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  <p:sldMasterId id="2147483662" r:id="rId3"/>
  </p:sldMasterIdLst>
  <p:notesMasterIdLst>
    <p:notesMasterId r:id="rId16"/>
  </p:notesMasterIdLst>
  <p:sldIdLst>
    <p:sldId id="257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8" r:id="rId12"/>
    <p:sldId id="267" r:id="rId13"/>
    <p:sldId id="270" r:id="rId14"/>
    <p:sldId id="269" r:id="rId15"/>
  </p:sldIdLst>
  <p:sldSz cx="9144000" cy="6858000" type="screen4x3"/>
  <p:notesSz cx="6858000" cy="9144000"/>
  <p:embeddedFontLst>
    <p:embeddedFont>
      <p:font typeface="方正少儿_GBK" charset="-122"/>
      <p:regular r:id="rId17"/>
    </p:embeddedFont>
    <p:embeddedFont>
      <p:font typeface="方正兰亭黑_YS_GB18030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时尚中黑简体" charset="-122"/>
      <p:regular r:id="rId23"/>
    </p:embeddedFont>
    <p:embeddedFont>
      <p:font typeface="华文隶书" pitchFamily="2" charset="-122"/>
      <p:regular r:id="rId24"/>
    </p:embeddedFont>
    <p:embeddedFont>
      <p:font typeface="方正正大黑简体" charset="-122"/>
      <p:regular r:id="rId25"/>
    </p:embeddedFont>
  </p:embeddedFont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EEEEE"/>
    <a:srgbClr val="003300"/>
    <a:srgbClr val="669900"/>
    <a:srgbClr val="FF99FF"/>
    <a:srgbClr val="336600"/>
    <a:srgbClr val="E7FFE7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7673F-B518-49ED-BE06-3920535F437D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F1935-A6DE-4870-B2AA-F1671763E8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F1935-A6DE-4870-B2AA-F1671763E83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F1935-A6DE-4870-B2AA-F1671763E83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 smtClean="0"/>
              <a:t>1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方正正大黑简体" pitchFamily="2" charset="-122"/>
          <a:ea typeface="方正正大黑简体" pitchFamily="2" charset="-122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CA71B-CE72-49D4-931F-97E34C3C887F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2BA2C-CBA9-4738-8C90-EF0EC2055E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1ECAD-45B9-49E6-B03A-67F9A4D978F0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BB470-4DDC-4079-BD12-E6D2B12D32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6600"/>
            </a:gs>
            <a:gs pos="88000">
              <a:srgbClr val="0033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198086">
            <a:off x="1903970" y="2105470"/>
            <a:ext cx="1857388" cy="9079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我</a:t>
            </a:r>
            <a:r>
              <a:rPr lang="en-US" altLang="zh-CN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de</a:t>
            </a:r>
            <a:endParaRPr lang="zh-CN" altLang="en-US" sz="5300" b="1" dirty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12025" y="1808338"/>
            <a:ext cx="1139141" cy="1344718"/>
            <a:chOff x="3914537" y="2243128"/>
            <a:chExt cx="1345611" cy="1411954"/>
          </a:xfrm>
        </p:grpSpPr>
        <p:pic>
          <p:nvPicPr>
            <p:cNvPr id="2051" name="Picture 3" descr="D:\My Documents\下载\MC90043907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21336580">
              <a:off x="3914537" y="3088904"/>
              <a:ext cx="1323533" cy="566178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4043354" y="2243128"/>
              <a:ext cx="1216794" cy="1143198"/>
            </a:xfrm>
            <a:prstGeom prst="rect">
              <a:avLst/>
            </a:prstGeom>
          </p:spPr>
          <p:txBody>
            <a:bodyPr wrap="none" lIns="102870" tIns="51435" rIns="102870" bIns="51435">
              <a:spAutoFit/>
            </a:bodyPr>
            <a:lstStyle/>
            <a:p>
              <a:r>
                <a:rPr lang="zh-CN" altLang="en-US" sz="6400" b="1" dirty="0" smtClean="0">
                  <a:solidFill>
                    <a:schemeClr val="bg1"/>
                  </a:solidFill>
                  <a:latin typeface="方正少儿_GBK" pitchFamily="65" charset="-122"/>
                  <a:ea typeface="方正少儿_GBK" pitchFamily="65" charset="-122"/>
                </a:rPr>
                <a:t>花</a:t>
              </a:r>
              <a:endParaRPr lang="zh-CN" altLang="en-US" sz="6400" b="1" dirty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366973">
            <a:off x="5668053" y="2165375"/>
            <a:ext cx="1543994" cy="907931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 lvl="0"/>
            <a:r>
              <a:rPr lang="zh-CN" altLang="en-US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日记</a:t>
            </a:r>
            <a:endParaRPr lang="zh-CN" altLang="en-US" sz="5300" b="1" dirty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0109" y="3620470"/>
            <a:ext cx="3842155" cy="512953"/>
          </a:xfrm>
          <a:prstGeom prst="rect">
            <a:avLst/>
          </a:prstGeom>
          <a:noFill/>
        </p:spPr>
        <p:txBody>
          <a:bodyPr wrap="square" lIns="81272" tIns="40636" rIns="81272" bIns="40636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——</a:t>
            </a:r>
            <a:r>
              <a:rPr lang="zh-CN" altLang="en-US" sz="2800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可爱的小伙伴（一）</a:t>
            </a:r>
            <a:endParaRPr lang="zh-CN" altLang="en-US" sz="2800" dirty="0">
              <a:solidFill>
                <a:schemeClr val="bg1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51047" y="1785926"/>
            <a:ext cx="1007007" cy="1359571"/>
            <a:chOff x="5043485" y="2589600"/>
            <a:chExt cx="1189527" cy="1427549"/>
          </a:xfrm>
        </p:grpSpPr>
        <p:pic>
          <p:nvPicPr>
            <p:cNvPr id="2052" name="Picture 4" descr="D:\My Documents\下载\MC90044905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228" y="2589600"/>
              <a:ext cx="714380" cy="603833"/>
            </a:xfrm>
            <a:prstGeom prst="rect">
              <a:avLst/>
            </a:prstGeom>
            <a:noFill/>
          </p:spPr>
        </p:pic>
        <p:sp>
          <p:nvSpPr>
            <p:cNvPr id="13" name="矩形 12"/>
            <p:cNvSpPr/>
            <p:nvPr/>
          </p:nvSpPr>
          <p:spPr>
            <a:xfrm>
              <a:off x="5043485" y="2886070"/>
              <a:ext cx="1189527" cy="11310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400" b="1" dirty="0" smtClean="0">
                  <a:solidFill>
                    <a:prstClr val="white"/>
                  </a:solidFill>
                  <a:latin typeface="方正少儿_GBK" pitchFamily="65" charset="-122"/>
                  <a:ea typeface="方正少儿_GBK" pitchFamily="65" charset="-122"/>
                </a:rPr>
                <a:t>草</a:t>
              </a:r>
              <a:endParaRPr lang="zh-CN" altLang="en-US" dirty="0">
                <a:latin typeface="方正少儿_GBK" pitchFamily="65" charset="-122"/>
                <a:ea typeface="方正少儿_GBK" pitchFamily="65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060084" y="5129905"/>
            <a:ext cx="2721448" cy="359065"/>
          </a:xfrm>
          <a:prstGeom prst="rect">
            <a:avLst/>
          </a:prstGeom>
          <a:solidFill>
            <a:srgbClr val="006600"/>
          </a:solidFill>
        </p:spPr>
        <p:txBody>
          <a:bodyPr wrap="square" lIns="81272" tIns="40636" rIns="81272" bIns="40636" rtlCol="0">
            <a:sp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8399">
            <a:off x="160548" y="837054"/>
            <a:ext cx="4071966" cy="707886"/>
          </a:xfrm>
          <a:prstGeom prst="rect">
            <a:avLst/>
          </a:prstGeom>
          <a:noFill/>
          <a:effectLst/>
          <a:scene3d>
            <a:camera prst="perspectiveContrastingRightFacing" fov="2700000">
              <a:rot lat="600000" lon="18963666" rev="2151321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006600"/>
                </a:solidFill>
                <a:latin typeface="时尚中黑简体" pitchFamily="2" charset="-122"/>
                <a:ea typeface="时尚中黑简体" pitchFamily="2" charset="-122"/>
              </a:rPr>
              <a:t>想要自己种？</a:t>
            </a:r>
          </a:p>
        </p:txBody>
      </p:sp>
      <p:cxnSp>
        <p:nvCxnSpPr>
          <p:cNvPr id="23" name="肘形连接符 22"/>
          <p:cNvCxnSpPr/>
          <p:nvPr/>
        </p:nvCxnSpPr>
        <p:spPr>
          <a:xfrm>
            <a:off x="0" y="1285860"/>
            <a:ext cx="642910" cy="285752"/>
          </a:xfrm>
          <a:prstGeom prst="bentConnector3">
            <a:avLst>
              <a:gd name="adj1" fmla="val 50000"/>
            </a:avLst>
          </a:prstGeom>
          <a:ln w="38100"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214414" y="1747099"/>
            <a:ext cx="6357982" cy="2682033"/>
            <a:chOff x="1214414" y="1747099"/>
            <a:chExt cx="6357982" cy="2682033"/>
          </a:xfrm>
        </p:grpSpPr>
        <p:sp>
          <p:nvSpPr>
            <p:cNvPr id="41" name="圆角矩形 40"/>
            <p:cNvSpPr/>
            <p:nvPr/>
          </p:nvSpPr>
          <p:spPr>
            <a:xfrm>
              <a:off x="1214414" y="1747099"/>
              <a:ext cx="6357982" cy="2428892"/>
            </a:xfrm>
            <a:prstGeom prst="roundRect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57290" y="1889975"/>
              <a:ext cx="6143668" cy="253915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繁殖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播前用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35℃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温水浸种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24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小时，浅盆穴播，覆土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厘米，</a:t>
              </a:r>
              <a:endParaRPr lang="en-US" altLang="zh-CN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以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浸盆法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给水，保持湿润，在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15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20℃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条件下，经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7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10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天出苗，苗高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5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厘米时上盆。结果期随熟随采，荚果成熟时会自动开裂。</a:t>
              </a:r>
              <a:r>
                <a:rPr lang="zh-CN" altLang="en-US" dirty="0" smtClean="0">
                  <a:latin typeface="方正兰亭黑_YS_GB18030" pitchFamily="66" charset="-122"/>
                  <a:ea typeface="方正兰亭黑_YS_GB18030" pitchFamily="66" charset="-122"/>
                </a:rPr>
                <a:t>  </a:t>
              </a:r>
              <a:br>
                <a:rPr lang="zh-CN" altLang="en-US" dirty="0" smtClean="0">
                  <a:latin typeface="方正兰亭黑_YS_GB18030" pitchFamily="66" charset="-122"/>
                  <a:ea typeface="方正兰亭黑_YS_GB18030" pitchFamily="66" charset="-122"/>
                </a:rPr>
              </a:br>
              <a:endParaRPr lang="zh-CN" altLang="en-US" sz="1600" b="1" dirty="0" smtClean="0">
                <a:latin typeface="方正兰亭黑_YS_GB18030" pitchFamily="66" charset="-122"/>
                <a:ea typeface="方正兰亭黑_YS_GB18030" pitchFamily="66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6871" y="3286124"/>
            <a:ext cx="1409971" cy="250033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285852" y="4572008"/>
            <a:ext cx="6215106" cy="1012038"/>
            <a:chOff x="857224" y="4857761"/>
            <a:chExt cx="6429420" cy="1012038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24" y="4869667"/>
              <a:ext cx="1105588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4"/>
            <a:srcRect r="7057"/>
            <a:stretch>
              <a:fillRect/>
            </a:stretch>
          </p:blipFill>
          <p:spPr bwMode="auto">
            <a:xfrm>
              <a:off x="2271802" y="4869667"/>
              <a:ext cx="1071570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5"/>
            <a:srcRect l="11421" t="5000" r="16243"/>
            <a:stretch>
              <a:fillRect/>
            </a:stretch>
          </p:blipFill>
          <p:spPr bwMode="auto">
            <a:xfrm>
              <a:off x="3652362" y="4869674"/>
              <a:ext cx="1000132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 descr="F:\ppt素材\花草\含羞草\37a470431c2f382c442c789f755c00f80.jpg"/>
            <p:cNvPicPr>
              <a:picLocks noChangeAspect="1" noChangeArrowheads="1"/>
            </p:cNvPicPr>
            <p:nvPr/>
          </p:nvPicPr>
          <p:blipFill>
            <a:blip r:embed="rId6" cstate="print"/>
            <a:srcRect l="5882"/>
            <a:stretch>
              <a:fillRect/>
            </a:stretch>
          </p:blipFill>
          <p:spPr bwMode="auto">
            <a:xfrm>
              <a:off x="4961484" y="4857761"/>
              <a:ext cx="1071570" cy="1012038"/>
            </a:xfrm>
            <a:prstGeom prst="rect">
              <a:avLst/>
            </a:prstGeom>
            <a:noFill/>
          </p:spPr>
        </p:pic>
        <p:pic>
          <p:nvPicPr>
            <p:cNvPr id="6" name="Picture 3" descr="F:\ppt素材\花草\含羞草\20111081696207.jpg"/>
            <p:cNvPicPr>
              <a:picLocks noChangeAspect="1" noChangeArrowheads="1"/>
            </p:cNvPicPr>
            <p:nvPr/>
          </p:nvPicPr>
          <p:blipFill>
            <a:blip r:embed="rId7" cstate="print"/>
            <a:srcRect l="15537" t="12776" r="26398"/>
            <a:stretch>
              <a:fillRect/>
            </a:stretch>
          </p:blipFill>
          <p:spPr bwMode="auto">
            <a:xfrm>
              <a:off x="6342045" y="4869667"/>
              <a:ext cx="944599" cy="1000132"/>
            </a:xfrm>
            <a:prstGeom prst="rect">
              <a:avLst/>
            </a:prstGeom>
            <a:noFill/>
          </p:spPr>
        </p:pic>
      </p:grpSp>
      <p:cxnSp>
        <p:nvCxnSpPr>
          <p:cNvPr id="34" name="直接箭头连接符 33"/>
          <p:cNvCxnSpPr>
            <a:stCxn id="28" idx="3"/>
            <a:endCxn id="29" idx="1"/>
          </p:cNvCxnSpPr>
          <p:nvPr/>
        </p:nvCxnSpPr>
        <p:spPr>
          <a:xfrm>
            <a:off x="2354587" y="5083980"/>
            <a:ext cx="298690" cy="1588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29" idx="3"/>
            <a:endCxn id="30" idx="1"/>
          </p:cNvCxnSpPr>
          <p:nvPr/>
        </p:nvCxnSpPr>
        <p:spPr>
          <a:xfrm>
            <a:off x="3689128" y="5083980"/>
            <a:ext cx="298691" cy="4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30" idx="3"/>
            <a:endCxn id="1026" idx="1"/>
          </p:cNvCxnSpPr>
          <p:nvPr/>
        </p:nvCxnSpPr>
        <p:spPr>
          <a:xfrm flipV="1">
            <a:off x="4954613" y="5078027"/>
            <a:ext cx="298690" cy="5957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1026" idx="3"/>
            <a:endCxn id="6" idx="1"/>
          </p:cNvCxnSpPr>
          <p:nvPr/>
        </p:nvCxnSpPr>
        <p:spPr>
          <a:xfrm>
            <a:off x="6289154" y="5078027"/>
            <a:ext cx="298692" cy="5953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85852" y="714356"/>
            <a:ext cx="4000528" cy="2071702"/>
            <a:chOff x="3643306" y="1000108"/>
            <a:chExt cx="3745946" cy="1825638"/>
          </a:xfrm>
        </p:grpSpPr>
        <p:pic>
          <p:nvPicPr>
            <p:cNvPr id="17" name="Picture 3" descr="C:\Documents and Settings\Administrator\Application Data\Tencent\Users\405796498\QQ\WinTemp\RichOle\UV{W9)4[]5V55T}NOEY97@K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3306" y="1000108"/>
              <a:ext cx="1428760" cy="1825638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grpSp>
          <p:nvGrpSpPr>
            <p:cNvPr id="20" name="组合 20"/>
            <p:cNvGrpSpPr/>
            <p:nvPr/>
          </p:nvGrpSpPr>
          <p:grpSpPr>
            <a:xfrm>
              <a:off x="5143504" y="1407129"/>
              <a:ext cx="2245748" cy="735987"/>
              <a:chOff x="5162451" y="1631834"/>
              <a:chExt cx="2245748" cy="735987"/>
            </a:xfrm>
          </p:grpSpPr>
          <p:sp>
            <p:nvSpPr>
              <p:cNvPr id="21" name="TextBox 20"/>
              <p:cNvSpPr txBox="1"/>
              <p:nvPr/>
            </p:nvSpPr>
            <p:spPr>
              <a:xfrm rot="20868350">
                <a:off x="5235809" y="1631834"/>
                <a:ext cx="2172390" cy="646331"/>
              </a:xfrm>
              <a:prstGeom prst="rect">
                <a:avLst/>
              </a:prstGeom>
              <a:noFill/>
              <a:effectLst/>
              <a:scene3d>
                <a:camera prst="perspectiveHeroicExtremeLeftFacing" fov="7200000">
                  <a:rot lat="487347" lon="2067641" rev="725486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3600" b="1" dirty="0" smtClean="0">
                    <a:solidFill>
                      <a:srgbClr val="006600"/>
                    </a:solidFill>
                    <a:latin typeface="时尚中黑简体" pitchFamily="2" charset="-122"/>
                    <a:ea typeface="时尚中黑简体" pitchFamily="2" charset="-122"/>
                  </a:rPr>
                  <a:t>So easy!</a:t>
                </a:r>
                <a:endParaRPr lang="zh-CN" altLang="en-US" sz="3600" b="1" dirty="0" smtClean="0">
                  <a:solidFill>
                    <a:srgbClr val="006600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4600182" flipH="1">
                <a:off x="6078191" y="717749"/>
                <a:ext cx="47469" cy="1878950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5735220">
                <a:off x="6269712" y="1335677"/>
                <a:ext cx="92221" cy="1972068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1643043" y="2709818"/>
            <a:ext cx="600079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含羞草为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直根性植物，须根很少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，适宜播种繁殖，最好直播，以免移栽伤根。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栽培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以肥沃、疏松的砂质壤土为佳，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生长期施</a:t>
            </a:r>
            <a:r>
              <a:rPr lang="zh-CN" altLang="en-US" b="1" dirty="0" smtClean="0">
                <a:solidFill>
                  <a:srgbClr val="006600"/>
                </a:solidFill>
                <a:latin typeface="方正兰亭黑_YS_GB18030" pitchFamily="66" charset="-122"/>
                <a:ea typeface="方正兰亭黑_YS_GB18030" pitchFamily="66" charset="-122"/>
              </a:rPr>
              <a:t>稀液肥</a:t>
            </a:r>
            <a:r>
              <a:rPr lang="en-US" altLang="zh-CN" dirty="0" smtClean="0">
                <a:latin typeface="方正兰亭黑_YS_GB18030" pitchFamily="66" charset="-122"/>
                <a:ea typeface="方正兰亭黑_YS_GB18030" pitchFamily="66" charset="-122"/>
              </a:rPr>
              <a:t>2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～</a:t>
            </a:r>
            <a:r>
              <a:rPr lang="en-US" altLang="zh-CN" dirty="0" smtClean="0">
                <a:latin typeface="方正兰亭黑_YS_GB18030" pitchFamily="66" charset="-122"/>
                <a:ea typeface="方正兰亭黑_YS_GB18030" pitchFamily="66" charset="-122"/>
              </a:rPr>
              <a:t>3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次，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喜温暖湿润的环境。 </a:t>
            </a:r>
          </a:p>
          <a:p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7290" y="2571744"/>
            <a:ext cx="6429420" cy="2902500"/>
            <a:chOff x="1000100" y="1142984"/>
            <a:chExt cx="6715172" cy="2902500"/>
          </a:xfrm>
        </p:grpSpPr>
        <p:sp>
          <p:nvSpPr>
            <p:cNvPr id="25" name="圆角矩形 24"/>
            <p:cNvSpPr/>
            <p:nvPr/>
          </p:nvSpPr>
          <p:spPr>
            <a:xfrm>
              <a:off x="1000100" y="1142984"/>
              <a:ext cx="6715172" cy="2857520"/>
            </a:xfrm>
            <a:prstGeom prst="roundRect">
              <a:avLst>
                <a:gd name="adj" fmla="val 13734"/>
              </a:avLst>
            </a:prstGeom>
            <a:noFill/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 l="13793" t="6896" r="16379" b="6896"/>
            <a:stretch>
              <a:fillRect/>
            </a:stretch>
          </p:blipFill>
          <p:spPr bwMode="auto">
            <a:xfrm>
              <a:off x="4800284" y="1785926"/>
              <a:ext cx="2440323" cy="225955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6600"/>
            </a:gs>
            <a:gs pos="88000">
              <a:srgbClr val="0033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F:\ppt素材\花草\含羞草\779122735537132410.jpg"/>
          <p:cNvPicPr>
            <a:picLocks noChangeAspect="1" noChangeArrowheads="1"/>
          </p:cNvPicPr>
          <p:nvPr/>
        </p:nvPicPr>
        <p:blipFill>
          <a:blip r:embed="rId2"/>
          <a:srcRect l="29271" t="6583" r="17291" b="35917"/>
          <a:stretch>
            <a:fillRect/>
          </a:stretch>
        </p:blipFill>
        <p:spPr bwMode="auto">
          <a:xfrm rot="21323890" flipH="1">
            <a:off x="1983539" y="1635299"/>
            <a:ext cx="3500462" cy="328614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4" name="TextBox 13"/>
          <p:cNvSpPr txBox="1"/>
          <p:nvPr/>
        </p:nvSpPr>
        <p:spPr>
          <a:xfrm>
            <a:off x="5993148" y="1500174"/>
            <a:ext cx="615553" cy="2357454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不要迷恋姐</a:t>
            </a:r>
            <a:endParaRPr lang="en-US" altLang="zh-CN" sz="2800" b="1" dirty="0" smtClean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0624" y="1785926"/>
            <a:ext cx="615553" cy="300039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含羞只是个传说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57752" y="4357694"/>
            <a:ext cx="615553" cy="100013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谢谢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ppt素材\花草\含羞草\3127468466233324935.jpg"/>
          <p:cNvPicPr>
            <a:picLocks noChangeAspect="1" noChangeArrowheads="1"/>
          </p:cNvPicPr>
          <p:nvPr/>
        </p:nvPicPr>
        <p:blipFill>
          <a:blip r:embed="rId2"/>
          <a:srcRect l="49742" t="21477" r="26696" b="45338"/>
          <a:stretch>
            <a:fillRect/>
          </a:stretch>
        </p:blipFill>
        <p:spPr bwMode="auto">
          <a:xfrm rot="200172" flipH="1">
            <a:off x="2753138" y="2428868"/>
            <a:ext cx="1143008" cy="135732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7" name="椭圆 16"/>
          <p:cNvSpPr/>
          <p:nvPr/>
        </p:nvSpPr>
        <p:spPr>
          <a:xfrm>
            <a:off x="1357290" y="714356"/>
            <a:ext cx="6286544" cy="5572164"/>
          </a:xfrm>
          <a:prstGeom prst="ellipse">
            <a:avLst/>
          </a:prstGeom>
          <a:noFill/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3089" r="12921"/>
          <a:stretch>
            <a:fillRect/>
          </a:stretch>
        </p:blipFill>
        <p:spPr bwMode="auto">
          <a:xfrm>
            <a:off x="3500430" y="148347"/>
            <a:ext cx="1928826" cy="1780455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2" name="Picture 4" descr="F:\ppt素材\花草\含羞草\QQ截图20130813104912.jpg"/>
          <p:cNvPicPr>
            <a:picLocks noChangeAspect="1" noChangeArrowheads="1"/>
          </p:cNvPicPr>
          <p:nvPr/>
        </p:nvPicPr>
        <p:blipFill>
          <a:blip r:embed="rId4"/>
          <a:srcRect l="25194" t="19887" r="22480" b="6249"/>
          <a:stretch>
            <a:fillRect/>
          </a:stretch>
        </p:blipFill>
        <p:spPr bwMode="auto">
          <a:xfrm>
            <a:off x="923168" y="997463"/>
            <a:ext cx="2005758" cy="1931471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3" name="Picture 5" descr="F:\ppt素材\花草\含羞草\QQ截图20130813104932.jpg"/>
          <p:cNvPicPr>
            <a:picLocks noChangeAspect="1" noChangeArrowheads="1"/>
          </p:cNvPicPr>
          <p:nvPr/>
        </p:nvPicPr>
        <p:blipFill>
          <a:blip r:embed="rId5"/>
          <a:srcRect l="5737" r="5335"/>
          <a:stretch>
            <a:fillRect/>
          </a:stretch>
        </p:blipFill>
        <p:spPr bwMode="auto">
          <a:xfrm>
            <a:off x="785786" y="3577371"/>
            <a:ext cx="2000264" cy="1923331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4" name="Picture 6" descr="F:\ppt素材\花草\含羞草\flickr5.jpg"/>
          <p:cNvPicPr>
            <a:picLocks noChangeAspect="1" noChangeArrowheads="1"/>
          </p:cNvPicPr>
          <p:nvPr/>
        </p:nvPicPr>
        <p:blipFill>
          <a:blip r:embed="rId6" cstate="print"/>
          <a:srcRect l="10241" r="8758"/>
          <a:stretch>
            <a:fillRect/>
          </a:stretch>
        </p:blipFill>
        <p:spPr bwMode="auto">
          <a:xfrm>
            <a:off x="3357554" y="4711066"/>
            <a:ext cx="2071702" cy="1880962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5" name="Picture 7" descr="F:\ppt素材\花草\含羞草\QQ截图20130813105522.jpg"/>
          <p:cNvPicPr>
            <a:picLocks noChangeAspect="1" noChangeArrowheads="1"/>
          </p:cNvPicPr>
          <p:nvPr/>
        </p:nvPicPr>
        <p:blipFill>
          <a:blip r:embed="rId7"/>
          <a:srcRect r="10714"/>
          <a:stretch>
            <a:fillRect/>
          </a:stretch>
        </p:blipFill>
        <p:spPr bwMode="auto">
          <a:xfrm>
            <a:off x="6000760" y="3857628"/>
            <a:ext cx="2096549" cy="2000264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3" name="Picture 2" descr="F:\ppt素材\花草\含羞草\20111081696207.jpg"/>
          <p:cNvPicPr>
            <a:picLocks noChangeAspect="1" noChangeArrowheads="1"/>
          </p:cNvPicPr>
          <p:nvPr/>
        </p:nvPicPr>
        <p:blipFill>
          <a:blip r:embed="rId8"/>
          <a:srcRect l="12248" t="8581" r="28746" b="12471"/>
          <a:stretch>
            <a:fillRect/>
          </a:stretch>
        </p:blipFill>
        <p:spPr bwMode="auto">
          <a:xfrm>
            <a:off x="5929321" y="1169178"/>
            <a:ext cx="1941767" cy="1831194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3643306" y="2571744"/>
            <a:ext cx="2143140" cy="1107996"/>
            <a:chOff x="3286116" y="2571744"/>
            <a:chExt cx="2143140" cy="1107996"/>
          </a:xfrm>
        </p:grpSpPr>
        <p:sp>
          <p:nvSpPr>
            <p:cNvPr id="58" name="TextBox 57"/>
            <p:cNvSpPr txBox="1"/>
            <p:nvPr/>
          </p:nvSpPr>
          <p:spPr>
            <a:xfrm>
              <a:off x="4429124" y="2571744"/>
              <a:ext cx="1000132" cy="110799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66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草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57554" y="3273982"/>
              <a:ext cx="128588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 smtClean="0">
                  <a:solidFill>
                    <a:srgbClr val="FF99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SHYNESS</a:t>
              </a:r>
              <a:endParaRPr lang="zh-CN" altLang="en-US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286116" y="2714620"/>
              <a:ext cx="128588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 smtClean="0">
                  <a:solidFill>
                    <a:srgbClr val="66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含羞</a:t>
              </a:r>
              <a:endParaRPr lang="zh-CN" altLang="en-US" sz="40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786190"/>
            <a:ext cx="290728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F:\ppt素材\花草\含羞草\QQ截图201308131206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0509" y="3071810"/>
            <a:ext cx="3020647" cy="2159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9981"/>
          <a:stretch>
            <a:fillRect/>
          </a:stretch>
        </p:blipFill>
        <p:spPr bwMode="auto">
          <a:xfrm>
            <a:off x="322210" y="3000372"/>
            <a:ext cx="3035344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71538" y="181253"/>
            <a:ext cx="478634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提起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含羞草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，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你想到什么？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643172" y="0"/>
            <a:ext cx="500828" cy="785794"/>
            <a:chOff x="8643172" y="70620"/>
            <a:chExt cx="500828" cy="572298"/>
          </a:xfrm>
        </p:grpSpPr>
        <p:cxnSp>
          <p:nvCxnSpPr>
            <p:cNvPr id="15" name="直接连接符 14"/>
            <p:cNvCxnSpPr/>
            <p:nvPr/>
          </p:nvCxnSpPr>
          <p:spPr>
            <a:xfrm rot="5400000">
              <a:off x="8428870" y="356384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8358226" y="355566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715404" y="356372"/>
              <a:ext cx="42859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0" y="-24"/>
            <a:ext cx="500034" cy="785818"/>
            <a:chOff x="0" y="-24"/>
            <a:chExt cx="429390" cy="572298"/>
          </a:xfrm>
        </p:grpSpPr>
        <p:cxnSp>
          <p:nvCxnSpPr>
            <p:cNvPr id="17" name="直接连接符 16"/>
            <p:cNvCxnSpPr/>
            <p:nvPr/>
          </p:nvCxnSpPr>
          <p:spPr>
            <a:xfrm rot="5400000">
              <a:off x="142856" y="285740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72212" y="284922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85728"/>
              <a:ext cx="35715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直接连接符 48"/>
          <p:cNvCxnSpPr/>
          <p:nvPr/>
        </p:nvCxnSpPr>
        <p:spPr>
          <a:xfrm rot="5400000">
            <a:off x="4429930" y="6500028"/>
            <a:ext cx="714356" cy="1588"/>
          </a:xfrm>
          <a:prstGeom prst="line">
            <a:avLst/>
          </a:prstGeom>
          <a:ln w="190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F:\ppt素材\花草\含羞草\3320946_114822015002_2.jpg"/>
          <p:cNvPicPr>
            <a:picLocks noChangeAspect="1" noChangeArrowheads="1"/>
          </p:cNvPicPr>
          <p:nvPr/>
        </p:nvPicPr>
        <p:blipFill>
          <a:blip r:embed="rId5"/>
          <a:srcRect l="15000" b="43672"/>
          <a:stretch>
            <a:fillRect/>
          </a:stretch>
        </p:blipFill>
        <p:spPr bwMode="auto">
          <a:xfrm>
            <a:off x="3428992" y="1214422"/>
            <a:ext cx="2428892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ppt素材\花草\含羞草\Mimosa_Pudic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143266"/>
            <a:ext cx="34290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 rot="367692">
            <a:off x="435301" y="5181308"/>
            <a:ext cx="206458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却比莲更敏感、害羞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1802" y="2415597"/>
            <a:ext cx="292895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“最是那一低头的温柔，</a:t>
            </a:r>
            <a:endParaRPr lang="en-US" altLang="zh-CN" sz="1600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 algn="ctr"/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像一朵水莲花不胜凉风的娇羞”</a:t>
            </a:r>
          </a:p>
        </p:txBody>
      </p:sp>
      <p:cxnSp>
        <p:nvCxnSpPr>
          <p:cNvPr id="12" name="直接箭头连接符 11"/>
          <p:cNvCxnSpPr>
            <a:endCxn id="1026" idx="0"/>
          </p:cNvCxnSpPr>
          <p:nvPr/>
        </p:nvCxnSpPr>
        <p:spPr>
          <a:xfrm rot="16200000" flipH="1">
            <a:off x="4071947" y="285738"/>
            <a:ext cx="571479" cy="1"/>
          </a:xfrm>
          <a:prstGeom prst="straightConnector1">
            <a:avLst/>
          </a:prstGeom>
          <a:ln w="19050"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0" y="6429411"/>
            <a:ext cx="9144000" cy="454590"/>
            <a:chOff x="0" y="-1"/>
            <a:chExt cx="9144000" cy="71435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714356"/>
            </a:xfrm>
            <a:prstGeom prst="rect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3"/>
            <p:cNvGrpSpPr/>
            <p:nvPr/>
          </p:nvGrpSpPr>
          <p:grpSpPr>
            <a:xfrm>
              <a:off x="8643967" y="-1"/>
              <a:ext cx="500033" cy="674745"/>
              <a:chOff x="8643967" y="70619"/>
              <a:chExt cx="500033" cy="491420"/>
            </a:xfrm>
          </p:grpSpPr>
          <p:cxnSp>
            <p:nvCxnSpPr>
              <p:cNvPr id="21" name="直接连接符 4"/>
              <p:cNvCxnSpPr/>
              <p:nvPr/>
            </p:nvCxnSpPr>
            <p:spPr>
              <a:xfrm rot="5400000">
                <a:off x="8470558" y="316399"/>
                <a:ext cx="489693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5"/>
              <p:cNvCxnSpPr/>
              <p:nvPr/>
            </p:nvCxnSpPr>
            <p:spPr>
              <a:xfrm rot="5400000">
                <a:off x="8399108" y="315478"/>
                <a:ext cx="490511" cy="7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6"/>
              <p:cNvCxnSpPr/>
              <p:nvPr/>
            </p:nvCxnSpPr>
            <p:spPr>
              <a:xfrm>
                <a:off x="8715404" y="356372"/>
                <a:ext cx="428596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7"/>
            <p:cNvGrpSpPr/>
            <p:nvPr/>
          </p:nvGrpSpPr>
          <p:grpSpPr>
            <a:xfrm>
              <a:off x="2" y="1098"/>
              <a:ext cx="500033" cy="672397"/>
              <a:chOff x="0" y="793"/>
              <a:chExt cx="429449" cy="489695"/>
            </a:xfrm>
          </p:grpSpPr>
          <p:cxnSp>
            <p:nvCxnSpPr>
              <p:cNvPr id="18" name="直接连接符 17"/>
              <p:cNvCxnSpPr/>
              <p:nvPr/>
            </p:nvCxnSpPr>
            <p:spPr>
              <a:xfrm rot="16200000" flipH="1">
                <a:off x="184572" y="245612"/>
                <a:ext cx="489695" cy="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0" y="285728"/>
                <a:ext cx="35715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9" name="直接连接符 28"/>
          <p:cNvCxnSpPr/>
          <p:nvPr/>
        </p:nvCxnSpPr>
        <p:spPr>
          <a:xfrm rot="16200000" flipH="1">
            <a:off x="214685" y="6643307"/>
            <a:ext cx="427889" cy="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:\ppt素材\花草\含羞草\3127468466233324935.jpg"/>
          <p:cNvPicPr>
            <a:picLocks noChangeAspect="1" noChangeArrowheads="1"/>
          </p:cNvPicPr>
          <p:nvPr/>
        </p:nvPicPr>
        <p:blipFill>
          <a:blip r:embed="rId3"/>
          <a:srcRect l="44506" t="10997" r="10988" b="42815"/>
          <a:stretch>
            <a:fillRect/>
          </a:stretch>
        </p:blipFill>
        <p:spPr bwMode="auto">
          <a:xfrm>
            <a:off x="3143241" y="571479"/>
            <a:ext cx="2428892" cy="1889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7" name="组合 26"/>
          <p:cNvGrpSpPr/>
          <p:nvPr/>
        </p:nvGrpSpPr>
        <p:grpSpPr>
          <a:xfrm rot="20607121">
            <a:off x="6288337" y="4859585"/>
            <a:ext cx="189434" cy="189434"/>
            <a:chOff x="6434715" y="5091627"/>
            <a:chExt cx="189434" cy="189434"/>
          </a:xfrm>
        </p:grpSpPr>
        <p:sp>
          <p:nvSpPr>
            <p:cNvPr id="24" name="圆角矩形 23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燕尾形 24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20857743">
            <a:off x="6491115" y="4492573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如低头回眸女子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 rot="21405336">
            <a:off x="6508779" y="524781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娇羞可人，惹人怜爱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 rot="735494">
            <a:off x="1120155" y="463673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含羞草虽非莲</a:t>
            </a:r>
            <a:endParaRPr lang="en-US" altLang="zh-CN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21125937">
            <a:off x="6299271" y="5406741"/>
            <a:ext cx="189434" cy="189434"/>
            <a:chOff x="6434715" y="5091627"/>
            <a:chExt cx="189434" cy="189434"/>
          </a:xfrm>
        </p:grpSpPr>
        <p:sp>
          <p:nvSpPr>
            <p:cNvPr id="33" name="圆角矩形 32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燕尾形 33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1717540">
            <a:off x="2450488" y="4880814"/>
            <a:ext cx="189434" cy="189434"/>
            <a:chOff x="6434715" y="5091627"/>
            <a:chExt cx="189434" cy="189434"/>
          </a:xfrm>
        </p:grpSpPr>
        <p:sp>
          <p:nvSpPr>
            <p:cNvPr id="37" name="圆角矩形 36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燕尾形 37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11075823">
            <a:off x="2436147" y="5365113"/>
            <a:ext cx="189434" cy="189434"/>
            <a:chOff x="6434715" y="5091627"/>
            <a:chExt cx="189434" cy="189434"/>
          </a:xfrm>
        </p:grpSpPr>
        <p:sp>
          <p:nvSpPr>
            <p:cNvPr id="41" name="圆角矩形 40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燕尾形 41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ppt素材\花草\含羞草\flickr3.jpg"/>
          <p:cNvPicPr>
            <a:picLocks noChangeAspect="1" noChangeArrowheads="1"/>
          </p:cNvPicPr>
          <p:nvPr/>
        </p:nvPicPr>
        <p:blipFill>
          <a:blip r:embed="rId2"/>
          <a:srcRect t="10337" r="21723"/>
          <a:stretch>
            <a:fillRect/>
          </a:stretch>
        </p:blipFill>
        <p:spPr bwMode="auto">
          <a:xfrm>
            <a:off x="-33" y="0"/>
            <a:ext cx="9144033" cy="68754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21240957">
            <a:off x="818969" y="5312234"/>
            <a:ext cx="2092381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为</a:t>
            </a:r>
            <a:r>
              <a:rPr lang="zh-CN" altLang="en-US" sz="66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什</a:t>
            </a:r>
            <a:endParaRPr lang="zh-CN" altLang="en-US" sz="54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 rot="924234">
            <a:off x="3911943" y="4237587"/>
            <a:ext cx="121444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86446" y="1214422"/>
            <a:ext cx="78581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</a:p>
        </p:txBody>
      </p:sp>
      <p:sp>
        <p:nvSpPr>
          <p:cNvPr id="7" name="TextBox 6"/>
          <p:cNvSpPr txBox="1"/>
          <p:nvPr/>
        </p:nvSpPr>
        <p:spPr>
          <a:xfrm rot="1020670">
            <a:off x="4262695" y="3500220"/>
            <a:ext cx="12144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羞</a:t>
            </a:r>
          </a:p>
        </p:txBody>
      </p:sp>
      <p:sp>
        <p:nvSpPr>
          <p:cNvPr id="8" name="TextBox 7"/>
          <p:cNvSpPr txBox="1"/>
          <p:nvPr/>
        </p:nvSpPr>
        <p:spPr>
          <a:xfrm rot="21264540">
            <a:off x="6767245" y="1142984"/>
            <a:ext cx="78581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</a:p>
        </p:txBody>
      </p:sp>
      <p:sp>
        <p:nvSpPr>
          <p:cNvPr id="9" name="TextBox 8"/>
          <p:cNvSpPr txBox="1"/>
          <p:nvPr/>
        </p:nvSpPr>
        <p:spPr>
          <a:xfrm rot="532015">
            <a:off x="7838815" y="2571744"/>
            <a:ext cx="785818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7752" y="2967335"/>
            <a:ext cx="78581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628" y="2518942"/>
            <a:ext cx="78581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</a:p>
        </p:txBody>
      </p:sp>
      <p:sp>
        <p:nvSpPr>
          <p:cNvPr id="13" name="TextBox 12"/>
          <p:cNvSpPr txBox="1"/>
          <p:nvPr/>
        </p:nvSpPr>
        <p:spPr>
          <a:xfrm rot="20165969">
            <a:off x="2830540" y="5015449"/>
            <a:ext cx="1828419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么</a:t>
            </a:r>
            <a:r>
              <a:rPr lang="zh-CN" altLang="en-US" sz="5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会</a:t>
            </a:r>
            <a:endParaRPr lang="zh-CN" altLang="en-US" sz="60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57364"/>
            <a:ext cx="9144000" cy="38458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F:\ppt素材\花草\含羞草\map_South Americ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1402406"/>
            <a:ext cx="3428992" cy="3741106"/>
          </a:xfrm>
          <a:prstGeom prst="ellipse">
            <a:avLst/>
          </a:prstGeom>
          <a:ln w="9525" cap="rnd">
            <a:solidFill>
              <a:srgbClr val="00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0" name="组合 9"/>
          <p:cNvGrpSpPr/>
          <p:nvPr/>
        </p:nvGrpSpPr>
        <p:grpSpPr>
          <a:xfrm rot="21396640">
            <a:off x="2975849" y="3977117"/>
            <a:ext cx="2072094" cy="1648647"/>
            <a:chOff x="3286116" y="3929066"/>
            <a:chExt cx="2357454" cy="1785950"/>
          </a:xfrm>
        </p:grpSpPr>
        <p:sp>
          <p:nvSpPr>
            <p:cNvPr id="9" name="矩形 8"/>
            <p:cNvSpPr/>
            <p:nvPr/>
          </p:nvSpPr>
          <p:spPr>
            <a:xfrm>
              <a:off x="3286116" y="3929066"/>
              <a:ext cx="2357454" cy="1785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57554" y="3929066"/>
              <a:ext cx="2214578" cy="1732371"/>
              <a:chOff x="2571736" y="3857630"/>
              <a:chExt cx="3571900" cy="280394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71736" y="3982644"/>
                <a:ext cx="3571900" cy="2678926"/>
              </a:xfrm>
              <a:prstGeom prst="rect">
                <a:avLst/>
              </a:prstGeom>
              <a:ln>
                <a:noFill/>
              </a:ln>
              <a:effectLst>
                <a:reflection blurRad="12700" stA="30000" endPos="30000" dist="5000" dir="5400000" sy="-100000" algn="bl" rotWithShape="0"/>
              </a:effectLst>
            </p:spPr>
          </p:pic>
          <p:pic>
            <p:nvPicPr>
              <p:cNvPr id="1030" name="Picture 6" descr="D:\My Documents\下载\MC9004404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000363" y="3857630"/>
                <a:ext cx="2336715" cy="2336713"/>
              </a:xfrm>
              <a:prstGeom prst="rect">
                <a:avLst/>
              </a:prstGeom>
              <a:ln>
                <a:noFill/>
              </a:ln>
              <a:effectLst>
                <a:reflection blurRad="12700" stA="30000" endPos="30000" dist="5000" dir="5400000" sy="-100000" algn="bl" rotWithShape="0"/>
              </a:effectLst>
            </p:spPr>
          </p:pic>
        </p:grpSp>
      </p:grpSp>
      <p:sp>
        <p:nvSpPr>
          <p:cNvPr id="27" name="矩形 26"/>
          <p:cNvSpPr/>
          <p:nvPr/>
        </p:nvSpPr>
        <p:spPr>
          <a:xfrm>
            <a:off x="3786182" y="2071678"/>
            <a:ext cx="492922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    含羞草的祖辈们生活在南美洲热带地区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,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那里气候非常恶劣，经常遭受狂风暴雨的肆虐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    为了避免暴风雨的伤寒，当第一滴雨水打落在叶片上时，含羞草就迅速闭合叶片，垂下叶柄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,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逐渐形成</a:t>
            </a:r>
            <a:r>
              <a:rPr lang="zh-CN" altLang="en-US" sz="1600" b="1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自我防卫本能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。</a:t>
            </a:r>
          </a:p>
          <a:p>
            <a:endParaRPr lang="zh-CN" altLang="en-US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pic>
        <p:nvPicPr>
          <p:cNvPr id="11" name="Picture 5" descr="F:\ppt素材\花草\含羞草\QQ截图20130813104735.jpg"/>
          <p:cNvPicPr>
            <a:picLocks noChangeAspect="1" noChangeArrowheads="1"/>
          </p:cNvPicPr>
          <p:nvPr/>
        </p:nvPicPr>
        <p:blipFill>
          <a:blip r:embed="rId5"/>
          <a:srcRect l="29101" t="2942" r="7407" b="20562"/>
          <a:stretch>
            <a:fillRect/>
          </a:stretch>
        </p:blipFill>
        <p:spPr bwMode="auto">
          <a:xfrm rot="21058683">
            <a:off x="7246894" y="4258769"/>
            <a:ext cx="1660847" cy="1322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 rot="740047">
            <a:off x="5181905" y="4165367"/>
            <a:ext cx="1806667" cy="1415919"/>
            <a:chOff x="2357422" y="3500438"/>
            <a:chExt cx="2143140" cy="1897753"/>
          </a:xfrm>
        </p:grpSpPr>
        <p:pic>
          <p:nvPicPr>
            <p:cNvPr id="13" name="Picture 4" descr="F:\ppt素材\花草\含羞草\QQ截图20130813104649.jpg"/>
            <p:cNvPicPr>
              <a:picLocks noChangeAspect="1" noChangeArrowheads="1"/>
            </p:cNvPicPr>
            <p:nvPr/>
          </p:nvPicPr>
          <p:blipFill>
            <a:blip r:embed="rId6" cstate="print"/>
            <a:srcRect l="10090" r="12555"/>
            <a:stretch>
              <a:fillRect/>
            </a:stretch>
          </p:blipFill>
          <p:spPr bwMode="auto">
            <a:xfrm rot="21302771">
              <a:off x="2357422" y="3571876"/>
              <a:ext cx="2143140" cy="182631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4" name="Picture 6" descr="D:\My Documents\下载\MC900440407.PNG"/>
            <p:cNvPicPr>
              <a:picLocks noChangeAspect="1" noChangeArrowheads="1"/>
            </p:cNvPicPr>
            <p:nvPr/>
          </p:nvPicPr>
          <p:blipFill>
            <a:blip r:embed="rId4"/>
            <a:srcRect l="77541" t="58824" r="11764" b="30481"/>
            <a:stretch>
              <a:fillRect/>
            </a:stretch>
          </p:blipFill>
          <p:spPr bwMode="auto">
            <a:xfrm rot="21051366">
              <a:off x="3143240" y="3500438"/>
              <a:ext cx="285752" cy="428628"/>
            </a:xfrm>
            <a:prstGeom prst="rect">
              <a:avLst/>
            </a:prstGeom>
            <a:noFill/>
          </p:spPr>
        </p:pic>
        <p:pic>
          <p:nvPicPr>
            <p:cNvPr id="15" name="Picture 6" descr="D:\My Documents\下载\MC900440407.PNG"/>
            <p:cNvPicPr>
              <a:picLocks noChangeAspect="1" noChangeArrowheads="1"/>
            </p:cNvPicPr>
            <p:nvPr/>
          </p:nvPicPr>
          <p:blipFill>
            <a:blip r:embed="rId4"/>
            <a:srcRect l="77541" t="58824" r="11764" b="30481"/>
            <a:stretch>
              <a:fillRect/>
            </a:stretch>
          </p:blipFill>
          <p:spPr bwMode="auto">
            <a:xfrm rot="21051366">
              <a:off x="2500298" y="4250537"/>
              <a:ext cx="357190" cy="535785"/>
            </a:xfrm>
            <a:prstGeom prst="rect">
              <a:avLst/>
            </a:prstGeom>
            <a:noFill/>
          </p:spPr>
        </p:pic>
      </p:grpSp>
      <p:pic>
        <p:nvPicPr>
          <p:cNvPr id="16" name="Picture 6" descr="D:\My Documents\下载\MC900440407.PNG"/>
          <p:cNvPicPr>
            <a:picLocks noChangeAspect="1" noChangeArrowheads="1"/>
          </p:cNvPicPr>
          <p:nvPr/>
        </p:nvPicPr>
        <p:blipFill>
          <a:blip r:embed="rId4"/>
          <a:srcRect l="77541" t="58824" r="11764" b="30481"/>
          <a:stretch>
            <a:fillRect/>
          </a:stretch>
        </p:blipFill>
        <p:spPr bwMode="auto">
          <a:xfrm rot="21376174">
            <a:off x="7512235" y="5496252"/>
            <a:ext cx="236220" cy="354330"/>
          </a:xfrm>
          <a:prstGeom prst="rect">
            <a:avLst/>
          </a:prstGeom>
          <a:noFill/>
        </p:spPr>
      </p:pic>
      <p:pic>
        <p:nvPicPr>
          <p:cNvPr id="17" name="Picture 6" descr="D:\My Documents\下载\MC900440407.PNG"/>
          <p:cNvPicPr>
            <a:picLocks noChangeAspect="1" noChangeArrowheads="1"/>
          </p:cNvPicPr>
          <p:nvPr/>
        </p:nvPicPr>
        <p:blipFill>
          <a:blip r:embed="rId4"/>
          <a:srcRect l="77541" t="58824" r="11764" b="30481"/>
          <a:stretch>
            <a:fillRect/>
          </a:stretch>
        </p:blipFill>
        <p:spPr bwMode="auto">
          <a:xfrm rot="21051366">
            <a:off x="7236112" y="4716082"/>
            <a:ext cx="185299" cy="277949"/>
          </a:xfrm>
          <a:prstGeom prst="rect">
            <a:avLst/>
          </a:prstGeom>
          <a:noFill/>
        </p:spPr>
      </p:pic>
      <p:sp>
        <p:nvSpPr>
          <p:cNvPr id="21" name="剪去同侧角的矩形 20"/>
          <p:cNvSpPr/>
          <p:nvPr/>
        </p:nvSpPr>
        <p:spPr>
          <a:xfrm rot="10800000">
            <a:off x="4429124" y="1071547"/>
            <a:ext cx="4071966" cy="928694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剪去同侧角的矩形 21"/>
          <p:cNvSpPr/>
          <p:nvPr/>
        </p:nvSpPr>
        <p:spPr>
          <a:xfrm rot="10800000">
            <a:off x="4929190" y="1154744"/>
            <a:ext cx="3143272" cy="702620"/>
          </a:xfrm>
          <a:prstGeom prst="snip2SameRect">
            <a:avLst>
              <a:gd name="adj1" fmla="val 27412"/>
              <a:gd name="adj2" fmla="val 0"/>
            </a:avLst>
          </a:prstGeom>
          <a:solidFill>
            <a:srgbClr val="66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000628" y="1071546"/>
            <a:ext cx="292895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先从</a:t>
            </a:r>
            <a:r>
              <a:rPr lang="zh-CN" altLang="en-US" sz="4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老家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说起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714348" y="785794"/>
            <a:ext cx="257176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含羞草为什么会含羞？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0" y="1071546"/>
            <a:ext cx="642910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-2321370" y="3464322"/>
            <a:ext cx="5786478" cy="794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85786" y="4286256"/>
            <a:ext cx="8358214" cy="1927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1472" y="714356"/>
            <a:ext cx="2857520" cy="646331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再来点</a:t>
            </a:r>
            <a:r>
              <a:rPr lang="zh-CN" altLang="en-US" sz="36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科普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分析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1500174"/>
            <a:ext cx="3857652" cy="17125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含羞草叶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柄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和小叶基部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膨脹部分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，称为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叶枕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，叶枕中间维管束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中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的薄壁细胞的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细胞液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充满许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多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水分，因此能夠支撐葉柄上。</a:t>
            </a:r>
            <a:endParaRPr lang="en-US" altLang="zh-TW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pic>
        <p:nvPicPr>
          <p:cNvPr id="1030" name="Picture 6" descr="C:\Documents and Settings\Administrator\桌面\46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429000"/>
            <a:ext cx="3857652" cy="2714644"/>
          </a:xfrm>
          <a:prstGeom prst="rect">
            <a:avLst/>
          </a:prstGeom>
          <a:ln w="28575" cap="sq">
            <a:solidFill>
              <a:srgbClr val="6699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1" name="Picture 7" descr="C:\Documents and Settings\Administrator\桌面\46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87000">
            <a:off x="5402081" y="2357170"/>
            <a:ext cx="2994448" cy="2129243"/>
          </a:xfrm>
          <a:prstGeom prst="rect">
            <a:avLst/>
          </a:prstGeom>
          <a:ln w="19050" cap="sq">
            <a:solidFill>
              <a:srgbClr val="6699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4429124" y="4632244"/>
            <a:ext cx="4000528" cy="1297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当受到触碰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的刺激，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叶柄下半部分细胞液中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的水分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往下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流失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支持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子朝上的力量消失， 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叶片收紧，叶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柄下垂。</a:t>
            </a:r>
            <a:endParaRPr lang="zh-CN" altLang="en-US" b="1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1472" y="6356370"/>
            <a:ext cx="8572528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82" y="684103"/>
            <a:ext cx="2000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/>
          <a:srcRect b="19999"/>
          <a:stretch>
            <a:fillRect/>
          </a:stretch>
        </p:blipFill>
        <p:spPr bwMode="auto">
          <a:xfrm>
            <a:off x="5143518" y="684103"/>
            <a:ext cx="2003438" cy="13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500042"/>
            <a:ext cx="3929090" cy="523220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据说，含羞草能</a:t>
            </a:r>
            <a:r>
              <a:rPr lang="zh-CN" altLang="en-US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预报天气！</a:t>
            </a:r>
            <a:endParaRPr lang="zh-CN" altLang="en-US" sz="20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1023262"/>
            <a:ext cx="4429124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357818" y="4714884"/>
            <a:ext cx="321471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据土耳其地震学家艾尔江表示，在强烈地震发生的几小时前，对外界触觉敏感的含羞草叶会突然萎缩，然后枯萎</a:t>
            </a:r>
            <a:r>
              <a:rPr lang="zh-CN" altLang="en-US" dirty="0" smtClean="0"/>
              <a:t>。</a:t>
            </a:r>
            <a:endParaRPr lang="zh-CN" altLang="en-US" dirty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42910" y="1071546"/>
            <a:ext cx="7786742" cy="2286006"/>
            <a:chOff x="500034" y="1380452"/>
            <a:chExt cx="7786742" cy="2286006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11914" t="53906" r="50733" b="5078"/>
            <a:stretch>
              <a:fillRect/>
            </a:stretch>
          </p:blipFill>
          <p:spPr bwMode="auto">
            <a:xfrm>
              <a:off x="5643570" y="2666336"/>
              <a:ext cx="1071570" cy="882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矩形 11"/>
            <p:cNvSpPr/>
            <p:nvPr/>
          </p:nvSpPr>
          <p:spPr>
            <a:xfrm>
              <a:off x="857224" y="195195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用手触摸一下</a:t>
              </a:r>
              <a:endParaRPr lang="zh-CN" altLang="en-US" sz="16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43190" y="1734253"/>
              <a:ext cx="228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叶子很快闭合下垂</a:t>
              </a:r>
              <a:endPara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张开很缓慢</a:t>
              </a:r>
              <a:endParaRPr lang="zh-CN" altLang="en-US" sz="16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880419" y="2809212"/>
              <a:ext cx="20890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叶子收缩慢 </a:t>
              </a:r>
              <a:r>
                <a:rPr lang="zh-CN" altLang="en-US" sz="1600" dirty="0" smtClean="0">
                  <a:latin typeface="方正兰亭黑_YS_GB18030" pitchFamily="66" charset="-122"/>
                  <a:ea typeface="方正兰亭黑_YS_GB18030" pitchFamily="66" charset="-122"/>
                </a:rPr>
                <a:t>下垂迟缓</a:t>
              </a:r>
              <a:endParaRPr lang="en-US" altLang="zh-CN" sz="1600" dirty="0" smtClean="0"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 algn="r"/>
              <a:r>
                <a:rPr lang="zh-CN" altLang="en-US" sz="1600" dirty="0" smtClean="0">
                  <a:latin typeface="方正兰亭黑_YS_GB18030" pitchFamily="66" charset="-122"/>
                  <a:ea typeface="方正兰亭黑_YS_GB18030" pitchFamily="66" charset="-122"/>
                </a:rPr>
                <a:t>一会又张开了</a:t>
              </a:r>
              <a:endParaRPr lang="zh-CN" altLang="en-US" sz="1600" dirty="0"/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2237708"/>
              <a:ext cx="2324100" cy="14287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b="2846"/>
            <a:stretch>
              <a:fillRect/>
            </a:stretch>
          </p:blipFill>
          <p:spPr bwMode="auto">
            <a:xfrm>
              <a:off x="5572132" y="1380452"/>
              <a:ext cx="1143008" cy="1141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2" name="肘形连接符 31"/>
            <p:cNvCxnSpPr/>
            <p:nvPr/>
          </p:nvCxnSpPr>
          <p:spPr>
            <a:xfrm flipV="1">
              <a:off x="2714612" y="1880518"/>
              <a:ext cx="2786082" cy="500066"/>
            </a:xfrm>
            <a:prstGeom prst="bentConnector3">
              <a:avLst>
                <a:gd name="adj1" fmla="val 80389"/>
              </a:avLst>
            </a:prstGeom>
            <a:ln>
              <a:solidFill>
                <a:srgbClr val="33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肘形连接符 59"/>
            <p:cNvCxnSpPr/>
            <p:nvPr/>
          </p:nvCxnSpPr>
          <p:spPr>
            <a:xfrm flipV="1">
              <a:off x="2714612" y="3023526"/>
              <a:ext cx="2786082" cy="500066"/>
            </a:xfrm>
            <a:prstGeom prst="bentConnector3">
              <a:avLst>
                <a:gd name="adj1" fmla="val 80389"/>
              </a:avLst>
            </a:prstGeom>
            <a:ln>
              <a:solidFill>
                <a:srgbClr val="33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6572264" y="1737642"/>
              <a:ext cx="1714512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Because: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空气干燥，水分少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572264" y="2809212"/>
              <a:ext cx="1714512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Because: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空气湿润，水分足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4214810" y="3786190"/>
            <a:ext cx="2643206" cy="523220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还能</a:t>
            </a:r>
            <a:r>
              <a:rPr lang="zh-CN" altLang="en-US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预测地震</a:t>
            </a:r>
            <a:r>
              <a:rPr lang="en-US" altLang="zh-CN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!</a:t>
            </a:r>
            <a:endParaRPr lang="zh-CN" altLang="en-US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214810" y="4286256"/>
            <a:ext cx="4929190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11273" y="4643446"/>
            <a:ext cx="4717983" cy="1714512"/>
            <a:chOff x="3571868" y="4572008"/>
            <a:chExt cx="4717983" cy="1714512"/>
          </a:xfrm>
        </p:grpSpPr>
        <p:pic>
          <p:nvPicPr>
            <p:cNvPr id="2055" name="Picture 7" descr="F:\ppt素材\花草\含羞草\QQ截图20130813105550.jpg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l="10792"/>
            <a:stretch>
              <a:fillRect/>
            </a:stretch>
          </p:blipFill>
          <p:spPr bwMode="auto">
            <a:xfrm>
              <a:off x="3571868" y="4572008"/>
              <a:ext cx="2357453" cy="17145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7"/>
            <a:srcRect l="49468" t="44889"/>
            <a:stretch>
              <a:fillRect/>
            </a:stretch>
          </p:blipFill>
          <p:spPr bwMode="auto">
            <a:xfrm>
              <a:off x="5929322" y="4572008"/>
              <a:ext cx="2360529" cy="17144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225028_095439042_2.jpg"/>
          <p:cNvPicPr>
            <a:picLocks noChangeAspect="1" noChangeArrowheads="1"/>
          </p:cNvPicPr>
          <p:nvPr/>
        </p:nvPicPr>
        <p:blipFill>
          <a:blip r:embed="rId2"/>
          <a:srcRect t="3467"/>
          <a:stretch>
            <a:fillRect/>
          </a:stretch>
        </p:blipFill>
        <p:spPr bwMode="auto">
          <a:xfrm>
            <a:off x="202509" y="0"/>
            <a:ext cx="4655243" cy="6858000"/>
          </a:xfrm>
          <a:prstGeom prst="rect">
            <a:avLst/>
          </a:prstGeom>
          <a:noFill/>
          <a:effectLst>
            <a:softEdge rad="317500"/>
          </a:effectLst>
        </p:spPr>
      </p:pic>
      <p:grpSp>
        <p:nvGrpSpPr>
          <p:cNvPr id="19" name="组合 18"/>
          <p:cNvGrpSpPr/>
          <p:nvPr/>
        </p:nvGrpSpPr>
        <p:grpSpPr>
          <a:xfrm>
            <a:off x="4466814" y="1793045"/>
            <a:ext cx="3275713" cy="754750"/>
            <a:chOff x="4466814" y="1793045"/>
            <a:chExt cx="3275713" cy="754750"/>
          </a:xfrm>
        </p:grpSpPr>
        <p:sp>
          <p:nvSpPr>
            <p:cNvPr id="6" name="TextBox 5"/>
            <p:cNvSpPr txBox="1"/>
            <p:nvPr/>
          </p:nvSpPr>
          <p:spPr>
            <a:xfrm rot="20885990">
              <a:off x="4670693" y="1793045"/>
              <a:ext cx="3071834" cy="646331"/>
            </a:xfrm>
            <a:prstGeom prst="rect">
              <a:avLst/>
            </a:prstGeom>
            <a:noFill/>
            <a:effectLst/>
            <a:scene3d>
              <a:camera prst="perspectiveHeroicExtremeLeftFacing" fov="5700000">
                <a:rot lat="187731" lon="2082867" rev="426974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 smtClean="0">
                  <a:solidFill>
                    <a:srgbClr val="006600"/>
                  </a:solidFill>
                  <a:latin typeface="方正少儿_GBK" pitchFamily="65" charset="-122"/>
                  <a:ea typeface="方正少儿_GBK" pitchFamily="65" charset="-122"/>
                </a:rPr>
                <a:t>哇，好神奇！</a:t>
              </a:r>
            </a:p>
          </p:txBody>
        </p:sp>
        <p:sp>
          <p:nvSpPr>
            <p:cNvPr id="13" name="等腰三角形 12"/>
            <p:cNvSpPr/>
            <p:nvPr/>
          </p:nvSpPr>
          <p:spPr>
            <a:xfrm rot="14600182" flipH="1">
              <a:off x="5821311" y="470108"/>
              <a:ext cx="95629" cy="2804624"/>
            </a:xfrm>
            <a:prstGeom prst="triangle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5735220">
              <a:off x="5971570" y="1084374"/>
              <a:ext cx="109565" cy="2817277"/>
            </a:xfrm>
            <a:prstGeom prst="triangle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58053" y="3659968"/>
            <a:ext cx="4452532" cy="1412106"/>
            <a:chOff x="4396618" y="3338798"/>
            <a:chExt cx="4452532" cy="1412106"/>
          </a:xfrm>
        </p:grpSpPr>
        <p:sp>
          <p:nvSpPr>
            <p:cNvPr id="8" name="矩形 7"/>
            <p:cNvSpPr/>
            <p:nvPr/>
          </p:nvSpPr>
          <p:spPr>
            <a:xfrm rot="184536">
              <a:off x="4396618" y="3444594"/>
              <a:ext cx="4452532" cy="1200329"/>
            </a:xfrm>
            <a:prstGeom prst="rect">
              <a:avLst/>
            </a:prstGeom>
            <a:scene3d>
              <a:camera prst="perspectiveHeroicExtremeLeftFacing" fov="7200000">
                <a:rot lat="21594000" lon="1467643" rev="2159400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7200" b="1" dirty="0" smtClean="0">
                  <a:solidFill>
                    <a:srgbClr val="006600"/>
                  </a:solidFill>
                  <a:latin typeface="方正少儿_GBK" pitchFamily="65" charset="-122"/>
                  <a:ea typeface="方正少儿_GBK" pitchFamily="65" charset="-122"/>
                </a:rPr>
                <a:t>我也想要！</a:t>
              </a:r>
              <a:endParaRPr lang="zh-CN" altLang="en-US" sz="4800" b="1" dirty="0">
                <a:solidFill>
                  <a:srgbClr val="006600"/>
                </a:solidFill>
                <a:latin typeface="方正少儿_GBK" pitchFamily="65" charset="-122"/>
                <a:ea typeface="方正少儿_GBK" pitchFamily="65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482298" y="3338798"/>
              <a:ext cx="3947354" cy="1412106"/>
              <a:chOff x="4453124" y="3338798"/>
              <a:chExt cx="3947354" cy="1412106"/>
            </a:xfrm>
          </p:grpSpPr>
          <p:sp>
            <p:nvSpPr>
              <p:cNvPr id="15" name="等腰三角形 14"/>
              <p:cNvSpPr/>
              <p:nvPr/>
            </p:nvSpPr>
            <p:spPr>
              <a:xfrm rot="15713277">
                <a:off x="6329316" y="1462606"/>
                <a:ext cx="142876" cy="3895259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7036095">
                <a:off x="6510237" y="2860662"/>
                <a:ext cx="142876" cy="3637607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366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366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dist">
          <a:defRPr sz="2400" b="1" dirty="0" smtClean="0">
            <a:latin typeface="时尚中黑简体" pitchFamily="2" charset="-122"/>
            <a:ea typeface="时尚中黑简体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WPS 演示</Application>
  <PresentationFormat>全屏显示(4:3)</PresentationFormat>
  <Paragraphs>58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方正少儿_GBK</vt:lpstr>
      <vt:lpstr>方正兰亭黑_YS_GB18030</vt:lpstr>
      <vt:lpstr>Calibri</vt:lpstr>
      <vt:lpstr>时尚中黑简体</vt:lpstr>
      <vt:lpstr>方正大黑简体</vt:lpstr>
      <vt:lpstr>华文隶书</vt:lpstr>
      <vt:lpstr>方正正大黑简体</vt:lpstr>
      <vt:lpstr>Office 主题</vt:lpstr>
      <vt:lpstr>自定义设计方案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Microsoft</cp:lastModifiedBy>
  <cp:revision>116</cp:revision>
  <dcterms:created xsi:type="dcterms:W3CDTF">2016-03-25T04:57:12Z</dcterms:created>
  <dcterms:modified xsi:type="dcterms:W3CDTF">2016-04-20T05:05:08Z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