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9" r:id="rId2"/>
    <p:sldId id="292" r:id="rId3"/>
    <p:sldId id="293" r:id="rId4"/>
    <p:sldId id="257" r:id="rId5"/>
    <p:sldId id="265" r:id="rId6"/>
    <p:sldId id="266" r:id="rId7"/>
    <p:sldId id="269" r:id="rId8"/>
    <p:sldId id="300" r:id="rId9"/>
    <p:sldId id="273" r:id="rId10"/>
    <p:sldId id="301" r:id="rId11"/>
    <p:sldId id="275" r:id="rId12"/>
    <p:sldId id="302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303" r:id="rId22"/>
    <p:sldId id="286" r:id="rId23"/>
    <p:sldId id="304" r:id="rId24"/>
    <p:sldId id="288" r:id="rId25"/>
    <p:sldId id="28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859A"/>
    <a:srgbClr val="9D4927"/>
    <a:srgbClr val="642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874" autoAdjust="0"/>
  </p:normalViewPr>
  <p:slideViewPr>
    <p:cSldViewPr snapToGrid="0">
      <p:cViewPr varScale="1">
        <p:scale>
          <a:sx n="104" d="100"/>
          <a:sy n="104" d="100"/>
        </p:scale>
        <p:origin x="14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4C3FC-9001-4217-B7A1-C4A1C87129D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56F9-9585-4187-A8F5-014ED01509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35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48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33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59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39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7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8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45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81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0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59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70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38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91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84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55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50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2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90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03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9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7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46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56F9-9585-4187-A8F5-014ED01509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0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3DCF2-437D-4778-99AC-63A726948F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2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8"/>
            <a:ext cx="12192000" cy="68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17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8"/>
            <a:ext cx="12192000" cy="6855043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78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BB071-65F3-42A3-A592-686848CD0A2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D03D8-F7CE-4A92-B791-1A55E7B8B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7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17618" y="1088136"/>
            <a:ext cx="8956764" cy="4901184"/>
            <a:chOff x="1617618" y="1088136"/>
            <a:chExt cx="8956764" cy="4901184"/>
          </a:xfrm>
        </p:grpSpPr>
        <p:sp>
          <p:nvSpPr>
            <p:cNvPr id="10" name="矩形 9"/>
            <p:cNvSpPr/>
            <p:nvPr/>
          </p:nvSpPr>
          <p:spPr>
            <a:xfrm>
              <a:off x="1617618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34312" y="1193292"/>
              <a:ext cx="8723376" cy="4690872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97294" y="2032910"/>
            <a:ext cx="9397414" cy="119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192" spc="3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教师通用说课模板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7580" y="3468377"/>
            <a:ext cx="7116841" cy="420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【</a:t>
            </a:r>
            <a:r>
              <a:rPr lang="zh-CN" altLang="en-US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老师试讲</a:t>
            </a:r>
            <a:r>
              <a:rPr lang="en-US" altLang="zh-CN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学校演讲</a:t>
            </a:r>
            <a:r>
              <a:rPr lang="en-US" altLang="zh-CN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教学课件</a:t>
            </a:r>
            <a:r>
              <a:rPr lang="en-US" altLang="zh-CN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】【</a:t>
            </a:r>
            <a:r>
              <a:rPr lang="zh-CN" altLang="en-US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说课大赛</a:t>
            </a:r>
            <a:r>
              <a:rPr lang="en-US" altLang="zh-CN" sz="2131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】</a:t>
            </a:r>
            <a:endParaRPr lang="zh-CN" altLang="en-US" sz="2131" dirty="0">
              <a:solidFill>
                <a:srgbClr val="58859A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2204" y="4722572"/>
            <a:ext cx="216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演讲者：李老师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20204" y="4740239"/>
            <a:ext cx="2229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时间：</a:t>
            </a:r>
            <a:r>
              <a:rPr lang="en-US" altLang="zh-CN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11</a:t>
            </a:r>
            <a:r>
              <a:rPr lang="zh-CN" altLang="en-US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11</a:t>
            </a:r>
            <a:r>
              <a:rPr lang="zh-CN" altLang="en-US" sz="2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日</a:t>
            </a:r>
          </a:p>
        </p:txBody>
      </p:sp>
      <p:pic>
        <p:nvPicPr>
          <p:cNvPr id="15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89164" y="-728618"/>
            <a:ext cx="541814" cy="5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1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25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75"/>
                            </p:stCondLst>
                            <p:childTnLst>
                              <p:par>
                                <p:cTn id="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学法分析</a:t>
            </a:r>
          </a:p>
        </p:txBody>
      </p:sp>
    </p:spTree>
    <p:extLst>
      <p:ext uri="{BB962C8B-B14F-4D97-AF65-F5344CB8AC3E}">
        <p14:creationId xmlns:p14="http://schemas.microsoft.com/office/powerpoint/2010/main" val="141755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3.1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学法指导</a:t>
            </a:r>
          </a:p>
        </p:txBody>
      </p:sp>
      <p:sp>
        <p:nvSpPr>
          <p:cNvPr id="33" name="Line 3"/>
          <p:cNvSpPr>
            <a:spLocks noChangeShapeType="1"/>
          </p:cNvSpPr>
          <p:nvPr/>
        </p:nvSpPr>
        <p:spPr bwMode="auto">
          <a:xfrm flipH="1">
            <a:off x="6750968" y="2425853"/>
            <a:ext cx="5643" cy="3019483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ltGray">
          <a:xfrm>
            <a:off x="7630562" y="2372293"/>
            <a:ext cx="354736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35" name="Rectangle 20"/>
          <p:cNvSpPr>
            <a:spLocks noChangeArrowheads="1"/>
          </p:cNvSpPr>
          <p:nvPr/>
        </p:nvSpPr>
        <p:spPr bwMode="ltGray">
          <a:xfrm>
            <a:off x="7630562" y="3297891"/>
            <a:ext cx="358006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36" name="Rectangle 21"/>
          <p:cNvSpPr>
            <a:spLocks noChangeArrowheads="1"/>
          </p:cNvSpPr>
          <p:nvPr/>
        </p:nvSpPr>
        <p:spPr bwMode="ltGray">
          <a:xfrm>
            <a:off x="7630562" y="4168933"/>
            <a:ext cx="354593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ltGray">
          <a:xfrm>
            <a:off x="7630564" y="5045617"/>
            <a:ext cx="344925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06371" indent="-406371" algn="l">
              <a:buFont typeface="Wingdings" panose="05000000000000000000" pitchFamily="2" charset="2"/>
              <a:buChar char="ü"/>
            </a:pPr>
            <a:r>
              <a:rPr lang="zh-CN" altLang="en-US" sz="237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ltGray">
          <a:xfrm>
            <a:off x="3621519" y="3590379"/>
            <a:ext cx="1422144" cy="131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571193" y="2030426"/>
            <a:ext cx="3537499" cy="3537499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rgbClr val="58859A"/>
          </a:solidFill>
          <a:ln>
            <a:noFill/>
          </a:ln>
          <a:effectLst>
            <a:outerShdw blurRad="254000" dist="381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2867116" y="2871724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41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4678805" y="2832048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42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4797328" y="4660665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43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2872762" y="4702567"/>
            <a:ext cx="1070459" cy="1730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318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ltGray">
          <a:xfrm>
            <a:off x="3852748" y="3133222"/>
            <a:ext cx="974396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>
            <a:off x="3791348" y="3620478"/>
            <a:ext cx="1109225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4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学法分析</a:t>
            </a:r>
          </a:p>
        </p:txBody>
      </p:sp>
      <p:sp>
        <p:nvSpPr>
          <p:cNvPr id="4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arrow_游标"/>
          <p:cNvGrpSpPr>
            <a:grpSpLocks noChangeAspect="1"/>
          </p:cNvGrpSpPr>
          <p:nvPr/>
        </p:nvGrpSpPr>
        <p:grpSpPr>
          <a:xfrm rot="10800000" flipH="1">
            <a:off x="1856669" y="355808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2" name="椭圆 5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3597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8" grpId="0"/>
      <p:bldP spid="39" grpId="0" animBg="1"/>
      <p:bldP spid="40" grpId="0"/>
      <p:bldP spid="41" grpId="0"/>
      <p:bldP spid="42" grpId="0"/>
      <p:bldP spid="43" grpId="0"/>
      <p:bldP spid="44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58859A"/>
              </a:solidFill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102527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2243907" y="2376081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导入新课</a:t>
            </a:r>
          </a:p>
          <a:p>
            <a:pPr algn="ctr"/>
            <a:r>
              <a:rPr lang="en-US" altLang="zh-CN" kern="0">
                <a:solidFill>
                  <a:schemeClr val="bg1"/>
                </a:solidFill>
                <a:latin typeface="Calibri"/>
              </a:rPr>
              <a:t>(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２分钟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)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4859991" y="2376081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出示目标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7476075" y="2376081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自主学习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10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10092158" y="2376081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合作探究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（１５分钟）</a:t>
            </a:r>
          </a:p>
        </p:txBody>
      </p:sp>
      <p:sp>
        <p:nvSpPr>
          <p:cNvPr id="47" name="AutoShape 8"/>
          <p:cNvSpPr>
            <a:spLocks noChangeArrowheads="1"/>
          </p:cNvSpPr>
          <p:nvPr/>
        </p:nvSpPr>
        <p:spPr bwMode="auto">
          <a:xfrm>
            <a:off x="10148095" y="4034062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达标测评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（１</a:t>
            </a:r>
            <a:r>
              <a:rPr lang="en-US" altLang="zh-CN" kern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7532011" y="4034062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课堂总结</a:t>
            </a:r>
          </a:p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（</a:t>
            </a:r>
            <a:r>
              <a:rPr lang="en-US" altLang="zh-CN" kern="0" dirty="0">
                <a:solidFill>
                  <a:schemeClr val="bg1"/>
                </a:solidFill>
                <a:latin typeface="Calibri"/>
              </a:rPr>
              <a:t>2</a:t>
            </a:r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分钟）</a:t>
            </a:r>
          </a:p>
        </p:txBody>
      </p:sp>
      <p:sp>
        <p:nvSpPr>
          <p:cNvPr id="49" name="AutoShape 15"/>
          <p:cNvSpPr>
            <a:spLocks noChangeArrowheads="1"/>
          </p:cNvSpPr>
          <p:nvPr/>
        </p:nvSpPr>
        <p:spPr bwMode="auto">
          <a:xfrm>
            <a:off x="6649942" y="4372565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auto">
          <a:xfrm>
            <a:off x="9184274" y="4447127"/>
            <a:ext cx="882069" cy="163505"/>
          </a:xfrm>
          <a:prstGeom prst="leftArrow">
            <a:avLst>
              <a:gd name="adj1" fmla="val 50000"/>
              <a:gd name="adj2" fmla="val 134868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1" name="AutoShape 19"/>
          <p:cNvSpPr>
            <a:spLocks noChangeArrowheads="1"/>
          </p:cNvSpPr>
          <p:nvPr/>
        </p:nvSpPr>
        <p:spPr bwMode="auto">
          <a:xfrm>
            <a:off x="3896171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2" name="AutoShape 20"/>
          <p:cNvSpPr>
            <a:spLocks noChangeArrowheads="1"/>
          </p:cNvSpPr>
          <p:nvPr/>
        </p:nvSpPr>
        <p:spPr bwMode="auto">
          <a:xfrm>
            <a:off x="6512255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>
            <a:off x="4991226" y="4051294"/>
            <a:ext cx="1652264" cy="826132"/>
          </a:xfrm>
          <a:prstGeom prst="roundRect">
            <a:avLst>
              <a:gd name="adj" fmla="val 16667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布置作业</a:t>
            </a:r>
          </a:p>
          <a:p>
            <a:pPr algn="ctr"/>
            <a:r>
              <a:rPr lang="zh-CN" altLang="en-US" kern="0">
                <a:solidFill>
                  <a:schemeClr val="bg1"/>
                </a:solidFill>
                <a:latin typeface="Calibri"/>
              </a:rPr>
              <a:t>（２分钟）</a:t>
            </a:r>
          </a:p>
        </p:txBody>
      </p:sp>
      <p:sp>
        <p:nvSpPr>
          <p:cNvPr id="54" name="AutoShape 22"/>
          <p:cNvSpPr>
            <a:spLocks noChangeArrowheads="1"/>
          </p:cNvSpPr>
          <p:nvPr/>
        </p:nvSpPr>
        <p:spPr bwMode="auto">
          <a:xfrm>
            <a:off x="10849449" y="3202210"/>
            <a:ext cx="163505" cy="849081"/>
          </a:xfrm>
          <a:prstGeom prst="downArrow">
            <a:avLst>
              <a:gd name="adj1" fmla="val 50000"/>
              <a:gd name="adj2" fmla="val 129825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55" name="AutoShape 20"/>
          <p:cNvSpPr>
            <a:spLocks noChangeArrowheads="1"/>
          </p:cNvSpPr>
          <p:nvPr/>
        </p:nvSpPr>
        <p:spPr bwMode="auto">
          <a:xfrm>
            <a:off x="9136942" y="2690183"/>
            <a:ext cx="955216" cy="19792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589162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4.2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导入新课</a:t>
            </a:r>
          </a:p>
        </p:txBody>
      </p:sp>
      <p:sp>
        <p:nvSpPr>
          <p:cNvPr id="33" name="矩形 32"/>
          <p:cNvSpPr/>
          <p:nvPr/>
        </p:nvSpPr>
        <p:spPr>
          <a:xfrm>
            <a:off x="2262203" y="2156251"/>
            <a:ext cx="4832491" cy="28670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75736" y="3625654"/>
            <a:ext cx="2340566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15631" y="3625654"/>
            <a:ext cx="2340565" cy="13960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272" tIns="40636" rIns="81272" bIns="40636"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407535" y="5242388"/>
            <a:ext cx="9062798" cy="95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272" tIns="40636" rIns="81272" bIns="4063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7388193" y="2792260"/>
            <a:ext cx="2055785" cy="592609"/>
            <a:chOff x="75334" y="990778"/>
            <a:chExt cx="2787972" cy="667045"/>
          </a:xfrm>
        </p:grpSpPr>
        <p:sp>
          <p:nvSpPr>
            <p:cNvPr id="38" name="文本框 30"/>
            <p:cNvSpPr txBox="1">
              <a:spLocks noChangeArrowheads="1"/>
            </p:cNvSpPr>
            <p:nvPr/>
          </p:nvSpPr>
          <p:spPr bwMode="auto">
            <a:xfrm>
              <a:off x="75334" y="1101805"/>
              <a:ext cx="2787972" cy="473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133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创设情境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352749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4.3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出示目标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831946" y="2181152"/>
            <a:ext cx="1515385" cy="2071308"/>
            <a:chOff x="1047101" y="1289446"/>
            <a:chExt cx="1278731" cy="1747837"/>
          </a:xfrm>
        </p:grpSpPr>
        <p:cxnSp>
          <p:nvCxnSpPr>
            <p:cNvPr id="26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58859A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环形箭头 26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58859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8" name="TextBox 31"/>
          <p:cNvSpPr txBox="1"/>
          <p:nvPr/>
        </p:nvSpPr>
        <p:spPr>
          <a:xfrm>
            <a:off x="2734586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96788" y="2181152"/>
            <a:ext cx="1515385" cy="2071308"/>
            <a:chOff x="3127015" y="1289446"/>
            <a:chExt cx="1278731" cy="1747837"/>
          </a:xfrm>
        </p:grpSpPr>
        <p:cxnSp>
          <p:nvCxnSpPr>
            <p:cNvPr id="30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58859A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环形箭头 30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58859A"/>
              </a:solidFill>
              <a:miter lim="800000"/>
              <a:headEnd/>
              <a:tailEnd/>
            </a:ln>
            <a:effectLst/>
          </p:spPr>
          <p:txBody>
            <a:bodyPr wrap="none"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199431" y="4265157"/>
            <a:ext cx="1669181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433259" y="2181152"/>
            <a:ext cx="1513975" cy="2071308"/>
            <a:chOff x="4929838" y="1289446"/>
            <a:chExt cx="1277541" cy="1747837"/>
          </a:xfrm>
        </p:grpSpPr>
        <p:cxnSp>
          <p:nvCxnSpPr>
            <p:cNvPr id="42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58859A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环形箭头 42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58859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4" name="TextBox 31"/>
          <p:cNvSpPr txBox="1"/>
          <p:nvPr/>
        </p:nvSpPr>
        <p:spPr>
          <a:xfrm>
            <a:off x="7334488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740714" y="2181152"/>
            <a:ext cx="1515385" cy="2071308"/>
            <a:chOff x="6876943" y="1289446"/>
            <a:chExt cx="1278731" cy="1747837"/>
          </a:xfrm>
        </p:grpSpPr>
        <p:cxnSp>
          <p:nvCxnSpPr>
            <p:cNvPr id="46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58859A"/>
              </a:solidFill>
              <a:prstDash val="sysDash"/>
              <a:miter lim="800000"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环形箭头 46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58859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272" tIns="40636" rIns="81272" bIns="40636" anchor="ctr"/>
            <a:lstStyle/>
            <a:p>
              <a:pPr algn="ctr">
                <a:defRPr/>
              </a:pPr>
              <a:r>
                <a:rPr lang="zh-CN" altLang="en-US" sz="1778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8" name="TextBox 31"/>
          <p:cNvSpPr txBox="1"/>
          <p:nvPr/>
        </p:nvSpPr>
        <p:spPr>
          <a:xfrm>
            <a:off x="9643353" y="4265157"/>
            <a:ext cx="1670592" cy="1286241"/>
          </a:xfrm>
          <a:prstGeom prst="rect">
            <a:avLst/>
          </a:prstGeom>
          <a:noFill/>
        </p:spPr>
        <p:txBody>
          <a:bodyPr lIns="81272" tIns="40636" rIns="81272" bIns="4063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304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0" name="椭圆 4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091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44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4.4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自主学习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392293" y="2427765"/>
            <a:ext cx="1362060" cy="1362060"/>
            <a:chOff x="4010892" y="1724892"/>
            <a:chExt cx="1149926" cy="1149926"/>
          </a:xfrm>
          <a:solidFill>
            <a:srgbClr val="58859A"/>
          </a:solidFill>
        </p:grpSpPr>
        <p:sp>
          <p:nvSpPr>
            <p:cNvPr id="34" name="椭圆 33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10954" y="1886898"/>
              <a:ext cx="949801" cy="81698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44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262844" y="2130521"/>
            <a:ext cx="3824679" cy="1947143"/>
            <a:chOff x="526473" y="1475511"/>
            <a:chExt cx="3228110" cy="1641763"/>
          </a:xfrm>
        </p:grpSpPr>
        <p:sp>
          <p:nvSpPr>
            <p:cNvPr id="37" name="右箭头 36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6473" y="1943453"/>
              <a:ext cx="2735875" cy="723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使传授知识和培养能力融为一体</a:t>
              </a:r>
              <a:endParaRPr lang="en-US" altLang="zh-CN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扩展练习学生能力</a:t>
              </a:r>
              <a:endParaRPr lang="zh-CN" alt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8057244" y="2122998"/>
            <a:ext cx="3826560" cy="1945262"/>
            <a:chOff x="5417127" y="1468582"/>
            <a:chExt cx="3228111" cy="1641763"/>
          </a:xfrm>
        </p:grpSpPr>
        <p:sp>
          <p:nvSpPr>
            <p:cNvPr id="40" name="右箭头 39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777394" y="2011602"/>
              <a:ext cx="2867844" cy="595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312609" y="5213966"/>
            <a:ext cx="7487565" cy="457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sp>
        <p:nvSpPr>
          <p:cNvPr id="27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8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9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0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1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2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4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98695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4.5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合作探究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240738" y="2651133"/>
            <a:ext cx="2233103" cy="2242508"/>
            <a:chOff x="1385455" y="2299854"/>
            <a:chExt cx="1745674" cy="1752600"/>
          </a:xfrm>
        </p:grpSpPr>
        <p:sp>
          <p:nvSpPr>
            <p:cNvPr id="28" name="弧形 27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58859A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5885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91821" y="3441961"/>
            <a:ext cx="2355385" cy="6029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318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108867" y="2463001"/>
            <a:ext cx="686673" cy="427054"/>
            <a:chOff x="2847109" y="2029691"/>
            <a:chExt cx="569919" cy="297873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rgbClr val="9D4927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5795537" y="2291804"/>
            <a:ext cx="2116461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8009825" y="2265464"/>
            <a:ext cx="0" cy="3243357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7960912" y="2421613"/>
            <a:ext cx="97827" cy="97827"/>
          </a:xfrm>
          <a:prstGeom prst="ellipse">
            <a:avLst/>
          </a:prstGeom>
          <a:solidFill>
            <a:srgbClr val="58859A"/>
          </a:solidFill>
          <a:ln>
            <a:solidFill>
              <a:srgbClr val="588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07656" y="2288041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合作探究方式一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960912" y="3065017"/>
            <a:ext cx="97827" cy="97827"/>
          </a:xfrm>
          <a:prstGeom prst="ellipse">
            <a:avLst/>
          </a:prstGeom>
          <a:solidFill>
            <a:srgbClr val="58859A"/>
          </a:solidFill>
          <a:ln>
            <a:solidFill>
              <a:srgbClr val="588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107653" y="2931444"/>
            <a:ext cx="2528464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合作探究方式二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960912" y="3708421"/>
            <a:ext cx="97827" cy="97827"/>
          </a:xfrm>
          <a:prstGeom prst="ellipse">
            <a:avLst/>
          </a:prstGeom>
          <a:solidFill>
            <a:srgbClr val="58859A"/>
          </a:solidFill>
          <a:ln>
            <a:solidFill>
              <a:srgbClr val="588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07653" y="3574848"/>
            <a:ext cx="2430637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合作探究方式三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960912" y="4351824"/>
            <a:ext cx="97827" cy="97827"/>
          </a:xfrm>
          <a:prstGeom prst="ellipse">
            <a:avLst/>
          </a:prstGeom>
          <a:solidFill>
            <a:srgbClr val="58859A"/>
          </a:solidFill>
          <a:ln>
            <a:solidFill>
              <a:srgbClr val="588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107656" y="4218252"/>
            <a:ext cx="2116459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合作探究方式四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960912" y="4995228"/>
            <a:ext cx="97827" cy="97827"/>
          </a:xfrm>
          <a:prstGeom prst="ellipse">
            <a:avLst/>
          </a:prstGeom>
          <a:solidFill>
            <a:srgbClr val="58859A"/>
          </a:solidFill>
          <a:ln>
            <a:solidFill>
              <a:srgbClr val="588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95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107656" y="4861656"/>
            <a:ext cx="3645955" cy="3839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9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合作探究方式五</a:t>
            </a:r>
            <a:endParaRPr lang="en-US" altLang="zh-CN" sz="1895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7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8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4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5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58" name="椭圆 57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89768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25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25"/>
                            </p:stCondLst>
                            <p:childTnLst>
                              <p:par>
                                <p:cTn id="1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25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25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75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75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25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825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75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75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25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25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8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475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44" grpId="0" animBg="1"/>
      <p:bldP spid="44" grpId="1" animBg="1"/>
      <p:bldP spid="44" grpId="2" animBg="1"/>
      <p:bldP spid="45" grpId="0"/>
      <p:bldP spid="46" grpId="0" animBg="1"/>
      <p:bldP spid="46" grpId="1" animBg="1"/>
      <p:bldP spid="46" grpId="2" animBg="1"/>
      <p:bldP spid="47" grpId="0"/>
      <p:bldP spid="48" grpId="0" animBg="1"/>
      <p:bldP spid="48" grpId="1" animBg="1"/>
      <p:bldP spid="48" grpId="2" animBg="1"/>
      <p:bldP spid="51" grpId="0"/>
      <p:bldP spid="52" grpId="0" animBg="1"/>
      <p:bldP spid="52" grpId="1" animBg="1"/>
      <p:bldP spid="52" grpId="2" animBg="1"/>
      <p:bldP spid="53" grpId="0"/>
      <p:bldP spid="54" grpId="0" animBg="1"/>
      <p:bldP spid="54" grpId="1" animBg="1"/>
      <p:bldP spid="54" grpId="2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4.6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达标测试</a:t>
            </a:r>
          </a:p>
        </p:txBody>
      </p:sp>
      <p:sp>
        <p:nvSpPr>
          <p:cNvPr id="36" name="矩形 35"/>
          <p:cNvSpPr/>
          <p:nvPr/>
        </p:nvSpPr>
        <p:spPr>
          <a:xfrm>
            <a:off x="2298482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67149" y="2330947"/>
            <a:ext cx="4526854" cy="252756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1272" tIns="40636" rIns="81272" bIns="4063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2225337" y="1542612"/>
            <a:ext cx="9736393" cy="601412"/>
          </a:xfrm>
          <a:prstGeom prst="rect">
            <a:avLst/>
          </a:prstGeom>
        </p:spPr>
        <p:txBody>
          <a:bodyPr vert="horz" lIns="81272" tIns="40636" rIns="81272" bIns="40636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2133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7440294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8871890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2316843" y="5325330"/>
            <a:ext cx="4440164" cy="892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5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1155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3748439" y="4956038"/>
            <a:ext cx="1576980" cy="27719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4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2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6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7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8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9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0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3747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/>
      <p:bldP spid="39" grpId="0"/>
      <p:bldP spid="40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4.7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课题总结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536515" y="3375174"/>
            <a:ext cx="753936" cy="753899"/>
            <a:chOff x="848110" y="2494995"/>
            <a:chExt cx="636196" cy="636164"/>
          </a:xfrm>
          <a:solidFill>
            <a:schemeClr val="accent1"/>
          </a:solidFill>
        </p:grpSpPr>
        <p:sp>
          <p:nvSpPr>
            <p:cNvPr id="25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6515" y="2105289"/>
            <a:ext cx="753936" cy="753899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28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9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2429" y="4729718"/>
            <a:ext cx="753936" cy="753899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31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2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36515" y="4729718"/>
            <a:ext cx="753936" cy="753899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34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08363" tIns="54181" rIns="108363" bIns="5418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95">
                  <a:solidFill>
                    <a:schemeClr val="tx1">
                      <a:lumMod val="95000"/>
                      <a:lumOff val="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382429" y="3375174"/>
            <a:ext cx="753936" cy="753899"/>
            <a:chOff x="4937249" y="2494995"/>
            <a:chExt cx="636196" cy="636164"/>
          </a:xfrm>
          <a:solidFill>
            <a:schemeClr val="accent1"/>
          </a:solidFill>
        </p:grpSpPr>
        <p:sp>
          <p:nvSpPr>
            <p:cNvPr id="45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82429" y="2105289"/>
            <a:ext cx="753936" cy="753899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48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adFill>
              <a:gsLst>
                <a:gs pos="100000">
                  <a:srgbClr val="642F19"/>
                </a:gs>
                <a:gs pos="0">
                  <a:srgbClr val="642F19"/>
                </a:gs>
                <a:gs pos="7000">
                  <a:srgbClr val="9D4927"/>
                </a:gs>
                <a:gs pos="90000">
                  <a:srgbClr val="9D4927"/>
                </a:gs>
              </a:gsLst>
              <a:lin ang="10800000" scaled="1"/>
            </a:gradFill>
            <a:ln w="9525"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1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8363" tIns="54181" rIns="108363" bIns="54181" numCol="1" anchor="t" anchorCtr="0" compatLnSpc="1">
              <a:prstTxWarp prst="textNoShape">
                <a:avLst/>
              </a:prstTxWarp>
            </a:bodyPr>
            <a:lstStyle/>
            <a:p>
              <a:endParaRPr lang="en-US" sz="1659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94593" y="2112023"/>
            <a:ext cx="3295229" cy="840184"/>
            <a:chOff x="1572182" y="1429104"/>
            <a:chExt cx="2780621" cy="708974"/>
          </a:xfrm>
        </p:grpSpPr>
        <p:sp>
          <p:nvSpPr>
            <p:cNvPr id="53" name="文本框 52"/>
            <p:cNvSpPr txBox="1"/>
            <p:nvPr/>
          </p:nvSpPr>
          <p:spPr>
            <a:xfrm>
              <a:off x="1572182" y="1429104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示例一</a:t>
              </a:r>
            </a:p>
          </p:txBody>
        </p:sp>
        <p:sp>
          <p:nvSpPr>
            <p:cNvPr id="54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94593" y="3365417"/>
            <a:ext cx="3295229" cy="855888"/>
            <a:chOff x="1572182" y="1415852"/>
            <a:chExt cx="2780621" cy="722226"/>
          </a:xfrm>
        </p:grpSpPr>
        <p:sp>
          <p:nvSpPr>
            <p:cNvPr id="56" name="文本框 55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示例二</a:t>
              </a: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94593" y="4729721"/>
            <a:ext cx="3295229" cy="855888"/>
            <a:chOff x="1572182" y="1415852"/>
            <a:chExt cx="2780621" cy="722226"/>
          </a:xfrm>
        </p:grpSpPr>
        <p:sp>
          <p:nvSpPr>
            <p:cNvPr id="59" name="文本框 58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示例三</a:t>
              </a:r>
            </a:p>
          </p:txBody>
        </p:sp>
        <p:sp>
          <p:nvSpPr>
            <p:cNvPr id="60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305686" y="2174291"/>
            <a:ext cx="3295229" cy="840184"/>
            <a:chOff x="1572182" y="1415852"/>
            <a:chExt cx="2780621" cy="708974"/>
          </a:xfrm>
        </p:grpSpPr>
        <p:sp>
          <p:nvSpPr>
            <p:cNvPr id="62" name="文本框 61"/>
            <p:cNvSpPr txBox="1"/>
            <p:nvPr/>
          </p:nvSpPr>
          <p:spPr>
            <a:xfrm>
              <a:off x="1572182" y="1415852"/>
              <a:ext cx="1798216" cy="26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示例四</a:t>
              </a:r>
            </a:p>
          </p:txBody>
        </p:sp>
        <p:sp>
          <p:nvSpPr>
            <p:cNvPr id="63" name="Rectangle 37"/>
            <p:cNvSpPr/>
            <p:nvPr/>
          </p:nvSpPr>
          <p:spPr>
            <a:xfrm>
              <a:off x="1572182" y="1655126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05686" y="3443390"/>
            <a:ext cx="3295229" cy="855888"/>
            <a:chOff x="1572182" y="1415852"/>
            <a:chExt cx="2780621" cy="722226"/>
          </a:xfrm>
        </p:grpSpPr>
        <p:sp>
          <p:nvSpPr>
            <p:cNvPr id="65" name="文本框 64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示例五</a:t>
              </a:r>
            </a:p>
          </p:txBody>
        </p:sp>
        <p:sp>
          <p:nvSpPr>
            <p:cNvPr id="66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305686" y="4807694"/>
            <a:ext cx="3295229" cy="855888"/>
            <a:chOff x="1572182" y="1415852"/>
            <a:chExt cx="2780621" cy="722226"/>
          </a:xfrm>
        </p:grpSpPr>
        <p:sp>
          <p:nvSpPr>
            <p:cNvPr id="68" name="文本框 67"/>
            <p:cNvSpPr txBox="1"/>
            <p:nvPr/>
          </p:nvSpPr>
          <p:spPr>
            <a:xfrm>
              <a:off x="1572182" y="1415852"/>
              <a:ext cx="1798216" cy="262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22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示例六</a:t>
              </a:r>
            </a:p>
          </p:txBody>
        </p:sp>
        <p:sp>
          <p:nvSpPr>
            <p:cNvPr id="69" name="Rectangle 37"/>
            <p:cNvSpPr/>
            <p:nvPr/>
          </p:nvSpPr>
          <p:spPr>
            <a:xfrm>
              <a:off x="1572182" y="1668378"/>
              <a:ext cx="2780621" cy="46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7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7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7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rgbClr val="642F19"/>
              </a:gs>
              <a:gs pos="0">
                <a:srgbClr val="642F19"/>
              </a:gs>
              <a:gs pos="7000">
                <a:srgbClr val="9D4927"/>
              </a:gs>
              <a:gs pos="90000">
                <a:srgbClr val="9D4927"/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2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86" name="椭圆 85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310252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82452" y="1955034"/>
            <a:ext cx="3682953" cy="1247820"/>
            <a:chOff x="219753" y="1976522"/>
            <a:chExt cx="2765362" cy="936931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196" dirty="0">
                  <a:solidFill>
                    <a:schemeClr val="bg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3196" dirty="0">
                <a:solidFill>
                  <a:schemeClr val="bg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6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261" dirty="0">
                  <a:solidFill>
                    <a:schemeClr val="bg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5404077" y="2138556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教学背景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4851798" y="2049920"/>
            <a:ext cx="542729" cy="666208"/>
            <a:chOff x="3575577" y="2047768"/>
            <a:chExt cx="407510" cy="500226"/>
          </a:xfrm>
        </p:grpSpPr>
        <p:sp>
          <p:nvSpPr>
            <p:cNvPr id="73" name="文本框 16"/>
            <p:cNvSpPr txBox="1"/>
            <p:nvPr/>
          </p:nvSpPr>
          <p:spPr>
            <a:xfrm>
              <a:off x="3575577" y="2047768"/>
              <a:ext cx="277073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8849065" y="217155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8211421" y="2063528"/>
            <a:ext cx="629346" cy="666208"/>
            <a:chOff x="6098178" y="2057986"/>
            <a:chExt cx="472548" cy="500226"/>
          </a:xfrm>
        </p:grpSpPr>
        <p:sp>
          <p:nvSpPr>
            <p:cNvPr id="77" name="文本框 20"/>
            <p:cNvSpPr txBox="1"/>
            <p:nvPr/>
          </p:nvSpPr>
          <p:spPr>
            <a:xfrm>
              <a:off x="6098178" y="2057986"/>
              <a:ext cx="344477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5404077" y="3225287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4810914" y="3136649"/>
            <a:ext cx="583604" cy="666208"/>
            <a:chOff x="3544885" y="2627150"/>
            <a:chExt cx="438202" cy="500226"/>
          </a:xfrm>
        </p:grpSpPr>
        <p:sp>
          <p:nvSpPr>
            <p:cNvPr id="81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8849065" y="3258285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8215446" y="3150257"/>
            <a:ext cx="625337" cy="666208"/>
            <a:chOff x="6101189" y="2637368"/>
            <a:chExt cx="469537" cy="500226"/>
          </a:xfrm>
        </p:grpSpPr>
        <p:sp>
          <p:nvSpPr>
            <p:cNvPr id="85" name="文本框 26"/>
            <p:cNvSpPr txBox="1"/>
            <p:nvPr/>
          </p:nvSpPr>
          <p:spPr>
            <a:xfrm>
              <a:off x="6101189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5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4456086" y="2163271"/>
            <a:ext cx="0" cy="2732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5404077" y="4236991"/>
            <a:ext cx="1865395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学法分析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810914" y="4148354"/>
            <a:ext cx="583604" cy="666208"/>
            <a:chOff x="3544885" y="2627150"/>
            <a:chExt cx="438202" cy="500226"/>
          </a:xfrm>
        </p:grpSpPr>
        <p:sp>
          <p:nvSpPr>
            <p:cNvPr id="44" name="文本框 23"/>
            <p:cNvSpPr txBox="1"/>
            <p:nvPr/>
          </p:nvSpPr>
          <p:spPr>
            <a:xfrm>
              <a:off x="3544885" y="2627150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8849065" y="4269990"/>
            <a:ext cx="1888250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3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215442" y="4161962"/>
            <a:ext cx="625338" cy="666208"/>
            <a:chOff x="6101188" y="2637368"/>
            <a:chExt cx="469538" cy="500226"/>
          </a:xfrm>
        </p:grpSpPr>
        <p:sp>
          <p:nvSpPr>
            <p:cNvPr id="48" name="文本框 26"/>
            <p:cNvSpPr txBox="1"/>
            <p:nvPr/>
          </p:nvSpPr>
          <p:spPr>
            <a:xfrm>
              <a:off x="6101188" y="2637368"/>
              <a:ext cx="338458" cy="500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729" dirty="0">
                  <a:solidFill>
                    <a:schemeClr val="bg1"/>
                  </a:solidFill>
                  <a:latin typeface="+mn-ea"/>
                </a:rPr>
                <a:t>6</a:t>
              </a:r>
              <a:endParaRPr lang="zh-CN" altLang="en-US" sz="3729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452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33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4.8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布置作业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2948060" y="2091409"/>
            <a:ext cx="1982724" cy="1660253"/>
            <a:chOff x="1032931" y="1505189"/>
            <a:chExt cx="1673087" cy="1400975"/>
          </a:xfrm>
        </p:grpSpPr>
        <p:sp>
          <p:nvSpPr>
            <p:cNvPr id="71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8859A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2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3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05807" y="2456984"/>
            <a:ext cx="1982725" cy="1660253"/>
            <a:chOff x="3613160" y="1813673"/>
            <a:chExt cx="1673088" cy="1400975"/>
          </a:xfrm>
        </p:grpSpPr>
        <p:sp>
          <p:nvSpPr>
            <p:cNvPr id="78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noFill/>
            <a:ln>
              <a:solidFill>
                <a:srgbClr val="58859A"/>
              </a:solidFill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2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noFill/>
            <a:ln w="9525">
              <a:solidFill>
                <a:srgbClr val="5885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algn="ctr"/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047142" y="2091409"/>
            <a:ext cx="1982724" cy="1660253"/>
            <a:chOff x="6179534" y="1505189"/>
            <a:chExt cx="1673087" cy="1400975"/>
          </a:xfrm>
        </p:grpSpPr>
        <p:sp>
          <p:nvSpPr>
            <p:cNvPr id="86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58859A"/>
              </a:solidFill>
            </a:ln>
            <a:extLst/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7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244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0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47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384814" y="5032106"/>
            <a:ext cx="9514578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133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1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2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3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4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5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6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39" name="椭圆 38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12924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58859A"/>
              </a:solidFill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版式设计</a:t>
            </a:r>
          </a:p>
        </p:txBody>
      </p:sp>
    </p:spTree>
    <p:extLst>
      <p:ext uri="{BB962C8B-B14F-4D97-AF65-F5344CB8AC3E}">
        <p14:creationId xmlns:p14="http://schemas.microsoft.com/office/powerpoint/2010/main" val="247630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5.1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板书设计</a:t>
            </a:r>
          </a:p>
        </p:txBody>
      </p:sp>
      <p:pic>
        <p:nvPicPr>
          <p:cNvPr id="30" name="Picture 25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2904407" y="1584307"/>
            <a:ext cx="8219514" cy="484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19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20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21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22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3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板书设计</a:t>
            </a:r>
          </a:p>
        </p:txBody>
      </p:sp>
      <p:sp>
        <p:nvSpPr>
          <p:cNvPr id="24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arrow_游标"/>
          <p:cNvGrpSpPr>
            <a:grpSpLocks noChangeAspect="1"/>
          </p:cNvGrpSpPr>
          <p:nvPr/>
        </p:nvGrpSpPr>
        <p:grpSpPr>
          <a:xfrm rot="10800000" flipH="1">
            <a:off x="1856669" y="476508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27" name="椭圆 26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69087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58859A"/>
              </a:solidFill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教学效果</a:t>
            </a:r>
          </a:p>
        </p:txBody>
      </p:sp>
    </p:spTree>
    <p:extLst>
      <p:ext uri="{BB962C8B-B14F-4D97-AF65-F5344CB8AC3E}">
        <p14:creationId xmlns:p14="http://schemas.microsoft.com/office/powerpoint/2010/main" val="36262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6.1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sp>
        <p:nvSpPr>
          <p:cNvPr id="18" name="Rectangle 3"/>
          <p:cNvSpPr/>
          <p:nvPr/>
        </p:nvSpPr>
        <p:spPr bwMode="auto">
          <a:xfrm>
            <a:off x="2821949" y="2038448"/>
            <a:ext cx="8399995" cy="568152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必须用符合学生认知特点的教学方法，才能提高教学效果。 </a:t>
            </a: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789971" y="2621282"/>
            <a:ext cx="2349740" cy="3206098"/>
            <a:chOff x="1026467" y="1932104"/>
            <a:chExt cx="1983139" cy="2704945"/>
          </a:xfrm>
        </p:grpSpPr>
        <p:sp>
          <p:nvSpPr>
            <p:cNvPr id="20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解决问题为目的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2" name="TextBox 10"/>
            <p:cNvSpPr txBox="1"/>
            <p:nvPr/>
          </p:nvSpPr>
          <p:spPr>
            <a:xfrm>
              <a:off x="1026467" y="2756184"/>
              <a:ext cx="1983139" cy="1287355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1067"/>
                </a:spcBef>
                <a:defRPr/>
              </a:pPr>
              <a:endParaRPr 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800047" y="2621282"/>
            <a:ext cx="2351622" cy="3206098"/>
            <a:chOff x="3567555" y="1932099"/>
            <a:chExt cx="1983139" cy="2704949"/>
          </a:xfrm>
        </p:grpSpPr>
        <p:sp>
          <p:nvSpPr>
            <p:cNvPr id="24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独立思考为前提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5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3567555" y="2756180"/>
              <a:ext cx="1983139" cy="1015950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793191" y="2621282"/>
            <a:ext cx="2517176" cy="3206098"/>
            <a:chOff x="6778276" y="1898480"/>
            <a:chExt cx="1983139" cy="2704948"/>
          </a:xfrm>
        </p:grpSpPr>
        <p:sp>
          <p:nvSpPr>
            <p:cNvPr id="28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162558" tIns="162558" rIns="162558" bIns="162558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659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小组合作为基础</a:t>
              </a:r>
              <a:endParaRPr lang="en-US" sz="1659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9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lIns="81279" tIns="81279" rIns="81279" bIns="81279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422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31" name="TextBox 15"/>
            <p:cNvSpPr txBox="1"/>
            <p:nvPr/>
          </p:nvSpPr>
          <p:spPr>
            <a:xfrm>
              <a:off x="6778276" y="2662246"/>
              <a:ext cx="1983139" cy="1185274"/>
            </a:xfrm>
            <a:prstGeom prst="rect">
              <a:avLst/>
            </a:prstGeom>
            <a:noFill/>
            <a:ln>
              <a:noFill/>
            </a:ln>
          </p:spPr>
          <p:txBody>
            <a:bodyPr lIns="162558" tIns="0" rIns="162558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304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的内容打在这里</a:t>
              </a:r>
              <a:endParaRPr lang="en-US" altLang="zh-CN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30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sp>
        <p:nvSpPr>
          <p:cNvPr id="30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4170729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61878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00177" y="1728216"/>
            <a:ext cx="7591647" cy="2980944"/>
            <a:chOff x="1617617" y="1088136"/>
            <a:chExt cx="8956764" cy="4901184"/>
          </a:xfrm>
        </p:grpSpPr>
        <p:sp>
          <p:nvSpPr>
            <p:cNvPr id="6" name="矩形 5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58859A"/>
              </a:solidFill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3680127" y="2075753"/>
            <a:ext cx="4831747" cy="119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7192" dirty="0">
                <a:ln w="12700">
                  <a:noFill/>
                </a:ln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谢谢大家</a:t>
            </a: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2138824" y="3448664"/>
            <a:ext cx="7914352" cy="10706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3729" kern="1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希望各位评委老师给予批评和指导</a:t>
            </a:r>
          </a:p>
        </p:txBody>
      </p:sp>
    </p:spTree>
    <p:extLst>
      <p:ext uri="{BB962C8B-B14F-4D97-AF65-F5344CB8AC3E}">
        <p14:creationId xmlns:p14="http://schemas.microsoft.com/office/powerpoint/2010/main" val="27311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25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教学背景</a:t>
            </a:r>
          </a:p>
        </p:txBody>
      </p:sp>
    </p:spTree>
    <p:extLst>
      <p:ext uri="{BB962C8B-B14F-4D97-AF65-F5344CB8AC3E}">
        <p14:creationId xmlns:p14="http://schemas.microsoft.com/office/powerpoint/2010/main" val="8632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5311" y="1303519"/>
            <a:ext cx="9830212" cy="536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75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7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79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80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1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83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1.1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在教材中的地位和作用</a:t>
            </a:r>
          </a:p>
        </p:txBody>
      </p:sp>
      <p:cxnSp>
        <p:nvCxnSpPr>
          <p:cNvPr id="94" name="直接连接符 93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110" name="椭圆 10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2243907" y="2530526"/>
            <a:ext cx="4461106" cy="27834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/>
          </a:p>
        </p:txBody>
      </p:sp>
      <p:grpSp>
        <p:nvGrpSpPr>
          <p:cNvPr id="39" name="组合 38"/>
          <p:cNvGrpSpPr/>
          <p:nvPr/>
        </p:nvGrpSpPr>
        <p:grpSpPr>
          <a:xfrm>
            <a:off x="6989366" y="2666777"/>
            <a:ext cx="4969151" cy="2510969"/>
            <a:chOff x="4578925" y="1582650"/>
            <a:chExt cx="4492245" cy="2118837"/>
          </a:xfrm>
        </p:grpSpPr>
        <p:sp>
          <p:nvSpPr>
            <p:cNvPr id="40" name="文本框 39"/>
            <p:cNvSpPr txBox="1"/>
            <p:nvPr/>
          </p:nvSpPr>
          <p:spPr>
            <a:xfrm>
              <a:off x="4578926" y="1582650"/>
              <a:ext cx="3449457" cy="35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78926" y="1914257"/>
              <a:ext cx="4433456" cy="631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中的第三章第二节截切体和相贯体 。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78925" y="2515470"/>
              <a:ext cx="4492245" cy="118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22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（多学时）中的第三章第二节截切体和相贯体 。 “ 圆柱的截交线 ”是第二节中的重点内容。培养学生分析解决问题的能力和空间想像能力，在知识的体系上有承上启下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652419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1.2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学情分析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5441459" y="1904295"/>
            <a:ext cx="9406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07615" y="1904295"/>
            <a:ext cx="7525" cy="3391669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582134" y="2384247"/>
            <a:ext cx="230651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</a:p>
        </p:txBody>
      </p:sp>
      <p:sp>
        <p:nvSpPr>
          <p:cNvPr id="25" name="文本框 92"/>
          <p:cNvSpPr txBox="1">
            <a:spLocks noChangeArrowheads="1"/>
          </p:cNvSpPr>
          <p:nvPr/>
        </p:nvSpPr>
        <p:spPr bwMode="auto">
          <a:xfrm>
            <a:off x="5985700" y="2339096"/>
            <a:ext cx="218006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26" name="文本框 94"/>
          <p:cNvSpPr txBox="1">
            <a:spLocks noChangeArrowheads="1"/>
          </p:cNvSpPr>
          <p:nvPr/>
        </p:nvSpPr>
        <p:spPr bwMode="auto">
          <a:xfrm>
            <a:off x="9334258" y="2365434"/>
            <a:ext cx="2141462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563599" y="2852742"/>
            <a:ext cx="2496482" cy="1624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005676" y="2822642"/>
            <a:ext cx="2621780" cy="239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9346795" y="2835811"/>
            <a:ext cx="2613033" cy="1241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903024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59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659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2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3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4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5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7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0" name="椭圆 39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9147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1.3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教学目标</a:t>
            </a: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ltGray">
          <a:xfrm>
            <a:off x="3661793" y="2354931"/>
            <a:ext cx="0" cy="3583872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3799130" y="2844065"/>
            <a:ext cx="7935314" cy="20694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3772789" y="4401780"/>
            <a:ext cx="7961652" cy="22576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3797246" y="6023459"/>
            <a:ext cx="7961652" cy="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9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49658" y="3400934"/>
            <a:ext cx="2043089" cy="502307"/>
            <a:chOff x="595749" y="2478599"/>
            <a:chExt cx="1724025" cy="423863"/>
          </a:xfrm>
          <a:solidFill>
            <a:srgbClr val="58859A"/>
          </a:solidFill>
        </p:grpSpPr>
        <p:sp>
          <p:nvSpPr>
            <p:cNvPr id="22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8567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49658" y="4842008"/>
            <a:ext cx="2043089" cy="502408"/>
            <a:chOff x="595749" y="3694624"/>
            <a:chExt cx="1724025" cy="423948"/>
          </a:xfrm>
          <a:solidFill>
            <a:srgbClr val="58859A"/>
          </a:solidFill>
        </p:grpSpPr>
        <p:sp>
          <p:nvSpPr>
            <p:cNvPr id="25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8567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27" name="Rectangle 24"/>
          <p:cNvSpPr>
            <a:spLocks noChangeArrowheads="1"/>
          </p:cNvSpPr>
          <p:nvPr/>
        </p:nvSpPr>
        <p:spPr bwMode="invGray">
          <a:xfrm>
            <a:off x="4822556" y="2047201"/>
            <a:ext cx="6509455" cy="38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invGray">
          <a:xfrm>
            <a:off x="4822556" y="3317317"/>
            <a:ext cx="6209251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invGray">
          <a:xfrm>
            <a:off x="4822556" y="4726392"/>
            <a:ext cx="6296052" cy="79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1895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649658" y="1954214"/>
            <a:ext cx="2043089" cy="502307"/>
            <a:chOff x="595749" y="1257811"/>
            <a:chExt cx="1724025" cy="423863"/>
          </a:xfrm>
          <a:solidFill>
            <a:srgbClr val="58859A"/>
          </a:solidFill>
        </p:grpSpPr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zh-CN" altLang="zh-CN" sz="1895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32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8567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37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63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2175311" y="1303519"/>
            <a:ext cx="9830212" cy="5417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76200" dir="5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1.4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教学重点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918363" y="2181046"/>
            <a:ext cx="6671392" cy="707828"/>
            <a:chOff x="3080173" y="1403004"/>
            <a:chExt cx="5629537" cy="597288"/>
          </a:xfrm>
          <a:solidFill>
            <a:srgbClr val="58859A"/>
          </a:solidFill>
        </p:grpSpPr>
        <p:sp>
          <p:nvSpPr>
            <p:cNvPr id="34" name="圆角矩形 3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3342053" y="1448759"/>
              <a:ext cx="4354148" cy="41802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37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36271" y="3431712"/>
            <a:ext cx="6671393" cy="710234"/>
            <a:chOff x="3010904" y="2458356"/>
            <a:chExt cx="5629538" cy="599319"/>
          </a:xfrm>
          <a:solidFill>
            <a:srgbClr val="58859A"/>
          </a:solidFill>
        </p:grpSpPr>
        <p:sp>
          <p:nvSpPr>
            <p:cNvPr id="37" name="圆角矩形 36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 bwMode="auto">
            <a:xfrm>
              <a:off x="3325801" y="2506054"/>
              <a:ext cx="5070054" cy="41705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370" dirty="0">
                  <a:solidFill>
                    <a:schemeClr val="bg1"/>
                  </a:solidFill>
                </a:rPr>
                <a:t>截平面倾斜于圆柱轴线时截交线的画法。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599879" y="2180861"/>
            <a:ext cx="1407863" cy="708198"/>
            <a:chOff x="1123764" y="1402848"/>
            <a:chExt cx="1188000" cy="597600"/>
          </a:xfrm>
          <a:solidFill>
            <a:srgbClr val="58859A"/>
          </a:solidFill>
        </p:grpSpPr>
        <p:sp>
          <p:nvSpPr>
            <p:cNvPr id="40" name="圆角矩形 39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grpFill/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238024" y="1486205"/>
              <a:ext cx="976923" cy="41645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99879" y="3432729"/>
            <a:ext cx="1407863" cy="708198"/>
            <a:chOff x="1123764" y="2459215"/>
            <a:chExt cx="1188000" cy="597600"/>
          </a:xfrm>
          <a:solidFill>
            <a:srgbClr val="58859A"/>
          </a:solidFill>
        </p:grpSpPr>
        <p:sp>
          <p:nvSpPr>
            <p:cNvPr id="43" name="圆角矩形 42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grpFill/>
            <a:ln w="19050">
              <a:noFill/>
            </a:ln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 bwMode="auto">
            <a:xfrm>
              <a:off x="1226598" y="2542572"/>
              <a:ext cx="975495" cy="41645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99879" y="4684698"/>
            <a:ext cx="1418379" cy="708198"/>
            <a:chOff x="1123764" y="3515667"/>
            <a:chExt cx="1196874" cy="597600"/>
          </a:xfrm>
          <a:solidFill>
            <a:srgbClr val="58859A"/>
          </a:solidFill>
        </p:grpSpPr>
        <p:sp>
          <p:nvSpPr>
            <p:cNvPr id="46" name="圆角矩形 45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grpFill/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1123764" y="3599024"/>
              <a:ext cx="1196874" cy="41645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607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36271" y="4684889"/>
            <a:ext cx="6671393" cy="707827"/>
            <a:chOff x="3010904" y="3515824"/>
            <a:chExt cx="5629538" cy="597287"/>
          </a:xfrm>
          <a:solidFill>
            <a:srgbClr val="58859A"/>
          </a:solidFill>
        </p:grpSpPr>
        <p:sp>
          <p:nvSpPr>
            <p:cNvPr id="49" name="圆角矩形 48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44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3325801" y="3613386"/>
              <a:ext cx="5314641" cy="38394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+mn-ea"/>
                </a:rPr>
                <a:t>通过对模型的观察及动手操作，加深对投影的理解。 </a:t>
              </a:r>
            </a:p>
          </p:txBody>
        </p:sp>
      </p:grpSp>
      <p:cxnSp>
        <p:nvCxnSpPr>
          <p:cNvPr id="51" name="直接箭头连接符 50"/>
          <p:cNvCxnSpPr>
            <a:stCxn id="40" idx="3"/>
            <a:endCxn id="34" idx="1"/>
          </p:cNvCxnSpPr>
          <p:nvPr/>
        </p:nvCxnSpPr>
        <p:spPr>
          <a:xfrm>
            <a:off x="4007744" y="2534960"/>
            <a:ext cx="910618" cy="0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>
            <a:stCxn id="43" idx="3"/>
            <a:endCxn id="37" idx="1"/>
          </p:cNvCxnSpPr>
          <p:nvPr/>
        </p:nvCxnSpPr>
        <p:spPr>
          <a:xfrm>
            <a:off x="4007742" y="3786831"/>
            <a:ext cx="828529" cy="1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7" idx="3"/>
            <a:endCxn id="49" idx="1"/>
          </p:cNvCxnSpPr>
          <p:nvPr/>
        </p:nvCxnSpPr>
        <p:spPr>
          <a:xfrm>
            <a:off x="4018258" y="5030249"/>
            <a:ext cx="818013" cy="8552"/>
          </a:xfrm>
          <a:prstGeom prst="straightConnector1">
            <a:avLst/>
          </a:prstGeom>
          <a:ln>
            <a:solidFill>
              <a:srgbClr val="642F1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56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教学背景</a:t>
            </a:r>
          </a:p>
        </p:txBody>
      </p:sp>
      <p:sp>
        <p:nvSpPr>
          <p:cNvPr id="57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教学分析</a:t>
            </a:r>
          </a:p>
        </p:txBody>
      </p:sp>
      <p:sp>
        <p:nvSpPr>
          <p:cNvPr id="58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59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0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61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0">
                <a:schemeClr val="bg1">
                  <a:lumMod val="50000"/>
                </a:schemeClr>
              </a:gs>
              <a:gs pos="7000">
                <a:schemeClr val="bg1">
                  <a:lumMod val="95000"/>
                </a:schemeClr>
              </a:gs>
              <a:gs pos="9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arrow_游标"/>
          <p:cNvGrpSpPr>
            <a:grpSpLocks noChangeAspect="1"/>
          </p:cNvGrpSpPr>
          <p:nvPr/>
        </p:nvGrpSpPr>
        <p:grpSpPr>
          <a:xfrm rot="10800000" flipH="1">
            <a:off x="1856669" y="2323641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64" name="椭圆 63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656903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72208" y="1728216"/>
            <a:ext cx="5447584" cy="2980944"/>
            <a:chOff x="1617617" y="1088136"/>
            <a:chExt cx="8956764" cy="4901184"/>
          </a:xfrm>
        </p:grpSpPr>
        <p:sp>
          <p:nvSpPr>
            <p:cNvPr id="4" name="矩形 3"/>
            <p:cNvSpPr/>
            <p:nvPr/>
          </p:nvSpPr>
          <p:spPr>
            <a:xfrm>
              <a:off x="1617617" y="1088136"/>
              <a:ext cx="8956764" cy="4901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58859A"/>
              </a:solidFill>
            </a:ln>
            <a:effectLst>
              <a:outerShdw blurRad="254000" dist="38100" dir="5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34312" y="1193292"/>
              <a:ext cx="8723375" cy="4690871"/>
            </a:xfrm>
            <a:prstGeom prst="rect">
              <a:avLst/>
            </a:prstGeom>
            <a:noFill/>
            <a:ln w="19050">
              <a:solidFill>
                <a:srgbClr val="5885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18"/>
          <p:cNvSpPr txBox="1"/>
          <p:nvPr/>
        </p:nvSpPr>
        <p:spPr>
          <a:xfrm>
            <a:off x="3915486" y="2556968"/>
            <a:ext cx="4361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58859A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教学分析</a:t>
            </a:r>
          </a:p>
        </p:txBody>
      </p:sp>
    </p:spTree>
    <p:extLst>
      <p:ext uri="{BB962C8B-B14F-4D97-AF65-F5344CB8AC3E}">
        <p14:creationId xmlns:p14="http://schemas.microsoft.com/office/powerpoint/2010/main" val="308048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168190" y="1047175"/>
            <a:ext cx="11855621" cy="609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关于我们"/>
          <p:cNvSpPr/>
          <p:nvPr/>
        </p:nvSpPr>
        <p:spPr>
          <a:xfrm>
            <a:off x="143392" y="446065"/>
            <a:ext cx="4692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2.1 </a:t>
            </a: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教法分析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670507" y="3681599"/>
            <a:ext cx="1307503" cy="1307501"/>
            <a:chOff x="844839" y="2215485"/>
            <a:chExt cx="1103313" cy="1103312"/>
          </a:xfrm>
        </p:grpSpPr>
        <p:sp>
          <p:nvSpPr>
            <p:cNvPr id="55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6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形势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16194" y="3681599"/>
            <a:ext cx="1307503" cy="1307501"/>
            <a:chOff x="2908589" y="2215485"/>
            <a:chExt cx="1103313" cy="1103312"/>
          </a:xfrm>
        </p:grpSpPr>
        <p:sp>
          <p:nvSpPr>
            <p:cNvPr id="58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9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因材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63763" y="3681599"/>
            <a:ext cx="1305621" cy="1307501"/>
            <a:chOff x="4973927" y="2215485"/>
            <a:chExt cx="1101725" cy="1103312"/>
          </a:xfrm>
        </p:grpSpPr>
        <p:sp>
          <p:nvSpPr>
            <p:cNvPr id="61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2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循序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009448" y="3681599"/>
            <a:ext cx="1307501" cy="1307501"/>
            <a:chOff x="7037677" y="2215485"/>
            <a:chExt cx="1103312" cy="1103312"/>
          </a:xfrm>
        </p:grpSpPr>
        <p:sp>
          <p:nvSpPr>
            <p:cNvPr id="64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95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5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69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分层</a:t>
              </a:r>
              <a:endParaRPr lang="en-US" altLang="zh-CN" sz="237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37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66" name="文本框 15"/>
          <p:cNvSpPr txBox="1">
            <a:spLocks noChangeArrowheads="1"/>
          </p:cNvSpPr>
          <p:nvPr/>
        </p:nvSpPr>
        <p:spPr bwMode="auto">
          <a:xfrm>
            <a:off x="3978007" y="3748326"/>
            <a:ext cx="108174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7" name="文本框 16"/>
          <p:cNvSpPr txBox="1">
            <a:spLocks noChangeArrowheads="1"/>
          </p:cNvSpPr>
          <p:nvPr/>
        </p:nvSpPr>
        <p:spPr bwMode="auto">
          <a:xfrm>
            <a:off x="6450032" y="3789714"/>
            <a:ext cx="10836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8" name="文本框 17"/>
          <p:cNvSpPr txBox="1">
            <a:spLocks noChangeArrowheads="1"/>
          </p:cNvSpPr>
          <p:nvPr/>
        </p:nvSpPr>
        <p:spPr bwMode="auto">
          <a:xfrm>
            <a:off x="8923941" y="3725750"/>
            <a:ext cx="10817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6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+</a:t>
            </a:r>
            <a:endParaRPr lang="zh-CN" altLang="en-US" sz="6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invGray">
          <a:xfrm>
            <a:off x="2511902" y="2383038"/>
            <a:ext cx="9246233" cy="57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844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sp>
        <p:nvSpPr>
          <p:cNvPr id="33" name="title_1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工作回顾</a:t>
            </a:r>
          </a:p>
        </p:txBody>
      </p:sp>
      <p:sp>
        <p:nvSpPr>
          <p:cNvPr id="34" name="title_1_green"/>
          <p:cNvSpPr/>
          <p:nvPr/>
        </p:nvSpPr>
        <p:spPr>
          <a:xfrm>
            <a:off x="188217" y="2180861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教学背景</a:t>
            </a:r>
          </a:p>
        </p:txBody>
      </p:sp>
      <p:sp>
        <p:nvSpPr>
          <p:cNvPr id="35" name="title_2"/>
          <p:cNvSpPr/>
          <p:nvPr/>
        </p:nvSpPr>
        <p:spPr>
          <a:xfrm>
            <a:off x="188217" y="2793167"/>
            <a:ext cx="1486983" cy="492443"/>
          </a:xfrm>
          <a:prstGeom prst="rect">
            <a:avLst/>
          </a:prstGeom>
          <a:solidFill>
            <a:srgbClr val="58859A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chemeClr val="bg1"/>
                </a:solidFill>
                <a:latin typeface="Calibri"/>
              </a:rPr>
              <a:t>教学分析</a:t>
            </a:r>
          </a:p>
        </p:txBody>
      </p:sp>
      <p:sp>
        <p:nvSpPr>
          <p:cNvPr id="36" name="title_3"/>
          <p:cNvSpPr/>
          <p:nvPr/>
        </p:nvSpPr>
        <p:spPr>
          <a:xfrm>
            <a:off x="188217" y="3405472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学法分析</a:t>
            </a:r>
          </a:p>
        </p:txBody>
      </p:sp>
      <p:sp>
        <p:nvSpPr>
          <p:cNvPr id="37" name="title_4"/>
          <p:cNvSpPr/>
          <p:nvPr/>
        </p:nvSpPr>
        <p:spPr>
          <a:xfrm>
            <a:off x="188217" y="4017777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教学过程</a:t>
            </a:r>
            <a:endParaRPr lang="en-US" altLang="zh-CN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8" name="title_5"/>
          <p:cNvSpPr/>
          <p:nvPr/>
        </p:nvSpPr>
        <p:spPr>
          <a:xfrm>
            <a:off x="188217" y="4630083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板书设计</a:t>
            </a:r>
          </a:p>
        </p:txBody>
      </p:sp>
      <p:sp>
        <p:nvSpPr>
          <p:cNvPr id="39" name="title_6"/>
          <p:cNvSpPr/>
          <p:nvPr/>
        </p:nvSpPr>
        <p:spPr>
          <a:xfrm>
            <a:off x="188217" y="5242388"/>
            <a:ext cx="1486983" cy="4924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0" dirty="0">
                <a:solidFill>
                  <a:sysClr val="windowText" lastClr="000000"/>
                </a:solidFill>
                <a:latin typeface="Calibri"/>
              </a:rPr>
              <a:t>教学效果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1959553" y="1508787"/>
            <a:ext cx="0" cy="499255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arrow_游标"/>
          <p:cNvGrpSpPr>
            <a:grpSpLocks noChangeAspect="1"/>
          </p:cNvGrpSpPr>
          <p:nvPr/>
        </p:nvGrpSpPr>
        <p:grpSpPr>
          <a:xfrm rot="10800000" flipH="1">
            <a:off x="1856669" y="2927145"/>
            <a:ext cx="206884" cy="206884"/>
            <a:chOff x="510977" y="1676698"/>
            <a:chExt cx="174686" cy="174686"/>
          </a:xfrm>
          <a:solidFill>
            <a:schemeClr val="bg1"/>
          </a:solidFill>
        </p:grpSpPr>
        <p:sp>
          <p:nvSpPr>
            <p:cNvPr id="42" name="椭圆 41"/>
            <p:cNvSpPr/>
            <p:nvPr/>
          </p:nvSpPr>
          <p:spPr>
            <a:xfrm>
              <a:off x="510977" y="1676698"/>
              <a:ext cx="174686" cy="174686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41962" y="1766660"/>
              <a:ext cx="945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579030" y="1740848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8100000">
              <a:off x="582566" y="1790770"/>
              <a:ext cx="75600" cy="0"/>
            </a:xfrm>
            <a:prstGeom prst="line">
              <a:avLst/>
            </a:prstGeom>
            <a:grpFill/>
            <a:ln w="9525">
              <a:solidFill>
                <a:srgbClr val="642F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487097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碧海蓝天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080CB"/>
      </a:accent1>
      <a:accent2>
        <a:srgbClr val="0080CB"/>
      </a:accent2>
      <a:accent3>
        <a:srgbClr val="0BD0D9"/>
      </a:accent3>
      <a:accent4>
        <a:srgbClr val="C9C9C9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1459</Words>
  <Application>Microsoft Office PowerPoint</Application>
  <PresentationFormat>宽屏</PresentationFormat>
  <Paragraphs>300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Segoe Semibold</vt:lpstr>
      <vt:lpstr>方正苏新诗柳楷简体</vt:lpstr>
      <vt:lpstr>微软雅黑</vt:lpstr>
      <vt:lpstr>微软雅黑 Light</vt:lpstr>
      <vt:lpstr>Arial</vt:lpstr>
      <vt:lpstr>Calibri</vt:lpstr>
      <vt:lpstr>Lao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36</cp:revision>
  <dcterms:created xsi:type="dcterms:W3CDTF">2015-10-07T04:43:28Z</dcterms:created>
  <dcterms:modified xsi:type="dcterms:W3CDTF">2019-03-27T07:59:48Z</dcterms:modified>
</cp:coreProperties>
</file>