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29" r:id="rId2"/>
    <p:sldId id="332" r:id="rId3"/>
    <p:sldId id="315" r:id="rId4"/>
    <p:sldId id="299" r:id="rId5"/>
    <p:sldId id="300" r:id="rId6"/>
    <p:sldId id="302" r:id="rId7"/>
    <p:sldId id="303" r:id="rId8"/>
    <p:sldId id="316" r:id="rId9"/>
    <p:sldId id="304" r:id="rId10"/>
    <p:sldId id="305" r:id="rId11"/>
    <p:sldId id="317" r:id="rId12"/>
    <p:sldId id="306" r:id="rId13"/>
    <p:sldId id="307" r:id="rId14"/>
    <p:sldId id="308" r:id="rId15"/>
    <p:sldId id="309" r:id="rId16"/>
    <p:sldId id="310" r:id="rId17"/>
    <p:sldId id="263" r:id="rId18"/>
    <p:sldId id="318" r:id="rId19"/>
    <p:sldId id="311" r:id="rId20"/>
    <p:sldId id="330" r:id="rId21"/>
    <p:sldId id="298" r:id="rId22"/>
    <p:sldId id="319" r:id="rId23"/>
    <p:sldId id="320" r:id="rId24"/>
    <p:sldId id="293" r:id="rId25"/>
    <p:sldId id="321" r:id="rId26"/>
    <p:sldId id="322" r:id="rId27"/>
    <p:sldId id="33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7249"/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89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64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372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6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07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59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14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53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284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74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02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9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275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449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80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87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3491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238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73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95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3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62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58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35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39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9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4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1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287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3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17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0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34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1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55" r:id="rId3"/>
    <p:sldLayoutId id="2147483662" r:id="rId4"/>
    <p:sldLayoutId id="2147483671" r:id="rId5"/>
    <p:sldLayoutId id="2147483672" r:id="rId6"/>
    <p:sldLayoutId id="2147483673" r:id="rId7"/>
    <p:sldLayoutId id="214748367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59"/>
          <p:cNvSpPr txBox="1"/>
          <p:nvPr/>
        </p:nvSpPr>
        <p:spPr>
          <a:xfrm>
            <a:off x="3949153" y="2906787"/>
            <a:ext cx="88208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教师通用说课</a:t>
            </a:r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681606" y="4213850"/>
            <a:ext cx="5355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信息话教学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公开课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示范课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说课微课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5401611" y="1891124"/>
            <a:ext cx="5915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2019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54557" y="19951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180522" y="1233716"/>
            <a:ext cx="4825365" cy="461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743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0" grpId="0"/>
      <p:bldP spid="62" grpId="0"/>
      <p:bldP spid="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6681121" y="4938248"/>
            <a:ext cx="3769165" cy="672975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681121" y="1932525"/>
            <a:ext cx="3769165" cy="672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681121" y="3936341"/>
            <a:ext cx="3769165" cy="672975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681121" y="2934433"/>
            <a:ext cx="3769165" cy="672975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07677" y="1651500"/>
            <a:ext cx="3953782" cy="3953778"/>
            <a:chOff x="9087077" y="1527388"/>
            <a:chExt cx="2303707" cy="2303706"/>
          </a:xfrm>
        </p:grpSpPr>
        <p:sp>
          <p:nvSpPr>
            <p:cNvPr id="32" name="椭圆 33"/>
            <p:cNvSpPr/>
            <p:nvPr/>
          </p:nvSpPr>
          <p:spPr>
            <a:xfrm>
              <a:off x="9087077" y="1527388"/>
              <a:ext cx="2303707" cy="230370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4"/>
            <p:cNvSpPr/>
            <p:nvPr/>
          </p:nvSpPr>
          <p:spPr>
            <a:xfrm>
              <a:off x="9508502" y="1948814"/>
              <a:ext cx="1460857" cy="146085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学法指导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4659192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6" grpId="0" animBg="1"/>
      <p:bldP spid="37" grpId="0" animBg="1"/>
      <p:bldP spid="4" grpId="0" animBg="1"/>
      <p:bldP spid="28" grpId="0"/>
      <p:bldP spid="26" grpId="0"/>
      <p:bldP spid="24" grpId="0"/>
      <p:bldP spid="22" grpId="0"/>
      <p:bldP spid="9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702668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702668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</a:p>
        </p:txBody>
      </p:sp>
      <p:sp>
        <p:nvSpPr>
          <p:cNvPr id="35" name="矩形 34"/>
          <p:cNvSpPr/>
          <p:nvPr/>
        </p:nvSpPr>
        <p:spPr>
          <a:xfrm>
            <a:off x="570266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</a:p>
        </p:txBody>
      </p:sp>
      <p:sp>
        <p:nvSpPr>
          <p:cNvPr id="36" name="矩形 35"/>
          <p:cNvSpPr/>
          <p:nvPr/>
        </p:nvSpPr>
        <p:spPr>
          <a:xfrm>
            <a:off x="7136754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出示目标</a:t>
            </a:r>
          </a:p>
        </p:txBody>
      </p:sp>
      <p:sp>
        <p:nvSpPr>
          <p:cNvPr id="37" name="矩形 36"/>
          <p:cNvSpPr/>
          <p:nvPr/>
        </p:nvSpPr>
        <p:spPr>
          <a:xfrm>
            <a:off x="5702668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导入新课</a:t>
            </a:r>
          </a:p>
        </p:txBody>
      </p:sp>
      <p:sp>
        <p:nvSpPr>
          <p:cNvPr id="38" name="矩形 37"/>
          <p:cNvSpPr/>
          <p:nvPr/>
        </p:nvSpPr>
        <p:spPr>
          <a:xfrm>
            <a:off x="7136754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自主学习</a:t>
            </a:r>
          </a:p>
        </p:txBody>
      </p:sp>
      <p:sp>
        <p:nvSpPr>
          <p:cNvPr id="39" name="矩形 38"/>
          <p:cNvSpPr/>
          <p:nvPr/>
        </p:nvSpPr>
        <p:spPr>
          <a:xfrm>
            <a:off x="8533290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</a:p>
        </p:txBody>
      </p:sp>
      <p:sp>
        <p:nvSpPr>
          <p:cNvPr id="40" name="矩形 39"/>
          <p:cNvSpPr/>
          <p:nvPr/>
        </p:nvSpPr>
        <p:spPr>
          <a:xfrm>
            <a:off x="8533290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课题总结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2134396" y="1572928"/>
            <a:ext cx="3579381" cy="342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18662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8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8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43124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9982" y="2256147"/>
            <a:ext cx="1964375" cy="1079461"/>
            <a:chOff x="9087077" y="1527388"/>
            <a:chExt cx="2303707" cy="2303706"/>
          </a:xfrm>
        </p:grpSpPr>
        <p:sp>
          <p:nvSpPr>
            <p:cNvPr id="21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31809" y="2256146"/>
            <a:ext cx="1964375" cy="1079461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33754" y="2240051"/>
            <a:ext cx="1964375" cy="1079461"/>
            <a:chOff x="9087077" y="1527388"/>
            <a:chExt cx="2303707" cy="2303706"/>
          </a:xfrm>
        </p:grpSpPr>
        <p:sp>
          <p:nvSpPr>
            <p:cNvPr id="27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55535" y="2221017"/>
            <a:ext cx="1964375" cy="1079461"/>
            <a:chOff x="9087077" y="1527388"/>
            <a:chExt cx="2303707" cy="2303706"/>
          </a:xfrm>
        </p:grpSpPr>
        <p:sp>
          <p:nvSpPr>
            <p:cNvPr id="30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77692" y="4196545"/>
            <a:ext cx="1964375" cy="1079461"/>
            <a:chOff x="9087077" y="1527388"/>
            <a:chExt cx="2303707" cy="2303706"/>
          </a:xfrm>
        </p:grpSpPr>
        <p:sp>
          <p:nvSpPr>
            <p:cNvPr id="3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99387" y="4213538"/>
            <a:ext cx="1964375" cy="1079461"/>
            <a:chOff x="9087077" y="1527388"/>
            <a:chExt cx="2303707" cy="2303706"/>
          </a:xfrm>
        </p:grpSpPr>
        <p:sp>
          <p:nvSpPr>
            <p:cNvPr id="3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4813" y="4213537"/>
            <a:ext cx="1964375" cy="1079461"/>
            <a:chOff x="9087077" y="1527388"/>
            <a:chExt cx="2303707" cy="2303706"/>
          </a:xfrm>
        </p:grpSpPr>
        <p:sp>
          <p:nvSpPr>
            <p:cNvPr id="3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8414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导入新课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２分钟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出示目标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自主学习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达标测评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（１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课堂总结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分钟）</a:t>
            </a: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300993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布置作业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（２分钟）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教学过程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48283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3" grpId="0"/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687" y="1752136"/>
            <a:ext cx="5811839" cy="3448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428536"/>
            <a:ext cx="2970213" cy="17716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428536"/>
            <a:ext cx="2970212" cy="17716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392209"/>
            <a:ext cx="10196644" cy="10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为了激发学生探究的好奇心和学习的兴趣，引起注意，让学生在轻松的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气氛中进入到本课的学习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45362" y="2389858"/>
            <a:ext cx="2396889" cy="790167"/>
            <a:chOff x="6045362" y="2134666"/>
            <a:chExt cx="2396889" cy="790167"/>
          </a:xfrm>
        </p:grpSpPr>
        <p:grpSp>
          <p:nvGrpSpPr>
            <p:cNvPr id="11" name="组合 10"/>
            <p:cNvGrpSpPr/>
            <p:nvPr/>
          </p:nvGrpSpPr>
          <p:grpSpPr>
            <a:xfrm>
              <a:off x="6045362" y="2134666"/>
              <a:ext cx="2396889" cy="790167"/>
              <a:chOff x="9087077" y="1527388"/>
              <a:chExt cx="2303707" cy="2303706"/>
            </a:xfrm>
          </p:grpSpPr>
          <p:sp>
            <p:nvSpPr>
              <p:cNvPr id="12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6292583" y="2264259"/>
              <a:ext cx="18862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创设情境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导入新课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62220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anose="020B0503020204020204" pitchFamily="34" charset="-122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387816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anose="020B0503020204020204" pitchFamily="34" charset="-122"/>
            </a:endParaRPr>
          </a:p>
        </p:txBody>
      </p:sp>
      <p:sp>
        <p:nvSpPr>
          <p:cNvPr id="20" name="TextBox 31"/>
          <p:cNvSpPr txBox="1"/>
          <p:nvPr/>
        </p:nvSpPr>
        <p:spPr>
          <a:xfrm>
            <a:off x="646814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anose="020B0503020204020204" pitchFamily="34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6135" y="1719262"/>
            <a:ext cx="1704975" cy="2330449"/>
            <a:chOff x="1396135" y="1719262"/>
            <a:chExt cx="1704975" cy="2330449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2248623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39613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1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59348" y="2405414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7705" y="1719262"/>
            <a:ext cx="1704975" cy="2330449"/>
            <a:chOff x="3987705" y="1719262"/>
            <a:chExt cx="1704975" cy="2330449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4839664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2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98770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2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61793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79275" y="1719262"/>
            <a:ext cx="1703388" cy="2330449"/>
            <a:chOff x="6579275" y="1719262"/>
            <a:chExt cx="1703388" cy="2330449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743070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6579275" y="1719262"/>
              <a:ext cx="1703388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58286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9258" y="1719262"/>
            <a:ext cx="1704975" cy="2330449"/>
            <a:chOff x="9169258" y="1719262"/>
            <a:chExt cx="1704975" cy="2330449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1002174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9169258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4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54780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出示目标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666782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25397" y="2190607"/>
            <a:ext cx="1828526" cy="1828526"/>
            <a:chOff x="5225397" y="2190607"/>
            <a:chExt cx="1828526" cy="1828526"/>
          </a:xfrm>
        </p:grpSpPr>
        <p:grpSp>
          <p:nvGrpSpPr>
            <p:cNvPr id="25" name="组合 24"/>
            <p:cNvGrpSpPr/>
            <p:nvPr/>
          </p:nvGrpSpPr>
          <p:grpSpPr>
            <a:xfrm>
              <a:off x="5225397" y="2190607"/>
              <a:ext cx="1828526" cy="1828526"/>
              <a:chOff x="1818442" y="5499232"/>
              <a:chExt cx="1512000" cy="1512000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0800000">
                <a:off x="1818442" y="5499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0800000">
                <a:off x="1980442" y="5661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 bwMode="auto">
            <a:xfrm>
              <a:off x="5482164" y="2590801"/>
              <a:ext cx="1265767" cy="10772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自主学习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733" y="1711843"/>
            <a:ext cx="4460336" cy="2706344"/>
            <a:chOff x="702733" y="1711843"/>
            <a:chExt cx="4460336" cy="2706344"/>
          </a:xfrm>
        </p:grpSpPr>
        <p:sp>
          <p:nvSpPr>
            <p:cNvPr id="28" name="右箭头 27"/>
            <p:cNvSpPr/>
            <p:nvPr/>
          </p:nvSpPr>
          <p:spPr bwMode="auto">
            <a:xfrm>
              <a:off x="702733" y="1711843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右箭头 9"/>
            <p:cNvSpPr/>
            <p:nvPr/>
          </p:nvSpPr>
          <p:spPr bwMode="auto">
            <a:xfrm>
              <a:off x="785284" y="1966384"/>
              <a:ext cx="4220633" cy="2190750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702733" y="2590801"/>
              <a:ext cx="3647017" cy="9035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使传授知识和培养能力融为一体</a:t>
              </a:r>
              <a:endParaRPr lang="en-US" altLang="zh-CN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扩展练习学生能力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9372" y="1709695"/>
            <a:ext cx="4460336" cy="2706344"/>
            <a:chOff x="7079372" y="1709695"/>
            <a:chExt cx="4460336" cy="2706344"/>
          </a:xfrm>
        </p:grpSpPr>
        <p:sp>
          <p:nvSpPr>
            <p:cNvPr id="29" name="右箭头 28"/>
            <p:cNvSpPr/>
            <p:nvPr/>
          </p:nvSpPr>
          <p:spPr bwMode="auto">
            <a:xfrm flipH="1">
              <a:off x="7079372" y="1709695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右箭头 12"/>
            <p:cNvSpPr/>
            <p:nvPr/>
          </p:nvSpPr>
          <p:spPr bwMode="auto">
            <a:xfrm flipH="1">
              <a:off x="7222067" y="1957917"/>
              <a:ext cx="4222751" cy="2188634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7702552" y="2681817"/>
              <a:ext cx="3824815" cy="781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效果测试：学生抢答和个别提问相结合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自主学习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99915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99193" y="2575848"/>
            <a:ext cx="2657451" cy="2657451"/>
            <a:chOff x="8580930" y="-45909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8580930" y="-45909"/>
              <a:ext cx="2099808" cy="2099808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8583721" y="-43118"/>
              <a:ext cx="2094226" cy="2094226"/>
            </a:xfrm>
            <a:prstGeom prst="pie">
              <a:avLst>
                <a:gd name="adj1" fmla="val 10809418"/>
                <a:gd name="adj2" fmla="val 50587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768617" y="141778"/>
              <a:ext cx="1724435" cy="1724435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合作探究方式一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合作探究方式二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合作探究方式三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合作探究方式四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合作探究方式五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合作探究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44551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1462" y="3209378"/>
            <a:ext cx="1065555" cy="1065555"/>
            <a:chOff x="1561462" y="3209378"/>
            <a:chExt cx="1065555" cy="1065555"/>
          </a:xfrm>
        </p:grpSpPr>
        <p:grpSp>
          <p:nvGrpSpPr>
            <p:cNvPr id="81" name="组合 80"/>
            <p:cNvGrpSpPr/>
            <p:nvPr/>
          </p:nvGrpSpPr>
          <p:grpSpPr>
            <a:xfrm>
              <a:off x="1561462" y="3209378"/>
              <a:ext cx="1065555" cy="1065555"/>
              <a:chOff x="603281" y="217863"/>
              <a:chExt cx="1784707" cy="178470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84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85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3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59"/>
            <p:cNvGrpSpPr/>
            <p:nvPr/>
          </p:nvGrpSpPr>
          <p:grpSpPr>
            <a:xfrm>
              <a:off x="1862467" y="3521030"/>
              <a:ext cx="464344" cy="465138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2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587294" y="3196952"/>
            <a:ext cx="1065555" cy="1065555"/>
            <a:chOff x="6587294" y="3196952"/>
            <a:chExt cx="1065555" cy="106555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6587294" y="3196952"/>
              <a:ext cx="1065555" cy="1065555"/>
              <a:chOff x="603281" y="217863"/>
              <a:chExt cx="1784707" cy="1784707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1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Group 69"/>
            <p:cNvGrpSpPr/>
            <p:nvPr/>
          </p:nvGrpSpPr>
          <p:grpSpPr>
            <a:xfrm>
              <a:off x="6902951" y="3506346"/>
              <a:ext cx="464344" cy="465138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13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01057" y="4585584"/>
            <a:ext cx="1065555" cy="1065555"/>
            <a:chOff x="6601057" y="4585584"/>
            <a:chExt cx="1065555" cy="1065555"/>
          </a:xfrm>
        </p:grpSpPr>
        <p:grpSp>
          <p:nvGrpSpPr>
            <p:cNvPr id="99" name="组合 98"/>
            <p:cNvGrpSpPr/>
            <p:nvPr/>
          </p:nvGrpSpPr>
          <p:grpSpPr>
            <a:xfrm>
              <a:off x="6601057" y="4585584"/>
              <a:ext cx="1065555" cy="1065555"/>
              <a:chOff x="603281" y="217863"/>
              <a:chExt cx="1784707" cy="178470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Group 76"/>
            <p:cNvGrpSpPr/>
            <p:nvPr/>
          </p:nvGrpSpPr>
          <p:grpSpPr>
            <a:xfrm>
              <a:off x="6891579" y="4909249"/>
              <a:ext cx="464344" cy="464344"/>
              <a:chOff x="7287419" y="2577307"/>
              <a:chExt cx="464344" cy="464344"/>
            </a:xfrm>
            <a:solidFill>
              <a:schemeClr val="bg1"/>
            </a:solidFill>
          </p:grpSpPr>
          <p:sp>
            <p:nvSpPr>
              <p:cNvPr id="143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6876" y="1819288"/>
            <a:ext cx="1065555" cy="1065555"/>
            <a:chOff x="1576876" y="1819288"/>
            <a:chExt cx="1065555" cy="1065555"/>
          </a:xfrm>
        </p:grpSpPr>
        <p:grpSp>
          <p:nvGrpSpPr>
            <p:cNvPr id="89" name="组合 88"/>
            <p:cNvGrpSpPr/>
            <p:nvPr/>
          </p:nvGrpSpPr>
          <p:grpSpPr>
            <a:xfrm>
              <a:off x="1576876" y="1819288"/>
              <a:ext cx="1065555" cy="1065555"/>
              <a:chOff x="603281" y="217863"/>
              <a:chExt cx="1784707" cy="1784707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80"/>
            <p:cNvGrpSpPr/>
            <p:nvPr/>
          </p:nvGrpSpPr>
          <p:grpSpPr>
            <a:xfrm>
              <a:off x="1935095" y="211009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14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2708" y="1806862"/>
            <a:ext cx="1065555" cy="1065555"/>
            <a:chOff x="6602708" y="1806862"/>
            <a:chExt cx="1065555" cy="106555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02708" y="1806862"/>
              <a:ext cx="1065555" cy="1065555"/>
              <a:chOff x="603281" y="217863"/>
              <a:chExt cx="1784707" cy="1784707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0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83"/>
            <p:cNvGrpSpPr/>
            <p:nvPr/>
          </p:nvGrpSpPr>
          <p:grpSpPr>
            <a:xfrm>
              <a:off x="6902157" y="2110099"/>
              <a:ext cx="465138" cy="464344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154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75225" y="4598010"/>
            <a:ext cx="1065555" cy="1065555"/>
            <a:chOff x="1575225" y="4598010"/>
            <a:chExt cx="1065555" cy="1065555"/>
          </a:xfrm>
        </p:grpSpPr>
        <p:grpSp>
          <p:nvGrpSpPr>
            <p:cNvPr id="94" name="组合 93"/>
            <p:cNvGrpSpPr/>
            <p:nvPr/>
          </p:nvGrpSpPr>
          <p:grpSpPr>
            <a:xfrm>
              <a:off x="1575225" y="4598010"/>
              <a:ext cx="1065555" cy="1065555"/>
              <a:chOff x="603281" y="217863"/>
              <a:chExt cx="1784707" cy="1784707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1" cy="144000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Group 86"/>
            <p:cNvGrpSpPr/>
            <p:nvPr/>
          </p:nvGrpSpPr>
          <p:grpSpPr>
            <a:xfrm>
              <a:off x="1869610" y="4909249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159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TextBox 63"/>
          <p:cNvSpPr txBox="1"/>
          <p:nvPr/>
        </p:nvSpPr>
        <p:spPr>
          <a:xfrm>
            <a:off x="2841638" y="1892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841638" y="2206845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1638" y="3267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841638" y="358199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41638" y="464866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841638" y="496267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33038" y="18801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933038" y="2194146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33038" y="32552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933038" y="35692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33038" y="4635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输入标题内容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933038" y="494997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7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课题总结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104401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876841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876841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教学效果</a:t>
            </a:r>
          </a:p>
        </p:txBody>
      </p:sp>
      <p:sp>
        <p:nvSpPr>
          <p:cNvPr id="35" name="矩形 34"/>
          <p:cNvSpPr/>
          <p:nvPr/>
        </p:nvSpPr>
        <p:spPr>
          <a:xfrm>
            <a:off x="587684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教学效果</a:t>
            </a:r>
          </a:p>
        </p:txBody>
      </p:sp>
      <p:sp>
        <p:nvSpPr>
          <p:cNvPr id="36" name="矩形 35"/>
          <p:cNvSpPr/>
          <p:nvPr/>
        </p:nvSpPr>
        <p:spPr>
          <a:xfrm>
            <a:off x="7310927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教学效果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2134396" y="1572928"/>
            <a:ext cx="3579381" cy="342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1455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8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8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813491"/>
            <a:ext cx="9450917" cy="639233"/>
          </a:xfrm>
          <a:prstGeom prst="rect">
            <a:avLst/>
          </a:prstGeom>
          <a:noFill/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必须用符合学生认知特点的教学方法，才能提高教学效果。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83782" y="2825557"/>
            <a:ext cx="3122403" cy="3357226"/>
            <a:chOff x="1183782" y="2825557"/>
            <a:chExt cx="3122403" cy="3357226"/>
          </a:xfrm>
        </p:grpSpPr>
        <p:sp>
          <p:nvSpPr>
            <p:cNvPr id="22" name="圆角矩形 21"/>
            <p:cNvSpPr/>
            <p:nvPr/>
          </p:nvSpPr>
          <p:spPr>
            <a:xfrm>
              <a:off x="1183782" y="2825557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405467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Rectangle 4"/>
            <p:cNvSpPr/>
            <p:nvPr/>
          </p:nvSpPr>
          <p:spPr bwMode="auto">
            <a:xfrm>
              <a:off x="1369485" y="3098799"/>
              <a:ext cx="2643716" cy="30839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解决问题为目的</a:t>
              </a:r>
              <a:endParaRPr 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TextBox 10"/>
            <p:cNvSpPr txBox="1"/>
            <p:nvPr/>
          </p:nvSpPr>
          <p:spPr bwMode="auto">
            <a:xfrm>
              <a:off x="1369485" y="3674532"/>
              <a:ext cx="2643716" cy="171181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  <a:sym typeface="微软雅黑" panose="020B0503020204020204" pitchFamily="34" charset="-122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45864" y="2819400"/>
            <a:ext cx="3122403" cy="3363382"/>
            <a:chOff x="4545864" y="2819400"/>
            <a:chExt cx="3122403" cy="3363382"/>
          </a:xfrm>
        </p:grpSpPr>
        <p:sp>
          <p:nvSpPr>
            <p:cNvPr id="23" name="圆角矩形 22"/>
            <p:cNvSpPr/>
            <p:nvPr/>
          </p:nvSpPr>
          <p:spPr>
            <a:xfrm>
              <a:off x="4545864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795309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/>
            <p:nvPr/>
          </p:nvSpPr>
          <p:spPr bwMode="auto">
            <a:xfrm>
              <a:off x="4756152" y="3098799"/>
              <a:ext cx="2645833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独立思考为前提</a:t>
              </a:r>
              <a:endParaRPr 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TextBox 11"/>
            <p:cNvSpPr txBox="1"/>
            <p:nvPr/>
          </p:nvSpPr>
          <p:spPr bwMode="auto">
            <a:xfrm>
              <a:off x="4756152" y="3674532"/>
              <a:ext cx="2645833" cy="1354730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4426" y="2819400"/>
            <a:ext cx="3122403" cy="3363382"/>
            <a:chOff x="7974426" y="2819400"/>
            <a:chExt cx="3122403" cy="3363382"/>
          </a:xfrm>
        </p:grpSpPr>
        <p:sp>
          <p:nvSpPr>
            <p:cNvPr id="24" name="圆角矩形 23"/>
            <p:cNvSpPr/>
            <p:nvPr/>
          </p:nvSpPr>
          <p:spPr>
            <a:xfrm>
              <a:off x="7974426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8198198" y="3025662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8185151" y="3098799"/>
              <a:ext cx="2743200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小组合作为基础</a:t>
              </a:r>
              <a:endParaRPr lang="en-US" sz="18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TextBox 15"/>
            <p:cNvSpPr txBox="1"/>
            <p:nvPr/>
          </p:nvSpPr>
          <p:spPr bwMode="auto">
            <a:xfrm>
              <a:off x="8123767" y="3594098"/>
              <a:ext cx="2832100" cy="1580497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的内容打在这里</a:t>
              </a:r>
              <a:endParaRPr lang="en-US" altLang="zh-CN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o UI" panose="020B0502040204020203" pitchFamily="34" charset="0"/>
                <a:sym typeface="微软雅黑" panose="020B0503020204020204" pitchFamily="34" charset="-122"/>
              </a:endParaRPr>
            </a:p>
            <a:p>
              <a:pPr algn="ctr">
                <a:defRPr/>
              </a:pPr>
              <a:endParaRPr lang="zh-CN" altLang="en-US" sz="14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3" name="组合 3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教学效果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33525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1052001" y="1235735"/>
            <a:ext cx="4613106" cy="44095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1429" y="3440528"/>
            <a:ext cx="656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教学背景</a:t>
            </a:r>
          </a:p>
        </p:txBody>
      </p:sp>
      <p:sp>
        <p:nvSpPr>
          <p:cNvPr id="4" name="矩形 3"/>
          <p:cNvSpPr/>
          <p:nvPr/>
        </p:nvSpPr>
        <p:spPr>
          <a:xfrm>
            <a:off x="7551527" y="3440528"/>
            <a:ext cx="656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8756187" y="3441908"/>
            <a:ext cx="656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教学过程</a:t>
            </a:r>
          </a:p>
        </p:txBody>
      </p:sp>
      <p:sp>
        <p:nvSpPr>
          <p:cNvPr id="6" name="矩形 5"/>
          <p:cNvSpPr/>
          <p:nvPr/>
        </p:nvSpPr>
        <p:spPr>
          <a:xfrm>
            <a:off x="10136461" y="3441908"/>
            <a:ext cx="656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教学效果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006256" y="2438400"/>
            <a:ext cx="722110" cy="722110"/>
            <a:chOff x="9674578" y="2446144"/>
            <a:chExt cx="1556194" cy="1556194"/>
          </a:xfrm>
        </p:grpSpPr>
        <p:grpSp>
          <p:nvGrpSpPr>
            <p:cNvPr id="8" name="组合 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26833" y="2438400"/>
            <a:ext cx="722110" cy="722110"/>
            <a:chOff x="3843955" y="2446144"/>
            <a:chExt cx="1556194" cy="1556194"/>
          </a:xfrm>
        </p:grpSpPr>
        <p:grpSp>
          <p:nvGrpSpPr>
            <p:cNvPr id="13" name="组合 12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680176" y="2438400"/>
            <a:ext cx="722110" cy="722110"/>
            <a:chOff x="6839012" y="2446144"/>
            <a:chExt cx="1556194" cy="1556194"/>
          </a:xfrm>
        </p:grpSpPr>
        <p:grpSp>
          <p:nvGrpSpPr>
            <p:cNvPr id="29" name="组合 28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0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44981" y="2434998"/>
            <a:ext cx="722110" cy="722110"/>
            <a:chOff x="997758" y="2442742"/>
            <a:chExt cx="1556194" cy="1556194"/>
          </a:xfrm>
        </p:grpSpPr>
        <p:grpSp>
          <p:nvGrpSpPr>
            <p:cNvPr id="34" name="组合 33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1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476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083791" y="3666440"/>
            <a:ext cx="5355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信息话教学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公开课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示范课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说课微课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831993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此处输入课程名称副标题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633911" y="470074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汇报人：代用名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805230" y="4700745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28542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8658" y="4143982"/>
            <a:ext cx="2465550" cy="1652994"/>
            <a:chOff x="768658" y="4253710"/>
            <a:chExt cx="2465550" cy="1652994"/>
          </a:xfrm>
        </p:grpSpPr>
        <p:sp>
          <p:nvSpPr>
            <p:cNvPr id="60" name="Text Placeholder 4"/>
            <p:cNvSpPr txBox="1">
              <a:spLocks/>
            </p:cNvSpPr>
            <p:nvPr/>
          </p:nvSpPr>
          <p:spPr>
            <a:xfrm>
              <a:off x="768658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项目成员一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768658" y="470399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3" name="Text Placeholder 6"/>
          <p:cNvSpPr txBox="1">
            <a:spLocks/>
          </p:cNvSpPr>
          <p:nvPr/>
        </p:nvSpPr>
        <p:spPr>
          <a:xfrm>
            <a:off x="3623736" y="4143982"/>
            <a:ext cx="2465550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项目成员二</a:t>
            </a:r>
            <a:endParaRPr lang="en-US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3571098" y="4591454"/>
            <a:ext cx="2465550" cy="12027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3538" y="4143982"/>
            <a:ext cx="2465550" cy="1650186"/>
            <a:chOff x="6313780" y="4253710"/>
            <a:chExt cx="2465550" cy="1650186"/>
          </a:xfrm>
        </p:grpSpPr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6313780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项目成员三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Text Placeholder 5"/>
            <p:cNvSpPr txBox="1">
              <a:spLocks/>
            </p:cNvSpPr>
            <p:nvPr/>
          </p:nvSpPr>
          <p:spPr>
            <a:xfrm>
              <a:off x="6313780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5979" y="4143982"/>
            <a:ext cx="2465550" cy="1650186"/>
            <a:chOff x="9175979" y="4253710"/>
            <a:chExt cx="2465550" cy="1650186"/>
          </a:xfrm>
        </p:grpSpPr>
        <p:sp>
          <p:nvSpPr>
            <p:cNvPr id="69" name="Text Placeholder 10"/>
            <p:cNvSpPr txBox="1">
              <a:spLocks/>
            </p:cNvSpPr>
            <p:nvPr/>
          </p:nvSpPr>
          <p:spPr>
            <a:xfrm>
              <a:off x="9175979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项目成员四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" name="Text Placeholder 5"/>
            <p:cNvSpPr txBox="1">
              <a:spLocks/>
            </p:cNvSpPr>
            <p:nvPr/>
          </p:nvSpPr>
          <p:spPr>
            <a:xfrm>
              <a:off x="9175979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0682" y="1927683"/>
            <a:ext cx="1861502" cy="1861502"/>
            <a:chOff x="937979" y="1752909"/>
            <a:chExt cx="2701946" cy="2701946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3122" y="1927683"/>
            <a:ext cx="1861502" cy="1861502"/>
            <a:chOff x="937979" y="1752909"/>
            <a:chExt cx="2701946" cy="2701946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75562" y="1927683"/>
            <a:ext cx="1861502" cy="1861502"/>
            <a:chOff x="937979" y="1752909"/>
            <a:chExt cx="2701946" cy="2701946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78003" y="1927683"/>
            <a:ext cx="1861502" cy="1861502"/>
            <a:chOff x="937979" y="1752909"/>
            <a:chExt cx="2701946" cy="2701946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8" name="组合 3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552461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1362376" y="3037984"/>
            <a:ext cx="2687597" cy="859768"/>
          </a:xfrm>
          <a:prstGeom prst="roundRect">
            <a:avLst>
              <a:gd name="adj" fmla="val 726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Rounded Rectangle 34"/>
          <p:cNvSpPr>
            <a:spLocks/>
          </p:cNvSpPr>
          <p:nvPr/>
        </p:nvSpPr>
        <p:spPr>
          <a:xfrm>
            <a:off x="1473694" y="3125868"/>
            <a:ext cx="2448000" cy="684000"/>
          </a:xfrm>
          <a:prstGeom prst="roundRect">
            <a:avLst>
              <a:gd name="adj" fmla="val 7260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59146" y="1807618"/>
            <a:ext cx="2307741" cy="873467"/>
            <a:chOff x="4959146" y="1807618"/>
            <a:chExt cx="2307741" cy="873467"/>
          </a:xfrm>
        </p:grpSpPr>
        <p:sp>
          <p:nvSpPr>
            <p:cNvPr id="68" name="Rounded Rectangle 34"/>
            <p:cNvSpPr/>
            <p:nvPr/>
          </p:nvSpPr>
          <p:spPr>
            <a:xfrm>
              <a:off x="4959146" y="1807618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Rounded Rectangle 34"/>
            <p:cNvSpPr>
              <a:spLocks/>
            </p:cNvSpPr>
            <p:nvPr/>
          </p:nvSpPr>
          <p:spPr>
            <a:xfrm>
              <a:off x="5054731" y="1896902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28181" y="2082852"/>
              <a:ext cx="1569672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193" y="3017251"/>
            <a:ext cx="2307741" cy="873467"/>
            <a:chOff x="4986193" y="3017251"/>
            <a:chExt cx="2307741" cy="873467"/>
          </a:xfrm>
        </p:grpSpPr>
        <p:sp>
          <p:nvSpPr>
            <p:cNvPr id="65" name="Rounded Rectangle 34"/>
            <p:cNvSpPr/>
            <p:nvPr/>
          </p:nvSpPr>
          <p:spPr>
            <a:xfrm>
              <a:off x="4986193" y="3017251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Rounded Rectangle 34"/>
            <p:cNvSpPr>
              <a:spLocks/>
            </p:cNvSpPr>
            <p:nvPr/>
          </p:nvSpPr>
          <p:spPr>
            <a:xfrm>
              <a:off x="5081778" y="3106535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28183" y="3271993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9182" y="4160627"/>
            <a:ext cx="2307741" cy="873467"/>
            <a:chOff x="5009182" y="4160627"/>
            <a:chExt cx="2307741" cy="873467"/>
          </a:xfrm>
        </p:grpSpPr>
        <p:sp>
          <p:nvSpPr>
            <p:cNvPr id="59" name="Rounded Rectangle 34"/>
            <p:cNvSpPr/>
            <p:nvPr/>
          </p:nvSpPr>
          <p:spPr>
            <a:xfrm>
              <a:off x="5009182" y="4160627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Rounded Rectangle 34"/>
            <p:cNvSpPr>
              <a:spLocks/>
            </p:cNvSpPr>
            <p:nvPr/>
          </p:nvSpPr>
          <p:spPr>
            <a:xfrm>
              <a:off x="5104767" y="4249911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28184" y="4449489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872787" y="3268293"/>
            <a:ext cx="1723560" cy="400116"/>
          </a:xfrm>
          <a:prstGeom prst="rect">
            <a:avLst/>
          </a:prstGeom>
          <a:noFill/>
        </p:spPr>
        <p:txBody>
          <a:bodyPr wrap="none" lIns="91445" tIns="45723" rIns="91445" bIns="45723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rPr>
              <a:t>添加标题文字</a:t>
            </a:r>
            <a:endParaRPr lang="bg-BG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62326" y="3682562"/>
            <a:ext cx="2307741" cy="768174"/>
            <a:chOff x="8162326" y="3682562"/>
            <a:chExt cx="2307741" cy="768174"/>
          </a:xfrm>
        </p:grpSpPr>
        <p:sp>
          <p:nvSpPr>
            <p:cNvPr id="74" name="Rounded Rectangle 34"/>
            <p:cNvSpPr/>
            <p:nvPr/>
          </p:nvSpPr>
          <p:spPr>
            <a:xfrm>
              <a:off x="8162326" y="3682562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Rounded Rectangle 34"/>
            <p:cNvSpPr>
              <a:spLocks/>
            </p:cNvSpPr>
            <p:nvPr/>
          </p:nvSpPr>
          <p:spPr>
            <a:xfrm>
              <a:off x="8257911" y="3761083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5" y="3911351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7941" y="4785544"/>
            <a:ext cx="2307741" cy="768174"/>
            <a:chOff x="8147941" y="4785544"/>
            <a:chExt cx="2307741" cy="768174"/>
          </a:xfrm>
        </p:grpSpPr>
        <p:sp>
          <p:nvSpPr>
            <p:cNvPr id="71" name="Rounded Rectangle 34"/>
            <p:cNvSpPr/>
            <p:nvPr/>
          </p:nvSpPr>
          <p:spPr>
            <a:xfrm>
              <a:off x="8147941" y="4785544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Rounded Rectangle 34"/>
            <p:cNvSpPr>
              <a:spLocks/>
            </p:cNvSpPr>
            <p:nvPr/>
          </p:nvSpPr>
          <p:spPr>
            <a:xfrm>
              <a:off x="8243526" y="4864065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5017319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4038725" y="2280262"/>
            <a:ext cx="1016007" cy="98238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4049979" y="3688564"/>
            <a:ext cx="944641" cy="90698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35" idx="3"/>
          </p:cNvCxnSpPr>
          <p:nvPr/>
        </p:nvCxnSpPr>
        <p:spPr>
          <a:xfrm rot="10800000" flipV="1">
            <a:off x="4049973" y="3462860"/>
            <a:ext cx="959210" cy="500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0800000" flipV="1">
            <a:off x="7227486" y="4119699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10800000">
            <a:off x="7240710" y="4655849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1"/>
          <p:cNvSpPr/>
          <p:nvPr/>
        </p:nvSpPr>
        <p:spPr>
          <a:xfrm>
            <a:off x="935205" y="5677664"/>
            <a:ext cx="10355622" cy="70057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21875" y="1292228"/>
            <a:ext cx="2307741" cy="768174"/>
            <a:chOff x="8221875" y="1292228"/>
            <a:chExt cx="2307741" cy="768174"/>
          </a:xfrm>
        </p:grpSpPr>
        <p:sp>
          <p:nvSpPr>
            <p:cNvPr id="84" name="Rounded Rectangle 34"/>
            <p:cNvSpPr/>
            <p:nvPr/>
          </p:nvSpPr>
          <p:spPr>
            <a:xfrm>
              <a:off x="8221875" y="1292228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5" name="Rounded Rectangle 34"/>
            <p:cNvSpPr>
              <a:spLocks/>
            </p:cNvSpPr>
            <p:nvPr/>
          </p:nvSpPr>
          <p:spPr>
            <a:xfrm>
              <a:off x="8317460" y="1370749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Rectangle 45"/>
            <p:cNvSpPr/>
            <p:nvPr/>
          </p:nvSpPr>
          <p:spPr>
            <a:xfrm>
              <a:off x="8632205" y="1524036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7490" y="2395210"/>
            <a:ext cx="2307741" cy="768174"/>
            <a:chOff x="8207490" y="2395210"/>
            <a:chExt cx="2307741" cy="768174"/>
          </a:xfrm>
        </p:grpSpPr>
        <p:sp>
          <p:nvSpPr>
            <p:cNvPr id="81" name="Rounded Rectangle 34"/>
            <p:cNvSpPr/>
            <p:nvPr/>
          </p:nvSpPr>
          <p:spPr>
            <a:xfrm>
              <a:off x="8207490" y="2395210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" name="Rounded Rectangle 34"/>
            <p:cNvSpPr>
              <a:spLocks/>
            </p:cNvSpPr>
            <p:nvPr/>
          </p:nvSpPr>
          <p:spPr>
            <a:xfrm>
              <a:off x="8303075" y="2473731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Rectangle 48"/>
            <p:cNvSpPr/>
            <p:nvPr/>
          </p:nvSpPr>
          <p:spPr>
            <a:xfrm>
              <a:off x="8632205" y="2609843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  <a:sym typeface="微软雅黑" panose="020B0503020204020204" pitchFamily="34" charset="-122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78" name="Elbow Connector 62"/>
          <p:cNvCxnSpPr/>
          <p:nvPr/>
        </p:nvCxnSpPr>
        <p:spPr>
          <a:xfrm rot="10800000" flipV="1">
            <a:off x="7287035" y="1729365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63"/>
          <p:cNvCxnSpPr/>
          <p:nvPr/>
        </p:nvCxnSpPr>
        <p:spPr>
          <a:xfrm rot="10800000">
            <a:off x="7300259" y="2265515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8" name="组合 4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70077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921403" y="1796907"/>
            <a:ext cx="6357661" cy="4243568"/>
            <a:chOff x="2921403" y="1414131"/>
            <a:chExt cx="6357661" cy="4243568"/>
          </a:xfrm>
        </p:grpSpPr>
        <p:sp>
          <p:nvSpPr>
            <p:cNvPr id="14" name="任意多边形 13"/>
            <p:cNvSpPr/>
            <p:nvPr/>
          </p:nvSpPr>
          <p:spPr>
            <a:xfrm rot="19335404">
              <a:off x="4976678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264596" flipH="1">
              <a:off x="2921403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0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876957" y="1846909"/>
            <a:ext cx="869211" cy="869211"/>
            <a:chOff x="4116949" y="1605269"/>
            <a:chExt cx="965576" cy="965576"/>
          </a:xfrm>
        </p:grpSpPr>
        <p:sp>
          <p:nvSpPr>
            <p:cNvPr id="31" name="椭圆 30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3282465" y="3378691"/>
            <a:ext cx="869211" cy="869211"/>
            <a:chOff x="4777349" y="3344972"/>
            <a:chExt cx="965576" cy="965576"/>
          </a:xfrm>
        </p:grpSpPr>
        <p:sp>
          <p:nvSpPr>
            <p:cNvPr id="34" name="椭圆 33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3894106" y="4884750"/>
            <a:ext cx="869211" cy="869211"/>
            <a:chOff x="4097899" y="4979900"/>
            <a:chExt cx="965576" cy="965576"/>
          </a:xfrm>
        </p:grpSpPr>
        <p:sp>
          <p:nvSpPr>
            <p:cNvPr id="37" name="椭圆 36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45832" y="1846909"/>
            <a:ext cx="869211" cy="869211"/>
            <a:chOff x="4116949" y="1605269"/>
            <a:chExt cx="965576" cy="965576"/>
          </a:xfrm>
        </p:grpSpPr>
        <p:sp>
          <p:nvSpPr>
            <p:cNvPr id="19" name="椭圆 18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40324" y="3378691"/>
            <a:ext cx="869211" cy="869211"/>
            <a:chOff x="4777349" y="3344972"/>
            <a:chExt cx="965576" cy="965576"/>
          </a:xfrm>
        </p:grpSpPr>
        <p:sp>
          <p:nvSpPr>
            <p:cNvPr id="22" name="椭圆 21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4974427" y="3534853"/>
              <a:ext cx="546015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28683" y="4884750"/>
            <a:ext cx="869211" cy="869211"/>
            <a:chOff x="4097899" y="4979900"/>
            <a:chExt cx="965576" cy="965576"/>
          </a:xfrm>
        </p:grpSpPr>
        <p:sp>
          <p:nvSpPr>
            <p:cNvPr id="25" name="椭圆 24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79149" y="2559721"/>
            <a:ext cx="2485885" cy="2485885"/>
            <a:chOff x="4879149" y="2176945"/>
            <a:chExt cx="2485885" cy="2485885"/>
          </a:xfrm>
        </p:grpSpPr>
        <p:sp>
          <p:nvSpPr>
            <p:cNvPr id="16" name="椭圆 15"/>
            <p:cNvSpPr/>
            <p:nvPr/>
          </p:nvSpPr>
          <p:spPr>
            <a:xfrm>
              <a:off x="4879149" y="2176945"/>
              <a:ext cx="2485885" cy="2485885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45936" y="2324993"/>
              <a:ext cx="2176981" cy="2176981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3" name="Rectangle 164"/>
          <p:cNvSpPr/>
          <p:nvPr/>
        </p:nvSpPr>
        <p:spPr>
          <a:xfrm>
            <a:off x="8791479" y="1498579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Rectangle 164"/>
          <p:cNvSpPr/>
          <p:nvPr/>
        </p:nvSpPr>
        <p:spPr>
          <a:xfrm>
            <a:off x="9131225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Rectangle 164"/>
          <p:cNvSpPr/>
          <p:nvPr/>
        </p:nvSpPr>
        <p:spPr>
          <a:xfrm>
            <a:off x="8696231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Rectangle 164"/>
          <p:cNvSpPr/>
          <p:nvPr/>
        </p:nvSpPr>
        <p:spPr>
          <a:xfrm>
            <a:off x="818180" y="1519845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302831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Rectangle 164"/>
          <p:cNvSpPr/>
          <p:nvPr/>
        </p:nvSpPr>
        <p:spPr>
          <a:xfrm>
            <a:off x="722932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1" name="组合 4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6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78625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8285" y="1750762"/>
            <a:ext cx="3536515" cy="2133600"/>
            <a:chOff x="4388285" y="1750762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4388285" y="1750762"/>
              <a:ext cx="3536515" cy="213360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4921757" y="2011115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088" y="1750762"/>
            <a:ext cx="3536515" cy="2133600"/>
            <a:chOff x="629088" y="1750762"/>
            <a:chExt cx="3536515" cy="2133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629088" y="1750762"/>
              <a:ext cx="3536515" cy="21336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1172049" y="2011115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3332" y="1750762"/>
            <a:ext cx="3536515" cy="2133600"/>
            <a:chOff x="8233332" y="1750762"/>
            <a:chExt cx="3536515" cy="21336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8233332" y="1750762"/>
              <a:ext cx="3536515" cy="213360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8737600" y="2011113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Rectangle 164"/>
          <p:cNvSpPr/>
          <p:nvPr/>
        </p:nvSpPr>
        <p:spPr>
          <a:xfrm>
            <a:off x="812497" y="4893981"/>
            <a:ext cx="3169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2905" y="4084127"/>
            <a:ext cx="2688881" cy="659226"/>
            <a:chOff x="1052905" y="4084127"/>
            <a:chExt cx="2688881" cy="659226"/>
          </a:xfrm>
        </p:grpSpPr>
        <p:sp>
          <p:nvSpPr>
            <p:cNvPr id="27" name="圆角矩形 26"/>
            <p:cNvSpPr/>
            <p:nvPr/>
          </p:nvSpPr>
          <p:spPr>
            <a:xfrm>
              <a:off x="1052905" y="4145160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Rectangle 164"/>
            <p:cNvSpPr/>
            <p:nvPr/>
          </p:nvSpPr>
          <p:spPr>
            <a:xfrm>
              <a:off x="1199574" y="4084127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Rectangle 164"/>
          <p:cNvSpPr/>
          <p:nvPr/>
        </p:nvSpPr>
        <p:spPr>
          <a:xfrm>
            <a:off x="8416740" y="4893977"/>
            <a:ext cx="3169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Rectangle 164"/>
          <p:cNvSpPr/>
          <p:nvPr/>
        </p:nvSpPr>
        <p:spPr>
          <a:xfrm>
            <a:off x="4448175" y="4893979"/>
            <a:ext cx="3169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68532" y="4116875"/>
            <a:ext cx="2688881" cy="626477"/>
            <a:chOff x="4768532" y="4116875"/>
            <a:chExt cx="2688881" cy="626477"/>
          </a:xfrm>
        </p:grpSpPr>
        <p:sp>
          <p:nvSpPr>
            <p:cNvPr id="28" name="圆角矩形 27"/>
            <p:cNvSpPr/>
            <p:nvPr/>
          </p:nvSpPr>
          <p:spPr>
            <a:xfrm>
              <a:off x="4768532" y="4145159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Rectangle 164"/>
            <p:cNvSpPr/>
            <p:nvPr/>
          </p:nvSpPr>
          <p:spPr>
            <a:xfrm>
              <a:off x="4835175" y="4116875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65130" y="4084127"/>
            <a:ext cx="2688881" cy="659224"/>
            <a:chOff x="8565130" y="4084127"/>
            <a:chExt cx="2688881" cy="659224"/>
          </a:xfrm>
        </p:grpSpPr>
        <p:sp>
          <p:nvSpPr>
            <p:cNvPr id="29" name="圆角矩形 28"/>
            <p:cNvSpPr/>
            <p:nvPr/>
          </p:nvSpPr>
          <p:spPr>
            <a:xfrm>
              <a:off x="8565130" y="4145158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Rectangle 164"/>
            <p:cNvSpPr/>
            <p:nvPr/>
          </p:nvSpPr>
          <p:spPr>
            <a:xfrm>
              <a:off x="8711798" y="4084127"/>
              <a:ext cx="2395543" cy="581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246390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1843" y="3291941"/>
            <a:ext cx="1833705" cy="2114079"/>
            <a:chOff x="7331843" y="2909162"/>
            <a:chExt cx="1833705" cy="2114079"/>
          </a:xfrm>
        </p:grpSpPr>
        <p:sp>
          <p:nvSpPr>
            <p:cNvPr id="52" name="Flowchart: Decision 64"/>
            <p:cNvSpPr/>
            <p:nvPr/>
          </p:nvSpPr>
          <p:spPr>
            <a:xfrm flipV="1">
              <a:off x="7331843" y="318953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lowchart: Decision 65"/>
            <p:cNvSpPr/>
            <p:nvPr/>
          </p:nvSpPr>
          <p:spPr>
            <a:xfrm flipV="1">
              <a:off x="7331843" y="2909162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2" name="Group 52"/>
            <p:cNvGrpSpPr/>
            <p:nvPr/>
          </p:nvGrpSpPr>
          <p:grpSpPr>
            <a:xfrm>
              <a:off x="8003937" y="3580825"/>
              <a:ext cx="489533" cy="490371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43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20647" y="3286780"/>
            <a:ext cx="1833705" cy="2114078"/>
            <a:chOff x="3220647" y="2904001"/>
            <a:chExt cx="1833705" cy="2114078"/>
          </a:xfrm>
        </p:grpSpPr>
        <p:sp>
          <p:nvSpPr>
            <p:cNvPr id="59" name="Flowchart: Decision 71"/>
            <p:cNvSpPr/>
            <p:nvPr/>
          </p:nvSpPr>
          <p:spPr>
            <a:xfrm flipV="1">
              <a:off x="3220647" y="3184374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Flowchart: Decision 72"/>
            <p:cNvSpPr/>
            <p:nvPr/>
          </p:nvSpPr>
          <p:spPr>
            <a:xfrm flipV="1">
              <a:off x="3220647" y="2904001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3952484" y="3574833"/>
              <a:ext cx="370039" cy="490371"/>
              <a:chOff x="3583003" y="3510760"/>
              <a:chExt cx="319089" cy="465138"/>
            </a:xfrm>
            <a:solidFill>
              <a:schemeClr val="bg1"/>
            </a:solidFill>
          </p:grpSpPr>
          <p:sp>
            <p:nvSpPr>
              <p:cNvPr id="57" name="AutoShape 113"/>
              <p:cNvSpPr>
                <a:spLocks/>
              </p:cNvSpPr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65049" y="2935985"/>
            <a:ext cx="1833705" cy="2114079"/>
            <a:chOff x="1165049" y="2553206"/>
            <a:chExt cx="1833705" cy="2114079"/>
          </a:xfrm>
        </p:grpSpPr>
        <p:sp>
          <p:nvSpPr>
            <p:cNvPr id="66" name="Flowchart: Decision 78"/>
            <p:cNvSpPr/>
            <p:nvPr/>
          </p:nvSpPr>
          <p:spPr>
            <a:xfrm>
              <a:off x="1165049" y="255320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Flowchart: Decision 79"/>
            <p:cNvSpPr/>
            <p:nvPr/>
          </p:nvSpPr>
          <p:spPr>
            <a:xfrm>
              <a:off x="1165049" y="2833580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3" name="Group 75"/>
            <p:cNvGrpSpPr/>
            <p:nvPr/>
          </p:nvGrpSpPr>
          <p:grpSpPr>
            <a:xfrm>
              <a:off x="1896881" y="3504408"/>
              <a:ext cx="367359" cy="490371"/>
              <a:chOff x="2639233" y="3510742"/>
              <a:chExt cx="348458" cy="465136"/>
            </a:xfrm>
            <a:solidFill>
              <a:schemeClr val="bg1"/>
            </a:solidFill>
          </p:grpSpPr>
          <p:sp>
            <p:nvSpPr>
              <p:cNvPr id="64" name="AutoShape 115"/>
              <p:cNvSpPr>
                <a:spLocks/>
              </p:cNvSpPr>
              <p:nvPr/>
            </p:nvSpPr>
            <p:spPr bwMode="auto">
              <a:xfrm>
                <a:off x="2639233" y="3510742"/>
                <a:ext cx="348458" cy="4651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76245" y="2932805"/>
            <a:ext cx="1833705" cy="2114079"/>
            <a:chOff x="5276245" y="2550026"/>
            <a:chExt cx="1833705" cy="2114079"/>
          </a:xfrm>
        </p:grpSpPr>
        <p:sp>
          <p:nvSpPr>
            <p:cNvPr id="74" name="Flowchart: Decision 86"/>
            <p:cNvSpPr/>
            <p:nvPr/>
          </p:nvSpPr>
          <p:spPr>
            <a:xfrm>
              <a:off x="5276245" y="255002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Flowchart: Decision 87"/>
            <p:cNvSpPr/>
            <p:nvPr/>
          </p:nvSpPr>
          <p:spPr>
            <a:xfrm>
              <a:off x="5276245" y="2830400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0" name="Group 82"/>
            <p:cNvGrpSpPr/>
            <p:nvPr/>
          </p:nvGrpSpPr>
          <p:grpSpPr>
            <a:xfrm>
              <a:off x="5948335" y="3502070"/>
              <a:ext cx="489533" cy="489533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1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87440" y="2926521"/>
            <a:ext cx="1833705" cy="2114079"/>
            <a:chOff x="9387440" y="2543742"/>
            <a:chExt cx="1833705" cy="2114079"/>
          </a:xfrm>
        </p:grpSpPr>
        <p:sp>
          <p:nvSpPr>
            <p:cNvPr id="109" name="Flowchart: Decision 106"/>
            <p:cNvSpPr/>
            <p:nvPr/>
          </p:nvSpPr>
          <p:spPr>
            <a:xfrm>
              <a:off x="9387440" y="2543742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0" name="Flowchart: Decision 107"/>
            <p:cNvSpPr/>
            <p:nvPr/>
          </p:nvSpPr>
          <p:spPr>
            <a:xfrm>
              <a:off x="9387440" y="2824116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05" name="Group 102"/>
            <p:cNvGrpSpPr/>
            <p:nvPr/>
          </p:nvGrpSpPr>
          <p:grpSpPr>
            <a:xfrm>
              <a:off x="10098892" y="3474133"/>
              <a:ext cx="404572" cy="445031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106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7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5976" y="1535198"/>
            <a:ext cx="2589135" cy="1264620"/>
            <a:chOff x="657222" y="1530774"/>
            <a:chExt cx="2589135" cy="1264620"/>
          </a:xfrm>
        </p:grpSpPr>
        <p:sp>
          <p:nvSpPr>
            <p:cNvPr id="62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68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42931" y="5525445"/>
            <a:ext cx="2589135" cy="1264620"/>
            <a:chOff x="657222" y="1530774"/>
            <a:chExt cx="2589135" cy="1264620"/>
          </a:xfrm>
        </p:grpSpPr>
        <p:sp>
          <p:nvSpPr>
            <p:cNvPr id="84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85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37054" y="1535198"/>
            <a:ext cx="2589135" cy="1264620"/>
            <a:chOff x="657222" y="1530774"/>
            <a:chExt cx="2589135" cy="1264620"/>
          </a:xfrm>
        </p:grpSpPr>
        <p:sp>
          <p:nvSpPr>
            <p:cNvPr id="87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88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53717" y="5525445"/>
            <a:ext cx="2589135" cy="1264620"/>
            <a:chOff x="657222" y="1530774"/>
            <a:chExt cx="2589135" cy="1264620"/>
          </a:xfrm>
        </p:grpSpPr>
        <p:sp>
          <p:nvSpPr>
            <p:cNvPr id="90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91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06610" y="1535198"/>
            <a:ext cx="2589135" cy="1264620"/>
            <a:chOff x="657222" y="1530774"/>
            <a:chExt cx="2589135" cy="1264620"/>
          </a:xfrm>
        </p:grpSpPr>
        <p:sp>
          <p:nvSpPr>
            <p:cNvPr id="93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657222" y="1530774"/>
              <a:ext cx="2589135" cy="325858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1" name="组合 8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775023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>
            <a:spLocks/>
          </p:cNvSpPr>
          <p:nvPr/>
        </p:nvSpPr>
        <p:spPr bwMode="auto">
          <a:xfrm>
            <a:off x="2382800" y="3353182"/>
            <a:ext cx="765416" cy="1122538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1573832" y="3353182"/>
            <a:ext cx="769772" cy="81767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7" name="Freeform 156"/>
          <p:cNvSpPr>
            <a:spLocks/>
          </p:cNvSpPr>
          <p:nvPr/>
        </p:nvSpPr>
        <p:spPr bwMode="auto">
          <a:xfrm>
            <a:off x="1577099" y="1666653"/>
            <a:ext cx="1970702" cy="1088786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382800" y="2197980"/>
            <a:ext cx="1056122" cy="1116005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2898884" y="2497396"/>
            <a:ext cx="739286" cy="1601604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1605407" y="4204612"/>
            <a:ext cx="1536277" cy="632584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944514" y="1958448"/>
            <a:ext cx="884094" cy="2089380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2" name="Freeform 161"/>
          <p:cNvSpPr>
            <a:spLocks/>
          </p:cNvSpPr>
          <p:nvPr/>
        </p:nvSpPr>
        <p:spPr bwMode="auto">
          <a:xfrm>
            <a:off x="1577099" y="2491953"/>
            <a:ext cx="766505" cy="822033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033" y="4837197"/>
            <a:ext cx="1135604" cy="1136692"/>
            <a:chOff x="1797033" y="4837197"/>
            <a:chExt cx="1135604" cy="1136692"/>
          </a:xfrm>
          <a:solidFill>
            <a:schemeClr val="accent1"/>
          </a:solidFill>
        </p:grpSpPr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4469219" y="2197980"/>
            <a:ext cx="6507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此处添加详细文本描述，建议与标题相关并符合整体语言风格，语言描述尽量简洁生动，此处添加详细文本描述，建议与标题相关并符合整体语言风格，语言描述尽量简洁生动，</a:t>
            </a: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02185" y="4828052"/>
            <a:ext cx="2014567" cy="1085321"/>
            <a:chOff x="771063" y="1549062"/>
            <a:chExt cx="2014567" cy="1085321"/>
          </a:xfrm>
        </p:grpSpPr>
        <p:sp>
          <p:nvSpPr>
            <p:cNvPr id="25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90324" y="4826000"/>
            <a:ext cx="2014567" cy="1085321"/>
            <a:chOff x="771063" y="1549062"/>
            <a:chExt cx="2014567" cy="1085321"/>
          </a:xfrm>
        </p:grpSpPr>
        <p:sp>
          <p:nvSpPr>
            <p:cNvPr id="43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44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80148" y="4826000"/>
            <a:ext cx="2014567" cy="1085321"/>
            <a:chOff x="771063" y="1549062"/>
            <a:chExt cx="2014567" cy="1085321"/>
          </a:xfrm>
        </p:grpSpPr>
        <p:sp>
          <p:nvSpPr>
            <p:cNvPr id="46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369972" y="4826000"/>
            <a:ext cx="2014567" cy="1085321"/>
            <a:chOff x="771063" y="1549062"/>
            <a:chExt cx="2014567" cy="1085321"/>
          </a:xfrm>
        </p:grpSpPr>
        <p:sp>
          <p:nvSpPr>
            <p:cNvPr id="49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endParaRPr>
            </a:p>
          </p:txBody>
        </p:sp>
        <p:sp>
          <p:nvSpPr>
            <p:cNvPr id="50" name="TextBox 148"/>
            <p:cNvSpPr txBox="1"/>
            <p:nvPr/>
          </p:nvSpPr>
          <p:spPr>
            <a:xfrm>
              <a:off x="995031" y="1549062"/>
              <a:ext cx="1685835" cy="2443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2299" y="3519521"/>
            <a:ext cx="1180643" cy="1180643"/>
            <a:chOff x="4402299" y="3519521"/>
            <a:chExt cx="1180643" cy="1180643"/>
          </a:xfrm>
        </p:grpSpPr>
        <p:grpSp>
          <p:nvGrpSpPr>
            <p:cNvPr id="38" name="组合 37"/>
            <p:cNvGrpSpPr/>
            <p:nvPr/>
          </p:nvGrpSpPr>
          <p:grpSpPr>
            <a:xfrm>
              <a:off x="4402299" y="3519521"/>
              <a:ext cx="1180643" cy="1180643"/>
              <a:chOff x="2445968" y="2192281"/>
              <a:chExt cx="1330337" cy="1330337"/>
            </a:xfrm>
          </p:grpSpPr>
          <p:sp>
            <p:nvSpPr>
              <p:cNvPr id="39" name="椭圆 78"/>
              <p:cNvSpPr/>
              <p:nvPr/>
            </p:nvSpPr>
            <p:spPr>
              <a:xfrm>
                <a:off x="2445968" y="2192281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椭圆 77"/>
              <p:cNvSpPr>
                <a:spLocks noChangeAspect="1"/>
              </p:cNvSpPr>
              <p:nvPr/>
            </p:nvSpPr>
            <p:spPr>
              <a:xfrm>
                <a:off x="2574442" y="2320755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0" name="AutoShape 115"/>
            <p:cNvSpPr>
              <a:spLocks noChangeAspect="1"/>
            </p:cNvSpPr>
            <p:nvPr/>
          </p:nvSpPr>
          <p:spPr bwMode="auto">
            <a:xfrm>
              <a:off x="4829304" y="3881247"/>
              <a:ext cx="328486" cy="4384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2332" y="3519521"/>
            <a:ext cx="1180643" cy="1180643"/>
            <a:chOff x="8042332" y="3519521"/>
            <a:chExt cx="1180643" cy="1180643"/>
          </a:xfrm>
        </p:grpSpPr>
        <p:grpSp>
          <p:nvGrpSpPr>
            <p:cNvPr id="53" name="组合 52"/>
            <p:cNvGrpSpPr/>
            <p:nvPr/>
          </p:nvGrpSpPr>
          <p:grpSpPr>
            <a:xfrm>
              <a:off x="8042332" y="3519521"/>
              <a:ext cx="1180643" cy="1180643"/>
              <a:chOff x="6086001" y="2324280"/>
              <a:chExt cx="1330337" cy="1330337"/>
            </a:xfrm>
          </p:grpSpPr>
          <p:sp>
            <p:nvSpPr>
              <p:cNvPr id="54" name="椭圆 78"/>
              <p:cNvSpPr/>
              <p:nvPr/>
            </p:nvSpPr>
            <p:spPr>
              <a:xfrm>
                <a:off x="6086001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椭圆 77"/>
              <p:cNvSpPr>
                <a:spLocks noChangeAspect="1"/>
              </p:cNvSpPr>
              <p:nvPr/>
            </p:nvSpPr>
            <p:spPr>
              <a:xfrm>
                <a:off x="6214475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>
            <a:xfrm>
              <a:off x="8402093" y="3895950"/>
              <a:ext cx="437732" cy="438482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64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02826" y="3519521"/>
            <a:ext cx="1180643" cy="1180643"/>
            <a:chOff x="6302826" y="3519521"/>
            <a:chExt cx="1180643" cy="1180643"/>
          </a:xfrm>
        </p:grpSpPr>
        <p:sp>
          <p:nvSpPr>
            <p:cNvPr id="51" name="椭圆 78"/>
            <p:cNvSpPr/>
            <p:nvPr/>
          </p:nvSpPr>
          <p:spPr>
            <a:xfrm>
              <a:off x="6302826" y="3519521"/>
              <a:ext cx="1180643" cy="1180643"/>
            </a:xfrm>
            <a:prstGeom prst="round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椭圆 77"/>
            <p:cNvSpPr>
              <a:spLocks noChangeAspect="1"/>
            </p:cNvSpPr>
            <p:nvPr/>
          </p:nvSpPr>
          <p:spPr>
            <a:xfrm>
              <a:off x="6416843" y="3633538"/>
              <a:ext cx="952609" cy="952609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/>
              <a:endPara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3" name="Group 82"/>
            <p:cNvGrpSpPr>
              <a:grpSpLocks noChangeAspect="1"/>
            </p:cNvGrpSpPr>
            <p:nvPr/>
          </p:nvGrpSpPr>
          <p:grpSpPr>
            <a:xfrm>
              <a:off x="6684013" y="3881666"/>
              <a:ext cx="437732" cy="437732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973688" y="3519521"/>
            <a:ext cx="1180643" cy="1180643"/>
            <a:chOff x="9973688" y="3519521"/>
            <a:chExt cx="1180643" cy="1180643"/>
          </a:xfrm>
        </p:grpSpPr>
        <p:grpSp>
          <p:nvGrpSpPr>
            <p:cNvPr id="56" name="组合 55"/>
            <p:cNvGrpSpPr/>
            <p:nvPr/>
          </p:nvGrpSpPr>
          <p:grpSpPr>
            <a:xfrm>
              <a:off x="9973688" y="3519521"/>
              <a:ext cx="1180643" cy="1180643"/>
              <a:chOff x="8136229" y="2324280"/>
              <a:chExt cx="1330337" cy="1330337"/>
            </a:xfrm>
          </p:grpSpPr>
          <p:sp>
            <p:nvSpPr>
              <p:cNvPr id="57" name="椭圆 78"/>
              <p:cNvSpPr/>
              <p:nvPr/>
            </p:nvSpPr>
            <p:spPr>
              <a:xfrm>
                <a:off x="8136229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77"/>
              <p:cNvSpPr>
                <a:spLocks noChangeAspect="1"/>
              </p:cNvSpPr>
              <p:nvPr/>
            </p:nvSpPr>
            <p:spPr>
              <a:xfrm>
                <a:off x="8264703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Group 102"/>
            <p:cNvGrpSpPr>
              <a:grpSpLocks noChangeAspect="1"/>
            </p:cNvGrpSpPr>
            <p:nvPr/>
          </p:nvGrpSpPr>
          <p:grpSpPr>
            <a:xfrm>
              <a:off x="10389157" y="3948743"/>
              <a:ext cx="361762" cy="397940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78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9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0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8932608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F530ED-B6D4-4E47-AE46-7819EEDB5AD4}"/>
              </a:ext>
            </a:extLst>
          </p:cNvPr>
          <p:cNvSpPr/>
          <p:nvPr/>
        </p:nvSpPr>
        <p:spPr>
          <a:xfrm>
            <a:off x="4899415" y="1907793"/>
            <a:ext cx="45122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YOU!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9153" y="2831123"/>
            <a:ext cx="88208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教师通用说课</a:t>
            </a:r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13949" y="4123672"/>
            <a:ext cx="53559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信息话教学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公开课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示范课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说课微课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|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494933" y="1183793"/>
            <a:ext cx="4231332" cy="404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1689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775240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775240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教学背景</a:t>
            </a:r>
          </a:p>
        </p:txBody>
      </p:sp>
      <p:sp>
        <p:nvSpPr>
          <p:cNvPr id="47" name="矩形 46"/>
          <p:cNvSpPr/>
          <p:nvPr/>
        </p:nvSpPr>
        <p:spPr>
          <a:xfrm>
            <a:off x="5775240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教程地位</a:t>
            </a:r>
          </a:p>
        </p:txBody>
      </p:sp>
      <p:sp>
        <p:nvSpPr>
          <p:cNvPr id="48" name="矩形 47"/>
          <p:cNvSpPr/>
          <p:nvPr/>
        </p:nvSpPr>
        <p:spPr>
          <a:xfrm>
            <a:off x="7411349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教学目标</a:t>
            </a:r>
          </a:p>
        </p:txBody>
      </p:sp>
      <p:sp>
        <p:nvSpPr>
          <p:cNvPr id="49" name="矩形 48"/>
          <p:cNvSpPr/>
          <p:nvPr/>
        </p:nvSpPr>
        <p:spPr>
          <a:xfrm>
            <a:off x="5775240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学情分析</a:t>
            </a:r>
          </a:p>
        </p:txBody>
      </p:sp>
      <p:sp>
        <p:nvSpPr>
          <p:cNvPr id="50" name="矩形 49"/>
          <p:cNvSpPr/>
          <p:nvPr/>
        </p:nvSpPr>
        <p:spPr>
          <a:xfrm>
            <a:off x="7411349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教学重点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2134396" y="1572928"/>
            <a:ext cx="3579381" cy="342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07595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8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80"/>
                            </p:stCondLst>
                            <p:childTnLst>
                              <p:par>
                                <p:cTn id="2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51011" y="241250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地位和作用</a:t>
              </a:r>
              <a:endPara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590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7827" y="1862456"/>
            <a:ext cx="5289975" cy="3788198"/>
            <a:chOff x="937979" y="1752909"/>
            <a:chExt cx="2701946" cy="2701946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>
              <a:spLocks noChangeAspect="1"/>
            </p:cNvSpPr>
            <p:nvPr/>
          </p:nvSpPr>
          <p:spPr>
            <a:xfrm>
              <a:off x="1028517" y="1843446"/>
              <a:ext cx="2520870" cy="25208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3062" y="1967992"/>
              <a:ext cx="2271780" cy="22717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7249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在教程中的地位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887712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8537553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24665" y="2087752"/>
            <a:ext cx="2938602" cy="787440"/>
            <a:chOff x="9087077" y="1527388"/>
            <a:chExt cx="2303707" cy="2303706"/>
          </a:xfrm>
        </p:grpSpPr>
        <p:sp>
          <p:nvSpPr>
            <p:cNvPr id="28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4631997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19109" y="2087752"/>
            <a:ext cx="2938602" cy="787440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87028" y="3064094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4140" y="2105498"/>
            <a:ext cx="2938602" cy="787440"/>
            <a:chOff x="9087077" y="1527388"/>
            <a:chExt cx="2303707" cy="2303706"/>
          </a:xfrm>
        </p:grpSpPr>
        <p:sp>
          <p:nvSpPr>
            <p:cNvPr id="12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106483" y="1779187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06291" y="1779187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45901" y="228320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4862005" y="228320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77302" y="2283203"/>
            <a:ext cx="2433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0299" y="3122746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、学生已经学习了截交线的性质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、特点和平面立体截交线的画法。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744850" y="3088880"/>
            <a:ext cx="27934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、化安班，专业课以管工和冷作工为主。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、学生学习抽象理论知识存在为难的情绪，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、学生思维活跃，尝试欲望强烈。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651588" y="3103696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、营造氛围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、激发兴趣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、分层兼顾</a:t>
            </a:r>
            <a:endParaRPr lang="zh-CN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7249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学情分析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298190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 animBg="1"/>
      <p:bldP spid="1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885566" y="2266158"/>
            <a:ext cx="0" cy="4032249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816490"/>
            <a:ext cx="8928100" cy="23283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569090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393657"/>
            <a:ext cx="8957733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080" y="3327393"/>
            <a:ext cx="2528972" cy="717590"/>
            <a:chOff x="621080" y="3189168"/>
            <a:chExt cx="2528972" cy="717590"/>
          </a:xfrm>
        </p:grpSpPr>
        <p:grpSp>
          <p:nvGrpSpPr>
            <p:cNvPr id="25" name="组合 24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26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50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能力目标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080" y="4989724"/>
            <a:ext cx="2528972" cy="717590"/>
            <a:chOff x="621080" y="4851499"/>
            <a:chExt cx="2528972" cy="7175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905092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324066"/>
            <a:ext cx="6986089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909430"/>
            <a:ext cx="7083751" cy="94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1080" y="1714950"/>
            <a:ext cx="2528972" cy="717590"/>
            <a:chOff x="621080" y="1576725"/>
            <a:chExt cx="2528972" cy="717590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080" y="1576725"/>
              <a:ext cx="2528972" cy="717590"/>
              <a:chOff x="9087077" y="1527388"/>
              <a:chExt cx="2303707" cy="2303706"/>
            </a:xfrm>
          </p:grpSpPr>
          <p:sp>
            <p:nvSpPr>
              <p:cNvPr id="23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1052853" y="1694251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知识目标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7249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教学目标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152490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915306" y="3212551"/>
            <a:ext cx="7558462" cy="898761"/>
            <a:chOff x="9087077" y="1527388"/>
            <a:chExt cx="2303707" cy="2303706"/>
          </a:xfrm>
        </p:grpSpPr>
        <p:sp>
          <p:nvSpPr>
            <p:cNvPr id="5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15306" y="4636234"/>
            <a:ext cx="7558462" cy="898761"/>
            <a:chOff x="9087077" y="1527388"/>
            <a:chExt cx="2303707" cy="2303706"/>
          </a:xfrm>
        </p:grpSpPr>
        <p:sp>
          <p:nvSpPr>
            <p:cNvPr id="5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44205" y="1802467"/>
            <a:ext cx="7558462" cy="898761"/>
            <a:chOff x="9087077" y="1527388"/>
            <a:chExt cx="2303707" cy="2303706"/>
          </a:xfrm>
        </p:grpSpPr>
        <p:sp>
          <p:nvSpPr>
            <p:cNvPr id="5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 bwMode="auto">
          <a:xfrm>
            <a:off x="4334151" y="1966516"/>
            <a:ext cx="5805530" cy="54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圆柱截交线的分析方法及画法。 </a:t>
            </a:r>
            <a:endParaRPr lang="en-US" altLang="zh-CN" sz="266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312482" y="3341404"/>
            <a:ext cx="6760072" cy="542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截平面倾斜于圆柱轴线时截交线的画法。 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4312482" y="4817850"/>
            <a:ext cx="7086188" cy="4979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通过对模型的观察及动手操作，加深对投影的理解。 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890761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890760" y="3677354"/>
            <a:ext cx="1008000" cy="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</p:cNvCxnSpPr>
          <p:nvPr/>
        </p:nvCxnSpPr>
        <p:spPr>
          <a:xfrm>
            <a:off x="2876800" y="5070535"/>
            <a:ext cx="1015819" cy="15424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37875" y="1802467"/>
            <a:ext cx="1682019" cy="901951"/>
            <a:chOff x="1237875" y="1802467"/>
            <a:chExt cx="1682019" cy="901951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7875" y="1802467"/>
              <a:ext cx="1682019" cy="901951"/>
              <a:chOff x="9087077" y="1527388"/>
              <a:chExt cx="2303707" cy="2303706"/>
            </a:xfrm>
          </p:grpSpPr>
          <p:sp>
            <p:nvSpPr>
              <p:cNvPr id="35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 bwMode="auto">
            <a:xfrm>
              <a:off x="1427602" y="1981606"/>
              <a:ext cx="1302564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重点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37875" y="3182848"/>
            <a:ext cx="1682019" cy="901951"/>
            <a:chOff x="1237875" y="3182848"/>
            <a:chExt cx="1682019" cy="901951"/>
          </a:xfrm>
        </p:grpSpPr>
        <p:grpSp>
          <p:nvGrpSpPr>
            <p:cNvPr id="37" name="组合 36"/>
            <p:cNvGrpSpPr/>
            <p:nvPr/>
          </p:nvGrpSpPr>
          <p:grpSpPr>
            <a:xfrm>
              <a:off x="1237875" y="3182848"/>
              <a:ext cx="1682019" cy="901951"/>
              <a:chOff x="9087077" y="1527388"/>
              <a:chExt cx="2303707" cy="2303706"/>
            </a:xfrm>
          </p:grpSpPr>
          <p:sp>
            <p:nvSpPr>
              <p:cNvPr id="38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 bwMode="auto">
            <a:xfrm>
              <a:off x="1428554" y="3390095"/>
              <a:ext cx="1300660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难点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7875" y="4604784"/>
            <a:ext cx="1682019" cy="901951"/>
            <a:chOff x="1237875" y="4604784"/>
            <a:chExt cx="1682019" cy="90195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37875" y="4604784"/>
              <a:ext cx="1682019" cy="901951"/>
              <a:chOff x="9087077" y="1527388"/>
              <a:chExt cx="2303707" cy="2303706"/>
            </a:xfrm>
          </p:grpSpPr>
          <p:sp>
            <p:nvSpPr>
              <p:cNvPr id="4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 bwMode="auto">
            <a:xfrm>
              <a:off x="1280968" y="4798697"/>
              <a:ext cx="1595832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62" name="组合 6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57249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5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教学重点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3184572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5804268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804268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教学分析</a:t>
            </a:r>
          </a:p>
        </p:txBody>
      </p:sp>
      <p:sp>
        <p:nvSpPr>
          <p:cNvPr id="47" name="矩形 46"/>
          <p:cNvSpPr/>
          <p:nvPr/>
        </p:nvSpPr>
        <p:spPr>
          <a:xfrm>
            <a:off x="580426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教法分析</a:t>
            </a:r>
          </a:p>
        </p:txBody>
      </p:sp>
      <p:sp>
        <p:nvSpPr>
          <p:cNvPr id="48" name="矩形 47"/>
          <p:cNvSpPr/>
          <p:nvPr/>
        </p:nvSpPr>
        <p:spPr>
          <a:xfrm>
            <a:off x="7440377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学法指导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660000">
            <a:off x="2134396" y="1572928"/>
            <a:ext cx="3579381" cy="342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22119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8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8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3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89038" y="3281236"/>
            <a:ext cx="1584000" cy="1584000"/>
            <a:chOff x="1089038" y="3037394"/>
            <a:chExt cx="1584000" cy="1584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9038" y="3037394"/>
              <a:ext cx="1584000" cy="1584000"/>
              <a:chOff x="1120937" y="2943348"/>
              <a:chExt cx="1512000" cy="1512000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1120937" y="2943348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1282937" y="3105348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1126453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形势</a:t>
              </a:r>
              <a:endPara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新颖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0941" y="3281236"/>
            <a:ext cx="1584000" cy="1584000"/>
            <a:chOff x="3790941" y="3037394"/>
            <a:chExt cx="1584000" cy="158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790941" y="3037394"/>
              <a:ext cx="1584000" cy="1584000"/>
              <a:chOff x="3783696" y="5598440"/>
              <a:chExt cx="1512000" cy="1512000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783696" y="5598440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945696" y="5760440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3878119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因材</a:t>
              </a:r>
              <a:endPara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施教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44874" y="3281236"/>
            <a:ext cx="1584000" cy="1584000"/>
            <a:chOff x="6544874" y="3037394"/>
            <a:chExt cx="1584000" cy="1584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874" y="3037394"/>
              <a:ext cx="1584000" cy="1584000"/>
              <a:chOff x="5586949" y="5661232"/>
              <a:chExt cx="1512000" cy="1512000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5586949" y="5661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5748949" y="5823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6631903" y="3372795"/>
              <a:ext cx="1468967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循序</a:t>
              </a:r>
              <a:endPara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渐进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94276" y="3281236"/>
            <a:ext cx="1584000" cy="1584000"/>
            <a:chOff x="9294276" y="3037394"/>
            <a:chExt cx="1584000" cy="1584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9294276" y="3037394"/>
              <a:ext cx="1584000" cy="1584000"/>
              <a:chOff x="7637452" y="5715565"/>
              <a:chExt cx="1512000" cy="1512000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7637452" y="5715565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0800000">
                <a:off x="7799452" y="5877565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9383569" y="3372795"/>
              <a:ext cx="1471083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分层</a:t>
              </a:r>
              <a:endParaRPr lang="en-US" altLang="zh-CN" sz="26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473072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473072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473072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116183" y="1893086"/>
            <a:ext cx="8176267" cy="63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任务驱动法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4651" cy="1544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教法分析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31540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0F9E5AF-6635-4792-B5F8-E563A71AB0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教师通用说课PPT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099D8"/>
      </a:accent1>
      <a:accent2>
        <a:srgbClr val="DA3D1E"/>
      </a:accent2>
      <a:accent3>
        <a:srgbClr val="F3CB00"/>
      </a:accent3>
      <a:accent4>
        <a:srgbClr val="8DC928"/>
      </a:accent4>
      <a:accent5>
        <a:srgbClr val="60C067"/>
      </a:accent5>
      <a:accent6>
        <a:srgbClr val="AAB2BD"/>
      </a:accent6>
      <a:hlink>
        <a:srgbClr val="2099D8"/>
      </a:hlink>
      <a:folHlink>
        <a:srgbClr val="BFBFBF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78495"/>
    </a:dk2>
    <a:lt2>
      <a:srgbClr val="F0F0F0"/>
    </a:lt2>
    <a:accent1>
      <a:srgbClr val="2099D8"/>
    </a:accent1>
    <a:accent2>
      <a:srgbClr val="DA3D1E"/>
    </a:accent2>
    <a:accent3>
      <a:srgbClr val="F3CB00"/>
    </a:accent3>
    <a:accent4>
      <a:srgbClr val="8DC928"/>
    </a:accent4>
    <a:accent5>
      <a:srgbClr val="60C067"/>
    </a:accent5>
    <a:accent6>
      <a:srgbClr val="AAB2BD"/>
    </a:accent6>
    <a:hlink>
      <a:srgbClr val="2099D8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1844</Words>
  <Application>Microsoft Office PowerPoint</Application>
  <PresentationFormat>宽屏</PresentationFormat>
  <Paragraphs>248</Paragraphs>
  <Slides>27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教师通用说课PPT</dc:title>
  <dc:creator>Sky123.Org</dc:creator>
  <cp:lastModifiedBy>Administrator</cp:lastModifiedBy>
  <cp:revision>84</cp:revision>
  <dcterms:created xsi:type="dcterms:W3CDTF">2015-10-07T07:18:26Z</dcterms:created>
  <dcterms:modified xsi:type="dcterms:W3CDTF">2019-03-27T12:28:07Z</dcterms:modified>
</cp:coreProperties>
</file>