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wav"/>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sldIdLst>
    <p:sldId id="260" r:id="rId3"/>
    <p:sldId id="269" r:id="rId4"/>
    <p:sldId id="261" r:id="rId5"/>
    <p:sldId id="258" r:id="rId6"/>
    <p:sldId id="262" r:id="rId7"/>
    <p:sldId id="263" r:id="rId8"/>
    <p:sldId id="264" r:id="rId9"/>
    <p:sldId id="265" r:id="rId10"/>
    <p:sldId id="266" r:id="rId11"/>
    <p:sldId id="267" r:id="rId12"/>
    <p:sldId id="270" r:id="rId13"/>
    <p:sldId id="271" r:id="rId14"/>
    <p:sldId id="273" r:id="rId15"/>
    <p:sldId id="272" r:id="rId16"/>
    <p:sldId id="274" r:id="rId17"/>
    <p:sldId id="275" r:id="rId18"/>
    <p:sldId id="268" r:id="rId19"/>
    <p:sldId id="276" r:id="rId2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AB00"/>
    <a:srgbClr val="82B800"/>
    <a:srgbClr val="7F8C0B"/>
    <a:srgbClr val="34495E"/>
    <a:srgbClr val="2980B9"/>
    <a:srgbClr val="8EAF23"/>
    <a:srgbClr val="295583"/>
    <a:srgbClr val="8CB200"/>
    <a:srgbClr val="3498DB"/>
    <a:srgbClr val="00B1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14" y="84"/>
      </p:cViewPr>
      <p:guideLst>
        <p:guide orient="horz" pos="2160"/>
        <p:guide pos="2880"/>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F1F9AE-537F-4BE2-A281-8229B29B6431}" type="datetimeFigureOut">
              <a:rPr lang="zh-CN" altLang="en-US" smtClean="0"/>
              <a:t>2016/7/25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453DCE-191F-49A5-98F2-846DD9A4F14E}" type="slidenum">
              <a:rPr lang="zh-CN" altLang="en-US" smtClean="0"/>
              <a:t>‹#›</a:t>
            </a:fld>
            <a:endParaRPr lang="zh-CN" altLang="en-US"/>
          </a:p>
        </p:txBody>
      </p:sp>
    </p:spTree>
    <p:extLst>
      <p:ext uri="{BB962C8B-B14F-4D97-AF65-F5344CB8AC3E}">
        <p14:creationId xmlns:p14="http://schemas.microsoft.com/office/powerpoint/2010/main" val="376761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F453DCE-191F-49A5-98F2-846DD9A4F14E}" type="slidenum">
              <a:rPr lang="zh-CN" altLang="en-US" smtClean="0"/>
              <a:t>1</a:t>
            </a:fld>
            <a:endParaRPr lang="zh-CN" altLang="en-US"/>
          </a:p>
        </p:txBody>
      </p:sp>
    </p:spTree>
    <p:extLst>
      <p:ext uri="{BB962C8B-B14F-4D97-AF65-F5344CB8AC3E}">
        <p14:creationId xmlns:p14="http://schemas.microsoft.com/office/powerpoint/2010/main" val="544432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F453DCE-191F-49A5-98F2-846DD9A4F14E}" type="slidenum">
              <a:rPr lang="zh-CN" altLang="en-US" smtClean="0"/>
              <a:t>3</a:t>
            </a:fld>
            <a:endParaRPr lang="zh-CN" altLang="en-US"/>
          </a:p>
        </p:txBody>
      </p:sp>
    </p:spTree>
    <p:extLst>
      <p:ext uri="{BB962C8B-B14F-4D97-AF65-F5344CB8AC3E}">
        <p14:creationId xmlns:p14="http://schemas.microsoft.com/office/powerpoint/2010/main" val="3996547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F453DCE-191F-49A5-98F2-846DD9A4F14E}" type="slidenum">
              <a:rPr lang="zh-CN" altLang="en-US" smtClean="0"/>
              <a:t>6</a:t>
            </a:fld>
            <a:endParaRPr lang="zh-CN" altLang="en-US"/>
          </a:p>
        </p:txBody>
      </p:sp>
    </p:spTree>
    <p:extLst>
      <p:ext uri="{BB962C8B-B14F-4D97-AF65-F5344CB8AC3E}">
        <p14:creationId xmlns:p14="http://schemas.microsoft.com/office/powerpoint/2010/main" val="4126716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626319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4191921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1675725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DA2738F-AB04-49EB-A7C3-EF93B3118DB2}"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3E56D336-1790-46E0-9D94-48BB87BE382C}"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2311308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D1F84CB-824F-4550-9CBC-7B3F8BCE029F}"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0F9D882C-AD0D-4E39-AF9D-A08622DF5914}"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577085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1D743A0-75C9-432A-A3EB-1E77816964B1}"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7272A7ED-25D5-4F55-9BEF-2BBE6611FFF1}"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5523567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5AFCC14B-0391-43EE-AEA2-09D2EE60B735}"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3D472FEA-BABB-46AA-B085-C2F8B3AF2EBB}"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20810434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FF613093-3C15-49BC-BD03-D36BFB6E7267}"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8"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9" name="灯片编号占位符 5"/>
          <p:cNvSpPr>
            <a:spLocks noGrp="1"/>
          </p:cNvSpPr>
          <p:nvPr>
            <p:ph type="sldNum" sz="quarter" idx="12"/>
          </p:nvPr>
        </p:nvSpPr>
        <p:spPr/>
        <p:txBody>
          <a:bodyPr/>
          <a:lstStyle>
            <a:lvl1pPr>
              <a:defRPr/>
            </a:lvl1pPr>
          </a:lstStyle>
          <a:p>
            <a:pPr>
              <a:defRPr/>
            </a:pPr>
            <a:fld id="{F63EDD04-B448-4359-A89A-D16193F7E8F6}"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26152526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503FF55-6086-46CA-AE35-8809AB83186D}"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4"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5" name="灯片编号占位符 5"/>
          <p:cNvSpPr>
            <a:spLocks noGrp="1"/>
          </p:cNvSpPr>
          <p:nvPr>
            <p:ph type="sldNum" sz="quarter" idx="12"/>
          </p:nvPr>
        </p:nvSpPr>
        <p:spPr/>
        <p:txBody>
          <a:bodyPr/>
          <a:lstStyle>
            <a:lvl1pPr>
              <a:defRPr/>
            </a:lvl1pPr>
          </a:lstStyle>
          <a:p>
            <a:pPr>
              <a:defRPr/>
            </a:pPr>
            <a:fld id="{65E8D834-5330-4EB6-969B-5F8CE9CCE9A3}"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474573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F23CF086-C2F3-441B-95AC-613A95C94122}"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3"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4" name="灯片编号占位符 5"/>
          <p:cNvSpPr>
            <a:spLocks noGrp="1"/>
          </p:cNvSpPr>
          <p:nvPr>
            <p:ph type="sldNum" sz="quarter" idx="12"/>
          </p:nvPr>
        </p:nvSpPr>
        <p:spPr/>
        <p:txBody>
          <a:bodyPr/>
          <a:lstStyle>
            <a:lvl1pPr>
              <a:defRPr/>
            </a:lvl1pPr>
          </a:lstStyle>
          <a:p>
            <a:pPr>
              <a:defRPr/>
            </a:pPr>
            <a:fld id="{47DB81DE-A5AC-4560-B871-2932A49547C9}"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445748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71C8B7D-D7C0-4194-8CBC-C0C1D36F03BE}"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1EB76FD3-8FC2-4251-A5D8-6D5DF1373A28}"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623420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26252317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56B77EE-B06C-4F15-B779-9BAEFC17849C}"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135129B4-07AE-4CA2-9748-541653D022C9}"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4909639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CB4AA96-A041-4E84-B9B7-ADC1FBF91707}"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76ADC3C3-FA2D-432B-80CD-B7693375C4A8}"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24396895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4EAA62D-C767-482B-BA57-6D243DE78C80}"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51ECB3E6-EDE3-45CF-9202-E287D8A812CC}"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265781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3460687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892510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3089820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861262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459850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4134515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AC7F058-6801-482E-BC82-1FB00589A457}" type="datetimeFigureOut">
              <a:rPr lang="zh-CN" altLang="en-US" smtClean="0"/>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38613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95583"/>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C7F058-6801-482E-BC82-1FB00589A457}" type="datetimeFigureOut">
              <a:rPr lang="zh-CN" altLang="en-US" smtClean="0"/>
              <a:t>2016/7/25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409757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646D957-764E-45ED-8A2C-7187944F33F1}" type="datetimeFigureOut">
              <a:rPr lang="zh-CN" altLang="en-US">
                <a:solidFill>
                  <a:prstClr val="black">
                    <a:tint val="75000"/>
                  </a:prstClr>
                </a:solidFill>
              </a:rPr>
              <a:pPr>
                <a:defRPr/>
              </a:pPr>
              <a:t>2016/7/25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769EFDB-8D47-442B-9D53-BA68C6E40219}"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264487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jpe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audio" Target="../media/audio1.wav"/><Relationship Id="rId1" Type="http://schemas.openxmlformats.org/officeDocument/2006/relationships/slideLayout" Target="../slideLayouts/slideLayout13.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image" Target="../media/image5.png"/><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wmf"/><Relationship Id="rId1" Type="http://schemas.openxmlformats.org/officeDocument/2006/relationships/slideLayout" Target="../slideLayouts/slideLayout7.xml"/><Relationship Id="rId4" Type="http://schemas.openxmlformats.org/officeDocument/2006/relationships/image" Target="../media/image9.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0"/>
            <a:ext cx="1800200" cy="130324"/>
          </a:xfrm>
          <a:prstGeom prst="rect">
            <a:avLst/>
          </a:prstGeom>
          <a:solidFill>
            <a:srgbClr val="BD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338042" y="260648"/>
            <a:ext cx="902811" cy="523220"/>
          </a:xfrm>
          <a:prstGeom prst="rect">
            <a:avLst/>
          </a:prstGeom>
          <a:noFill/>
        </p:spPr>
        <p:txBody>
          <a:bodyPr wrap="none" rtlCol="0">
            <a:spAutoFit/>
          </a:bodyPr>
          <a:lstStyle/>
          <a:p>
            <a:r>
              <a:rPr lang="zh-CN" altLang="en-US" sz="2800" dirty="0" smtClean="0">
                <a:solidFill>
                  <a:srgbClr val="BDC3C7"/>
                </a:solidFill>
                <a:latin typeface="方正大黑简体" pitchFamily="65" charset="-122"/>
                <a:ea typeface="方正大黑简体" pitchFamily="65" charset="-122"/>
              </a:rPr>
              <a:t>目录</a:t>
            </a:r>
            <a:endParaRPr lang="zh-CN" altLang="en-US" sz="2800" dirty="0">
              <a:solidFill>
                <a:srgbClr val="BDC3C7"/>
              </a:solidFill>
              <a:latin typeface="方正大黑简体" pitchFamily="65" charset="-122"/>
              <a:ea typeface="方正大黑简体" pitchFamily="65" charset="-122"/>
            </a:endParaRPr>
          </a:p>
        </p:txBody>
      </p:sp>
      <p:sp>
        <p:nvSpPr>
          <p:cNvPr id="5" name="TextBox 4"/>
          <p:cNvSpPr txBox="1"/>
          <p:nvPr/>
        </p:nvSpPr>
        <p:spPr>
          <a:xfrm>
            <a:off x="1240853" y="337592"/>
            <a:ext cx="918649" cy="369332"/>
          </a:xfrm>
          <a:prstGeom prst="rect">
            <a:avLst/>
          </a:prstGeom>
          <a:noFill/>
        </p:spPr>
        <p:txBody>
          <a:bodyPr wrap="none" rtlCol="0">
            <a:spAutoFit/>
          </a:bodyPr>
          <a:lstStyle/>
          <a:p>
            <a:r>
              <a:rPr lang="en-US" altLang="zh-CN" b="1" dirty="0" smtClean="0">
                <a:solidFill>
                  <a:srgbClr val="47C9AF"/>
                </a:solidFill>
              </a:rPr>
              <a:t>content</a:t>
            </a:r>
            <a:endParaRPr lang="zh-CN" altLang="en-US" b="1" dirty="0">
              <a:solidFill>
                <a:srgbClr val="47C9AF"/>
              </a:solidFill>
            </a:endParaRPr>
          </a:p>
        </p:txBody>
      </p:sp>
      <p:grpSp>
        <p:nvGrpSpPr>
          <p:cNvPr id="31" name="组合 30"/>
          <p:cNvGrpSpPr/>
          <p:nvPr/>
        </p:nvGrpSpPr>
        <p:grpSpPr>
          <a:xfrm>
            <a:off x="7751723" y="328464"/>
            <a:ext cx="556185" cy="127767"/>
            <a:chOff x="7452320" y="260647"/>
            <a:chExt cx="556185" cy="127767"/>
          </a:xfrm>
        </p:grpSpPr>
        <p:sp>
          <p:nvSpPr>
            <p:cNvPr id="26" name="椭圆 25"/>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3325574" y="3584206"/>
            <a:ext cx="2486409" cy="1656184"/>
            <a:chOff x="539552" y="3606924"/>
            <a:chExt cx="2486409" cy="1656184"/>
          </a:xfrm>
        </p:grpSpPr>
        <p:sp>
          <p:nvSpPr>
            <p:cNvPr id="35" name="矩形 34"/>
            <p:cNvSpPr/>
            <p:nvPr/>
          </p:nvSpPr>
          <p:spPr>
            <a:xfrm>
              <a:off x="539552" y="3606924"/>
              <a:ext cx="2486409" cy="1656184"/>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研究内容</a:t>
              </a:r>
              <a:endParaRPr lang="zh-CN" altLang="en-US" sz="2400" b="1" dirty="0"/>
            </a:p>
          </p:txBody>
        </p:sp>
        <p:sp>
          <p:nvSpPr>
            <p:cNvPr id="38" name="Freeform 68"/>
            <p:cNvSpPr>
              <a:spLocks noEditPoints="1"/>
            </p:cNvSpPr>
            <p:nvPr/>
          </p:nvSpPr>
          <p:spPr bwMode="auto">
            <a:xfrm>
              <a:off x="683568" y="3717032"/>
              <a:ext cx="434651" cy="488481"/>
            </a:xfrm>
            <a:custGeom>
              <a:avLst/>
              <a:gdLst>
                <a:gd name="T0" fmla="*/ 26 w 368"/>
                <a:gd name="T1" fmla="*/ 0 h 414"/>
                <a:gd name="T2" fmla="*/ 19 w 368"/>
                <a:gd name="T3" fmla="*/ 30 h 414"/>
                <a:gd name="T4" fmla="*/ 19 w 368"/>
                <a:gd name="T5" fmla="*/ 65 h 414"/>
                <a:gd name="T6" fmla="*/ 0 w 368"/>
                <a:gd name="T7" fmla="*/ 102 h 414"/>
                <a:gd name="T8" fmla="*/ 19 w 368"/>
                <a:gd name="T9" fmla="*/ 138 h 414"/>
                <a:gd name="T10" fmla="*/ 19 w 368"/>
                <a:gd name="T11" fmla="*/ 173 h 414"/>
                <a:gd name="T12" fmla="*/ 0 w 368"/>
                <a:gd name="T13" fmla="*/ 210 h 414"/>
                <a:gd name="T14" fmla="*/ 19 w 368"/>
                <a:gd name="T15" fmla="*/ 247 h 414"/>
                <a:gd name="T16" fmla="*/ 19 w 368"/>
                <a:gd name="T17" fmla="*/ 281 h 414"/>
                <a:gd name="T18" fmla="*/ 0 w 368"/>
                <a:gd name="T19" fmla="*/ 318 h 414"/>
                <a:gd name="T20" fmla="*/ 19 w 368"/>
                <a:gd name="T21" fmla="*/ 355 h 414"/>
                <a:gd name="T22" fmla="*/ 19 w 368"/>
                <a:gd name="T23" fmla="*/ 390 h 414"/>
                <a:gd name="T24" fmla="*/ 26 w 368"/>
                <a:gd name="T25" fmla="*/ 414 h 414"/>
                <a:gd name="T26" fmla="*/ 368 w 368"/>
                <a:gd name="T27" fmla="*/ 340 h 414"/>
                <a:gd name="T28" fmla="*/ 294 w 368"/>
                <a:gd name="T29" fmla="*/ 0 h 414"/>
                <a:gd name="T30" fmla="*/ 19 w 368"/>
                <a:gd name="T31" fmla="*/ 45 h 414"/>
                <a:gd name="T32" fmla="*/ 15 w 368"/>
                <a:gd name="T33" fmla="*/ 47 h 414"/>
                <a:gd name="T34" fmla="*/ 19 w 368"/>
                <a:gd name="T35" fmla="*/ 99 h 414"/>
                <a:gd name="T36" fmla="*/ 15 w 368"/>
                <a:gd name="T37" fmla="*/ 102 h 414"/>
                <a:gd name="T38" fmla="*/ 19 w 368"/>
                <a:gd name="T39" fmla="*/ 154 h 414"/>
                <a:gd name="T40" fmla="*/ 15 w 368"/>
                <a:gd name="T41" fmla="*/ 156 h 414"/>
                <a:gd name="T42" fmla="*/ 19 w 368"/>
                <a:gd name="T43" fmla="*/ 208 h 414"/>
                <a:gd name="T44" fmla="*/ 15 w 368"/>
                <a:gd name="T45" fmla="*/ 210 h 414"/>
                <a:gd name="T46" fmla="*/ 19 w 368"/>
                <a:gd name="T47" fmla="*/ 262 h 414"/>
                <a:gd name="T48" fmla="*/ 15 w 368"/>
                <a:gd name="T49" fmla="*/ 264 h 414"/>
                <a:gd name="T50" fmla="*/ 19 w 368"/>
                <a:gd name="T51" fmla="*/ 316 h 414"/>
                <a:gd name="T52" fmla="*/ 15 w 368"/>
                <a:gd name="T53" fmla="*/ 318 h 414"/>
                <a:gd name="T54" fmla="*/ 19 w 368"/>
                <a:gd name="T55" fmla="*/ 370 h 414"/>
                <a:gd name="T56" fmla="*/ 15 w 368"/>
                <a:gd name="T57" fmla="*/ 373 h 414"/>
                <a:gd name="T58" fmla="*/ 294 w 368"/>
                <a:gd name="T59" fmla="*/ 400 h 414"/>
                <a:gd name="T60" fmla="*/ 34 w 368"/>
                <a:gd name="T61" fmla="*/ 370 h 414"/>
                <a:gd name="T62" fmla="*/ 38 w 368"/>
                <a:gd name="T63" fmla="*/ 378 h 414"/>
                <a:gd name="T64" fmla="*/ 50 w 368"/>
                <a:gd name="T65" fmla="*/ 364 h 414"/>
                <a:gd name="T66" fmla="*/ 34 w 368"/>
                <a:gd name="T67" fmla="*/ 316 h 414"/>
                <a:gd name="T68" fmla="*/ 38 w 368"/>
                <a:gd name="T69" fmla="*/ 324 h 414"/>
                <a:gd name="T70" fmla="*/ 50 w 368"/>
                <a:gd name="T71" fmla="*/ 310 h 414"/>
                <a:gd name="T72" fmla="*/ 34 w 368"/>
                <a:gd name="T73" fmla="*/ 262 h 414"/>
                <a:gd name="T74" fmla="*/ 38 w 368"/>
                <a:gd name="T75" fmla="*/ 269 h 414"/>
                <a:gd name="T76" fmla="*/ 50 w 368"/>
                <a:gd name="T77" fmla="*/ 256 h 414"/>
                <a:gd name="T78" fmla="*/ 34 w 368"/>
                <a:gd name="T79" fmla="*/ 208 h 414"/>
                <a:gd name="T80" fmla="*/ 38 w 368"/>
                <a:gd name="T81" fmla="*/ 215 h 414"/>
                <a:gd name="T82" fmla="*/ 50 w 368"/>
                <a:gd name="T83" fmla="*/ 202 h 414"/>
                <a:gd name="T84" fmla="*/ 34 w 368"/>
                <a:gd name="T85" fmla="*/ 154 h 414"/>
                <a:gd name="T86" fmla="*/ 38 w 368"/>
                <a:gd name="T87" fmla="*/ 161 h 414"/>
                <a:gd name="T88" fmla="*/ 50 w 368"/>
                <a:gd name="T89" fmla="*/ 148 h 414"/>
                <a:gd name="T90" fmla="*/ 34 w 368"/>
                <a:gd name="T91" fmla="*/ 100 h 414"/>
                <a:gd name="T92" fmla="*/ 38 w 368"/>
                <a:gd name="T93" fmla="*/ 107 h 414"/>
                <a:gd name="T94" fmla="*/ 50 w 368"/>
                <a:gd name="T95" fmla="*/ 94 h 414"/>
                <a:gd name="T96" fmla="*/ 34 w 368"/>
                <a:gd name="T97" fmla="*/ 45 h 414"/>
                <a:gd name="T98" fmla="*/ 38 w 368"/>
                <a:gd name="T99" fmla="*/ 53 h 414"/>
                <a:gd name="T100" fmla="*/ 50 w 368"/>
                <a:gd name="T101" fmla="*/ 39 h 414"/>
                <a:gd name="T102" fmla="*/ 34 w 368"/>
                <a:gd name="T103" fmla="*/ 15 h 414"/>
                <a:gd name="T104" fmla="*/ 353 w 368"/>
                <a:gd name="T105" fmla="*/ 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 h="414">
                  <a:moveTo>
                    <a:pt x="294" y="0"/>
                  </a:moveTo>
                  <a:cubicBezTo>
                    <a:pt x="26" y="0"/>
                    <a:pt x="26" y="0"/>
                    <a:pt x="26" y="0"/>
                  </a:cubicBezTo>
                  <a:cubicBezTo>
                    <a:pt x="22" y="0"/>
                    <a:pt x="19" y="3"/>
                    <a:pt x="19" y="7"/>
                  </a:cubicBezTo>
                  <a:cubicBezTo>
                    <a:pt x="19" y="30"/>
                    <a:pt x="19" y="30"/>
                    <a:pt x="19" y="30"/>
                  </a:cubicBezTo>
                  <a:cubicBezTo>
                    <a:pt x="8" y="32"/>
                    <a:pt x="0" y="39"/>
                    <a:pt x="0" y="47"/>
                  </a:cubicBezTo>
                  <a:cubicBezTo>
                    <a:pt x="0" y="56"/>
                    <a:pt x="8" y="63"/>
                    <a:pt x="19" y="65"/>
                  </a:cubicBezTo>
                  <a:cubicBezTo>
                    <a:pt x="19" y="84"/>
                    <a:pt x="19" y="84"/>
                    <a:pt x="19" y="84"/>
                  </a:cubicBezTo>
                  <a:cubicBezTo>
                    <a:pt x="8" y="86"/>
                    <a:pt x="0" y="93"/>
                    <a:pt x="0" y="102"/>
                  </a:cubicBezTo>
                  <a:cubicBezTo>
                    <a:pt x="0" y="110"/>
                    <a:pt x="8" y="117"/>
                    <a:pt x="19" y="119"/>
                  </a:cubicBezTo>
                  <a:cubicBezTo>
                    <a:pt x="19" y="138"/>
                    <a:pt x="19" y="138"/>
                    <a:pt x="19" y="138"/>
                  </a:cubicBezTo>
                  <a:cubicBezTo>
                    <a:pt x="8" y="141"/>
                    <a:pt x="0" y="147"/>
                    <a:pt x="0" y="156"/>
                  </a:cubicBezTo>
                  <a:cubicBezTo>
                    <a:pt x="0" y="164"/>
                    <a:pt x="8" y="171"/>
                    <a:pt x="19" y="173"/>
                  </a:cubicBezTo>
                  <a:cubicBezTo>
                    <a:pt x="19" y="193"/>
                    <a:pt x="19" y="193"/>
                    <a:pt x="19" y="193"/>
                  </a:cubicBezTo>
                  <a:cubicBezTo>
                    <a:pt x="8" y="195"/>
                    <a:pt x="0" y="201"/>
                    <a:pt x="0" y="210"/>
                  </a:cubicBezTo>
                  <a:cubicBezTo>
                    <a:pt x="0" y="218"/>
                    <a:pt x="8" y="225"/>
                    <a:pt x="19" y="227"/>
                  </a:cubicBezTo>
                  <a:cubicBezTo>
                    <a:pt x="19" y="247"/>
                    <a:pt x="19" y="247"/>
                    <a:pt x="19" y="247"/>
                  </a:cubicBezTo>
                  <a:cubicBezTo>
                    <a:pt x="8" y="249"/>
                    <a:pt x="0" y="256"/>
                    <a:pt x="0" y="264"/>
                  </a:cubicBezTo>
                  <a:cubicBezTo>
                    <a:pt x="0" y="273"/>
                    <a:pt x="8" y="279"/>
                    <a:pt x="19" y="281"/>
                  </a:cubicBezTo>
                  <a:cubicBezTo>
                    <a:pt x="19" y="301"/>
                    <a:pt x="19" y="301"/>
                    <a:pt x="19" y="301"/>
                  </a:cubicBezTo>
                  <a:cubicBezTo>
                    <a:pt x="8" y="303"/>
                    <a:pt x="0" y="310"/>
                    <a:pt x="0" y="318"/>
                  </a:cubicBezTo>
                  <a:cubicBezTo>
                    <a:pt x="0" y="327"/>
                    <a:pt x="8" y="334"/>
                    <a:pt x="19" y="336"/>
                  </a:cubicBezTo>
                  <a:cubicBezTo>
                    <a:pt x="19" y="355"/>
                    <a:pt x="19" y="355"/>
                    <a:pt x="19" y="355"/>
                  </a:cubicBezTo>
                  <a:cubicBezTo>
                    <a:pt x="8" y="357"/>
                    <a:pt x="0" y="364"/>
                    <a:pt x="0" y="373"/>
                  </a:cubicBezTo>
                  <a:cubicBezTo>
                    <a:pt x="0" y="381"/>
                    <a:pt x="8" y="388"/>
                    <a:pt x="19" y="390"/>
                  </a:cubicBezTo>
                  <a:cubicBezTo>
                    <a:pt x="19" y="407"/>
                    <a:pt x="19" y="407"/>
                    <a:pt x="19" y="407"/>
                  </a:cubicBezTo>
                  <a:cubicBezTo>
                    <a:pt x="19" y="411"/>
                    <a:pt x="22" y="414"/>
                    <a:pt x="26" y="414"/>
                  </a:cubicBezTo>
                  <a:cubicBezTo>
                    <a:pt x="294" y="414"/>
                    <a:pt x="294" y="414"/>
                    <a:pt x="294" y="414"/>
                  </a:cubicBezTo>
                  <a:cubicBezTo>
                    <a:pt x="335" y="414"/>
                    <a:pt x="368" y="381"/>
                    <a:pt x="368" y="340"/>
                  </a:cubicBezTo>
                  <a:cubicBezTo>
                    <a:pt x="368" y="74"/>
                    <a:pt x="368" y="74"/>
                    <a:pt x="368" y="74"/>
                  </a:cubicBezTo>
                  <a:cubicBezTo>
                    <a:pt x="368" y="33"/>
                    <a:pt x="335" y="0"/>
                    <a:pt x="294" y="0"/>
                  </a:cubicBezTo>
                  <a:close/>
                  <a:moveTo>
                    <a:pt x="15" y="47"/>
                  </a:moveTo>
                  <a:cubicBezTo>
                    <a:pt x="15" y="47"/>
                    <a:pt x="17" y="46"/>
                    <a:pt x="19" y="45"/>
                  </a:cubicBezTo>
                  <a:cubicBezTo>
                    <a:pt x="19" y="50"/>
                    <a:pt x="19" y="50"/>
                    <a:pt x="19" y="50"/>
                  </a:cubicBezTo>
                  <a:cubicBezTo>
                    <a:pt x="17" y="49"/>
                    <a:pt x="15" y="48"/>
                    <a:pt x="15" y="47"/>
                  </a:cubicBezTo>
                  <a:close/>
                  <a:moveTo>
                    <a:pt x="15" y="102"/>
                  </a:moveTo>
                  <a:cubicBezTo>
                    <a:pt x="15" y="101"/>
                    <a:pt x="17" y="100"/>
                    <a:pt x="19" y="99"/>
                  </a:cubicBezTo>
                  <a:cubicBezTo>
                    <a:pt x="19" y="104"/>
                    <a:pt x="19" y="104"/>
                    <a:pt x="19" y="104"/>
                  </a:cubicBezTo>
                  <a:cubicBezTo>
                    <a:pt x="17" y="103"/>
                    <a:pt x="15" y="102"/>
                    <a:pt x="15" y="102"/>
                  </a:cubicBezTo>
                  <a:close/>
                  <a:moveTo>
                    <a:pt x="15" y="156"/>
                  </a:moveTo>
                  <a:cubicBezTo>
                    <a:pt x="15" y="155"/>
                    <a:pt x="17" y="154"/>
                    <a:pt x="19" y="154"/>
                  </a:cubicBezTo>
                  <a:cubicBezTo>
                    <a:pt x="19" y="158"/>
                    <a:pt x="19" y="158"/>
                    <a:pt x="19" y="158"/>
                  </a:cubicBezTo>
                  <a:cubicBezTo>
                    <a:pt x="17" y="157"/>
                    <a:pt x="15" y="156"/>
                    <a:pt x="15" y="156"/>
                  </a:cubicBezTo>
                  <a:close/>
                  <a:moveTo>
                    <a:pt x="15" y="210"/>
                  </a:moveTo>
                  <a:cubicBezTo>
                    <a:pt x="15" y="209"/>
                    <a:pt x="17" y="209"/>
                    <a:pt x="19" y="208"/>
                  </a:cubicBezTo>
                  <a:cubicBezTo>
                    <a:pt x="19" y="212"/>
                    <a:pt x="19" y="212"/>
                    <a:pt x="19" y="212"/>
                  </a:cubicBezTo>
                  <a:cubicBezTo>
                    <a:pt x="17" y="211"/>
                    <a:pt x="15" y="211"/>
                    <a:pt x="15" y="210"/>
                  </a:cubicBezTo>
                  <a:close/>
                  <a:moveTo>
                    <a:pt x="15" y="264"/>
                  </a:moveTo>
                  <a:cubicBezTo>
                    <a:pt x="15" y="264"/>
                    <a:pt x="17" y="263"/>
                    <a:pt x="19" y="262"/>
                  </a:cubicBezTo>
                  <a:cubicBezTo>
                    <a:pt x="19" y="266"/>
                    <a:pt x="19" y="266"/>
                    <a:pt x="19" y="266"/>
                  </a:cubicBezTo>
                  <a:cubicBezTo>
                    <a:pt x="17" y="266"/>
                    <a:pt x="15" y="265"/>
                    <a:pt x="15" y="264"/>
                  </a:cubicBezTo>
                  <a:close/>
                  <a:moveTo>
                    <a:pt x="15" y="318"/>
                  </a:moveTo>
                  <a:cubicBezTo>
                    <a:pt x="15" y="318"/>
                    <a:pt x="17" y="317"/>
                    <a:pt x="19" y="316"/>
                  </a:cubicBezTo>
                  <a:cubicBezTo>
                    <a:pt x="19" y="321"/>
                    <a:pt x="19" y="321"/>
                    <a:pt x="19" y="321"/>
                  </a:cubicBezTo>
                  <a:cubicBezTo>
                    <a:pt x="17" y="320"/>
                    <a:pt x="15" y="319"/>
                    <a:pt x="15" y="318"/>
                  </a:cubicBezTo>
                  <a:close/>
                  <a:moveTo>
                    <a:pt x="15" y="373"/>
                  </a:moveTo>
                  <a:cubicBezTo>
                    <a:pt x="15" y="372"/>
                    <a:pt x="17" y="371"/>
                    <a:pt x="19" y="370"/>
                  </a:cubicBezTo>
                  <a:cubicBezTo>
                    <a:pt x="19" y="375"/>
                    <a:pt x="19" y="375"/>
                    <a:pt x="19" y="375"/>
                  </a:cubicBezTo>
                  <a:cubicBezTo>
                    <a:pt x="17" y="374"/>
                    <a:pt x="15" y="373"/>
                    <a:pt x="15" y="373"/>
                  </a:cubicBezTo>
                  <a:close/>
                  <a:moveTo>
                    <a:pt x="353" y="340"/>
                  </a:moveTo>
                  <a:cubicBezTo>
                    <a:pt x="353" y="373"/>
                    <a:pt x="326" y="400"/>
                    <a:pt x="294" y="400"/>
                  </a:cubicBezTo>
                  <a:cubicBezTo>
                    <a:pt x="34" y="400"/>
                    <a:pt x="34" y="400"/>
                    <a:pt x="34" y="400"/>
                  </a:cubicBezTo>
                  <a:cubicBezTo>
                    <a:pt x="34" y="370"/>
                    <a:pt x="34" y="370"/>
                    <a:pt x="34" y="370"/>
                  </a:cubicBezTo>
                  <a:cubicBezTo>
                    <a:pt x="36" y="371"/>
                    <a:pt x="37" y="372"/>
                    <a:pt x="38" y="373"/>
                  </a:cubicBezTo>
                  <a:cubicBezTo>
                    <a:pt x="38" y="374"/>
                    <a:pt x="39" y="375"/>
                    <a:pt x="38" y="378"/>
                  </a:cubicBezTo>
                  <a:cubicBezTo>
                    <a:pt x="52" y="382"/>
                    <a:pt x="52" y="382"/>
                    <a:pt x="52" y="382"/>
                  </a:cubicBezTo>
                  <a:cubicBezTo>
                    <a:pt x="55" y="374"/>
                    <a:pt x="52" y="368"/>
                    <a:pt x="50" y="364"/>
                  </a:cubicBezTo>
                  <a:cubicBezTo>
                    <a:pt x="46" y="360"/>
                    <a:pt x="41" y="357"/>
                    <a:pt x="34" y="355"/>
                  </a:cubicBezTo>
                  <a:cubicBezTo>
                    <a:pt x="34" y="316"/>
                    <a:pt x="34" y="316"/>
                    <a:pt x="34" y="316"/>
                  </a:cubicBezTo>
                  <a:cubicBezTo>
                    <a:pt x="36" y="317"/>
                    <a:pt x="37" y="318"/>
                    <a:pt x="38" y="319"/>
                  </a:cubicBezTo>
                  <a:cubicBezTo>
                    <a:pt x="38" y="319"/>
                    <a:pt x="39" y="321"/>
                    <a:pt x="38" y="324"/>
                  </a:cubicBezTo>
                  <a:cubicBezTo>
                    <a:pt x="52" y="328"/>
                    <a:pt x="52" y="328"/>
                    <a:pt x="52" y="328"/>
                  </a:cubicBezTo>
                  <a:cubicBezTo>
                    <a:pt x="55" y="320"/>
                    <a:pt x="52" y="314"/>
                    <a:pt x="50" y="310"/>
                  </a:cubicBezTo>
                  <a:cubicBezTo>
                    <a:pt x="46" y="306"/>
                    <a:pt x="41" y="302"/>
                    <a:pt x="34" y="301"/>
                  </a:cubicBezTo>
                  <a:cubicBezTo>
                    <a:pt x="34" y="262"/>
                    <a:pt x="34" y="262"/>
                    <a:pt x="34" y="262"/>
                  </a:cubicBezTo>
                  <a:cubicBezTo>
                    <a:pt x="36" y="263"/>
                    <a:pt x="37" y="264"/>
                    <a:pt x="38" y="265"/>
                  </a:cubicBezTo>
                  <a:cubicBezTo>
                    <a:pt x="38" y="265"/>
                    <a:pt x="39" y="266"/>
                    <a:pt x="38" y="269"/>
                  </a:cubicBezTo>
                  <a:cubicBezTo>
                    <a:pt x="52" y="274"/>
                    <a:pt x="52" y="274"/>
                    <a:pt x="52" y="274"/>
                  </a:cubicBezTo>
                  <a:cubicBezTo>
                    <a:pt x="55" y="265"/>
                    <a:pt x="52" y="260"/>
                    <a:pt x="50" y="256"/>
                  </a:cubicBezTo>
                  <a:cubicBezTo>
                    <a:pt x="46" y="251"/>
                    <a:pt x="41" y="248"/>
                    <a:pt x="34" y="247"/>
                  </a:cubicBezTo>
                  <a:cubicBezTo>
                    <a:pt x="34" y="208"/>
                    <a:pt x="34" y="208"/>
                    <a:pt x="34" y="208"/>
                  </a:cubicBezTo>
                  <a:cubicBezTo>
                    <a:pt x="36" y="209"/>
                    <a:pt x="37" y="210"/>
                    <a:pt x="38" y="211"/>
                  </a:cubicBezTo>
                  <a:cubicBezTo>
                    <a:pt x="38" y="211"/>
                    <a:pt x="39" y="212"/>
                    <a:pt x="38" y="215"/>
                  </a:cubicBezTo>
                  <a:cubicBezTo>
                    <a:pt x="52" y="220"/>
                    <a:pt x="52" y="220"/>
                    <a:pt x="52" y="220"/>
                  </a:cubicBezTo>
                  <a:cubicBezTo>
                    <a:pt x="55" y="211"/>
                    <a:pt x="52" y="205"/>
                    <a:pt x="50" y="202"/>
                  </a:cubicBezTo>
                  <a:cubicBezTo>
                    <a:pt x="46" y="197"/>
                    <a:pt x="41" y="194"/>
                    <a:pt x="34" y="193"/>
                  </a:cubicBezTo>
                  <a:cubicBezTo>
                    <a:pt x="34" y="154"/>
                    <a:pt x="34" y="154"/>
                    <a:pt x="34" y="154"/>
                  </a:cubicBezTo>
                  <a:cubicBezTo>
                    <a:pt x="36" y="154"/>
                    <a:pt x="37" y="155"/>
                    <a:pt x="38" y="157"/>
                  </a:cubicBezTo>
                  <a:cubicBezTo>
                    <a:pt x="38" y="157"/>
                    <a:pt x="39" y="158"/>
                    <a:pt x="38" y="161"/>
                  </a:cubicBezTo>
                  <a:cubicBezTo>
                    <a:pt x="52" y="165"/>
                    <a:pt x="52" y="165"/>
                    <a:pt x="52" y="165"/>
                  </a:cubicBezTo>
                  <a:cubicBezTo>
                    <a:pt x="55" y="157"/>
                    <a:pt x="52" y="151"/>
                    <a:pt x="50" y="148"/>
                  </a:cubicBezTo>
                  <a:cubicBezTo>
                    <a:pt x="46" y="143"/>
                    <a:pt x="41" y="140"/>
                    <a:pt x="34" y="138"/>
                  </a:cubicBezTo>
                  <a:cubicBezTo>
                    <a:pt x="34" y="100"/>
                    <a:pt x="34" y="100"/>
                    <a:pt x="34" y="100"/>
                  </a:cubicBezTo>
                  <a:cubicBezTo>
                    <a:pt x="36" y="100"/>
                    <a:pt x="37" y="101"/>
                    <a:pt x="38" y="102"/>
                  </a:cubicBezTo>
                  <a:cubicBezTo>
                    <a:pt x="38" y="103"/>
                    <a:pt x="39" y="104"/>
                    <a:pt x="38" y="107"/>
                  </a:cubicBezTo>
                  <a:cubicBezTo>
                    <a:pt x="52" y="111"/>
                    <a:pt x="52" y="111"/>
                    <a:pt x="52" y="111"/>
                  </a:cubicBezTo>
                  <a:cubicBezTo>
                    <a:pt x="55" y="103"/>
                    <a:pt x="52" y="97"/>
                    <a:pt x="50" y="94"/>
                  </a:cubicBezTo>
                  <a:cubicBezTo>
                    <a:pt x="46" y="89"/>
                    <a:pt x="41" y="86"/>
                    <a:pt x="34" y="84"/>
                  </a:cubicBezTo>
                  <a:cubicBezTo>
                    <a:pt x="34" y="45"/>
                    <a:pt x="34" y="45"/>
                    <a:pt x="34" y="45"/>
                  </a:cubicBezTo>
                  <a:cubicBezTo>
                    <a:pt x="36" y="46"/>
                    <a:pt x="37" y="47"/>
                    <a:pt x="38" y="48"/>
                  </a:cubicBezTo>
                  <a:cubicBezTo>
                    <a:pt x="38" y="49"/>
                    <a:pt x="39" y="50"/>
                    <a:pt x="38" y="53"/>
                  </a:cubicBezTo>
                  <a:cubicBezTo>
                    <a:pt x="52" y="57"/>
                    <a:pt x="52" y="57"/>
                    <a:pt x="52" y="57"/>
                  </a:cubicBezTo>
                  <a:cubicBezTo>
                    <a:pt x="55" y="49"/>
                    <a:pt x="52" y="43"/>
                    <a:pt x="50" y="39"/>
                  </a:cubicBezTo>
                  <a:cubicBezTo>
                    <a:pt x="46" y="35"/>
                    <a:pt x="41" y="31"/>
                    <a:pt x="34" y="30"/>
                  </a:cubicBezTo>
                  <a:cubicBezTo>
                    <a:pt x="34" y="15"/>
                    <a:pt x="34" y="15"/>
                    <a:pt x="34" y="15"/>
                  </a:cubicBezTo>
                  <a:cubicBezTo>
                    <a:pt x="294" y="15"/>
                    <a:pt x="294" y="15"/>
                    <a:pt x="294" y="15"/>
                  </a:cubicBezTo>
                  <a:cubicBezTo>
                    <a:pt x="326" y="15"/>
                    <a:pt x="353" y="41"/>
                    <a:pt x="353" y="74"/>
                  </a:cubicBezTo>
                  <a:lnTo>
                    <a:pt x="353" y="34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15" name="组合 14"/>
          <p:cNvGrpSpPr/>
          <p:nvPr/>
        </p:nvGrpSpPr>
        <p:grpSpPr>
          <a:xfrm>
            <a:off x="539552" y="1624235"/>
            <a:ext cx="2486409" cy="1656184"/>
            <a:chOff x="539552" y="1624235"/>
            <a:chExt cx="2486409" cy="1656184"/>
          </a:xfrm>
        </p:grpSpPr>
        <p:sp>
          <p:nvSpPr>
            <p:cNvPr id="32" name="矩形 31"/>
            <p:cNvSpPr/>
            <p:nvPr/>
          </p:nvSpPr>
          <p:spPr>
            <a:xfrm>
              <a:off x="539552" y="1624235"/>
              <a:ext cx="2486409" cy="1656184"/>
            </a:xfrm>
            <a:prstGeom prst="rect">
              <a:avLst/>
            </a:prstGeom>
            <a:solidFill>
              <a:srgbClr val="D35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选题背景</a:t>
              </a:r>
              <a:endParaRPr lang="zh-CN" altLang="en-US" sz="2400" b="1" dirty="0"/>
            </a:p>
          </p:txBody>
        </p:sp>
        <p:sp>
          <p:nvSpPr>
            <p:cNvPr id="39" name="Freeform 88"/>
            <p:cNvSpPr>
              <a:spLocks noEditPoints="1"/>
            </p:cNvSpPr>
            <p:nvPr/>
          </p:nvSpPr>
          <p:spPr bwMode="auto">
            <a:xfrm>
              <a:off x="660855" y="1724170"/>
              <a:ext cx="488608" cy="488481"/>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12" name="组合 11"/>
          <p:cNvGrpSpPr/>
          <p:nvPr/>
        </p:nvGrpSpPr>
        <p:grpSpPr>
          <a:xfrm>
            <a:off x="6136119" y="1624235"/>
            <a:ext cx="2486409" cy="1656184"/>
            <a:chOff x="3337837" y="1628800"/>
            <a:chExt cx="2486409" cy="1656184"/>
          </a:xfrm>
        </p:grpSpPr>
        <p:sp>
          <p:nvSpPr>
            <p:cNvPr id="33" name="矩形 32"/>
            <p:cNvSpPr/>
            <p:nvPr/>
          </p:nvSpPr>
          <p:spPr>
            <a:xfrm>
              <a:off x="3337837" y="1628800"/>
              <a:ext cx="2486409" cy="1656184"/>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研究思路</a:t>
              </a:r>
              <a:endParaRPr lang="zh-CN" altLang="en-US" sz="2400" b="1" dirty="0"/>
            </a:p>
          </p:txBody>
        </p:sp>
        <p:sp>
          <p:nvSpPr>
            <p:cNvPr id="41" name="Freeform 13"/>
            <p:cNvSpPr>
              <a:spLocks noEditPoints="1"/>
            </p:cNvSpPr>
            <p:nvPr/>
          </p:nvSpPr>
          <p:spPr bwMode="auto">
            <a:xfrm>
              <a:off x="3491880" y="1772816"/>
              <a:ext cx="262778" cy="484369"/>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16" name="组合 15"/>
          <p:cNvGrpSpPr/>
          <p:nvPr/>
        </p:nvGrpSpPr>
        <p:grpSpPr>
          <a:xfrm>
            <a:off x="558634" y="3584206"/>
            <a:ext cx="2486409" cy="1656184"/>
            <a:chOff x="6113159" y="1554628"/>
            <a:chExt cx="2486409" cy="1656184"/>
          </a:xfrm>
        </p:grpSpPr>
        <p:sp>
          <p:nvSpPr>
            <p:cNvPr id="34" name="矩形 33"/>
            <p:cNvSpPr/>
            <p:nvPr/>
          </p:nvSpPr>
          <p:spPr>
            <a:xfrm>
              <a:off x="6113159" y="1554628"/>
              <a:ext cx="2486409" cy="1656184"/>
            </a:xfrm>
            <a:prstGeom prst="rect">
              <a:avLst/>
            </a:prstGeom>
            <a:solidFill>
              <a:srgbClr val="F39C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研究方法</a:t>
              </a:r>
              <a:endParaRPr lang="zh-CN" altLang="en-US" sz="2400" b="1" dirty="0"/>
            </a:p>
          </p:txBody>
        </p:sp>
        <p:sp>
          <p:nvSpPr>
            <p:cNvPr id="42" name="Freeform 93"/>
            <p:cNvSpPr>
              <a:spLocks noEditPoints="1"/>
            </p:cNvSpPr>
            <p:nvPr/>
          </p:nvSpPr>
          <p:spPr bwMode="auto">
            <a:xfrm>
              <a:off x="6214821" y="1728913"/>
              <a:ext cx="252797" cy="330649"/>
            </a:xfrm>
            <a:custGeom>
              <a:avLst/>
              <a:gdLst>
                <a:gd name="T0" fmla="*/ 207 w 214"/>
                <a:gd name="T1" fmla="*/ 280 h 280"/>
                <a:gd name="T2" fmla="*/ 74 w 214"/>
                <a:gd name="T3" fmla="*/ 280 h 280"/>
                <a:gd name="T4" fmla="*/ 0 w 214"/>
                <a:gd name="T5" fmla="*/ 207 h 280"/>
                <a:gd name="T6" fmla="*/ 0 w 214"/>
                <a:gd name="T7" fmla="*/ 7 h 280"/>
                <a:gd name="T8" fmla="*/ 7 w 214"/>
                <a:gd name="T9" fmla="*/ 0 h 280"/>
                <a:gd name="T10" fmla="*/ 74 w 214"/>
                <a:gd name="T11" fmla="*/ 0 h 280"/>
                <a:gd name="T12" fmla="*/ 81 w 214"/>
                <a:gd name="T13" fmla="*/ 7 h 280"/>
                <a:gd name="T14" fmla="*/ 81 w 214"/>
                <a:gd name="T15" fmla="*/ 66 h 280"/>
                <a:gd name="T16" fmla="*/ 207 w 214"/>
                <a:gd name="T17" fmla="*/ 66 h 280"/>
                <a:gd name="T18" fmla="*/ 214 w 214"/>
                <a:gd name="T19" fmla="*/ 74 h 280"/>
                <a:gd name="T20" fmla="*/ 214 w 214"/>
                <a:gd name="T21" fmla="*/ 140 h 280"/>
                <a:gd name="T22" fmla="*/ 207 w 214"/>
                <a:gd name="T23" fmla="*/ 147 h 280"/>
                <a:gd name="T24" fmla="*/ 81 w 214"/>
                <a:gd name="T25" fmla="*/ 147 h 280"/>
                <a:gd name="T26" fmla="*/ 81 w 214"/>
                <a:gd name="T27" fmla="*/ 199 h 280"/>
                <a:gd name="T28" fmla="*/ 207 w 214"/>
                <a:gd name="T29" fmla="*/ 199 h 280"/>
                <a:gd name="T30" fmla="*/ 214 w 214"/>
                <a:gd name="T31" fmla="*/ 207 h 280"/>
                <a:gd name="T32" fmla="*/ 214 w 214"/>
                <a:gd name="T33" fmla="*/ 273 h 280"/>
                <a:gd name="T34" fmla="*/ 207 w 214"/>
                <a:gd name="T35" fmla="*/ 280 h 280"/>
                <a:gd name="T36" fmla="*/ 15 w 214"/>
                <a:gd name="T37" fmla="*/ 15 h 280"/>
                <a:gd name="T38" fmla="*/ 15 w 214"/>
                <a:gd name="T39" fmla="*/ 207 h 280"/>
                <a:gd name="T40" fmla="*/ 74 w 214"/>
                <a:gd name="T41" fmla="*/ 266 h 280"/>
                <a:gd name="T42" fmla="*/ 199 w 214"/>
                <a:gd name="T43" fmla="*/ 266 h 280"/>
                <a:gd name="T44" fmla="*/ 199 w 214"/>
                <a:gd name="T45" fmla="*/ 214 h 280"/>
                <a:gd name="T46" fmla="*/ 74 w 214"/>
                <a:gd name="T47" fmla="*/ 214 h 280"/>
                <a:gd name="T48" fmla="*/ 66 w 214"/>
                <a:gd name="T49" fmla="*/ 207 h 280"/>
                <a:gd name="T50" fmla="*/ 66 w 214"/>
                <a:gd name="T51" fmla="*/ 140 h 280"/>
                <a:gd name="T52" fmla="*/ 74 w 214"/>
                <a:gd name="T53" fmla="*/ 133 h 280"/>
                <a:gd name="T54" fmla="*/ 199 w 214"/>
                <a:gd name="T55" fmla="*/ 133 h 280"/>
                <a:gd name="T56" fmla="*/ 199 w 214"/>
                <a:gd name="T57" fmla="*/ 81 h 280"/>
                <a:gd name="T58" fmla="*/ 74 w 214"/>
                <a:gd name="T59" fmla="*/ 81 h 280"/>
                <a:gd name="T60" fmla="*/ 66 w 214"/>
                <a:gd name="T61" fmla="*/ 74 h 280"/>
                <a:gd name="T62" fmla="*/ 66 w 214"/>
                <a:gd name="T63" fmla="*/ 15 h 280"/>
                <a:gd name="T64" fmla="*/ 15 w 214"/>
                <a:gd name="T65" fmla="*/ 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4" h="280">
                  <a:moveTo>
                    <a:pt x="207" y="280"/>
                  </a:moveTo>
                  <a:cubicBezTo>
                    <a:pt x="74" y="280"/>
                    <a:pt x="74" y="280"/>
                    <a:pt x="74" y="280"/>
                  </a:cubicBezTo>
                  <a:cubicBezTo>
                    <a:pt x="33" y="280"/>
                    <a:pt x="0" y="247"/>
                    <a:pt x="0" y="207"/>
                  </a:cubicBezTo>
                  <a:cubicBezTo>
                    <a:pt x="0" y="7"/>
                    <a:pt x="0" y="7"/>
                    <a:pt x="0" y="7"/>
                  </a:cubicBezTo>
                  <a:cubicBezTo>
                    <a:pt x="0" y="3"/>
                    <a:pt x="3" y="0"/>
                    <a:pt x="7" y="0"/>
                  </a:cubicBezTo>
                  <a:cubicBezTo>
                    <a:pt x="74" y="0"/>
                    <a:pt x="74" y="0"/>
                    <a:pt x="74" y="0"/>
                  </a:cubicBezTo>
                  <a:cubicBezTo>
                    <a:pt x="78" y="0"/>
                    <a:pt x="81" y="3"/>
                    <a:pt x="81" y="7"/>
                  </a:cubicBezTo>
                  <a:cubicBezTo>
                    <a:pt x="81" y="66"/>
                    <a:pt x="81" y="66"/>
                    <a:pt x="81" y="66"/>
                  </a:cubicBezTo>
                  <a:cubicBezTo>
                    <a:pt x="207" y="66"/>
                    <a:pt x="207" y="66"/>
                    <a:pt x="207" y="66"/>
                  </a:cubicBezTo>
                  <a:cubicBezTo>
                    <a:pt x="211" y="66"/>
                    <a:pt x="214" y="70"/>
                    <a:pt x="214" y="74"/>
                  </a:cubicBezTo>
                  <a:cubicBezTo>
                    <a:pt x="214" y="140"/>
                    <a:pt x="214" y="140"/>
                    <a:pt x="214" y="140"/>
                  </a:cubicBezTo>
                  <a:cubicBezTo>
                    <a:pt x="214" y="144"/>
                    <a:pt x="211" y="147"/>
                    <a:pt x="207" y="147"/>
                  </a:cubicBezTo>
                  <a:cubicBezTo>
                    <a:pt x="81" y="147"/>
                    <a:pt x="81" y="147"/>
                    <a:pt x="81" y="147"/>
                  </a:cubicBezTo>
                  <a:cubicBezTo>
                    <a:pt x="81" y="199"/>
                    <a:pt x="81" y="199"/>
                    <a:pt x="81" y="199"/>
                  </a:cubicBezTo>
                  <a:cubicBezTo>
                    <a:pt x="207" y="199"/>
                    <a:pt x="207" y="199"/>
                    <a:pt x="207" y="199"/>
                  </a:cubicBezTo>
                  <a:cubicBezTo>
                    <a:pt x="211" y="199"/>
                    <a:pt x="214" y="202"/>
                    <a:pt x="214" y="207"/>
                  </a:cubicBezTo>
                  <a:cubicBezTo>
                    <a:pt x="214" y="273"/>
                    <a:pt x="214" y="273"/>
                    <a:pt x="214" y="273"/>
                  </a:cubicBezTo>
                  <a:cubicBezTo>
                    <a:pt x="214" y="277"/>
                    <a:pt x="211" y="280"/>
                    <a:pt x="207" y="280"/>
                  </a:cubicBezTo>
                  <a:close/>
                  <a:moveTo>
                    <a:pt x="15" y="15"/>
                  </a:moveTo>
                  <a:cubicBezTo>
                    <a:pt x="15" y="207"/>
                    <a:pt x="15" y="207"/>
                    <a:pt x="15" y="207"/>
                  </a:cubicBezTo>
                  <a:cubicBezTo>
                    <a:pt x="15" y="239"/>
                    <a:pt x="41" y="266"/>
                    <a:pt x="74" y="266"/>
                  </a:cubicBezTo>
                  <a:cubicBezTo>
                    <a:pt x="199" y="266"/>
                    <a:pt x="199" y="266"/>
                    <a:pt x="199" y="266"/>
                  </a:cubicBezTo>
                  <a:cubicBezTo>
                    <a:pt x="199" y="214"/>
                    <a:pt x="199" y="214"/>
                    <a:pt x="199" y="214"/>
                  </a:cubicBezTo>
                  <a:cubicBezTo>
                    <a:pt x="74" y="214"/>
                    <a:pt x="74" y="214"/>
                    <a:pt x="74" y="214"/>
                  </a:cubicBezTo>
                  <a:cubicBezTo>
                    <a:pt x="70" y="214"/>
                    <a:pt x="66" y="211"/>
                    <a:pt x="66" y="207"/>
                  </a:cubicBezTo>
                  <a:cubicBezTo>
                    <a:pt x="66" y="140"/>
                    <a:pt x="66" y="140"/>
                    <a:pt x="66" y="140"/>
                  </a:cubicBezTo>
                  <a:cubicBezTo>
                    <a:pt x="66" y="136"/>
                    <a:pt x="70" y="133"/>
                    <a:pt x="74" y="133"/>
                  </a:cubicBezTo>
                  <a:cubicBezTo>
                    <a:pt x="199" y="133"/>
                    <a:pt x="199" y="133"/>
                    <a:pt x="199" y="133"/>
                  </a:cubicBezTo>
                  <a:cubicBezTo>
                    <a:pt x="199" y="81"/>
                    <a:pt x="199" y="81"/>
                    <a:pt x="199" y="81"/>
                  </a:cubicBezTo>
                  <a:cubicBezTo>
                    <a:pt x="74" y="81"/>
                    <a:pt x="74" y="81"/>
                    <a:pt x="74" y="81"/>
                  </a:cubicBezTo>
                  <a:cubicBezTo>
                    <a:pt x="70" y="81"/>
                    <a:pt x="66" y="78"/>
                    <a:pt x="66" y="74"/>
                  </a:cubicBezTo>
                  <a:cubicBezTo>
                    <a:pt x="66" y="15"/>
                    <a:pt x="66" y="15"/>
                    <a:pt x="66" y="15"/>
                  </a:cubicBezTo>
                  <a:lnTo>
                    <a:pt x="15" y="15"/>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6" name="组合 5"/>
          <p:cNvGrpSpPr/>
          <p:nvPr/>
        </p:nvGrpSpPr>
        <p:grpSpPr>
          <a:xfrm>
            <a:off x="3325574" y="1624235"/>
            <a:ext cx="2486409" cy="1656184"/>
            <a:chOff x="6136121" y="3606924"/>
            <a:chExt cx="2486409" cy="1656184"/>
          </a:xfrm>
        </p:grpSpPr>
        <p:sp>
          <p:nvSpPr>
            <p:cNvPr id="37" name="矩形 36"/>
            <p:cNvSpPr/>
            <p:nvPr/>
          </p:nvSpPr>
          <p:spPr>
            <a:xfrm>
              <a:off x="6136121" y="3606924"/>
              <a:ext cx="2486409" cy="1656184"/>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研究现状</a:t>
              </a:r>
              <a:endParaRPr lang="zh-CN" altLang="en-US" sz="2400" b="1" dirty="0"/>
            </a:p>
          </p:txBody>
        </p:sp>
        <p:sp>
          <p:nvSpPr>
            <p:cNvPr id="44" name="Freeform 90"/>
            <p:cNvSpPr>
              <a:spLocks noEditPoints="1"/>
            </p:cNvSpPr>
            <p:nvPr/>
          </p:nvSpPr>
          <p:spPr bwMode="auto">
            <a:xfrm>
              <a:off x="6237783" y="3717032"/>
              <a:ext cx="330234" cy="401073"/>
            </a:xfrm>
            <a:custGeom>
              <a:avLst/>
              <a:gdLst>
                <a:gd name="T0" fmla="*/ 136 w 280"/>
                <a:gd name="T1" fmla="*/ 143 h 340"/>
                <a:gd name="T2" fmla="*/ 88 w 280"/>
                <a:gd name="T3" fmla="*/ 95 h 340"/>
                <a:gd name="T4" fmla="*/ 98 w 280"/>
                <a:gd name="T5" fmla="*/ 85 h 340"/>
                <a:gd name="T6" fmla="*/ 133 w 280"/>
                <a:gd name="T7" fmla="*/ 120 h 340"/>
                <a:gd name="T8" fmla="*/ 133 w 280"/>
                <a:gd name="T9" fmla="*/ 0 h 340"/>
                <a:gd name="T10" fmla="*/ 148 w 280"/>
                <a:gd name="T11" fmla="*/ 0 h 340"/>
                <a:gd name="T12" fmla="*/ 148 w 280"/>
                <a:gd name="T13" fmla="*/ 120 h 340"/>
                <a:gd name="T14" fmla="*/ 184 w 280"/>
                <a:gd name="T15" fmla="*/ 85 h 340"/>
                <a:gd name="T16" fmla="*/ 194 w 280"/>
                <a:gd name="T17" fmla="*/ 95 h 340"/>
                <a:gd name="T18" fmla="*/ 146 w 280"/>
                <a:gd name="T19" fmla="*/ 143 h 340"/>
                <a:gd name="T20" fmla="*/ 141 w 280"/>
                <a:gd name="T21" fmla="*/ 145 h 340"/>
                <a:gd name="T22" fmla="*/ 136 w 280"/>
                <a:gd name="T23" fmla="*/ 143 h 340"/>
                <a:gd name="T24" fmla="*/ 280 w 280"/>
                <a:gd name="T25" fmla="*/ 200 h 340"/>
                <a:gd name="T26" fmla="*/ 280 w 280"/>
                <a:gd name="T27" fmla="*/ 332 h 340"/>
                <a:gd name="T28" fmla="*/ 273 w 280"/>
                <a:gd name="T29" fmla="*/ 340 h 340"/>
                <a:gd name="T30" fmla="*/ 7 w 280"/>
                <a:gd name="T31" fmla="*/ 340 h 340"/>
                <a:gd name="T32" fmla="*/ 0 w 280"/>
                <a:gd name="T33" fmla="*/ 332 h 340"/>
                <a:gd name="T34" fmla="*/ 0 w 280"/>
                <a:gd name="T35" fmla="*/ 200 h 340"/>
                <a:gd name="T36" fmla="*/ 7 w 280"/>
                <a:gd name="T37" fmla="*/ 192 h 340"/>
                <a:gd name="T38" fmla="*/ 273 w 280"/>
                <a:gd name="T39" fmla="*/ 192 h 340"/>
                <a:gd name="T40" fmla="*/ 280 w 280"/>
                <a:gd name="T41" fmla="*/ 200 h 340"/>
                <a:gd name="T42" fmla="*/ 266 w 280"/>
                <a:gd name="T43" fmla="*/ 207 h 340"/>
                <a:gd name="T44" fmla="*/ 15 w 280"/>
                <a:gd name="T45" fmla="*/ 207 h 340"/>
                <a:gd name="T46" fmla="*/ 15 w 280"/>
                <a:gd name="T47" fmla="*/ 325 h 340"/>
                <a:gd name="T48" fmla="*/ 266 w 280"/>
                <a:gd name="T49" fmla="*/ 325 h 340"/>
                <a:gd name="T50" fmla="*/ 266 w 280"/>
                <a:gd name="T51" fmla="*/ 207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340">
                  <a:moveTo>
                    <a:pt x="136" y="143"/>
                  </a:moveTo>
                  <a:cubicBezTo>
                    <a:pt x="88" y="95"/>
                    <a:pt x="88" y="95"/>
                    <a:pt x="88" y="95"/>
                  </a:cubicBezTo>
                  <a:cubicBezTo>
                    <a:pt x="98" y="85"/>
                    <a:pt x="98" y="85"/>
                    <a:pt x="98" y="85"/>
                  </a:cubicBezTo>
                  <a:cubicBezTo>
                    <a:pt x="133" y="120"/>
                    <a:pt x="133" y="120"/>
                    <a:pt x="133" y="120"/>
                  </a:cubicBezTo>
                  <a:cubicBezTo>
                    <a:pt x="133" y="0"/>
                    <a:pt x="133" y="0"/>
                    <a:pt x="133" y="0"/>
                  </a:cubicBezTo>
                  <a:cubicBezTo>
                    <a:pt x="148" y="0"/>
                    <a:pt x="148" y="0"/>
                    <a:pt x="148" y="0"/>
                  </a:cubicBezTo>
                  <a:cubicBezTo>
                    <a:pt x="148" y="120"/>
                    <a:pt x="148" y="120"/>
                    <a:pt x="148" y="120"/>
                  </a:cubicBezTo>
                  <a:cubicBezTo>
                    <a:pt x="184" y="85"/>
                    <a:pt x="184" y="85"/>
                    <a:pt x="184" y="85"/>
                  </a:cubicBezTo>
                  <a:cubicBezTo>
                    <a:pt x="194" y="95"/>
                    <a:pt x="194" y="95"/>
                    <a:pt x="194" y="95"/>
                  </a:cubicBezTo>
                  <a:cubicBezTo>
                    <a:pt x="146" y="143"/>
                    <a:pt x="146" y="143"/>
                    <a:pt x="146" y="143"/>
                  </a:cubicBezTo>
                  <a:cubicBezTo>
                    <a:pt x="145" y="144"/>
                    <a:pt x="143" y="145"/>
                    <a:pt x="141" y="145"/>
                  </a:cubicBezTo>
                  <a:cubicBezTo>
                    <a:pt x="139" y="145"/>
                    <a:pt x="137" y="144"/>
                    <a:pt x="136" y="143"/>
                  </a:cubicBezTo>
                  <a:close/>
                  <a:moveTo>
                    <a:pt x="280" y="200"/>
                  </a:moveTo>
                  <a:cubicBezTo>
                    <a:pt x="280" y="332"/>
                    <a:pt x="280" y="332"/>
                    <a:pt x="280" y="332"/>
                  </a:cubicBezTo>
                  <a:cubicBezTo>
                    <a:pt x="280" y="337"/>
                    <a:pt x="277" y="340"/>
                    <a:pt x="273" y="340"/>
                  </a:cubicBezTo>
                  <a:cubicBezTo>
                    <a:pt x="7" y="340"/>
                    <a:pt x="7" y="340"/>
                    <a:pt x="7" y="340"/>
                  </a:cubicBezTo>
                  <a:cubicBezTo>
                    <a:pt x="3" y="340"/>
                    <a:pt x="0" y="337"/>
                    <a:pt x="0" y="332"/>
                  </a:cubicBezTo>
                  <a:cubicBezTo>
                    <a:pt x="0" y="200"/>
                    <a:pt x="0" y="200"/>
                    <a:pt x="0" y="200"/>
                  </a:cubicBezTo>
                  <a:cubicBezTo>
                    <a:pt x="0" y="195"/>
                    <a:pt x="3" y="192"/>
                    <a:pt x="7" y="192"/>
                  </a:cubicBezTo>
                  <a:cubicBezTo>
                    <a:pt x="273" y="192"/>
                    <a:pt x="273" y="192"/>
                    <a:pt x="273" y="192"/>
                  </a:cubicBezTo>
                  <a:cubicBezTo>
                    <a:pt x="277" y="192"/>
                    <a:pt x="280" y="195"/>
                    <a:pt x="280" y="200"/>
                  </a:cubicBezTo>
                  <a:close/>
                  <a:moveTo>
                    <a:pt x="266" y="207"/>
                  </a:moveTo>
                  <a:cubicBezTo>
                    <a:pt x="15" y="207"/>
                    <a:pt x="15" y="207"/>
                    <a:pt x="15" y="207"/>
                  </a:cubicBezTo>
                  <a:cubicBezTo>
                    <a:pt x="15" y="325"/>
                    <a:pt x="15" y="325"/>
                    <a:pt x="15" y="325"/>
                  </a:cubicBezTo>
                  <a:cubicBezTo>
                    <a:pt x="266" y="325"/>
                    <a:pt x="266" y="325"/>
                    <a:pt x="266" y="325"/>
                  </a:cubicBezTo>
                  <a:lnTo>
                    <a:pt x="266" y="207"/>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sp>
        <p:nvSpPr>
          <p:cNvPr id="45" name="矩形 44"/>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0" y="6700831"/>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13" name="组合 12"/>
          <p:cNvGrpSpPr/>
          <p:nvPr/>
        </p:nvGrpSpPr>
        <p:grpSpPr>
          <a:xfrm>
            <a:off x="3935747" y="6323973"/>
            <a:ext cx="216000" cy="216000"/>
            <a:chOff x="4571959" y="522258"/>
            <a:chExt cx="914400" cy="914400"/>
          </a:xfrm>
        </p:grpSpPr>
        <p:sp>
          <p:nvSpPr>
            <p:cNvPr id="4" name="椭圆 3"/>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849139" y="734544"/>
              <a:ext cx="360040" cy="489828"/>
              <a:chOff x="5004048" y="656169"/>
              <a:chExt cx="360040" cy="489828"/>
            </a:xfrm>
          </p:grpSpPr>
          <p:cxnSp>
            <p:nvCxnSpPr>
              <p:cNvPr id="7" name="直接连接符 6"/>
              <p:cNvCxnSpPr>
                <a:stCxn id="4"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0" name="组合 39"/>
          <p:cNvGrpSpPr/>
          <p:nvPr/>
        </p:nvGrpSpPr>
        <p:grpSpPr>
          <a:xfrm flipH="1">
            <a:off x="4997540" y="6323973"/>
            <a:ext cx="216000" cy="216000"/>
            <a:chOff x="4571959" y="522258"/>
            <a:chExt cx="914400" cy="914400"/>
          </a:xfrm>
        </p:grpSpPr>
        <p:sp>
          <p:nvSpPr>
            <p:cNvPr id="50" name="椭圆 49"/>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4849139" y="734544"/>
              <a:ext cx="360040" cy="489828"/>
              <a:chOff x="5004048" y="656169"/>
              <a:chExt cx="360040" cy="489828"/>
            </a:xfrm>
          </p:grpSpPr>
          <p:cxnSp>
            <p:nvCxnSpPr>
              <p:cNvPr id="52" name="直接连接符 51"/>
              <p:cNvCxnSpPr>
                <a:stCxn id="50"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8" name="组合 7"/>
          <p:cNvGrpSpPr/>
          <p:nvPr/>
        </p:nvGrpSpPr>
        <p:grpSpPr>
          <a:xfrm>
            <a:off x="6136120" y="3584206"/>
            <a:ext cx="2486409" cy="1656184"/>
            <a:chOff x="3372315" y="3606924"/>
            <a:chExt cx="2486409" cy="1656184"/>
          </a:xfrm>
        </p:grpSpPr>
        <p:sp>
          <p:nvSpPr>
            <p:cNvPr id="49" name="矩形 48"/>
            <p:cNvSpPr/>
            <p:nvPr/>
          </p:nvSpPr>
          <p:spPr>
            <a:xfrm>
              <a:off x="3372315" y="3606924"/>
              <a:ext cx="2486409" cy="1656184"/>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研究创新与不足</a:t>
              </a:r>
              <a:endParaRPr lang="zh-CN" altLang="en-US" sz="2400" b="1" dirty="0"/>
            </a:p>
          </p:txBody>
        </p:sp>
        <p:sp>
          <p:nvSpPr>
            <p:cNvPr id="54" name="Freeform 69"/>
            <p:cNvSpPr>
              <a:spLocks noEditPoints="1"/>
            </p:cNvSpPr>
            <p:nvPr/>
          </p:nvSpPr>
          <p:spPr bwMode="auto">
            <a:xfrm>
              <a:off x="3491880" y="3717032"/>
              <a:ext cx="331734" cy="488481"/>
            </a:xfrm>
            <a:custGeom>
              <a:avLst/>
              <a:gdLst>
                <a:gd name="T0" fmla="*/ 207 w 281"/>
                <a:gd name="T1" fmla="*/ 0 h 414"/>
                <a:gd name="T2" fmla="*/ 74 w 281"/>
                <a:gd name="T3" fmla="*/ 0 h 414"/>
                <a:gd name="T4" fmla="*/ 0 w 281"/>
                <a:gd name="T5" fmla="*/ 75 h 414"/>
                <a:gd name="T6" fmla="*/ 0 w 281"/>
                <a:gd name="T7" fmla="*/ 340 h 414"/>
                <a:gd name="T8" fmla="*/ 74 w 281"/>
                <a:gd name="T9" fmla="*/ 414 h 414"/>
                <a:gd name="T10" fmla="*/ 207 w 281"/>
                <a:gd name="T11" fmla="*/ 414 h 414"/>
                <a:gd name="T12" fmla="*/ 281 w 281"/>
                <a:gd name="T13" fmla="*/ 340 h 414"/>
                <a:gd name="T14" fmla="*/ 281 w 281"/>
                <a:gd name="T15" fmla="*/ 75 h 414"/>
                <a:gd name="T16" fmla="*/ 207 w 281"/>
                <a:gd name="T17" fmla="*/ 0 h 414"/>
                <a:gd name="T18" fmla="*/ 141 w 281"/>
                <a:gd name="T19" fmla="*/ 151 h 414"/>
                <a:gd name="T20" fmla="*/ 126 w 281"/>
                <a:gd name="T21" fmla="*/ 137 h 414"/>
                <a:gd name="T22" fmla="*/ 126 w 281"/>
                <a:gd name="T23" fmla="*/ 92 h 414"/>
                <a:gd name="T24" fmla="*/ 141 w 281"/>
                <a:gd name="T25" fmla="*/ 78 h 414"/>
                <a:gd name="T26" fmla="*/ 155 w 281"/>
                <a:gd name="T27" fmla="*/ 92 h 414"/>
                <a:gd name="T28" fmla="*/ 155 w 281"/>
                <a:gd name="T29" fmla="*/ 137 h 414"/>
                <a:gd name="T30" fmla="*/ 141 w 281"/>
                <a:gd name="T31" fmla="*/ 151 h 414"/>
                <a:gd name="T32" fmla="*/ 266 w 281"/>
                <a:gd name="T33" fmla="*/ 340 h 414"/>
                <a:gd name="T34" fmla="*/ 207 w 281"/>
                <a:gd name="T35" fmla="*/ 399 h 414"/>
                <a:gd name="T36" fmla="*/ 74 w 281"/>
                <a:gd name="T37" fmla="*/ 399 h 414"/>
                <a:gd name="T38" fmla="*/ 15 w 281"/>
                <a:gd name="T39" fmla="*/ 340 h 414"/>
                <a:gd name="T40" fmla="*/ 15 w 281"/>
                <a:gd name="T41" fmla="*/ 75 h 414"/>
                <a:gd name="T42" fmla="*/ 74 w 281"/>
                <a:gd name="T43" fmla="*/ 15 h 414"/>
                <a:gd name="T44" fmla="*/ 133 w 281"/>
                <a:gd name="T45" fmla="*/ 15 h 414"/>
                <a:gd name="T46" fmla="*/ 133 w 281"/>
                <a:gd name="T47" fmla="*/ 64 h 414"/>
                <a:gd name="T48" fmla="*/ 111 w 281"/>
                <a:gd name="T49" fmla="*/ 92 h 414"/>
                <a:gd name="T50" fmla="*/ 111 w 281"/>
                <a:gd name="T51" fmla="*/ 137 h 414"/>
                <a:gd name="T52" fmla="*/ 133 w 281"/>
                <a:gd name="T53" fmla="*/ 165 h 414"/>
                <a:gd name="T54" fmla="*/ 133 w 281"/>
                <a:gd name="T55" fmla="*/ 208 h 414"/>
                <a:gd name="T56" fmla="*/ 148 w 281"/>
                <a:gd name="T57" fmla="*/ 208 h 414"/>
                <a:gd name="T58" fmla="*/ 148 w 281"/>
                <a:gd name="T59" fmla="*/ 165 h 414"/>
                <a:gd name="T60" fmla="*/ 170 w 281"/>
                <a:gd name="T61" fmla="*/ 137 h 414"/>
                <a:gd name="T62" fmla="*/ 170 w 281"/>
                <a:gd name="T63" fmla="*/ 92 h 414"/>
                <a:gd name="T64" fmla="*/ 148 w 281"/>
                <a:gd name="T65" fmla="*/ 64 h 414"/>
                <a:gd name="T66" fmla="*/ 148 w 281"/>
                <a:gd name="T67" fmla="*/ 15 h 414"/>
                <a:gd name="T68" fmla="*/ 207 w 281"/>
                <a:gd name="T69" fmla="*/ 15 h 414"/>
                <a:gd name="T70" fmla="*/ 266 w 281"/>
                <a:gd name="T71" fmla="*/ 75 h 414"/>
                <a:gd name="T72" fmla="*/ 266 w 281"/>
                <a:gd name="T73" fmla="*/ 34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1" h="414">
                  <a:moveTo>
                    <a:pt x="207" y="0"/>
                  </a:moveTo>
                  <a:cubicBezTo>
                    <a:pt x="74" y="0"/>
                    <a:pt x="74" y="0"/>
                    <a:pt x="74" y="0"/>
                  </a:cubicBezTo>
                  <a:cubicBezTo>
                    <a:pt x="34" y="0"/>
                    <a:pt x="0" y="34"/>
                    <a:pt x="0" y="75"/>
                  </a:cubicBezTo>
                  <a:cubicBezTo>
                    <a:pt x="0" y="340"/>
                    <a:pt x="0" y="340"/>
                    <a:pt x="0" y="340"/>
                  </a:cubicBezTo>
                  <a:cubicBezTo>
                    <a:pt x="0" y="381"/>
                    <a:pt x="34" y="414"/>
                    <a:pt x="74" y="414"/>
                  </a:cubicBezTo>
                  <a:cubicBezTo>
                    <a:pt x="207" y="414"/>
                    <a:pt x="207" y="414"/>
                    <a:pt x="207" y="414"/>
                  </a:cubicBezTo>
                  <a:cubicBezTo>
                    <a:pt x="248" y="414"/>
                    <a:pt x="281" y="381"/>
                    <a:pt x="281" y="340"/>
                  </a:cubicBezTo>
                  <a:cubicBezTo>
                    <a:pt x="281" y="75"/>
                    <a:pt x="281" y="75"/>
                    <a:pt x="281" y="75"/>
                  </a:cubicBezTo>
                  <a:cubicBezTo>
                    <a:pt x="281" y="34"/>
                    <a:pt x="248" y="0"/>
                    <a:pt x="207" y="0"/>
                  </a:cubicBezTo>
                  <a:close/>
                  <a:moveTo>
                    <a:pt x="141" y="151"/>
                  </a:moveTo>
                  <a:cubicBezTo>
                    <a:pt x="133" y="151"/>
                    <a:pt x="126" y="145"/>
                    <a:pt x="126" y="137"/>
                  </a:cubicBezTo>
                  <a:cubicBezTo>
                    <a:pt x="126" y="92"/>
                    <a:pt x="126" y="92"/>
                    <a:pt x="126" y="92"/>
                  </a:cubicBezTo>
                  <a:cubicBezTo>
                    <a:pt x="126" y="84"/>
                    <a:pt x="133" y="78"/>
                    <a:pt x="141" y="78"/>
                  </a:cubicBezTo>
                  <a:cubicBezTo>
                    <a:pt x="149" y="78"/>
                    <a:pt x="155" y="84"/>
                    <a:pt x="155" y="92"/>
                  </a:cubicBezTo>
                  <a:cubicBezTo>
                    <a:pt x="155" y="137"/>
                    <a:pt x="155" y="137"/>
                    <a:pt x="155" y="137"/>
                  </a:cubicBezTo>
                  <a:cubicBezTo>
                    <a:pt x="155" y="145"/>
                    <a:pt x="149" y="151"/>
                    <a:pt x="141" y="151"/>
                  </a:cubicBezTo>
                  <a:close/>
                  <a:moveTo>
                    <a:pt x="266" y="340"/>
                  </a:moveTo>
                  <a:cubicBezTo>
                    <a:pt x="266" y="373"/>
                    <a:pt x="239" y="399"/>
                    <a:pt x="207" y="399"/>
                  </a:cubicBezTo>
                  <a:cubicBezTo>
                    <a:pt x="74" y="399"/>
                    <a:pt x="74" y="399"/>
                    <a:pt x="74" y="399"/>
                  </a:cubicBezTo>
                  <a:cubicBezTo>
                    <a:pt x="42" y="399"/>
                    <a:pt x="15" y="373"/>
                    <a:pt x="15" y="340"/>
                  </a:cubicBezTo>
                  <a:cubicBezTo>
                    <a:pt x="15" y="75"/>
                    <a:pt x="15" y="75"/>
                    <a:pt x="15" y="75"/>
                  </a:cubicBezTo>
                  <a:cubicBezTo>
                    <a:pt x="15" y="42"/>
                    <a:pt x="42" y="15"/>
                    <a:pt x="74" y="15"/>
                  </a:cubicBezTo>
                  <a:cubicBezTo>
                    <a:pt x="133" y="15"/>
                    <a:pt x="133" y="15"/>
                    <a:pt x="133" y="15"/>
                  </a:cubicBezTo>
                  <a:cubicBezTo>
                    <a:pt x="133" y="64"/>
                    <a:pt x="133" y="64"/>
                    <a:pt x="133" y="64"/>
                  </a:cubicBezTo>
                  <a:cubicBezTo>
                    <a:pt x="121" y="68"/>
                    <a:pt x="111" y="79"/>
                    <a:pt x="111" y="92"/>
                  </a:cubicBezTo>
                  <a:cubicBezTo>
                    <a:pt x="111" y="137"/>
                    <a:pt x="111" y="137"/>
                    <a:pt x="111" y="137"/>
                  </a:cubicBezTo>
                  <a:cubicBezTo>
                    <a:pt x="111" y="150"/>
                    <a:pt x="121" y="162"/>
                    <a:pt x="133" y="165"/>
                  </a:cubicBezTo>
                  <a:cubicBezTo>
                    <a:pt x="133" y="208"/>
                    <a:pt x="133" y="208"/>
                    <a:pt x="133" y="208"/>
                  </a:cubicBezTo>
                  <a:cubicBezTo>
                    <a:pt x="148" y="208"/>
                    <a:pt x="148" y="208"/>
                    <a:pt x="148" y="208"/>
                  </a:cubicBezTo>
                  <a:cubicBezTo>
                    <a:pt x="148" y="165"/>
                    <a:pt x="148" y="165"/>
                    <a:pt x="148" y="165"/>
                  </a:cubicBezTo>
                  <a:cubicBezTo>
                    <a:pt x="160" y="162"/>
                    <a:pt x="170" y="150"/>
                    <a:pt x="170" y="137"/>
                  </a:cubicBezTo>
                  <a:cubicBezTo>
                    <a:pt x="170" y="92"/>
                    <a:pt x="170" y="92"/>
                    <a:pt x="170" y="92"/>
                  </a:cubicBezTo>
                  <a:cubicBezTo>
                    <a:pt x="170" y="79"/>
                    <a:pt x="160" y="68"/>
                    <a:pt x="148" y="64"/>
                  </a:cubicBezTo>
                  <a:cubicBezTo>
                    <a:pt x="148" y="15"/>
                    <a:pt x="148" y="15"/>
                    <a:pt x="148" y="15"/>
                  </a:cubicBezTo>
                  <a:cubicBezTo>
                    <a:pt x="207" y="15"/>
                    <a:pt x="207" y="15"/>
                    <a:pt x="207" y="15"/>
                  </a:cubicBezTo>
                  <a:cubicBezTo>
                    <a:pt x="239" y="15"/>
                    <a:pt x="266" y="42"/>
                    <a:pt x="266" y="75"/>
                  </a:cubicBezTo>
                  <a:lnTo>
                    <a:pt x="266" y="34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2558903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40"/>
                                        </p:tgtEl>
                                      </p:cBhvr>
                                    </p:animEffect>
                                    <p:animScale>
                                      <p:cBhvr>
                                        <p:cTn id="7" dur="1000" autoRev="1" fill="hold"/>
                                        <p:tgtEl>
                                          <p:spTgt spid="40"/>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13"/>
                                        </p:tgtEl>
                                      </p:cBhvr>
                                    </p:animEffect>
                                    <p:animScale>
                                      <p:cBhvr>
                                        <p:cTn id="10" dur="100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1331641" y="1240184"/>
            <a:ext cx="6420082"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教学微视频稿本编写的原则</a:t>
            </a:r>
            <a:endParaRPr lang="zh-CN" altLang="en-US" sz="3200" b="1" dirty="0"/>
          </a:p>
        </p:txBody>
      </p:sp>
      <p:sp>
        <p:nvSpPr>
          <p:cNvPr id="24" name="矩形 23"/>
          <p:cNvSpPr/>
          <p:nvPr/>
        </p:nvSpPr>
        <p:spPr>
          <a:xfrm>
            <a:off x="1763688" y="2088306"/>
            <a:ext cx="2669583" cy="1628726"/>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素材选择得当</a:t>
            </a:r>
            <a:endParaRPr lang="zh-CN" altLang="en-US" sz="2400" b="1" dirty="0"/>
          </a:p>
        </p:txBody>
      </p:sp>
      <p:sp>
        <p:nvSpPr>
          <p:cNvPr id="28" name="矩形 27"/>
          <p:cNvSpPr/>
          <p:nvPr/>
        </p:nvSpPr>
        <p:spPr>
          <a:xfrm>
            <a:off x="4716016" y="2088306"/>
            <a:ext cx="2736304" cy="1628726"/>
          </a:xfrm>
          <a:prstGeom prst="rect">
            <a:avLst/>
          </a:prstGeom>
          <a:solidFill>
            <a:srgbClr val="AF5E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逻辑表述清晰</a:t>
            </a:r>
            <a:endParaRPr lang="zh-CN" altLang="en-US" sz="2400" b="1" dirty="0"/>
          </a:p>
        </p:txBody>
      </p:sp>
      <p:sp>
        <p:nvSpPr>
          <p:cNvPr id="29" name="矩形 28"/>
          <p:cNvSpPr/>
          <p:nvPr/>
        </p:nvSpPr>
        <p:spPr>
          <a:xfrm>
            <a:off x="1756085" y="3933056"/>
            <a:ext cx="2669583" cy="1628726"/>
          </a:xfrm>
          <a:prstGeom prst="rect">
            <a:avLst/>
          </a:prstGeom>
          <a:solidFill>
            <a:srgbClr val="F78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表现手法轻松</a:t>
            </a:r>
            <a:endParaRPr lang="zh-CN" altLang="en-US" sz="2400" b="1" dirty="0"/>
          </a:p>
        </p:txBody>
      </p:sp>
      <p:sp>
        <p:nvSpPr>
          <p:cNvPr id="30" name="矩形 29"/>
          <p:cNvSpPr/>
          <p:nvPr/>
        </p:nvSpPr>
        <p:spPr>
          <a:xfrm>
            <a:off x="4716016" y="3933056"/>
            <a:ext cx="2736304" cy="1628726"/>
          </a:xfrm>
          <a:prstGeom prst="rect">
            <a:avLst/>
          </a:prstGeom>
          <a:solidFill>
            <a:srgbClr val="DF8E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视听结合恰当</a:t>
            </a:r>
            <a:endParaRPr lang="zh-CN" altLang="en-US" sz="2400" b="1" dirty="0"/>
          </a:p>
        </p:txBody>
      </p:sp>
    </p:spTree>
    <p:extLst>
      <p:ext uri="{BB962C8B-B14F-4D97-AF65-F5344CB8AC3E}">
        <p14:creationId xmlns:p14="http://schemas.microsoft.com/office/powerpoint/2010/main" val="4292553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罗伯特●陶伯特（</a:t>
            </a:r>
            <a:r>
              <a:rPr lang="en-US" altLang="zh-CN" sz="2400" b="1" dirty="0" smtClean="0"/>
              <a:t>Robert  Talbert</a:t>
            </a:r>
            <a:r>
              <a:rPr lang="zh-CN" altLang="en-US" sz="2400" b="1" dirty="0" smtClean="0"/>
              <a:t>）翻转课堂结构模型</a:t>
            </a:r>
            <a:endParaRPr lang="zh-CN" altLang="en-US" sz="2400" b="1" dirty="0"/>
          </a:p>
        </p:txBody>
      </p:sp>
      <p:sp>
        <p:nvSpPr>
          <p:cNvPr id="24" name="矩形 23"/>
          <p:cNvSpPr/>
          <p:nvPr/>
        </p:nvSpPr>
        <p:spPr>
          <a:xfrm>
            <a:off x="611560" y="2074000"/>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25" name="组合 24"/>
          <p:cNvGrpSpPr/>
          <p:nvPr/>
        </p:nvGrpSpPr>
        <p:grpSpPr>
          <a:xfrm>
            <a:off x="1620179" y="2417978"/>
            <a:ext cx="6047657" cy="2736304"/>
            <a:chOff x="0" y="1268760"/>
            <a:chExt cx="8532440" cy="4032448"/>
          </a:xfrm>
        </p:grpSpPr>
        <p:sp>
          <p:nvSpPr>
            <p:cNvPr id="26" name="圆角矩形 25"/>
            <p:cNvSpPr/>
            <p:nvPr/>
          </p:nvSpPr>
          <p:spPr>
            <a:xfrm>
              <a:off x="1619672" y="1268760"/>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观看教学视频</a:t>
              </a:r>
              <a:endParaRPr lang="zh-CN" altLang="en-US" dirty="0">
                <a:solidFill>
                  <a:schemeClr val="bg1"/>
                </a:solidFill>
              </a:endParaRPr>
            </a:p>
          </p:txBody>
        </p:sp>
        <p:sp>
          <p:nvSpPr>
            <p:cNvPr id="27" name="圆角矩形 26"/>
            <p:cNvSpPr/>
            <p:nvPr/>
          </p:nvSpPr>
          <p:spPr>
            <a:xfrm>
              <a:off x="1619672" y="2060848"/>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针对性的课前练习</a:t>
              </a:r>
              <a:endParaRPr lang="zh-CN" altLang="en-US" dirty="0">
                <a:solidFill>
                  <a:schemeClr val="bg1"/>
                </a:solidFill>
              </a:endParaRPr>
            </a:p>
          </p:txBody>
        </p:sp>
        <p:sp>
          <p:nvSpPr>
            <p:cNvPr id="28" name="圆角矩形 27"/>
            <p:cNvSpPr/>
            <p:nvPr/>
          </p:nvSpPr>
          <p:spPr>
            <a:xfrm>
              <a:off x="1629115" y="2924944"/>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快速少量的测评</a:t>
              </a:r>
              <a:endParaRPr lang="zh-CN" altLang="en-US" dirty="0">
                <a:solidFill>
                  <a:schemeClr val="bg1"/>
                </a:solidFill>
              </a:endParaRPr>
            </a:p>
          </p:txBody>
        </p:sp>
        <p:sp>
          <p:nvSpPr>
            <p:cNvPr id="29" name="圆角矩形 28"/>
            <p:cNvSpPr/>
            <p:nvPr/>
          </p:nvSpPr>
          <p:spPr>
            <a:xfrm>
              <a:off x="1617982" y="3861048"/>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解决问题，促进知识内化</a:t>
              </a:r>
              <a:endParaRPr lang="zh-CN" altLang="en-US" dirty="0">
                <a:solidFill>
                  <a:schemeClr val="bg1"/>
                </a:solidFill>
              </a:endParaRPr>
            </a:p>
          </p:txBody>
        </p:sp>
        <p:sp>
          <p:nvSpPr>
            <p:cNvPr id="30" name="圆角矩形 29"/>
            <p:cNvSpPr/>
            <p:nvPr/>
          </p:nvSpPr>
          <p:spPr>
            <a:xfrm>
              <a:off x="1630242" y="4797152"/>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总结，反馈</a:t>
              </a:r>
              <a:endParaRPr lang="zh-CN" altLang="en-US" dirty="0">
                <a:solidFill>
                  <a:schemeClr val="bg1"/>
                </a:solidFill>
              </a:endParaRPr>
            </a:p>
          </p:txBody>
        </p:sp>
        <p:cxnSp>
          <p:nvCxnSpPr>
            <p:cNvPr id="31" name="直接连接符 30"/>
            <p:cNvCxnSpPr/>
            <p:nvPr/>
          </p:nvCxnSpPr>
          <p:spPr>
            <a:xfrm>
              <a:off x="395536" y="1520788"/>
              <a:ext cx="0" cy="352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1"/>
            </p:cNvCxnSpPr>
            <p:nvPr/>
          </p:nvCxnSpPr>
          <p:spPr>
            <a:xfrm>
              <a:off x="395536" y="5049180"/>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95536" y="4113076"/>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21454" y="3176972"/>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83276" y="2312876"/>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83276" y="1520788"/>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2708920"/>
              <a:ext cx="8532440"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8" name="圆角矩形 37"/>
            <p:cNvSpPr/>
            <p:nvPr/>
          </p:nvSpPr>
          <p:spPr>
            <a:xfrm>
              <a:off x="7020272" y="1766731"/>
              <a:ext cx="1008112"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课前</a:t>
              </a:r>
            </a:p>
          </p:txBody>
        </p:sp>
        <p:sp>
          <p:nvSpPr>
            <p:cNvPr id="39" name="圆角矩形 38"/>
            <p:cNvSpPr/>
            <p:nvPr/>
          </p:nvSpPr>
          <p:spPr>
            <a:xfrm>
              <a:off x="7092280" y="3429000"/>
              <a:ext cx="1008112"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课中</a:t>
              </a:r>
              <a:endParaRPr lang="zh-CN" altLang="en-US" dirty="0">
                <a:solidFill>
                  <a:schemeClr val="bg1"/>
                </a:solidFill>
              </a:endParaRPr>
            </a:p>
          </p:txBody>
        </p:sp>
      </p:grpSp>
    </p:spTree>
    <p:extLst>
      <p:ext uri="{BB962C8B-B14F-4D97-AF65-F5344CB8AC3E}">
        <p14:creationId xmlns:p14="http://schemas.microsoft.com/office/powerpoint/2010/main" val="1426795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罗伯特●陶伯特（</a:t>
            </a:r>
            <a:r>
              <a:rPr lang="en-US" altLang="zh-CN" sz="2400" b="1" dirty="0" smtClean="0"/>
              <a:t>Robert  Talbert</a:t>
            </a:r>
            <a:r>
              <a:rPr lang="zh-CN" altLang="en-US" sz="2400" b="1" dirty="0" smtClean="0"/>
              <a:t>）翻转课堂变形结构模型</a:t>
            </a:r>
            <a:endParaRPr lang="zh-CN" altLang="en-US" sz="2400" b="1" dirty="0"/>
          </a:p>
        </p:txBody>
      </p:sp>
      <p:sp>
        <p:nvSpPr>
          <p:cNvPr id="24" name="矩形 23"/>
          <p:cNvSpPr/>
          <p:nvPr/>
        </p:nvSpPr>
        <p:spPr>
          <a:xfrm>
            <a:off x="158525" y="1916832"/>
            <a:ext cx="8877971" cy="3888432"/>
          </a:xfrm>
          <a:prstGeom prst="rect">
            <a:avLst/>
          </a:prstGeom>
          <a:solidFill>
            <a:srgbClr val="34495E"/>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251520" y="1916832"/>
            <a:ext cx="8651134" cy="3888431"/>
            <a:chOff x="-104114" y="908720"/>
            <a:chExt cx="9242235" cy="4752528"/>
          </a:xfrm>
        </p:grpSpPr>
        <p:sp>
          <p:nvSpPr>
            <p:cNvPr id="41" name="圆角矩形 40"/>
            <p:cNvSpPr/>
            <p:nvPr/>
          </p:nvSpPr>
          <p:spPr>
            <a:xfrm>
              <a:off x="395536" y="2132856"/>
              <a:ext cx="2664296" cy="23042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3996456" y="2060848"/>
              <a:ext cx="4680000" cy="2376264"/>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104114" y="2780928"/>
              <a:ext cx="493209" cy="677109"/>
            </a:xfrm>
            <a:prstGeom prst="rect">
              <a:avLst/>
            </a:prstGeom>
            <a:noFill/>
            <a:ln w="12700">
              <a:solidFill>
                <a:schemeClr val="bg1"/>
              </a:solidFill>
            </a:ln>
          </p:spPr>
          <p:txBody>
            <a:bodyPr vert="eaVert" wrap="none" rtlCol="0">
              <a:spAutoFit/>
            </a:bodyPr>
            <a:lstStyle/>
            <a:p>
              <a:r>
                <a:rPr lang="zh-CN" altLang="en-US" dirty="0" smtClean="0">
                  <a:solidFill>
                    <a:schemeClr val="bg1"/>
                  </a:solidFill>
                </a:rPr>
                <a:t>课前</a:t>
              </a:r>
              <a:endParaRPr lang="zh-CN" altLang="en-US" dirty="0">
                <a:solidFill>
                  <a:schemeClr val="bg1"/>
                </a:solidFill>
              </a:endParaRPr>
            </a:p>
          </p:txBody>
        </p:sp>
        <p:sp>
          <p:nvSpPr>
            <p:cNvPr id="44" name="TextBox 43"/>
            <p:cNvSpPr txBox="1"/>
            <p:nvPr/>
          </p:nvSpPr>
          <p:spPr>
            <a:xfrm>
              <a:off x="8644912" y="2852936"/>
              <a:ext cx="493209" cy="677109"/>
            </a:xfrm>
            <a:prstGeom prst="rect">
              <a:avLst/>
            </a:prstGeom>
            <a:noFill/>
            <a:ln w="12700">
              <a:solidFill>
                <a:schemeClr val="bg1"/>
              </a:solidFill>
            </a:ln>
          </p:spPr>
          <p:txBody>
            <a:bodyPr vert="eaVert" wrap="none" rtlCol="0">
              <a:spAutoFit/>
            </a:bodyPr>
            <a:lstStyle/>
            <a:p>
              <a:r>
                <a:rPr lang="zh-CN" altLang="en-US" dirty="0" smtClean="0">
                  <a:solidFill>
                    <a:schemeClr val="bg1"/>
                  </a:solidFill>
                </a:rPr>
                <a:t>课中</a:t>
              </a:r>
              <a:endParaRPr lang="zh-CN" altLang="en-US" dirty="0">
                <a:solidFill>
                  <a:schemeClr val="bg1"/>
                </a:solidFill>
              </a:endParaRPr>
            </a:p>
          </p:txBody>
        </p:sp>
        <p:sp>
          <p:nvSpPr>
            <p:cNvPr id="45" name="矩形 44"/>
            <p:cNvSpPr/>
            <p:nvPr/>
          </p:nvSpPr>
          <p:spPr>
            <a:xfrm>
              <a:off x="791580" y="2228641"/>
              <a:ext cx="1872208"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观看教学视频</a:t>
              </a:r>
              <a:endParaRPr lang="zh-CN" altLang="en-US" dirty="0">
                <a:solidFill>
                  <a:schemeClr val="bg1"/>
                </a:solidFill>
              </a:endParaRPr>
            </a:p>
          </p:txBody>
        </p:sp>
        <p:sp>
          <p:nvSpPr>
            <p:cNvPr id="46" name="矩形 45"/>
            <p:cNvSpPr/>
            <p:nvPr/>
          </p:nvSpPr>
          <p:spPr>
            <a:xfrm>
              <a:off x="782271" y="3933056"/>
              <a:ext cx="1872208"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课前练习</a:t>
              </a:r>
              <a:endParaRPr lang="zh-CN" altLang="en-US" dirty="0">
                <a:solidFill>
                  <a:schemeClr val="bg1"/>
                </a:solidFill>
              </a:endParaRPr>
            </a:p>
          </p:txBody>
        </p:sp>
        <p:sp>
          <p:nvSpPr>
            <p:cNvPr id="47" name="圆角矩形 46"/>
            <p:cNvSpPr/>
            <p:nvPr/>
          </p:nvSpPr>
          <p:spPr>
            <a:xfrm>
              <a:off x="611560" y="2780928"/>
              <a:ext cx="864096" cy="86409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平台交流</a:t>
              </a:r>
              <a:endParaRPr lang="zh-CN" altLang="en-US" dirty="0">
                <a:solidFill>
                  <a:schemeClr val="bg1"/>
                </a:solidFill>
              </a:endParaRPr>
            </a:p>
          </p:txBody>
        </p:sp>
        <p:cxnSp>
          <p:nvCxnSpPr>
            <p:cNvPr id="48" name="直接箭头连接符 47"/>
            <p:cNvCxnSpPr/>
            <p:nvPr/>
          </p:nvCxnSpPr>
          <p:spPr>
            <a:xfrm flipV="1">
              <a:off x="1475656" y="2588681"/>
              <a:ext cx="509745" cy="264256"/>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a:off x="1481345" y="3478087"/>
              <a:ext cx="504056" cy="333874"/>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a:off x="2339752" y="2637340"/>
              <a:ext cx="0" cy="1223280"/>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a:off x="3059832" y="2852936"/>
              <a:ext cx="936624"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p:nvPr/>
          </p:nvCxnSpPr>
          <p:spPr>
            <a:xfrm flipH="1" flipV="1">
              <a:off x="3059832" y="3478088"/>
              <a:ext cx="929784" cy="1"/>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4499992" y="2228641"/>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确定问题</a:t>
              </a:r>
              <a:endParaRPr lang="zh-CN" altLang="en-US" dirty="0">
                <a:solidFill>
                  <a:schemeClr val="bg1"/>
                </a:solidFill>
              </a:endParaRPr>
            </a:p>
          </p:txBody>
        </p:sp>
        <p:sp>
          <p:nvSpPr>
            <p:cNvPr id="54" name="矩形 53"/>
            <p:cNvSpPr/>
            <p:nvPr/>
          </p:nvSpPr>
          <p:spPr>
            <a:xfrm>
              <a:off x="4222530" y="2996952"/>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反馈评价</a:t>
              </a:r>
              <a:endParaRPr lang="zh-CN" altLang="en-US" dirty="0">
                <a:solidFill>
                  <a:schemeClr val="bg1"/>
                </a:solidFill>
              </a:endParaRPr>
            </a:p>
          </p:txBody>
        </p:sp>
        <p:sp>
          <p:nvSpPr>
            <p:cNvPr id="55" name="矩形 54"/>
            <p:cNvSpPr/>
            <p:nvPr/>
          </p:nvSpPr>
          <p:spPr>
            <a:xfrm>
              <a:off x="4499992" y="3720648"/>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成果交流</a:t>
              </a:r>
              <a:endParaRPr lang="zh-CN" altLang="en-US" dirty="0">
                <a:solidFill>
                  <a:schemeClr val="bg1"/>
                </a:solidFill>
              </a:endParaRPr>
            </a:p>
          </p:txBody>
        </p:sp>
        <p:sp>
          <p:nvSpPr>
            <p:cNvPr id="56" name="矩形 55"/>
            <p:cNvSpPr/>
            <p:nvPr/>
          </p:nvSpPr>
          <p:spPr>
            <a:xfrm>
              <a:off x="6355208" y="2277322"/>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创建环境</a:t>
              </a:r>
              <a:endParaRPr lang="zh-CN" altLang="en-US" dirty="0">
                <a:solidFill>
                  <a:schemeClr val="bg1"/>
                </a:solidFill>
              </a:endParaRPr>
            </a:p>
          </p:txBody>
        </p:sp>
        <p:sp>
          <p:nvSpPr>
            <p:cNvPr id="57" name="矩形 56"/>
            <p:cNvSpPr/>
            <p:nvPr/>
          </p:nvSpPr>
          <p:spPr>
            <a:xfrm>
              <a:off x="6336456" y="3720648"/>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协作学习</a:t>
              </a:r>
              <a:endParaRPr lang="zh-CN" altLang="en-US" dirty="0">
                <a:solidFill>
                  <a:schemeClr val="bg1"/>
                </a:solidFill>
              </a:endParaRPr>
            </a:p>
          </p:txBody>
        </p:sp>
        <p:sp>
          <p:nvSpPr>
            <p:cNvPr id="58" name="矩形 57"/>
            <p:cNvSpPr/>
            <p:nvPr/>
          </p:nvSpPr>
          <p:spPr>
            <a:xfrm>
              <a:off x="7236296" y="3068960"/>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独立探索</a:t>
              </a:r>
              <a:endParaRPr lang="zh-CN" altLang="en-US" dirty="0">
                <a:solidFill>
                  <a:schemeClr val="bg1"/>
                </a:solidFill>
              </a:endParaRPr>
            </a:p>
          </p:txBody>
        </p:sp>
        <p:cxnSp>
          <p:nvCxnSpPr>
            <p:cNvPr id="59" name="直接箭头连接符 58"/>
            <p:cNvCxnSpPr>
              <a:stCxn id="54" idx="0"/>
              <a:endCxn id="53" idx="2"/>
            </p:cNvCxnSpPr>
            <p:nvPr/>
          </p:nvCxnSpPr>
          <p:spPr>
            <a:xfrm flipV="1">
              <a:off x="4852530" y="2588681"/>
              <a:ext cx="277462" cy="408271"/>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a:stCxn id="53" idx="3"/>
              <a:endCxn id="56" idx="1"/>
            </p:cNvCxnSpPr>
            <p:nvPr/>
          </p:nvCxnSpPr>
          <p:spPr>
            <a:xfrm>
              <a:off x="5759992" y="2408661"/>
              <a:ext cx="595216" cy="48681"/>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a:stCxn id="56" idx="2"/>
              <a:endCxn id="58" idx="0"/>
            </p:cNvCxnSpPr>
            <p:nvPr/>
          </p:nvCxnSpPr>
          <p:spPr>
            <a:xfrm>
              <a:off x="6985208" y="2637362"/>
              <a:ext cx="881088" cy="39600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a:stCxn id="58" idx="2"/>
            </p:cNvCxnSpPr>
            <p:nvPr/>
          </p:nvCxnSpPr>
          <p:spPr>
            <a:xfrm flipH="1">
              <a:off x="6966456" y="3429000"/>
              <a:ext cx="899840" cy="216024"/>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3" name="直接箭头连接符 62"/>
            <p:cNvCxnSpPr>
              <a:stCxn id="57" idx="1"/>
              <a:endCxn id="55" idx="3"/>
            </p:cNvCxnSpPr>
            <p:nvPr/>
          </p:nvCxnSpPr>
          <p:spPr>
            <a:xfrm flipH="1">
              <a:off x="5759992" y="3900668"/>
              <a:ext cx="576464"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a:stCxn id="55" idx="0"/>
            </p:cNvCxnSpPr>
            <p:nvPr/>
          </p:nvCxnSpPr>
          <p:spPr>
            <a:xfrm flipH="1" flipV="1">
              <a:off x="4852530" y="3334926"/>
              <a:ext cx="277462" cy="385722"/>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nvCxnSpPr>
          <p:spPr>
            <a:xfrm>
              <a:off x="7615208" y="2457342"/>
              <a:ext cx="421792" cy="576020"/>
            </a:xfrm>
            <a:prstGeom prst="straightConnector1">
              <a:avLst/>
            </a:prstGeom>
            <a:ln w="12700">
              <a:solidFill>
                <a:schemeClr val="bg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7785792" y="2373697"/>
              <a:ext cx="890664" cy="564257"/>
            </a:xfrm>
            <a:prstGeom prst="rect">
              <a:avLst/>
            </a:prstGeom>
            <a:noFill/>
            <a:ln w="12700">
              <a:solidFill>
                <a:schemeClr val="bg1"/>
              </a:solidFill>
            </a:ln>
          </p:spPr>
          <p:txBody>
            <a:bodyPr wrap="square" rtlCol="0">
              <a:spAutoFit/>
            </a:bodyPr>
            <a:lstStyle/>
            <a:p>
              <a:r>
                <a:rPr lang="zh-CN" altLang="en-US" sz="1200" dirty="0" smtClean="0">
                  <a:solidFill>
                    <a:schemeClr val="bg1"/>
                  </a:solidFill>
                </a:rPr>
                <a:t>个性化学习环境</a:t>
              </a:r>
              <a:endParaRPr lang="zh-CN" altLang="en-US" sz="1200" dirty="0">
                <a:solidFill>
                  <a:schemeClr val="bg1"/>
                </a:solidFill>
              </a:endParaRPr>
            </a:p>
          </p:txBody>
        </p:sp>
        <p:cxnSp>
          <p:nvCxnSpPr>
            <p:cNvPr id="67" name="直接箭头连接符 66"/>
            <p:cNvCxnSpPr/>
            <p:nvPr/>
          </p:nvCxnSpPr>
          <p:spPr>
            <a:xfrm flipH="1">
              <a:off x="6804248" y="2672960"/>
              <a:ext cx="180960" cy="1047688"/>
            </a:xfrm>
            <a:prstGeom prst="straightConnector1">
              <a:avLst/>
            </a:prstGeom>
            <a:ln w="12700">
              <a:solidFill>
                <a:schemeClr val="bg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6273265" y="2831756"/>
              <a:ext cx="544478" cy="789960"/>
            </a:xfrm>
            <a:prstGeom prst="rect">
              <a:avLst/>
            </a:prstGeom>
            <a:noFill/>
            <a:ln w="12700">
              <a:solidFill>
                <a:schemeClr val="bg1"/>
              </a:solidFill>
            </a:ln>
          </p:spPr>
          <p:txBody>
            <a:bodyPr wrap="square" rtlCol="0">
              <a:spAutoFit/>
            </a:bodyPr>
            <a:lstStyle/>
            <a:p>
              <a:r>
                <a:rPr lang="zh-CN" altLang="en-US" sz="1200" dirty="0" smtClean="0">
                  <a:solidFill>
                    <a:schemeClr val="bg1"/>
                  </a:solidFill>
                </a:rPr>
                <a:t>协作学习环境</a:t>
              </a:r>
              <a:endParaRPr lang="zh-CN" altLang="en-US" sz="1200" dirty="0">
                <a:solidFill>
                  <a:schemeClr val="bg1"/>
                </a:solidFill>
              </a:endParaRPr>
            </a:p>
          </p:txBody>
        </p:sp>
        <p:sp>
          <p:nvSpPr>
            <p:cNvPr id="69" name="椭圆 68"/>
            <p:cNvSpPr/>
            <p:nvPr/>
          </p:nvSpPr>
          <p:spPr>
            <a:xfrm>
              <a:off x="2654479" y="908720"/>
              <a:ext cx="1701497" cy="64807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信息技术</a:t>
              </a:r>
              <a:endParaRPr lang="zh-CN" altLang="en-US" dirty="0">
                <a:solidFill>
                  <a:schemeClr val="bg1"/>
                </a:solidFill>
              </a:endParaRPr>
            </a:p>
          </p:txBody>
        </p:sp>
        <p:sp>
          <p:nvSpPr>
            <p:cNvPr id="70" name="椭圆 69"/>
            <p:cNvSpPr/>
            <p:nvPr/>
          </p:nvSpPr>
          <p:spPr>
            <a:xfrm>
              <a:off x="2654479" y="5013176"/>
              <a:ext cx="1701497" cy="64807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活动学习</a:t>
              </a:r>
              <a:endParaRPr lang="zh-CN" altLang="en-US" dirty="0">
                <a:solidFill>
                  <a:schemeClr val="bg1"/>
                </a:solidFill>
              </a:endParaRPr>
            </a:p>
          </p:txBody>
        </p:sp>
        <p:cxnSp>
          <p:nvCxnSpPr>
            <p:cNvPr id="71" name="直接箭头连接符 70"/>
            <p:cNvCxnSpPr/>
            <p:nvPr/>
          </p:nvCxnSpPr>
          <p:spPr>
            <a:xfrm>
              <a:off x="4349136" y="1268760"/>
              <a:ext cx="366880" cy="792088"/>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p:nvPr/>
          </p:nvCxnSpPr>
          <p:spPr>
            <a:xfrm flipH="1">
              <a:off x="1985401" y="1371178"/>
              <a:ext cx="790458" cy="68967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flipV="1">
              <a:off x="4316552" y="4437112"/>
              <a:ext cx="399464" cy="860321"/>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4" name="直接箭头连接符 73"/>
            <p:cNvCxnSpPr>
              <a:stCxn id="70" idx="1"/>
            </p:cNvCxnSpPr>
            <p:nvPr/>
          </p:nvCxnSpPr>
          <p:spPr>
            <a:xfrm flipH="1" flipV="1">
              <a:off x="2384865" y="4413832"/>
              <a:ext cx="518792" cy="694252"/>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7552037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“反转”教学图示模型</a:t>
            </a:r>
            <a:endParaRPr lang="zh-CN" altLang="en-US" sz="2400" b="1" dirty="0"/>
          </a:p>
        </p:txBody>
      </p:sp>
      <p:sp>
        <p:nvSpPr>
          <p:cNvPr id="24" name="矩形 23"/>
          <p:cNvSpPr/>
          <p:nvPr/>
        </p:nvSpPr>
        <p:spPr>
          <a:xfrm>
            <a:off x="683568" y="2132856"/>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899592" y="2233108"/>
            <a:ext cx="7668714" cy="3428139"/>
            <a:chOff x="323528" y="980728"/>
            <a:chExt cx="8424936" cy="4680520"/>
          </a:xfrm>
        </p:grpSpPr>
        <p:sp>
          <p:nvSpPr>
            <p:cNvPr id="41" name="矩形 40"/>
            <p:cNvSpPr/>
            <p:nvPr/>
          </p:nvSpPr>
          <p:spPr>
            <a:xfrm>
              <a:off x="323528" y="980728"/>
              <a:ext cx="2808312" cy="4680520"/>
            </a:xfrm>
            <a:prstGeom prst="rect">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940152" y="980728"/>
              <a:ext cx="2808312" cy="4680520"/>
            </a:xfrm>
            <a:prstGeom prst="rect">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989602" y="1279003"/>
              <a:ext cx="1476164" cy="1476164"/>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rPr>
                <a:t>教师讲授新知识</a:t>
              </a:r>
              <a:endParaRPr lang="en-US" altLang="zh-CN" sz="1600" dirty="0" smtClean="0">
                <a:solidFill>
                  <a:schemeClr val="bg1"/>
                </a:solidFill>
              </a:endParaRPr>
            </a:p>
            <a:p>
              <a:pPr algn="ctr"/>
              <a:r>
                <a:rPr lang="zh-CN" altLang="en-US" sz="1600" dirty="0" smtClean="0">
                  <a:solidFill>
                    <a:schemeClr val="bg1"/>
                  </a:solidFill>
                </a:rPr>
                <a:t>（一般课堂</a:t>
              </a:r>
              <a:r>
                <a:rPr lang="zh-CN" altLang="en-US" dirty="0" smtClean="0">
                  <a:solidFill>
                    <a:schemeClr val="bg1"/>
                  </a:solidFill>
                </a:rPr>
                <a:t>）</a:t>
              </a:r>
              <a:endParaRPr lang="zh-CN" altLang="en-US" dirty="0">
                <a:solidFill>
                  <a:schemeClr val="bg1"/>
                </a:solidFill>
              </a:endParaRPr>
            </a:p>
          </p:txBody>
        </p:sp>
        <p:sp>
          <p:nvSpPr>
            <p:cNvPr id="44" name="矩形 43"/>
            <p:cNvSpPr/>
            <p:nvPr/>
          </p:nvSpPr>
          <p:spPr>
            <a:xfrm>
              <a:off x="6696236" y="3933056"/>
              <a:ext cx="1476164" cy="1476164"/>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学生观看新知识视频（翻转教学家庭作业）</a:t>
              </a:r>
              <a:endParaRPr lang="zh-CN" altLang="en-US" dirty="0">
                <a:solidFill>
                  <a:schemeClr val="bg1"/>
                </a:solidFill>
              </a:endParaRPr>
            </a:p>
          </p:txBody>
        </p:sp>
        <p:sp>
          <p:nvSpPr>
            <p:cNvPr id="45" name="椭圆 44"/>
            <p:cNvSpPr/>
            <p:nvPr/>
          </p:nvSpPr>
          <p:spPr>
            <a:xfrm>
              <a:off x="630717" y="3392996"/>
              <a:ext cx="2232248" cy="1908212"/>
            </a:xfrm>
            <a:prstGeom prst="ellipse">
              <a:avLst/>
            </a:prstGeom>
            <a:noFill/>
            <a:ln w="127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师生应用新知识解决问题（反转课堂）</a:t>
              </a:r>
              <a:endParaRPr lang="zh-CN" altLang="en-US" dirty="0">
                <a:solidFill>
                  <a:schemeClr val="bg1"/>
                </a:solidFill>
              </a:endParaRPr>
            </a:p>
          </p:txBody>
        </p:sp>
        <p:sp>
          <p:nvSpPr>
            <p:cNvPr id="46" name="椭圆 45"/>
            <p:cNvSpPr/>
            <p:nvPr/>
          </p:nvSpPr>
          <p:spPr>
            <a:xfrm>
              <a:off x="6228184" y="1279003"/>
              <a:ext cx="2232248" cy="1908212"/>
            </a:xfrm>
            <a:prstGeom prst="ellipse">
              <a:avLst/>
            </a:prstGeom>
            <a:noFill/>
            <a:ln w="127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rPr>
                <a:t>学生独自完成家庭作业（一般家庭作业）</a:t>
              </a:r>
              <a:endParaRPr lang="zh-CN" altLang="en-US" sz="1600" dirty="0">
                <a:solidFill>
                  <a:schemeClr val="bg1"/>
                </a:solidFill>
              </a:endParaRPr>
            </a:p>
          </p:txBody>
        </p:sp>
        <p:sp>
          <p:nvSpPr>
            <p:cNvPr id="47" name="TextBox 46"/>
            <p:cNvSpPr txBox="1"/>
            <p:nvPr/>
          </p:nvSpPr>
          <p:spPr>
            <a:xfrm>
              <a:off x="1192843" y="2884294"/>
              <a:ext cx="1217257" cy="504258"/>
            </a:xfrm>
            <a:prstGeom prst="rect">
              <a:avLst/>
            </a:prstGeom>
            <a:noFill/>
            <a:ln w="12700">
              <a:solidFill>
                <a:schemeClr val="bg1"/>
              </a:solidFill>
            </a:ln>
          </p:spPr>
          <p:txBody>
            <a:bodyPr wrap="none" rtlCol="0">
              <a:spAutoFit/>
            </a:bodyPr>
            <a:lstStyle/>
            <a:p>
              <a:r>
                <a:rPr lang="zh-CN" altLang="en-US" dirty="0" smtClean="0">
                  <a:solidFill>
                    <a:schemeClr val="bg1"/>
                  </a:solidFill>
                </a:rPr>
                <a:t>课堂教学</a:t>
              </a:r>
              <a:endParaRPr lang="zh-CN" altLang="en-US" dirty="0">
                <a:solidFill>
                  <a:schemeClr val="bg1"/>
                </a:solidFill>
              </a:endParaRPr>
            </a:p>
          </p:txBody>
        </p:sp>
        <p:sp>
          <p:nvSpPr>
            <p:cNvPr id="48" name="TextBox 47"/>
            <p:cNvSpPr txBox="1"/>
            <p:nvPr/>
          </p:nvSpPr>
          <p:spPr>
            <a:xfrm>
              <a:off x="6880320" y="3301708"/>
              <a:ext cx="1217257" cy="504258"/>
            </a:xfrm>
            <a:prstGeom prst="rect">
              <a:avLst/>
            </a:prstGeom>
            <a:noFill/>
            <a:ln w="12700">
              <a:solidFill>
                <a:schemeClr val="bg1"/>
              </a:solidFill>
            </a:ln>
          </p:spPr>
          <p:txBody>
            <a:bodyPr wrap="none" rtlCol="0">
              <a:spAutoFit/>
            </a:bodyPr>
            <a:lstStyle/>
            <a:p>
              <a:r>
                <a:rPr lang="zh-CN" altLang="en-US" dirty="0" smtClean="0">
                  <a:solidFill>
                    <a:schemeClr val="bg1"/>
                  </a:solidFill>
                </a:rPr>
                <a:t>家庭作业</a:t>
              </a:r>
              <a:endParaRPr lang="zh-CN" altLang="en-US" dirty="0">
                <a:solidFill>
                  <a:schemeClr val="bg1"/>
                </a:solidFill>
              </a:endParaRPr>
            </a:p>
          </p:txBody>
        </p:sp>
        <p:sp>
          <p:nvSpPr>
            <p:cNvPr id="49" name="矩形 48"/>
            <p:cNvSpPr/>
            <p:nvPr/>
          </p:nvSpPr>
          <p:spPr>
            <a:xfrm>
              <a:off x="3835997" y="3717032"/>
              <a:ext cx="1620000" cy="1512000"/>
            </a:xfrm>
            <a:prstGeom prst="rect">
              <a:avLst/>
            </a:prstGeom>
            <a:noFill/>
            <a:ln w="127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rPr>
                <a:t>现代技术（如可汗学院制作的教学视频，教师自己制作的教学视频）</a:t>
              </a:r>
              <a:endParaRPr lang="zh-CN" altLang="en-US" sz="1400" dirty="0">
                <a:solidFill>
                  <a:schemeClr val="bg1"/>
                </a:solidFill>
              </a:endParaRPr>
            </a:p>
          </p:txBody>
        </p:sp>
        <p:sp>
          <p:nvSpPr>
            <p:cNvPr id="50" name="左箭头 49"/>
            <p:cNvSpPr/>
            <p:nvPr/>
          </p:nvSpPr>
          <p:spPr>
            <a:xfrm>
              <a:off x="2856902" y="4240336"/>
              <a:ext cx="973032" cy="484632"/>
            </a:xfrm>
            <a:prstGeom prst="leftArrow">
              <a:avLst/>
            </a:prstGeom>
            <a:noFill/>
            <a:ln w="127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左箭头 50"/>
            <p:cNvSpPr/>
            <p:nvPr/>
          </p:nvSpPr>
          <p:spPr>
            <a:xfrm rot="10800000">
              <a:off x="5478398" y="4221088"/>
              <a:ext cx="1217837" cy="484632"/>
            </a:xfrm>
            <a:prstGeom prst="leftArrow">
              <a:avLst/>
            </a:prstGeom>
            <a:noFill/>
            <a:ln w="127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箭头连接符 51"/>
            <p:cNvCxnSpPr>
              <a:stCxn id="43" idx="3"/>
            </p:cNvCxnSpPr>
            <p:nvPr/>
          </p:nvCxnSpPr>
          <p:spPr>
            <a:xfrm>
              <a:off x="2465766" y="2017085"/>
              <a:ext cx="1962218" cy="1560577"/>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nvCxnSpPr>
          <p:spPr>
            <a:xfrm flipH="1">
              <a:off x="4860032" y="1823494"/>
              <a:ext cx="1503167" cy="1777269"/>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020643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罗伯特●陶伯特（</a:t>
            </a:r>
            <a:r>
              <a:rPr lang="en-US" altLang="zh-CN" sz="2400" b="1" dirty="0" smtClean="0"/>
              <a:t>Robert  Talbert</a:t>
            </a:r>
            <a:r>
              <a:rPr lang="zh-CN" altLang="en-US" sz="2400" b="1" dirty="0" smtClean="0"/>
              <a:t>）翻转课堂结构模型</a:t>
            </a:r>
            <a:endParaRPr lang="zh-CN" altLang="en-US" sz="2400" b="1" dirty="0"/>
          </a:p>
        </p:txBody>
      </p:sp>
      <p:sp>
        <p:nvSpPr>
          <p:cNvPr id="24" name="矩形 23"/>
          <p:cNvSpPr/>
          <p:nvPr/>
        </p:nvSpPr>
        <p:spPr>
          <a:xfrm>
            <a:off x="611560" y="2074000"/>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2102534" y="2155855"/>
            <a:ext cx="4351146" cy="3387920"/>
            <a:chOff x="994537" y="214040"/>
            <a:chExt cx="6729222" cy="5688632"/>
          </a:xfrm>
        </p:grpSpPr>
        <p:grpSp>
          <p:nvGrpSpPr>
            <p:cNvPr id="41" name="组合 40"/>
            <p:cNvGrpSpPr/>
            <p:nvPr/>
          </p:nvGrpSpPr>
          <p:grpSpPr>
            <a:xfrm>
              <a:off x="1568872" y="214040"/>
              <a:ext cx="5688632" cy="5688632"/>
              <a:chOff x="1568872" y="214040"/>
              <a:chExt cx="5688632" cy="5688632"/>
            </a:xfrm>
          </p:grpSpPr>
          <p:grpSp>
            <p:nvGrpSpPr>
              <p:cNvPr id="46" name="组合 45"/>
              <p:cNvGrpSpPr/>
              <p:nvPr/>
            </p:nvGrpSpPr>
            <p:grpSpPr>
              <a:xfrm>
                <a:off x="2010391" y="812103"/>
                <a:ext cx="4858336" cy="4507078"/>
                <a:chOff x="1662063" y="525829"/>
                <a:chExt cx="5863273" cy="5439358"/>
              </a:xfrm>
            </p:grpSpPr>
            <p:grpSp>
              <p:nvGrpSpPr>
                <p:cNvPr id="48" name="组合 47"/>
                <p:cNvGrpSpPr/>
                <p:nvPr/>
              </p:nvGrpSpPr>
              <p:grpSpPr>
                <a:xfrm>
                  <a:off x="1826400" y="525829"/>
                  <a:ext cx="5427771" cy="5439358"/>
                  <a:chOff x="1222459" y="384402"/>
                  <a:chExt cx="6237312" cy="6250627"/>
                </a:xfrm>
              </p:grpSpPr>
              <p:grpSp>
                <p:nvGrpSpPr>
                  <p:cNvPr id="51" name="组合 50"/>
                  <p:cNvGrpSpPr/>
                  <p:nvPr/>
                </p:nvGrpSpPr>
                <p:grpSpPr>
                  <a:xfrm>
                    <a:off x="1814601" y="384402"/>
                    <a:ext cx="4989647" cy="6250627"/>
                    <a:chOff x="1814601" y="384402"/>
                    <a:chExt cx="4989647" cy="6250627"/>
                  </a:xfrm>
                </p:grpSpPr>
                <p:grpSp>
                  <p:nvGrpSpPr>
                    <p:cNvPr id="53" name="组合 52"/>
                    <p:cNvGrpSpPr/>
                    <p:nvPr/>
                  </p:nvGrpSpPr>
                  <p:grpSpPr>
                    <a:xfrm>
                      <a:off x="1814601" y="384402"/>
                      <a:ext cx="4989647" cy="6250627"/>
                      <a:chOff x="1814601" y="384402"/>
                      <a:chExt cx="4989647" cy="6250627"/>
                    </a:xfrm>
                  </p:grpSpPr>
                  <p:grpSp>
                    <p:nvGrpSpPr>
                      <p:cNvPr id="62" name="组合 61"/>
                      <p:cNvGrpSpPr/>
                      <p:nvPr/>
                    </p:nvGrpSpPr>
                    <p:grpSpPr>
                      <a:xfrm>
                        <a:off x="2771800" y="2024488"/>
                        <a:ext cx="3096876" cy="3095928"/>
                        <a:chOff x="2771800" y="2024488"/>
                        <a:chExt cx="3096876" cy="3095928"/>
                      </a:xfrm>
                    </p:grpSpPr>
                    <p:grpSp>
                      <p:nvGrpSpPr>
                        <p:cNvPr id="81" name="组合 80"/>
                        <p:cNvGrpSpPr/>
                        <p:nvPr/>
                      </p:nvGrpSpPr>
                      <p:grpSpPr>
                        <a:xfrm>
                          <a:off x="2771800" y="2024488"/>
                          <a:ext cx="3096876" cy="3095928"/>
                          <a:chOff x="2497741" y="1341184"/>
                          <a:chExt cx="3096876" cy="3095928"/>
                        </a:xfrm>
                      </p:grpSpPr>
                      <p:sp>
                        <p:nvSpPr>
                          <p:cNvPr id="86" name="矩形 5"/>
                          <p:cNvSpPr/>
                          <p:nvPr/>
                        </p:nvSpPr>
                        <p:spPr>
                          <a:xfrm>
                            <a:off x="2498617" y="2889148"/>
                            <a:ext cx="3096000" cy="1547964"/>
                          </a:xfrm>
                          <a:custGeom>
                            <a:avLst/>
                            <a:gdLst/>
                            <a:ahLst/>
                            <a:cxnLst/>
                            <a:rect l="l" t="t" r="r" b="b"/>
                            <a:pathLst>
                              <a:path w="3096323" h="1547964">
                                <a:moveTo>
                                  <a:pt x="0" y="0"/>
                                </a:moveTo>
                                <a:lnTo>
                                  <a:pt x="3096323" y="0"/>
                                </a:lnTo>
                                <a:cubicBezTo>
                                  <a:pt x="3096221" y="854937"/>
                                  <a:pt x="2403124" y="1547964"/>
                                  <a:pt x="1548161" y="1547964"/>
                                </a:cubicBezTo>
                                <a:cubicBezTo>
                                  <a:pt x="693198" y="1547964"/>
                                  <a:pt x="102" y="854937"/>
                                  <a:pt x="0" y="0"/>
                                </a:cubicBezTo>
                                <a:close/>
                              </a:path>
                            </a:pathLst>
                          </a:cu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5"/>
                          <p:cNvSpPr/>
                          <p:nvPr/>
                        </p:nvSpPr>
                        <p:spPr>
                          <a:xfrm rot="10800000">
                            <a:off x="2497741" y="1341184"/>
                            <a:ext cx="3096323" cy="1547964"/>
                          </a:xfrm>
                          <a:custGeom>
                            <a:avLst/>
                            <a:gdLst/>
                            <a:ahLst/>
                            <a:cxnLst/>
                            <a:rect l="l" t="t" r="r" b="b"/>
                            <a:pathLst>
                              <a:path w="3096323" h="1547964">
                                <a:moveTo>
                                  <a:pt x="0" y="0"/>
                                </a:moveTo>
                                <a:lnTo>
                                  <a:pt x="3096323" y="0"/>
                                </a:lnTo>
                                <a:cubicBezTo>
                                  <a:pt x="3096221" y="854937"/>
                                  <a:pt x="2403124" y="1547964"/>
                                  <a:pt x="1548161" y="1547964"/>
                                </a:cubicBezTo>
                                <a:cubicBezTo>
                                  <a:pt x="693198" y="1547964"/>
                                  <a:pt x="102" y="854937"/>
                                  <a:pt x="0" y="0"/>
                                </a:cubicBezTo>
                                <a:close/>
                              </a:path>
                            </a:pathLst>
                          </a:custGeom>
                          <a:solidFill>
                            <a:schemeClr val="tx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5"/>
                          <p:cNvSpPr/>
                          <p:nvPr/>
                        </p:nvSpPr>
                        <p:spPr>
                          <a:xfrm>
                            <a:off x="4049486" y="2897919"/>
                            <a:ext cx="1530617" cy="765211"/>
                          </a:xfrm>
                          <a:custGeom>
                            <a:avLst/>
                            <a:gdLst/>
                            <a:ahLst/>
                            <a:cxnLst/>
                            <a:rect l="l" t="t" r="r" b="b"/>
                            <a:pathLst>
                              <a:path w="3096323" h="1547964">
                                <a:moveTo>
                                  <a:pt x="0" y="0"/>
                                </a:moveTo>
                                <a:lnTo>
                                  <a:pt x="3096323" y="0"/>
                                </a:lnTo>
                                <a:cubicBezTo>
                                  <a:pt x="3096221" y="854937"/>
                                  <a:pt x="2403124" y="1547964"/>
                                  <a:pt x="1548161" y="1547964"/>
                                </a:cubicBezTo>
                                <a:cubicBezTo>
                                  <a:pt x="693198" y="1547964"/>
                                  <a:pt x="102" y="854937"/>
                                  <a:pt x="0" y="0"/>
                                </a:cubicBezTo>
                                <a:close/>
                              </a:path>
                            </a:pathLst>
                          </a:custGeom>
                          <a:solidFill>
                            <a:schemeClr val="tx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5"/>
                          <p:cNvSpPr/>
                          <p:nvPr/>
                        </p:nvSpPr>
                        <p:spPr>
                          <a:xfrm rot="10800000">
                            <a:off x="2515838" y="2132708"/>
                            <a:ext cx="1530617" cy="765211"/>
                          </a:xfrm>
                          <a:custGeom>
                            <a:avLst/>
                            <a:gdLst/>
                            <a:ahLst/>
                            <a:cxnLst/>
                            <a:rect l="l" t="t" r="r" b="b"/>
                            <a:pathLst>
                              <a:path w="3096323" h="1547964">
                                <a:moveTo>
                                  <a:pt x="0" y="0"/>
                                </a:moveTo>
                                <a:lnTo>
                                  <a:pt x="3096323" y="0"/>
                                </a:lnTo>
                                <a:cubicBezTo>
                                  <a:pt x="3096221" y="854937"/>
                                  <a:pt x="2403124" y="1547964"/>
                                  <a:pt x="1548161" y="1547964"/>
                                </a:cubicBezTo>
                                <a:cubicBezTo>
                                  <a:pt x="693198" y="1547964"/>
                                  <a:pt x="102" y="854937"/>
                                  <a:pt x="0" y="0"/>
                                </a:cubicBezTo>
                                <a:close/>
                              </a:path>
                            </a:pathLst>
                          </a:cu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椭圆 81"/>
                        <p:cNvSpPr/>
                        <p:nvPr/>
                      </p:nvSpPr>
                      <p:spPr>
                        <a:xfrm>
                          <a:off x="3131840" y="3243748"/>
                          <a:ext cx="720080" cy="720080"/>
                        </a:xfrm>
                        <a:prstGeom prst="ellipse">
                          <a:avLst/>
                        </a:prstGeom>
                        <a:solidFill>
                          <a:schemeClr val="tx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教</a:t>
                          </a:r>
                          <a:endParaRPr lang="zh-CN" altLang="en-US" dirty="0"/>
                        </a:p>
                      </p:txBody>
                    </p:sp>
                    <p:sp>
                      <p:nvSpPr>
                        <p:cNvPr id="83" name="椭圆 82"/>
                        <p:cNvSpPr/>
                        <p:nvPr/>
                      </p:nvSpPr>
                      <p:spPr>
                        <a:xfrm>
                          <a:off x="4728813" y="3198618"/>
                          <a:ext cx="720080" cy="720080"/>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rPr>
                            <a:t>学</a:t>
                          </a:r>
                        </a:p>
                      </p:txBody>
                    </p:sp>
                    <p:sp>
                      <p:nvSpPr>
                        <p:cNvPr id="84" name="TextBox 83"/>
                        <p:cNvSpPr txBox="1"/>
                        <p:nvPr/>
                      </p:nvSpPr>
                      <p:spPr>
                        <a:xfrm>
                          <a:off x="3954621" y="2172031"/>
                          <a:ext cx="415497" cy="369332"/>
                        </a:xfrm>
                        <a:prstGeom prst="rect">
                          <a:avLst/>
                        </a:prstGeom>
                        <a:noFill/>
                        <a:ln w="12700">
                          <a:noFill/>
                        </a:ln>
                      </p:spPr>
                      <p:txBody>
                        <a:bodyPr wrap="none" rtlCol="0">
                          <a:spAutoFit/>
                        </a:bodyPr>
                        <a:lstStyle/>
                        <a:p>
                          <a:r>
                            <a:rPr lang="zh-CN" altLang="en-US" dirty="0" smtClean="0">
                              <a:solidFill>
                                <a:schemeClr val="bg1"/>
                              </a:solidFill>
                            </a:rPr>
                            <a:t>教</a:t>
                          </a:r>
                          <a:endParaRPr lang="zh-CN" altLang="en-US" dirty="0">
                            <a:solidFill>
                              <a:schemeClr val="bg1"/>
                            </a:solidFill>
                          </a:endParaRPr>
                        </a:p>
                      </p:txBody>
                    </p:sp>
                    <p:sp>
                      <p:nvSpPr>
                        <p:cNvPr id="85" name="TextBox 84"/>
                        <p:cNvSpPr txBox="1"/>
                        <p:nvPr/>
                      </p:nvSpPr>
                      <p:spPr>
                        <a:xfrm>
                          <a:off x="4060796" y="4358161"/>
                          <a:ext cx="415498" cy="369332"/>
                        </a:xfrm>
                        <a:prstGeom prst="rect">
                          <a:avLst/>
                        </a:prstGeom>
                        <a:noFill/>
                        <a:ln w="12700">
                          <a:solidFill>
                            <a:schemeClr val="bg1"/>
                          </a:solidFill>
                        </a:ln>
                      </p:spPr>
                      <p:txBody>
                        <a:bodyPr wrap="none" rtlCol="0">
                          <a:spAutoFit/>
                        </a:bodyPr>
                        <a:lstStyle/>
                        <a:p>
                          <a:r>
                            <a:rPr lang="zh-CN" altLang="en-US" dirty="0" smtClean="0"/>
                            <a:t>学</a:t>
                          </a:r>
                          <a:endParaRPr lang="zh-CN" altLang="en-US" dirty="0"/>
                        </a:p>
                      </p:txBody>
                    </p:sp>
                  </p:grpSp>
                  <p:sp>
                    <p:nvSpPr>
                      <p:cNvPr id="63" name="椭圆 62"/>
                      <p:cNvSpPr/>
                      <p:nvPr/>
                    </p:nvSpPr>
                    <p:spPr>
                      <a:xfrm>
                        <a:off x="1814601" y="1052736"/>
                        <a:ext cx="4989647" cy="4989647"/>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4" name="直接连接符 63"/>
                      <p:cNvCxnSpPr/>
                      <p:nvPr/>
                    </p:nvCxnSpPr>
                    <p:spPr>
                      <a:xfrm flipH="1">
                        <a:off x="2494226" y="1788215"/>
                        <a:ext cx="61550" cy="43369"/>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6055018" y="1760333"/>
                        <a:ext cx="52556" cy="74222"/>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63" idx="5"/>
                      </p:cNvCxnSpPr>
                      <p:nvPr/>
                    </p:nvCxnSpPr>
                    <p:spPr>
                      <a:xfrm flipH="1">
                        <a:off x="6024091" y="5311666"/>
                        <a:ext cx="49440" cy="50885"/>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2555776" y="1753345"/>
                        <a:ext cx="28555" cy="26447"/>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flipV="1">
                        <a:off x="5990731" y="1691433"/>
                        <a:ext cx="63752" cy="72972"/>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6074874" y="5225812"/>
                        <a:ext cx="82994" cy="93130"/>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2495077" y="5257536"/>
                        <a:ext cx="82994" cy="77179"/>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flipV="1">
                        <a:off x="2450348" y="5198849"/>
                        <a:ext cx="40969" cy="63449"/>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63" idx="1"/>
                        <a:endCxn id="63" idx="5"/>
                      </p:cNvCxnSpPr>
                      <p:nvPr/>
                    </p:nvCxnSpPr>
                    <p:spPr>
                      <a:xfrm>
                        <a:off x="2545318" y="1783453"/>
                        <a:ext cx="3528213" cy="352821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2491317" y="1783454"/>
                        <a:ext cx="3532774" cy="3415395"/>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3753910" y="3243748"/>
                        <a:ext cx="1001186" cy="637389"/>
                        <a:chOff x="267896" y="1052735"/>
                        <a:chExt cx="1001186" cy="637389"/>
                      </a:xfrm>
                    </p:grpSpPr>
                    <p:sp>
                      <p:nvSpPr>
                        <p:cNvPr id="79" name="椭圆 78"/>
                        <p:cNvSpPr/>
                        <p:nvPr/>
                      </p:nvSpPr>
                      <p:spPr>
                        <a:xfrm>
                          <a:off x="467543" y="1052735"/>
                          <a:ext cx="601893" cy="601893"/>
                        </a:xfrm>
                        <a:prstGeom prst="ellipse">
                          <a:avLst/>
                        </a:prstGeom>
                        <a:solidFill>
                          <a:schemeClr val="bg1">
                            <a:lumMod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ndParaRPr>
                        </a:p>
                      </p:txBody>
                    </p:sp>
                    <p:sp>
                      <p:nvSpPr>
                        <p:cNvPr id="80" name="TextBox 79"/>
                        <p:cNvSpPr txBox="1"/>
                        <p:nvPr/>
                      </p:nvSpPr>
                      <p:spPr>
                        <a:xfrm>
                          <a:off x="267896" y="1080928"/>
                          <a:ext cx="1001186" cy="609196"/>
                        </a:xfrm>
                        <a:prstGeom prst="rect">
                          <a:avLst/>
                        </a:prstGeom>
                        <a:noFill/>
                        <a:ln w="12700">
                          <a:noFill/>
                        </a:ln>
                      </p:spPr>
                      <p:txBody>
                        <a:bodyPr wrap="none" rtlCol="0">
                          <a:spAutoFit/>
                        </a:bodyPr>
                        <a:lstStyle/>
                        <a:p>
                          <a:r>
                            <a:rPr lang="zh-CN" altLang="en-US" sz="1050" dirty="0" smtClean="0">
                              <a:solidFill>
                                <a:schemeClr val="bg1"/>
                              </a:solidFill>
                            </a:rPr>
                            <a:t>问题</a:t>
                          </a:r>
                          <a:endParaRPr lang="zh-CN" altLang="en-US" sz="1050" dirty="0">
                            <a:solidFill>
                              <a:schemeClr val="bg1"/>
                            </a:solidFill>
                          </a:endParaRPr>
                        </a:p>
                      </p:txBody>
                    </p:sp>
                  </p:grpSp>
                  <p:cxnSp>
                    <p:nvCxnSpPr>
                      <p:cNvPr id="75" name="直接连接符 74"/>
                      <p:cNvCxnSpPr/>
                      <p:nvPr/>
                    </p:nvCxnSpPr>
                    <p:spPr>
                      <a:xfrm flipH="1">
                        <a:off x="4215648" y="384402"/>
                        <a:ext cx="156322" cy="37111"/>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52" idx="0"/>
                      </p:cNvCxnSpPr>
                      <p:nvPr/>
                    </p:nvCxnSpPr>
                    <p:spPr>
                      <a:xfrm>
                        <a:off x="4341116" y="397717"/>
                        <a:ext cx="149320" cy="0"/>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319961" y="6635028"/>
                        <a:ext cx="149320" cy="0"/>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4201937" y="6635029"/>
                        <a:ext cx="111534" cy="0"/>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grpSp>
                <p:sp>
                  <p:nvSpPr>
                    <p:cNvPr id="54" name="TextBox 53"/>
                    <p:cNvSpPr txBox="1"/>
                    <p:nvPr/>
                  </p:nvSpPr>
                  <p:spPr>
                    <a:xfrm rot="705806">
                      <a:off x="3902840" y="1319046"/>
                      <a:ext cx="1107996" cy="369332"/>
                    </a:xfrm>
                    <a:prstGeom prst="rect">
                      <a:avLst/>
                    </a:prstGeom>
                    <a:noFill/>
                    <a:ln w="12700">
                      <a:noFill/>
                    </a:ln>
                  </p:spPr>
                  <p:txBody>
                    <a:bodyPr wrap="none" rtlCol="0">
                      <a:prstTxWarp prst="textArchUp">
                        <a:avLst/>
                      </a:prstTxWarp>
                      <a:spAutoFit/>
                    </a:bodyPr>
                    <a:lstStyle/>
                    <a:p>
                      <a:r>
                        <a:rPr lang="zh-CN" altLang="en-US" dirty="0" smtClean="0">
                          <a:solidFill>
                            <a:schemeClr val="bg1"/>
                          </a:solidFill>
                        </a:rPr>
                        <a:t>教学准备</a:t>
                      </a:r>
                      <a:endParaRPr lang="zh-CN" altLang="en-US" dirty="0">
                        <a:solidFill>
                          <a:schemeClr val="bg1"/>
                        </a:solidFill>
                      </a:endParaRPr>
                    </a:p>
                  </p:txBody>
                </p:sp>
                <p:sp>
                  <p:nvSpPr>
                    <p:cNvPr id="55" name="TextBox 54"/>
                    <p:cNvSpPr txBox="1"/>
                    <p:nvPr/>
                  </p:nvSpPr>
                  <p:spPr>
                    <a:xfrm rot="20920895">
                      <a:off x="4014599" y="5478353"/>
                      <a:ext cx="1107996" cy="369332"/>
                    </a:xfrm>
                    <a:prstGeom prst="rect">
                      <a:avLst/>
                    </a:prstGeom>
                    <a:noFill/>
                    <a:ln w="12700">
                      <a:noFill/>
                    </a:ln>
                  </p:spPr>
                  <p:txBody>
                    <a:bodyPr wrap="none" rtlCol="0">
                      <a:prstTxWarp prst="textArchDown">
                        <a:avLst/>
                      </a:prstTxWarp>
                      <a:spAutoFit/>
                    </a:bodyPr>
                    <a:lstStyle/>
                    <a:p>
                      <a:r>
                        <a:rPr lang="zh-CN" altLang="en-US" dirty="0" smtClean="0">
                          <a:solidFill>
                            <a:schemeClr val="bg1"/>
                          </a:solidFill>
                        </a:rPr>
                        <a:t>应用分析</a:t>
                      </a:r>
                      <a:endParaRPr lang="zh-CN" altLang="en-US" dirty="0">
                        <a:solidFill>
                          <a:schemeClr val="bg1"/>
                        </a:solidFill>
                      </a:endParaRPr>
                    </a:p>
                  </p:txBody>
                </p:sp>
                <p:sp>
                  <p:nvSpPr>
                    <p:cNvPr id="56" name="TextBox 55"/>
                    <p:cNvSpPr txBox="1"/>
                    <p:nvPr/>
                  </p:nvSpPr>
                  <p:spPr>
                    <a:xfrm rot="5400000">
                      <a:off x="1736022" y="3129195"/>
                      <a:ext cx="1015663" cy="461665"/>
                    </a:xfrm>
                    <a:prstGeom prst="rect">
                      <a:avLst/>
                    </a:prstGeom>
                    <a:noFill/>
                    <a:ln w="12700">
                      <a:noFill/>
                    </a:ln>
                  </p:spPr>
                  <p:txBody>
                    <a:bodyPr vert="eaVert" wrap="none" rtlCol="0">
                      <a:prstTxWarp prst="textArchDown">
                        <a:avLst/>
                      </a:prstTxWarp>
                      <a:spAutoFit/>
                    </a:bodyPr>
                    <a:lstStyle/>
                    <a:p>
                      <a:r>
                        <a:rPr lang="zh-CN" altLang="en-US" dirty="0" smtClean="0">
                          <a:solidFill>
                            <a:schemeClr val="bg1"/>
                          </a:solidFill>
                        </a:rPr>
                        <a:t>综合评价</a:t>
                      </a:r>
                      <a:endParaRPr lang="zh-CN" altLang="en-US" dirty="0">
                        <a:solidFill>
                          <a:schemeClr val="bg1"/>
                        </a:solidFill>
                      </a:endParaRPr>
                    </a:p>
                  </p:txBody>
                </p:sp>
                <p:sp>
                  <p:nvSpPr>
                    <p:cNvPr id="57" name="TextBox 56"/>
                    <p:cNvSpPr txBox="1"/>
                    <p:nvPr/>
                  </p:nvSpPr>
                  <p:spPr>
                    <a:xfrm rot="5400000">
                      <a:off x="5873612" y="3140736"/>
                      <a:ext cx="1015663" cy="461665"/>
                    </a:xfrm>
                    <a:prstGeom prst="rect">
                      <a:avLst/>
                    </a:prstGeom>
                    <a:noFill/>
                    <a:ln w="12700">
                      <a:noFill/>
                    </a:ln>
                  </p:spPr>
                  <p:txBody>
                    <a:bodyPr vert="eaVert" wrap="none" rtlCol="0">
                      <a:prstTxWarp prst="textArchUp">
                        <a:avLst/>
                      </a:prstTxWarp>
                      <a:spAutoFit/>
                    </a:bodyPr>
                    <a:lstStyle/>
                    <a:p>
                      <a:r>
                        <a:rPr lang="zh-CN" altLang="en-US" dirty="0" smtClean="0">
                          <a:solidFill>
                            <a:schemeClr val="bg1"/>
                          </a:solidFill>
                        </a:rPr>
                        <a:t>记忆理解</a:t>
                      </a:r>
                      <a:endParaRPr lang="zh-CN" altLang="en-US" dirty="0">
                        <a:solidFill>
                          <a:schemeClr val="bg1"/>
                        </a:solidFill>
                      </a:endParaRPr>
                    </a:p>
                  </p:txBody>
                </p:sp>
                <p:sp>
                  <p:nvSpPr>
                    <p:cNvPr id="58" name="TextBox 57"/>
                    <p:cNvSpPr txBox="1"/>
                    <p:nvPr/>
                  </p:nvSpPr>
                  <p:spPr>
                    <a:xfrm flipH="1">
                      <a:off x="4219074" y="1553291"/>
                      <a:ext cx="432047" cy="645032"/>
                    </a:xfrm>
                    <a:prstGeom prst="rect">
                      <a:avLst/>
                    </a:prstGeom>
                    <a:noFill/>
                    <a:ln w="12700">
                      <a:noFill/>
                    </a:ln>
                  </p:spPr>
                  <p:txBody>
                    <a:bodyPr wrap="square" rtlCol="0">
                      <a:spAutoFit/>
                    </a:bodyPr>
                    <a:lstStyle/>
                    <a:p>
                      <a:r>
                        <a:rPr lang="en-US" altLang="zh-CN" sz="1200" b="1" dirty="0" smtClean="0">
                          <a:solidFill>
                            <a:schemeClr val="bg1"/>
                          </a:solidFill>
                        </a:rPr>
                        <a:t>1</a:t>
                      </a:r>
                      <a:endParaRPr lang="zh-CN" altLang="en-US" sz="1200" b="1" dirty="0">
                        <a:solidFill>
                          <a:schemeClr val="bg1"/>
                        </a:solidFill>
                      </a:endParaRPr>
                    </a:p>
                  </p:txBody>
                </p:sp>
                <p:sp>
                  <p:nvSpPr>
                    <p:cNvPr id="59" name="TextBox 58"/>
                    <p:cNvSpPr txBox="1"/>
                    <p:nvPr/>
                  </p:nvSpPr>
                  <p:spPr>
                    <a:xfrm flipH="1">
                      <a:off x="5945992" y="3243747"/>
                      <a:ext cx="432047" cy="645032"/>
                    </a:xfrm>
                    <a:prstGeom prst="rect">
                      <a:avLst/>
                    </a:prstGeom>
                    <a:noFill/>
                    <a:ln w="12700">
                      <a:noFill/>
                    </a:ln>
                  </p:spPr>
                  <p:txBody>
                    <a:bodyPr wrap="square" rtlCol="0">
                      <a:spAutoFit/>
                    </a:bodyPr>
                    <a:lstStyle/>
                    <a:p>
                      <a:r>
                        <a:rPr lang="en-US" altLang="zh-CN" sz="1200" b="1" dirty="0" smtClean="0">
                          <a:solidFill>
                            <a:schemeClr val="bg1"/>
                          </a:solidFill>
                        </a:rPr>
                        <a:t>2</a:t>
                      </a:r>
                      <a:endParaRPr lang="zh-CN" altLang="en-US" sz="1200" b="1" dirty="0">
                        <a:solidFill>
                          <a:schemeClr val="bg1"/>
                        </a:solidFill>
                      </a:endParaRPr>
                    </a:p>
                  </p:txBody>
                </p:sp>
                <p:sp>
                  <p:nvSpPr>
                    <p:cNvPr id="60" name="TextBox 59"/>
                    <p:cNvSpPr txBox="1"/>
                    <p:nvPr/>
                  </p:nvSpPr>
                  <p:spPr>
                    <a:xfrm flipH="1">
                      <a:off x="4169973" y="5162497"/>
                      <a:ext cx="432047" cy="645032"/>
                    </a:xfrm>
                    <a:prstGeom prst="rect">
                      <a:avLst/>
                    </a:prstGeom>
                    <a:noFill/>
                    <a:ln w="12700">
                      <a:noFill/>
                    </a:ln>
                  </p:spPr>
                  <p:txBody>
                    <a:bodyPr wrap="square" rtlCol="0">
                      <a:spAutoFit/>
                    </a:bodyPr>
                    <a:lstStyle/>
                    <a:p>
                      <a:r>
                        <a:rPr lang="en-US" altLang="zh-CN" sz="1200" b="1" dirty="0" smtClean="0">
                          <a:solidFill>
                            <a:schemeClr val="bg1"/>
                          </a:solidFill>
                        </a:rPr>
                        <a:t>3</a:t>
                      </a:r>
                      <a:endParaRPr lang="zh-CN" altLang="en-US" sz="1200" b="1" dirty="0">
                        <a:solidFill>
                          <a:schemeClr val="bg1"/>
                        </a:solidFill>
                      </a:endParaRPr>
                    </a:p>
                  </p:txBody>
                </p:sp>
                <p:sp>
                  <p:nvSpPr>
                    <p:cNvPr id="61" name="TextBox 60"/>
                    <p:cNvSpPr txBox="1"/>
                    <p:nvPr/>
                  </p:nvSpPr>
                  <p:spPr>
                    <a:xfrm flipH="1">
                      <a:off x="2234324" y="3144584"/>
                      <a:ext cx="432047" cy="645032"/>
                    </a:xfrm>
                    <a:prstGeom prst="rect">
                      <a:avLst/>
                    </a:prstGeom>
                    <a:noFill/>
                    <a:ln w="12700">
                      <a:noFill/>
                    </a:ln>
                  </p:spPr>
                  <p:txBody>
                    <a:bodyPr wrap="square" rtlCol="0">
                      <a:spAutoFit/>
                    </a:bodyPr>
                    <a:lstStyle/>
                    <a:p>
                      <a:r>
                        <a:rPr lang="en-US" altLang="zh-CN" sz="1200" b="1" dirty="0" smtClean="0">
                          <a:solidFill>
                            <a:schemeClr val="bg1"/>
                          </a:solidFill>
                        </a:rPr>
                        <a:t>4</a:t>
                      </a:r>
                      <a:endParaRPr lang="zh-CN" altLang="en-US" sz="1200" b="1" dirty="0">
                        <a:solidFill>
                          <a:schemeClr val="bg1"/>
                        </a:solidFill>
                      </a:endParaRPr>
                    </a:p>
                  </p:txBody>
                </p:sp>
              </p:grpSp>
              <p:sp>
                <p:nvSpPr>
                  <p:cNvPr id="52" name="椭圆 51"/>
                  <p:cNvSpPr/>
                  <p:nvPr/>
                </p:nvSpPr>
                <p:spPr>
                  <a:xfrm>
                    <a:off x="1222459" y="397717"/>
                    <a:ext cx="6237312" cy="6237312"/>
                  </a:xfrm>
                  <a:prstGeom prst="ellipse">
                    <a:avLst/>
                  </a:prstGeom>
                  <a:noFill/>
                  <a:ln w="127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TextBox 48"/>
                <p:cNvSpPr txBox="1"/>
                <p:nvPr/>
              </p:nvSpPr>
              <p:spPr>
                <a:xfrm rot="5400000">
                  <a:off x="1385064" y="2723953"/>
                  <a:ext cx="1015663" cy="461665"/>
                </a:xfrm>
                <a:prstGeom prst="rect">
                  <a:avLst/>
                </a:prstGeom>
                <a:noFill/>
                <a:ln w="12700">
                  <a:noFill/>
                </a:ln>
              </p:spPr>
              <p:txBody>
                <a:bodyPr vert="eaVert" wrap="none" rtlCol="0">
                  <a:prstTxWarp prst="textArchDown">
                    <a:avLst/>
                  </a:prstTxWarp>
                  <a:spAutoFit/>
                </a:bodyPr>
                <a:lstStyle/>
                <a:p>
                  <a:r>
                    <a:rPr lang="zh-CN" altLang="en-US" b="1" dirty="0">
                      <a:solidFill>
                        <a:schemeClr val="bg1"/>
                      </a:solidFill>
                    </a:rPr>
                    <a:t>课</a:t>
                  </a:r>
                  <a:r>
                    <a:rPr lang="zh-CN" altLang="en-US" b="1" dirty="0" smtClean="0">
                      <a:solidFill>
                        <a:schemeClr val="bg1"/>
                      </a:solidFill>
                    </a:rPr>
                    <a:t>上时间</a:t>
                  </a:r>
                  <a:endParaRPr lang="zh-CN" altLang="en-US" b="1" dirty="0">
                    <a:solidFill>
                      <a:schemeClr val="bg1"/>
                    </a:solidFill>
                  </a:endParaRPr>
                </a:p>
              </p:txBody>
            </p:sp>
            <p:sp>
              <p:nvSpPr>
                <p:cNvPr id="50" name="TextBox 49"/>
                <p:cNvSpPr txBox="1"/>
                <p:nvPr/>
              </p:nvSpPr>
              <p:spPr>
                <a:xfrm rot="5400000">
                  <a:off x="6786672" y="2862744"/>
                  <a:ext cx="1015663" cy="461665"/>
                </a:xfrm>
                <a:prstGeom prst="rect">
                  <a:avLst/>
                </a:prstGeom>
                <a:noFill/>
                <a:ln w="12700">
                  <a:noFill/>
                </a:ln>
              </p:spPr>
              <p:txBody>
                <a:bodyPr vert="eaVert" wrap="none" rtlCol="0">
                  <a:prstTxWarp prst="textArchUp">
                    <a:avLst/>
                  </a:prstTxWarp>
                  <a:spAutoFit/>
                </a:bodyPr>
                <a:lstStyle/>
                <a:p>
                  <a:r>
                    <a:rPr lang="zh-CN" altLang="en-US" b="1" dirty="0" smtClean="0">
                      <a:solidFill>
                        <a:schemeClr val="bg1"/>
                      </a:solidFill>
                    </a:rPr>
                    <a:t>课下时间</a:t>
                  </a:r>
                  <a:endParaRPr lang="zh-CN" altLang="en-US" b="1" dirty="0">
                    <a:solidFill>
                      <a:schemeClr val="bg1"/>
                    </a:solidFill>
                  </a:endParaRPr>
                </a:p>
              </p:txBody>
            </p:sp>
          </p:grpSp>
          <p:sp>
            <p:nvSpPr>
              <p:cNvPr id="47" name="椭圆 46"/>
              <p:cNvSpPr/>
              <p:nvPr/>
            </p:nvSpPr>
            <p:spPr>
              <a:xfrm>
                <a:off x="1568872" y="214040"/>
                <a:ext cx="5688632" cy="56886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TextBox 41"/>
            <p:cNvSpPr txBox="1"/>
            <p:nvPr/>
          </p:nvSpPr>
          <p:spPr>
            <a:xfrm>
              <a:off x="994537" y="627438"/>
              <a:ext cx="1237571" cy="465107"/>
            </a:xfrm>
            <a:prstGeom prst="rect">
              <a:avLst/>
            </a:prstGeom>
            <a:noFill/>
            <a:ln w="12700">
              <a:noFill/>
            </a:ln>
          </p:spPr>
          <p:txBody>
            <a:bodyPr wrap="none" rtlCol="0">
              <a:spAutoFit/>
            </a:bodyPr>
            <a:lstStyle/>
            <a:p>
              <a:r>
                <a:rPr lang="zh-CN" altLang="en-US" sz="1200" b="1" dirty="0" smtClean="0">
                  <a:solidFill>
                    <a:schemeClr val="bg1"/>
                  </a:solidFill>
                </a:rPr>
                <a:t>社会环境</a:t>
              </a:r>
              <a:endParaRPr lang="zh-CN" altLang="en-US" sz="1200" b="1" dirty="0">
                <a:solidFill>
                  <a:schemeClr val="bg1"/>
                </a:solidFill>
              </a:endParaRPr>
            </a:p>
          </p:txBody>
        </p:sp>
        <p:sp>
          <p:nvSpPr>
            <p:cNvPr id="43" name="TextBox 42"/>
            <p:cNvSpPr txBox="1"/>
            <p:nvPr/>
          </p:nvSpPr>
          <p:spPr>
            <a:xfrm>
              <a:off x="2688257" y="615415"/>
              <a:ext cx="1237571" cy="465107"/>
            </a:xfrm>
            <a:prstGeom prst="rect">
              <a:avLst/>
            </a:prstGeom>
            <a:noFill/>
            <a:ln w="12700">
              <a:noFill/>
            </a:ln>
          </p:spPr>
          <p:txBody>
            <a:bodyPr wrap="none" rtlCol="0">
              <a:spAutoFit/>
            </a:bodyPr>
            <a:lstStyle/>
            <a:p>
              <a:r>
                <a:rPr lang="zh-CN" altLang="en-US" sz="1200" b="1" dirty="0" smtClean="0">
                  <a:solidFill>
                    <a:schemeClr val="bg1"/>
                  </a:solidFill>
                </a:rPr>
                <a:t>学校环境</a:t>
              </a:r>
              <a:endParaRPr lang="zh-CN" altLang="en-US" sz="1200" b="1" dirty="0">
                <a:solidFill>
                  <a:schemeClr val="bg1"/>
                </a:solidFill>
              </a:endParaRPr>
            </a:p>
          </p:txBody>
        </p:sp>
        <p:sp>
          <p:nvSpPr>
            <p:cNvPr id="44" name="TextBox 43"/>
            <p:cNvSpPr txBox="1"/>
            <p:nvPr/>
          </p:nvSpPr>
          <p:spPr>
            <a:xfrm>
              <a:off x="5012452" y="666216"/>
              <a:ext cx="1237571" cy="465107"/>
            </a:xfrm>
            <a:prstGeom prst="rect">
              <a:avLst/>
            </a:prstGeom>
            <a:noFill/>
            <a:ln w="12700">
              <a:noFill/>
            </a:ln>
          </p:spPr>
          <p:txBody>
            <a:bodyPr wrap="none" rtlCol="0">
              <a:spAutoFit/>
            </a:bodyPr>
            <a:lstStyle/>
            <a:p>
              <a:r>
                <a:rPr lang="zh-CN" altLang="en-US" sz="1200" b="1" dirty="0" smtClean="0">
                  <a:solidFill>
                    <a:schemeClr val="bg1"/>
                  </a:solidFill>
                </a:rPr>
                <a:t>校内资源</a:t>
              </a:r>
              <a:endParaRPr lang="zh-CN" altLang="en-US" sz="1200" b="1" dirty="0">
                <a:solidFill>
                  <a:schemeClr val="bg1"/>
                </a:solidFill>
              </a:endParaRPr>
            </a:p>
          </p:txBody>
        </p:sp>
        <p:sp>
          <p:nvSpPr>
            <p:cNvPr id="45" name="TextBox 44"/>
            <p:cNvSpPr txBox="1"/>
            <p:nvPr/>
          </p:nvSpPr>
          <p:spPr>
            <a:xfrm>
              <a:off x="6486188" y="570449"/>
              <a:ext cx="1237571" cy="465107"/>
            </a:xfrm>
            <a:prstGeom prst="rect">
              <a:avLst/>
            </a:prstGeom>
            <a:noFill/>
            <a:ln w="12700">
              <a:noFill/>
            </a:ln>
          </p:spPr>
          <p:txBody>
            <a:bodyPr wrap="none" rtlCol="0">
              <a:spAutoFit/>
            </a:bodyPr>
            <a:lstStyle/>
            <a:p>
              <a:r>
                <a:rPr lang="zh-CN" altLang="en-US" sz="1200" b="1" dirty="0" smtClean="0">
                  <a:solidFill>
                    <a:schemeClr val="bg1"/>
                  </a:solidFill>
                </a:rPr>
                <a:t>云端资源</a:t>
              </a:r>
              <a:endParaRPr lang="zh-CN" altLang="en-US" sz="1200" b="1" dirty="0">
                <a:solidFill>
                  <a:schemeClr val="bg1"/>
                </a:solidFill>
              </a:endParaRPr>
            </a:p>
          </p:txBody>
        </p:sp>
      </p:grpSp>
    </p:spTree>
    <p:extLst>
      <p:ext uri="{BB962C8B-B14F-4D97-AF65-F5344CB8AC3E}">
        <p14:creationId xmlns:p14="http://schemas.microsoft.com/office/powerpoint/2010/main" val="2080168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社会性软件支持下的中学信息技术课堂个性化教学模型</a:t>
            </a:r>
            <a:endParaRPr lang="zh-CN" altLang="en-US" sz="2400" b="1" dirty="0"/>
          </a:p>
        </p:txBody>
      </p:sp>
      <p:sp>
        <p:nvSpPr>
          <p:cNvPr id="24" name="矩形 23"/>
          <p:cNvSpPr/>
          <p:nvPr/>
        </p:nvSpPr>
        <p:spPr>
          <a:xfrm>
            <a:off x="611560" y="2074000"/>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2164573" y="2012445"/>
            <a:ext cx="4862625" cy="3525902"/>
            <a:chOff x="827584" y="-171400"/>
            <a:chExt cx="7524836" cy="6984776"/>
          </a:xfrm>
        </p:grpSpPr>
        <p:grpSp>
          <p:nvGrpSpPr>
            <p:cNvPr id="41" name="组合 40"/>
            <p:cNvGrpSpPr/>
            <p:nvPr/>
          </p:nvGrpSpPr>
          <p:grpSpPr>
            <a:xfrm>
              <a:off x="1079612" y="836712"/>
              <a:ext cx="7020780" cy="5256584"/>
              <a:chOff x="575556" y="548680"/>
              <a:chExt cx="7920880" cy="6048672"/>
            </a:xfrm>
          </p:grpSpPr>
          <p:sp>
            <p:nvSpPr>
              <p:cNvPr id="61" name="椭圆 60"/>
              <p:cNvSpPr/>
              <p:nvPr/>
            </p:nvSpPr>
            <p:spPr>
              <a:xfrm>
                <a:off x="575556" y="548680"/>
                <a:ext cx="7920880" cy="604867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62" name="椭圆 61"/>
              <p:cNvSpPr/>
              <p:nvPr/>
            </p:nvSpPr>
            <p:spPr>
              <a:xfrm>
                <a:off x="1475656" y="1340768"/>
                <a:ext cx="6120680" cy="453650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63" name="等腰三角形 62"/>
              <p:cNvSpPr/>
              <p:nvPr/>
            </p:nvSpPr>
            <p:spPr>
              <a:xfrm>
                <a:off x="3275856" y="2168860"/>
                <a:ext cx="2592288" cy="219624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64" name="椭圆 63"/>
              <p:cNvSpPr/>
              <p:nvPr/>
            </p:nvSpPr>
            <p:spPr>
              <a:xfrm>
                <a:off x="3986705" y="3212976"/>
                <a:ext cx="1178900" cy="64807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学生</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5" name="圆角矩形 64"/>
              <p:cNvSpPr/>
              <p:nvPr/>
            </p:nvSpPr>
            <p:spPr>
              <a:xfrm>
                <a:off x="3325707" y="1576480"/>
                <a:ext cx="2489816" cy="645575"/>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情感态度与价值观</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6" name="圆角矩形 65"/>
              <p:cNvSpPr/>
              <p:nvPr/>
            </p:nvSpPr>
            <p:spPr>
              <a:xfrm rot="3181977">
                <a:off x="2216332" y="4278299"/>
                <a:ext cx="1674416" cy="540061"/>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知识与技能</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7" name="圆角矩形 66"/>
              <p:cNvSpPr/>
              <p:nvPr/>
            </p:nvSpPr>
            <p:spPr>
              <a:xfrm rot="18886740">
                <a:off x="5307861" y="4167094"/>
                <a:ext cx="1840922" cy="540061"/>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过程与方法</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8" name="椭圆 67"/>
              <p:cNvSpPr/>
              <p:nvPr/>
            </p:nvSpPr>
            <p:spPr>
              <a:xfrm>
                <a:off x="1475656" y="2060848"/>
                <a:ext cx="1800200" cy="115212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信息服务</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9" name="椭圆 68"/>
              <p:cNvSpPr/>
              <p:nvPr/>
            </p:nvSpPr>
            <p:spPr>
              <a:xfrm>
                <a:off x="5976156" y="2080574"/>
                <a:ext cx="1800200" cy="115212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资源服务</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grpSp>
        <p:sp>
          <p:nvSpPr>
            <p:cNvPr id="42" name="圆角矩形 41"/>
            <p:cNvSpPr/>
            <p:nvPr/>
          </p:nvSpPr>
          <p:spPr>
            <a:xfrm>
              <a:off x="3995936" y="6309320"/>
              <a:ext cx="1144718" cy="504056"/>
            </a:xfrm>
            <a:prstGeom prst="roundRect">
              <a:avLst>
                <a:gd name="adj" fmla="val 20156"/>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教师</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3" name="圆角矩形 42"/>
            <p:cNvSpPr/>
            <p:nvPr/>
          </p:nvSpPr>
          <p:spPr>
            <a:xfrm>
              <a:off x="2555776" y="188640"/>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博客</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4" name="圆角矩形 43"/>
            <p:cNvSpPr/>
            <p:nvPr/>
          </p:nvSpPr>
          <p:spPr>
            <a:xfrm>
              <a:off x="4319972" y="-171400"/>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微博客</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5" name="圆角矩形 44"/>
            <p:cNvSpPr/>
            <p:nvPr/>
          </p:nvSpPr>
          <p:spPr>
            <a:xfrm>
              <a:off x="6090018" y="195221"/>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播客</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6" name="圆角矩形 45"/>
            <p:cNvSpPr/>
            <p:nvPr/>
          </p:nvSpPr>
          <p:spPr>
            <a:xfrm>
              <a:off x="827584" y="2713245"/>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即时通讯</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7" name="圆角矩形 46"/>
            <p:cNvSpPr/>
            <p:nvPr/>
          </p:nvSpPr>
          <p:spPr>
            <a:xfrm>
              <a:off x="7848364" y="2668628"/>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维基</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8" name="圆角矩形 47"/>
            <p:cNvSpPr/>
            <p:nvPr/>
          </p:nvSpPr>
          <p:spPr>
            <a:xfrm>
              <a:off x="1456783" y="4509120"/>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err="1"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Rss</a:t>
              </a: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订阅</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9" name="圆角矩形 48"/>
            <p:cNvSpPr/>
            <p:nvPr/>
          </p:nvSpPr>
          <p:spPr>
            <a:xfrm>
              <a:off x="6992197" y="4581128"/>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电子邮件</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cxnSp>
          <p:nvCxnSpPr>
            <p:cNvPr id="50" name="直接箭头连接符 49"/>
            <p:cNvCxnSpPr/>
            <p:nvPr/>
          </p:nvCxnSpPr>
          <p:spPr>
            <a:xfrm>
              <a:off x="4625597" y="2244726"/>
              <a:ext cx="3682" cy="907386"/>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a:stCxn id="64" idx="3"/>
              <a:endCxn id="63" idx="2"/>
            </p:cNvCxnSpPr>
            <p:nvPr/>
          </p:nvCxnSpPr>
          <p:spPr>
            <a:xfrm flipH="1">
              <a:off x="3473060" y="3632838"/>
              <a:ext cx="783097" cy="520529"/>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a:stCxn id="64" idx="6"/>
              <a:endCxn id="63" idx="4"/>
            </p:cNvCxnSpPr>
            <p:nvPr/>
          </p:nvCxnSpPr>
          <p:spPr>
            <a:xfrm>
              <a:off x="5148064" y="3433715"/>
              <a:ext cx="622706" cy="719652"/>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a:stCxn id="43" idx="2"/>
            </p:cNvCxnSpPr>
            <p:nvPr/>
          </p:nvCxnSpPr>
          <p:spPr>
            <a:xfrm>
              <a:off x="2807804" y="1525074"/>
              <a:ext cx="252028" cy="39175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nvCxnSpPr>
          <p:spPr>
            <a:xfrm>
              <a:off x="4568295" y="1173301"/>
              <a:ext cx="21707" cy="35177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p:nvPr/>
          </p:nvCxnSpPr>
          <p:spPr>
            <a:xfrm flipH="1">
              <a:off x="6228184" y="1538947"/>
              <a:ext cx="124671" cy="3778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flipH="1">
              <a:off x="7302576" y="3398405"/>
              <a:ext cx="545092" cy="3059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1331640" y="3465004"/>
              <a:ext cx="54578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a:stCxn id="48" idx="3"/>
            </p:cNvCxnSpPr>
            <p:nvPr/>
          </p:nvCxnSpPr>
          <p:spPr>
            <a:xfrm flipV="1">
              <a:off x="1960839" y="4797152"/>
              <a:ext cx="594937" cy="3801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a:stCxn id="49" idx="1"/>
              <a:endCxn id="62" idx="5"/>
            </p:cNvCxnSpPr>
            <p:nvPr/>
          </p:nvCxnSpPr>
          <p:spPr>
            <a:xfrm flipH="1" flipV="1">
              <a:off x="6508081" y="4890155"/>
              <a:ext cx="484116" cy="35919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a:stCxn id="64" idx="4"/>
              <a:endCxn id="42" idx="0"/>
            </p:cNvCxnSpPr>
            <p:nvPr/>
          </p:nvCxnSpPr>
          <p:spPr>
            <a:xfrm flipH="1">
              <a:off x="4568295" y="3715317"/>
              <a:ext cx="57302" cy="2594003"/>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157553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中学信息技术教学翻转课堂教学模型</a:t>
            </a:r>
            <a:endParaRPr lang="zh-CN" altLang="en-US" sz="2400" b="1" dirty="0"/>
          </a:p>
        </p:txBody>
      </p:sp>
      <p:sp>
        <p:nvSpPr>
          <p:cNvPr id="24" name="矩形 23"/>
          <p:cNvSpPr/>
          <p:nvPr/>
        </p:nvSpPr>
        <p:spPr>
          <a:xfrm>
            <a:off x="675996" y="2054223"/>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2542334" y="2054223"/>
            <a:ext cx="4442163" cy="3600400"/>
            <a:chOff x="1017327" y="332656"/>
            <a:chExt cx="7125343" cy="6480720"/>
          </a:xfrm>
        </p:grpSpPr>
        <p:grpSp>
          <p:nvGrpSpPr>
            <p:cNvPr id="41" name="组合 40"/>
            <p:cNvGrpSpPr/>
            <p:nvPr/>
          </p:nvGrpSpPr>
          <p:grpSpPr>
            <a:xfrm>
              <a:off x="1017327" y="836712"/>
              <a:ext cx="7125343" cy="5976664"/>
              <a:chOff x="1039034" y="836712"/>
              <a:chExt cx="7125343" cy="5976664"/>
            </a:xfrm>
          </p:grpSpPr>
          <p:grpSp>
            <p:nvGrpSpPr>
              <p:cNvPr id="45" name="组合 44"/>
              <p:cNvGrpSpPr/>
              <p:nvPr/>
            </p:nvGrpSpPr>
            <p:grpSpPr>
              <a:xfrm>
                <a:off x="1039034" y="836712"/>
                <a:ext cx="7125343" cy="5256584"/>
                <a:chOff x="529776" y="548680"/>
                <a:chExt cx="8038848" cy="6048672"/>
              </a:xfrm>
            </p:grpSpPr>
            <p:sp>
              <p:nvSpPr>
                <p:cNvPr id="51" name="椭圆 50"/>
                <p:cNvSpPr/>
                <p:nvPr/>
              </p:nvSpPr>
              <p:spPr>
                <a:xfrm>
                  <a:off x="575556" y="548680"/>
                  <a:ext cx="7920880" cy="604867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endParaRPr>
                </a:p>
              </p:txBody>
            </p:sp>
            <p:sp>
              <p:nvSpPr>
                <p:cNvPr id="52" name="椭圆 51"/>
                <p:cNvSpPr/>
                <p:nvPr/>
              </p:nvSpPr>
              <p:spPr>
                <a:xfrm>
                  <a:off x="1475656" y="1340768"/>
                  <a:ext cx="6120680" cy="4536504"/>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endParaRPr>
                </a:p>
              </p:txBody>
            </p:sp>
            <p:sp>
              <p:nvSpPr>
                <p:cNvPr id="53" name="等腰三角形 52"/>
                <p:cNvSpPr/>
                <p:nvPr/>
              </p:nvSpPr>
              <p:spPr>
                <a:xfrm>
                  <a:off x="3275856" y="2168860"/>
                  <a:ext cx="2592288" cy="2196244"/>
                </a:xfrm>
                <a:prstGeom prst="triangle">
                  <a:avLst/>
                </a:prstGeom>
                <a:solidFill>
                  <a:schemeClr val="tx1">
                    <a:lumMod val="50000"/>
                    <a:lumOff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endParaRPr>
                </a:p>
              </p:txBody>
            </p:sp>
            <p:sp>
              <p:nvSpPr>
                <p:cNvPr id="54" name="椭圆 53"/>
                <p:cNvSpPr/>
                <p:nvPr/>
              </p:nvSpPr>
              <p:spPr>
                <a:xfrm>
                  <a:off x="3986705" y="3212976"/>
                  <a:ext cx="1178900" cy="648072"/>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学生</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5" name="圆角矩形 54"/>
                <p:cNvSpPr/>
                <p:nvPr/>
              </p:nvSpPr>
              <p:spPr>
                <a:xfrm>
                  <a:off x="3325707" y="1576480"/>
                  <a:ext cx="2489816" cy="645575"/>
                </a:xfrm>
                <a:prstGeom prst="roundRect">
                  <a:avLst/>
                </a:prstGeom>
                <a:solidFill>
                  <a:schemeClr val="bg1">
                    <a:lumMod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情感态度与价值观</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6" name="圆角矩形 55"/>
                <p:cNvSpPr/>
                <p:nvPr/>
              </p:nvSpPr>
              <p:spPr>
                <a:xfrm rot="18886740">
                  <a:off x="5178232" y="4154223"/>
                  <a:ext cx="1840922" cy="540061"/>
                </a:xfrm>
                <a:prstGeom prst="roundRect">
                  <a:avLst/>
                </a:prstGeom>
                <a:solidFill>
                  <a:schemeClr val="bg1">
                    <a:lumMod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过程与方法</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7" name="椭圆 56"/>
                <p:cNvSpPr/>
                <p:nvPr/>
              </p:nvSpPr>
              <p:spPr>
                <a:xfrm>
                  <a:off x="529776" y="2052860"/>
                  <a:ext cx="1800200" cy="1152128"/>
                </a:xfrm>
                <a:prstGeom prst="ellipse">
                  <a:avLst/>
                </a:prstGeom>
                <a:solidFill>
                  <a:schemeClr val="bg1">
                    <a:lumMod val="6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信息服务</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8" name="椭圆 57"/>
                <p:cNvSpPr/>
                <p:nvPr/>
              </p:nvSpPr>
              <p:spPr>
                <a:xfrm>
                  <a:off x="6768424" y="2009319"/>
                  <a:ext cx="1800200" cy="1152128"/>
                </a:xfrm>
                <a:prstGeom prst="ellipse">
                  <a:avLst/>
                </a:prstGeom>
                <a:solidFill>
                  <a:schemeClr val="bg1">
                    <a:lumMod val="6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资源服务</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9" name="圆角矩形 58"/>
                <p:cNvSpPr/>
                <p:nvPr/>
              </p:nvSpPr>
              <p:spPr>
                <a:xfrm rot="3181977">
                  <a:off x="2135303" y="4417039"/>
                  <a:ext cx="1993070" cy="526509"/>
                </a:xfrm>
                <a:prstGeom prst="roundRect">
                  <a:avLst/>
                </a:prstGeom>
                <a:solidFill>
                  <a:schemeClr val="bg1">
                    <a:lumMod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知识与技能</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grpSp>
          <p:sp>
            <p:nvSpPr>
              <p:cNvPr id="46" name="圆角矩形 45"/>
              <p:cNvSpPr/>
              <p:nvPr/>
            </p:nvSpPr>
            <p:spPr>
              <a:xfrm>
                <a:off x="3995936" y="6309320"/>
                <a:ext cx="1144718" cy="504056"/>
              </a:xfrm>
              <a:prstGeom prst="roundRect">
                <a:avLst>
                  <a:gd name="adj" fmla="val 20156"/>
                </a:avLst>
              </a:prstGeom>
              <a:solidFill>
                <a:schemeClr val="bg1">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教师</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cxnSp>
            <p:nvCxnSpPr>
              <p:cNvPr id="47" name="直接箭头连接符 46"/>
              <p:cNvCxnSpPr/>
              <p:nvPr/>
            </p:nvCxnSpPr>
            <p:spPr>
              <a:xfrm>
                <a:off x="4625597" y="2244726"/>
                <a:ext cx="3682" cy="907386"/>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54" idx="3"/>
                <a:endCxn id="53" idx="2"/>
              </p:cNvCxnSpPr>
              <p:nvPr/>
            </p:nvCxnSpPr>
            <p:spPr>
              <a:xfrm flipH="1">
                <a:off x="3473060" y="3632838"/>
                <a:ext cx="783097" cy="520529"/>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a:stCxn id="54" idx="6"/>
                <a:endCxn id="53" idx="4"/>
              </p:cNvCxnSpPr>
              <p:nvPr/>
            </p:nvCxnSpPr>
            <p:spPr>
              <a:xfrm>
                <a:off x="5148064" y="3433715"/>
                <a:ext cx="622706" cy="719652"/>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stCxn id="54" idx="4"/>
                <a:endCxn id="46" idx="0"/>
              </p:cNvCxnSpPr>
              <p:nvPr/>
            </p:nvCxnSpPr>
            <p:spPr>
              <a:xfrm flipH="1">
                <a:off x="4568295" y="3715317"/>
                <a:ext cx="57302" cy="2594003"/>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42" name="圆角矩形 41"/>
            <p:cNvSpPr/>
            <p:nvPr/>
          </p:nvSpPr>
          <p:spPr>
            <a:xfrm>
              <a:off x="4355976" y="332656"/>
              <a:ext cx="549277" cy="1336434"/>
            </a:xfrm>
            <a:prstGeom prst="roundRect">
              <a:avLst>
                <a:gd name="adj" fmla="val 20156"/>
              </a:avLst>
            </a:prstGeom>
            <a:solidFill>
              <a:schemeClr val="bg1">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社会性软件</a:t>
              </a:r>
            </a:p>
          </p:txBody>
        </p:sp>
        <p:sp>
          <p:nvSpPr>
            <p:cNvPr id="43" name="椭圆 42"/>
            <p:cNvSpPr/>
            <p:nvPr/>
          </p:nvSpPr>
          <p:spPr>
            <a:xfrm>
              <a:off x="6156176" y="5167754"/>
              <a:ext cx="956852" cy="641214"/>
            </a:xfrm>
            <a:prstGeom prst="ellipse">
              <a:avLst/>
            </a:prstGeom>
            <a:solidFill>
              <a:schemeClr val="bg1">
                <a:lumMod val="6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课下</a:t>
              </a:r>
            </a:p>
          </p:txBody>
        </p:sp>
        <p:sp>
          <p:nvSpPr>
            <p:cNvPr id="44" name="椭圆 43"/>
            <p:cNvSpPr/>
            <p:nvPr/>
          </p:nvSpPr>
          <p:spPr>
            <a:xfrm>
              <a:off x="2746341" y="2686109"/>
              <a:ext cx="916079" cy="641214"/>
            </a:xfrm>
            <a:prstGeom prst="ellipse">
              <a:avLst/>
            </a:prstGeom>
            <a:solidFill>
              <a:schemeClr val="bg1">
                <a:lumMod val="6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课上</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grpSp>
    </p:spTree>
    <p:extLst>
      <p:ext uri="{BB962C8B-B14F-4D97-AF65-F5344CB8AC3E}">
        <p14:creationId xmlns:p14="http://schemas.microsoft.com/office/powerpoint/2010/main" val="217262356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74C3C"/>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研究创新与不足</a:t>
              </a:r>
              <a:endParaRPr lang="zh-CN" altLang="en-US" sz="20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2160240" cy="1900784"/>
          </a:xfrm>
          <a:prstGeom prst="rect">
            <a:avLst/>
          </a:prstGeom>
          <a:solidFill>
            <a:srgbClr val="AF5E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研究创新</a:t>
            </a:r>
            <a:endParaRPr lang="zh-CN" altLang="en-US" sz="2400" b="1" dirty="0"/>
          </a:p>
        </p:txBody>
      </p:sp>
      <p:sp>
        <p:nvSpPr>
          <p:cNvPr id="24" name="矩形 23"/>
          <p:cNvSpPr/>
          <p:nvPr/>
        </p:nvSpPr>
        <p:spPr>
          <a:xfrm>
            <a:off x="2917832" y="1240184"/>
            <a:ext cx="5390076" cy="1900784"/>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p>
        </p:txBody>
      </p:sp>
      <p:sp>
        <p:nvSpPr>
          <p:cNvPr id="25" name="矩形 24"/>
          <p:cNvSpPr/>
          <p:nvPr/>
        </p:nvSpPr>
        <p:spPr>
          <a:xfrm>
            <a:off x="6228184" y="3284984"/>
            <a:ext cx="2079724" cy="1900784"/>
          </a:xfrm>
          <a:prstGeom prst="rect">
            <a:avLst/>
          </a:prstGeom>
          <a:solidFill>
            <a:srgbClr val="F78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研究不足</a:t>
            </a:r>
            <a:endParaRPr lang="zh-CN" altLang="en-US" sz="2400" b="1" dirty="0"/>
          </a:p>
        </p:txBody>
      </p:sp>
      <p:sp>
        <p:nvSpPr>
          <p:cNvPr id="26" name="矩形 25"/>
          <p:cNvSpPr/>
          <p:nvPr/>
        </p:nvSpPr>
        <p:spPr>
          <a:xfrm>
            <a:off x="609583" y="3311578"/>
            <a:ext cx="5474585" cy="190078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p>
        </p:txBody>
      </p:sp>
      <p:sp>
        <p:nvSpPr>
          <p:cNvPr id="27" name="矩形 26"/>
          <p:cNvSpPr/>
          <p:nvPr/>
        </p:nvSpPr>
        <p:spPr>
          <a:xfrm>
            <a:off x="3707904" y="1240184"/>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对教学微视频的呈现形式及开发模式进行总结提炼。</a:t>
            </a:r>
            <a:endParaRPr lang="zh-CN" altLang="en-US" sz="1400" b="1" dirty="0">
              <a:solidFill>
                <a:schemeClr val="tx1"/>
              </a:solidFill>
            </a:endParaRPr>
          </a:p>
        </p:txBody>
      </p:sp>
      <p:sp>
        <p:nvSpPr>
          <p:cNvPr id="28" name="矩形 27"/>
          <p:cNvSpPr/>
          <p:nvPr/>
        </p:nvSpPr>
        <p:spPr>
          <a:xfrm>
            <a:off x="2917832" y="1960264"/>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将知识可视化理论引入到微视频制作中</a:t>
            </a:r>
            <a:endParaRPr lang="zh-CN" altLang="en-US" sz="1400" b="1" dirty="0">
              <a:solidFill>
                <a:schemeClr val="tx1"/>
              </a:solidFill>
            </a:endParaRPr>
          </a:p>
        </p:txBody>
      </p:sp>
      <p:sp>
        <p:nvSpPr>
          <p:cNvPr id="29" name="矩形 28"/>
          <p:cNvSpPr/>
          <p:nvPr/>
        </p:nvSpPr>
        <p:spPr>
          <a:xfrm>
            <a:off x="3716491" y="2680344"/>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提出了中学信息技术教学翻转课堂模型并进行案例分析</a:t>
            </a:r>
            <a:endParaRPr lang="zh-CN" altLang="en-US" sz="1400" b="1" dirty="0">
              <a:solidFill>
                <a:schemeClr val="tx1"/>
              </a:solidFill>
            </a:endParaRPr>
          </a:p>
        </p:txBody>
      </p:sp>
      <p:sp>
        <p:nvSpPr>
          <p:cNvPr id="30" name="矩形 29"/>
          <p:cNvSpPr/>
          <p:nvPr/>
        </p:nvSpPr>
        <p:spPr>
          <a:xfrm>
            <a:off x="622123" y="3314012"/>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提出的应用模型缺乏实践应用，需要进一步细化</a:t>
            </a:r>
            <a:endParaRPr lang="zh-CN" altLang="en-US" sz="1400" b="1" dirty="0">
              <a:solidFill>
                <a:schemeClr val="tx1"/>
              </a:solidFill>
            </a:endParaRPr>
          </a:p>
        </p:txBody>
      </p:sp>
      <p:sp>
        <p:nvSpPr>
          <p:cNvPr id="31" name="矩形 30"/>
          <p:cNvSpPr/>
          <p:nvPr/>
        </p:nvSpPr>
        <p:spPr>
          <a:xfrm>
            <a:off x="1492751" y="4031658"/>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教学微视频制作相对粗糙，没有达到理想效果</a:t>
            </a:r>
            <a:endParaRPr lang="zh-CN" altLang="en-US" sz="1400" b="1" dirty="0">
              <a:solidFill>
                <a:schemeClr val="tx1"/>
              </a:solidFill>
            </a:endParaRPr>
          </a:p>
        </p:txBody>
      </p:sp>
      <p:sp>
        <p:nvSpPr>
          <p:cNvPr id="32" name="矩形 31"/>
          <p:cNvSpPr/>
          <p:nvPr/>
        </p:nvSpPr>
        <p:spPr>
          <a:xfrm>
            <a:off x="622123" y="4751738"/>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教学微视频应用效果缺乏实证研究</a:t>
            </a:r>
            <a:endParaRPr lang="zh-CN" altLang="en-US" sz="1400" b="1" dirty="0">
              <a:solidFill>
                <a:schemeClr val="tx1"/>
              </a:solidFill>
            </a:endParaRPr>
          </a:p>
        </p:txBody>
      </p:sp>
    </p:spTree>
    <p:extLst>
      <p:ext uri="{BB962C8B-B14F-4D97-AF65-F5344CB8AC3E}">
        <p14:creationId xmlns:p14="http://schemas.microsoft.com/office/powerpoint/2010/main" val="565622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355725"/>
            <a:ext cx="9144000" cy="463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descr="云1.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68538" y="1684338"/>
            <a:ext cx="2268538"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descr="云3.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58375" y="2363788"/>
            <a:ext cx="2994025"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Line 7"/>
          <p:cNvSpPr>
            <a:spLocks noChangeShapeType="1"/>
          </p:cNvSpPr>
          <p:nvPr/>
        </p:nvSpPr>
        <p:spPr bwMode="auto">
          <a:xfrm>
            <a:off x="0" y="5943600"/>
            <a:ext cx="9144000" cy="0"/>
          </a:xfrm>
          <a:prstGeom prst="line">
            <a:avLst/>
          </a:prstGeom>
          <a:noFill/>
          <a:ln w="152400">
            <a:solidFill>
              <a:schemeClr val="tx1"/>
            </a:solidFill>
            <a:round/>
            <a:headEnd/>
            <a:tailEnd/>
          </a:ln>
          <a:effectLst>
            <a:outerShdw dist="35921" dir="2700000" algn="ctr" rotWithShape="0">
              <a:srgbClr val="808080">
                <a:alpha val="79999"/>
              </a:srgbClr>
            </a:outerShdw>
          </a:effectLst>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mtClean="0">
              <a:solidFill>
                <a:prstClr val="black"/>
              </a:solidFill>
            </a:endParaRPr>
          </a:p>
        </p:txBody>
      </p:sp>
      <p:sp>
        <p:nvSpPr>
          <p:cNvPr id="2054" name="Line 33"/>
          <p:cNvSpPr>
            <a:spLocks noChangeShapeType="1"/>
          </p:cNvSpPr>
          <p:nvPr/>
        </p:nvSpPr>
        <p:spPr bwMode="auto">
          <a:xfrm>
            <a:off x="-25400" y="1257300"/>
            <a:ext cx="9144000" cy="0"/>
          </a:xfrm>
          <a:prstGeom prst="line">
            <a:avLst/>
          </a:prstGeom>
          <a:noFill/>
          <a:ln w="152400">
            <a:solidFill>
              <a:schemeClr val="tx1"/>
            </a:solidFill>
            <a:round/>
            <a:headEnd/>
            <a:tailEnd/>
          </a:ln>
          <a:effectLst>
            <a:outerShdw dist="35921" dir="2700000" algn="ctr" rotWithShape="0">
              <a:schemeClr val="bg1">
                <a:alpha val="79999"/>
              </a:schemeClr>
            </a:outerShdw>
          </a:effectLst>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mtClean="0">
              <a:solidFill>
                <a:prstClr val="black"/>
              </a:solidFill>
            </a:endParaRPr>
          </a:p>
        </p:txBody>
      </p:sp>
      <p:sp>
        <p:nvSpPr>
          <p:cNvPr id="2055" name="Line 36"/>
          <p:cNvSpPr>
            <a:spLocks noChangeShapeType="1"/>
          </p:cNvSpPr>
          <p:nvPr/>
        </p:nvSpPr>
        <p:spPr bwMode="auto">
          <a:xfrm>
            <a:off x="0" y="5956300"/>
            <a:ext cx="9144000" cy="0"/>
          </a:xfrm>
          <a:prstGeom prst="line">
            <a:avLst/>
          </a:prstGeom>
          <a:noFill/>
          <a:ln w="152400">
            <a:solidFill>
              <a:schemeClr val="tx1"/>
            </a:solidFill>
            <a:round/>
            <a:headEnd/>
            <a:tailEnd/>
          </a:ln>
          <a:effectLst>
            <a:outerShdw dist="35921" dir="2700000" algn="ctr" rotWithShape="0">
              <a:schemeClr val="bg1">
                <a:alpha val="79999"/>
              </a:schemeClr>
            </a:outerShdw>
          </a:effectLst>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mtClean="0">
              <a:solidFill>
                <a:prstClr val="black"/>
              </a:solidFill>
            </a:endParaRPr>
          </a:p>
        </p:txBody>
      </p:sp>
      <p:pic>
        <p:nvPicPr>
          <p:cNvPr id="82984" name="Picture 40" descr="音乐泡泡"/>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21575" y="7183438"/>
            <a:ext cx="1008063"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85" name="Picture 41" descr="音乐泡泡"/>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5200" y="7302500"/>
            <a:ext cx="64770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79" name="Picture 35" descr="热气球"/>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64388" y="361950"/>
            <a:ext cx="1428750"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descr="07.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147888" y="-76200"/>
            <a:ext cx="98425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9" descr="美女跳舞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9388" y="1341438"/>
            <a:ext cx="2297112" cy="524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4" name="Picture 60" descr="绿风车棍子"/>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461375" y="4217988"/>
            <a:ext cx="71438" cy="165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59" descr="绿风车"/>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850188" y="3722688"/>
            <a:ext cx="1217612"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图片 55"/>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rot="2305206">
            <a:off x="2293938" y="23701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图片 56"/>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rot="2305206">
            <a:off x="2293938" y="2951163"/>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图片 57"/>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rot="2305206">
            <a:off x="2293938" y="3527425"/>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图片 58"/>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rot="2305206">
            <a:off x="2293938" y="410368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6926240"/>
      </p:ext>
    </p:extLst>
  </p:cSld>
  <p:clrMapOvr>
    <a:masterClrMapping/>
  </p:clrMapOvr>
  <p:transition>
    <p:sndAc>
      <p:stSnd loop="1">
        <p:snd r:embed="rId2" name="亡灵序曲.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repeatCount="indefinite" fill="hold" nodeType="withEffect">
                                  <p:stCondLst>
                                    <p:cond delay="0"/>
                                  </p:stCondLst>
                                  <p:childTnLst>
                                    <p:animMotion origin="layout" path="M -1.66667E-6 0.01111 L 1.79965 0.01111 " pathEditMode="relative" rAng="0" ptsTypes="AA">
                                      <p:cBhvr>
                                        <p:cTn id="6" dur="8000" fill="hold"/>
                                        <p:tgtEl>
                                          <p:spTgt spid="10"/>
                                        </p:tgtEl>
                                        <p:attrNameLst>
                                          <p:attrName>ppt_x</p:attrName>
                                          <p:attrName>ppt_y</p:attrName>
                                        </p:attrNameLst>
                                      </p:cBhvr>
                                      <p:rCtr x="89983" y="0"/>
                                    </p:animMotion>
                                  </p:childTnLst>
                                </p:cTn>
                              </p:par>
                              <p:par>
                                <p:cTn id="7" presetID="35" presetClass="path" presetSubtype="0" repeatCount="indefinite" fill="hold" nodeType="withEffect">
                                  <p:stCondLst>
                                    <p:cond delay="0"/>
                                  </p:stCondLst>
                                  <p:childTnLst>
                                    <p:animMotion origin="layout" path="M -2.77778E-7 0.01111 L -1.8467 0.01111 " pathEditMode="relative" rAng="0" ptsTypes="AA">
                                      <p:cBhvr>
                                        <p:cTn id="8" dur="10000" fill="hold"/>
                                        <p:tgtEl>
                                          <p:spTgt spid="12"/>
                                        </p:tgtEl>
                                        <p:attrNameLst>
                                          <p:attrName>ppt_x</p:attrName>
                                          <p:attrName>ppt_y</p:attrName>
                                        </p:attrNameLst>
                                      </p:cBhvr>
                                      <p:rCtr x="-92344" y="0"/>
                                    </p:animMotion>
                                  </p:childTnLst>
                                </p:cTn>
                              </p:par>
                              <p:par>
                                <p:cTn id="9" presetID="47" presetClass="entr" presetSubtype="0" fill="hold" nodeType="withEffect">
                                  <p:stCondLst>
                                    <p:cond delay="0"/>
                                  </p:stCondLst>
                                  <p:childTnLst>
                                    <p:set>
                                      <p:cBhvr>
                                        <p:cTn id="10" dur="1" fill="hold">
                                          <p:stCondLst>
                                            <p:cond delay="0"/>
                                          </p:stCondLst>
                                        </p:cTn>
                                        <p:tgtEl>
                                          <p:spTgt spid="82979"/>
                                        </p:tgtEl>
                                        <p:attrNameLst>
                                          <p:attrName>style.visibility</p:attrName>
                                        </p:attrNameLst>
                                      </p:cBhvr>
                                      <p:to>
                                        <p:strVal val="visible"/>
                                      </p:to>
                                    </p:set>
                                    <p:animEffect transition="in" filter="fade">
                                      <p:cBhvr>
                                        <p:cTn id="11" dur="1000"/>
                                        <p:tgtEl>
                                          <p:spTgt spid="82979"/>
                                        </p:tgtEl>
                                      </p:cBhvr>
                                    </p:animEffect>
                                    <p:anim calcmode="lin" valueType="num">
                                      <p:cBhvr>
                                        <p:cTn id="12" dur="1000" fill="hold"/>
                                        <p:tgtEl>
                                          <p:spTgt spid="82979"/>
                                        </p:tgtEl>
                                        <p:attrNameLst>
                                          <p:attrName>ppt_x</p:attrName>
                                        </p:attrNameLst>
                                      </p:cBhvr>
                                      <p:tavLst>
                                        <p:tav tm="0">
                                          <p:val>
                                            <p:strVal val="#ppt_x"/>
                                          </p:val>
                                        </p:tav>
                                        <p:tav tm="100000">
                                          <p:val>
                                            <p:strVal val="#ppt_x"/>
                                          </p:val>
                                        </p:tav>
                                      </p:tavLst>
                                    </p:anim>
                                    <p:anim calcmode="lin" valueType="num">
                                      <p:cBhvr>
                                        <p:cTn id="13" dur="1000" fill="hold"/>
                                        <p:tgtEl>
                                          <p:spTgt spid="82979"/>
                                        </p:tgtEl>
                                        <p:attrNameLst>
                                          <p:attrName>ppt_y</p:attrName>
                                        </p:attrNameLst>
                                      </p:cBhvr>
                                      <p:tavLst>
                                        <p:tav tm="0">
                                          <p:val>
                                            <p:strVal val="#ppt_y-.1"/>
                                          </p:val>
                                        </p:tav>
                                        <p:tav tm="100000">
                                          <p:val>
                                            <p:strVal val="#ppt_y"/>
                                          </p:val>
                                        </p:tav>
                                      </p:tavLst>
                                    </p:anim>
                                  </p:childTnLst>
                                </p:cTn>
                              </p:par>
                              <p:par>
                                <p:cTn id="14" presetID="10" presetClass="entr" presetSubtype="0" repeatCount="indefinite" fill="hold" nodeType="withEffect">
                                  <p:stCondLst>
                                    <p:cond delay="20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par>
                                <p:cTn id="17" presetID="10" presetClass="exit" presetSubtype="0" repeatCount="indefinite" fill="hold" nodeType="withEffect">
                                  <p:stCondLst>
                                    <p:cond delay="3000"/>
                                  </p:stCondLst>
                                  <p:childTnLst>
                                    <p:animEffect transition="out" filter="fade">
                                      <p:cBhvr>
                                        <p:cTn id="18" dur="900"/>
                                        <p:tgtEl>
                                          <p:spTgt spid="9"/>
                                        </p:tgtEl>
                                      </p:cBhvr>
                                    </p:animEffect>
                                    <p:set>
                                      <p:cBhvr>
                                        <p:cTn id="19" dur="1" fill="hold">
                                          <p:stCondLst>
                                            <p:cond delay="899"/>
                                          </p:stCondLst>
                                        </p:cTn>
                                        <p:tgtEl>
                                          <p:spTgt spid="9"/>
                                        </p:tgtEl>
                                        <p:attrNameLst>
                                          <p:attrName>style.visibility</p:attrName>
                                        </p:attrNameLst>
                                      </p:cBhvr>
                                      <p:to>
                                        <p:strVal val="hidden"/>
                                      </p:to>
                                    </p:set>
                                  </p:childTnLst>
                                </p:cTn>
                              </p:par>
                              <p:par>
                                <p:cTn id="20" presetID="0" presetClass="path" presetSubtype="0" repeatCount="indefinite" accel="50000" decel="50000" fill="hold" nodeType="withEffect">
                                  <p:stCondLst>
                                    <p:cond delay="0"/>
                                  </p:stCondLst>
                                  <p:childTnLst>
                                    <p:animMotion origin="layout" path="M 3.33333E-6 -1.48148E-6 C 0.03281 -0.09329 0.06597 -0.18588 0.11666 -0.24745 C 0.16788 -0.30879 0.29392 -0.30625 0.30503 -0.36898 C 0.31632 -0.43171 0.20034 -0.5493 0.18368 -0.6243 C 0.16736 -0.6993 0.17517 -0.77292 0.20538 -0.81782 C 0.23593 -0.86296 0.35625 -0.8618 0.36614 -0.89421 C 0.37604 -0.92685 0.25225 -0.98287 0.26458 -1.01366 C 0.27725 -1.04444 0.35902 -1.0618 0.44097 -1.0794 " pathEditMode="relative" rAng="0" ptsTypes="aaaaaaaA">
                                      <p:cBhvr>
                                        <p:cTn id="21" dur="12000" fill="hold"/>
                                        <p:tgtEl>
                                          <p:spTgt spid="82985"/>
                                        </p:tgtEl>
                                        <p:attrNameLst>
                                          <p:attrName>ppt_x</p:attrName>
                                          <p:attrName>ppt_y</p:attrName>
                                        </p:attrNameLst>
                                      </p:cBhvr>
                                      <p:rCtr x="22049" y="-53981"/>
                                    </p:animMotion>
                                  </p:childTnLst>
                                </p:cTn>
                              </p:par>
                              <p:par>
                                <p:cTn id="22" presetID="0" presetClass="path" presetSubtype="0" repeatCount="indefinite" accel="50000" decel="50000" fill="hold" nodeType="withEffect">
                                  <p:stCondLst>
                                    <p:cond delay="500"/>
                                  </p:stCondLst>
                                  <p:childTnLst>
                                    <p:animMotion origin="layout" path="M -3.05556E-6 -0.00024 C -0.01267 -0.09676 -0.025 -0.19283 -0.04409 -0.25649 C -0.06319 -0.31991 -0.11041 -0.31737 -0.11475 -0.38218 C -0.11892 -0.44723 -0.07534 -0.56922 -0.06909 -0.64676 C -0.06302 -0.72454 -0.06597 -0.80093 -0.07743 -0.84723 C -0.08871 -0.89375 -0.13368 -0.8926 -0.13732 -0.92616 C -0.14132 -0.95996 -0.09461 -1.01783 -0.09948 -1.05 C -0.10416 -1.08149 -0.13489 -1.09954 -0.16527 -1.11783 " pathEditMode="relative" rAng="0" ptsTypes="aaaaaaaA">
                                      <p:cBhvr>
                                        <p:cTn id="23" dur="8000" fill="hold"/>
                                        <p:tgtEl>
                                          <p:spTgt spid="82984"/>
                                        </p:tgtEl>
                                        <p:attrNameLst>
                                          <p:attrName>ppt_x</p:attrName>
                                          <p:attrName>ppt_y</p:attrName>
                                        </p:attrNameLst>
                                      </p:cBhvr>
                                      <p:rCtr x="-8264" y="-55880"/>
                                    </p:animMotion>
                                  </p:childTnLst>
                                </p:cTn>
                              </p:par>
                              <p:par>
                                <p:cTn id="24" presetID="47" presetClass="entr" presetSubtype="0" fill="hold" nodeType="withEffect">
                                  <p:stCondLst>
                                    <p:cond delay="200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1000"/>
                                        <p:tgtEl>
                                          <p:spTgt spid="40"/>
                                        </p:tgtEl>
                                      </p:cBhvr>
                                    </p:animEffect>
                                    <p:anim calcmode="lin" valueType="num">
                                      <p:cBhvr>
                                        <p:cTn id="27" dur="1000" fill="hold"/>
                                        <p:tgtEl>
                                          <p:spTgt spid="40"/>
                                        </p:tgtEl>
                                        <p:attrNameLst>
                                          <p:attrName>ppt_x</p:attrName>
                                        </p:attrNameLst>
                                      </p:cBhvr>
                                      <p:tavLst>
                                        <p:tav tm="0">
                                          <p:val>
                                            <p:strVal val="#ppt_x"/>
                                          </p:val>
                                        </p:tav>
                                        <p:tav tm="100000">
                                          <p:val>
                                            <p:strVal val="#ppt_x"/>
                                          </p:val>
                                        </p:tav>
                                      </p:tavLst>
                                    </p:anim>
                                    <p:anim calcmode="lin" valueType="num">
                                      <p:cBhvr>
                                        <p:cTn id="28" dur="1000" fill="hold"/>
                                        <p:tgtEl>
                                          <p:spTgt spid="40"/>
                                        </p:tgtEl>
                                        <p:attrNameLst>
                                          <p:attrName>ppt_y</p:attrName>
                                        </p:attrNameLst>
                                      </p:cBhvr>
                                      <p:tavLst>
                                        <p:tav tm="0">
                                          <p:val>
                                            <p:strVal val="#ppt_y-.1"/>
                                          </p:val>
                                        </p:tav>
                                        <p:tav tm="100000">
                                          <p:val>
                                            <p:strVal val="#ppt_y"/>
                                          </p:val>
                                        </p:tav>
                                      </p:tavLst>
                                    </p:anim>
                                  </p:childTnLst>
                                </p:cTn>
                              </p:par>
                              <p:par>
                                <p:cTn id="29" presetID="8" presetClass="emph" presetSubtype="0" repeatCount="indefinite" fill="hold" nodeType="withEffect">
                                  <p:stCondLst>
                                    <p:cond delay="0"/>
                                  </p:stCondLst>
                                  <p:childTnLst>
                                    <p:animRot by="21600000">
                                      <p:cBhvr>
                                        <p:cTn id="30" dur="5000" fill="hold"/>
                                        <p:tgtEl>
                                          <p:spTgt spid="42"/>
                                        </p:tgtEl>
                                        <p:attrNameLst>
                                          <p:attrName>r</p:attrName>
                                        </p:attrNameLst>
                                      </p:cBhvr>
                                    </p:animRot>
                                  </p:childTnLst>
                                </p:cTn>
                              </p:par>
                              <p:par>
                                <p:cTn id="31" presetID="22" presetClass="entr" presetSubtype="8" fill="hold" nodeType="withEffect">
                                  <p:stCondLst>
                                    <p:cond delay="2250"/>
                                  </p:stCondLst>
                                  <p:childTnLst>
                                    <p:set>
                                      <p:cBhvr>
                                        <p:cTn id="32" dur="1" fill="hold">
                                          <p:stCondLst>
                                            <p:cond delay="0"/>
                                          </p:stCondLst>
                                        </p:cTn>
                                        <p:tgtEl>
                                          <p:spTgt spid="56"/>
                                        </p:tgtEl>
                                        <p:attrNameLst>
                                          <p:attrName>style.visibility</p:attrName>
                                        </p:attrNameLst>
                                      </p:cBhvr>
                                      <p:to>
                                        <p:strVal val="visible"/>
                                      </p:to>
                                    </p:set>
                                    <p:animEffect transition="in" filter="wipe(left)">
                                      <p:cBhvr>
                                        <p:cTn id="33" dur="500"/>
                                        <p:tgtEl>
                                          <p:spTgt spid="56"/>
                                        </p:tgtEl>
                                      </p:cBhvr>
                                    </p:animEffect>
                                  </p:childTnLst>
                                </p:cTn>
                              </p:par>
                              <p:par>
                                <p:cTn id="34" presetID="22" presetClass="entr" presetSubtype="8" fill="hold" nodeType="withEffect">
                                  <p:stCondLst>
                                    <p:cond delay="2250"/>
                                  </p:stCondLst>
                                  <p:childTnLst>
                                    <p:set>
                                      <p:cBhvr>
                                        <p:cTn id="35" dur="1" fill="hold">
                                          <p:stCondLst>
                                            <p:cond delay="0"/>
                                          </p:stCondLst>
                                        </p:cTn>
                                        <p:tgtEl>
                                          <p:spTgt spid="57"/>
                                        </p:tgtEl>
                                        <p:attrNameLst>
                                          <p:attrName>style.visibility</p:attrName>
                                        </p:attrNameLst>
                                      </p:cBhvr>
                                      <p:to>
                                        <p:strVal val="visible"/>
                                      </p:to>
                                    </p:set>
                                    <p:animEffect transition="in" filter="wipe(left)">
                                      <p:cBhvr>
                                        <p:cTn id="36" dur="500"/>
                                        <p:tgtEl>
                                          <p:spTgt spid="57"/>
                                        </p:tgtEl>
                                      </p:cBhvr>
                                    </p:animEffect>
                                  </p:childTnLst>
                                </p:cTn>
                              </p:par>
                              <p:par>
                                <p:cTn id="37" presetID="22" presetClass="entr" presetSubtype="8" fill="hold" nodeType="withEffect">
                                  <p:stCondLst>
                                    <p:cond delay="2250"/>
                                  </p:stCondLst>
                                  <p:childTnLst>
                                    <p:set>
                                      <p:cBhvr>
                                        <p:cTn id="38" dur="1" fill="hold">
                                          <p:stCondLst>
                                            <p:cond delay="0"/>
                                          </p:stCondLst>
                                        </p:cTn>
                                        <p:tgtEl>
                                          <p:spTgt spid="58"/>
                                        </p:tgtEl>
                                        <p:attrNameLst>
                                          <p:attrName>style.visibility</p:attrName>
                                        </p:attrNameLst>
                                      </p:cBhvr>
                                      <p:to>
                                        <p:strVal val="visible"/>
                                      </p:to>
                                    </p:set>
                                    <p:animEffect transition="in" filter="wipe(left)">
                                      <p:cBhvr>
                                        <p:cTn id="39" dur="500"/>
                                        <p:tgtEl>
                                          <p:spTgt spid="58"/>
                                        </p:tgtEl>
                                      </p:cBhvr>
                                    </p:animEffect>
                                  </p:childTnLst>
                                </p:cTn>
                              </p:par>
                              <p:par>
                                <p:cTn id="40" presetID="22" presetClass="entr" presetSubtype="8" fill="hold" nodeType="withEffect">
                                  <p:stCondLst>
                                    <p:cond delay="2250"/>
                                  </p:stCondLst>
                                  <p:childTnLst>
                                    <p:set>
                                      <p:cBhvr>
                                        <p:cTn id="41" dur="1" fill="hold">
                                          <p:stCondLst>
                                            <p:cond delay="0"/>
                                          </p:stCondLst>
                                        </p:cTn>
                                        <p:tgtEl>
                                          <p:spTgt spid="59"/>
                                        </p:tgtEl>
                                        <p:attrNameLst>
                                          <p:attrName>style.visibility</p:attrName>
                                        </p:attrNameLst>
                                      </p:cBhvr>
                                      <p:to>
                                        <p:strVal val="visible"/>
                                      </p:to>
                                    </p:set>
                                    <p:animEffect transition="in" filter="wipe(left)">
                                      <p:cBhvr>
                                        <p:cTn id="4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研究现状</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799118" y="1395818"/>
            <a:ext cx="720000" cy="756000"/>
          </a:xfrm>
          <a:prstGeom prst="rect">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1</a:t>
            </a:r>
            <a:endParaRPr lang="zh-CN" altLang="en-US" sz="2800" b="1" dirty="0"/>
          </a:p>
        </p:txBody>
      </p:sp>
      <p:sp>
        <p:nvSpPr>
          <p:cNvPr id="24" name="矩形 23"/>
          <p:cNvSpPr/>
          <p:nvPr/>
        </p:nvSpPr>
        <p:spPr>
          <a:xfrm>
            <a:off x="1691680" y="1395818"/>
            <a:ext cx="6912767" cy="756000"/>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探讨在网络教学中视频应用存在的问题及改进措施</a:t>
            </a:r>
            <a:endParaRPr lang="zh-CN" altLang="en-US" sz="2000" b="1" dirty="0"/>
          </a:p>
        </p:txBody>
      </p:sp>
      <p:sp>
        <p:nvSpPr>
          <p:cNvPr id="29" name="矩形 28"/>
          <p:cNvSpPr/>
          <p:nvPr/>
        </p:nvSpPr>
        <p:spPr>
          <a:xfrm>
            <a:off x="814727" y="2420888"/>
            <a:ext cx="720000" cy="756000"/>
          </a:xfrm>
          <a:prstGeom prst="rect">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2</a:t>
            </a:r>
            <a:endParaRPr lang="zh-CN" altLang="en-US" sz="2800" b="1" dirty="0"/>
          </a:p>
        </p:txBody>
      </p:sp>
      <p:sp>
        <p:nvSpPr>
          <p:cNvPr id="30" name="矩形 29"/>
          <p:cNvSpPr/>
          <p:nvPr/>
        </p:nvSpPr>
        <p:spPr>
          <a:xfrm>
            <a:off x="1707289" y="2420888"/>
            <a:ext cx="6912767" cy="756000"/>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探讨视频学习中的交互设计</a:t>
            </a:r>
            <a:endParaRPr lang="zh-CN" altLang="en-US" sz="2000" b="1" dirty="0"/>
          </a:p>
        </p:txBody>
      </p:sp>
      <p:sp>
        <p:nvSpPr>
          <p:cNvPr id="31" name="矩形 30"/>
          <p:cNvSpPr/>
          <p:nvPr/>
        </p:nvSpPr>
        <p:spPr>
          <a:xfrm>
            <a:off x="814727" y="3501008"/>
            <a:ext cx="720000" cy="756000"/>
          </a:xfrm>
          <a:prstGeom prst="rect">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3</a:t>
            </a:r>
            <a:endParaRPr lang="zh-CN" altLang="en-US" sz="2800" b="1" dirty="0"/>
          </a:p>
        </p:txBody>
      </p:sp>
      <p:sp>
        <p:nvSpPr>
          <p:cNvPr id="32" name="矩形 31"/>
          <p:cNvSpPr/>
          <p:nvPr/>
        </p:nvSpPr>
        <p:spPr>
          <a:xfrm>
            <a:off x="1707289" y="3501008"/>
            <a:ext cx="6912767" cy="756000"/>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探讨视频案例在教师专业发展中的应用</a:t>
            </a:r>
            <a:endParaRPr lang="zh-CN" altLang="en-US" sz="2000" b="1" dirty="0"/>
          </a:p>
        </p:txBody>
      </p:sp>
      <p:sp>
        <p:nvSpPr>
          <p:cNvPr id="33" name="矩形 32"/>
          <p:cNvSpPr/>
          <p:nvPr/>
        </p:nvSpPr>
        <p:spPr>
          <a:xfrm>
            <a:off x="814727" y="4509120"/>
            <a:ext cx="720000" cy="756000"/>
          </a:xfrm>
          <a:prstGeom prst="rect">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4</a:t>
            </a:r>
            <a:endParaRPr lang="zh-CN" altLang="en-US" sz="2800" b="1" dirty="0"/>
          </a:p>
        </p:txBody>
      </p:sp>
      <p:sp>
        <p:nvSpPr>
          <p:cNvPr id="34" name="矩形 33"/>
          <p:cNvSpPr/>
          <p:nvPr/>
        </p:nvSpPr>
        <p:spPr>
          <a:xfrm>
            <a:off x="1707289" y="4509120"/>
            <a:ext cx="6912767" cy="756000"/>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探讨视频资源的设计与开发</a:t>
            </a:r>
            <a:endParaRPr lang="zh-CN" altLang="en-US" sz="2000" b="1" dirty="0"/>
          </a:p>
        </p:txBody>
      </p:sp>
    </p:spTree>
    <p:extLst>
      <p:ext uri="{BB962C8B-B14F-4D97-AF65-F5344CB8AC3E}">
        <p14:creationId xmlns:p14="http://schemas.microsoft.com/office/powerpoint/2010/main" val="867535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4572000" y="4005064"/>
            <a:ext cx="4585698" cy="2099700"/>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err="1"/>
              <a:t>edX</a:t>
            </a:r>
            <a:r>
              <a:rPr lang="zh-CN" altLang="en-US" dirty="0"/>
              <a:t>是由哈佛大学与麻省理工学院联手创办的非盈利性大规模开放在线课程平台，课程主要由分段式观看教学视频、阶段性小测验和即时网上辅导反馈、网上提交和批改作业、网上社区讨论、虚拟实验室等方式组成，并按照学生学习规律来</a:t>
            </a:r>
            <a:r>
              <a:rPr lang="zh-CN" altLang="en-US" dirty="0" smtClean="0"/>
              <a:t>设计教学</a:t>
            </a:r>
            <a:r>
              <a:rPr lang="zh-CN" altLang="en-US" dirty="0"/>
              <a:t>内容和进程。</a:t>
            </a:r>
          </a:p>
        </p:txBody>
      </p:sp>
      <p:sp>
        <p:nvSpPr>
          <p:cNvPr id="54" name="矩形 53"/>
          <p:cNvSpPr/>
          <p:nvPr/>
        </p:nvSpPr>
        <p:spPr>
          <a:xfrm>
            <a:off x="7840933" y="3717032"/>
            <a:ext cx="288000" cy="288000"/>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20" name="组合 19"/>
          <p:cNvGrpSpPr/>
          <p:nvPr/>
        </p:nvGrpSpPr>
        <p:grpSpPr>
          <a:xfrm>
            <a:off x="3935747" y="6323973"/>
            <a:ext cx="216000" cy="216000"/>
            <a:chOff x="4571959" y="522258"/>
            <a:chExt cx="914400" cy="914400"/>
          </a:xfrm>
        </p:grpSpPr>
        <p:sp>
          <p:nvSpPr>
            <p:cNvPr id="21" name="椭圆 20"/>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849139" y="734544"/>
              <a:ext cx="360040" cy="489828"/>
              <a:chOff x="5004048" y="656169"/>
              <a:chExt cx="360040" cy="489828"/>
            </a:xfrm>
          </p:grpSpPr>
          <p:cxnSp>
            <p:nvCxnSpPr>
              <p:cNvPr id="23" name="直接连接符 22"/>
              <p:cNvCxnSpPr>
                <a:stCxn id="21"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5" name="组合 24"/>
          <p:cNvGrpSpPr/>
          <p:nvPr/>
        </p:nvGrpSpPr>
        <p:grpSpPr>
          <a:xfrm flipH="1">
            <a:off x="4997540" y="6323973"/>
            <a:ext cx="216000" cy="216000"/>
            <a:chOff x="4571959" y="522258"/>
            <a:chExt cx="914400" cy="914400"/>
          </a:xfrm>
        </p:grpSpPr>
        <p:sp>
          <p:nvSpPr>
            <p:cNvPr id="26" name="椭圆 25"/>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4849139" y="734544"/>
              <a:ext cx="360040" cy="489828"/>
              <a:chOff x="5004048" y="656169"/>
              <a:chExt cx="360040" cy="489828"/>
            </a:xfrm>
          </p:grpSpPr>
          <p:cxnSp>
            <p:nvCxnSpPr>
              <p:cNvPr id="28" name="直接连接符 27"/>
              <p:cNvCxnSpPr>
                <a:stCxn id="26"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1" name="组合 40"/>
          <p:cNvGrpSpPr/>
          <p:nvPr/>
        </p:nvGrpSpPr>
        <p:grpSpPr>
          <a:xfrm>
            <a:off x="429407" y="16158"/>
            <a:ext cx="8685565" cy="578108"/>
            <a:chOff x="429407" y="16158"/>
            <a:chExt cx="8685565" cy="578108"/>
          </a:xfrm>
        </p:grpSpPr>
        <p:cxnSp>
          <p:nvCxnSpPr>
            <p:cNvPr id="33" name="直接连接符 32"/>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429407" y="16158"/>
              <a:ext cx="2052000" cy="578108"/>
            </a:xfrm>
            <a:prstGeom prst="rect">
              <a:avLst/>
            </a:prstGeom>
            <a:solidFill>
              <a:srgbClr val="D35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研究背景</a:t>
              </a:r>
              <a:endParaRPr lang="zh-CN" altLang="en-US" sz="2800" b="1" dirty="0"/>
            </a:p>
          </p:txBody>
        </p:sp>
        <p:grpSp>
          <p:nvGrpSpPr>
            <p:cNvPr id="34" name="组合 33"/>
            <p:cNvGrpSpPr/>
            <p:nvPr/>
          </p:nvGrpSpPr>
          <p:grpSpPr>
            <a:xfrm>
              <a:off x="7751723" y="328464"/>
              <a:ext cx="556185" cy="127767"/>
              <a:chOff x="7452320" y="260647"/>
              <a:chExt cx="556185" cy="127767"/>
            </a:xfrm>
          </p:grpSpPr>
          <p:sp>
            <p:nvSpPr>
              <p:cNvPr id="35" name="椭圆 34"/>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9" name="图片 38"/>
          <p:cNvPicPr>
            <a:picLocks noChangeAspect="1"/>
          </p:cNvPicPr>
          <p:nvPr/>
        </p:nvPicPr>
        <p:blipFill>
          <a:blip r:embed="rId3" cstate="print">
            <a:extLst>
              <a:ext uri="{BEBA8EAE-BF5A-486C-A8C5-ECC9F3942E4B}">
                <a14:imgProps xmlns:a14="http://schemas.microsoft.com/office/drawing/2010/main">
                  <a14:imgLayer r:embed="rId4">
                    <a14:imgEffect>
                      <a14:backgroundRemoval t="684" b="100000" l="785" r="100000"/>
                    </a14:imgEffect>
                  </a14:imgLayer>
                </a14:imgProps>
              </a:ext>
              <a:ext uri="{28A0092B-C50C-407E-A947-70E740481C1C}">
                <a14:useLocalDpi xmlns:a14="http://schemas.microsoft.com/office/drawing/2010/main" val="0"/>
              </a:ext>
            </a:extLst>
          </a:blip>
          <a:stretch>
            <a:fillRect/>
          </a:stretch>
        </p:blipFill>
        <p:spPr>
          <a:xfrm>
            <a:off x="783490" y="3846534"/>
            <a:ext cx="1862860" cy="1872000"/>
          </a:xfrm>
          <a:prstGeom prst="rect">
            <a:avLst/>
          </a:prstGeom>
        </p:spPr>
      </p:pic>
      <p:grpSp>
        <p:nvGrpSpPr>
          <p:cNvPr id="51" name="组合 50"/>
          <p:cNvGrpSpPr/>
          <p:nvPr/>
        </p:nvGrpSpPr>
        <p:grpSpPr>
          <a:xfrm>
            <a:off x="2604778" y="2348880"/>
            <a:ext cx="4038903" cy="2433654"/>
            <a:chOff x="2604778" y="2348880"/>
            <a:chExt cx="4038903" cy="2433654"/>
          </a:xfrm>
        </p:grpSpPr>
        <p:cxnSp>
          <p:nvCxnSpPr>
            <p:cNvPr id="42" name="直接连接符 41"/>
            <p:cNvCxnSpPr/>
            <p:nvPr/>
          </p:nvCxnSpPr>
          <p:spPr>
            <a:xfrm>
              <a:off x="2604778" y="2348880"/>
              <a:ext cx="2392762" cy="1143194"/>
            </a:xfrm>
            <a:prstGeom prst="line">
              <a:avLst/>
            </a:prstGeom>
            <a:ln w="25400">
              <a:solidFill>
                <a:srgbClr val="E67E22"/>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2646350" y="3492074"/>
              <a:ext cx="2351190" cy="1290460"/>
            </a:xfrm>
            <a:prstGeom prst="line">
              <a:avLst/>
            </a:prstGeom>
            <a:ln w="25400">
              <a:solidFill>
                <a:srgbClr val="E67E22"/>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4932040" y="3492074"/>
              <a:ext cx="1711641" cy="0"/>
            </a:xfrm>
            <a:prstGeom prst="line">
              <a:avLst/>
            </a:prstGeom>
            <a:ln w="25400">
              <a:solidFill>
                <a:srgbClr val="E67E22"/>
              </a:solidFill>
            </a:ln>
          </p:spPr>
          <p:style>
            <a:lnRef idx="1">
              <a:schemeClr val="accent1"/>
            </a:lnRef>
            <a:fillRef idx="0">
              <a:schemeClr val="accent1"/>
            </a:fillRef>
            <a:effectRef idx="0">
              <a:schemeClr val="accent1"/>
            </a:effectRef>
            <a:fontRef idx="minor">
              <a:schemeClr val="tx1"/>
            </a:fontRef>
          </p:style>
        </p:cxnSp>
      </p:grpSp>
      <p:pic>
        <p:nvPicPr>
          <p:cNvPr id="40" name="图片 39"/>
          <p:cNvPicPr>
            <a:picLocks noChangeAspect="1"/>
          </p:cNvPicPr>
          <p:nvPr/>
        </p:nvPicPr>
        <p:blipFill>
          <a:blip r:embed="rId5">
            <a:extLst>
              <a:ext uri="{BEBA8EAE-BF5A-486C-A8C5-ECC9F3942E4B}">
                <a14:imgProps xmlns:a14="http://schemas.microsoft.com/office/drawing/2010/main">
                  <a14:imgLayer r:embed="rId6">
                    <a14:imgEffect>
                      <a14:backgroundRemoval t="0" b="100000" l="474" r="100000"/>
                    </a14:imgEffect>
                  </a14:imgLayer>
                </a14:imgProps>
              </a:ext>
              <a:ext uri="{28A0092B-C50C-407E-A947-70E740481C1C}">
                <a14:useLocalDpi xmlns:a14="http://schemas.microsoft.com/office/drawing/2010/main" val="0"/>
              </a:ext>
            </a:extLst>
          </a:blip>
          <a:stretch>
            <a:fillRect/>
          </a:stretch>
        </p:blipFill>
        <p:spPr>
          <a:xfrm>
            <a:off x="681005" y="1501349"/>
            <a:ext cx="2009775" cy="1990725"/>
          </a:xfrm>
          <a:prstGeom prst="rect">
            <a:avLst/>
          </a:prstGeom>
        </p:spPr>
      </p:pic>
      <p:sp>
        <p:nvSpPr>
          <p:cNvPr id="52" name="TextBox 51"/>
          <p:cNvSpPr txBox="1"/>
          <p:nvPr/>
        </p:nvSpPr>
        <p:spPr>
          <a:xfrm>
            <a:off x="6578146" y="2667201"/>
            <a:ext cx="2579552" cy="1446550"/>
          </a:xfrm>
          <a:prstGeom prst="rect">
            <a:avLst/>
          </a:prstGeom>
          <a:noFill/>
        </p:spPr>
        <p:txBody>
          <a:bodyPr wrap="none" rtlCol="0">
            <a:spAutoFit/>
          </a:bodyPr>
          <a:lstStyle/>
          <a:p>
            <a:r>
              <a:rPr lang="en-US" altLang="zh-CN" sz="8800" b="1" dirty="0" err="1" smtClean="0">
                <a:solidFill>
                  <a:schemeClr val="bg1"/>
                </a:solidFill>
                <a:latin typeface="Broadway" pitchFamily="82" charset="0"/>
              </a:rPr>
              <a:t>edX</a:t>
            </a:r>
            <a:endParaRPr lang="zh-CN" altLang="en-US" sz="8800" b="1" dirty="0">
              <a:solidFill>
                <a:schemeClr val="bg1"/>
              </a:solidFill>
              <a:latin typeface="Broadway" pitchFamily="82" charset="0"/>
            </a:endParaRPr>
          </a:p>
        </p:txBody>
      </p:sp>
      <p:sp>
        <p:nvSpPr>
          <p:cNvPr id="53" name="TextBox 52"/>
          <p:cNvSpPr txBox="1"/>
          <p:nvPr/>
        </p:nvSpPr>
        <p:spPr>
          <a:xfrm>
            <a:off x="5364088" y="3049796"/>
            <a:ext cx="906017" cy="523220"/>
          </a:xfrm>
          <a:prstGeom prst="rect">
            <a:avLst/>
          </a:prstGeom>
          <a:noFill/>
        </p:spPr>
        <p:txBody>
          <a:bodyPr wrap="none" rtlCol="0">
            <a:spAutoFit/>
          </a:bodyPr>
          <a:lstStyle/>
          <a:p>
            <a:r>
              <a:rPr lang="zh-CN" altLang="en-US" sz="2800" b="1" dirty="0" smtClean="0">
                <a:solidFill>
                  <a:schemeClr val="bg1"/>
                </a:solidFill>
              </a:rPr>
              <a:t>加盟</a:t>
            </a:r>
            <a:endParaRPr lang="zh-CN" altLang="en-US" sz="2800" b="1" dirty="0">
              <a:solidFill>
                <a:schemeClr val="bg1"/>
              </a:solidFill>
            </a:endParaRPr>
          </a:p>
        </p:txBody>
      </p:sp>
      <p:sp>
        <p:nvSpPr>
          <p:cNvPr id="56" name="TextBox 55"/>
          <p:cNvSpPr txBox="1"/>
          <p:nvPr/>
        </p:nvSpPr>
        <p:spPr>
          <a:xfrm>
            <a:off x="2628925" y="986825"/>
            <a:ext cx="1582484" cy="707886"/>
          </a:xfrm>
          <a:prstGeom prst="rect">
            <a:avLst/>
          </a:prstGeom>
          <a:noFill/>
        </p:spPr>
        <p:txBody>
          <a:bodyPr wrap="none" rtlCol="0">
            <a:spAutoFit/>
          </a:bodyPr>
          <a:lstStyle/>
          <a:p>
            <a:r>
              <a:rPr lang="en-US" altLang="zh-CN" sz="4000" dirty="0" err="1" smtClean="0">
                <a:solidFill>
                  <a:schemeClr val="bg1"/>
                </a:solidFill>
              </a:rPr>
              <a:t>Moocs</a:t>
            </a:r>
            <a:endParaRPr lang="zh-CN" altLang="en-US" sz="4000" dirty="0">
              <a:solidFill>
                <a:schemeClr val="bg1"/>
              </a:solidFill>
            </a:endParaRPr>
          </a:p>
        </p:txBody>
      </p:sp>
      <p:sp>
        <p:nvSpPr>
          <p:cNvPr id="57" name="TextBox 56"/>
          <p:cNvSpPr txBox="1"/>
          <p:nvPr/>
        </p:nvSpPr>
        <p:spPr>
          <a:xfrm>
            <a:off x="4286290" y="1788825"/>
            <a:ext cx="1723549" cy="707886"/>
          </a:xfrm>
          <a:prstGeom prst="rect">
            <a:avLst/>
          </a:prstGeom>
          <a:noFill/>
        </p:spPr>
        <p:txBody>
          <a:bodyPr wrap="none" rtlCol="0">
            <a:spAutoFit/>
          </a:bodyPr>
          <a:lstStyle/>
          <a:p>
            <a:r>
              <a:rPr lang="zh-CN" altLang="en-US" sz="4000" dirty="0" smtClean="0">
                <a:solidFill>
                  <a:schemeClr val="bg1"/>
                </a:solidFill>
              </a:rPr>
              <a:t>微课程</a:t>
            </a:r>
            <a:endParaRPr lang="zh-CN" altLang="en-US" sz="4000" dirty="0">
              <a:solidFill>
                <a:schemeClr val="bg1"/>
              </a:solidFill>
            </a:endParaRPr>
          </a:p>
        </p:txBody>
      </p:sp>
      <p:sp>
        <p:nvSpPr>
          <p:cNvPr id="58" name="TextBox 57"/>
          <p:cNvSpPr txBox="1"/>
          <p:nvPr/>
        </p:nvSpPr>
        <p:spPr>
          <a:xfrm>
            <a:off x="5520521" y="788031"/>
            <a:ext cx="2236510" cy="707886"/>
          </a:xfrm>
          <a:prstGeom prst="rect">
            <a:avLst/>
          </a:prstGeom>
          <a:noFill/>
        </p:spPr>
        <p:txBody>
          <a:bodyPr wrap="none" rtlCol="0">
            <a:spAutoFit/>
          </a:bodyPr>
          <a:lstStyle/>
          <a:p>
            <a:r>
              <a:rPr lang="zh-CN" altLang="en-US" sz="4000" dirty="0" smtClean="0">
                <a:solidFill>
                  <a:schemeClr val="bg1"/>
                </a:solidFill>
              </a:rPr>
              <a:t>翻转课堂</a:t>
            </a:r>
            <a:endParaRPr lang="zh-CN" altLang="en-US" sz="4000" dirty="0">
              <a:solidFill>
                <a:schemeClr val="bg1"/>
              </a:solidFill>
            </a:endParaRPr>
          </a:p>
        </p:txBody>
      </p:sp>
      <p:sp>
        <p:nvSpPr>
          <p:cNvPr id="59" name="TextBox 58"/>
          <p:cNvSpPr txBox="1"/>
          <p:nvPr/>
        </p:nvSpPr>
        <p:spPr>
          <a:xfrm>
            <a:off x="6722678" y="1959315"/>
            <a:ext cx="2236510" cy="707886"/>
          </a:xfrm>
          <a:prstGeom prst="rect">
            <a:avLst/>
          </a:prstGeom>
          <a:noFill/>
        </p:spPr>
        <p:txBody>
          <a:bodyPr wrap="none" rtlCol="0">
            <a:spAutoFit/>
          </a:bodyPr>
          <a:lstStyle/>
          <a:p>
            <a:r>
              <a:rPr lang="zh-CN" altLang="en-US" sz="4000" dirty="0" smtClean="0">
                <a:solidFill>
                  <a:schemeClr val="bg1"/>
                </a:solidFill>
              </a:rPr>
              <a:t>移动学习</a:t>
            </a:r>
            <a:endParaRPr lang="zh-CN" altLang="en-US" sz="4000" dirty="0">
              <a:solidFill>
                <a:schemeClr val="bg1"/>
              </a:solidFill>
            </a:endParaRPr>
          </a:p>
        </p:txBody>
      </p:sp>
    </p:spTree>
    <p:extLst>
      <p:ext uri="{BB962C8B-B14F-4D97-AF65-F5344CB8AC3E}">
        <p14:creationId xmlns:p14="http://schemas.microsoft.com/office/powerpoint/2010/main" val="988990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25"/>
                                        </p:tgtEl>
                                      </p:cBhvr>
                                    </p:animEffect>
                                    <p:animScale>
                                      <p:cBhvr>
                                        <p:cTn id="7" dur="1000" autoRev="1" fill="hold"/>
                                        <p:tgtEl>
                                          <p:spTgt spid="25"/>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20"/>
                                        </p:tgtEl>
                                      </p:cBhvr>
                                    </p:animEffect>
                                    <p:animScale>
                                      <p:cBhvr>
                                        <p:cTn id="10" dur="1000" autoRev="1" fill="hold"/>
                                        <p:tgtEl>
                                          <p:spTgt spid="2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29407" y="16158"/>
            <a:ext cx="8685565" cy="578108"/>
            <a:chOff x="429407" y="16158"/>
            <a:chExt cx="8685565" cy="578108"/>
          </a:xfrm>
        </p:grpSpPr>
        <p:cxnSp>
          <p:nvCxnSpPr>
            <p:cNvPr id="5" name="直接连接符 4"/>
            <p:cNvCxnSpPr/>
            <p:nvPr/>
          </p:nvCxnSpPr>
          <p:spPr>
            <a:xfrm>
              <a:off x="2452379" y="579752"/>
              <a:ext cx="6662593" cy="0"/>
            </a:xfrm>
            <a:prstGeom prst="line">
              <a:avLst/>
            </a:prstGeom>
            <a:ln>
              <a:solidFill>
                <a:srgbClr val="C6A30C"/>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29407" y="16158"/>
              <a:ext cx="2052000" cy="578108"/>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研究思路</a:t>
              </a:r>
              <a:endParaRPr lang="zh-CN" altLang="en-US" sz="2800" b="1" dirty="0"/>
            </a:p>
          </p:txBody>
        </p:sp>
        <p:grpSp>
          <p:nvGrpSpPr>
            <p:cNvPr id="7" name="组合 6"/>
            <p:cNvGrpSpPr/>
            <p:nvPr/>
          </p:nvGrpSpPr>
          <p:grpSpPr>
            <a:xfrm>
              <a:off x="7751723" y="328464"/>
              <a:ext cx="556185" cy="127767"/>
              <a:chOff x="7452320" y="260647"/>
              <a:chExt cx="556185" cy="127767"/>
            </a:xfrm>
          </p:grpSpPr>
          <p:sp>
            <p:nvSpPr>
              <p:cNvPr id="8" name="椭圆 7"/>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 name="矩形 10"/>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15" name="组合 14"/>
          <p:cNvGrpSpPr/>
          <p:nvPr/>
        </p:nvGrpSpPr>
        <p:grpSpPr>
          <a:xfrm>
            <a:off x="3935747" y="6323973"/>
            <a:ext cx="216000" cy="216000"/>
            <a:chOff x="4571959" y="522258"/>
            <a:chExt cx="914400" cy="914400"/>
          </a:xfrm>
        </p:grpSpPr>
        <p:sp>
          <p:nvSpPr>
            <p:cNvPr id="16" name="椭圆 15"/>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849139" y="734544"/>
              <a:ext cx="360040" cy="489828"/>
              <a:chOff x="5004048" y="656169"/>
              <a:chExt cx="360040" cy="489828"/>
            </a:xfrm>
          </p:grpSpPr>
          <p:cxnSp>
            <p:nvCxnSpPr>
              <p:cNvPr id="18" name="直接连接符 17"/>
              <p:cNvCxnSpPr>
                <a:stCxn id="16"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0" name="组合 19"/>
          <p:cNvGrpSpPr/>
          <p:nvPr/>
        </p:nvGrpSpPr>
        <p:grpSpPr>
          <a:xfrm flipH="1">
            <a:off x="4997540" y="6323973"/>
            <a:ext cx="216000" cy="216000"/>
            <a:chOff x="4571959" y="522258"/>
            <a:chExt cx="914400" cy="914400"/>
          </a:xfrm>
        </p:grpSpPr>
        <p:sp>
          <p:nvSpPr>
            <p:cNvPr id="21" name="椭圆 20"/>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849139" y="734544"/>
              <a:ext cx="360040" cy="489828"/>
              <a:chOff x="5004048" y="656169"/>
              <a:chExt cx="360040" cy="489828"/>
            </a:xfrm>
          </p:grpSpPr>
          <p:cxnSp>
            <p:nvCxnSpPr>
              <p:cNvPr id="23" name="直接连接符 22"/>
              <p:cNvCxnSpPr>
                <a:stCxn id="21"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5" name="矩形 24"/>
          <p:cNvSpPr/>
          <p:nvPr/>
        </p:nvSpPr>
        <p:spPr>
          <a:xfrm>
            <a:off x="455325"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文献研究</a:t>
            </a:r>
            <a:endParaRPr lang="zh-CN" altLang="en-US" sz="2800" b="1" dirty="0"/>
          </a:p>
        </p:txBody>
      </p:sp>
      <p:sp>
        <p:nvSpPr>
          <p:cNvPr id="26" name="矩形 25"/>
          <p:cNvSpPr/>
          <p:nvPr/>
        </p:nvSpPr>
        <p:spPr>
          <a:xfrm>
            <a:off x="2181780"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概念界定</a:t>
            </a:r>
            <a:endParaRPr lang="zh-CN" altLang="en-US" sz="2800" b="1" dirty="0"/>
          </a:p>
        </p:txBody>
      </p:sp>
      <p:sp>
        <p:nvSpPr>
          <p:cNvPr id="27" name="矩形 26"/>
          <p:cNvSpPr/>
          <p:nvPr/>
        </p:nvSpPr>
        <p:spPr>
          <a:xfrm>
            <a:off x="3908235"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呈现形式</a:t>
            </a:r>
            <a:endParaRPr lang="zh-CN" altLang="en-US" sz="2800" b="1" dirty="0"/>
          </a:p>
        </p:txBody>
      </p:sp>
      <p:sp>
        <p:nvSpPr>
          <p:cNvPr id="28" name="矩形 27"/>
          <p:cNvSpPr/>
          <p:nvPr/>
        </p:nvSpPr>
        <p:spPr>
          <a:xfrm>
            <a:off x="5634690"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视频开发</a:t>
            </a:r>
            <a:endParaRPr lang="zh-CN" altLang="en-US" sz="2800" b="1" dirty="0"/>
          </a:p>
        </p:txBody>
      </p:sp>
      <p:sp>
        <p:nvSpPr>
          <p:cNvPr id="29" name="矩形 28"/>
          <p:cNvSpPr/>
          <p:nvPr/>
        </p:nvSpPr>
        <p:spPr>
          <a:xfrm>
            <a:off x="7361147"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视频应用</a:t>
            </a:r>
            <a:endParaRPr lang="zh-CN" altLang="en-US" sz="2800" b="1" dirty="0"/>
          </a:p>
        </p:txBody>
      </p:sp>
      <p:sp>
        <p:nvSpPr>
          <p:cNvPr id="31" name="矩形 30"/>
          <p:cNvSpPr/>
          <p:nvPr/>
        </p:nvSpPr>
        <p:spPr>
          <a:xfrm>
            <a:off x="2159502"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2" name="矩形 31"/>
          <p:cNvSpPr/>
          <p:nvPr/>
        </p:nvSpPr>
        <p:spPr>
          <a:xfrm>
            <a:off x="3877651"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3" name="矩形 32"/>
          <p:cNvSpPr/>
          <p:nvPr/>
        </p:nvSpPr>
        <p:spPr>
          <a:xfrm>
            <a:off x="5587890"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4" name="矩形 33"/>
          <p:cNvSpPr/>
          <p:nvPr/>
        </p:nvSpPr>
        <p:spPr>
          <a:xfrm>
            <a:off x="7337747"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5" name="矩形 34"/>
          <p:cNvSpPr/>
          <p:nvPr/>
        </p:nvSpPr>
        <p:spPr>
          <a:xfrm>
            <a:off x="455325"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6" name="TextBox 35"/>
          <p:cNvSpPr txBox="1"/>
          <p:nvPr/>
        </p:nvSpPr>
        <p:spPr>
          <a:xfrm>
            <a:off x="738759" y="3244334"/>
            <a:ext cx="646331" cy="369332"/>
          </a:xfrm>
          <a:prstGeom prst="rect">
            <a:avLst/>
          </a:prstGeom>
          <a:noFill/>
        </p:spPr>
        <p:txBody>
          <a:bodyPr wrap="none" rtlCol="0">
            <a:spAutoFit/>
          </a:bodyPr>
          <a:lstStyle/>
          <a:p>
            <a:r>
              <a:rPr lang="zh-CN" altLang="en-US" dirty="0" smtClean="0">
                <a:solidFill>
                  <a:schemeClr val="bg1"/>
                </a:solidFill>
              </a:rPr>
              <a:t>视频</a:t>
            </a:r>
            <a:endParaRPr lang="zh-CN" altLang="en-US" dirty="0">
              <a:solidFill>
                <a:schemeClr val="bg1"/>
              </a:solidFill>
            </a:endParaRPr>
          </a:p>
        </p:txBody>
      </p:sp>
      <p:sp>
        <p:nvSpPr>
          <p:cNvPr id="37" name="TextBox 36"/>
          <p:cNvSpPr txBox="1"/>
          <p:nvPr/>
        </p:nvSpPr>
        <p:spPr>
          <a:xfrm>
            <a:off x="2207698" y="3059668"/>
            <a:ext cx="1107996" cy="369332"/>
          </a:xfrm>
          <a:prstGeom prst="rect">
            <a:avLst/>
          </a:prstGeom>
          <a:noFill/>
        </p:spPr>
        <p:txBody>
          <a:bodyPr wrap="none" rtlCol="0">
            <a:spAutoFit/>
          </a:bodyPr>
          <a:lstStyle/>
          <a:p>
            <a:r>
              <a:rPr lang="zh-CN" altLang="en-US" dirty="0" smtClean="0">
                <a:solidFill>
                  <a:schemeClr val="bg1"/>
                </a:solidFill>
              </a:rPr>
              <a:t>教学视频</a:t>
            </a:r>
            <a:endParaRPr lang="zh-CN" altLang="en-US" dirty="0">
              <a:solidFill>
                <a:schemeClr val="bg1"/>
              </a:solidFill>
            </a:endParaRPr>
          </a:p>
        </p:txBody>
      </p:sp>
      <p:sp>
        <p:nvSpPr>
          <p:cNvPr id="39" name="TextBox 38"/>
          <p:cNvSpPr txBox="1"/>
          <p:nvPr/>
        </p:nvSpPr>
        <p:spPr>
          <a:xfrm>
            <a:off x="2118966" y="3613666"/>
            <a:ext cx="1338828" cy="369332"/>
          </a:xfrm>
          <a:prstGeom prst="rect">
            <a:avLst/>
          </a:prstGeom>
          <a:noFill/>
        </p:spPr>
        <p:txBody>
          <a:bodyPr wrap="none" rtlCol="0">
            <a:spAutoFit/>
          </a:bodyPr>
          <a:lstStyle/>
          <a:p>
            <a:r>
              <a:rPr lang="zh-CN" altLang="en-US" dirty="0" smtClean="0">
                <a:solidFill>
                  <a:schemeClr val="bg1"/>
                </a:solidFill>
              </a:rPr>
              <a:t>教学微视频</a:t>
            </a:r>
            <a:endParaRPr lang="zh-CN" altLang="en-US" dirty="0">
              <a:solidFill>
                <a:schemeClr val="bg1"/>
              </a:solidFill>
            </a:endParaRPr>
          </a:p>
        </p:txBody>
      </p:sp>
      <p:sp>
        <p:nvSpPr>
          <p:cNvPr id="40" name="TextBox 39"/>
          <p:cNvSpPr txBox="1"/>
          <p:nvPr/>
        </p:nvSpPr>
        <p:spPr>
          <a:xfrm>
            <a:off x="3933628" y="2864116"/>
            <a:ext cx="1107996" cy="369332"/>
          </a:xfrm>
          <a:prstGeom prst="rect">
            <a:avLst/>
          </a:prstGeom>
          <a:noFill/>
        </p:spPr>
        <p:txBody>
          <a:bodyPr wrap="none" rtlCol="0">
            <a:spAutoFit/>
          </a:bodyPr>
          <a:lstStyle/>
          <a:p>
            <a:r>
              <a:rPr lang="zh-CN" altLang="en-US" dirty="0" smtClean="0">
                <a:solidFill>
                  <a:schemeClr val="bg1"/>
                </a:solidFill>
              </a:rPr>
              <a:t>课堂实录</a:t>
            </a:r>
            <a:endParaRPr lang="zh-CN" altLang="en-US" dirty="0">
              <a:solidFill>
                <a:schemeClr val="bg1"/>
              </a:solidFill>
            </a:endParaRPr>
          </a:p>
        </p:txBody>
      </p:sp>
      <p:sp>
        <p:nvSpPr>
          <p:cNvPr id="41" name="TextBox 40"/>
          <p:cNvSpPr txBox="1"/>
          <p:nvPr/>
        </p:nvSpPr>
        <p:spPr>
          <a:xfrm>
            <a:off x="4035226" y="3354472"/>
            <a:ext cx="877163" cy="369332"/>
          </a:xfrm>
          <a:prstGeom prst="rect">
            <a:avLst/>
          </a:prstGeom>
          <a:noFill/>
        </p:spPr>
        <p:txBody>
          <a:bodyPr wrap="none" rtlCol="0">
            <a:spAutoFit/>
          </a:bodyPr>
          <a:lstStyle/>
          <a:p>
            <a:r>
              <a:rPr lang="zh-CN" altLang="en-US" dirty="0" smtClean="0">
                <a:solidFill>
                  <a:schemeClr val="bg1"/>
                </a:solidFill>
              </a:rPr>
              <a:t>分屏式</a:t>
            </a:r>
            <a:endParaRPr lang="zh-CN" altLang="en-US" dirty="0">
              <a:solidFill>
                <a:schemeClr val="bg1"/>
              </a:solidFill>
            </a:endParaRPr>
          </a:p>
        </p:txBody>
      </p:sp>
      <p:sp>
        <p:nvSpPr>
          <p:cNvPr id="42" name="TextBox 41"/>
          <p:cNvSpPr txBox="1"/>
          <p:nvPr/>
        </p:nvSpPr>
        <p:spPr>
          <a:xfrm>
            <a:off x="3943167" y="3798332"/>
            <a:ext cx="1107996" cy="369332"/>
          </a:xfrm>
          <a:prstGeom prst="rect">
            <a:avLst/>
          </a:prstGeom>
          <a:noFill/>
        </p:spPr>
        <p:txBody>
          <a:bodyPr wrap="none" rtlCol="0">
            <a:spAutoFit/>
          </a:bodyPr>
          <a:lstStyle/>
          <a:p>
            <a:r>
              <a:rPr lang="zh-CN" altLang="en-US" dirty="0" smtClean="0">
                <a:solidFill>
                  <a:schemeClr val="bg1"/>
                </a:solidFill>
              </a:rPr>
              <a:t>全内容式</a:t>
            </a:r>
            <a:endParaRPr lang="zh-CN" altLang="en-US" dirty="0">
              <a:solidFill>
                <a:schemeClr val="bg1"/>
              </a:solidFill>
            </a:endParaRPr>
          </a:p>
        </p:txBody>
      </p:sp>
      <p:sp>
        <p:nvSpPr>
          <p:cNvPr id="44" name="TextBox 43"/>
          <p:cNvSpPr txBox="1"/>
          <p:nvPr/>
        </p:nvSpPr>
        <p:spPr>
          <a:xfrm>
            <a:off x="5691528" y="2660916"/>
            <a:ext cx="1107996" cy="369332"/>
          </a:xfrm>
          <a:prstGeom prst="rect">
            <a:avLst/>
          </a:prstGeom>
          <a:noFill/>
        </p:spPr>
        <p:txBody>
          <a:bodyPr wrap="none" rtlCol="0">
            <a:spAutoFit/>
          </a:bodyPr>
          <a:lstStyle/>
          <a:p>
            <a:r>
              <a:rPr lang="zh-CN" altLang="en-US" dirty="0" smtClean="0">
                <a:solidFill>
                  <a:schemeClr val="bg1"/>
                </a:solidFill>
              </a:rPr>
              <a:t>理论基础</a:t>
            </a:r>
            <a:endParaRPr lang="zh-CN" altLang="en-US" dirty="0">
              <a:solidFill>
                <a:schemeClr val="bg1"/>
              </a:solidFill>
            </a:endParaRPr>
          </a:p>
        </p:txBody>
      </p:sp>
      <p:sp>
        <p:nvSpPr>
          <p:cNvPr id="45" name="TextBox 44"/>
          <p:cNvSpPr txBox="1"/>
          <p:nvPr/>
        </p:nvSpPr>
        <p:spPr>
          <a:xfrm>
            <a:off x="5663892" y="3169806"/>
            <a:ext cx="1107996" cy="369332"/>
          </a:xfrm>
          <a:prstGeom prst="rect">
            <a:avLst/>
          </a:prstGeom>
          <a:noFill/>
        </p:spPr>
        <p:txBody>
          <a:bodyPr wrap="none" rtlCol="0">
            <a:spAutoFit/>
          </a:bodyPr>
          <a:lstStyle/>
          <a:p>
            <a:r>
              <a:rPr lang="zh-CN" altLang="en-US" dirty="0" smtClean="0">
                <a:solidFill>
                  <a:schemeClr val="bg1"/>
                </a:solidFill>
              </a:rPr>
              <a:t>工具选择</a:t>
            </a:r>
            <a:endParaRPr lang="zh-CN" altLang="en-US" dirty="0">
              <a:solidFill>
                <a:schemeClr val="bg1"/>
              </a:solidFill>
            </a:endParaRPr>
          </a:p>
        </p:txBody>
      </p:sp>
      <p:sp>
        <p:nvSpPr>
          <p:cNvPr id="46" name="TextBox 45"/>
          <p:cNvSpPr txBox="1"/>
          <p:nvPr/>
        </p:nvSpPr>
        <p:spPr>
          <a:xfrm>
            <a:off x="5663892" y="3649684"/>
            <a:ext cx="1107996" cy="369332"/>
          </a:xfrm>
          <a:prstGeom prst="rect">
            <a:avLst/>
          </a:prstGeom>
          <a:noFill/>
        </p:spPr>
        <p:txBody>
          <a:bodyPr wrap="none" rtlCol="0">
            <a:spAutoFit/>
          </a:bodyPr>
          <a:lstStyle/>
          <a:p>
            <a:r>
              <a:rPr lang="zh-CN" altLang="en-US" dirty="0" smtClean="0">
                <a:solidFill>
                  <a:schemeClr val="bg1"/>
                </a:solidFill>
              </a:rPr>
              <a:t>开发模式</a:t>
            </a:r>
            <a:endParaRPr lang="zh-CN" altLang="en-US" dirty="0">
              <a:solidFill>
                <a:schemeClr val="bg1"/>
              </a:solidFill>
            </a:endParaRPr>
          </a:p>
        </p:txBody>
      </p:sp>
      <p:sp>
        <p:nvSpPr>
          <p:cNvPr id="47" name="TextBox 46"/>
          <p:cNvSpPr txBox="1"/>
          <p:nvPr/>
        </p:nvSpPr>
        <p:spPr>
          <a:xfrm>
            <a:off x="5691528" y="4140415"/>
            <a:ext cx="1107996" cy="369332"/>
          </a:xfrm>
          <a:prstGeom prst="rect">
            <a:avLst/>
          </a:prstGeom>
          <a:noFill/>
        </p:spPr>
        <p:txBody>
          <a:bodyPr wrap="none" rtlCol="0">
            <a:spAutoFit/>
          </a:bodyPr>
          <a:lstStyle/>
          <a:p>
            <a:r>
              <a:rPr lang="zh-CN" altLang="en-US" dirty="0" smtClean="0">
                <a:solidFill>
                  <a:schemeClr val="bg1"/>
                </a:solidFill>
              </a:rPr>
              <a:t>开发流程</a:t>
            </a:r>
            <a:endParaRPr lang="zh-CN" altLang="en-US" dirty="0">
              <a:solidFill>
                <a:schemeClr val="bg1"/>
              </a:solidFill>
            </a:endParaRPr>
          </a:p>
        </p:txBody>
      </p:sp>
      <p:sp>
        <p:nvSpPr>
          <p:cNvPr id="48" name="TextBox 47"/>
          <p:cNvSpPr txBox="1"/>
          <p:nvPr/>
        </p:nvSpPr>
        <p:spPr>
          <a:xfrm>
            <a:off x="7413749" y="2878626"/>
            <a:ext cx="1070678" cy="369332"/>
          </a:xfrm>
          <a:prstGeom prst="rect">
            <a:avLst/>
          </a:prstGeom>
          <a:noFill/>
        </p:spPr>
        <p:txBody>
          <a:bodyPr wrap="none" rtlCol="0">
            <a:spAutoFit/>
          </a:bodyPr>
          <a:lstStyle/>
          <a:p>
            <a:r>
              <a:rPr lang="en-US" altLang="zh-CN" dirty="0" smtClean="0">
                <a:solidFill>
                  <a:schemeClr val="bg1"/>
                </a:solidFill>
              </a:rPr>
              <a:t>FCM</a:t>
            </a:r>
            <a:r>
              <a:rPr lang="zh-CN" altLang="en-US" dirty="0" smtClean="0">
                <a:solidFill>
                  <a:schemeClr val="bg1"/>
                </a:solidFill>
              </a:rPr>
              <a:t>模式</a:t>
            </a:r>
            <a:endParaRPr lang="zh-CN" altLang="en-US" dirty="0">
              <a:solidFill>
                <a:schemeClr val="bg1"/>
              </a:solidFill>
            </a:endParaRPr>
          </a:p>
        </p:txBody>
      </p:sp>
      <p:sp>
        <p:nvSpPr>
          <p:cNvPr id="49" name="TextBox 48"/>
          <p:cNvSpPr txBox="1"/>
          <p:nvPr/>
        </p:nvSpPr>
        <p:spPr>
          <a:xfrm>
            <a:off x="7413749" y="3354472"/>
            <a:ext cx="1107996" cy="369332"/>
          </a:xfrm>
          <a:prstGeom prst="rect">
            <a:avLst/>
          </a:prstGeom>
          <a:noFill/>
        </p:spPr>
        <p:txBody>
          <a:bodyPr wrap="none" rtlCol="0">
            <a:spAutoFit/>
          </a:bodyPr>
          <a:lstStyle/>
          <a:p>
            <a:r>
              <a:rPr lang="zh-CN" altLang="en-US" dirty="0" smtClean="0">
                <a:solidFill>
                  <a:schemeClr val="bg1"/>
                </a:solidFill>
              </a:rPr>
              <a:t>案例开发</a:t>
            </a:r>
            <a:endParaRPr lang="zh-CN" altLang="en-US" dirty="0">
              <a:solidFill>
                <a:schemeClr val="bg1"/>
              </a:solidFill>
            </a:endParaRPr>
          </a:p>
        </p:txBody>
      </p:sp>
      <p:sp>
        <p:nvSpPr>
          <p:cNvPr id="50" name="TextBox 49"/>
          <p:cNvSpPr txBox="1"/>
          <p:nvPr/>
        </p:nvSpPr>
        <p:spPr>
          <a:xfrm>
            <a:off x="7419486" y="3834350"/>
            <a:ext cx="1107996" cy="369332"/>
          </a:xfrm>
          <a:prstGeom prst="rect">
            <a:avLst/>
          </a:prstGeom>
          <a:noFill/>
        </p:spPr>
        <p:txBody>
          <a:bodyPr wrap="none" rtlCol="0">
            <a:spAutoFit/>
          </a:bodyPr>
          <a:lstStyle/>
          <a:p>
            <a:r>
              <a:rPr lang="zh-CN" altLang="en-US" dirty="0" smtClean="0">
                <a:solidFill>
                  <a:schemeClr val="bg1"/>
                </a:solidFill>
              </a:rPr>
              <a:t>案例应用</a:t>
            </a:r>
            <a:endParaRPr lang="zh-CN" altLang="en-US" dirty="0">
              <a:solidFill>
                <a:schemeClr val="bg1"/>
              </a:solidFill>
            </a:endParaRPr>
          </a:p>
        </p:txBody>
      </p:sp>
      <p:grpSp>
        <p:nvGrpSpPr>
          <p:cNvPr id="53" name="组合 52"/>
          <p:cNvGrpSpPr/>
          <p:nvPr/>
        </p:nvGrpSpPr>
        <p:grpSpPr>
          <a:xfrm>
            <a:off x="179512" y="4675563"/>
            <a:ext cx="8861134" cy="534146"/>
            <a:chOff x="324652" y="4675563"/>
            <a:chExt cx="8861134" cy="534146"/>
          </a:xfrm>
        </p:grpSpPr>
        <p:sp>
          <p:nvSpPr>
            <p:cNvPr id="51" name="矩形 50"/>
            <p:cNvSpPr/>
            <p:nvPr/>
          </p:nvSpPr>
          <p:spPr>
            <a:xfrm>
              <a:off x="324652" y="4830237"/>
              <a:ext cx="8495819" cy="252000"/>
            </a:xfrm>
            <a:prstGeom prst="rect">
              <a:avLst/>
            </a:prstGeom>
            <a:solidFill>
              <a:srgbClr val="16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5400000">
              <a:off x="8666135" y="4690057"/>
              <a:ext cx="534146" cy="505157"/>
            </a:xfrm>
            <a:prstGeom prst="triangle">
              <a:avLst/>
            </a:prstGeom>
            <a:solidFill>
              <a:srgbClr val="16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28999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20"/>
                                        </p:tgtEl>
                                      </p:cBhvr>
                                    </p:animEffect>
                                    <p:animScale>
                                      <p:cBhvr>
                                        <p:cTn id="7" dur="1000" autoRev="1" fill="hold"/>
                                        <p:tgtEl>
                                          <p:spTgt spid="20"/>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15"/>
                                        </p:tgtEl>
                                      </p:cBhvr>
                                    </p:animEffect>
                                    <p:animScale>
                                      <p:cBhvr>
                                        <p:cTn id="10" dur="100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C6A30C"/>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F39C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研究方法</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椭圆 22"/>
          <p:cNvSpPr/>
          <p:nvPr/>
        </p:nvSpPr>
        <p:spPr>
          <a:xfrm>
            <a:off x="1079750" y="2060848"/>
            <a:ext cx="2736304" cy="2736304"/>
          </a:xfrm>
          <a:prstGeom prst="ellipse">
            <a:avLst/>
          </a:prstGeom>
          <a:solidFill>
            <a:srgbClr val="8C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文献研究法</a:t>
            </a:r>
            <a:endParaRPr lang="zh-CN" altLang="en-US" sz="2400" b="1" dirty="0"/>
          </a:p>
        </p:txBody>
      </p:sp>
      <p:sp>
        <p:nvSpPr>
          <p:cNvPr id="25" name="椭圆 24"/>
          <p:cNvSpPr/>
          <p:nvPr/>
        </p:nvSpPr>
        <p:spPr>
          <a:xfrm>
            <a:off x="4981201" y="2047709"/>
            <a:ext cx="2736304" cy="2736304"/>
          </a:xfrm>
          <a:prstGeom prst="ellipse">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案例分析法</a:t>
            </a:r>
            <a:endParaRPr lang="zh-CN" altLang="en-US" sz="2400" b="1" dirty="0"/>
          </a:p>
        </p:txBody>
      </p:sp>
    </p:spTree>
    <p:extLst>
      <p:ext uri="{BB962C8B-B14F-4D97-AF65-F5344CB8AC3E}">
        <p14:creationId xmlns:p14="http://schemas.microsoft.com/office/powerpoint/2010/main" val="1837341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1907704" y="1328327"/>
            <a:ext cx="6996147" cy="648072"/>
          </a:xfrm>
          <a:prstGeom prst="rect">
            <a:avLst/>
          </a:prstGeom>
          <a:solidFill>
            <a:srgbClr val="F78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视频呈现方式</a:t>
            </a:r>
            <a:endParaRPr lang="zh-CN" altLang="en-US" sz="2800" b="1" dirty="0"/>
          </a:p>
        </p:txBody>
      </p:sp>
      <p:sp>
        <p:nvSpPr>
          <p:cNvPr id="24" name="矩形 23"/>
          <p:cNvSpPr/>
          <p:nvPr/>
        </p:nvSpPr>
        <p:spPr>
          <a:xfrm>
            <a:off x="1907704" y="2057288"/>
            <a:ext cx="2028044" cy="1587735"/>
          </a:xfrm>
          <a:prstGeom prst="rect">
            <a:avLst/>
          </a:prstGeom>
          <a:solidFill>
            <a:srgbClr val="AF5E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课堂实录</a:t>
            </a:r>
            <a:endParaRPr lang="zh-CN" altLang="en-US" sz="2800" b="1" dirty="0"/>
          </a:p>
        </p:txBody>
      </p:sp>
      <p:sp>
        <p:nvSpPr>
          <p:cNvPr id="25" name="矩形 24"/>
          <p:cNvSpPr/>
          <p:nvPr/>
        </p:nvSpPr>
        <p:spPr>
          <a:xfrm>
            <a:off x="4380759" y="2057288"/>
            <a:ext cx="2028044" cy="1587735"/>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分屏式</a:t>
            </a:r>
            <a:endParaRPr lang="zh-CN" altLang="en-US" sz="2800" b="1" dirty="0"/>
          </a:p>
        </p:txBody>
      </p:sp>
      <p:sp>
        <p:nvSpPr>
          <p:cNvPr id="26" name="矩形 25"/>
          <p:cNvSpPr/>
          <p:nvPr/>
        </p:nvSpPr>
        <p:spPr>
          <a:xfrm>
            <a:off x="6853813" y="2057288"/>
            <a:ext cx="2028044" cy="1587735"/>
          </a:xfrm>
          <a:prstGeom prst="rect">
            <a:avLst/>
          </a:prstGeom>
          <a:solidFill>
            <a:srgbClr val="00B1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全内容式</a:t>
            </a:r>
            <a:endParaRPr lang="zh-CN" altLang="en-US" sz="2800" b="1" dirty="0"/>
          </a:p>
        </p:txBody>
      </p:sp>
      <p:grpSp>
        <p:nvGrpSpPr>
          <p:cNvPr id="28" name="Group 6"/>
          <p:cNvGrpSpPr>
            <a:grpSpLocks/>
          </p:cNvGrpSpPr>
          <p:nvPr/>
        </p:nvGrpSpPr>
        <p:grpSpPr bwMode="auto">
          <a:xfrm>
            <a:off x="2959" y="1537961"/>
            <a:ext cx="1748285" cy="4139460"/>
            <a:chOff x="6677" y="1051"/>
            <a:chExt cx="1102" cy="2689"/>
          </a:xfrm>
        </p:grpSpPr>
        <p:pic>
          <p:nvPicPr>
            <p:cNvPr id="30" name="Picture 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77" y="1051"/>
              <a:ext cx="785" cy="2689"/>
            </a:xfrm>
            <a:prstGeom prst="rect">
              <a:avLst/>
            </a:prstGeom>
            <a:noFill/>
            <a:ln>
              <a:noFill/>
            </a:ln>
          </p:spPr>
        </p:pic>
        <p:sp>
          <p:nvSpPr>
            <p:cNvPr id="31" name="Oval 8"/>
            <p:cNvSpPr>
              <a:spLocks noChangeArrowheads="1"/>
            </p:cNvSpPr>
            <p:nvPr/>
          </p:nvSpPr>
          <p:spPr bwMode="auto">
            <a:xfrm>
              <a:off x="6987" y="2305"/>
              <a:ext cx="792" cy="792"/>
            </a:xfrm>
            <a:prstGeom prst="ellipse">
              <a:avLst/>
            </a:prstGeom>
            <a:solidFill>
              <a:schemeClr val="accent2">
                <a:lumMod val="75000"/>
                <a:alpha val="90000"/>
              </a:schemeClr>
            </a:solidFill>
            <a:ln w="9525">
              <a:noFill/>
              <a:round/>
              <a:headEnd/>
              <a:tailEnd/>
            </a:ln>
          </p:spPr>
          <p:txBody>
            <a:bodyPr lIns="0" rIns="0" anchor="ctr"/>
            <a:lstStyle/>
            <a:p>
              <a:pPr algn="ctr"/>
              <a:r>
                <a:rPr lang="zh-CN" altLang="en-US" dirty="0" smtClean="0">
                  <a:solidFill>
                    <a:schemeClr val="bg1"/>
                  </a:solidFill>
                </a:rPr>
                <a:t>教师</a:t>
              </a:r>
              <a:endParaRPr lang="en-US" dirty="0">
                <a:solidFill>
                  <a:schemeClr val="bg1"/>
                </a:solidFill>
              </a:endParaRPr>
            </a:p>
          </p:txBody>
        </p:sp>
      </p:grpSp>
      <p:pic>
        <p:nvPicPr>
          <p:cNvPr id="1030" name="Picture 6" descr="C:\Documents and Settings\Administrator\Local Settings\Temporary Internet Files\Content.IE5\EZB3Z3CL\MC90034335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65399" y="3965380"/>
            <a:ext cx="1814513" cy="18002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Documents and Settings\Administrator\Local Settings\Temporary Internet Files\Content.IE5\EZB3Z3CL\MC90044147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3181" y="3722687"/>
            <a:ext cx="2743200" cy="2386033"/>
          </a:xfrm>
          <a:prstGeom prst="rect">
            <a:avLst/>
          </a:prstGeom>
          <a:noFill/>
          <a:extLst>
            <a:ext uri="{909E8E84-426E-40DD-AFC4-6F175D3DCCD1}">
              <a14:hiddenFill xmlns:a14="http://schemas.microsoft.com/office/drawing/2010/main">
                <a:solidFill>
                  <a:srgbClr val="FFFFFF"/>
                </a:solidFill>
              </a14:hiddenFill>
            </a:ext>
          </a:extLst>
        </p:spPr>
      </p:pic>
      <p:cxnSp>
        <p:nvCxnSpPr>
          <p:cNvPr id="1025" name="直接连接符 1024"/>
          <p:cNvCxnSpPr/>
          <p:nvPr/>
        </p:nvCxnSpPr>
        <p:spPr>
          <a:xfrm>
            <a:off x="4686532" y="4383997"/>
            <a:ext cx="419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5105540" y="4077072"/>
            <a:ext cx="1375" cy="7200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35" name="TextBox 1034"/>
          <p:cNvSpPr txBox="1"/>
          <p:nvPr/>
        </p:nvSpPr>
        <p:spPr>
          <a:xfrm>
            <a:off x="4649814" y="4168553"/>
            <a:ext cx="492443" cy="215444"/>
          </a:xfrm>
          <a:prstGeom prst="rect">
            <a:avLst/>
          </a:prstGeom>
          <a:noFill/>
        </p:spPr>
        <p:txBody>
          <a:bodyPr wrap="none" rtlCol="0">
            <a:spAutoFit/>
          </a:bodyPr>
          <a:lstStyle/>
          <a:p>
            <a:r>
              <a:rPr lang="zh-CN" altLang="en-US" sz="800" b="1" dirty="0" smtClean="0"/>
              <a:t>教师区</a:t>
            </a:r>
            <a:endParaRPr lang="zh-CN" altLang="en-US" sz="800" b="1" dirty="0"/>
          </a:p>
        </p:txBody>
      </p:sp>
      <p:sp>
        <p:nvSpPr>
          <p:cNvPr id="45" name="TextBox 44"/>
          <p:cNvSpPr txBox="1"/>
          <p:nvPr/>
        </p:nvSpPr>
        <p:spPr>
          <a:xfrm>
            <a:off x="5324172" y="4329390"/>
            <a:ext cx="492443" cy="215444"/>
          </a:xfrm>
          <a:prstGeom prst="rect">
            <a:avLst/>
          </a:prstGeom>
          <a:noFill/>
        </p:spPr>
        <p:txBody>
          <a:bodyPr wrap="none" rtlCol="0">
            <a:spAutoFit/>
          </a:bodyPr>
          <a:lstStyle/>
          <a:p>
            <a:r>
              <a:rPr lang="zh-CN" altLang="en-US" sz="800" b="1" dirty="0" smtClean="0"/>
              <a:t>课件区</a:t>
            </a:r>
            <a:endParaRPr lang="zh-CN" altLang="en-US" sz="800" b="1" dirty="0"/>
          </a:p>
        </p:txBody>
      </p:sp>
      <p:sp>
        <p:nvSpPr>
          <p:cNvPr id="46" name="TextBox 45"/>
          <p:cNvSpPr txBox="1"/>
          <p:nvPr/>
        </p:nvSpPr>
        <p:spPr>
          <a:xfrm>
            <a:off x="4652576" y="4433758"/>
            <a:ext cx="492443" cy="215444"/>
          </a:xfrm>
          <a:prstGeom prst="rect">
            <a:avLst/>
          </a:prstGeom>
          <a:noFill/>
        </p:spPr>
        <p:txBody>
          <a:bodyPr wrap="none" rtlCol="0">
            <a:spAutoFit/>
          </a:bodyPr>
          <a:lstStyle/>
          <a:p>
            <a:r>
              <a:rPr lang="zh-CN" altLang="en-US" sz="800" b="1" dirty="0" smtClean="0"/>
              <a:t>提示区</a:t>
            </a:r>
            <a:endParaRPr lang="zh-CN" altLang="en-US" sz="800" b="1" dirty="0"/>
          </a:p>
        </p:txBody>
      </p:sp>
      <p:pic>
        <p:nvPicPr>
          <p:cNvPr id="1038" name="Picture 9" descr="C:\Documents and Settings\Administrator\Local Settings\Temporary Internet Files\Content.IE5\ZO7807YX\MC900417072[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94821" y="3908428"/>
            <a:ext cx="2127284" cy="1739497"/>
          </a:xfrm>
          <a:prstGeom prst="rect">
            <a:avLst/>
          </a:prstGeom>
          <a:noFill/>
          <a:extLst>
            <a:ext uri="{909E8E84-426E-40DD-AFC4-6F175D3DCCD1}">
              <a14:hiddenFill xmlns:a14="http://schemas.microsoft.com/office/drawing/2010/main">
                <a:solidFill>
                  <a:srgbClr val="FFFFFF"/>
                </a:solidFill>
              </a14:hiddenFill>
            </a:ext>
          </a:extLst>
        </p:spPr>
      </p:pic>
      <p:sp>
        <p:nvSpPr>
          <p:cNvPr id="1037" name="TextBox 1036"/>
          <p:cNvSpPr txBox="1"/>
          <p:nvPr/>
        </p:nvSpPr>
        <p:spPr>
          <a:xfrm>
            <a:off x="6984497" y="4310647"/>
            <a:ext cx="1415772" cy="461665"/>
          </a:xfrm>
          <a:prstGeom prst="rect">
            <a:avLst/>
          </a:prstGeom>
          <a:noFill/>
        </p:spPr>
        <p:txBody>
          <a:bodyPr wrap="none" rtlCol="0">
            <a:spAutoFit/>
          </a:bodyPr>
          <a:lstStyle/>
          <a:p>
            <a:r>
              <a:rPr lang="zh-CN" altLang="en-US" sz="2400" dirty="0" smtClean="0">
                <a:solidFill>
                  <a:schemeClr val="bg1"/>
                </a:solidFill>
              </a:rPr>
              <a:t>教学内容</a:t>
            </a:r>
            <a:endParaRPr lang="zh-CN" altLang="en-US" sz="2400" dirty="0">
              <a:solidFill>
                <a:schemeClr val="bg1"/>
              </a:solidFill>
            </a:endParaRPr>
          </a:p>
        </p:txBody>
      </p:sp>
    </p:spTree>
    <p:extLst>
      <p:ext uri="{BB962C8B-B14F-4D97-AF65-F5344CB8AC3E}">
        <p14:creationId xmlns:p14="http://schemas.microsoft.com/office/powerpoint/2010/main" val="28343875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429407" y="996152"/>
            <a:ext cx="830225" cy="4752528"/>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教学微视频开发理论基础</a:t>
            </a:r>
            <a:endParaRPr lang="zh-CN" altLang="en-US" sz="2800" b="1" dirty="0"/>
          </a:p>
        </p:txBody>
      </p:sp>
      <p:sp>
        <p:nvSpPr>
          <p:cNvPr id="24" name="矩形 23"/>
          <p:cNvSpPr/>
          <p:nvPr/>
        </p:nvSpPr>
        <p:spPr>
          <a:xfrm>
            <a:off x="1514622" y="1124744"/>
            <a:ext cx="7377858" cy="4536504"/>
          </a:xfrm>
          <a:prstGeom prst="rect">
            <a:avLst/>
          </a:prstGeom>
          <a:solidFill>
            <a:srgbClr val="767E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5" name="矩形 24"/>
          <p:cNvSpPr/>
          <p:nvPr/>
        </p:nvSpPr>
        <p:spPr>
          <a:xfrm>
            <a:off x="1619672" y="1249921"/>
            <a:ext cx="7056784" cy="1368152"/>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6" name="矩形 25"/>
          <p:cNvSpPr/>
          <p:nvPr/>
        </p:nvSpPr>
        <p:spPr>
          <a:xfrm>
            <a:off x="1619672" y="2728645"/>
            <a:ext cx="7056784" cy="1368152"/>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7" name="矩形 26"/>
          <p:cNvSpPr/>
          <p:nvPr/>
        </p:nvSpPr>
        <p:spPr>
          <a:xfrm>
            <a:off x="1619672" y="4207368"/>
            <a:ext cx="7056784" cy="1368152"/>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8" name="矩形 27"/>
          <p:cNvSpPr/>
          <p:nvPr/>
        </p:nvSpPr>
        <p:spPr>
          <a:xfrm>
            <a:off x="1619672" y="1249921"/>
            <a:ext cx="1483368" cy="1368152"/>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微型学习理论</a:t>
            </a:r>
            <a:endParaRPr lang="zh-CN" altLang="en-US" sz="2400" b="1" dirty="0"/>
          </a:p>
        </p:txBody>
      </p:sp>
      <p:sp>
        <p:nvSpPr>
          <p:cNvPr id="29" name="矩形 28"/>
          <p:cNvSpPr/>
          <p:nvPr/>
        </p:nvSpPr>
        <p:spPr>
          <a:xfrm>
            <a:off x="1619672" y="2728645"/>
            <a:ext cx="1483368" cy="1368152"/>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知识可视化理论</a:t>
            </a:r>
            <a:endParaRPr lang="zh-CN" altLang="en-US" sz="2400" b="1" dirty="0"/>
          </a:p>
        </p:txBody>
      </p:sp>
      <p:sp>
        <p:nvSpPr>
          <p:cNvPr id="30" name="矩形 29"/>
          <p:cNvSpPr/>
          <p:nvPr/>
        </p:nvSpPr>
        <p:spPr>
          <a:xfrm>
            <a:off x="1619672" y="4208235"/>
            <a:ext cx="1483368" cy="1368152"/>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教育电视节目编导与制作理论</a:t>
            </a:r>
            <a:endParaRPr lang="zh-CN" altLang="en-US" sz="2000" b="1" dirty="0"/>
          </a:p>
        </p:txBody>
      </p:sp>
      <p:sp>
        <p:nvSpPr>
          <p:cNvPr id="31" name="TextBox 30"/>
          <p:cNvSpPr txBox="1"/>
          <p:nvPr/>
        </p:nvSpPr>
        <p:spPr>
          <a:xfrm>
            <a:off x="3120419" y="1415219"/>
            <a:ext cx="5556037" cy="1015663"/>
          </a:xfrm>
          <a:prstGeom prst="rect">
            <a:avLst/>
          </a:prstGeom>
          <a:noFill/>
        </p:spPr>
        <p:txBody>
          <a:bodyPr wrap="square" rtlCol="0">
            <a:spAutoFit/>
          </a:bodyPr>
          <a:lstStyle/>
          <a:p>
            <a:r>
              <a:rPr lang="zh-CN" altLang="en-US" sz="2000" b="1" dirty="0" smtClean="0">
                <a:solidFill>
                  <a:schemeClr val="bg1"/>
                </a:solidFill>
              </a:rPr>
              <a:t>微型学习致力于个体在</a:t>
            </a:r>
            <a:r>
              <a:rPr lang="zh-CN" altLang="en-US" sz="2000" b="1" dirty="0" smtClean="0">
                <a:solidFill>
                  <a:srgbClr val="34495E"/>
                </a:solidFill>
              </a:rPr>
              <a:t>微型媒介</a:t>
            </a:r>
            <a:r>
              <a:rPr lang="zh-CN" altLang="en-US" sz="2000" b="1" dirty="0" smtClean="0">
                <a:solidFill>
                  <a:schemeClr val="bg1"/>
                </a:solidFill>
              </a:rPr>
              <a:t>下如何实现对</a:t>
            </a:r>
            <a:r>
              <a:rPr lang="zh-CN" altLang="en-US" sz="2000" b="1" dirty="0" smtClean="0">
                <a:solidFill>
                  <a:srgbClr val="34495E"/>
                </a:solidFill>
              </a:rPr>
              <a:t>微型内容</a:t>
            </a:r>
            <a:r>
              <a:rPr lang="zh-CN" altLang="en-US" sz="2000" b="1" dirty="0" smtClean="0">
                <a:solidFill>
                  <a:schemeClr val="bg1"/>
                </a:solidFill>
              </a:rPr>
              <a:t>间或是信息单元的结构化联结，构成动态的知识网络</a:t>
            </a:r>
            <a:endParaRPr lang="zh-CN" altLang="en-US" sz="2000" b="1" dirty="0">
              <a:solidFill>
                <a:schemeClr val="bg1"/>
              </a:solidFill>
            </a:endParaRPr>
          </a:p>
        </p:txBody>
      </p:sp>
      <p:sp>
        <p:nvSpPr>
          <p:cNvPr id="32" name="椭圆 31"/>
          <p:cNvSpPr/>
          <p:nvPr/>
        </p:nvSpPr>
        <p:spPr>
          <a:xfrm>
            <a:off x="3275856" y="2932520"/>
            <a:ext cx="432048" cy="432048"/>
          </a:xfrm>
          <a:prstGeom prst="ellips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33" name="椭圆 32"/>
          <p:cNvSpPr/>
          <p:nvPr/>
        </p:nvSpPr>
        <p:spPr>
          <a:xfrm>
            <a:off x="3275856" y="3497303"/>
            <a:ext cx="432048" cy="432048"/>
          </a:xfrm>
          <a:prstGeom prst="ellips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35" name="TextBox 34"/>
          <p:cNvSpPr txBox="1"/>
          <p:nvPr/>
        </p:nvSpPr>
        <p:spPr>
          <a:xfrm>
            <a:off x="3935747" y="2964783"/>
            <a:ext cx="1794769" cy="400110"/>
          </a:xfrm>
          <a:prstGeom prst="rect">
            <a:avLst/>
          </a:prstGeom>
          <a:noFill/>
        </p:spPr>
        <p:txBody>
          <a:bodyPr wrap="square" rtlCol="0">
            <a:spAutoFit/>
          </a:bodyPr>
          <a:lstStyle/>
          <a:p>
            <a:r>
              <a:rPr lang="zh-CN" altLang="en-US" sz="2000" b="1" dirty="0" smtClean="0">
                <a:solidFill>
                  <a:schemeClr val="bg1"/>
                </a:solidFill>
              </a:rPr>
              <a:t>双重编码理论</a:t>
            </a:r>
            <a:endParaRPr lang="zh-CN" altLang="en-US" sz="2000" b="1" dirty="0">
              <a:solidFill>
                <a:schemeClr val="bg1"/>
              </a:solidFill>
            </a:endParaRPr>
          </a:p>
        </p:txBody>
      </p:sp>
      <p:sp>
        <p:nvSpPr>
          <p:cNvPr id="37" name="TextBox 36"/>
          <p:cNvSpPr txBox="1"/>
          <p:nvPr/>
        </p:nvSpPr>
        <p:spPr>
          <a:xfrm>
            <a:off x="3970912" y="3489874"/>
            <a:ext cx="2185264" cy="400110"/>
          </a:xfrm>
          <a:prstGeom prst="rect">
            <a:avLst/>
          </a:prstGeom>
          <a:noFill/>
        </p:spPr>
        <p:txBody>
          <a:bodyPr wrap="square" rtlCol="0">
            <a:spAutoFit/>
          </a:bodyPr>
          <a:lstStyle/>
          <a:p>
            <a:r>
              <a:rPr lang="zh-CN" altLang="en-US" sz="2000" b="1" dirty="0" smtClean="0">
                <a:solidFill>
                  <a:schemeClr val="bg1"/>
                </a:solidFill>
              </a:rPr>
              <a:t>戴尔“经验之塔”</a:t>
            </a:r>
            <a:endParaRPr lang="zh-CN" altLang="en-US" sz="2000" b="1" dirty="0">
              <a:solidFill>
                <a:schemeClr val="bg1"/>
              </a:solidFill>
            </a:endParaRPr>
          </a:p>
        </p:txBody>
      </p:sp>
      <p:sp>
        <p:nvSpPr>
          <p:cNvPr id="38" name="矩形 37"/>
          <p:cNvSpPr/>
          <p:nvPr/>
        </p:nvSpPr>
        <p:spPr>
          <a:xfrm>
            <a:off x="3297478" y="4675420"/>
            <a:ext cx="659867"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选题</a:t>
            </a:r>
            <a:endParaRPr lang="zh-CN" altLang="en-US" b="1" dirty="0"/>
          </a:p>
        </p:txBody>
      </p:sp>
      <p:sp>
        <p:nvSpPr>
          <p:cNvPr id="39" name="矩形 38"/>
          <p:cNvSpPr/>
          <p:nvPr/>
        </p:nvSpPr>
        <p:spPr>
          <a:xfrm>
            <a:off x="4117599" y="4675420"/>
            <a:ext cx="659867"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选材</a:t>
            </a:r>
            <a:endParaRPr lang="zh-CN" altLang="en-US" b="1" dirty="0"/>
          </a:p>
        </p:txBody>
      </p:sp>
      <p:sp>
        <p:nvSpPr>
          <p:cNvPr id="40" name="矩形 39"/>
          <p:cNvSpPr/>
          <p:nvPr/>
        </p:nvSpPr>
        <p:spPr>
          <a:xfrm>
            <a:off x="4937720" y="4675420"/>
            <a:ext cx="659867"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选型</a:t>
            </a:r>
            <a:endParaRPr lang="zh-CN" altLang="en-US" b="1" dirty="0"/>
          </a:p>
        </p:txBody>
      </p:sp>
      <p:sp>
        <p:nvSpPr>
          <p:cNvPr id="42" name="矩形 41"/>
          <p:cNvSpPr/>
          <p:nvPr/>
        </p:nvSpPr>
        <p:spPr>
          <a:xfrm>
            <a:off x="5757841" y="4675420"/>
            <a:ext cx="1337859"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结构设计</a:t>
            </a:r>
            <a:endParaRPr lang="zh-CN" altLang="en-US" b="1" dirty="0"/>
          </a:p>
        </p:txBody>
      </p:sp>
      <p:sp>
        <p:nvSpPr>
          <p:cNvPr id="43" name="矩形 42"/>
          <p:cNvSpPr/>
          <p:nvPr/>
        </p:nvSpPr>
        <p:spPr>
          <a:xfrm>
            <a:off x="7255953" y="4675420"/>
            <a:ext cx="1337859"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画面编辑</a:t>
            </a:r>
            <a:endParaRPr lang="zh-CN" altLang="en-US" b="1" dirty="0"/>
          </a:p>
        </p:txBody>
      </p:sp>
    </p:spTree>
    <p:extLst>
      <p:ext uri="{BB962C8B-B14F-4D97-AF65-F5344CB8AC3E}">
        <p14:creationId xmlns:p14="http://schemas.microsoft.com/office/powerpoint/2010/main" val="182958171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圆角矩形 22"/>
          <p:cNvSpPr/>
          <p:nvPr/>
        </p:nvSpPr>
        <p:spPr>
          <a:xfrm>
            <a:off x="1455407" y="1844824"/>
            <a:ext cx="6296316" cy="3024336"/>
          </a:xfrm>
          <a:prstGeom prst="round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教学微视频开发模式</a:t>
            </a:r>
            <a:endParaRPr lang="zh-CN" altLang="en-US" sz="3200" b="1" dirty="0"/>
          </a:p>
        </p:txBody>
      </p:sp>
      <p:sp>
        <p:nvSpPr>
          <p:cNvPr id="24" name="矩形 23"/>
          <p:cNvSpPr/>
          <p:nvPr/>
        </p:nvSpPr>
        <p:spPr>
          <a:xfrm>
            <a:off x="429407" y="1121333"/>
            <a:ext cx="2846449" cy="1944216"/>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基于视频录播软件</a:t>
            </a:r>
            <a:endParaRPr lang="zh-CN" altLang="en-US" sz="2400" b="1" dirty="0"/>
          </a:p>
        </p:txBody>
      </p:sp>
      <p:sp>
        <p:nvSpPr>
          <p:cNvPr id="25" name="矩形 24"/>
          <p:cNvSpPr/>
          <p:nvPr/>
        </p:nvSpPr>
        <p:spPr>
          <a:xfrm>
            <a:off x="5940152" y="1052736"/>
            <a:ext cx="2846449" cy="1944216"/>
          </a:xfrm>
          <a:prstGeom prst="rect">
            <a:avLst/>
          </a:prstGeom>
          <a:solidFill>
            <a:srgbClr val="AF5E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基于专业摄像设备</a:t>
            </a:r>
            <a:endParaRPr lang="zh-CN" altLang="en-US" sz="2400" b="1" dirty="0"/>
          </a:p>
        </p:txBody>
      </p:sp>
      <p:sp>
        <p:nvSpPr>
          <p:cNvPr id="26" name="矩形 25"/>
          <p:cNvSpPr/>
          <p:nvPr/>
        </p:nvSpPr>
        <p:spPr>
          <a:xfrm>
            <a:off x="5940151" y="3897052"/>
            <a:ext cx="2846449" cy="1944216"/>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基于视频录播软件</a:t>
            </a:r>
            <a:endParaRPr lang="zh-CN" altLang="en-US" sz="2400" b="1" dirty="0"/>
          </a:p>
        </p:txBody>
      </p:sp>
      <p:sp>
        <p:nvSpPr>
          <p:cNvPr id="27" name="矩形 26"/>
          <p:cNvSpPr/>
          <p:nvPr/>
        </p:nvSpPr>
        <p:spPr>
          <a:xfrm>
            <a:off x="429406" y="3890181"/>
            <a:ext cx="2846449" cy="1944216"/>
          </a:xfrm>
          <a:prstGeom prst="rect">
            <a:avLst/>
          </a:prstGeom>
          <a:solidFill>
            <a:srgbClr val="F78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基于专业视频编辑软件</a:t>
            </a:r>
            <a:endParaRPr lang="zh-CN" altLang="en-US" sz="2000" b="1" dirty="0"/>
          </a:p>
        </p:txBody>
      </p:sp>
      <p:sp>
        <p:nvSpPr>
          <p:cNvPr id="28" name="矩形 27"/>
          <p:cNvSpPr/>
          <p:nvPr/>
        </p:nvSpPr>
        <p:spPr>
          <a:xfrm>
            <a:off x="5940152" y="3897052"/>
            <a:ext cx="2846449" cy="1944216"/>
          </a:xfrm>
          <a:prstGeom prst="rect">
            <a:avLst/>
          </a:prstGeom>
          <a:solidFill>
            <a:srgbClr val="00B1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基于多媒体制作软件</a:t>
            </a:r>
            <a:endParaRPr lang="zh-CN" altLang="en-US" sz="2000" b="1" dirty="0"/>
          </a:p>
        </p:txBody>
      </p:sp>
      <p:pic>
        <p:nvPicPr>
          <p:cNvPr id="2050" name="Picture 2" descr="C:\Documents and Settings\Administrator\Local Settings\Temporary Internet Files\Content.IE5\5HB2JPT8\MC900319264[1].wmf"/>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5328" y="1254375"/>
            <a:ext cx="908844" cy="51673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Documents and Settings\Administrator\Local Settings\Temporary Internet Files\Content.IE5\EZB3Z3CL\MC900432637[1].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31495" y="1172649"/>
            <a:ext cx="672175" cy="6721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Documents and Settings\Administrator\Local Settings\Temporary Internet Files\Content.IE5\FGVX3K0C\MC900312106[1].wmf"/>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768373" y="3969473"/>
            <a:ext cx="534265" cy="637263"/>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Group 5"/>
          <p:cNvGrpSpPr>
            <a:grpSpLocks/>
          </p:cNvGrpSpPr>
          <p:nvPr/>
        </p:nvGrpSpPr>
        <p:grpSpPr bwMode="auto">
          <a:xfrm>
            <a:off x="6327163" y="4021446"/>
            <a:ext cx="475898" cy="515490"/>
            <a:chOff x="2304" y="1584"/>
            <a:chExt cx="1740" cy="1554"/>
          </a:xfrm>
        </p:grpSpPr>
        <p:sp>
          <p:nvSpPr>
            <p:cNvPr id="30" name="Film"/>
            <p:cNvSpPr>
              <a:spLocks noEditPoints="1" noChangeArrowheads="1"/>
            </p:cNvSpPr>
            <p:nvPr/>
          </p:nvSpPr>
          <p:spPr bwMode="auto">
            <a:xfrm>
              <a:off x="2304" y="1980"/>
              <a:ext cx="726" cy="1158"/>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4960 w 21600"/>
                <a:gd name="T17" fmla="*/ 8129 h 21600"/>
                <a:gd name="T18" fmla="*/ 17079 w 21600"/>
                <a:gd name="T19" fmla="*/ 1342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21600" y="0"/>
                  </a:moveTo>
                  <a:lnTo>
                    <a:pt x="21600" y="21600"/>
                  </a:lnTo>
                  <a:lnTo>
                    <a:pt x="0" y="21600"/>
                  </a:lnTo>
                  <a:lnTo>
                    <a:pt x="0" y="0"/>
                  </a:lnTo>
                  <a:lnTo>
                    <a:pt x="21600" y="0"/>
                  </a:lnTo>
                  <a:close/>
                </a:path>
                <a:path w="21600" h="21600" extrusionOk="0">
                  <a:moveTo>
                    <a:pt x="3014" y="21600"/>
                  </a:moveTo>
                  <a:lnTo>
                    <a:pt x="3014" y="0"/>
                  </a:lnTo>
                  <a:lnTo>
                    <a:pt x="0" y="0"/>
                  </a:lnTo>
                  <a:lnTo>
                    <a:pt x="0" y="21600"/>
                  </a:lnTo>
                  <a:lnTo>
                    <a:pt x="3014" y="21600"/>
                  </a:lnTo>
                  <a:close/>
                </a:path>
                <a:path w="21600" h="21600" extrusionOk="0">
                  <a:moveTo>
                    <a:pt x="21600" y="21600"/>
                  </a:moveTo>
                  <a:lnTo>
                    <a:pt x="21600" y="0"/>
                  </a:lnTo>
                  <a:lnTo>
                    <a:pt x="18586" y="0"/>
                  </a:lnTo>
                  <a:lnTo>
                    <a:pt x="18586" y="21600"/>
                  </a:lnTo>
                  <a:lnTo>
                    <a:pt x="21600" y="21600"/>
                  </a:lnTo>
                  <a:close/>
                </a:path>
                <a:path w="21600" h="21600" extrusionOk="0">
                  <a:moveTo>
                    <a:pt x="6028" y="6574"/>
                  </a:moveTo>
                  <a:lnTo>
                    <a:pt x="15572" y="6574"/>
                  </a:lnTo>
                  <a:lnTo>
                    <a:pt x="16074" y="6574"/>
                  </a:lnTo>
                  <a:lnTo>
                    <a:pt x="16326" y="6457"/>
                  </a:lnTo>
                  <a:lnTo>
                    <a:pt x="16577" y="6339"/>
                  </a:lnTo>
                  <a:lnTo>
                    <a:pt x="16828" y="6222"/>
                  </a:lnTo>
                  <a:lnTo>
                    <a:pt x="17079" y="6222"/>
                  </a:lnTo>
                  <a:lnTo>
                    <a:pt x="17330" y="5987"/>
                  </a:lnTo>
                  <a:lnTo>
                    <a:pt x="17330" y="5870"/>
                  </a:lnTo>
                  <a:lnTo>
                    <a:pt x="17581" y="5635"/>
                  </a:lnTo>
                  <a:lnTo>
                    <a:pt x="17581" y="1526"/>
                  </a:lnTo>
                  <a:lnTo>
                    <a:pt x="17330" y="1291"/>
                  </a:lnTo>
                  <a:lnTo>
                    <a:pt x="17330" y="1174"/>
                  </a:lnTo>
                  <a:lnTo>
                    <a:pt x="17079" y="1057"/>
                  </a:lnTo>
                  <a:lnTo>
                    <a:pt x="16828" y="939"/>
                  </a:lnTo>
                  <a:lnTo>
                    <a:pt x="16577" y="822"/>
                  </a:lnTo>
                  <a:lnTo>
                    <a:pt x="16326" y="704"/>
                  </a:lnTo>
                  <a:lnTo>
                    <a:pt x="16074" y="704"/>
                  </a:lnTo>
                  <a:lnTo>
                    <a:pt x="15572" y="587"/>
                  </a:lnTo>
                  <a:lnTo>
                    <a:pt x="6028" y="587"/>
                  </a:lnTo>
                  <a:lnTo>
                    <a:pt x="5526" y="704"/>
                  </a:lnTo>
                  <a:lnTo>
                    <a:pt x="5274" y="704"/>
                  </a:lnTo>
                  <a:lnTo>
                    <a:pt x="5023" y="822"/>
                  </a:lnTo>
                  <a:lnTo>
                    <a:pt x="4772" y="939"/>
                  </a:lnTo>
                  <a:lnTo>
                    <a:pt x="4521" y="1057"/>
                  </a:lnTo>
                  <a:lnTo>
                    <a:pt x="4270" y="1174"/>
                  </a:lnTo>
                  <a:lnTo>
                    <a:pt x="4270" y="1291"/>
                  </a:lnTo>
                  <a:lnTo>
                    <a:pt x="4019" y="1526"/>
                  </a:lnTo>
                  <a:lnTo>
                    <a:pt x="4019" y="5635"/>
                  </a:lnTo>
                  <a:lnTo>
                    <a:pt x="4270" y="5870"/>
                  </a:lnTo>
                  <a:lnTo>
                    <a:pt x="4270" y="5987"/>
                  </a:lnTo>
                  <a:lnTo>
                    <a:pt x="4521" y="6222"/>
                  </a:lnTo>
                  <a:lnTo>
                    <a:pt x="4772" y="6222"/>
                  </a:lnTo>
                  <a:lnTo>
                    <a:pt x="5023" y="6339"/>
                  </a:lnTo>
                  <a:lnTo>
                    <a:pt x="5274" y="6457"/>
                  </a:lnTo>
                  <a:lnTo>
                    <a:pt x="5526" y="6574"/>
                  </a:lnTo>
                  <a:lnTo>
                    <a:pt x="6028" y="6574"/>
                  </a:lnTo>
                  <a:close/>
                </a:path>
                <a:path w="21600" h="21600" extrusionOk="0">
                  <a:moveTo>
                    <a:pt x="6028" y="13617"/>
                  </a:moveTo>
                  <a:lnTo>
                    <a:pt x="15572" y="13617"/>
                  </a:lnTo>
                  <a:lnTo>
                    <a:pt x="16074" y="13617"/>
                  </a:lnTo>
                  <a:lnTo>
                    <a:pt x="16326" y="13617"/>
                  </a:lnTo>
                  <a:lnTo>
                    <a:pt x="16577" y="13500"/>
                  </a:lnTo>
                  <a:lnTo>
                    <a:pt x="16828" y="13383"/>
                  </a:lnTo>
                  <a:lnTo>
                    <a:pt x="17079" y="13265"/>
                  </a:lnTo>
                  <a:lnTo>
                    <a:pt x="17330" y="13148"/>
                  </a:lnTo>
                  <a:lnTo>
                    <a:pt x="17330" y="12913"/>
                  </a:lnTo>
                  <a:lnTo>
                    <a:pt x="17581" y="12796"/>
                  </a:lnTo>
                  <a:lnTo>
                    <a:pt x="17581" y="8687"/>
                  </a:lnTo>
                  <a:lnTo>
                    <a:pt x="17330" y="8452"/>
                  </a:lnTo>
                  <a:lnTo>
                    <a:pt x="17330" y="8335"/>
                  </a:lnTo>
                  <a:lnTo>
                    <a:pt x="17079" y="8217"/>
                  </a:lnTo>
                  <a:lnTo>
                    <a:pt x="16828" y="7983"/>
                  </a:lnTo>
                  <a:lnTo>
                    <a:pt x="16577" y="7983"/>
                  </a:lnTo>
                  <a:lnTo>
                    <a:pt x="16326" y="7865"/>
                  </a:lnTo>
                  <a:lnTo>
                    <a:pt x="16074" y="7865"/>
                  </a:lnTo>
                  <a:lnTo>
                    <a:pt x="15572" y="7748"/>
                  </a:lnTo>
                  <a:lnTo>
                    <a:pt x="6028" y="7748"/>
                  </a:lnTo>
                  <a:lnTo>
                    <a:pt x="5526" y="7865"/>
                  </a:lnTo>
                  <a:lnTo>
                    <a:pt x="5274" y="7865"/>
                  </a:lnTo>
                  <a:lnTo>
                    <a:pt x="5023" y="7983"/>
                  </a:lnTo>
                  <a:lnTo>
                    <a:pt x="4772" y="7983"/>
                  </a:lnTo>
                  <a:lnTo>
                    <a:pt x="4521" y="8217"/>
                  </a:lnTo>
                  <a:lnTo>
                    <a:pt x="4270" y="8335"/>
                  </a:lnTo>
                  <a:lnTo>
                    <a:pt x="4270" y="8452"/>
                  </a:lnTo>
                  <a:lnTo>
                    <a:pt x="4019" y="8687"/>
                  </a:lnTo>
                  <a:lnTo>
                    <a:pt x="4019" y="12796"/>
                  </a:lnTo>
                  <a:lnTo>
                    <a:pt x="4270" y="12913"/>
                  </a:lnTo>
                  <a:lnTo>
                    <a:pt x="4270" y="13148"/>
                  </a:lnTo>
                  <a:lnTo>
                    <a:pt x="4521" y="13265"/>
                  </a:lnTo>
                  <a:lnTo>
                    <a:pt x="4772" y="13383"/>
                  </a:lnTo>
                  <a:lnTo>
                    <a:pt x="5023" y="13500"/>
                  </a:lnTo>
                  <a:lnTo>
                    <a:pt x="5274" y="13617"/>
                  </a:lnTo>
                  <a:lnTo>
                    <a:pt x="5526" y="13617"/>
                  </a:lnTo>
                  <a:lnTo>
                    <a:pt x="6028" y="13617"/>
                  </a:lnTo>
                  <a:close/>
                </a:path>
                <a:path w="21600" h="21600" extrusionOk="0">
                  <a:moveTo>
                    <a:pt x="6028" y="20778"/>
                  </a:moveTo>
                  <a:lnTo>
                    <a:pt x="15572" y="20778"/>
                  </a:lnTo>
                  <a:lnTo>
                    <a:pt x="16074" y="20778"/>
                  </a:lnTo>
                  <a:lnTo>
                    <a:pt x="16326" y="20661"/>
                  </a:lnTo>
                  <a:lnTo>
                    <a:pt x="16577" y="20661"/>
                  </a:lnTo>
                  <a:lnTo>
                    <a:pt x="16828" y="20543"/>
                  </a:lnTo>
                  <a:lnTo>
                    <a:pt x="17079" y="20426"/>
                  </a:lnTo>
                  <a:lnTo>
                    <a:pt x="17330" y="20309"/>
                  </a:lnTo>
                  <a:lnTo>
                    <a:pt x="17330" y="20074"/>
                  </a:lnTo>
                  <a:lnTo>
                    <a:pt x="17581" y="19957"/>
                  </a:lnTo>
                  <a:lnTo>
                    <a:pt x="17581" y="15730"/>
                  </a:lnTo>
                  <a:lnTo>
                    <a:pt x="17330" y="15613"/>
                  </a:lnTo>
                  <a:lnTo>
                    <a:pt x="17330" y="15378"/>
                  </a:lnTo>
                  <a:lnTo>
                    <a:pt x="17079" y="15378"/>
                  </a:lnTo>
                  <a:lnTo>
                    <a:pt x="16828" y="15143"/>
                  </a:lnTo>
                  <a:lnTo>
                    <a:pt x="16577" y="15026"/>
                  </a:lnTo>
                  <a:lnTo>
                    <a:pt x="16326" y="15026"/>
                  </a:lnTo>
                  <a:lnTo>
                    <a:pt x="16074" y="15026"/>
                  </a:lnTo>
                  <a:lnTo>
                    <a:pt x="15572" y="14909"/>
                  </a:lnTo>
                  <a:lnTo>
                    <a:pt x="6028" y="14909"/>
                  </a:lnTo>
                  <a:lnTo>
                    <a:pt x="5526" y="15026"/>
                  </a:lnTo>
                  <a:lnTo>
                    <a:pt x="5274" y="15026"/>
                  </a:lnTo>
                  <a:lnTo>
                    <a:pt x="5023" y="15026"/>
                  </a:lnTo>
                  <a:lnTo>
                    <a:pt x="4772" y="15143"/>
                  </a:lnTo>
                  <a:lnTo>
                    <a:pt x="4521" y="15378"/>
                  </a:lnTo>
                  <a:lnTo>
                    <a:pt x="4270" y="15378"/>
                  </a:lnTo>
                  <a:lnTo>
                    <a:pt x="4270" y="15613"/>
                  </a:lnTo>
                  <a:lnTo>
                    <a:pt x="4019" y="15730"/>
                  </a:lnTo>
                  <a:lnTo>
                    <a:pt x="4019" y="19957"/>
                  </a:lnTo>
                  <a:lnTo>
                    <a:pt x="4270" y="20074"/>
                  </a:lnTo>
                  <a:lnTo>
                    <a:pt x="4270" y="20309"/>
                  </a:lnTo>
                  <a:lnTo>
                    <a:pt x="4521" y="20426"/>
                  </a:lnTo>
                  <a:lnTo>
                    <a:pt x="4772" y="20543"/>
                  </a:lnTo>
                  <a:lnTo>
                    <a:pt x="5023" y="20661"/>
                  </a:lnTo>
                  <a:lnTo>
                    <a:pt x="5274" y="20661"/>
                  </a:lnTo>
                  <a:lnTo>
                    <a:pt x="5526" y="20778"/>
                  </a:lnTo>
                  <a:lnTo>
                    <a:pt x="6028" y="20778"/>
                  </a:lnTo>
                  <a:close/>
                </a:path>
                <a:path w="21600" h="21600" extrusionOk="0">
                  <a:moveTo>
                    <a:pt x="753" y="1291"/>
                  </a:moveTo>
                  <a:lnTo>
                    <a:pt x="2260" y="1291"/>
                  </a:lnTo>
                  <a:lnTo>
                    <a:pt x="2260" y="235"/>
                  </a:lnTo>
                  <a:lnTo>
                    <a:pt x="753" y="235"/>
                  </a:lnTo>
                  <a:lnTo>
                    <a:pt x="753" y="1291"/>
                  </a:lnTo>
                  <a:close/>
                </a:path>
                <a:path w="21600" h="21600" extrusionOk="0">
                  <a:moveTo>
                    <a:pt x="753" y="2700"/>
                  </a:moveTo>
                  <a:lnTo>
                    <a:pt x="2260" y="2700"/>
                  </a:lnTo>
                  <a:lnTo>
                    <a:pt x="2260" y="1643"/>
                  </a:lnTo>
                  <a:lnTo>
                    <a:pt x="753" y="1643"/>
                  </a:lnTo>
                  <a:lnTo>
                    <a:pt x="753" y="2700"/>
                  </a:lnTo>
                  <a:close/>
                </a:path>
                <a:path w="21600" h="21600" extrusionOk="0">
                  <a:moveTo>
                    <a:pt x="753" y="4109"/>
                  </a:moveTo>
                  <a:lnTo>
                    <a:pt x="2260" y="4109"/>
                  </a:lnTo>
                  <a:lnTo>
                    <a:pt x="2260" y="3052"/>
                  </a:lnTo>
                  <a:lnTo>
                    <a:pt x="753" y="3052"/>
                  </a:lnTo>
                  <a:lnTo>
                    <a:pt x="753" y="4109"/>
                  </a:lnTo>
                  <a:close/>
                </a:path>
                <a:path w="21600" h="21600" extrusionOk="0">
                  <a:moveTo>
                    <a:pt x="753" y="5517"/>
                  </a:moveTo>
                  <a:lnTo>
                    <a:pt x="2260" y="5517"/>
                  </a:lnTo>
                  <a:lnTo>
                    <a:pt x="2260" y="4461"/>
                  </a:lnTo>
                  <a:lnTo>
                    <a:pt x="753" y="4461"/>
                  </a:lnTo>
                  <a:lnTo>
                    <a:pt x="753" y="5517"/>
                  </a:lnTo>
                  <a:close/>
                </a:path>
                <a:path w="21600" h="21600" extrusionOk="0">
                  <a:moveTo>
                    <a:pt x="753" y="6926"/>
                  </a:moveTo>
                  <a:lnTo>
                    <a:pt x="2260" y="6926"/>
                  </a:lnTo>
                  <a:lnTo>
                    <a:pt x="2260" y="5870"/>
                  </a:lnTo>
                  <a:lnTo>
                    <a:pt x="753" y="5870"/>
                  </a:lnTo>
                  <a:lnTo>
                    <a:pt x="753" y="6926"/>
                  </a:lnTo>
                  <a:close/>
                </a:path>
                <a:path w="21600" h="21600" extrusionOk="0">
                  <a:moveTo>
                    <a:pt x="753" y="8335"/>
                  </a:moveTo>
                  <a:lnTo>
                    <a:pt x="2260" y="8335"/>
                  </a:lnTo>
                  <a:lnTo>
                    <a:pt x="2260" y="7278"/>
                  </a:lnTo>
                  <a:lnTo>
                    <a:pt x="753" y="7278"/>
                  </a:lnTo>
                  <a:lnTo>
                    <a:pt x="753" y="8335"/>
                  </a:lnTo>
                  <a:close/>
                </a:path>
                <a:path w="21600" h="21600" extrusionOk="0">
                  <a:moveTo>
                    <a:pt x="753" y="9743"/>
                  </a:moveTo>
                  <a:lnTo>
                    <a:pt x="2260" y="9743"/>
                  </a:lnTo>
                  <a:lnTo>
                    <a:pt x="2260" y="8687"/>
                  </a:lnTo>
                  <a:lnTo>
                    <a:pt x="753" y="8687"/>
                  </a:lnTo>
                  <a:lnTo>
                    <a:pt x="753" y="9743"/>
                  </a:lnTo>
                  <a:close/>
                </a:path>
                <a:path w="21600" h="21600" extrusionOk="0">
                  <a:moveTo>
                    <a:pt x="753" y="11152"/>
                  </a:moveTo>
                  <a:lnTo>
                    <a:pt x="2260" y="11152"/>
                  </a:lnTo>
                  <a:lnTo>
                    <a:pt x="2260" y="10096"/>
                  </a:lnTo>
                  <a:lnTo>
                    <a:pt x="753" y="10096"/>
                  </a:lnTo>
                  <a:lnTo>
                    <a:pt x="753" y="11152"/>
                  </a:lnTo>
                  <a:close/>
                </a:path>
                <a:path w="21600" h="21600" extrusionOk="0">
                  <a:moveTo>
                    <a:pt x="753" y="12561"/>
                  </a:moveTo>
                  <a:lnTo>
                    <a:pt x="2260" y="12561"/>
                  </a:lnTo>
                  <a:lnTo>
                    <a:pt x="2260" y="11504"/>
                  </a:lnTo>
                  <a:lnTo>
                    <a:pt x="753" y="11504"/>
                  </a:lnTo>
                  <a:lnTo>
                    <a:pt x="753" y="12561"/>
                  </a:lnTo>
                  <a:close/>
                </a:path>
                <a:path w="21600" h="21600" extrusionOk="0">
                  <a:moveTo>
                    <a:pt x="753" y="13970"/>
                  </a:moveTo>
                  <a:lnTo>
                    <a:pt x="2260" y="13970"/>
                  </a:lnTo>
                  <a:lnTo>
                    <a:pt x="2260" y="12913"/>
                  </a:lnTo>
                  <a:lnTo>
                    <a:pt x="753" y="12913"/>
                  </a:lnTo>
                  <a:lnTo>
                    <a:pt x="753" y="13970"/>
                  </a:lnTo>
                  <a:close/>
                </a:path>
                <a:path w="21600" h="21600" extrusionOk="0">
                  <a:moveTo>
                    <a:pt x="753" y="15378"/>
                  </a:moveTo>
                  <a:lnTo>
                    <a:pt x="2260" y="15378"/>
                  </a:lnTo>
                  <a:lnTo>
                    <a:pt x="2260" y="14322"/>
                  </a:lnTo>
                  <a:lnTo>
                    <a:pt x="753" y="14322"/>
                  </a:lnTo>
                  <a:lnTo>
                    <a:pt x="753" y="15378"/>
                  </a:lnTo>
                  <a:close/>
                </a:path>
                <a:path w="21600" h="21600" extrusionOk="0">
                  <a:moveTo>
                    <a:pt x="753" y="16787"/>
                  </a:moveTo>
                  <a:lnTo>
                    <a:pt x="2260" y="16787"/>
                  </a:lnTo>
                  <a:lnTo>
                    <a:pt x="2260" y="15730"/>
                  </a:lnTo>
                  <a:lnTo>
                    <a:pt x="753" y="15730"/>
                  </a:lnTo>
                  <a:lnTo>
                    <a:pt x="753" y="16787"/>
                  </a:lnTo>
                  <a:close/>
                </a:path>
                <a:path w="21600" h="21600" extrusionOk="0">
                  <a:moveTo>
                    <a:pt x="753" y="18196"/>
                  </a:moveTo>
                  <a:lnTo>
                    <a:pt x="2260" y="18196"/>
                  </a:lnTo>
                  <a:lnTo>
                    <a:pt x="2260" y="17139"/>
                  </a:lnTo>
                  <a:lnTo>
                    <a:pt x="753" y="17139"/>
                  </a:lnTo>
                  <a:lnTo>
                    <a:pt x="753" y="18196"/>
                  </a:lnTo>
                  <a:close/>
                </a:path>
                <a:path w="21600" h="21600" extrusionOk="0">
                  <a:moveTo>
                    <a:pt x="753" y="19604"/>
                  </a:moveTo>
                  <a:lnTo>
                    <a:pt x="2260" y="19604"/>
                  </a:lnTo>
                  <a:lnTo>
                    <a:pt x="2260" y="18548"/>
                  </a:lnTo>
                  <a:lnTo>
                    <a:pt x="753" y="18548"/>
                  </a:lnTo>
                  <a:lnTo>
                    <a:pt x="753" y="19604"/>
                  </a:lnTo>
                  <a:close/>
                </a:path>
                <a:path w="21600" h="21600" extrusionOk="0">
                  <a:moveTo>
                    <a:pt x="753" y="21013"/>
                  </a:moveTo>
                  <a:lnTo>
                    <a:pt x="2260" y="21013"/>
                  </a:lnTo>
                  <a:lnTo>
                    <a:pt x="2260" y="19957"/>
                  </a:lnTo>
                  <a:lnTo>
                    <a:pt x="753" y="19957"/>
                  </a:lnTo>
                  <a:lnTo>
                    <a:pt x="753" y="21013"/>
                  </a:lnTo>
                  <a:close/>
                </a:path>
                <a:path w="21600" h="21600" extrusionOk="0">
                  <a:moveTo>
                    <a:pt x="19340" y="1409"/>
                  </a:moveTo>
                  <a:lnTo>
                    <a:pt x="20595" y="1409"/>
                  </a:lnTo>
                  <a:lnTo>
                    <a:pt x="20595" y="352"/>
                  </a:lnTo>
                  <a:lnTo>
                    <a:pt x="19340" y="352"/>
                  </a:lnTo>
                  <a:lnTo>
                    <a:pt x="19340" y="1409"/>
                  </a:lnTo>
                  <a:close/>
                </a:path>
                <a:path w="21600" h="21600" extrusionOk="0">
                  <a:moveTo>
                    <a:pt x="19340" y="2700"/>
                  </a:moveTo>
                  <a:lnTo>
                    <a:pt x="20595" y="2700"/>
                  </a:lnTo>
                  <a:lnTo>
                    <a:pt x="20595" y="1643"/>
                  </a:lnTo>
                  <a:lnTo>
                    <a:pt x="19340" y="1643"/>
                  </a:lnTo>
                  <a:lnTo>
                    <a:pt x="19340" y="2700"/>
                  </a:lnTo>
                  <a:close/>
                </a:path>
                <a:path w="21600" h="21600" extrusionOk="0">
                  <a:moveTo>
                    <a:pt x="19340" y="4109"/>
                  </a:moveTo>
                  <a:lnTo>
                    <a:pt x="20595" y="4109"/>
                  </a:lnTo>
                  <a:lnTo>
                    <a:pt x="20595" y="3052"/>
                  </a:lnTo>
                  <a:lnTo>
                    <a:pt x="19340" y="3052"/>
                  </a:lnTo>
                  <a:lnTo>
                    <a:pt x="19340" y="4109"/>
                  </a:lnTo>
                  <a:close/>
                </a:path>
                <a:path w="21600" h="21600" extrusionOk="0">
                  <a:moveTo>
                    <a:pt x="19340" y="5517"/>
                  </a:moveTo>
                  <a:lnTo>
                    <a:pt x="20595" y="5517"/>
                  </a:lnTo>
                  <a:lnTo>
                    <a:pt x="20595" y="4461"/>
                  </a:lnTo>
                  <a:lnTo>
                    <a:pt x="19340" y="4461"/>
                  </a:lnTo>
                  <a:lnTo>
                    <a:pt x="19340" y="5517"/>
                  </a:lnTo>
                  <a:close/>
                </a:path>
                <a:path w="21600" h="21600" extrusionOk="0">
                  <a:moveTo>
                    <a:pt x="19340" y="6926"/>
                  </a:moveTo>
                  <a:lnTo>
                    <a:pt x="20595" y="6926"/>
                  </a:lnTo>
                  <a:lnTo>
                    <a:pt x="20595" y="5870"/>
                  </a:lnTo>
                  <a:lnTo>
                    <a:pt x="19340" y="5870"/>
                  </a:lnTo>
                  <a:lnTo>
                    <a:pt x="19340" y="6926"/>
                  </a:lnTo>
                  <a:close/>
                </a:path>
                <a:path w="21600" h="21600" extrusionOk="0">
                  <a:moveTo>
                    <a:pt x="19340" y="8335"/>
                  </a:moveTo>
                  <a:lnTo>
                    <a:pt x="20595" y="8335"/>
                  </a:lnTo>
                  <a:lnTo>
                    <a:pt x="20595" y="7278"/>
                  </a:lnTo>
                  <a:lnTo>
                    <a:pt x="19340" y="7278"/>
                  </a:lnTo>
                  <a:lnTo>
                    <a:pt x="19340" y="8335"/>
                  </a:lnTo>
                  <a:close/>
                </a:path>
                <a:path w="21600" h="21600" extrusionOk="0">
                  <a:moveTo>
                    <a:pt x="19340" y="9743"/>
                  </a:moveTo>
                  <a:lnTo>
                    <a:pt x="20595" y="9743"/>
                  </a:lnTo>
                  <a:lnTo>
                    <a:pt x="20595" y="8687"/>
                  </a:lnTo>
                  <a:lnTo>
                    <a:pt x="19340" y="8687"/>
                  </a:lnTo>
                  <a:lnTo>
                    <a:pt x="19340" y="9743"/>
                  </a:lnTo>
                  <a:close/>
                </a:path>
                <a:path w="21600" h="21600" extrusionOk="0">
                  <a:moveTo>
                    <a:pt x="19340" y="11152"/>
                  </a:moveTo>
                  <a:lnTo>
                    <a:pt x="20595" y="11152"/>
                  </a:lnTo>
                  <a:lnTo>
                    <a:pt x="20595" y="10096"/>
                  </a:lnTo>
                  <a:lnTo>
                    <a:pt x="19340" y="10096"/>
                  </a:lnTo>
                  <a:lnTo>
                    <a:pt x="19340" y="11152"/>
                  </a:lnTo>
                  <a:close/>
                </a:path>
                <a:path w="21600" h="21600" extrusionOk="0">
                  <a:moveTo>
                    <a:pt x="19340" y="12561"/>
                  </a:moveTo>
                  <a:lnTo>
                    <a:pt x="20595" y="12561"/>
                  </a:lnTo>
                  <a:lnTo>
                    <a:pt x="20595" y="11504"/>
                  </a:lnTo>
                  <a:lnTo>
                    <a:pt x="19340" y="11504"/>
                  </a:lnTo>
                  <a:lnTo>
                    <a:pt x="19340" y="12561"/>
                  </a:lnTo>
                  <a:close/>
                </a:path>
                <a:path w="21600" h="21600" extrusionOk="0">
                  <a:moveTo>
                    <a:pt x="19340" y="13970"/>
                  </a:moveTo>
                  <a:lnTo>
                    <a:pt x="20595" y="13970"/>
                  </a:lnTo>
                  <a:lnTo>
                    <a:pt x="20595" y="12913"/>
                  </a:lnTo>
                  <a:lnTo>
                    <a:pt x="19340" y="12913"/>
                  </a:lnTo>
                  <a:lnTo>
                    <a:pt x="19340" y="13970"/>
                  </a:lnTo>
                  <a:close/>
                </a:path>
                <a:path w="21600" h="21600" extrusionOk="0">
                  <a:moveTo>
                    <a:pt x="19340" y="15378"/>
                  </a:moveTo>
                  <a:lnTo>
                    <a:pt x="20595" y="15378"/>
                  </a:lnTo>
                  <a:lnTo>
                    <a:pt x="20595" y="14322"/>
                  </a:lnTo>
                  <a:lnTo>
                    <a:pt x="19340" y="14322"/>
                  </a:lnTo>
                  <a:lnTo>
                    <a:pt x="19340" y="15378"/>
                  </a:lnTo>
                  <a:close/>
                </a:path>
                <a:path w="21600" h="21600" extrusionOk="0">
                  <a:moveTo>
                    <a:pt x="19340" y="16787"/>
                  </a:moveTo>
                  <a:lnTo>
                    <a:pt x="20595" y="16787"/>
                  </a:lnTo>
                  <a:lnTo>
                    <a:pt x="20595" y="15730"/>
                  </a:lnTo>
                  <a:lnTo>
                    <a:pt x="19340" y="15730"/>
                  </a:lnTo>
                  <a:lnTo>
                    <a:pt x="19340" y="16787"/>
                  </a:lnTo>
                  <a:close/>
                </a:path>
                <a:path w="21600" h="21600" extrusionOk="0">
                  <a:moveTo>
                    <a:pt x="19340" y="18196"/>
                  </a:moveTo>
                  <a:lnTo>
                    <a:pt x="20595" y="18196"/>
                  </a:lnTo>
                  <a:lnTo>
                    <a:pt x="20595" y="17139"/>
                  </a:lnTo>
                  <a:lnTo>
                    <a:pt x="19340" y="17139"/>
                  </a:lnTo>
                  <a:lnTo>
                    <a:pt x="19340" y="18196"/>
                  </a:lnTo>
                  <a:close/>
                </a:path>
                <a:path w="21600" h="21600" extrusionOk="0">
                  <a:moveTo>
                    <a:pt x="19340" y="19604"/>
                  </a:moveTo>
                  <a:lnTo>
                    <a:pt x="20595" y="19604"/>
                  </a:lnTo>
                  <a:lnTo>
                    <a:pt x="20595" y="18548"/>
                  </a:lnTo>
                  <a:lnTo>
                    <a:pt x="19340" y="18548"/>
                  </a:lnTo>
                  <a:lnTo>
                    <a:pt x="19340" y="19604"/>
                  </a:lnTo>
                  <a:close/>
                </a:path>
                <a:path w="21600" h="21600" extrusionOk="0">
                  <a:moveTo>
                    <a:pt x="19340" y="21013"/>
                  </a:moveTo>
                  <a:lnTo>
                    <a:pt x="20595" y="21013"/>
                  </a:lnTo>
                  <a:lnTo>
                    <a:pt x="20595" y="19957"/>
                  </a:lnTo>
                  <a:lnTo>
                    <a:pt x="19340" y="19957"/>
                  </a:lnTo>
                  <a:lnTo>
                    <a:pt x="19340" y="21013"/>
                  </a:lnTo>
                  <a:close/>
                </a:path>
              </a:pathLst>
            </a:custGeom>
            <a:solidFill>
              <a:schemeClr val="bg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Sound"/>
            <p:cNvSpPr>
              <a:spLocks noEditPoints="1" noChangeArrowheads="1"/>
            </p:cNvSpPr>
            <p:nvPr/>
          </p:nvSpPr>
          <p:spPr bwMode="auto">
            <a:xfrm>
              <a:off x="2724" y="1584"/>
              <a:ext cx="1008" cy="768"/>
            </a:xfrm>
            <a:custGeom>
              <a:avLst/>
              <a:gdLst>
                <a:gd name="T0" fmla="*/ 11164 w 21600"/>
                <a:gd name="T1" fmla="*/ 21159 h 21600"/>
                <a:gd name="T2" fmla="*/ 11164 w 21600"/>
                <a:gd name="T3" fmla="*/ 0 h 21600"/>
                <a:gd name="T4" fmla="*/ 0 w 21600"/>
                <a:gd name="T5" fmla="*/ 10800 h 21600"/>
                <a:gd name="T6" fmla="*/ 21600 w 21600"/>
                <a:gd name="T7" fmla="*/ 10800 h 21600"/>
                <a:gd name="T8" fmla="*/ 242 w 21600"/>
                <a:gd name="T9" fmla="*/ 7604 h 21600"/>
                <a:gd name="T10" fmla="*/ 10760 w 21600"/>
                <a:gd name="T11" fmla="*/ 13555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048" name="Photo"/>
            <p:cNvSpPr>
              <a:spLocks noEditPoints="1" noChangeArrowheads="1"/>
            </p:cNvSpPr>
            <p:nvPr/>
          </p:nvSpPr>
          <p:spPr bwMode="auto">
            <a:xfrm>
              <a:off x="3108" y="2040"/>
              <a:ext cx="936" cy="696"/>
            </a:xfrm>
            <a:custGeom>
              <a:avLst/>
              <a:gdLst>
                <a:gd name="T0" fmla="*/ 0 w 21600"/>
                <a:gd name="T1" fmla="*/ 3085 h 21600"/>
                <a:gd name="T2" fmla="*/ 10800 w 21600"/>
                <a:gd name="T3" fmla="*/ 0 h 21600"/>
                <a:gd name="T4" fmla="*/ 21600 w 21600"/>
                <a:gd name="T5" fmla="*/ 3085 h 21600"/>
                <a:gd name="T6" fmla="*/ 21600 w 21600"/>
                <a:gd name="T7" fmla="*/ 10800 h 21600"/>
                <a:gd name="T8" fmla="*/ 21600 w 21600"/>
                <a:gd name="T9" fmla="*/ 21600 h 21600"/>
                <a:gd name="T10" fmla="*/ 10800 w 21600"/>
                <a:gd name="T11" fmla="*/ 21800 h 21600"/>
                <a:gd name="T12" fmla="*/ 0 w 21600"/>
                <a:gd name="T13" fmla="*/ 21600 h 21600"/>
                <a:gd name="T14" fmla="*/ 0 w 21600"/>
                <a:gd name="T15" fmla="*/ 10800 h 21600"/>
                <a:gd name="T16" fmla="*/ 7778 w 21600"/>
                <a:gd name="T17" fmla="*/ 8228 h 21600"/>
                <a:gd name="T18" fmla="*/ 13757 w 21600"/>
                <a:gd name="T19" fmla="*/ 16886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0" y="21600"/>
                  </a:moveTo>
                  <a:lnTo>
                    <a:pt x="0" y="3085"/>
                  </a:lnTo>
                  <a:lnTo>
                    <a:pt x="1542" y="3085"/>
                  </a:lnTo>
                  <a:lnTo>
                    <a:pt x="1542" y="1028"/>
                  </a:lnTo>
                  <a:lnTo>
                    <a:pt x="3857" y="1028"/>
                  </a:lnTo>
                  <a:lnTo>
                    <a:pt x="3857" y="3085"/>
                  </a:lnTo>
                  <a:lnTo>
                    <a:pt x="5400" y="3085"/>
                  </a:lnTo>
                  <a:lnTo>
                    <a:pt x="6942" y="0"/>
                  </a:lnTo>
                  <a:lnTo>
                    <a:pt x="14657" y="0"/>
                  </a:lnTo>
                  <a:lnTo>
                    <a:pt x="16200" y="3085"/>
                  </a:lnTo>
                  <a:lnTo>
                    <a:pt x="21600" y="3085"/>
                  </a:lnTo>
                  <a:lnTo>
                    <a:pt x="21600" y="21600"/>
                  </a:lnTo>
                  <a:lnTo>
                    <a:pt x="0" y="21600"/>
                  </a:lnTo>
                  <a:close/>
                </a:path>
                <a:path w="21600" h="21600" extrusionOk="0">
                  <a:moveTo>
                    <a:pt x="0" y="3085"/>
                  </a:moveTo>
                  <a:lnTo>
                    <a:pt x="21600" y="3085"/>
                  </a:lnTo>
                  <a:lnTo>
                    <a:pt x="21600" y="21600"/>
                  </a:lnTo>
                  <a:lnTo>
                    <a:pt x="0" y="21600"/>
                  </a:lnTo>
                  <a:lnTo>
                    <a:pt x="0" y="3085"/>
                  </a:lnTo>
                  <a:close/>
                </a:path>
                <a:path w="21600" h="21600" extrusionOk="0">
                  <a:moveTo>
                    <a:pt x="10800" y="4800"/>
                  </a:moveTo>
                  <a:lnTo>
                    <a:pt x="11925" y="4971"/>
                  </a:lnTo>
                  <a:lnTo>
                    <a:pt x="13017" y="5442"/>
                  </a:lnTo>
                  <a:lnTo>
                    <a:pt x="14046" y="6128"/>
                  </a:lnTo>
                  <a:lnTo>
                    <a:pt x="14914" y="7071"/>
                  </a:lnTo>
                  <a:lnTo>
                    <a:pt x="15621" y="8271"/>
                  </a:lnTo>
                  <a:lnTo>
                    <a:pt x="16167" y="9514"/>
                  </a:lnTo>
                  <a:lnTo>
                    <a:pt x="16425" y="11014"/>
                  </a:lnTo>
                  <a:lnTo>
                    <a:pt x="16585" y="12471"/>
                  </a:lnTo>
                  <a:lnTo>
                    <a:pt x="16489" y="14014"/>
                  </a:lnTo>
                  <a:lnTo>
                    <a:pt x="16135" y="15471"/>
                  </a:lnTo>
                  <a:lnTo>
                    <a:pt x="15621" y="16800"/>
                  </a:lnTo>
                  <a:lnTo>
                    <a:pt x="14914" y="18000"/>
                  </a:lnTo>
                  <a:lnTo>
                    <a:pt x="14046" y="18942"/>
                  </a:lnTo>
                  <a:lnTo>
                    <a:pt x="13050" y="19671"/>
                  </a:lnTo>
                  <a:lnTo>
                    <a:pt x="11925" y="20057"/>
                  </a:lnTo>
                  <a:lnTo>
                    <a:pt x="10832" y="20185"/>
                  </a:lnTo>
                  <a:lnTo>
                    <a:pt x="9675" y="20142"/>
                  </a:lnTo>
                  <a:lnTo>
                    <a:pt x="8582" y="19628"/>
                  </a:lnTo>
                  <a:lnTo>
                    <a:pt x="7553" y="18942"/>
                  </a:lnTo>
                  <a:lnTo>
                    <a:pt x="6717" y="17957"/>
                  </a:lnTo>
                  <a:lnTo>
                    <a:pt x="5946" y="16842"/>
                  </a:lnTo>
                  <a:lnTo>
                    <a:pt x="5464" y="15514"/>
                  </a:lnTo>
                  <a:lnTo>
                    <a:pt x="5078" y="14014"/>
                  </a:lnTo>
                  <a:lnTo>
                    <a:pt x="5014" y="12514"/>
                  </a:lnTo>
                  <a:lnTo>
                    <a:pt x="5110" y="11014"/>
                  </a:lnTo>
                  <a:lnTo>
                    <a:pt x="5528" y="9557"/>
                  </a:lnTo>
                  <a:lnTo>
                    <a:pt x="6010" y="8228"/>
                  </a:lnTo>
                  <a:lnTo>
                    <a:pt x="6750" y="7114"/>
                  </a:lnTo>
                  <a:lnTo>
                    <a:pt x="7650" y="6085"/>
                  </a:lnTo>
                  <a:lnTo>
                    <a:pt x="8614" y="5400"/>
                  </a:lnTo>
                  <a:lnTo>
                    <a:pt x="9707" y="4971"/>
                  </a:lnTo>
                  <a:lnTo>
                    <a:pt x="10800" y="4800"/>
                  </a:lnTo>
                  <a:close/>
                </a:path>
                <a:path w="21600" h="21600" extrusionOk="0">
                  <a:moveTo>
                    <a:pt x="8003" y="8057"/>
                  </a:moveTo>
                  <a:lnTo>
                    <a:pt x="8807" y="7371"/>
                  </a:lnTo>
                  <a:lnTo>
                    <a:pt x="9546" y="6985"/>
                  </a:lnTo>
                  <a:lnTo>
                    <a:pt x="10446" y="6771"/>
                  </a:lnTo>
                  <a:lnTo>
                    <a:pt x="11217" y="6771"/>
                  </a:lnTo>
                  <a:lnTo>
                    <a:pt x="12053" y="7028"/>
                  </a:lnTo>
                  <a:lnTo>
                    <a:pt x="12889" y="7457"/>
                  </a:lnTo>
                  <a:lnTo>
                    <a:pt x="13628" y="8100"/>
                  </a:lnTo>
                  <a:lnTo>
                    <a:pt x="14175" y="8871"/>
                  </a:lnTo>
                  <a:lnTo>
                    <a:pt x="14625" y="9814"/>
                  </a:lnTo>
                  <a:lnTo>
                    <a:pt x="14978" y="10885"/>
                  </a:lnTo>
                  <a:lnTo>
                    <a:pt x="15171" y="12042"/>
                  </a:lnTo>
                  <a:lnTo>
                    <a:pt x="15107" y="13114"/>
                  </a:lnTo>
                  <a:lnTo>
                    <a:pt x="15042" y="14228"/>
                  </a:lnTo>
                  <a:lnTo>
                    <a:pt x="14689" y="15257"/>
                  </a:lnTo>
                  <a:lnTo>
                    <a:pt x="14207" y="16285"/>
                  </a:lnTo>
                  <a:lnTo>
                    <a:pt x="13596" y="17057"/>
                  </a:lnTo>
                  <a:lnTo>
                    <a:pt x="12889" y="17657"/>
                  </a:lnTo>
                  <a:lnTo>
                    <a:pt x="12053" y="18085"/>
                  </a:lnTo>
                  <a:lnTo>
                    <a:pt x="11185" y="18257"/>
                  </a:lnTo>
                  <a:lnTo>
                    <a:pt x="10414" y="18214"/>
                  </a:lnTo>
                  <a:lnTo>
                    <a:pt x="9546" y="18042"/>
                  </a:lnTo>
                  <a:lnTo>
                    <a:pt x="8742" y="17614"/>
                  </a:lnTo>
                  <a:lnTo>
                    <a:pt x="8003" y="17014"/>
                  </a:lnTo>
                  <a:lnTo>
                    <a:pt x="7457" y="16242"/>
                  </a:lnTo>
                  <a:lnTo>
                    <a:pt x="6975" y="15257"/>
                  </a:lnTo>
                  <a:lnTo>
                    <a:pt x="6653" y="14142"/>
                  </a:lnTo>
                  <a:lnTo>
                    <a:pt x="6492" y="13114"/>
                  </a:lnTo>
                  <a:lnTo>
                    <a:pt x="6525" y="11914"/>
                  </a:lnTo>
                  <a:lnTo>
                    <a:pt x="6621" y="10842"/>
                  </a:lnTo>
                  <a:lnTo>
                    <a:pt x="6942" y="9771"/>
                  </a:lnTo>
                  <a:lnTo>
                    <a:pt x="7457" y="8785"/>
                  </a:lnTo>
                  <a:lnTo>
                    <a:pt x="8003" y="8057"/>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049" name="Music"/>
            <p:cNvSpPr>
              <a:spLocks noEditPoints="1" noChangeArrowheads="1"/>
            </p:cNvSpPr>
            <p:nvPr/>
          </p:nvSpPr>
          <p:spPr bwMode="auto">
            <a:xfrm>
              <a:off x="3216" y="2448"/>
              <a:ext cx="768" cy="672"/>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95704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教学微视频开发流程</a:t>
            </a:r>
            <a:endParaRPr lang="zh-CN" altLang="en-US" sz="3200" b="1" dirty="0"/>
          </a:p>
        </p:txBody>
      </p:sp>
      <p:sp>
        <p:nvSpPr>
          <p:cNvPr id="24" name="矩形 23"/>
          <p:cNvSpPr/>
          <p:nvPr/>
        </p:nvSpPr>
        <p:spPr>
          <a:xfrm>
            <a:off x="642086" y="2074000"/>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5" name="TextBox 24"/>
          <p:cNvSpPr txBox="1"/>
          <p:nvPr/>
        </p:nvSpPr>
        <p:spPr>
          <a:xfrm>
            <a:off x="1054673"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选择主题</a:t>
            </a:r>
            <a:endParaRPr lang="zh-CN" altLang="en-US" sz="2800" b="1" dirty="0">
              <a:solidFill>
                <a:schemeClr val="bg1"/>
              </a:solidFill>
            </a:endParaRPr>
          </a:p>
        </p:txBody>
      </p:sp>
      <p:sp>
        <p:nvSpPr>
          <p:cNvPr id="26" name="TextBox 25"/>
          <p:cNvSpPr txBox="1"/>
          <p:nvPr/>
        </p:nvSpPr>
        <p:spPr>
          <a:xfrm>
            <a:off x="2683059"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设计方案</a:t>
            </a:r>
            <a:endParaRPr lang="zh-CN" altLang="en-US" sz="2800" b="1" dirty="0">
              <a:solidFill>
                <a:schemeClr val="bg1"/>
              </a:solidFill>
            </a:endParaRPr>
          </a:p>
        </p:txBody>
      </p:sp>
      <p:sp>
        <p:nvSpPr>
          <p:cNvPr id="27" name="TextBox 26"/>
          <p:cNvSpPr txBox="1"/>
          <p:nvPr/>
        </p:nvSpPr>
        <p:spPr>
          <a:xfrm>
            <a:off x="4311445"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编写稿本</a:t>
            </a:r>
            <a:endParaRPr lang="zh-CN" altLang="en-US" sz="2800" b="1" dirty="0">
              <a:solidFill>
                <a:schemeClr val="bg1"/>
              </a:solidFill>
            </a:endParaRPr>
          </a:p>
        </p:txBody>
      </p:sp>
      <p:sp>
        <p:nvSpPr>
          <p:cNvPr id="28" name="TextBox 27"/>
          <p:cNvSpPr txBox="1"/>
          <p:nvPr/>
        </p:nvSpPr>
        <p:spPr>
          <a:xfrm>
            <a:off x="5939831"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视频制作</a:t>
            </a:r>
            <a:endParaRPr lang="zh-CN" altLang="en-US" sz="2800" b="1" dirty="0">
              <a:solidFill>
                <a:schemeClr val="bg1"/>
              </a:solidFill>
            </a:endParaRPr>
          </a:p>
        </p:txBody>
      </p:sp>
      <p:sp>
        <p:nvSpPr>
          <p:cNvPr id="29" name="TextBox 28"/>
          <p:cNvSpPr txBox="1"/>
          <p:nvPr/>
        </p:nvSpPr>
        <p:spPr>
          <a:xfrm>
            <a:off x="7568218"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形成视频</a:t>
            </a:r>
            <a:endParaRPr lang="zh-CN" altLang="en-US" sz="2800" b="1" dirty="0">
              <a:solidFill>
                <a:schemeClr val="bg1"/>
              </a:solidFill>
            </a:endParaRPr>
          </a:p>
        </p:txBody>
      </p:sp>
      <p:sp>
        <p:nvSpPr>
          <p:cNvPr id="30" name="TextBox 29"/>
          <p:cNvSpPr txBox="1"/>
          <p:nvPr/>
        </p:nvSpPr>
        <p:spPr>
          <a:xfrm>
            <a:off x="4399855" y="2406342"/>
            <a:ext cx="1627369" cy="523220"/>
          </a:xfrm>
          <a:prstGeom prst="rect">
            <a:avLst/>
          </a:prstGeom>
          <a:noFill/>
          <a:ln>
            <a:solidFill>
              <a:schemeClr val="bg1"/>
            </a:solidFill>
          </a:ln>
        </p:spPr>
        <p:txBody>
          <a:bodyPr wrap="none" rtlCol="0">
            <a:spAutoFit/>
          </a:bodyPr>
          <a:lstStyle/>
          <a:p>
            <a:r>
              <a:rPr lang="zh-CN" altLang="en-US" sz="2800" b="1" dirty="0" smtClean="0">
                <a:solidFill>
                  <a:schemeClr val="bg1"/>
                </a:solidFill>
              </a:rPr>
              <a:t>选择工具</a:t>
            </a:r>
            <a:endParaRPr lang="zh-CN" altLang="en-US" sz="2800" b="1" dirty="0">
              <a:solidFill>
                <a:schemeClr val="bg1"/>
              </a:solidFill>
            </a:endParaRPr>
          </a:p>
        </p:txBody>
      </p:sp>
      <p:sp>
        <p:nvSpPr>
          <p:cNvPr id="31" name="TextBox 30"/>
          <p:cNvSpPr txBox="1"/>
          <p:nvPr/>
        </p:nvSpPr>
        <p:spPr>
          <a:xfrm>
            <a:off x="4472223" y="4922004"/>
            <a:ext cx="1627369" cy="523220"/>
          </a:xfrm>
          <a:prstGeom prst="rect">
            <a:avLst/>
          </a:prstGeom>
          <a:noFill/>
          <a:ln>
            <a:solidFill>
              <a:schemeClr val="bg1"/>
            </a:solidFill>
          </a:ln>
        </p:spPr>
        <p:txBody>
          <a:bodyPr wrap="none" rtlCol="0">
            <a:spAutoFit/>
          </a:bodyPr>
          <a:lstStyle/>
          <a:p>
            <a:r>
              <a:rPr lang="zh-CN" altLang="en-US" sz="2800" b="1" dirty="0" smtClean="0">
                <a:solidFill>
                  <a:schemeClr val="bg1"/>
                </a:solidFill>
              </a:rPr>
              <a:t>收集素材</a:t>
            </a:r>
            <a:endParaRPr lang="zh-CN" altLang="en-US" sz="2800" b="1" dirty="0">
              <a:solidFill>
                <a:schemeClr val="bg1"/>
              </a:solidFill>
            </a:endParaRPr>
          </a:p>
        </p:txBody>
      </p:sp>
      <p:cxnSp>
        <p:nvCxnSpPr>
          <p:cNvPr id="33" name="直接箭头连接符 32"/>
          <p:cNvCxnSpPr>
            <a:stCxn id="25" idx="3"/>
          </p:cNvCxnSpPr>
          <p:nvPr/>
        </p:nvCxnSpPr>
        <p:spPr>
          <a:xfrm>
            <a:off x="1670226" y="3913043"/>
            <a:ext cx="1012833"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3298612" y="3925598"/>
            <a:ext cx="1012833"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a:off x="4926998" y="3925598"/>
            <a:ext cx="1012833"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a:off x="6555385" y="3925598"/>
            <a:ext cx="1012833"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2159502" y="2204864"/>
            <a:ext cx="6444000" cy="3348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箭头连接符 41"/>
          <p:cNvCxnSpPr>
            <a:endCxn id="30" idx="1"/>
          </p:cNvCxnSpPr>
          <p:nvPr/>
        </p:nvCxnSpPr>
        <p:spPr>
          <a:xfrm flipV="1">
            <a:off x="2922914" y="2667952"/>
            <a:ext cx="1476941" cy="490397"/>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a:off x="6017489" y="2634335"/>
            <a:ext cx="354711" cy="524014"/>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a:endCxn id="31" idx="1"/>
          </p:cNvCxnSpPr>
          <p:nvPr/>
        </p:nvCxnSpPr>
        <p:spPr>
          <a:xfrm>
            <a:off x="2990835" y="4667737"/>
            <a:ext cx="1481388" cy="515877"/>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flipV="1">
            <a:off x="6099592" y="4667738"/>
            <a:ext cx="272608" cy="515876"/>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6941633" y="4797152"/>
            <a:ext cx="1199274" cy="7557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34495E"/>
                </a:solidFill>
              </a:rPr>
              <a:t>编辑处理</a:t>
            </a:r>
            <a:endParaRPr lang="zh-CN" altLang="en-US" b="1" dirty="0">
              <a:solidFill>
                <a:srgbClr val="34495E"/>
              </a:solidFill>
            </a:endParaRPr>
          </a:p>
        </p:txBody>
      </p:sp>
    </p:spTree>
    <p:extLst>
      <p:ext uri="{BB962C8B-B14F-4D97-AF65-F5344CB8AC3E}">
        <p14:creationId xmlns:p14="http://schemas.microsoft.com/office/powerpoint/2010/main" val="234556365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845</TotalTime>
  <Words>777</Words>
  <Application>Microsoft Office PowerPoint</Application>
  <PresentationFormat>全屏显示(4:3)</PresentationFormat>
  <Paragraphs>226</Paragraphs>
  <Slides>18</Slides>
  <Notes>3</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18</vt:i4>
      </vt:variant>
    </vt:vector>
  </HeadingPairs>
  <TitlesOfParts>
    <vt:vector size="25" baseType="lpstr">
      <vt:lpstr>方正大黑简体</vt:lpstr>
      <vt:lpstr>宋体</vt:lpstr>
      <vt:lpstr>Arial</vt:lpstr>
      <vt:lpstr>Broadway</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Gateway 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张鹏飞</dc:creator>
  <cp:lastModifiedBy>Administrator</cp:lastModifiedBy>
  <cp:revision>211</cp:revision>
  <dcterms:created xsi:type="dcterms:W3CDTF">2013-05-25T02:39:51Z</dcterms:created>
  <dcterms:modified xsi:type="dcterms:W3CDTF">2016-07-25T07:14:16Z</dcterms:modified>
</cp:coreProperties>
</file>