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5143500" type="screen16x9"/>
  <p:notesSz cx="6858000" cy="9144000"/>
  <p:embeddedFontLst>
    <p:embeddedFont>
      <p:font typeface="方正兰亭细黑_GBK" charset="-122"/>
      <p:regular r:id="rId27"/>
    </p:embeddedFont>
    <p:embeddedFont>
      <p:font typeface="张海山锐线体简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兰亭特黑_GBK" charset="-122"/>
      <p:regular r:id="rId33"/>
    </p:embeddedFont>
    <p:embeddedFont>
      <p:font typeface="Watford DB"/>
      <p:regular r:id="rId34"/>
    </p:embeddedFont>
    <p:embeddedFont>
      <p:font typeface="Earth" charset="-122"/>
      <p:regular r:id="rId35"/>
    </p:embeddedFont>
    <p:embeddedFont>
      <p:font typeface="方正兰亭细黑_GBK_M" charset="2"/>
      <p:regular r:id="rId36"/>
    </p:embeddedFont>
    <p:embeddedFont>
      <p:font typeface="Gulim" pitchFamily="34" charset="-127"/>
      <p:regular r:id="rId37"/>
    </p:embeddedFont>
    <p:embeddedFont>
      <p:font typeface="方正兰亭特黑简体" charset="-122"/>
      <p:regular r:id="rId38"/>
    </p:embeddedFont>
    <p:embeddedFont>
      <p:font typeface="方正兰亭黑_GBK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-3228" y="-18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4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3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35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8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17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58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78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71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98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308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63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82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27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69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0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07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76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2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4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74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1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5696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0392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8735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1779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67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06714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025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770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48438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14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4286249" y="13417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199789" y="-136338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457264" y="-14859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72000" y="-32461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45918" y="1047750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3919301" y="3492542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797002" y="70902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768539" y="28682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37816" y="151731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79043" y="35662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30323" y="455034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7432889" y="125615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447402" y="471226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467005" y="332481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748954" y="1816569"/>
            <a:ext cx="1640193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itchFamily="34" charset="0"/>
                <a:ea typeface="造字工房俊雅锐宋体验版常规体" pitchFamily="50" charset="-122"/>
              </a:rPr>
              <a:t>RESUME</a:t>
            </a:r>
            <a:endParaRPr lang="zh-CN" altLang="en-US" dirty="0">
              <a:solidFill>
                <a:srgbClr val="C00000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94346" y="4283316"/>
            <a:ext cx="1207111" cy="566340"/>
            <a:chOff x="494346" y="4283316"/>
            <a:chExt cx="1207111" cy="56634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800100" y="4543200"/>
              <a:ext cx="782094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47350" y="4283316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itchFamily="2" charset="-122"/>
                  <a:ea typeface="方正兰亭特黑简体" pitchFamily="2" charset="-122"/>
                </a:rPr>
                <a:t>个人简历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itchFamily="2" charset="-122"/>
                <a:ea typeface="方正兰亭特黑简体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47350" y="457265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itchFamily="2" charset="-122"/>
                  <a:ea typeface="方正兰亭特黑简体" pitchFamily="2" charset="-122"/>
                </a:rPr>
                <a:t>竞聘求职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itchFamily="2" charset="-122"/>
                <a:ea typeface="方正兰亭特黑简体" pitchFamily="2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94346" y="4306671"/>
              <a:ext cx="212885" cy="212885"/>
              <a:chOff x="494346" y="4306671"/>
              <a:chExt cx="212885" cy="212885"/>
            </a:xfrm>
            <a:solidFill>
              <a:srgbClr val="C00000"/>
            </a:solidFill>
          </p:grpSpPr>
          <p:sp>
            <p:nvSpPr>
              <p:cNvPr id="42" name="圆角矩形 41"/>
              <p:cNvSpPr/>
              <p:nvPr/>
            </p:nvSpPr>
            <p:spPr>
              <a:xfrm>
                <a:off x="494346" y="4306671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1" name="Picture 7" descr="F:\0PPT素材\zzz0g02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09" y="4337785"/>
                <a:ext cx="133357" cy="150656"/>
              </a:xfrm>
              <a:prstGeom prst="rect">
                <a:avLst/>
              </a:prstGeom>
              <a:grpFill/>
              <a:extLst/>
            </p:spPr>
          </p:pic>
        </p:grpSp>
        <p:grpSp>
          <p:nvGrpSpPr>
            <p:cNvPr id="66" name="组合 65"/>
            <p:cNvGrpSpPr/>
            <p:nvPr/>
          </p:nvGrpSpPr>
          <p:grpSpPr>
            <a:xfrm>
              <a:off x="494346" y="4587865"/>
              <a:ext cx="212885" cy="212885"/>
              <a:chOff x="494346" y="4587865"/>
              <a:chExt cx="212885" cy="212885"/>
            </a:xfrm>
            <a:solidFill>
              <a:srgbClr val="C00000"/>
            </a:solidFill>
          </p:grpSpPr>
          <p:sp>
            <p:nvSpPr>
              <p:cNvPr id="69" name="圆角矩形 68"/>
              <p:cNvSpPr/>
              <p:nvPr/>
            </p:nvSpPr>
            <p:spPr>
              <a:xfrm>
                <a:off x="494346" y="4587865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2" name="Picture 8" descr="F:\0PPT素材\zzz0s1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145" y="4614724"/>
                <a:ext cx="169286" cy="162499"/>
              </a:xfrm>
              <a:prstGeom prst="rect">
                <a:avLst/>
              </a:prstGeom>
              <a:grpFill/>
              <a:extLst/>
            </p:spPr>
          </p:pic>
        </p:grpSp>
      </p:grpSp>
      <p:sp>
        <p:nvSpPr>
          <p:cNvPr id="4" name="椭圆 3"/>
          <p:cNvSpPr/>
          <p:nvPr/>
        </p:nvSpPr>
        <p:spPr>
          <a:xfrm>
            <a:off x="-3371397" y="-3371850"/>
            <a:ext cx="7200900" cy="7200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317500" dist="2540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07459" y="238557"/>
            <a:ext cx="254428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时尚风格</a:t>
            </a:r>
            <a:endParaRPr lang="en-US" altLang="zh-CN" sz="4600" dirty="0" smtClean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竞聘求职</a:t>
            </a:r>
            <a:endParaRPr lang="en-US" altLang="zh-CN" sz="4600" dirty="0" smtClean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en-US" altLang="zh-CN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PPT</a:t>
            </a:r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简历</a:t>
            </a:r>
            <a:endParaRPr lang="zh-CN" altLang="en-US" sz="46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7" name="欧美快节奏Chairlift - Bruis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57531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94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4.44444E-6 L -0.30938 -0.65555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451 -0.00834 L -0.51458 -0.12017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55" y="-559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01 0.04444 L -0.79688 -0.88488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94" y="-464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 -0.00524 L -0.59705 -0.67006 " pathEditMode="relative" rAng="0" ptsTypes="AA">
                                      <p:cBhvr>
                                        <p:cTn id="90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3324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99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08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4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9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 showWhenStopped="0">
                <p:cTn id="1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38" grpId="0" animBg="1"/>
      <p:bldP spid="39" grpId="0" animBg="1"/>
      <p:bldP spid="40" grpId="0" animBg="1"/>
      <p:bldP spid="49" grpId="0" animBg="1"/>
      <p:bldP spid="49" grpId="1" animBg="1"/>
      <p:bldP spid="49" grpId="2" animBg="1"/>
      <p:bldP spid="30" grpId="0" animBg="1"/>
      <p:bldP spid="30" grpId="1" animBg="1"/>
      <p:bldP spid="3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7" grpId="0"/>
      <p:bldP spid="67" grpId="1"/>
      <p:bldP spid="4" grpId="0" animBg="1"/>
      <p:bldP spid="4" grpId="1" animBg="1"/>
      <p:bldP spid="41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解决问题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2125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SOLVE THE PROBLEM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发现问题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是解决问题的先决条件，但仅仅满足有提出问题是不够的，提出问题的目的是为了有效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解决问题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生就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是解决一系列问题的过程。个体克服生活、学习、实践中新的矛盾时的复杂心理活动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，其中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主要是思维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。教育心理学着重研究学生学习知识、应用知识中的问题解决。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11639" y="2842836"/>
            <a:ext cx="528131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922332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741829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>
            <a:off x="1299914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119412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356629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发现问题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67838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分析问题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91747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提出假设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15655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检验假设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4" grpId="0"/>
      <p:bldP spid="25" grpId="0" animBg="1"/>
      <p:bldP spid="31" grpId="0" animBg="1"/>
      <p:bldP spid="37" grpId="0"/>
      <p:bldP spid="38" grpId="0"/>
      <p:bldP spid="39" grpId="0"/>
      <p:bldP spid="4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责任义务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力，人员的配置和使用适合工作要求。企事业的信息网络健全而具有功效，信息的收集和利用有针对性、系统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性、时效性和经济性。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5120" y="242157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针对性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262" y="34110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系统性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1984" y="24141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经济性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2055" y="3360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itchFamily="2" charset="-122"/>
                <a:ea typeface="方正兰亭细黑_GBK" pitchFamily="2" charset="-122"/>
              </a:rPr>
              <a:t>时效</a:t>
            </a:r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4583471" y="317067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181254" y="314696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942055" y="3808096"/>
            <a:ext cx="1595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01300" y="2868311"/>
            <a:ext cx="131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9093" y="3855654"/>
            <a:ext cx="1795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51984" y="2861334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6176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责任义务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2257" y="1490793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内部控制系统具有预见性、适应性、及时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性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真实性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和有效性，控制系统能适应环境的变化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有预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见地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、及时地发现偏差，有重点地、经济地采取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措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施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-----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45789" y="159886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预见性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54063" y="37420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适应性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1165" y="31265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及时性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34112" y="190629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真实性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69152" y="26683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有效性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257" y="3326588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企业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，有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战略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有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效率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。管理责任审计就是针对企事业的管理工作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否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达到了上述责任要求，进行审查和评价。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2257" y="2408690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把整个企业的活动引到目</a:t>
            </a:r>
            <a:endParaRPr lang="en-US" altLang="zh-CN" sz="2400" dirty="0" smtClean="0">
              <a:solidFill>
                <a:srgbClr val="C00000"/>
              </a:solidFill>
              <a:latin typeface="方正兰亭特黑_GBK" pitchFamily="2" charset="-122"/>
              <a:ea typeface="方正兰亭特黑_GBK" pitchFamily="2" charset="-122"/>
            </a:endParaRPr>
          </a:p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标管理轨道上来。</a:t>
            </a:r>
            <a:endParaRPr lang="zh-CN" altLang="en-US" sz="2400" dirty="0">
              <a:solidFill>
                <a:srgbClr val="C00000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875557" y="18333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5025364" y="3145654"/>
            <a:ext cx="727041" cy="72704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302290" y="2792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826341" y="213780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9533" y="39710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874182" y="23946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椭圆 91"/>
          <p:cNvSpPr/>
          <p:nvPr/>
        </p:nvSpPr>
        <p:spPr>
          <a:xfrm>
            <a:off x="7235475" y="139354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961809" y="39961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734617" y="318401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/>
          <p:cNvSpPr/>
          <p:nvPr/>
        </p:nvSpPr>
        <p:spPr>
          <a:xfrm>
            <a:off x="5956340" y="111876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665922" y="29816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6251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08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核心竞争力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7078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738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0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74534" y="32698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团队合作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6293" y="33277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24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57101" y="3876141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创新能力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33729" y="3860330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协调能力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40758" y="1864286"/>
            <a:ext cx="2412192" cy="7011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846347" y="1864286"/>
            <a:ext cx="1706603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902570" y="1864286"/>
            <a:ext cx="650380" cy="202786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52950" y="1864286"/>
            <a:ext cx="574541" cy="20755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4552950" y="1864286"/>
            <a:ext cx="1647314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552950" y="1864286"/>
            <a:ext cx="2437224" cy="7573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2491278" y="3066785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547501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65040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45195" y="304693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635105" y="226652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785689" y="218450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851771" y="1163107"/>
            <a:ext cx="1402358" cy="1402358"/>
            <a:chOff x="3851771" y="1163107"/>
            <a:chExt cx="140235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940671" y="1708199"/>
              <a:ext cx="12747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核心竞争力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80804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领导力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324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LEADERSHIP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标的过程。组织管理是管理活动的一部分，也称组织职能。为了有效地实现目标，灵活地运用各种方法，把各种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力量合理地组织和有效地协调起来的能力。包括协调关系的能力和善于用人的能力等等。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174018" y="3278286"/>
              <a:ext cx="8386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领导力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32735" y="19424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学习力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2620" y="28358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决策力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6587" y="42593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感召力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49915" y="29167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组织力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0447" y="43355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35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842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EXECUTIVE FORCE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21657" y="1346999"/>
            <a:ext cx="2339102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执行力决定成败，决定战斗力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凝聚力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如何提高执行力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我认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为要在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正确理解的基础上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，突出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重点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，突破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障碍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，采取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灵活的方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式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抓好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落实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9344" y="2389808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01.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制度的效用取决于制度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行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力，党的意志和主张能否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实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现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，关键也在执行力。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9344" y="3218448"/>
            <a:ext cx="211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02.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克服一切困难，确保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完成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上级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交办的急、难、险、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任务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344" y="4047089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03.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通过一套有效的系统、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织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、文化和行动计划管理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等把战略决策转化为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结果。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6346" y="3718858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制度执行力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97459" y="2661429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应急执行力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99007" y="1607750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战略执行</a:t>
            </a:r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5593" y="1379191"/>
            <a:ext cx="914014" cy="914014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45280" y="2331973"/>
            <a:ext cx="914014" cy="914014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8794" y="3334906"/>
            <a:ext cx="914014" cy="914014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83910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团队合作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90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TEAMWORK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要有个人能力，更需要有在不同的位置上各尽所能、与其他成员协调合作的能力。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368" y="3811490"/>
            <a:ext cx="1721136" cy="548848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73927" y="3285519"/>
            <a:ext cx="1721136" cy="548848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85227" y="2759547"/>
            <a:ext cx="1721136" cy="548848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04626" y="2233575"/>
            <a:ext cx="1721136" cy="548848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23643" y="1707603"/>
            <a:ext cx="1721136" cy="548848"/>
            <a:chOff x="6723643" y="1707603"/>
            <a:chExt cx="1721136" cy="548848"/>
          </a:xfrm>
        </p:grpSpPr>
        <p:grpSp>
          <p:nvGrpSpPr>
            <p:cNvPr id="55" name="组合 54"/>
            <p:cNvGrpSpPr/>
            <p:nvPr/>
          </p:nvGrpSpPr>
          <p:grpSpPr>
            <a:xfrm>
              <a:off x="6723643" y="1707603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圆角矩形 5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6904288" y="1842295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04868" y="3943670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表达</a:t>
            </a:r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沟通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30574" y="3390665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做事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主动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8526" y="2890094"/>
            <a:ext cx="1313180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敬业的品质 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77074" y="2355632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宽容与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合作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17402" y="1827822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全局观念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69337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7794388" y="4243976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97585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183751" y="45633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16009" y="38972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1572773" y="171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767327" y="235656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8411685" y="39519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6629511" y="45083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1104868" y="2696479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2318171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椭圆 120"/>
          <p:cNvSpPr/>
          <p:nvPr/>
        </p:nvSpPr>
        <p:spPr>
          <a:xfrm>
            <a:off x="8585278" y="47849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79024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4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专业技能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SKILL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63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永远要对你的工作保持热爱和熟悉，不然你会错过很多机会的。比尔。盖茨的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10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大优秀员工准则中的第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条是：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具有远见卓识，并提高专业知识和技能。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对周围的事物要有高度的洞察力。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吃老本是最可怕的 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3.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不断学习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提高自己的工作能力。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4.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掌握新知识新技能，以适应未来的工作 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做勇于创新的新型员工。可见无论你现在从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事什么职业，专业知识是你成为一个职业化人士的基本条件。 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97708" y="408083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技能的消化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14622" y="4072476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技能的存储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4622" y="272314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技能的使用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59209" y="2719010"/>
            <a:ext cx="141577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专业技能培训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34"/>
          <p:cNvSpPr/>
          <p:nvPr/>
        </p:nvSpPr>
        <p:spPr>
          <a:xfrm rot="10800000">
            <a:off x="3288725" y="223067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3492928" y="3457744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34"/>
          <p:cNvSpPr/>
          <p:nvPr/>
        </p:nvSpPr>
        <p:spPr>
          <a:xfrm>
            <a:off x="4720609" y="3292349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4525211" y="20337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301605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协调技能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6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COORDINATION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重视上下之间的沟通，做到上情下达，使所属员工了解公司的决策；做到下情上达，使决策领导了解战略计划的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执行情况和员工的真实想法，还要重视横向沟通，注意部门之间的沟通协调，从而最大限度地解决信息的不对称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化解员工之间，部门之间的矛盾与不和谐。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629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2690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82423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21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42686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自觉加强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学习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政治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83094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丰富知识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储备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业务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28221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注重方式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技巧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协调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质量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524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自觉磨炼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心智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心理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575050" y="3700015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17380" y="39243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52263" y="392468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55929" y="4043024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75518" y="39293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062244" y="392184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53278" y="405324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50333" y="3956451"/>
            <a:ext cx="250454" cy="2504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726981" y="392304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151556" y="39310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359742" y="3980235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900741" y="374054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070359" y="40535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06355" y="377663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206031" y="3868485"/>
            <a:ext cx="322151" cy="32215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075958" y="392122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206867" y="3924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21657" y="405578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72349" y="374128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690644" y="39776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193490" y="37838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30460" y="39152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3835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651000" y="2133588"/>
            <a:ext cx="5689600" cy="1079512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1079512">
                <a:moveTo>
                  <a:pt x="0" y="1079512"/>
                </a:moveTo>
                <a:cubicBezTo>
                  <a:pt x="641350" y="541878"/>
                  <a:pt x="1282700" y="4245"/>
                  <a:pt x="1917700" y="12"/>
                </a:cubicBezTo>
                <a:cubicBezTo>
                  <a:pt x="2552700" y="-4221"/>
                  <a:pt x="3181350" y="1051995"/>
                  <a:pt x="3810000" y="1054112"/>
                </a:cubicBezTo>
                <a:cubicBezTo>
                  <a:pt x="4438650" y="1056229"/>
                  <a:pt x="5372100" y="158762"/>
                  <a:pt x="5689600" y="12712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1240835" y="177691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关于我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3024648" y="317633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4900887" y="176425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6816048" y="3119204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11807" y="2080259"/>
            <a:ext cx="92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933835" y="3488536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857345" y="2080259"/>
            <a:ext cx="1143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751669" y="3432030"/>
            <a:ext cx="1289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08115" y="2542722"/>
            <a:ext cx="1360493" cy="1360493"/>
            <a:chOff x="1008115" y="2542722"/>
            <a:chExt cx="1360493" cy="1360493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57180" y="279603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70261" y="2542722"/>
            <a:ext cx="1360493" cy="1360493"/>
            <a:chOff x="4770261" y="2542722"/>
            <a:chExt cx="1360493" cy="1360493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5119326" y="2780033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188" y="1494971"/>
            <a:ext cx="1360493" cy="1360493"/>
            <a:chOff x="2889188" y="1494971"/>
            <a:chExt cx="1360493" cy="1360493"/>
          </a:xfrm>
        </p:grpSpPr>
        <p:grpSp>
          <p:nvGrpSpPr>
            <p:cNvPr id="80" name="组合 79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3238253" y="172951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1335" y="1494971"/>
            <a:ext cx="1360493" cy="1360493"/>
            <a:chOff x="6651335" y="1494971"/>
            <a:chExt cx="1360493" cy="1360493"/>
          </a:xfrm>
        </p:grpSpPr>
        <p:grpSp>
          <p:nvGrpSpPr>
            <p:cNvPr id="83" name="组合 82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958619" y="1702647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6065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4" grpId="0"/>
      <p:bldP spid="105" grpId="0"/>
      <p:bldP spid="106" grpId="0"/>
      <p:bldP spid="107" grpId="0"/>
      <p:bldP spid="112" grpId="0"/>
      <p:bldP spid="113" grpId="0"/>
      <p:bldP spid="114" grpId="0"/>
      <p:bldP spid="115" grpId="0"/>
      <p:bldP spid="103" grpId="0" animBg="1"/>
      <p:bldP spid="94" grpId="0"/>
      <p:bldP spid="116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创新技能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433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LNNOVATION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技术和各种实践活动领域中不断提供具有经济价值、社会价值、生态价值的新思想、新理论、新方法和新发明的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能力。经济竞争的核心；当今社会的竞争，与其说是人才的竞争，不如说是人的创造力的竞争。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49770" y="209984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新理论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207885" y="2565266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48780" y="25294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527497" y="2774185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62156" y="25259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092110" y="274212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14828" y="2769454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790044" y="30332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10047" y="25449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48151" y="25526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76032" y="2552159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3091242" y="300440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</a:t>
            </a:r>
            <a:r>
              <a:rPr lang="zh-CN" altLang="en-US" sz="32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方法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049357" y="346982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90252" y="34340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368969" y="36787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03628" y="34305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656300" y="367401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同心圆 1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631516" y="3937766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89623" y="345725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117504" y="345672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4906466" y="207672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新思想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5864581" y="254214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805476" y="25063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118852" y="25028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48806" y="271900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369924" y="279713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603841" y="280350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6743" y="252182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604847" y="252957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932728" y="252904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6595566" y="303320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新发明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6494576" y="34628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66" name="同心圆 1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873293" y="370754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9" name="同心圆 1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807952" y="34593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2" name="同心圆 1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437906" y="367547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5" name="同心圆 1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160624" y="370281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8" name="同心圆 1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293947" y="34860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7" name="同心圆 1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621828" y="348551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0" name="同心圆 1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194588" y="2847944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933582" y="364668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451519" y="344950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553681" y="349862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3" name="同心圆 1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135840" y="396656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1" name="同心圆 1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955843" y="347830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4" name="同心圆 1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TextBox 19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99599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0809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09236" y="1850758"/>
            <a:ext cx="1200324" cy="1200324"/>
            <a:chOff x="6709236" y="1850758"/>
            <a:chExt cx="1200324" cy="1200324"/>
          </a:xfrm>
        </p:grpSpPr>
        <p:grpSp>
          <p:nvGrpSpPr>
            <p:cNvPr id="229" name="组合 22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0" name="同心圆 2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TextBox 198"/>
            <p:cNvSpPr txBox="1"/>
            <p:nvPr/>
          </p:nvSpPr>
          <p:spPr>
            <a:xfrm>
              <a:off x="6871656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成果评估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25509" y="1836290"/>
            <a:ext cx="1200324" cy="1200324"/>
            <a:chOff x="1225509" y="1836290"/>
            <a:chExt cx="1200324" cy="1200324"/>
          </a:xfrm>
        </p:grpSpPr>
        <p:grpSp>
          <p:nvGrpSpPr>
            <p:cNvPr id="232" name="组合 231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3" name="同心圆 2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4" name="TextBox 193"/>
            <p:cNvSpPr txBox="1"/>
            <p:nvPr/>
          </p:nvSpPr>
          <p:spPr>
            <a:xfrm>
              <a:off x="1358173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重视成果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34214" y="2053320"/>
            <a:ext cx="1668414" cy="1668414"/>
            <a:chOff x="5234214" y="2053320"/>
            <a:chExt cx="1668414" cy="1668414"/>
          </a:xfrm>
        </p:grpSpPr>
        <p:grpSp>
          <p:nvGrpSpPr>
            <p:cNvPr id="226" name="组合 22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7" name="同心圆 2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" name="TextBox 208"/>
            <p:cNvSpPr txBox="1"/>
            <p:nvPr/>
          </p:nvSpPr>
          <p:spPr>
            <a:xfrm>
              <a:off x="5452639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目标体系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8327" y="2046571"/>
            <a:ext cx="1668414" cy="1668414"/>
            <a:chOff x="2198327" y="2046571"/>
            <a:chExt cx="1668414" cy="1668414"/>
          </a:xfrm>
        </p:grpSpPr>
        <p:grpSp>
          <p:nvGrpSpPr>
            <p:cNvPr id="223" name="组合 222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4" name="同心圆 2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4" name="TextBox 203"/>
            <p:cNvSpPr txBox="1"/>
            <p:nvPr/>
          </p:nvSpPr>
          <p:spPr>
            <a:xfrm>
              <a:off x="2409775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目标锁链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1448" y="2338049"/>
            <a:ext cx="2181104" cy="2181104"/>
            <a:chOff x="3481448" y="2338049"/>
            <a:chExt cx="2181104" cy="2181104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8" name="同心圆 2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4" name="TextBox 213"/>
            <p:cNvSpPr txBox="1"/>
            <p:nvPr/>
          </p:nvSpPr>
          <p:spPr>
            <a:xfrm>
              <a:off x="3761520" y="315499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人的因素</a:t>
              </a:r>
              <a:endParaRPr lang="zh-CN" altLang="en-US" sz="28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3922753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完成步骤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25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STEP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70209" y="4144387"/>
            <a:ext cx="1356197" cy="975617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630362" y="3712910"/>
            <a:ext cx="827056" cy="827056"/>
            <a:chOff x="1566862" y="4055810"/>
            <a:chExt cx="827056" cy="827056"/>
          </a:xfrm>
        </p:grpSpPr>
        <p:grpSp>
          <p:nvGrpSpPr>
            <p:cNvPr id="45" name="组合 44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673186" y="4307380"/>
              <a:ext cx="6431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ITC Avant Garde Pro Md" pitchFamily="50" charset="0"/>
                  <a:ea typeface="Gulim" pitchFamily="34" charset="-127"/>
                </a:rPr>
                <a:t>STE1</a:t>
              </a:r>
              <a:endParaRPr lang="zh-CN" altLang="en-US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50" name="组合 49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2906579" y="3395981"/>
              <a:ext cx="79541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ITC Avant Garde Pro Md" pitchFamily="50" charset="0"/>
                  <a:ea typeface="Gulim" pitchFamily="34" charset="-127"/>
                </a:rPr>
                <a:t>STE2</a:t>
              </a:r>
              <a:endParaRPr lang="zh-CN" altLang="en-US" sz="24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28048" y="3168281"/>
            <a:ext cx="1303621" cy="1303621"/>
            <a:chOff x="4464548" y="3511181"/>
            <a:chExt cx="1303621" cy="1303621"/>
          </a:xfrm>
        </p:grpSpPr>
        <p:grpSp>
          <p:nvGrpSpPr>
            <p:cNvPr id="55" name="组合 54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650687" y="3884366"/>
              <a:ext cx="99738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ITC Avant Garde Pro Md" pitchFamily="50" charset="0"/>
                  <a:ea typeface="Gulim" pitchFamily="34" charset="-127"/>
                </a:rPr>
                <a:t>STE3</a:t>
              </a:r>
              <a:endParaRPr lang="zh-CN" altLang="en-US" sz="32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38622" y="1589996"/>
            <a:ext cx="1688526" cy="1688526"/>
            <a:chOff x="6075122" y="1932896"/>
            <a:chExt cx="1688526" cy="1688526"/>
          </a:xfrm>
        </p:grpSpPr>
        <p:grpSp>
          <p:nvGrpSpPr>
            <p:cNvPr id="60" name="组合 59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6365722" y="2412384"/>
              <a:ext cx="120097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ITC Avant Garde Pro Md" pitchFamily="50" charset="0"/>
                  <a:ea typeface="Gulim" pitchFamily="34" charset="-127"/>
                </a:rPr>
                <a:t>STE4</a:t>
              </a:r>
              <a:endParaRPr lang="zh-CN" altLang="en-US" sz="40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6816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67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71562" y="1627928"/>
            <a:ext cx="166103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itchFamily="34" charset="0"/>
                <a:ea typeface="造字工房俊雅锐宋体验版常规体" pitchFamily="50" charset="-122"/>
              </a:rPr>
              <a:t>THANKS</a:t>
            </a:r>
            <a:endParaRPr lang="zh-CN" altLang="en-US" dirty="0">
              <a:solidFill>
                <a:srgbClr val="C00000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279091" y="3297397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感谢收看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欢迎下载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756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关于我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5611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基本信息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520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INFORMATION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497" y="1467546"/>
            <a:ext cx="2205355" cy="2774479"/>
          </a:xfrm>
          <a:prstGeom prst="rect">
            <a:avLst/>
          </a:prstGeom>
          <a:noFill/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直接连接符 38"/>
          <p:cNvCxnSpPr/>
          <p:nvPr/>
        </p:nvCxnSpPr>
        <p:spPr>
          <a:xfrm flipH="1">
            <a:off x="4786837" y="193992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786837" y="2244878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786837" y="2549832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4786837" y="2854786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786837" y="3159741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786837" y="3464695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4786837" y="3769649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4786837" y="407460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79809" y="166538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姓名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58901" y="1663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性别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782020" y="196816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年龄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664810" y="1960967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民族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66435" y="166538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毕程功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36002" y="166305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68646" y="1968169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28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岁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41911" y="196731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汉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7798" y="257599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籍贯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649574" y="256646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学历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654531" y="2268711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身高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78493" y="2271118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体重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396869" y="22711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70kg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234807" y="2275061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175cm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377599" y="25759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上海市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29850" y="25792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40252" y="287326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政治面貌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778611" y="31915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联系方式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778611" y="287591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婚姻状况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693552" y="288144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6143" y="28715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77677" y="3188977"/>
            <a:ext cx="1316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13998xxxxxx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778611" y="349003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电子邮箱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677677" y="3487427"/>
            <a:ext cx="1957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ooopic@ooopic.com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78611" y="38011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现在住址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677677" y="3798577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上海市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家园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25844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6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1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个人履历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RESUME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5128485" y="1197868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5476941" y="1719263"/>
            <a:ext cx="699328" cy="69932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40702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4635500" y="2978887"/>
            <a:ext cx="986506" cy="9865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275007" y="2762199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2540000" y="1285842"/>
            <a:ext cx="1603512" cy="16035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6928961" y="12443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就读于北京大学工商管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理专业，学士学位。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829827" y="1336715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1994-1998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332293" y="19309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就读于芝加哥大学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工商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管理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MBA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71636" y="2023301"/>
            <a:ext cx="103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1998-2000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7507703" y="2651760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厂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副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厂长，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入中国共产党。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427583" y="2744093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2000-2006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866483" y="3430068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市机械工业局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副局长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790680" y="3516051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2006-2008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92927" y="3406170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厅副厅长。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89586" y="3498503"/>
            <a:ext cx="10342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2008-2013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285469" y="1929174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市副市长。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08446" y="1929174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2013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至今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V="1">
            <a:off x="6896230" y="129518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486164" y="27106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7335617" y="1990772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6841083" y="3474524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1846800" y="34731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1274389" y="1945552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593370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荣誉奖项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60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HONOR AWARD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75766" y="1730252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2275766" y="1758168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20" y="2062944"/>
            <a:ext cx="1382075" cy="1382075"/>
            <a:chOff x="3880962" y="2048430"/>
            <a:chExt cx="1382075" cy="1382075"/>
          </a:xfrm>
        </p:grpSpPr>
        <p:grpSp>
          <p:nvGrpSpPr>
            <p:cNvPr id="41" name="组合 40"/>
            <p:cNvGrpSpPr/>
            <p:nvPr/>
          </p:nvGrpSpPr>
          <p:grpSpPr>
            <a:xfrm>
              <a:off x="3880962" y="20484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2" name="Picture 2" descr="F:\0PPT素材\b133188c5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5577" y="2443044"/>
              <a:ext cx="592845" cy="592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535522" y="1473647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535522" y="3549190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44083" y="1456511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083" y="3566326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632553" y="147581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072273" y="3591726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2004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050211" y="1470463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646522" y="3574590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43983" y="184850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市五一劳动奖章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037320" y="1848503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市十佳青年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621123" y="3911633"/>
            <a:ext cx="1335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市政府质量奖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048750" y="394268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市反腐倡廉旗手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143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语言能力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3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LANGUAGE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26588" y="990679"/>
            <a:ext cx="17556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HINESE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9169" y="1847547"/>
            <a:ext cx="2271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ANTONESE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225" y="2748162"/>
            <a:ext cx="17091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NGLISH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1454" y="3751343"/>
            <a:ext cx="16273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F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RENCH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37381" y="1637711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20347" y="3382395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94750" y="4389763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16431" y="2486105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86687" y="1063249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099842" y="196672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2979001" y="2856332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03586" y="375980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73934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12713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知识技能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393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KNOWLEDGE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1783" y="235924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人力资源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管理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意识</a:t>
            </a:r>
            <a:endParaRPr lang="en-US" altLang="zh-CN" sz="16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783" y="300040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专业的知识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技能</a:t>
            </a:r>
            <a:endParaRPr lang="en-US" altLang="zh-CN" sz="16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56327" y="324250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人文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素质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修养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327" y="2136255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良好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心态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56327" y="287375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全面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知识结构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56327" y="250500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持之以恒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毅力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652567" y="2088733"/>
            <a:ext cx="1423450" cy="14234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02615" y="2622833"/>
            <a:ext cx="1604974" cy="368530"/>
            <a:chOff x="3838575" y="2712368"/>
            <a:chExt cx="1604974" cy="36853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5041985" y="2086579"/>
            <a:ext cx="1402358" cy="1402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04579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1271</Words>
  <Application>Microsoft Office PowerPoint</Application>
  <PresentationFormat>全屏显示(16:9)</PresentationFormat>
  <Paragraphs>294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方正兰亭细黑_GBK</vt:lpstr>
      <vt:lpstr>张海山锐线体简</vt:lpstr>
      <vt:lpstr>Calibri</vt:lpstr>
      <vt:lpstr>方正兰亭特黑_GBK</vt:lpstr>
      <vt:lpstr>ITC Avant Garde Pro Md</vt:lpstr>
      <vt:lpstr>造字工房劲黑（非商用）常规体</vt:lpstr>
      <vt:lpstr>造字工房俊雅锐宋体验版常规体</vt:lpstr>
      <vt:lpstr>Watford DB</vt:lpstr>
      <vt:lpstr>Kozuka Gothic Pro R</vt:lpstr>
      <vt:lpstr>Earth</vt:lpstr>
      <vt:lpstr>方正兰亭细黑_GBK_M</vt:lpstr>
      <vt:lpstr>Gulim</vt:lpstr>
      <vt:lpstr>方正兰亭特黑简体</vt:lpstr>
      <vt:lpstr>方正兰亭黑_GBK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PPT030</dc:title>
  <dc:creator>User</dc:creator>
  <cp:lastModifiedBy>admin</cp:lastModifiedBy>
  <cp:revision>43</cp:revision>
  <dcterms:created xsi:type="dcterms:W3CDTF">2015-01-22T11:01:02Z</dcterms:created>
  <dcterms:modified xsi:type="dcterms:W3CDTF">2016-11-19T06:49:05Z</dcterms:modified>
</cp:coreProperties>
</file>