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!wh650" ContentType="image/jpe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notesSlides/notesSlide18.xml" ContentType="application/vnd.openxmlformats-officedocument.presentationml.notesSlide+xml"/>
  <Override PartName="/ppt/tags/tag32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61" r:id="rId3"/>
    <p:sldId id="277" r:id="rId4"/>
    <p:sldId id="262" r:id="rId5"/>
    <p:sldId id="263" r:id="rId6"/>
    <p:sldId id="264" r:id="rId7"/>
    <p:sldId id="265" r:id="rId8"/>
    <p:sldId id="266" r:id="rId9"/>
    <p:sldId id="270" r:id="rId10"/>
    <p:sldId id="272" r:id="rId11"/>
    <p:sldId id="273" r:id="rId12"/>
    <p:sldId id="267" r:id="rId13"/>
    <p:sldId id="280" r:id="rId14"/>
    <p:sldId id="274" r:id="rId15"/>
    <p:sldId id="275" r:id="rId16"/>
    <p:sldId id="268" r:id="rId17"/>
    <p:sldId id="284" r:id="rId18"/>
    <p:sldId id="278" r:id="rId19"/>
    <p:sldId id="279" r:id="rId20"/>
    <p:sldId id="269" r:id="rId21"/>
    <p:sldId id="281" r:id="rId22"/>
    <p:sldId id="282" r:id="rId23"/>
    <p:sldId id="283" r:id="rId24"/>
    <p:sldId id="27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137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00000"/>
    <a:srgbClr val="404040"/>
    <a:srgbClr val="595959"/>
    <a:srgbClr val="7F7F7F"/>
    <a:srgbClr val="262626"/>
    <a:srgbClr val="DE1515"/>
    <a:srgbClr val="D51010"/>
    <a:srgbClr val="E61919"/>
    <a:srgbClr val="C1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6310" autoAdjust="0"/>
  </p:normalViewPr>
  <p:slideViewPr>
    <p:cSldViewPr snapToGrid="0">
      <p:cViewPr varScale="1">
        <p:scale>
          <a:sx n="71" d="100"/>
          <a:sy n="71" d="100"/>
        </p:scale>
        <p:origin x="714" y="192"/>
      </p:cViewPr>
      <p:guideLst>
        <p:guide orient="horz" pos="3748"/>
        <p:guide pos="3137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gradFill>
                <a:gsLst>
                  <a:gs pos="100000">
                    <a:srgbClr val="FF0000"/>
                  </a:gs>
                  <a:gs pos="7000">
                    <a:srgbClr val="C00000"/>
                  </a:gs>
                </a:gsLst>
                <a:lin ang="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9E-47C6-A0E9-E956B20D5C7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9E-47C6-A0E9-E956B20D5C76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9E-47C6-A0E9-E956B20D5C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gradFill flip="none" rotWithShape="1"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3C2-429D-BEB5-4E5EC783818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3C2-429D-BEB5-4E5EC7838183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C2-429D-BEB5-4E5EC7838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B2437-D61F-427F-B460-7435060AB02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445CF-F3DA-4251-8641-FD342021E7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65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3289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22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432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43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70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244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47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82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802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24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6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74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620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86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8961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194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96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01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909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93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49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146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45CF-F3DA-4251-8641-FD342021E7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3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02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5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5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2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0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65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70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5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3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3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FFA78-72A0-4779-894A-CBCF09EA625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5F206-7636-477B-97C4-D16B996A3F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05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audio" Target="NULL" TargetMode="External"/><Relationship Id="rId12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g!wh650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10" Type="http://schemas.openxmlformats.org/officeDocument/2006/relationships/image" Target="../media/image20.JP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23.jp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22.jpeg"/><Relationship Id="rId5" Type="http://schemas.openxmlformats.org/officeDocument/2006/relationships/tags" Target="../tags/tag23.xml"/><Relationship Id="rId10" Type="http://schemas.openxmlformats.org/officeDocument/2006/relationships/image" Target="../media/image21.jpeg"/><Relationship Id="rId4" Type="http://schemas.openxmlformats.org/officeDocument/2006/relationships/tags" Target="../tags/tag22.xml"/><Relationship Id="rId9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5" Type="http://schemas.openxmlformats.org/officeDocument/2006/relationships/image" Target="../media/image24.jp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image" Target="../media/image25.jpe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2"/>
            </p:custDataLst>
          </p:nvPr>
        </p:nvSpPr>
        <p:spPr>
          <a:xfrm>
            <a:off x="2088067" y="1330136"/>
            <a:ext cx="8015866" cy="4197729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3"/>
            </p:custDataLst>
          </p:nvPr>
        </p:nvSpPr>
        <p:spPr>
          <a:xfrm>
            <a:off x="2909646" y="3235513"/>
            <a:ext cx="6372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年终总结报告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045076" y="2400870"/>
            <a:ext cx="410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野望</a:t>
            </a:r>
            <a:r>
              <a:rPr lang="en-US" altLang="zh-CN" sz="3200" dirty="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PPT 2017-2018</a:t>
            </a:r>
            <a:endParaRPr lang="zh-CN" altLang="en-US" sz="3200" dirty="0">
              <a:solidFill>
                <a:schemeClr val="bg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7"/>
          <p:cNvSpPr/>
          <p:nvPr>
            <p:custDataLst>
              <p:tags r:id="rId5"/>
            </p:custDataLst>
          </p:nvPr>
        </p:nvSpPr>
        <p:spPr>
          <a:xfrm>
            <a:off x="2288905" y="1587515"/>
            <a:ext cx="7614191" cy="368297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圆角矩形 8"/>
          <p:cNvSpPr/>
          <p:nvPr>
            <p:custDataLst>
              <p:tags r:id="rId6"/>
            </p:custDataLst>
          </p:nvPr>
        </p:nvSpPr>
        <p:spPr>
          <a:xfrm>
            <a:off x="5411710" y="4441643"/>
            <a:ext cx="1368580" cy="5031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DC1218"/>
                    </a:gs>
                    <a:gs pos="100000">
                      <a:srgbClr val="901518">
                        <a:alpha val="90000"/>
                      </a:srgbClr>
                    </a:gs>
                  </a:gsLst>
                  <a:lin ang="2700000" scaled="1"/>
                  <a:tileRect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</a:p>
        </p:txBody>
      </p:sp>
      <p:pic>
        <p:nvPicPr>
          <p:cNvPr id="3" name="PA_CinematicRisingClimax 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9">
                  <p14:trim st="31000"/>
                  <p14:fade in="5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454525" y="-1431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3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70" y="819150"/>
            <a:ext cx="6496050" cy="433070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232647" y="1747108"/>
            <a:ext cx="6183085" cy="4377468"/>
          </a:xfrm>
          <a:prstGeom prst="rect">
            <a:avLst/>
          </a:prstGeom>
          <a:noFill/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217"/>
          <p:cNvSpPr txBox="1">
            <a:spLocks/>
          </p:cNvSpPr>
          <p:nvPr/>
        </p:nvSpPr>
        <p:spPr>
          <a:xfrm>
            <a:off x="1499907" y="2549916"/>
            <a:ext cx="1817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区域增长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1609128" y="2364766"/>
            <a:ext cx="381597" cy="0"/>
          </a:xfrm>
          <a:prstGeom prst="line">
            <a:avLst/>
          </a:prstGeom>
          <a:noFill/>
          <a:ln w="38100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矩形 43"/>
          <p:cNvSpPr/>
          <p:nvPr/>
        </p:nvSpPr>
        <p:spPr>
          <a:xfrm>
            <a:off x="1264819" y="3199704"/>
            <a:ext cx="5118564" cy="1283243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448372" y="3321529"/>
            <a:ext cx="4751458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sp>
        <p:nvSpPr>
          <p:cNvPr id="50" name="Freeform 92"/>
          <p:cNvSpPr>
            <a:spLocks noChangeArrowheads="1"/>
          </p:cNvSpPr>
          <p:nvPr/>
        </p:nvSpPr>
        <p:spPr bwMode="auto">
          <a:xfrm>
            <a:off x="1717293" y="4946768"/>
            <a:ext cx="308601" cy="404287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gradFill>
            <a:gsLst>
              <a:gs pos="2000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537524" y="4815782"/>
            <a:ext cx="668138" cy="668136"/>
          </a:xfrm>
          <a:prstGeom prst="ellipse">
            <a:avLst/>
          </a:prstGeom>
          <a:noFill/>
          <a:ln w="28575">
            <a:gradFill>
              <a:gsLst>
                <a:gs pos="2000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0" name="Freeform 109"/>
          <p:cNvSpPr>
            <a:spLocks noChangeArrowheads="1"/>
          </p:cNvSpPr>
          <p:nvPr/>
        </p:nvSpPr>
        <p:spPr bwMode="auto">
          <a:xfrm>
            <a:off x="3660458" y="4942900"/>
            <a:ext cx="413859" cy="413855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gradFill>
            <a:gsLst>
              <a:gs pos="2000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533318" y="4811914"/>
            <a:ext cx="668138" cy="668136"/>
          </a:xfrm>
          <a:prstGeom prst="ellipse">
            <a:avLst/>
          </a:prstGeom>
          <a:noFill/>
          <a:ln w="28575">
            <a:gradFill>
              <a:gsLst>
                <a:gs pos="2000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535421" y="4811914"/>
            <a:ext cx="668138" cy="668136"/>
          </a:xfrm>
          <a:prstGeom prst="ellipse">
            <a:avLst/>
          </a:prstGeom>
          <a:noFill/>
          <a:ln w="28575">
            <a:gradFill>
              <a:gsLst>
                <a:gs pos="2000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rgbClr val="C00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608841" y="4958137"/>
            <a:ext cx="521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gradFill>
                  <a:gsLst>
                    <a:gs pos="20000">
                      <a:srgbClr val="C00000"/>
                    </a:gs>
                    <a:gs pos="100000">
                      <a:srgbClr val="FF0000"/>
                    </a:gs>
                  </a:gsLst>
                  <a:lin ang="1620000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37</a:t>
            </a:r>
            <a:endParaRPr lang="zh-CN" altLang="en-US" sz="2000">
              <a:gradFill>
                <a:gsLst>
                  <a:gs pos="2000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62373" y="1751439"/>
            <a:ext cx="2459308" cy="2459308"/>
            <a:chOff x="8162373" y="1751439"/>
            <a:chExt cx="2459308" cy="2459308"/>
          </a:xfrm>
        </p:grpSpPr>
        <p:sp>
          <p:nvSpPr>
            <p:cNvPr id="26" name="椭圆 25"/>
            <p:cNvSpPr/>
            <p:nvPr/>
          </p:nvSpPr>
          <p:spPr>
            <a:xfrm rot="20826042">
              <a:off x="8162373" y="1751439"/>
              <a:ext cx="2459308" cy="2459308"/>
            </a:xfrm>
            <a:prstGeom prst="ellipse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353425" y="1955510"/>
              <a:ext cx="2057980" cy="2057980"/>
              <a:chOff x="8353425" y="1955510"/>
              <a:chExt cx="2057980" cy="2057980"/>
            </a:xfrm>
          </p:grpSpPr>
          <p:sp>
            <p:nvSpPr>
              <p:cNvPr id="10" name="椭圆 9"/>
              <p:cNvSpPr/>
              <p:nvPr/>
            </p:nvSpPr>
            <p:spPr>
              <a:xfrm rot="20826042">
                <a:off x="8353425" y="1955510"/>
                <a:ext cx="2057980" cy="20579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rot="20826042">
                <a:off x="8478487" y="2080572"/>
                <a:ext cx="1807856" cy="1807856"/>
              </a:xfrm>
              <a:prstGeom prst="ellipse">
                <a:avLst/>
              </a:prstGeom>
              <a:noFill/>
              <a:ln w="1905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16200000" scaled="0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TextBox 64"/>
              <p:cNvSpPr txBox="1"/>
              <p:nvPr/>
            </p:nvSpPr>
            <p:spPr>
              <a:xfrm rot="20826042">
                <a:off x="8632447" y="2661334"/>
                <a:ext cx="1499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spc="75">
                    <a:gradFill>
                      <a:gsLst>
                        <a:gs pos="8000">
                          <a:srgbClr val="C00000"/>
                        </a:gs>
                        <a:gs pos="100000">
                          <a:srgbClr val="FF0000"/>
                        </a:gs>
                      </a:gsLst>
                      <a:lin ang="16200000" scaled="0"/>
                    </a:gra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180%</a:t>
                </a:r>
                <a:endParaRPr lang="zh-CN" altLang="en-US" sz="3600" b="1" spc="75" dirty="0">
                  <a:gradFill>
                    <a:gsLst>
                      <a:gs pos="8000">
                        <a:srgbClr val="C00000"/>
                      </a:gs>
                      <a:gs pos="100000">
                        <a:srgbClr val="FF0000"/>
                      </a:gs>
                    </a:gsLst>
                    <a:lin ang="16200000" scaled="0"/>
                  </a:gra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89" name="TextBox 64"/>
              <p:cNvSpPr txBox="1"/>
              <p:nvPr/>
            </p:nvSpPr>
            <p:spPr>
              <a:xfrm rot="20826042">
                <a:off x="8736479" y="3163864"/>
                <a:ext cx="14999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75">
                    <a:gradFill>
                      <a:gsLst>
                        <a:gs pos="8000">
                          <a:srgbClr val="C00000"/>
                        </a:gs>
                        <a:gs pos="100000">
                          <a:srgbClr val="FF0000"/>
                        </a:gs>
                      </a:gsLst>
                      <a:lin ang="16200000" scaled="0"/>
                    </a:gradFill>
                    <a:latin typeface="Century Gothic" panose="020B0502020202020204" pitchFamily="34" charset="0"/>
                    <a:ea typeface="冬青黑体简体中文 W3" panose="020B0300000000000000" pitchFamily="34" charset="-122"/>
                  </a:rPr>
                  <a:t>业绩增长</a:t>
                </a:r>
                <a:endParaRPr lang="zh-CN" altLang="en-US" sz="1400" b="1" spc="75" dirty="0">
                  <a:gradFill>
                    <a:gsLst>
                      <a:gs pos="8000">
                        <a:srgbClr val="C00000"/>
                      </a:gs>
                      <a:gs pos="100000">
                        <a:srgbClr val="FF0000"/>
                      </a:gs>
                    </a:gsLst>
                    <a:lin ang="16200000" scaled="0"/>
                  </a:gradFill>
                  <a:latin typeface="Century Gothic" panose="020B0502020202020204" pitchFamily="34" charset="0"/>
                  <a:ea typeface="冬青黑体简体中文 W3" panose="020B0300000000000000" pitchFamily="34" charset="-122"/>
                </a:endParaRPr>
              </a:p>
            </p:txBody>
          </p:sp>
          <p:sp>
            <p:nvSpPr>
              <p:cNvPr id="12" name="五角星 11"/>
              <p:cNvSpPr/>
              <p:nvPr/>
            </p:nvSpPr>
            <p:spPr>
              <a:xfrm rot="20826042">
                <a:off x="9140281" y="2410894"/>
                <a:ext cx="359228" cy="359228"/>
              </a:xfrm>
              <a:prstGeom prst="star5">
                <a:avLst/>
              </a:prstGeom>
              <a:gradFill>
                <a:gsLst>
                  <a:gs pos="800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8" name="直接连接符 27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10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25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decel="5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44" grpId="0" animBg="1"/>
      <p:bldP spid="37" grpId="0"/>
      <p:bldP spid="50" grpId="0" animBg="1"/>
      <p:bldP spid="51" grpId="0" animBg="1"/>
      <p:bldP spid="60" grpId="0" animBg="1"/>
      <p:bldP spid="70" grpId="0" animBg="1"/>
      <p:bldP spid="72" grpId="0" animBg="1"/>
      <p:bldP spid="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98" name="矩形 97"/>
          <p:cNvSpPr/>
          <p:nvPr/>
        </p:nvSpPr>
        <p:spPr>
          <a:xfrm>
            <a:off x="0" y="1771327"/>
            <a:ext cx="12192000" cy="3359473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98141" y="2313943"/>
            <a:ext cx="817386" cy="817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298141" y="3707768"/>
            <a:ext cx="817386" cy="8173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92"/>
          <p:cNvSpPr>
            <a:spLocks noChangeArrowheads="1"/>
          </p:cNvSpPr>
          <p:nvPr/>
        </p:nvSpPr>
        <p:spPr bwMode="auto">
          <a:xfrm>
            <a:off x="5552533" y="2520492"/>
            <a:ext cx="308601" cy="404287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gradFill>
            <a:gsLst>
              <a:gs pos="2000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1" name="Freeform 109"/>
          <p:cNvSpPr>
            <a:spLocks noChangeArrowheads="1"/>
          </p:cNvSpPr>
          <p:nvPr/>
        </p:nvSpPr>
        <p:spPr bwMode="auto">
          <a:xfrm>
            <a:off x="5497623" y="3909533"/>
            <a:ext cx="413859" cy="413855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gradFill>
            <a:gsLst>
              <a:gs pos="20000">
                <a:srgbClr val="C00000"/>
              </a:gs>
              <a:gs pos="100000">
                <a:srgbClr val="FF0000"/>
              </a:gs>
            </a:gsLst>
            <a:lin ang="162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3" name="文本框 102"/>
          <p:cNvSpPr txBox="1">
            <a:spLocks/>
          </p:cNvSpPr>
          <p:nvPr/>
        </p:nvSpPr>
        <p:spPr>
          <a:xfrm>
            <a:off x="3390900" y="2270128"/>
            <a:ext cx="1625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广告策划</a:t>
            </a:r>
          </a:p>
        </p:txBody>
      </p:sp>
      <p:sp>
        <p:nvSpPr>
          <p:cNvPr id="104" name="矩形 103"/>
          <p:cNvSpPr/>
          <p:nvPr/>
        </p:nvSpPr>
        <p:spPr>
          <a:xfrm>
            <a:off x="762000" y="2717260"/>
            <a:ext cx="425471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悲伤上车你个贵山海经你是个无数你说别怕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大会你不知道清炒，算卦是做</a:t>
            </a:r>
            <a:endParaRPr lang="en-US" altLang="zh-CN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5" name="文本框 104"/>
          <p:cNvSpPr txBox="1">
            <a:spLocks/>
          </p:cNvSpPr>
          <p:nvPr/>
        </p:nvSpPr>
        <p:spPr>
          <a:xfrm>
            <a:off x="3436421" y="3582247"/>
            <a:ext cx="16258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文案处理</a:t>
            </a:r>
          </a:p>
        </p:txBody>
      </p:sp>
      <p:sp>
        <p:nvSpPr>
          <p:cNvPr id="106" name="矩形 105"/>
          <p:cNvSpPr/>
          <p:nvPr/>
        </p:nvSpPr>
        <p:spPr>
          <a:xfrm>
            <a:off x="851647" y="4029379"/>
            <a:ext cx="42105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是谁上车你个贵山海经你是个一般你说别怕打过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大会你不知道清炒咋</a:t>
            </a:r>
            <a:endParaRPr lang="en-US" altLang="zh-CN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4565064" y="2671098"/>
            <a:ext cx="32172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4610784" y="3999625"/>
            <a:ext cx="32172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7" r="25818"/>
          <a:stretch/>
        </p:blipFill>
        <p:spPr>
          <a:xfrm>
            <a:off x="7101566" y="993922"/>
            <a:ext cx="3695700" cy="4914282"/>
          </a:xfrm>
          <a:prstGeom prst="rect">
            <a:avLst/>
          </a:prstGeom>
          <a:effectLst>
            <a:outerShdw blurRad="76200" sx="102000" sy="102000" algn="ctr" rotWithShape="0">
              <a:prstClr val="black">
                <a:alpha val="1000"/>
              </a:prstClr>
            </a:outerShdw>
          </a:effectLst>
        </p:spPr>
      </p:pic>
      <p:sp>
        <p:nvSpPr>
          <p:cNvPr id="102" name="PA_矩形 4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7366679" y="1284125"/>
            <a:ext cx="3165475" cy="433387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11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29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15" grpId="0" animBg="1"/>
      <p:bldP spid="99" grpId="0" animBg="1"/>
      <p:bldP spid="100" grpId="0" animBg="1"/>
      <p:bldP spid="101" grpId="0" animBg="1"/>
      <p:bldP spid="103" grpId="0"/>
      <p:bldP spid="104" grpId="0"/>
      <p:bldP spid="105" grpId="0"/>
      <p:bldP spid="106" grpId="0"/>
      <p:bldP spid="10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_图片 42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PA_矩形 40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324126" y="406401"/>
            <a:ext cx="11543748" cy="6045200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矩形 4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13357" y="777055"/>
            <a:ext cx="10965288" cy="530389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900200" y="3106701"/>
            <a:ext cx="711200" cy="711200"/>
          </a:xfrm>
          <a:prstGeom prst="roundRect">
            <a:avLst>
              <a:gd name="adj" fmla="val 21355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5574984" y="3000636"/>
            <a:ext cx="529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项目及成绩展示</a:t>
            </a:r>
          </a:p>
        </p:txBody>
      </p:sp>
      <p:sp>
        <p:nvSpPr>
          <p:cNvPr id="6" name="矩形 5"/>
          <p:cNvSpPr/>
          <p:nvPr/>
        </p:nvSpPr>
        <p:spPr>
          <a:xfrm>
            <a:off x="1372532" y="1920354"/>
            <a:ext cx="343588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03</a:t>
            </a:r>
            <a:endParaRPr lang="zh-CN" altLang="en-US" sz="19900">
              <a:solidFill>
                <a:srgbClr val="FDFDFD"/>
              </a:solidFill>
            </a:endParaRPr>
          </a:p>
        </p:txBody>
      </p:sp>
      <p:sp>
        <p:nvSpPr>
          <p:cNvPr id="14" name="Freeform 111"/>
          <p:cNvSpPr>
            <a:spLocks noEditPoints="1"/>
          </p:cNvSpPr>
          <p:nvPr/>
        </p:nvSpPr>
        <p:spPr bwMode="auto">
          <a:xfrm>
            <a:off x="5026682" y="3307648"/>
            <a:ext cx="448352" cy="309306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" t="16843" r="302" b="21508"/>
          <a:stretch>
            <a:fillRect/>
          </a:stretch>
        </p:blipFill>
        <p:spPr>
          <a:xfrm>
            <a:off x="2678010" y="1616421"/>
            <a:ext cx="6841109" cy="2818738"/>
          </a:xfrm>
          <a:custGeom>
            <a:avLst/>
            <a:gdLst>
              <a:gd name="connsiteX0" fmla="*/ 0 w 10261142"/>
              <a:gd name="connsiteY0" fmla="*/ 0 h 4227892"/>
              <a:gd name="connsiteX1" fmla="*/ 10261142 w 10261142"/>
              <a:gd name="connsiteY1" fmla="*/ 0 h 4227892"/>
              <a:gd name="connsiteX2" fmla="*/ 10261142 w 10261142"/>
              <a:gd name="connsiteY2" fmla="*/ 4227892 h 4227892"/>
              <a:gd name="connsiteX3" fmla="*/ 0 w 10261142"/>
              <a:gd name="connsiteY3" fmla="*/ 4227892 h 422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1142" h="4227892">
                <a:moveTo>
                  <a:pt x="0" y="0"/>
                </a:moveTo>
                <a:lnTo>
                  <a:pt x="10261142" y="0"/>
                </a:lnTo>
                <a:lnTo>
                  <a:pt x="10261142" y="4227892"/>
                </a:lnTo>
                <a:lnTo>
                  <a:pt x="0" y="4227892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67" name="任意多边形 66"/>
          <p:cNvSpPr/>
          <p:nvPr/>
        </p:nvSpPr>
        <p:spPr>
          <a:xfrm rot="5400000">
            <a:off x="33450" y="1582970"/>
            <a:ext cx="2841946" cy="2908845"/>
          </a:xfrm>
          <a:custGeom>
            <a:avLst/>
            <a:gdLst>
              <a:gd name="connsiteX0" fmla="*/ 0 w 2841946"/>
              <a:gd name="connsiteY0" fmla="*/ 2908845 h 2908845"/>
              <a:gd name="connsiteX1" fmla="*/ 0 w 2841946"/>
              <a:gd name="connsiteY1" fmla="*/ 225317 h 2908845"/>
              <a:gd name="connsiteX2" fmla="*/ 1196001 w 2841946"/>
              <a:gd name="connsiteY2" fmla="*/ 225317 h 2908845"/>
              <a:gd name="connsiteX3" fmla="*/ 1420973 w 2841946"/>
              <a:gd name="connsiteY3" fmla="*/ 0 h 2908845"/>
              <a:gd name="connsiteX4" fmla="*/ 1645946 w 2841946"/>
              <a:gd name="connsiteY4" fmla="*/ 225317 h 2908845"/>
              <a:gd name="connsiteX5" fmla="*/ 2841946 w 2841946"/>
              <a:gd name="connsiteY5" fmla="*/ 225317 h 2908845"/>
              <a:gd name="connsiteX6" fmla="*/ 2841946 w 2841946"/>
              <a:gd name="connsiteY6" fmla="*/ 2908845 h 290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41946" h="2908845">
                <a:moveTo>
                  <a:pt x="0" y="2908845"/>
                </a:moveTo>
                <a:lnTo>
                  <a:pt x="0" y="225317"/>
                </a:lnTo>
                <a:lnTo>
                  <a:pt x="1196001" y="225317"/>
                </a:lnTo>
                <a:lnTo>
                  <a:pt x="1420973" y="0"/>
                </a:lnTo>
                <a:lnTo>
                  <a:pt x="1645946" y="225317"/>
                </a:lnTo>
                <a:lnTo>
                  <a:pt x="2841946" y="225317"/>
                </a:lnTo>
                <a:lnTo>
                  <a:pt x="2841946" y="2908845"/>
                </a:ln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ounded Rectangle 31"/>
          <p:cNvSpPr/>
          <p:nvPr/>
        </p:nvSpPr>
        <p:spPr>
          <a:xfrm>
            <a:off x="3715764" y="3932525"/>
            <a:ext cx="1013323" cy="1013323"/>
          </a:xfrm>
          <a:prstGeom prst="round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ounded Rectangle 32"/>
          <p:cNvSpPr/>
          <p:nvPr/>
        </p:nvSpPr>
        <p:spPr>
          <a:xfrm>
            <a:off x="4979143" y="3932525"/>
            <a:ext cx="1013323" cy="1013323"/>
          </a:xfrm>
          <a:prstGeom prst="round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ounded Rectangle 33"/>
          <p:cNvSpPr/>
          <p:nvPr/>
        </p:nvSpPr>
        <p:spPr>
          <a:xfrm>
            <a:off x="6242522" y="3932525"/>
            <a:ext cx="1013323" cy="1013323"/>
          </a:xfrm>
          <a:prstGeom prst="round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ounded Rectangle 34"/>
          <p:cNvSpPr/>
          <p:nvPr/>
        </p:nvSpPr>
        <p:spPr>
          <a:xfrm>
            <a:off x="7505901" y="3932525"/>
            <a:ext cx="1013323" cy="1013323"/>
          </a:xfrm>
          <a:prstGeom prst="round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矩形 55"/>
          <p:cNvSpPr/>
          <p:nvPr/>
        </p:nvSpPr>
        <p:spPr>
          <a:xfrm>
            <a:off x="180111" y="2987632"/>
            <a:ext cx="237273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工作概述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67483" y="3356343"/>
            <a:ext cx="219799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美仑设计是集</a:t>
            </a:r>
            <a:r>
              <a:rPr lang="en-US" altLang="zh-CN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模板开发、</a:t>
            </a:r>
            <a:r>
              <a:rPr lang="en-US" altLang="zh-CN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设计定制、</a:t>
            </a:r>
            <a:r>
              <a:rPr lang="en-US" altLang="zh-CN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培训于一体。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微软雅黑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8799" y="4100632"/>
            <a:ext cx="9858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4</a:t>
            </a:r>
            <a:r>
              <a:rPr lang="zh-CN" altLang="en-US" sz="2400" b="1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大进步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47221" y="4069854"/>
            <a:ext cx="87716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大项目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310601" y="4064736"/>
            <a:ext cx="87716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6</a:t>
            </a:r>
            <a:r>
              <a:rPr lang="zh-CN" altLang="en-US" sz="2400" b="1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一等奖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515938" y="4051112"/>
            <a:ext cx="10133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b="1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7</a:t>
            </a:r>
            <a:r>
              <a:rPr lang="zh-CN" altLang="en-US" sz="2400" b="1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</a:t>
            </a:r>
            <a:endParaRPr lang="en-US" altLang="zh-CN" sz="2400" b="1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zh-CN" altLang="en-US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第一名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8" name="任意多边形 67"/>
          <p:cNvSpPr/>
          <p:nvPr/>
        </p:nvSpPr>
        <p:spPr>
          <a:xfrm rot="16200000" flipH="1">
            <a:off x="9327252" y="1571368"/>
            <a:ext cx="2841946" cy="2908845"/>
          </a:xfrm>
          <a:custGeom>
            <a:avLst/>
            <a:gdLst>
              <a:gd name="connsiteX0" fmla="*/ 0 w 2841946"/>
              <a:gd name="connsiteY0" fmla="*/ 2908845 h 2908845"/>
              <a:gd name="connsiteX1" fmla="*/ 0 w 2841946"/>
              <a:gd name="connsiteY1" fmla="*/ 225317 h 2908845"/>
              <a:gd name="connsiteX2" fmla="*/ 1196001 w 2841946"/>
              <a:gd name="connsiteY2" fmla="*/ 225317 h 2908845"/>
              <a:gd name="connsiteX3" fmla="*/ 1420973 w 2841946"/>
              <a:gd name="connsiteY3" fmla="*/ 0 h 2908845"/>
              <a:gd name="connsiteX4" fmla="*/ 1645946 w 2841946"/>
              <a:gd name="connsiteY4" fmla="*/ 225317 h 2908845"/>
              <a:gd name="connsiteX5" fmla="*/ 2841946 w 2841946"/>
              <a:gd name="connsiteY5" fmla="*/ 225317 h 2908845"/>
              <a:gd name="connsiteX6" fmla="*/ 2841946 w 2841946"/>
              <a:gd name="connsiteY6" fmla="*/ 2908845 h 290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41946" h="2908845">
                <a:moveTo>
                  <a:pt x="0" y="2908845"/>
                </a:moveTo>
                <a:lnTo>
                  <a:pt x="0" y="225317"/>
                </a:lnTo>
                <a:lnTo>
                  <a:pt x="1196001" y="225317"/>
                </a:lnTo>
                <a:lnTo>
                  <a:pt x="1420973" y="0"/>
                </a:lnTo>
                <a:lnTo>
                  <a:pt x="1645946" y="225317"/>
                </a:lnTo>
                <a:lnTo>
                  <a:pt x="2841946" y="225317"/>
                </a:lnTo>
                <a:lnTo>
                  <a:pt x="2841946" y="2908845"/>
                </a:ln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矩形 57"/>
          <p:cNvSpPr/>
          <p:nvPr/>
        </p:nvSpPr>
        <p:spPr>
          <a:xfrm>
            <a:off x="9660447" y="2987632"/>
            <a:ext cx="2372737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b="1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年度分析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785930" y="3363048"/>
            <a:ext cx="217753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  <a:sym typeface="微软雅黑" pitchFamily="34" charset="-122"/>
              </a:rPr>
              <a:t>美仑设计干着苦逼的工作，他每周一个原创模板分享给大家。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  <a:sym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5892799" y="5314089"/>
            <a:ext cx="40640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837013" y="5454761"/>
            <a:ext cx="10172700" cy="7243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28" name="Freeform 95"/>
          <p:cNvSpPr>
            <a:spLocks noChangeArrowheads="1"/>
          </p:cNvSpPr>
          <p:nvPr/>
        </p:nvSpPr>
        <p:spPr bwMode="auto">
          <a:xfrm>
            <a:off x="10572488" y="2284519"/>
            <a:ext cx="604416" cy="492888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9" name="Freeform 109"/>
          <p:cNvSpPr>
            <a:spLocks noChangeArrowheads="1"/>
          </p:cNvSpPr>
          <p:nvPr/>
        </p:nvSpPr>
        <p:spPr bwMode="auto">
          <a:xfrm>
            <a:off x="1055276" y="2252756"/>
            <a:ext cx="622406" cy="622402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13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60" grpId="0"/>
      <p:bldP spid="61" grpId="0"/>
      <p:bldP spid="62" grpId="0"/>
      <p:bldP spid="63" grpId="0"/>
      <p:bldP spid="68" grpId="0" animBg="1"/>
      <p:bldP spid="58" grpId="0"/>
      <p:bldP spid="59" grpId="0"/>
      <p:bldP spid="72" grpId="0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70" name="Freeform 85"/>
          <p:cNvSpPr>
            <a:spLocks noChangeArrowheads="1"/>
          </p:cNvSpPr>
          <p:nvPr/>
        </p:nvSpPr>
        <p:spPr bwMode="auto">
          <a:xfrm>
            <a:off x="2713946" y="3341807"/>
            <a:ext cx="546854" cy="622402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gradFill>
            <a:gsLst>
              <a:gs pos="9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  <a:effectLst/>
          <a:ex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" t="43814" r="-186" b="37608"/>
          <a:stretch/>
        </p:blipFill>
        <p:spPr>
          <a:xfrm>
            <a:off x="6164945" y="4441628"/>
            <a:ext cx="5153024" cy="1438057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6023826" y="1731080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最终产品展示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6164945" y="2409519"/>
            <a:ext cx="406401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8" name="矩形 87"/>
          <p:cNvSpPr/>
          <p:nvPr/>
        </p:nvSpPr>
        <p:spPr>
          <a:xfrm>
            <a:off x="6023827" y="2641750"/>
            <a:ext cx="5539654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7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美仑设计是奥斯卡大家炼成记，代言、明星演出、明星签约、演艺经纪、影视制作、策划、广告拍摄、品牌策划、新人包装。环了大门口离开我拍了、小国际传媒的优势在与数年的，著名没仑设计。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023826" y="1166817"/>
            <a:ext cx="4792277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THE WORKS SHOWCASE</a:t>
            </a:r>
            <a:endParaRPr lang="zh-CN" altLang="en-US" sz="2800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98" name="图片 97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3735060" y="1428427"/>
            <a:ext cx="1486440" cy="1486440"/>
          </a:xfrm>
          <a:prstGeom prst="rect">
            <a:avLst/>
          </a:prstGeom>
        </p:spPr>
      </p:pic>
      <p:pic>
        <p:nvPicPr>
          <p:cNvPr id="99" name="图片 9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1227"/>
          <a:stretch/>
        </p:blipFill>
        <p:spPr>
          <a:xfrm>
            <a:off x="762180" y="1428427"/>
            <a:ext cx="1486440" cy="148644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762000" y="2909608"/>
            <a:ext cx="1486800" cy="1486800"/>
          </a:xfrm>
          <a:prstGeom prst="rect">
            <a:avLst/>
          </a:prstGeom>
        </p:spPr>
      </p:pic>
      <p:pic>
        <p:nvPicPr>
          <p:cNvPr id="101" name="图片 100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248620" y="1428427"/>
            <a:ext cx="1486440" cy="1486440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3" t="8737" r="22166" b="7363"/>
          <a:stretch/>
        </p:blipFill>
        <p:spPr>
          <a:xfrm>
            <a:off x="3725946" y="4392885"/>
            <a:ext cx="1486800" cy="1486800"/>
          </a:xfrm>
          <a:prstGeom prst="rect">
            <a:avLst/>
          </a:prstGeom>
        </p:spPr>
      </p:pic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9" r="23046" b="10513"/>
          <a:stretch/>
        </p:blipFill>
        <p:spPr>
          <a:xfrm>
            <a:off x="762180" y="4392885"/>
            <a:ext cx="1486800" cy="1486800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946" y="2909608"/>
            <a:ext cx="1486800" cy="1486800"/>
          </a:xfrm>
          <a:prstGeom prst="rect">
            <a:avLst/>
          </a:prstGeom>
        </p:spPr>
      </p:pic>
      <p:pic>
        <p:nvPicPr>
          <p:cNvPr id="108" name="图片 107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3" r="21227"/>
          <a:stretch/>
        </p:blipFill>
        <p:spPr>
          <a:xfrm>
            <a:off x="2248620" y="4393065"/>
            <a:ext cx="1486440" cy="1486440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14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02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3" grpId="0"/>
      <p:bldP spid="88" grpId="0"/>
      <p:bldP spid="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1232" y="1802577"/>
            <a:ext cx="2520000" cy="2520000"/>
          </a:xfrm>
          <a:prstGeom prst="ellipse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301966" y="1394312"/>
            <a:ext cx="3398092" cy="3398088"/>
          </a:xfrm>
          <a:prstGeom prst="ellipse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2" t="16654" r="27715"/>
          <a:stretch/>
        </p:blipFill>
        <p:spPr>
          <a:xfrm>
            <a:off x="1352759" y="1833356"/>
            <a:ext cx="2520002" cy="2520000"/>
          </a:xfrm>
          <a:prstGeom prst="ellipse">
            <a:avLst/>
          </a:prstGeom>
        </p:spPr>
      </p:pic>
      <p:sp>
        <p:nvSpPr>
          <p:cNvPr id="28" name="PA_圆角矩形 71"/>
          <p:cNvSpPr/>
          <p:nvPr>
            <p:custDataLst>
              <p:tags r:id="rId1"/>
            </p:custDataLst>
          </p:nvPr>
        </p:nvSpPr>
        <p:spPr>
          <a:xfrm>
            <a:off x="4564904" y="1658765"/>
            <a:ext cx="2872216" cy="287221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文本框 74"/>
          <p:cNvSpPr txBox="1"/>
          <p:nvPr>
            <p:custDataLst>
              <p:tags r:id="rId2"/>
            </p:custDataLst>
          </p:nvPr>
        </p:nvSpPr>
        <p:spPr>
          <a:xfrm>
            <a:off x="5017863" y="2800968"/>
            <a:ext cx="196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客户维护</a:t>
            </a:r>
          </a:p>
        </p:txBody>
      </p:sp>
      <p:sp>
        <p:nvSpPr>
          <p:cNvPr id="30" name="PA_文本框 74"/>
          <p:cNvSpPr txBox="1"/>
          <p:nvPr>
            <p:custDataLst>
              <p:tags r:id="rId3"/>
            </p:custDataLst>
          </p:nvPr>
        </p:nvSpPr>
        <p:spPr>
          <a:xfrm>
            <a:off x="1629611" y="2800968"/>
            <a:ext cx="1966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文案执行</a:t>
            </a:r>
          </a:p>
        </p:txBody>
      </p:sp>
      <p:sp>
        <p:nvSpPr>
          <p:cNvPr id="31" name="PA_文本框 74"/>
          <p:cNvSpPr txBox="1"/>
          <p:nvPr>
            <p:custDataLst>
              <p:tags r:id="rId4"/>
            </p:custDataLst>
          </p:nvPr>
        </p:nvSpPr>
        <p:spPr>
          <a:xfrm>
            <a:off x="8478083" y="2800967"/>
            <a:ext cx="1966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媒介接洽</a:t>
            </a:r>
          </a:p>
        </p:txBody>
      </p:sp>
      <p:sp>
        <p:nvSpPr>
          <p:cNvPr id="32" name="PA_矩形 75"/>
          <p:cNvSpPr/>
          <p:nvPr>
            <p:custDataLst>
              <p:tags r:id="rId5"/>
            </p:custDataLst>
          </p:nvPr>
        </p:nvSpPr>
        <p:spPr>
          <a:xfrm>
            <a:off x="1747445" y="5013201"/>
            <a:ext cx="8507133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服务提供商，深受大家的好评和肯定。</a:t>
            </a:r>
          </a:p>
        </p:txBody>
      </p:sp>
      <p:sp>
        <p:nvSpPr>
          <p:cNvPr id="9" name="椭圆 8"/>
          <p:cNvSpPr/>
          <p:nvPr/>
        </p:nvSpPr>
        <p:spPr>
          <a:xfrm>
            <a:off x="6022569" y="6026320"/>
            <a:ext cx="146860" cy="146860"/>
          </a:xfrm>
          <a:prstGeom prst="ellipse">
            <a:avLst/>
          </a:prstGeom>
          <a:gradFill>
            <a:gsLst>
              <a:gs pos="35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721686" y="6026320"/>
            <a:ext cx="135182" cy="135182"/>
          </a:xfrm>
          <a:prstGeom prst="ellipse">
            <a:avLst/>
          </a:prstGeom>
          <a:noFill/>
          <a:ln>
            <a:gradFill>
              <a:gsLst>
                <a:gs pos="9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335131" y="6026320"/>
            <a:ext cx="135182" cy="135182"/>
          </a:xfrm>
          <a:prstGeom prst="ellipse">
            <a:avLst/>
          </a:prstGeom>
          <a:noFill/>
          <a:ln>
            <a:gradFill>
              <a:gsLst>
                <a:gs pos="9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矩形 4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1793875" y="2235322"/>
            <a:ext cx="1654510" cy="16545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矩形 41"/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8636635" y="2235322"/>
            <a:ext cx="1654510" cy="16545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15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60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31" grpId="0"/>
      <p:bldP spid="32" grpId="0"/>
      <p:bldP spid="9" grpId="0" animBg="1"/>
      <p:bldP spid="36" grpId="0" animBg="1"/>
      <p:bldP spid="37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_图片 42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PA_矩形 40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324126" y="406401"/>
            <a:ext cx="11543748" cy="6045200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矩形 4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13357" y="777055"/>
            <a:ext cx="10965288" cy="530389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900200" y="3106701"/>
            <a:ext cx="711200" cy="711200"/>
          </a:xfrm>
          <a:prstGeom prst="roundRect">
            <a:avLst>
              <a:gd name="adj" fmla="val 21355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5574984" y="3000636"/>
            <a:ext cx="529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不足之处及分析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1372532" y="1920354"/>
            <a:ext cx="343588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04</a:t>
            </a:r>
            <a:endParaRPr lang="zh-CN" altLang="en-US" sz="19900">
              <a:solidFill>
                <a:srgbClr val="FDFDFD"/>
              </a:solidFill>
            </a:endParaRPr>
          </a:p>
        </p:txBody>
      </p:sp>
      <p:sp>
        <p:nvSpPr>
          <p:cNvPr id="20" name="Freeform 145"/>
          <p:cNvSpPr>
            <a:spLocks/>
          </p:cNvSpPr>
          <p:nvPr/>
        </p:nvSpPr>
        <p:spPr bwMode="auto">
          <a:xfrm>
            <a:off x="5042902" y="3282979"/>
            <a:ext cx="415912" cy="358644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2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7" t="636" r="1173" b="10859"/>
          <a:stretch/>
        </p:blipFill>
        <p:spPr>
          <a:xfrm>
            <a:off x="758325" y="1667821"/>
            <a:ext cx="5319509" cy="388620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058849" y="1655122"/>
            <a:ext cx="5424691" cy="3898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PA_矩形 40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749800" y="1671945"/>
            <a:ext cx="5319509" cy="3898900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矩形 4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1703294" y="2147887"/>
            <a:ext cx="4958764" cy="286702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217"/>
          <p:cNvSpPr txBox="1">
            <a:spLocks/>
          </p:cNvSpPr>
          <p:nvPr/>
        </p:nvSpPr>
        <p:spPr>
          <a:xfrm>
            <a:off x="2197157" y="2782586"/>
            <a:ext cx="1817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区域增长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324962" y="2574451"/>
            <a:ext cx="381597" cy="0"/>
          </a:xfrm>
          <a:prstGeom prst="line">
            <a:avLst/>
          </a:prstGeom>
          <a:noFill/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矩形 37"/>
          <p:cNvSpPr/>
          <p:nvPr/>
        </p:nvSpPr>
        <p:spPr>
          <a:xfrm>
            <a:off x="2197158" y="3284529"/>
            <a:ext cx="3622257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sp>
        <p:nvSpPr>
          <p:cNvPr id="11" name="椭圆 10"/>
          <p:cNvSpPr/>
          <p:nvPr/>
        </p:nvSpPr>
        <p:spPr>
          <a:xfrm>
            <a:off x="7155921" y="2835538"/>
            <a:ext cx="1021080" cy="1021080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88396" y="2968013"/>
            <a:ext cx="756130" cy="756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85"/>
          <p:cNvSpPr>
            <a:spLocks noChangeArrowheads="1"/>
          </p:cNvSpPr>
          <p:nvPr/>
        </p:nvSpPr>
        <p:spPr bwMode="auto">
          <a:xfrm>
            <a:off x="7483696" y="3217008"/>
            <a:ext cx="365530" cy="293810"/>
          </a:xfrm>
          <a:custGeom>
            <a:avLst/>
            <a:gdLst>
              <a:gd name="T0" fmla="*/ 250282 w 462"/>
              <a:gd name="T1" fmla="*/ 24258 h 374"/>
              <a:gd name="T2" fmla="*/ 250282 w 462"/>
              <a:gd name="T3" fmla="*/ 24258 h 374"/>
              <a:gd name="T4" fmla="*/ 221508 w 462"/>
              <a:gd name="T5" fmla="*/ 33962 h 374"/>
              <a:gd name="T6" fmla="*/ 240510 w 462"/>
              <a:gd name="T7" fmla="*/ 5391 h 374"/>
              <a:gd name="T8" fmla="*/ 211192 w 462"/>
              <a:gd name="T9" fmla="*/ 19407 h 374"/>
              <a:gd name="T10" fmla="*/ 173189 w 462"/>
              <a:gd name="T11" fmla="*/ 0 h 374"/>
              <a:gd name="T12" fmla="*/ 119983 w 462"/>
              <a:gd name="T13" fmla="*/ 52829 h 374"/>
              <a:gd name="T14" fmla="*/ 124870 w 462"/>
              <a:gd name="T15" fmla="*/ 62532 h 374"/>
              <a:gd name="T16" fmla="*/ 19002 w 462"/>
              <a:gd name="T17" fmla="*/ 10242 h 374"/>
              <a:gd name="T18" fmla="*/ 9229 w 462"/>
              <a:gd name="T19" fmla="*/ 38813 h 374"/>
              <a:gd name="T20" fmla="*/ 33118 w 462"/>
              <a:gd name="T21" fmla="*/ 81400 h 374"/>
              <a:gd name="T22" fmla="*/ 9229 w 462"/>
              <a:gd name="T23" fmla="*/ 72236 h 374"/>
              <a:gd name="T24" fmla="*/ 9229 w 462"/>
              <a:gd name="T25" fmla="*/ 72236 h 374"/>
              <a:gd name="T26" fmla="*/ 53205 w 462"/>
              <a:gd name="T27" fmla="*/ 124526 h 374"/>
              <a:gd name="T28" fmla="*/ 38004 w 462"/>
              <a:gd name="T29" fmla="*/ 124526 h 374"/>
              <a:gd name="T30" fmla="*/ 28774 w 462"/>
              <a:gd name="T31" fmla="*/ 124526 h 374"/>
              <a:gd name="T32" fmla="*/ 77093 w 462"/>
              <a:gd name="T33" fmla="*/ 158487 h 374"/>
              <a:gd name="T34" fmla="*/ 14116 w 462"/>
              <a:gd name="T35" fmla="*/ 182206 h 374"/>
              <a:gd name="T36" fmla="*/ 0 w 462"/>
              <a:gd name="T37" fmla="*/ 182206 h 374"/>
              <a:gd name="T38" fmla="*/ 77093 w 462"/>
              <a:gd name="T39" fmla="*/ 201074 h 374"/>
              <a:gd name="T40" fmla="*/ 221508 w 462"/>
              <a:gd name="T41" fmla="*/ 57681 h 374"/>
              <a:gd name="T42" fmla="*/ 221508 w 462"/>
              <a:gd name="T43" fmla="*/ 52829 h 374"/>
              <a:gd name="T44" fmla="*/ 250282 w 462"/>
              <a:gd name="T45" fmla="*/ 24258 h 37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62" h="374">
                <a:moveTo>
                  <a:pt x="461" y="45"/>
                </a:moveTo>
                <a:lnTo>
                  <a:pt x="461" y="45"/>
                </a:lnTo>
                <a:cubicBezTo>
                  <a:pt x="443" y="54"/>
                  <a:pt x="425" y="63"/>
                  <a:pt x="408" y="63"/>
                </a:cubicBezTo>
                <a:cubicBezTo>
                  <a:pt x="425" y="54"/>
                  <a:pt x="443" y="36"/>
                  <a:pt x="443" y="10"/>
                </a:cubicBezTo>
                <a:cubicBezTo>
                  <a:pt x="425" y="19"/>
                  <a:pt x="408" y="27"/>
                  <a:pt x="389" y="36"/>
                </a:cubicBezTo>
                <a:cubicBezTo>
                  <a:pt x="372" y="19"/>
                  <a:pt x="345" y="0"/>
                  <a:pt x="319" y="0"/>
                </a:cubicBezTo>
                <a:cubicBezTo>
                  <a:pt x="265" y="0"/>
                  <a:pt x="221" y="45"/>
                  <a:pt x="221" y="98"/>
                </a:cubicBezTo>
                <a:cubicBezTo>
                  <a:pt x="221" y="107"/>
                  <a:pt x="221" y="116"/>
                  <a:pt x="230" y="116"/>
                </a:cubicBezTo>
                <a:cubicBezTo>
                  <a:pt x="151" y="116"/>
                  <a:pt x="79" y="81"/>
                  <a:pt x="35" y="19"/>
                </a:cubicBezTo>
                <a:cubicBezTo>
                  <a:pt x="26" y="36"/>
                  <a:pt x="17" y="54"/>
                  <a:pt x="17" y="72"/>
                </a:cubicBezTo>
                <a:cubicBezTo>
                  <a:pt x="17" y="98"/>
                  <a:pt x="35" y="134"/>
                  <a:pt x="61" y="151"/>
                </a:cubicBezTo>
                <a:cubicBezTo>
                  <a:pt x="44" y="143"/>
                  <a:pt x="35" y="143"/>
                  <a:pt x="17" y="134"/>
                </a:cubicBezTo>
                <a:cubicBezTo>
                  <a:pt x="17" y="178"/>
                  <a:pt x="53" y="222"/>
                  <a:pt x="98" y="231"/>
                </a:cubicBezTo>
                <a:cubicBezTo>
                  <a:pt x="89" y="231"/>
                  <a:pt x="79" y="231"/>
                  <a:pt x="70" y="231"/>
                </a:cubicBezTo>
                <a:cubicBezTo>
                  <a:pt x="61" y="231"/>
                  <a:pt x="61" y="231"/>
                  <a:pt x="53" y="231"/>
                </a:cubicBezTo>
                <a:cubicBezTo>
                  <a:pt x="61" y="266"/>
                  <a:pt x="98" y="294"/>
                  <a:pt x="142" y="294"/>
                </a:cubicBezTo>
                <a:cubicBezTo>
                  <a:pt x="106" y="319"/>
                  <a:pt x="70" y="338"/>
                  <a:pt x="26" y="338"/>
                </a:cubicBezTo>
                <a:cubicBezTo>
                  <a:pt x="17" y="338"/>
                  <a:pt x="8" y="338"/>
                  <a:pt x="0" y="338"/>
                </a:cubicBezTo>
                <a:cubicBezTo>
                  <a:pt x="44" y="364"/>
                  <a:pt x="89" y="373"/>
                  <a:pt x="142" y="373"/>
                </a:cubicBezTo>
                <a:cubicBezTo>
                  <a:pt x="319" y="373"/>
                  <a:pt x="408" y="231"/>
                  <a:pt x="408" y="107"/>
                </a:cubicBezTo>
                <a:lnTo>
                  <a:pt x="408" y="98"/>
                </a:lnTo>
                <a:cubicBezTo>
                  <a:pt x="434" y="81"/>
                  <a:pt x="443" y="72"/>
                  <a:pt x="461" y="45"/>
                </a:cubicBezTo>
              </a:path>
            </a:pathLst>
          </a:custGeom>
          <a:gradFill>
            <a:gsLst>
              <a:gs pos="2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51" name="TextBox 64"/>
          <p:cNvSpPr txBox="1"/>
          <p:nvPr/>
        </p:nvSpPr>
        <p:spPr>
          <a:xfrm>
            <a:off x="6901492" y="4055389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75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108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67%</a:t>
            </a:r>
            <a:endParaRPr lang="zh-CN" altLang="en-US" sz="2400" spc="75" dirty="0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08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2" name="TextBox 64"/>
          <p:cNvSpPr txBox="1"/>
          <p:nvPr/>
        </p:nvSpPr>
        <p:spPr>
          <a:xfrm>
            <a:off x="8387694" y="4055389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75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108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91%</a:t>
            </a:r>
            <a:endParaRPr lang="zh-CN" altLang="en-US" sz="2400" spc="75" dirty="0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08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3" name="TextBox 64"/>
          <p:cNvSpPr txBox="1"/>
          <p:nvPr/>
        </p:nvSpPr>
        <p:spPr>
          <a:xfrm>
            <a:off x="9696118" y="4055389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75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108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84%</a:t>
            </a:r>
            <a:endParaRPr lang="zh-CN" altLang="en-US" sz="2400" spc="75" dirty="0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08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4" name="文本框 217"/>
          <p:cNvSpPr txBox="1">
            <a:spLocks/>
          </p:cNvSpPr>
          <p:nvPr/>
        </p:nvSpPr>
        <p:spPr>
          <a:xfrm>
            <a:off x="969009" y="2082055"/>
            <a:ext cx="400110" cy="1468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>
                <a:solidFill>
                  <a:srgbClr val="FFFFF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SHOW WORK</a:t>
            </a:r>
            <a:endParaRPr lang="zh-CN" altLang="en-US" sz="140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171575" y="3414725"/>
            <a:ext cx="0" cy="657445"/>
          </a:xfrm>
          <a:prstGeom prst="line">
            <a:avLst/>
          </a:prstGeom>
          <a:ln w="12700">
            <a:solidFill>
              <a:srgbClr val="FFFFFF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8572101" y="2841433"/>
            <a:ext cx="1021080" cy="1021080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10021" y="2835538"/>
            <a:ext cx="1021080" cy="1021080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709589" y="2968013"/>
            <a:ext cx="756130" cy="756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042496" y="2968013"/>
            <a:ext cx="756130" cy="7561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64"/>
          <p:cNvSpPr>
            <a:spLocks noChangeArrowheads="1"/>
          </p:cNvSpPr>
          <p:nvPr/>
        </p:nvSpPr>
        <p:spPr bwMode="auto">
          <a:xfrm>
            <a:off x="10237795" y="3166784"/>
            <a:ext cx="365532" cy="358588"/>
          </a:xfrm>
          <a:custGeom>
            <a:avLst/>
            <a:gdLst>
              <a:gd name="T0" fmla="*/ 67467 w 461"/>
              <a:gd name="T1" fmla="*/ 14666 h 453"/>
              <a:gd name="T2" fmla="*/ 67467 w 461"/>
              <a:gd name="T3" fmla="*/ 14666 h 453"/>
              <a:gd name="T4" fmla="*/ 0 w 461"/>
              <a:gd name="T5" fmla="*/ 120587 h 453"/>
              <a:gd name="T6" fmla="*/ 4897 w 461"/>
              <a:gd name="T7" fmla="*/ 149375 h 453"/>
              <a:gd name="T8" fmla="*/ 110994 w 461"/>
              <a:gd name="T9" fmla="*/ 53232 h 453"/>
              <a:gd name="T10" fmla="*/ 67467 w 461"/>
              <a:gd name="T11" fmla="*/ 14666 h 453"/>
              <a:gd name="T12" fmla="*/ 178461 w 461"/>
              <a:gd name="T13" fmla="*/ 9777 h 453"/>
              <a:gd name="T14" fmla="*/ 178461 w 461"/>
              <a:gd name="T15" fmla="*/ 9777 h 453"/>
              <a:gd name="T16" fmla="*/ 125685 w 461"/>
              <a:gd name="T17" fmla="*/ 0 h 453"/>
              <a:gd name="T18" fmla="*/ 87054 w 461"/>
              <a:gd name="T19" fmla="*/ 4889 h 453"/>
              <a:gd name="T20" fmla="*/ 178461 w 461"/>
              <a:gd name="T21" fmla="*/ 86366 h 453"/>
              <a:gd name="T22" fmla="*/ 178461 w 461"/>
              <a:gd name="T23" fmla="*/ 9777 h 453"/>
              <a:gd name="T24" fmla="*/ 197504 w 461"/>
              <a:gd name="T25" fmla="*/ 19555 h 453"/>
              <a:gd name="T26" fmla="*/ 197504 w 461"/>
              <a:gd name="T27" fmla="*/ 19555 h 453"/>
              <a:gd name="T28" fmla="*/ 197504 w 461"/>
              <a:gd name="T29" fmla="*/ 164041 h 453"/>
              <a:gd name="T30" fmla="*/ 241031 w 461"/>
              <a:gd name="T31" fmla="*/ 164041 h 453"/>
              <a:gd name="T32" fmla="*/ 250281 w 461"/>
              <a:gd name="T33" fmla="*/ 120587 h 453"/>
              <a:gd name="T34" fmla="*/ 197504 w 461"/>
              <a:gd name="T35" fmla="*/ 19555 h 453"/>
              <a:gd name="T36" fmla="*/ 9794 w 461"/>
              <a:gd name="T37" fmla="*/ 168387 h 453"/>
              <a:gd name="T38" fmla="*/ 9794 w 461"/>
              <a:gd name="T39" fmla="*/ 168387 h 453"/>
              <a:gd name="T40" fmla="*/ 57673 w 461"/>
              <a:gd name="T41" fmla="*/ 226507 h 453"/>
              <a:gd name="T42" fmla="*/ 57673 w 461"/>
              <a:gd name="T43" fmla="*/ 125475 h 453"/>
              <a:gd name="T44" fmla="*/ 28837 w 461"/>
              <a:gd name="T45" fmla="*/ 154264 h 453"/>
              <a:gd name="T46" fmla="*/ 9794 w 461"/>
              <a:gd name="T47" fmla="*/ 168387 h 453"/>
              <a:gd name="T48" fmla="*/ 72364 w 461"/>
              <a:gd name="T49" fmla="*/ 235742 h 453"/>
              <a:gd name="T50" fmla="*/ 72364 w 461"/>
              <a:gd name="T51" fmla="*/ 235742 h 453"/>
              <a:gd name="T52" fmla="*/ 115891 w 461"/>
              <a:gd name="T53" fmla="*/ 245519 h 453"/>
              <a:gd name="T54" fmla="*/ 134934 w 461"/>
              <a:gd name="T55" fmla="*/ 245519 h 453"/>
              <a:gd name="T56" fmla="*/ 236135 w 461"/>
              <a:gd name="T57" fmla="*/ 183053 h 453"/>
              <a:gd name="T58" fmla="*/ 72364 w 461"/>
              <a:gd name="T59" fmla="*/ 183053 h 453"/>
              <a:gd name="T60" fmla="*/ 72364 w 461"/>
              <a:gd name="T61" fmla="*/ 235742 h 4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61" h="453">
                <a:moveTo>
                  <a:pt x="124" y="27"/>
                </a:moveTo>
                <a:lnTo>
                  <a:pt x="124" y="27"/>
                </a:lnTo>
                <a:cubicBezTo>
                  <a:pt x="53" y="62"/>
                  <a:pt x="0" y="142"/>
                  <a:pt x="0" y="222"/>
                </a:cubicBezTo>
                <a:cubicBezTo>
                  <a:pt x="0" y="240"/>
                  <a:pt x="0" y="257"/>
                  <a:pt x="9" y="275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186" y="71"/>
                  <a:pt x="124" y="27"/>
                  <a:pt x="124" y="27"/>
                </a:cubicBezTo>
                <a:close/>
                <a:moveTo>
                  <a:pt x="328" y="18"/>
                </a:moveTo>
                <a:lnTo>
                  <a:pt x="328" y="18"/>
                </a:lnTo>
                <a:cubicBezTo>
                  <a:pt x="293" y="0"/>
                  <a:pt x="266" y="0"/>
                  <a:pt x="231" y="0"/>
                </a:cubicBezTo>
                <a:cubicBezTo>
                  <a:pt x="204" y="0"/>
                  <a:pt x="186" y="0"/>
                  <a:pt x="160" y="9"/>
                </a:cubicBezTo>
                <a:cubicBezTo>
                  <a:pt x="328" y="159"/>
                  <a:pt x="328" y="159"/>
                  <a:pt x="328" y="159"/>
                </a:cubicBezTo>
                <a:lnTo>
                  <a:pt x="328" y="18"/>
                </a:lnTo>
                <a:close/>
                <a:moveTo>
                  <a:pt x="363" y="36"/>
                </a:moveTo>
                <a:lnTo>
                  <a:pt x="363" y="36"/>
                </a:lnTo>
                <a:cubicBezTo>
                  <a:pt x="363" y="302"/>
                  <a:pt x="363" y="302"/>
                  <a:pt x="363" y="302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452" y="275"/>
                  <a:pt x="460" y="248"/>
                  <a:pt x="460" y="222"/>
                </a:cubicBezTo>
                <a:cubicBezTo>
                  <a:pt x="460" y="151"/>
                  <a:pt x="416" y="80"/>
                  <a:pt x="363" y="36"/>
                </a:cubicBezTo>
                <a:close/>
                <a:moveTo>
                  <a:pt x="18" y="310"/>
                </a:moveTo>
                <a:lnTo>
                  <a:pt x="18" y="310"/>
                </a:lnTo>
                <a:cubicBezTo>
                  <a:pt x="35" y="355"/>
                  <a:pt x="62" y="390"/>
                  <a:pt x="106" y="417"/>
                </a:cubicBezTo>
                <a:cubicBezTo>
                  <a:pt x="106" y="231"/>
                  <a:pt x="106" y="231"/>
                  <a:pt x="106" y="231"/>
                </a:cubicBezTo>
                <a:cubicBezTo>
                  <a:pt x="53" y="284"/>
                  <a:pt x="53" y="284"/>
                  <a:pt x="53" y="284"/>
                </a:cubicBezTo>
                <a:cubicBezTo>
                  <a:pt x="35" y="293"/>
                  <a:pt x="18" y="310"/>
                  <a:pt x="18" y="310"/>
                </a:cubicBezTo>
                <a:close/>
                <a:moveTo>
                  <a:pt x="133" y="434"/>
                </a:moveTo>
                <a:lnTo>
                  <a:pt x="133" y="434"/>
                </a:lnTo>
                <a:cubicBezTo>
                  <a:pt x="160" y="443"/>
                  <a:pt x="186" y="452"/>
                  <a:pt x="213" y="452"/>
                </a:cubicBezTo>
                <a:cubicBezTo>
                  <a:pt x="248" y="452"/>
                  <a:pt x="248" y="452"/>
                  <a:pt x="248" y="452"/>
                </a:cubicBezTo>
                <a:cubicBezTo>
                  <a:pt x="328" y="443"/>
                  <a:pt x="390" y="399"/>
                  <a:pt x="434" y="337"/>
                </a:cubicBezTo>
                <a:cubicBezTo>
                  <a:pt x="133" y="337"/>
                  <a:pt x="133" y="337"/>
                  <a:pt x="133" y="337"/>
                </a:cubicBezTo>
                <a:lnTo>
                  <a:pt x="133" y="434"/>
                </a:lnTo>
                <a:close/>
              </a:path>
            </a:pathLst>
          </a:custGeom>
          <a:gradFill>
            <a:gsLst>
              <a:gs pos="2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zh-CN" altLang="en-US"/>
          </a:p>
        </p:txBody>
      </p:sp>
      <p:sp>
        <p:nvSpPr>
          <p:cNvPr id="42" name="Freeform 120"/>
          <p:cNvSpPr>
            <a:spLocks noChangeArrowheads="1"/>
          </p:cNvSpPr>
          <p:nvPr/>
        </p:nvSpPr>
        <p:spPr bwMode="auto">
          <a:xfrm>
            <a:off x="8887483" y="3191559"/>
            <a:ext cx="393292" cy="344708"/>
          </a:xfrm>
          <a:custGeom>
            <a:avLst/>
            <a:gdLst>
              <a:gd name="T0" fmla="*/ 197112 w 497"/>
              <a:gd name="T1" fmla="*/ 120716 h 435"/>
              <a:gd name="T2" fmla="*/ 197112 w 497"/>
              <a:gd name="T3" fmla="*/ 120716 h 435"/>
              <a:gd name="T4" fmla="*/ 192225 w 497"/>
              <a:gd name="T5" fmla="*/ 110384 h 435"/>
              <a:gd name="T6" fmla="*/ 192225 w 497"/>
              <a:gd name="T7" fmla="*/ 86459 h 435"/>
              <a:gd name="T8" fmla="*/ 134123 w 497"/>
              <a:gd name="T9" fmla="*/ 86459 h 435"/>
              <a:gd name="T10" fmla="*/ 129779 w 497"/>
              <a:gd name="T11" fmla="*/ 81565 h 435"/>
              <a:gd name="T12" fmla="*/ 124892 w 497"/>
              <a:gd name="T13" fmla="*/ 48395 h 435"/>
              <a:gd name="T14" fmla="*/ 38554 w 497"/>
              <a:gd name="T15" fmla="*/ 86459 h 435"/>
              <a:gd name="T16" fmla="*/ 0 w 497"/>
              <a:gd name="T17" fmla="*/ 159323 h 435"/>
              <a:gd name="T18" fmla="*/ 110231 w 497"/>
              <a:gd name="T19" fmla="*/ 235994 h 435"/>
              <a:gd name="T20" fmla="*/ 230778 w 497"/>
              <a:gd name="T21" fmla="*/ 154429 h 435"/>
              <a:gd name="T22" fmla="*/ 197112 w 497"/>
              <a:gd name="T23" fmla="*/ 120716 h 435"/>
              <a:gd name="T24" fmla="*/ 110231 w 497"/>
              <a:gd name="T25" fmla="*/ 212069 h 435"/>
              <a:gd name="T26" fmla="*/ 110231 w 497"/>
              <a:gd name="T27" fmla="*/ 212069 h 435"/>
              <a:gd name="T28" fmla="*/ 28779 w 497"/>
              <a:gd name="T29" fmla="*/ 168567 h 435"/>
              <a:gd name="T30" fmla="*/ 100999 w 497"/>
              <a:gd name="T31" fmla="*/ 110384 h 435"/>
              <a:gd name="T32" fmla="*/ 182451 w 497"/>
              <a:gd name="T33" fmla="*/ 154429 h 435"/>
              <a:gd name="T34" fmla="*/ 110231 w 497"/>
              <a:gd name="T35" fmla="*/ 212069 h 435"/>
              <a:gd name="T36" fmla="*/ 269332 w 497"/>
              <a:gd name="T37" fmla="*/ 81565 h 435"/>
              <a:gd name="T38" fmla="*/ 269332 w 497"/>
              <a:gd name="T39" fmla="*/ 81565 h 435"/>
              <a:gd name="T40" fmla="*/ 187338 w 497"/>
              <a:gd name="T41" fmla="*/ 0 h 435"/>
              <a:gd name="T42" fmla="*/ 177564 w 497"/>
              <a:gd name="T43" fmla="*/ 9788 h 435"/>
              <a:gd name="T44" fmla="*/ 187338 w 497"/>
              <a:gd name="T45" fmla="*/ 19576 h 435"/>
              <a:gd name="T46" fmla="*/ 249784 w 497"/>
              <a:gd name="T47" fmla="*/ 81565 h 435"/>
              <a:gd name="T48" fmla="*/ 259558 w 497"/>
              <a:gd name="T49" fmla="*/ 91353 h 435"/>
              <a:gd name="T50" fmla="*/ 269332 w 497"/>
              <a:gd name="T51" fmla="*/ 81565 h 435"/>
              <a:gd name="T52" fmla="*/ 230778 w 497"/>
              <a:gd name="T53" fmla="*/ 81565 h 435"/>
              <a:gd name="T54" fmla="*/ 230778 w 497"/>
              <a:gd name="T55" fmla="*/ 81565 h 435"/>
              <a:gd name="T56" fmla="*/ 187338 w 497"/>
              <a:gd name="T57" fmla="*/ 38607 h 435"/>
              <a:gd name="T58" fmla="*/ 177564 w 497"/>
              <a:gd name="T59" fmla="*/ 48395 h 435"/>
              <a:gd name="T60" fmla="*/ 187338 w 497"/>
              <a:gd name="T61" fmla="*/ 57639 h 435"/>
              <a:gd name="T62" fmla="*/ 211773 w 497"/>
              <a:gd name="T63" fmla="*/ 86459 h 435"/>
              <a:gd name="T64" fmla="*/ 225891 w 497"/>
              <a:gd name="T65" fmla="*/ 91353 h 435"/>
              <a:gd name="T66" fmla="*/ 230778 w 497"/>
              <a:gd name="T67" fmla="*/ 81565 h 435"/>
              <a:gd name="T68" fmla="*/ 86338 w 497"/>
              <a:gd name="T69" fmla="*/ 139748 h 435"/>
              <a:gd name="T70" fmla="*/ 86338 w 497"/>
              <a:gd name="T71" fmla="*/ 139748 h 435"/>
              <a:gd name="T72" fmla="*/ 62446 w 497"/>
              <a:gd name="T73" fmla="*/ 168567 h 435"/>
              <a:gd name="T74" fmla="*/ 100999 w 497"/>
              <a:gd name="T75" fmla="*/ 192493 h 435"/>
              <a:gd name="T76" fmla="*/ 124892 w 497"/>
              <a:gd name="T77" fmla="*/ 159323 h 435"/>
              <a:gd name="T78" fmla="*/ 86338 w 497"/>
              <a:gd name="T79" fmla="*/ 139748 h 43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97" h="435">
                <a:moveTo>
                  <a:pt x="363" y="222"/>
                </a:moveTo>
                <a:lnTo>
                  <a:pt x="363" y="222"/>
                </a:lnTo>
                <a:cubicBezTo>
                  <a:pt x="354" y="213"/>
                  <a:pt x="354" y="213"/>
                  <a:pt x="354" y="203"/>
                </a:cubicBezTo>
                <a:cubicBezTo>
                  <a:pt x="363" y="186"/>
                  <a:pt x="363" y="168"/>
                  <a:pt x="354" y="159"/>
                </a:cubicBezTo>
                <a:cubicBezTo>
                  <a:pt x="336" y="133"/>
                  <a:pt x="300" y="133"/>
                  <a:pt x="247" y="159"/>
                </a:cubicBezTo>
                <a:cubicBezTo>
                  <a:pt x="247" y="159"/>
                  <a:pt x="230" y="159"/>
                  <a:pt x="239" y="150"/>
                </a:cubicBezTo>
                <a:cubicBezTo>
                  <a:pt x="247" y="124"/>
                  <a:pt x="239" y="106"/>
                  <a:pt x="230" y="89"/>
                </a:cubicBezTo>
                <a:cubicBezTo>
                  <a:pt x="203" y="62"/>
                  <a:pt x="132" y="97"/>
                  <a:pt x="71" y="159"/>
                </a:cubicBezTo>
                <a:cubicBezTo>
                  <a:pt x="26" y="203"/>
                  <a:pt x="0" y="248"/>
                  <a:pt x="0" y="293"/>
                </a:cubicBezTo>
                <a:cubicBezTo>
                  <a:pt x="0" y="372"/>
                  <a:pt x="106" y="434"/>
                  <a:pt x="203" y="434"/>
                </a:cubicBezTo>
                <a:cubicBezTo>
                  <a:pt x="336" y="434"/>
                  <a:pt x="425" y="346"/>
                  <a:pt x="425" y="284"/>
                </a:cubicBezTo>
                <a:cubicBezTo>
                  <a:pt x="425" y="248"/>
                  <a:pt x="390" y="231"/>
                  <a:pt x="363" y="222"/>
                </a:cubicBezTo>
                <a:close/>
                <a:moveTo>
                  <a:pt x="203" y="390"/>
                </a:moveTo>
                <a:lnTo>
                  <a:pt x="203" y="390"/>
                </a:lnTo>
                <a:cubicBezTo>
                  <a:pt x="124" y="399"/>
                  <a:pt x="53" y="363"/>
                  <a:pt x="53" y="310"/>
                </a:cubicBezTo>
                <a:cubicBezTo>
                  <a:pt x="44" y="257"/>
                  <a:pt x="106" y="213"/>
                  <a:pt x="186" y="203"/>
                </a:cubicBezTo>
                <a:cubicBezTo>
                  <a:pt x="265" y="195"/>
                  <a:pt x="336" y="231"/>
                  <a:pt x="336" y="284"/>
                </a:cubicBezTo>
                <a:cubicBezTo>
                  <a:pt x="345" y="337"/>
                  <a:pt x="283" y="381"/>
                  <a:pt x="203" y="390"/>
                </a:cubicBezTo>
                <a:close/>
                <a:moveTo>
                  <a:pt x="496" y="150"/>
                </a:moveTo>
                <a:lnTo>
                  <a:pt x="496" y="150"/>
                </a:lnTo>
                <a:cubicBezTo>
                  <a:pt x="496" y="71"/>
                  <a:pt x="425" y="0"/>
                  <a:pt x="345" y="0"/>
                </a:cubicBezTo>
                <a:cubicBezTo>
                  <a:pt x="336" y="0"/>
                  <a:pt x="327" y="9"/>
                  <a:pt x="327" y="18"/>
                </a:cubicBezTo>
                <a:cubicBezTo>
                  <a:pt x="327" y="27"/>
                  <a:pt x="336" y="36"/>
                  <a:pt x="345" y="36"/>
                </a:cubicBezTo>
                <a:cubicBezTo>
                  <a:pt x="407" y="36"/>
                  <a:pt x="460" y="89"/>
                  <a:pt x="460" y="150"/>
                </a:cubicBezTo>
                <a:cubicBezTo>
                  <a:pt x="460" y="159"/>
                  <a:pt x="469" y="168"/>
                  <a:pt x="478" y="168"/>
                </a:cubicBezTo>
                <a:cubicBezTo>
                  <a:pt x="487" y="168"/>
                  <a:pt x="496" y="159"/>
                  <a:pt x="496" y="150"/>
                </a:cubicBezTo>
                <a:close/>
                <a:moveTo>
                  <a:pt x="425" y="150"/>
                </a:moveTo>
                <a:lnTo>
                  <a:pt x="425" y="150"/>
                </a:lnTo>
                <a:cubicBezTo>
                  <a:pt x="416" y="106"/>
                  <a:pt x="390" y="80"/>
                  <a:pt x="345" y="71"/>
                </a:cubicBezTo>
                <a:cubicBezTo>
                  <a:pt x="336" y="71"/>
                  <a:pt x="327" y="80"/>
                  <a:pt x="327" y="89"/>
                </a:cubicBezTo>
                <a:cubicBezTo>
                  <a:pt x="327" y="97"/>
                  <a:pt x="327" y="106"/>
                  <a:pt x="345" y="106"/>
                </a:cubicBezTo>
                <a:cubicBezTo>
                  <a:pt x="363" y="115"/>
                  <a:pt x="390" y="133"/>
                  <a:pt x="390" y="159"/>
                </a:cubicBezTo>
                <a:cubicBezTo>
                  <a:pt x="390" y="168"/>
                  <a:pt x="398" y="168"/>
                  <a:pt x="416" y="168"/>
                </a:cubicBezTo>
                <a:cubicBezTo>
                  <a:pt x="425" y="168"/>
                  <a:pt x="425" y="159"/>
                  <a:pt x="425" y="150"/>
                </a:cubicBezTo>
                <a:close/>
                <a:moveTo>
                  <a:pt x="159" y="257"/>
                </a:moveTo>
                <a:lnTo>
                  <a:pt x="159" y="257"/>
                </a:lnTo>
                <a:cubicBezTo>
                  <a:pt x="132" y="257"/>
                  <a:pt x="106" y="284"/>
                  <a:pt x="115" y="310"/>
                </a:cubicBezTo>
                <a:cubicBezTo>
                  <a:pt x="124" y="337"/>
                  <a:pt x="150" y="354"/>
                  <a:pt x="186" y="354"/>
                </a:cubicBezTo>
                <a:cubicBezTo>
                  <a:pt x="212" y="346"/>
                  <a:pt x="239" y="319"/>
                  <a:pt x="230" y="293"/>
                </a:cubicBezTo>
                <a:cubicBezTo>
                  <a:pt x="221" y="266"/>
                  <a:pt x="194" y="248"/>
                  <a:pt x="159" y="257"/>
                </a:cubicBezTo>
                <a:close/>
              </a:path>
            </a:pathLst>
          </a:custGeom>
          <a:gradFill>
            <a:gsLst>
              <a:gs pos="2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598063" y="1574617"/>
            <a:ext cx="419550" cy="428856"/>
            <a:chOff x="10598063" y="1574617"/>
            <a:chExt cx="419550" cy="428856"/>
          </a:xfrm>
        </p:grpSpPr>
        <p:sp>
          <p:nvSpPr>
            <p:cNvPr id="39" name="矩形 38"/>
            <p:cNvSpPr/>
            <p:nvPr/>
          </p:nvSpPr>
          <p:spPr>
            <a:xfrm>
              <a:off x="10678569" y="1576540"/>
              <a:ext cx="339044" cy="426933"/>
            </a:xfrm>
            <a:custGeom>
              <a:avLst/>
              <a:gdLst>
                <a:gd name="connsiteX0" fmla="*/ 0 w 391324"/>
                <a:gd name="connsiteY0" fmla="*/ 0 h 492765"/>
                <a:gd name="connsiteX1" fmla="*/ 391324 w 391324"/>
                <a:gd name="connsiteY1" fmla="*/ 0 h 492765"/>
                <a:gd name="connsiteX2" fmla="*/ 391324 w 391324"/>
                <a:gd name="connsiteY2" fmla="*/ 492765 h 492765"/>
                <a:gd name="connsiteX3" fmla="*/ 0 w 391324"/>
                <a:gd name="connsiteY3" fmla="*/ 492765 h 492765"/>
                <a:gd name="connsiteX4" fmla="*/ 0 w 391324"/>
                <a:gd name="connsiteY4" fmla="*/ 0 h 492765"/>
                <a:gd name="connsiteX0" fmla="*/ 0 w 391324"/>
                <a:gd name="connsiteY0" fmla="*/ 0 h 492766"/>
                <a:gd name="connsiteX1" fmla="*/ 391324 w 391324"/>
                <a:gd name="connsiteY1" fmla="*/ 0 h 492766"/>
                <a:gd name="connsiteX2" fmla="*/ 391324 w 391324"/>
                <a:gd name="connsiteY2" fmla="*/ 492765 h 492766"/>
                <a:gd name="connsiteX3" fmla="*/ 198874 w 391324"/>
                <a:gd name="connsiteY3" fmla="*/ 492766 h 492766"/>
                <a:gd name="connsiteX4" fmla="*/ 0 w 391324"/>
                <a:gd name="connsiteY4" fmla="*/ 492765 h 492766"/>
                <a:gd name="connsiteX5" fmla="*/ 0 w 391324"/>
                <a:gd name="connsiteY5" fmla="*/ 0 h 492766"/>
                <a:gd name="connsiteX0" fmla="*/ 0 w 391324"/>
                <a:gd name="connsiteY0" fmla="*/ 0 h 492765"/>
                <a:gd name="connsiteX1" fmla="*/ 391324 w 391324"/>
                <a:gd name="connsiteY1" fmla="*/ 0 h 492765"/>
                <a:gd name="connsiteX2" fmla="*/ 391324 w 391324"/>
                <a:gd name="connsiteY2" fmla="*/ 492765 h 492765"/>
                <a:gd name="connsiteX3" fmla="*/ 198874 w 391324"/>
                <a:gd name="connsiteY3" fmla="*/ 307028 h 492765"/>
                <a:gd name="connsiteX4" fmla="*/ 0 w 391324"/>
                <a:gd name="connsiteY4" fmla="*/ 492765 h 492765"/>
                <a:gd name="connsiteX5" fmla="*/ 0 w 391324"/>
                <a:gd name="connsiteY5" fmla="*/ 0 h 49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324" h="492765">
                  <a:moveTo>
                    <a:pt x="0" y="0"/>
                  </a:moveTo>
                  <a:lnTo>
                    <a:pt x="391324" y="0"/>
                  </a:lnTo>
                  <a:lnTo>
                    <a:pt x="391324" y="492765"/>
                  </a:lnTo>
                  <a:lnTo>
                    <a:pt x="198874" y="307028"/>
                  </a:lnTo>
                  <a:lnTo>
                    <a:pt x="0" y="49276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FF0000">
                    <a:alpha val="84000"/>
                  </a:srgbClr>
                </a:gs>
                <a:gs pos="28000">
                  <a:srgbClr val="C00000">
                    <a:alpha val="98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6200000">
              <a:off x="10598063" y="1574617"/>
              <a:ext cx="80505" cy="80505"/>
            </a:xfrm>
            <a:prstGeom prst="rtTriangle">
              <a:avLst/>
            </a:prstGeom>
            <a:gradFill>
              <a:gsLst>
                <a:gs pos="100000">
                  <a:srgbClr val="FF0000">
                    <a:alpha val="84000"/>
                  </a:srgbClr>
                </a:gs>
                <a:gs pos="28000">
                  <a:srgbClr val="C00000">
                    <a:alpha val="98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1095956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17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05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33" grpId="0"/>
      <p:bldP spid="38" grpId="0"/>
      <p:bldP spid="11" grpId="0" animBg="1"/>
      <p:bldP spid="13" grpId="0" animBg="1"/>
      <p:bldP spid="41" grpId="0" animBg="1"/>
      <p:bldP spid="51" grpId="0"/>
      <p:bldP spid="52" grpId="0"/>
      <p:bldP spid="53" grpId="0"/>
      <p:bldP spid="54" grpId="0"/>
      <p:bldP spid="32" grpId="0" animBg="1"/>
      <p:bldP spid="34" grpId="0" animBg="1"/>
      <p:bldP spid="36" grpId="0" animBg="1"/>
      <p:bldP spid="37" grpId="0" animBg="1"/>
      <p:bldP spid="40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4" b="45741"/>
          <a:stretch/>
        </p:blipFill>
        <p:spPr>
          <a:xfrm>
            <a:off x="4373454" y="1523678"/>
            <a:ext cx="3463816" cy="173832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766763" y="1523677"/>
            <a:ext cx="3463816" cy="1738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970620" y="1523677"/>
            <a:ext cx="3463816" cy="1738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717312" y="3366346"/>
            <a:ext cx="276483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最终产品展示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6841013" y="4058332"/>
            <a:ext cx="345600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717312" y="4227099"/>
            <a:ext cx="491263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大家看我奥斯卡大家炼成记，代言、明星演出、明星签约、演艺经纪、影视制作、策划、广告拍摄、品牌策划、新人包装。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0318382" y="5648470"/>
            <a:ext cx="1106974" cy="410454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0655496" y="5853697"/>
            <a:ext cx="432746" cy="0"/>
          </a:xfrm>
          <a:prstGeom prst="straightConnector1">
            <a:avLst/>
          </a:prstGeom>
          <a:ln w="28575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4373454" y="1530026"/>
            <a:ext cx="3463816" cy="1738322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64"/>
          <p:cNvSpPr txBox="1"/>
          <p:nvPr/>
        </p:nvSpPr>
        <p:spPr>
          <a:xfrm>
            <a:off x="5457642" y="2681382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75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67%</a:t>
            </a:r>
            <a:endParaRPr lang="zh-CN" altLang="en-US" sz="2400" spc="75" dirty="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64" name="TextBox 64"/>
          <p:cNvSpPr txBox="1"/>
          <p:nvPr/>
        </p:nvSpPr>
        <p:spPr>
          <a:xfrm>
            <a:off x="1844511" y="2694179"/>
            <a:ext cx="124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75">
                <a:solidFill>
                  <a:srgbClr val="D5101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23%</a:t>
            </a:r>
            <a:endParaRPr lang="zh-CN" altLang="en-US" sz="2000" spc="75" dirty="0">
              <a:solidFill>
                <a:srgbClr val="D5101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069045" y="2680030"/>
            <a:ext cx="124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75">
                <a:solidFill>
                  <a:srgbClr val="D5101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54%</a:t>
            </a:r>
            <a:endParaRPr lang="zh-CN" altLang="en-US" sz="2000" spc="75" dirty="0">
              <a:solidFill>
                <a:srgbClr val="D51010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18353" y="1931651"/>
            <a:ext cx="742950" cy="742950"/>
            <a:chOff x="9318353" y="1960226"/>
            <a:chExt cx="742950" cy="742950"/>
          </a:xfrm>
        </p:grpSpPr>
        <p:sp>
          <p:nvSpPr>
            <p:cNvPr id="27" name="椭圆 26"/>
            <p:cNvSpPr/>
            <p:nvPr/>
          </p:nvSpPr>
          <p:spPr>
            <a:xfrm>
              <a:off x="9318353" y="1960226"/>
              <a:ext cx="742950" cy="742950"/>
            </a:xfrm>
            <a:prstGeom prst="ellipse">
              <a:avLst/>
            </a:prstGeom>
            <a:gradFill>
              <a:gsLst>
                <a:gs pos="100000">
                  <a:srgbClr val="FF0000">
                    <a:alpha val="94000"/>
                  </a:srgbClr>
                </a:gs>
                <a:gs pos="0">
                  <a:srgbClr val="C00000">
                    <a:alpha val="85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81"/>
            <p:cNvSpPr>
              <a:spLocks noChangeArrowheads="1"/>
            </p:cNvSpPr>
            <p:nvPr/>
          </p:nvSpPr>
          <p:spPr bwMode="auto">
            <a:xfrm>
              <a:off x="9486681" y="2165710"/>
              <a:ext cx="406294" cy="311974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20581" y="1931651"/>
            <a:ext cx="742950" cy="742950"/>
            <a:chOff x="2120581" y="1960226"/>
            <a:chExt cx="742950" cy="742950"/>
          </a:xfrm>
        </p:grpSpPr>
        <p:sp>
          <p:nvSpPr>
            <p:cNvPr id="9" name="椭圆 8"/>
            <p:cNvSpPr/>
            <p:nvPr/>
          </p:nvSpPr>
          <p:spPr>
            <a:xfrm>
              <a:off x="2120581" y="1960226"/>
              <a:ext cx="742950" cy="742950"/>
            </a:xfrm>
            <a:prstGeom prst="ellipse">
              <a:avLst/>
            </a:prstGeom>
            <a:gradFill>
              <a:gsLst>
                <a:gs pos="100000">
                  <a:srgbClr val="FF0000">
                    <a:alpha val="94000"/>
                  </a:srgbClr>
                </a:gs>
                <a:gs pos="0">
                  <a:srgbClr val="C00000">
                    <a:alpha val="85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159"/>
            <p:cNvSpPr>
              <a:spLocks noChangeArrowheads="1"/>
            </p:cNvSpPr>
            <p:nvPr/>
          </p:nvSpPr>
          <p:spPr bwMode="auto">
            <a:xfrm>
              <a:off x="2290972" y="2121762"/>
              <a:ext cx="418386" cy="406292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66772" y="1837797"/>
            <a:ext cx="881678" cy="881678"/>
            <a:chOff x="10090391" y="587475"/>
            <a:chExt cx="791922" cy="791922"/>
          </a:xfrm>
        </p:grpSpPr>
        <p:sp>
          <p:nvSpPr>
            <p:cNvPr id="28" name="椭圆 27"/>
            <p:cNvSpPr/>
            <p:nvPr/>
          </p:nvSpPr>
          <p:spPr>
            <a:xfrm>
              <a:off x="10090391" y="587475"/>
              <a:ext cx="791922" cy="7919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158"/>
            <p:cNvSpPr>
              <a:spLocks noChangeArrowheads="1"/>
            </p:cNvSpPr>
            <p:nvPr/>
          </p:nvSpPr>
          <p:spPr bwMode="auto">
            <a:xfrm>
              <a:off x="10256258" y="787982"/>
              <a:ext cx="460188" cy="420968"/>
            </a:xfrm>
            <a:custGeom>
              <a:avLst/>
              <a:gdLst>
                <a:gd name="T0" fmla="*/ 184545 w 649"/>
                <a:gd name="T1" fmla="*/ 26677 h 590"/>
                <a:gd name="T2" fmla="*/ 184545 w 649"/>
                <a:gd name="T3" fmla="*/ 26677 h 590"/>
                <a:gd name="T4" fmla="*/ 158386 w 649"/>
                <a:gd name="T5" fmla="*/ 0 h 590"/>
                <a:gd name="T6" fmla="*/ 73818 w 649"/>
                <a:gd name="T7" fmla="*/ 0 h 590"/>
                <a:gd name="T8" fmla="*/ 47659 w 649"/>
                <a:gd name="T9" fmla="*/ 26677 h 590"/>
                <a:gd name="T10" fmla="*/ 5375 w 649"/>
                <a:gd name="T11" fmla="*/ 58402 h 590"/>
                <a:gd name="T12" fmla="*/ 47659 w 649"/>
                <a:gd name="T13" fmla="*/ 100941 h 590"/>
                <a:gd name="T14" fmla="*/ 52676 w 649"/>
                <a:gd name="T15" fmla="*/ 100941 h 590"/>
                <a:gd name="T16" fmla="*/ 110727 w 649"/>
                <a:gd name="T17" fmla="*/ 153935 h 590"/>
                <a:gd name="T18" fmla="*/ 110727 w 649"/>
                <a:gd name="T19" fmla="*/ 196474 h 590"/>
                <a:gd name="T20" fmla="*/ 89585 w 649"/>
                <a:gd name="T21" fmla="*/ 196474 h 590"/>
                <a:gd name="T22" fmla="*/ 79193 w 649"/>
                <a:gd name="T23" fmla="*/ 206929 h 590"/>
                <a:gd name="T24" fmla="*/ 89585 w 649"/>
                <a:gd name="T25" fmla="*/ 212336 h 590"/>
                <a:gd name="T26" fmla="*/ 142261 w 649"/>
                <a:gd name="T27" fmla="*/ 212336 h 590"/>
                <a:gd name="T28" fmla="*/ 153011 w 649"/>
                <a:gd name="T29" fmla="*/ 206929 h 590"/>
                <a:gd name="T30" fmla="*/ 142261 w 649"/>
                <a:gd name="T31" fmla="*/ 196474 h 590"/>
                <a:gd name="T32" fmla="*/ 121477 w 649"/>
                <a:gd name="T33" fmla="*/ 196474 h 590"/>
                <a:gd name="T34" fmla="*/ 121477 w 649"/>
                <a:gd name="T35" fmla="*/ 153935 h 590"/>
                <a:gd name="T36" fmla="*/ 179528 w 649"/>
                <a:gd name="T37" fmla="*/ 100941 h 590"/>
                <a:gd name="T38" fmla="*/ 184545 w 649"/>
                <a:gd name="T39" fmla="*/ 100941 h 590"/>
                <a:gd name="T40" fmla="*/ 226829 w 649"/>
                <a:gd name="T41" fmla="*/ 58402 h 590"/>
                <a:gd name="T42" fmla="*/ 184545 w 649"/>
                <a:gd name="T43" fmla="*/ 26677 h 590"/>
                <a:gd name="T44" fmla="*/ 47659 w 649"/>
                <a:gd name="T45" fmla="*/ 85079 h 590"/>
                <a:gd name="T46" fmla="*/ 47659 w 649"/>
                <a:gd name="T47" fmla="*/ 85079 h 590"/>
                <a:gd name="T48" fmla="*/ 15767 w 649"/>
                <a:gd name="T49" fmla="*/ 58402 h 590"/>
                <a:gd name="T50" fmla="*/ 47659 w 649"/>
                <a:gd name="T51" fmla="*/ 42539 h 590"/>
                <a:gd name="T52" fmla="*/ 47659 w 649"/>
                <a:gd name="T53" fmla="*/ 85079 h 590"/>
                <a:gd name="T54" fmla="*/ 174153 w 649"/>
                <a:gd name="T55" fmla="*/ 68856 h 590"/>
                <a:gd name="T56" fmla="*/ 174153 w 649"/>
                <a:gd name="T57" fmla="*/ 68856 h 590"/>
                <a:gd name="T58" fmla="*/ 116102 w 649"/>
                <a:gd name="T59" fmla="*/ 143480 h 590"/>
                <a:gd name="T60" fmla="*/ 58051 w 649"/>
                <a:gd name="T61" fmla="*/ 68856 h 590"/>
                <a:gd name="T62" fmla="*/ 58051 w 649"/>
                <a:gd name="T63" fmla="*/ 26677 h 590"/>
                <a:gd name="T64" fmla="*/ 73818 w 649"/>
                <a:gd name="T65" fmla="*/ 15862 h 590"/>
                <a:gd name="T66" fmla="*/ 158386 w 649"/>
                <a:gd name="T67" fmla="*/ 15862 h 590"/>
                <a:gd name="T68" fmla="*/ 174153 w 649"/>
                <a:gd name="T69" fmla="*/ 26677 h 590"/>
                <a:gd name="T70" fmla="*/ 174153 w 649"/>
                <a:gd name="T71" fmla="*/ 68856 h 590"/>
                <a:gd name="T72" fmla="*/ 184545 w 649"/>
                <a:gd name="T73" fmla="*/ 85079 h 590"/>
                <a:gd name="T74" fmla="*/ 184545 w 649"/>
                <a:gd name="T75" fmla="*/ 85079 h 590"/>
                <a:gd name="T76" fmla="*/ 184545 w 649"/>
                <a:gd name="T77" fmla="*/ 42539 h 590"/>
                <a:gd name="T78" fmla="*/ 216437 w 649"/>
                <a:gd name="T79" fmla="*/ 58402 h 590"/>
                <a:gd name="T80" fmla="*/ 184545 w 649"/>
                <a:gd name="T81" fmla="*/ 85079 h 59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9" h="590">
                  <a:moveTo>
                    <a:pt x="515" y="74"/>
                  </a:moveTo>
                  <a:lnTo>
                    <a:pt x="515" y="74"/>
                  </a:lnTo>
                  <a:cubicBezTo>
                    <a:pt x="515" y="30"/>
                    <a:pt x="486" y="0"/>
                    <a:pt x="442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62" y="0"/>
                    <a:pt x="133" y="30"/>
                    <a:pt x="133" y="74"/>
                  </a:cubicBezTo>
                  <a:cubicBezTo>
                    <a:pt x="0" y="74"/>
                    <a:pt x="15" y="74"/>
                    <a:pt x="15" y="162"/>
                  </a:cubicBezTo>
                  <a:cubicBezTo>
                    <a:pt x="15" y="221"/>
                    <a:pt x="59" y="280"/>
                    <a:pt x="133" y="280"/>
                  </a:cubicBezTo>
                  <a:cubicBezTo>
                    <a:pt x="133" y="280"/>
                    <a:pt x="133" y="280"/>
                    <a:pt x="147" y="280"/>
                  </a:cubicBezTo>
                  <a:cubicBezTo>
                    <a:pt x="162" y="353"/>
                    <a:pt x="236" y="427"/>
                    <a:pt x="309" y="427"/>
                  </a:cubicBezTo>
                  <a:cubicBezTo>
                    <a:pt x="309" y="545"/>
                    <a:pt x="309" y="545"/>
                    <a:pt x="309" y="545"/>
                  </a:cubicBezTo>
                  <a:cubicBezTo>
                    <a:pt x="250" y="545"/>
                    <a:pt x="250" y="545"/>
                    <a:pt x="250" y="545"/>
                  </a:cubicBezTo>
                  <a:cubicBezTo>
                    <a:pt x="236" y="545"/>
                    <a:pt x="221" y="560"/>
                    <a:pt x="221" y="574"/>
                  </a:cubicBezTo>
                  <a:cubicBezTo>
                    <a:pt x="221" y="574"/>
                    <a:pt x="236" y="589"/>
                    <a:pt x="250" y="589"/>
                  </a:cubicBezTo>
                  <a:cubicBezTo>
                    <a:pt x="397" y="589"/>
                    <a:pt x="397" y="589"/>
                    <a:pt x="397" y="589"/>
                  </a:cubicBezTo>
                  <a:cubicBezTo>
                    <a:pt x="413" y="589"/>
                    <a:pt x="427" y="574"/>
                    <a:pt x="427" y="574"/>
                  </a:cubicBezTo>
                  <a:cubicBezTo>
                    <a:pt x="427" y="560"/>
                    <a:pt x="413" y="545"/>
                    <a:pt x="397" y="545"/>
                  </a:cubicBezTo>
                  <a:cubicBezTo>
                    <a:pt x="339" y="545"/>
                    <a:pt x="339" y="545"/>
                    <a:pt x="339" y="545"/>
                  </a:cubicBezTo>
                  <a:cubicBezTo>
                    <a:pt x="339" y="427"/>
                    <a:pt x="339" y="427"/>
                    <a:pt x="339" y="427"/>
                  </a:cubicBezTo>
                  <a:cubicBezTo>
                    <a:pt x="413" y="427"/>
                    <a:pt x="486" y="353"/>
                    <a:pt x="501" y="280"/>
                  </a:cubicBezTo>
                  <a:cubicBezTo>
                    <a:pt x="515" y="280"/>
                    <a:pt x="515" y="280"/>
                    <a:pt x="515" y="280"/>
                  </a:cubicBezTo>
                  <a:cubicBezTo>
                    <a:pt x="589" y="280"/>
                    <a:pt x="633" y="221"/>
                    <a:pt x="633" y="162"/>
                  </a:cubicBezTo>
                  <a:cubicBezTo>
                    <a:pt x="633" y="74"/>
                    <a:pt x="648" y="74"/>
                    <a:pt x="515" y="74"/>
                  </a:cubicBezTo>
                  <a:close/>
                  <a:moveTo>
                    <a:pt x="133" y="236"/>
                  </a:moveTo>
                  <a:lnTo>
                    <a:pt x="133" y="236"/>
                  </a:lnTo>
                  <a:cubicBezTo>
                    <a:pt x="88" y="236"/>
                    <a:pt x="44" y="206"/>
                    <a:pt x="44" y="162"/>
                  </a:cubicBezTo>
                  <a:cubicBezTo>
                    <a:pt x="44" y="118"/>
                    <a:pt x="44" y="118"/>
                    <a:pt x="133" y="118"/>
                  </a:cubicBezTo>
                  <a:lnTo>
                    <a:pt x="133" y="236"/>
                  </a:lnTo>
                  <a:close/>
                  <a:moveTo>
                    <a:pt x="486" y="191"/>
                  </a:moveTo>
                  <a:lnTo>
                    <a:pt x="486" y="191"/>
                  </a:lnTo>
                  <a:cubicBezTo>
                    <a:pt x="486" y="280"/>
                    <a:pt x="413" y="398"/>
                    <a:pt x="324" y="398"/>
                  </a:cubicBezTo>
                  <a:cubicBezTo>
                    <a:pt x="236" y="398"/>
                    <a:pt x="162" y="280"/>
                    <a:pt x="162" y="191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59"/>
                    <a:pt x="192" y="44"/>
                    <a:pt x="206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56" y="44"/>
                    <a:pt x="486" y="59"/>
                    <a:pt x="486" y="74"/>
                  </a:cubicBezTo>
                  <a:lnTo>
                    <a:pt x="486" y="191"/>
                  </a:lnTo>
                  <a:close/>
                  <a:moveTo>
                    <a:pt x="515" y="236"/>
                  </a:moveTo>
                  <a:lnTo>
                    <a:pt x="515" y="236"/>
                  </a:lnTo>
                  <a:cubicBezTo>
                    <a:pt x="515" y="118"/>
                    <a:pt x="515" y="118"/>
                    <a:pt x="515" y="118"/>
                  </a:cubicBezTo>
                  <a:cubicBezTo>
                    <a:pt x="604" y="118"/>
                    <a:pt x="604" y="118"/>
                    <a:pt x="604" y="162"/>
                  </a:cubicBezTo>
                  <a:cubicBezTo>
                    <a:pt x="604" y="206"/>
                    <a:pt x="560" y="236"/>
                    <a:pt x="515" y="236"/>
                  </a:cubicBezTo>
                  <a:close/>
                </a:path>
              </a:pathLst>
            </a:custGeom>
            <a:gradFill>
              <a:gsLst>
                <a:gs pos="100000">
                  <a:srgbClr val="FF0000">
                    <a:alpha val="94000"/>
                  </a:srgbClr>
                </a:gs>
                <a:gs pos="0">
                  <a:srgbClr val="C00000">
                    <a:alpha val="85000"/>
                  </a:srgbClr>
                </a:gs>
              </a:gsLst>
              <a:lin ang="17400000" scaled="0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4" b="18499"/>
          <a:stretch/>
        </p:blipFill>
        <p:spPr>
          <a:xfrm>
            <a:off x="762000" y="3479069"/>
            <a:ext cx="5821962" cy="2578100"/>
          </a:xfrm>
          <a:prstGeom prst="rect">
            <a:avLst/>
          </a:prstGeom>
        </p:spPr>
      </p:pic>
      <p:sp>
        <p:nvSpPr>
          <p:cNvPr id="66" name="PA_矩形 4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971354" y="3700211"/>
            <a:ext cx="5403253" cy="2170679"/>
          </a:xfrm>
          <a:prstGeom prst="rect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18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60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9" grpId="0"/>
      <p:bldP spid="50" grpId="0"/>
      <p:bldP spid="56" grpId="0" animBg="1"/>
      <p:bldP spid="59" grpId="0" animBg="1"/>
      <p:bldP spid="60" grpId="0"/>
      <p:bldP spid="64" grpId="0"/>
      <p:bldP spid="65" grpId="0"/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26" name="矩形 25"/>
          <p:cNvSpPr/>
          <p:nvPr/>
        </p:nvSpPr>
        <p:spPr>
          <a:xfrm>
            <a:off x="2784042" y="4041620"/>
            <a:ext cx="4413815" cy="19106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51647" y="4041620"/>
            <a:ext cx="1911600" cy="1910687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226360" y="4240294"/>
            <a:ext cx="1831256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807418142"/>
              </p:ext>
            </p:extLst>
          </p:nvPr>
        </p:nvGraphicFramePr>
        <p:xfrm>
          <a:off x="7610183" y="3895162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1112188598"/>
              </p:ext>
            </p:extLst>
          </p:nvPr>
        </p:nvGraphicFramePr>
        <p:xfrm>
          <a:off x="9837029" y="3882277"/>
          <a:ext cx="1733744" cy="1840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TextBox 15"/>
          <p:cNvSpPr txBox="1"/>
          <p:nvPr/>
        </p:nvSpPr>
        <p:spPr>
          <a:xfrm>
            <a:off x="9934477" y="4621629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21"/>
          <p:cNvSpPr txBox="1"/>
          <p:nvPr/>
        </p:nvSpPr>
        <p:spPr>
          <a:xfrm>
            <a:off x="7726681" y="4567840"/>
            <a:ext cx="158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16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" t="24207" r="403" b="21940"/>
          <a:stretch/>
        </p:blipFill>
        <p:spPr>
          <a:xfrm>
            <a:off x="853441" y="1585833"/>
            <a:ext cx="6344416" cy="2356450"/>
          </a:xfrm>
          <a:prstGeom prst="rect">
            <a:avLst/>
          </a:prstGeom>
        </p:spPr>
      </p:pic>
      <p:sp>
        <p:nvSpPr>
          <p:cNvPr id="48" name="Freeform 77"/>
          <p:cNvSpPr>
            <a:spLocks noEditPoints="1"/>
          </p:cNvSpPr>
          <p:nvPr/>
        </p:nvSpPr>
        <p:spPr bwMode="auto">
          <a:xfrm>
            <a:off x="1338198" y="4556760"/>
            <a:ext cx="880406" cy="880406"/>
          </a:xfrm>
          <a:custGeom>
            <a:avLst/>
            <a:gdLst>
              <a:gd name="T0" fmla="*/ 800857202 w 68"/>
              <a:gd name="T1" fmla="*/ 400430317 h 68"/>
              <a:gd name="T2" fmla="*/ 400430317 w 68"/>
              <a:gd name="T3" fmla="*/ 800857202 h 68"/>
              <a:gd name="T4" fmla="*/ 0 w 68"/>
              <a:gd name="T5" fmla="*/ 400430317 h 68"/>
              <a:gd name="T6" fmla="*/ 400430317 w 68"/>
              <a:gd name="T7" fmla="*/ 0 h 68"/>
              <a:gd name="T8" fmla="*/ 800857202 w 68"/>
              <a:gd name="T9" fmla="*/ 400430317 h 68"/>
              <a:gd name="T10" fmla="*/ 176659223 w 68"/>
              <a:gd name="T11" fmla="*/ 471091261 h 68"/>
              <a:gd name="T12" fmla="*/ 164881255 w 68"/>
              <a:gd name="T13" fmla="*/ 400430317 h 68"/>
              <a:gd name="T14" fmla="*/ 176659223 w 68"/>
              <a:gd name="T15" fmla="*/ 317987974 h 68"/>
              <a:gd name="T16" fmla="*/ 94216879 w 68"/>
              <a:gd name="T17" fmla="*/ 235545630 h 68"/>
              <a:gd name="T18" fmla="*/ 58886408 w 68"/>
              <a:gd name="T19" fmla="*/ 400430317 h 68"/>
              <a:gd name="T20" fmla="*/ 94216879 w 68"/>
              <a:gd name="T21" fmla="*/ 553533604 h 68"/>
              <a:gd name="T22" fmla="*/ 176659223 w 68"/>
              <a:gd name="T23" fmla="*/ 471091261 h 68"/>
              <a:gd name="T24" fmla="*/ 565311572 w 68"/>
              <a:gd name="T25" fmla="*/ 400430317 h 68"/>
              <a:gd name="T26" fmla="*/ 400430317 w 68"/>
              <a:gd name="T27" fmla="*/ 223767663 h 68"/>
              <a:gd name="T28" fmla="*/ 223767663 w 68"/>
              <a:gd name="T29" fmla="*/ 400430317 h 68"/>
              <a:gd name="T30" fmla="*/ 400430317 w 68"/>
              <a:gd name="T31" fmla="*/ 565311572 h 68"/>
              <a:gd name="T32" fmla="*/ 565311572 w 68"/>
              <a:gd name="T33" fmla="*/ 400430317 h 68"/>
              <a:gd name="T34" fmla="*/ 235545630 w 68"/>
              <a:gd name="T35" fmla="*/ 94216879 h 68"/>
              <a:gd name="T36" fmla="*/ 317987974 w 68"/>
              <a:gd name="T37" fmla="*/ 176659223 h 68"/>
              <a:gd name="T38" fmla="*/ 400430317 w 68"/>
              <a:gd name="T39" fmla="*/ 164881255 h 68"/>
              <a:gd name="T40" fmla="*/ 471091261 w 68"/>
              <a:gd name="T41" fmla="*/ 176659223 h 68"/>
              <a:gd name="T42" fmla="*/ 553533604 w 68"/>
              <a:gd name="T43" fmla="*/ 94216879 h 68"/>
              <a:gd name="T44" fmla="*/ 400430317 w 68"/>
              <a:gd name="T45" fmla="*/ 58886408 h 68"/>
              <a:gd name="T46" fmla="*/ 235545630 w 68"/>
              <a:gd name="T47" fmla="*/ 94216879 h 68"/>
              <a:gd name="T48" fmla="*/ 553533604 w 68"/>
              <a:gd name="T49" fmla="*/ 694862355 h 68"/>
              <a:gd name="T50" fmla="*/ 471091261 w 68"/>
              <a:gd name="T51" fmla="*/ 612420012 h 68"/>
              <a:gd name="T52" fmla="*/ 400430317 w 68"/>
              <a:gd name="T53" fmla="*/ 624197980 h 68"/>
              <a:gd name="T54" fmla="*/ 317987974 w 68"/>
              <a:gd name="T55" fmla="*/ 612420012 h 68"/>
              <a:gd name="T56" fmla="*/ 235545630 w 68"/>
              <a:gd name="T57" fmla="*/ 694862355 h 68"/>
              <a:gd name="T58" fmla="*/ 400430317 w 68"/>
              <a:gd name="T59" fmla="*/ 741970795 h 68"/>
              <a:gd name="T60" fmla="*/ 553533604 w 68"/>
              <a:gd name="T61" fmla="*/ 694862355 h 68"/>
              <a:gd name="T62" fmla="*/ 706640323 w 68"/>
              <a:gd name="T63" fmla="*/ 553533604 h 68"/>
              <a:gd name="T64" fmla="*/ 741970795 w 68"/>
              <a:gd name="T65" fmla="*/ 400430317 h 68"/>
              <a:gd name="T66" fmla="*/ 706640323 w 68"/>
              <a:gd name="T67" fmla="*/ 235545630 h 68"/>
              <a:gd name="T68" fmla="*/ 612420012 w 68"/>
              <a:gd name="T69" fmla="*/ 317987974 h 68"/>
              <a:gd name="T70" fmla="*/ 624197980 w 68"/>
              <a:gd name="T71" fmla="*/ 400430317 h 68"/>
              <a:gd name="T72" fmla="*/ 612420012 w 68"/>
              <a:gd name="T73" fmla="*/ 471091261 h 68"/>
              <a:gd name="T74" fmla="*/ 706640323 w 68"/>
              <a:gd name="T75" fmla="*/ 553533604 h 6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文本框 217"/>
          <p:cNvSpPr txBox="1">
            <a:spLocks/>
          </p:cNvSpPr>
          <p:nvPr/>
        </p:nvSpPr>
        <p:spPr>
          <a:xfrm>
            <a:off x="7611402" y="1861973"/>
            <a:ext cx="1817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市场分析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7759065" y="2523093"/>
            <a:ext cx="381597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矩形 51"/>
          <p:cNvSpPr/>
          <p:nvPr/>
        </p:nvSpPr>
        <p:spPr>
          <a:xfrm>
            <a:off x="7651467" y="2771678"/>
            <a:ext cx="3872659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服务提供商，而且，他还是个单身狗。</a:t>
            </a:r>
          </a:p>
        </p:txBody>
      </p:sp>
      <p:sp>
        <p:nvSpPr>
          <p:cNvPr id="53" name="TextBox 14"/>
          <p:cNvSpPr txBox="1"/>
          <p:nvPr/>
        </p:nvSpPr>
        <p:spPr>
          <a:xfrm>
            <a:off x="1698069" y="3508235"/>
            <a:ext cx="436542" cy="305365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defRPr>
            </a:lvl1pPr>
          </a:lstStyle>
          <a:p>
            <a:r>
              <a:rPr lang="zh-CN" altLang="en-US" sz="1660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0" scaled="0"/>
                  <a:tileRect/>
                </a:gradFill>
                <a:latin typeface="Century Gothic" panose="020B0502020202020204" pitchFamily="34" charset="0"/>
                <a:sym typeface="微软雅黑" pitchFamily="34" charset="-122"/>
              </a:rPr>
              <a:t>“</a:t>
            </a:r>
            <a:endParaRPr lang="en-US" altLang="zh-CN" sz="16600" dirty="0">
              <a:gradFill flip="none" rotWithShape="1"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  <a:tileRect/>
              </a:gradFill>
              <a:latin typeface="Century Gothic" panose="020B0502020202020204" pitchFamily="34" charset="0"/>
              <a:sym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144537" y="4773901"/>
            <a:ext cx="3826158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</a:t>
            </a:r>
          </a:p>
        </p:txBody>
      </p:sp>
      <p:sp>
        <p:nvSpPr>
          <p:cNvPr id="27" name="PA_矩形 4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049321" y="4231453"/>
            <a:ext cx="1516252" cy="151625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17"/>
          <p:cNvSpPr txBox="1">
            <a:spLocks/>
          </p:cNvSpPr>
          <p:nvPr/>
        </p:nvSpPr>
        <p:spPr>
          <a:xfrm>
            <a:off x="7930812" y="5667232"/>
            <a:ext cx="113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国内市场</a:t>
            </a:r>
          </a:p>
        </p:txBody>
      </p:sp>
      <p:sp>
        <p:nvSpPr>
          <p:cNvPr id="31" name="文本框 217"/>
          <p:cNvSpPr txBox="1">
            <a:spLocks/>
          </p:cNvSpPr>
          <p:nvPr/>
        </p:nvSpPr>
        <p:spPr>
          <a:xfrm>
            <a:off x="10176709" y="5667232"/>
            <a:ext cx="113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国际市场</a:t>
            </a:r>
          </a:p>
        </p:txBody>
      </p:sp>
      <p:sp>
        <p:nvSpPr>
          <p:cNvPr id="36" name="文本框 217"/>
          <p:cNvSpPr txBox="1">
            <a:spLocks/>
          </p:cNvSpPr>
          <p:nvPr/>
        </p:nvSpPr>
        <p:spPr>
          <a:xfrm>
            <a:off x="7639891" y="1490488"/>
            <a:ext cx="3872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MARKET ANALYSIS</a:t>
            </a:r>
            <a:endParaRPr lang="zh-CN" altLang="en-US" sz="200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19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44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4" grpId="0" animBg="1"/>
      <p:bldP spid="29" grpId="0"/>
      <p:bldGraphic spid="32" grpId="0">
        <p:bldAsOne/>
      </p:bldGraphic>
      <p:bldGraphic spid="33" grpId="0">
        <p:bldAsOne/>
      </p:bldGraphic>
      <p:bldP spid="35" grpId="0"/>
      <p:bldP spid="38" grpId="0"/>
      <p:bldP spid="48" grpId="0" animBg="1"/>
      <p:bldP spid="49" grpId="0"/>
      <p:bldP spid="52" grpId="0"/>
      <p:bldP spid="53" grpId="0"/>
      <p:bldP spid="54" grpId="0"/>
      <p:bldP spid="27" grpId="0" animBg="1"/>
      <p:bldP spid="30" grpId="0"/>
      <p:bldP spid="31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465294" y="741700"/>
            <a:ext cx="5400000" cy="5400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" t="4256" r="199" b="3163"/>
          <a:stretch/>
        </p:blipFill>
        <p:spPr>
          <a:xfrm>
            <a:off x="0" y="1465943"/>
            <a:ext cx="6378496" cy="38680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4" y="1159756"/>
            <a:ext cx="6708696" cy="448043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1465943"/>
            <a:ext cx="6378496" cy="3882572"/>
          </a:xfrm>
          <a:prstGeom prst="rect">
            <a:avLst/>
          </a:prstGeom>
          <a:gradFill>
            <a:gsLst>
              <a:gs pos="27000">
                <a:srgbClr val="C00000">
                  <a:alpha val="93000"/>
                </a:srgbClr>
              </a:gs>
              <a:gs pos="100000">
                <a:srgbClr val="FF0000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79214" y="2349500"/>
            <a:ext cx="4380774" cy="2184400"/>
          </a:xfrm>
          <a:prstGeom prst="rect">
            <a:avLst/>
          </a:prstGeom>
          <a:solidFill>
            <a:srgbClr val="C00000">
              <a:alpha val="7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TextBox 64"/>
          <p:cNvSpPr txBox="1"/>
          <p:nvPr/>
        </p:nvSpPr>
        <p:spPr>
          <a:xfrm>
            <a:off x="8084478" y="2887702"/>
            <a:ext cx="23702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前言</a:t>
            </a:r>
            <a:endParaRPr lang="zh-CN" altLang="en-US" sz="6600" spc="75" dirty="0">
              <a:solidFill>
                <a:srgbClr val="FDFDFD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675268" y="2114567"/>
            <a:ext cx="492274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的发展存在着一个时代价值观的问题，即什么是设计？为什么而设计？围绕这个问题，不同的时期就会形成不同的设计面貌。对于多元化的今天，如何找到设计自身的演绎趋势，符合现代社会发展，这就需要设计师赋予设计</a:t>
            </a:r>
            <a:r>
              <a:rPr lang="zh-CN" altLang="en-US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以生命。</a:t>
            </a:r>
            <a:endParaRPr lang="zh-CN" altLang="en-US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71286" y="2537742"/>
            <a:ext cx="4006313" cy="181327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1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7" grpId="0" animBg="1"/>
      <p:bldP spid="18" grpId="0"/>
      <p:bldP spid="20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_图片 42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PA_矩形 40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324126" y="406401"/>
            <a:ext cx="11543748" cy="6045200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矩形 4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13357" y="777055"/>
            <a:ext cx="10965288" cy="530389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5192300" y="3106701"/>
            <a:ext cx="711200" cy="711200"/>
          </a:xfrm>
          <a:prstGeom prst="roundRect">
            <a:avLst>
              <a:gd name="adj" fmla="val 21355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5574984" y="3000636"/>
            <a:ext cx="529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明年工作计划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1372532" y="1920354"/>
            <a:ext cx="343588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05</a:t>
            </a:r>
            <a:endParaRPr lang="zh-CN" altLang="en-US" sz="19900">
              <a:solidFill>
                <a:srgbClr val="FDFDFD"/>
              </a:solidFill>
            </a:endParaRPr>
          </a:p>
        </p:txBody>
      </p:sp>
      <p:sp>
        <p:nvSpPr>
          <p:cNvPr id="15" name="Freeform 132"/>
          <p:cNvSpPr>
            <a:spLocks noChangeAspect="1" noEditPoints="1"/>
          </p:cNvSpPr>
          <p:nvPr/>
        </p:nvSpPr>
        <p:spPr bwMode="auto">
          <a:xfrm>
            <a:off x="5354151" y="3260879"/>
            <a:ext cx="421154" cy="402844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0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838947" y="2755900"/>
            <a:ext cx="10533903" cy="0"/>
          </a:xfrm>
          <a:prstGeom prst="line">
            <a:avLst/>
          </a:prstGeom>
          <a:ln w="123825" cap="rnd"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椭圆 95"/>
          <p:cNvSpPr/>
          <p:nvPr/>
        </p:nvSpPr>
        <p:spPr>
          <a:xfrm>
            <a:off x="6317152" y="1785296"/>
            <a:ext cx="1933350" cy="1933350"/>
          </a:xfrm>
          <a:prstGeom prst="ellipse">
            <a:avLst/>
          </a:pr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6593222" y="2061366"/>
            <a:ext cx="1381211" cy="13812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570940" y="1798582"/>
            <a:ext cx="1933350" cy="1933350"/>
            <a:chOff x="2342674" y="2689326"/>
            <a:chExt cx="1489032" cy="1489032"/>
          </a:xfrm>
        </p:grpSpPr>
        <p:sp>
          <p:nvSpPr>
            <p:cNvPr id="10" name="椭圆 9"/>
            <p:cNvSpPr/>
            <p:nvPr/>
          </p:nvSpPr>
          <p:spPr>
            <a:xfrm>
              <a:off x="2342674" y="2689326"/>
              <a:ext cx="1489032" cy="1489032"/>
            </a:xfrm>
            <a:prstGeom prst="ellipse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555298" y="2901950"/>
              <a:ext cx="1063784" cy="1063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24"/>
            <p:cNvSpPr>
              <a:spLocks noEditPoints="1"/>
            </p:cNvSpPr>
            <p:nvPr/>
          </p:nvSpPr>
          <p:spPr bwMode="auto">
            <a:xfrm>
              <a:off x="2900855" y="3244979"/>
              <a:ext cx="409774" cy="351234"/>
            </a:xfrm>
            <a:custGeom>
              <a:avLst/>
              <a:gdLst>
                <a:gd name="T0" fmla="*/ 800850339 w 68"/>
                <a:gd name="T1" fmla="*/ 630358095 h 58"/>
                <a:gd name="T2" fmla="*/ 741964184 w 68"/>
                <a:gd name="T3" fmla="*/ 689827597 h 58"/>
                <a:gd name="T4" fmla="*/ 58886155 w 68"/>
                <a:gd name="T5" fmla="*/ 689827597 h 58"/>
                <a:gd name="T6" fmla="*/ 0 w 68"/>
                <a:gd name="T7" fmla="*/ 630358095 h 58"/>
                <a:gd name="T8" fmla="*/ 0 w 68"/>
                <a:gd name="T9" fmla="*/ 47574912 h 58"/>
                <a:gd name="T10" fmla="*/ 58886155 w 68"/>
                <a:gd name="T11" fmla="*/ 0 h 58"/>
                <a:gd name="T12" fmla="*/ 741964184 w 68"/>
                <a:gd name="T13" fmla="*/ 0 h 58"/>
                <a:gd name="T14" fmla="*/ 800850339 w 68"/>
                <a:gd name="T15" fmla="*/ 47574912 h 58"/>
                <a:gd name="T16" fmla="*/ 800850339 w 68"/>
                <a:gd name="T17" fmla="*/ 630358095 h 58"/>
                <a:gd name="T18" fmla="*/ 741964184 w 68"/>
                <a:gd name="T19" fmla="*/ 166510466 h 58"/>
                <a:gd name="T20" fmla="*/ 741964184 w 68"/>
                <a:gd name="T21" fmla="*/ 118935555 h 58"/>
                <a:gd name="T22" fmla="*/ 741964184 w 68"/>
                <a:gd name="T23" fmla="*/ 47574912 h 58"/>
                <a:gd name="T24" fmla="*/ 365094849 w 68"/>
                <a:gd name="T25" fmla="*/ 47574912 h 58"/>
                <a:gd name="T26" fmla="*/ 341539014 w 68"/>
                <a:gd name="T27" fmla="*/ 107040965 h 58"/>
                <a:gd name="T28" fmla="*/ 58886155 w 68"/>
                <a:gd name="T29" fmla="*/ 107040965 h 58"/>
                <a:gd name="T30" fmla="*/ 58886155 w 68"/>
                <a:gd name="T31" fmla="*/ 166510466 h 58"/>
                <a:gd name="T32" fmla="*/ 741964184 w 68"/>
                <a:gd name="T33" fmla="*/ 166510466 h 58"/>
                <a:gd name="T34" fmla="*/ 741964184 w 68"/>
                <a:gd name="T35" fmla="*/ 630358095 h 58"/>
                <a:gd name="T36" fmla="*/ 741964184 w 68"/>
                <a:gd name="T37" fmla="*/ 570892042 h 58"/>
                <a:gd name="T38" fmla="*/ 58886155 w 68"/>
                <a:gd name="T39" fmla="*/ 570892042 h 58"/>
                <a:gd name="T40" fmla="*/ 58886155 w 68"/>
                <a:gd name="T41" fmla="*/ 630358095 h 58"/>
                <a:gd name="T42" fmla="*/ 741964184 w 68"/>
                <a:gd name="T43" fmla="*/ 630358095 h 58"/>
                <a:gd name="T44" fmla="*/ 282652859 w 68"/>
                <a:gd name="T45" fmla="*/ 83255233 h 58"/>
                <a:gd name="T46" fmla="*/ 282652859 w 68"/>
                <a:gd name="T47" fmla="*/ 23785731 h 58"/>
                <a:gd name="T48" fmla="*/ 105994393 w 68"/>
                <a:gd name="T49" fmla="*/ 23785731 h 58"/>
                <a:gd name="T50" fmla="*/ 105994393 w 68"/>
                <a:gd name="T51" fmla="*/ 83255233 h 58"/>
                <a:gd name="T52" fmla="*/ 282652859 w 68"/>
                <a:gd name="T53" fmla="*/ 83255233 h 58"/>
                <a:gd name="T54" fmla="*/ 400425169 w 68"/>
                <a:gd name="T55" fmla="*/ 202190788 h 58"/>
                <a:gd name="T56" fmla="*/ 223766704 w 68"/>
                <a:gd name="T57" fmla="*/ 368701254 h 58"/>
                <a:gd name="T58" fmla="*/ 400425169 w 68"/>
                <a:gd name="T59" fmla="*/ 547106311 h 58"/>
                <a:gd name="T60" fmla="*/ 565305718 w 68"/>
                <a:gd name="T61" fmla="*/ 368701254 h 58"/>
                <a:gd name="T62" fmla="*/ 400425169 w 68"/>
                <a:gd name="T63" fmla="*/ 202190788 h 58"/>
                <a:gd name="T64" fmla="*/ 400425169 w 68"/>
                <a:gd name="T65" fmla="*/ 487636809 h 58"/>
                <a:gd name="T66" fmla="*/ 282652859 w 68"/>
                <a:gd name="T67" fmla="*/ 368701254 h 58"/>
                <a:gd name="T68" fmla="*/ 400425169 w 68"/>
                <a:gd name="T69" fmla="*/ 249765700 h 58"/>
                <a:gd name="T70" fmla="*/ 506419563 w 68"/>
                <a:gd name="T71" fmla="*/ 368701254 h 58"/>
                <a:gd name="T72" fmla="*/ 400425169 w 68"/>
                <a:gd name="T73" fmla="*/ 487636809 h 58"/>
                <a:gd name="T74" fmla="*/ 400425169 w 68"/>
                <a:gd name="T75" fmla="*/ 297340611 h 58"/>
                <a:gd name="T76" fmla="*/ 329761097 w 68"/>
                <a:gd name="T77" fmla="*/ 368701254 h 58"/>
                <a:gd name="T78" fmla="*/ 341539014 w 68"/>
                <a:gd name="T79" fmla="*/ 380595844 h 58"/>
                <a:gd name="T80" fmla="*/ 353316932 w 68"/>
                <a:gd name="T81" fmla="*/ 368701254 h 58"/>
                <a:gd name="T82" fmla="*/ 400425169 w 68"/>
                <a:gd name="T83" fmla="*/ 321126343 h 58"/>
                <a:gd name="T84" fmla="*/ 412203087 w 68"/>
                <a:gd name="T85" fmla="*/ 309231753 h 58"/>
                <a:gd name="T86" fmla="*/ 400425169 w 68"/>
                <a:gd name="T87" fmla="*/ 297340611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8" h="58">
                  <a:moveTo>
                    <a:pt x="68" y="53"/>
                  </a:moveTo>
                  <a:cubicBezTo>
                    <a:pt x="68" y="56"/>
                    <a:pt x="66" y="58"/>
                    <a:pt x="63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8" y="2"/>
                    <a:pt x="68" y="4"/>
                  </a:cubicBezTo>
                  <a:lnTo>
                    <a:pt x="68" y="53"/>
                  </a:lnTo>
                  <a:close/>
                  <a:moveTo>
                    <a:pt x="63" y="14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63" y="14"/>
                  </a:lnTo>
                  <a:close/>
                  <a:moveTo>
                    <a:pt x="63" y="53"/>
                  </a:moveTo>
                  <a:cubicBezTo>
                    <a:pt x="63" y="48"/>
                    <a:pt x="63" y="48"/>
                    <a:pt x="63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53"/>
                    <a:pt x="5" y="53"/>
                    <a:pt x="5" y="53"/>
                  </a:cubicBezTo>
                  <a:lnTo>
                    <a:pt x="63" y="53"/>
                  </a:lnTo>
                  <a:close/>
                  <a:moveTo>
                    <a:pt x="24" y="7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24" y="7"/>
                  </a:lnTo>
                  <a:close/>
                  <a:moveTo>
                    <a:pt x="34" y="17"/>
                  </a:moveTo>
                  <a:cubicBezTo>
                    <a:pt x="26" y="17"/>
                    <a:pt x="19" y="23"/>
                    <a:pt x="19" y="31"/>
                  </a:cubicBezTo>
                  <a:cubicBezTo>
                    <a:pt x="19" y="39"/>
                    <a:pt x="26" y="46"/>
                    <a:pt x="34" y="46"/>
                  </a:cubicBezTo>
                  <a:cubicBezTo>
                    <a:pt x="42" y="46"/>
                    <a:pt x="48" y="39"/>
                    <a:pt x="48" y="31"/>
                  </a:cubicBezTo>
                  <a:cubicBezTo>
                    <a:pt x="48" y="23"/>
                    <a:pt x="42" y="17"/>
                    <a:pt x="34" y="17"/>
                  </a:cubicBezTo>
                  <a:close/>
                  <a:moveTo>
                    <a:pt x="34" y="41"/>
                  </a:moveTo>
                  <a:cubicBezTo>
                    <a:pt x="28" y="41"/>
                    <a:pt x="24" y="37"/>
                    <a:pt x="24" y="31"/>
                  </a:cubicBezTo>
                  <a:cubicBezTo>
                    <a:pt x="24" y="26"/>
                    <a:pt x="28" y="21"/>
                    <a:pt x="34" y="21"/>
                  </a:cubicBezTo>
                  <a:cubicBezTo>
                    <a:pt x="39" y="21"/>
                    <a:pt x="43" y="26"/>
                    <a:pt x="43" y="31"/>
                  </a:cubicBezTo>
                  <a:cubicBezTo>
                    <a:pt x="43" y="37"/>
                    <a:pt x="39" y="41"/>
                    <a:pt x="34" y="41"/>
                  </a:cubicBezTo>
                  <a:close/>
                  <a:moveTo>
                    <a:pt x="34" y="25"/>
                  </a:moveTo>
                  <a:cubicBezTo>
                    <a:pt x="30" y="25"/>
                    <a:pt x="28" y="28"/>
                    <a:pt x="28" y="31"/>
                  </a:cubicBezTo>
                  <a:cubicBezTo>
                    <a:pt x="28" y="32"/>
                    <a:pt x="28" y="32"/>
                    <a:pt x="29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29"/>
                    <a:pt x="32" y="27"/>
                    <a:pt x="34" y="27"/>
                  </a:cubicBezTo>
                  <a:cubicBezTo>
                    <a:pt x="34" y="27"/>
                    <a:pt x="35" y="27"/>
                    <a:pt x="35" y="26"/>
                  </a:cubicBezTo>
                  <a:cubicBezTo>
                    <a:pt x="35" y="26"/>
                    <a:pt x="34" y="25"/>
                    <a:pt x="34" y="25"/>
                  </a:cubicBez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90258" y="1805226"/>
            <a:ext cx="1933350" cy="1933350"/>
            <a:chOff x="8354722" y="2655155"/>
            <a:chExt cx="1489032" cy="1489032"/>
          </a:xfrm>
        </p:grpSpPr>
        <p:sp>
          <p:nvSpPr>
            <p:cNvPr id="98" name="椭圆 97"/>
            <p:cNvSpPr/>
            <p:nvPr/>
          </p:nvSpPr>
          <p:spPr>
            <a:xfrm>
              <a:off x="8354722" y="2655155"/>
              <a:ext cx="1489032" cy="1489032"/>
            </a:xfrm>
            <a:prstGeom prst="ellipse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8567346" y="2867779"/>
              <a:ext cx="1063784" cy="1063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204"/>
            <p:cNvSpPr>
              <a:spLocks noEditPoints="1"/>
            </p:cNvSpPr>
            <p:nvPr/>
          </p:nvSpPr>
          <p:spPr bwMode="auto">
            <a:xfrm>
              <a:off x="8837206" y="3245376"/>
              <a:ext cx="524064" cy="348450"/>
            </a:xfrm>
            <a:custGeom>
              <a:avLst/>
              <a:gdLst>
                <a:gd name="T0" fmla="*/ 1012054241 w 87"/>
                <a:gd name="T1" fmla="*/ 175583417 h 58"/>
                <a:gd name="T2" fmla="*/ 517793598 w 87"/>
                <a:gd name="T3" fmla="*/ 339462412 h 58"/>
                <a:gd name="T4" fmla="*/ 506027121 w 87"/>
                <a:gd name="T5" fmla="*/ 339462412 h 58"/>
                <a:gd name="T6" fmla="*/ 506027121 w 87"/>
                <a:gd name="T7" fmla="*/ 339462412 h 58"/>
                <a:gd name="T8" fmla="*/ 211824030 w 87"/>
                <a:gd name="T9" fmla="*/ 245816783 h 58"/>
                <a:gd name="T10" fmla="*/ 164751261 w 87"/>
                <a:gd name="T11" fmla="*/ 374579096 h 58"/>
                <a:gd name="T12" fmla="*/ 200057553 w 87"/>
                <a:gd name="T13" fmla="*/ 421400200 h 58"/>
                <a:gd name="T14" fmla="*/ 176521168 w 87"/>
                <a:gd name="T15" fmla="*/ 468224725 h 58"/>
                <a:gd name="T16" fmla="*/ 200057553 w 87"/>
                <a:gd name="T17" fmla="*/ 655512562 h 58"/>
                <a:gd name="T18" fmla="*/ 188287645 w 87"/>
                <a:gd name="T19" fmla="*/ 667220404 h 58"/>
                <a:gd name="T20" fmla="*/ 188287645 w 87"/>
                <a:gd name="T21" fmla="*/ 678924825 h 58"/>
                <a:gd name="T22" fmla="*/ 94145538 w 87"/>
                <a:gd name="T23" fmla="*/ 678924825 h 58"/>
                <a:gd name="T24" fmla="*/ 82375630 w 87"/>
                <a:gd name="T25" fmla="*/ 667220404 h 58"/>
                <a:gd name="T26" fmla="*/ 82375630 w 87"/>
                <a:gd name="T27" fmla="*/ 655512562 h 58"/>
                <a:gd name="T28" fmla="*/ 105912015 w 87"/>
                <a:gd name="T29" fmla="*/ 468224725 h 58"/>
                <a:gd name="T30" fmla="*/ 82375630 w 87"/>
                <a:gd name="T31" fmla="*/ 421400200 h 58"/>
                <a:gd name="T32" fmla="*/ 117681922 w 87"/>
                <a:gd name="T33" fmla="*/ 374579096 h 58"/>
                <a:gd name="T34" fmla="*/ 152984784 w 87"/>
                <a:gd name="T35" fmla="*/ 222407942 h 58"/>
                <a:gd name="T36" fmla="*/ 11766477 w 87"/>
                <a:gd name="T37" fmla="*/ 175583417 h 58"/>
                <a:gd name="T38" fmla="*/ 0 w 87"/>
                <a:gd name="T39" fmla="*/ 163878996 h 58"/>
                <a:gd name="T40" fmla="*/ 11766477 w 87"/>
                <a:gd name="T41" fmla="*/ 152171154 h 58"/>
                <a:gd name="T42" fmla="*/ 506027121 w 87"/>
                <a:gd name="T43" fmla="*/ 0 h 58"/>
                <a:gd name="T44" fmla="*/ 506027121 w 87"/>
                <a:gd name="T45" fmla="*/ 0 h 58"/>
                <a:gd name="T46" fmla="*/ 517793598 w 87"/>
                <a:gd name="T47" fmla="*/ 0 h 58"/>
                <a:gd name="T48" fmla="*/ 1012054241 w 87"/>
                <a:gd name="T49" fmla="*/ 152171154 h 58"/>
                <a:gd name="T50" fmla="*/ 1023820718 w 87"/>
                <a:gd name="T51" fmla="*/ 163878996 h 58"/>
                <a:gd name="T52" fmla="*/ 1012054241 w 87"/>
                <a:gd name="T53" fmla="*/ 175583417 h 58"/>
                <a:gd name="T54" fmla="*/ 800226781 w 87"/>
                <a:gd name="T55" fmla="*/ 444812462 h 58"/>
                <a:gd name="T56" fmla="*/ 506027121 w 87"/>
                <a:gd name="T57" fmla="*/ 561870354 h 58"/>
                <a:gd name="T58" fmla="*/ 223593937 w 87"/>
                <a:gd name="T59" fmla="*/ 444812462 h 58"/>
                <a:gd name="T60" fmla="*/ 235360414 w 87"/>
                <a:gd name="T61" fmla="*/ 304345729 h 58"/>
                <a:gd name="T62" fmla="*/ 494257213 w 87"/>
                <a:gd name="T63" fmla="*/ 386283516 h 58"/>
                <a:gd name="T64" fmla="*/ 506027121 w 87"/>
                <a:gd name="T65" fmla="*/ 397991358 h 58"/>
                <a:gd name="T66" fmla="*/ 529563505 w 87"/>
                <a:gd name="T67" fmla="*/ 386283516 h 58"/>
                <a:gd name="T68" fmla="*/ 788460304 w 87"/>
                <a:gd name="T69" fmla="*/ 304345729 h 58"/>
                <a:gd name="T70" fmla="*/ 800226781 w 87"/>
                <a:gd name="T71" fmla="*/ 44481246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44046" y="1791939"/>
            <a:ext cx="1933350" cy="1933350"/>
            <a:chOff x="4349793" y="2655155"/>
            <a:chExt cx="1489032" cy="1489032"/>
          </a:xfrm>
        </p:grpSpPr>
        <p:sp>
          <p:nvSpPr>
            <p:cNvPr id="94" name="椭圆 93"/>
            <p:cNvSpPr/>
            <p:nvPr/>
          </p:nvSpPr>
          <p:spPr>
            <a:xfrm>
              <a:off x="4349793" y="2655155"/>
              <a:ext cx="1489032" cy="1489032"/>
            </a:xfrm>
            <a:prstGeom prst="ellipse">
              <a:avLst/>
            </a:pr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562417" y="2867779"/>
              <a:ext cx="1063784" cy="1063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250"/>
            <p:cNvSpPr>
              <a:spLocks noEditPoints="1"/>
            </p:cNvSpPr>
            <p:nvPr/>
          </p:nvSpPr>
          <p:spPr bwMode="auto">
            <a:xfrm>
              <a:off x="4889422" y="3194784"/>
              <a:ext cx="409774" cy="409774"/>
            </a:xfrm>
            <a:custGeom>
              <a:avLst/>
              <a:gdLst>
                <a:gd name="T0" fmla="*/ 800850339 w 68"/>
                <a:gd name="T1" fmla="*/ 400430317 h 68"/>
                <a:gd name="T2" fmla="*/ 400425169 w 68"/>
                <a:gd name="T3" fmla="*/ 800857202 h 68"/>
                <a:gd name="T4" fmla="*/ 0 w 68"/>
                <a:gd name="T5" fmla="*/ 400430317 h 68"/>
                <a:gd name="T6" fmla="*/ 400425169 w 68"/>
                <a:gd name="T7" fmla="*/ 0 h 68"/>
                <a:gd name="T8" fmla="*/ 800850339 w 68"/>
                <a:gd name="T9" fmla="*/ 400430317 h 68"/>
                <a:gd name="T10" fmla="*/ 741964184 w 68"/>
                <a:gd name="T11" fmla="*/ 400430317 h 68"/>
                <a:gd name="T12" fmla="*/ 741964184 w 68"/>
                <a:gd name="T13" fmla="*/ 400430317 h 68"/>
                <a:gd name="T14" fmla="*/ 694855946 w 68"/>
                <a:gd name="T15" fmla="*/ 435760789 h 68"/>
                <a:gd name="T16" fmla="*/ 588861553 w 68"/>
                <a:gd name="T17" fmla="*/ 329765942 h 68"/>
                <a:gd name="T18" fmla="*/ 612413956 w 68"/>
                <a:gd name="T19" fmla="*/ 188437191 h 68"/>
                <a:gd name="T20" fmla="*/ 671300111 w 68"/>
                <a:gd name="T21" fmla="*/ 200215159 h 68"/>
                <a:gd name="T22" fmla="*/ 506419563 w 68"/>
                <a:gd name="T23" fmla="*/ 70664375 h 68"/>
                <a:gd name="T24" fmla="*/ 529975397 w 68"/>
                <a:gd name="T25" fmla="*/ 129550783 h 68"/>
                <a:gd name="T26" fmla="*/ 400425169 w 68"/>
                <a:gd name="T27" fmla="*/ 200215159 h 68"/>
                <a:gd name="T28" fmla="*/ 270874942 w 68"/>
                <a:gd name="T29" fmla="*/ 129550783 h 68"/>
                <a:gd name="T30" fmla="*/ 294430776 w 68"/>
                <a:gd name="T31" fmla="*/ 70664375 h 68"/>
                <a:gd name="T32" fmla="*/ 117772311 w 68"/>
                <a:gd name="T33" fmla="*/ 200215159 h 68"/>
                <a:gd name="T34" fmla="*/ 176658466 w 68"/>
                <a:gd name="T35" fmla="*/ 188437191 h 68"/>
                <a:gd name="T36" fmla="*/ 211988786 w 68"/>
                <a:gd name="T37" fmla="*/ 329765942 h 68"/>
                <a:gd name="T38" fmla="*/ 94216476 w 68"/>
                <a:gd name="T39" fmla="*/ 435760789 h 68"/>
                <a:gd name="T40" fmla="*/ 58886155 w 68"/>
                <a:gd name="T41" fmla="*/ 400430317 h 68"/>
                <a:gd name="T42" fmla="*/ 58886155 w 68"/>
                <a:gd name="T43" fmla="*/ 400430317 h 68"/>
                <a:gd name="T44" fmla="*/ 117772311 w 68"/>
                <a:gd name="T45" fmla="*/ 600642044 h 68"/>
                <a:gd name="T46" fmla="*/ 129550228 w 68"/>
                <a:gd name="T47" fmla="*/ 541755636 h 68"/>
                <a:gd name="T48" fmla="*/ 282652859 w 68"/>
                <a:gd name="T49" fmla="*/ 553533604 h 68"/>
                <a:gd name="T50" fmla="*/ 341539014 w 68"/>
                <a:gd name="T51" fmla="*/ 694862355 h 68"/>
                <a:gd name="T52" fmla="*/ 294430776 w 68"/>
                <a:gd name="T53" fmla="*/ 718414859 h 68"/>
                <a:gd name="T54" fmla="*/ 400425169 w 68"/>
                <a:gd name="T55" fmla="*/ 741970795 h 68"/>
                <a:gd name="T56" fmla="*/ 506419563 w 68"/>
                <a:gd name="T57" fmla="*/ 718414859 h 68"/>
                <a:gd name="T58" fmla="*/ 447533407 w 68"/>
                <a:gd name="T59" fmla="*/ 694862355 h 68"/>
                <a:gd name="T60" fmla="*/ 518197480 w 68"/>
                <a:gd name="T61" fmla="*/ 553533604 h 68"/>
                <a:gd name="T62" fmla="*/ 659522194 w 68"/>
                <a:gd name="T63" fmla="*/ 541755636 h 68"/>
                <a:gd name="T64" fmla="*/ 671300111 w 68"/>
                <a:gd name="T65" fmla="*/ 600642044 h 68"/>
                <a:gd name="T66" fmla="*/ 741964184 w 68"/>
                <a:gd name="T67" fmla="*/ 400430317 h 68"/>
                <a:gd name="T68" fmla="*/ 400425169 w 68"/>
                <a:gd name="T69" fmla="*/ 270879534 h 68"/>
                <a:gd name="T70" fmla="*/ 529975397 w 68"/>
                <a:gd name="T71" fmla="*/ 365096414 h 68"/>
                <a:gd name="T72" fmla="*/ 482867160 w 68"/>
                <a:gd name="T73" fmla="*/ 506425164 h 68"/>
                <a:gd name="T74" fmla="*/ 317983179 w 68"/>
                <a:gd name="T75" fmla="*/ 506425164 h 68"/>
                <a:gd name="T76" fmla="*/ 270874942 w 68"/>
                <a:gd name="T77" fmla="*/ 365096414 h 68"/>
                <a:gd name="T78" fmla="*/ 400425169 w 68"/>
                <a:gd name="T79" fmla="*/ 270879534 h 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63" y="34"/>
                  </a:moveTo>
                  <a:cubicBezTo>
                    <a:pt x="63" y="34"/>
                    <a:pt x="63" y="34"/>
                    <a:pt x="63" y="34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4" y="12"/>
                    <a:pt x="49" y="8"/>
                    <a:pt x="43" y="6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9" y="8"/>
                    <a:pt x="14" y="12"/>
                    <a:pt x="10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40"/>
                    <a:pt x="7" y="46"/>
                    <a:pt x="10" y="51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8" y="62"/>
                    <a:pt x="31" y="63"/>
                    <a:pt x="34" y="63"/>
                  </a:cubicBezTo>
                  <a:cubicBezTo>
                    <a:pt x="37" y="63"/>
                    <a:pt x="40" y="62"/>
                    <a:pt x="43" y="61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1" y="46"/>
                    <a:pt x="63" y="40"/>
                    <a:pt x="63" y="34"/>
                  </a:cubicBezTo>
                  <a:close/>
                  <a:moveTo>
                    <a:pt x="34" y="23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3" y="31"/>
                    <a:pt x="23" y="31"/>
                    <a:pt x="23" y="31"/>
                  </a:cubicBezTo>
                  <a:lnTo>
                    <a:pt x="34" y="23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0" scaled="0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966427" y="4267249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莱卡相机</a:t>
            </a:r>
          </a:p>
        </p:txBody>
      </p:sp>
      <p:sp>
        <p:nvSpPr>
          <p:cNvPr id="106" name="文本框 78"/>
          <p:cNvSpPr txBox="1"/>
          <p:nvPr/>
        </p:nvSpPr>
        <p:spPr>
          <a:xfrm>
            <a:off x="1217521" y="4857619"/>
            <a:ext cx="236388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卦是一大起来做伊桑，多了的但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6694265" y="4267249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奔驰</a:t>
            </a:r>
            <a:r>
              <a:rPr lang="en-US" altLang="zh-CN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</a:t>
            </a:r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级</a:t>
            </a:r>
          </a:p>
        </p:txBody>
      </p:sp>
      <p:sp>
        <p:nvSpPr>
          <p:cNvPr id="109" name="文本框 89"/>
          <p:cNvSpPr txBox="1"/>
          <p:nvPr/>
        </p:nvSpPr>
        <p:spPr>
          <a:xfrm>
            <a:off x="6156120" y="4857619"/>
            <a:ext cx="275629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设计定制好评和肯定的脸孔才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4360148" y="4267249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耐克足球</a:t>
            </a:r>
          </a:p>
        </p:txBody>
      </p:sp>
      <p:sp>
        <p:nvSpPr>
          <p:cNvPr id="112" name="文本框 78"/>
          <p:cNvSpPr txBox="1"/>
          <p:nvPr/>
        </p:nvSpPr>
        <p:spPr>
          <a:xfrm>
            <a:off x="3691597" y="4857619"/>
            <a:ext cx="24645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卦是一大起来做伊桑，阿拉一霎额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9191241" y="4267249"/>
            <a:ext cx="1235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硕士学位</a:t>
            </a:r>
          </a:p>
        </p:txBody>
      </p:sp>
      <p:sp>
        <p:nvSpPr>
          <p:cNvPr id="115" name="文本框 89"/>
          <p:cNvSpPr txBox="1"/>
          <p:nvPr/>
        </p:nvSpPr>
        <p:spPr>
          <a:xfrm>
            <a:off x="8839199" y="4857619"/>
            <a:ext cx="244792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就得是你不知道清炒算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卦是一大起来做伊桑，阿拉动画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2383631" y="4765369"/>
            <a:ext cx="29423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4821377" y="4765369"/>
            <a:ext cx="29423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7170792" y="4765369"/>
            <a:ext cx="29423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9624734" y="4765369"/>
            <a:ext cx="294231" cy="0"/>
          </a:xfrm>
          <a:prstGeom prst="line">
            <a:avLst/>
          </a:prstGeom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reeform 14"/>
          <p:cNvSpPr>
            <a:spLocks noEditPoints="1"/>
          </p:cNvSpPr>
          <p:nvPr/>
        </p:nvSpPr>
        <p:spPr bwMode="auto">
          <a:xfrm>
            <a:off x="6977989" y="2516712"/>
            <a:ext cx="611676" cy="470517"/>
          </a:xfrm>
          <a:custGeom>
            <a:avLst/>
            <a:gdLst>
              <a:gd name="T0" fmla="*/ 922800653 w 78"/>
              <a:gd name="T1" fmla="*/ 556043042 h 60"/>
              <a:gd name="T2" fmla="*/ 899139715 w 78"/>
              <a:gd name="T3" fmla="*/ 567875208 h 60"/>
              <a:gd name="T4" fmla="*/ 863646589 w 78"/>
              <a:gd name="T5" fmla="*/ 567875208 h 60"/>
              <a:gd name="T6" fmla="*/ 863646589 w 78"/>
              <a:gd name="T7" fmla="*/ 627029163 h 60"/>
              <a:gd name="T8" fmla="*/ 768999398 w 78"/>
              <a:gd name="T9" fmla="*/ 709844010 h 60"/>
              <a:gd name="T10" fmla="*/ 686184395 w 78"/>
              <a:gd name="T11" fmla="*/ 627029163 h 60"/>
              <a:gd name="T12" fmla="*/ 686184395 w 78"/>
              <a:gd name="T13" fmla="*/ 567875208 h 60"/>
              <a:gd name="T14" fmla="*/ 224784069 w 78"/>
              <a:gd name="T15" fmla="*/ 567875208 h 60"/>
              <a:gd name="T16" fmla="*/ 224784069 w 78"/>
              <a:gd name="T17" fmla="*/ 627029163 h 60"/>
              <a:gd name="T18" fmla="*/ 141969067 w 78"/>
              <a:gd name="T19" fmla="*/ 709844010 h 60"/>
              <a:gd name="T20" fmla="*/ 59154064 w 78"/>
              <a:gd name="T21" fmla="*/ 627029163 h 60"/>
              <a:gd name="T22" fmla="*/ 59154064 w 78"/>
              <a:gd name="T23" fmla="*/ 567875208 h 60"/>
              <a:gd name="T24" fmla="*/ 11832189 w 78"/>
              <a:gd name="T25" fmla="*/ 567875208 h 60"/>
              <a:gd name="T26" fmla="*/ 0 w 78"/>
              <a:gd name="T27" fmla="*/ 556043042 h 60"/>
              <a:gd name="T28" fmla="*/ 0 w 78"/>
              <a:gd name="T29" fmla="*/ 378584619 h 60"/>
              <a:gd name="T30" fmla="*/ 94647191 w 78"/>
              <a:gd name="T31" fmla="*/ 283937604 h 60"/>
              <a:gd name="T32" fmla="*/ 106475940 w 78"/>
              <a:gd name="T33" fmla="*/ 283937604 h 60"/>
              <a:gd name="T34" fmla="*/ 153801255 w 78"/>
              <a:gd name="T35" fmla="*/ 94647015 h 60"/>
              <a:gd name="T36" fmla="*/ 283938133 w 78"/>
              <a:gd name="T37" fmla="*/ 0 h 60"/>
              <a:gd name="T38" fmla="*/ 627030331 w 78"/>
              <a:gd name="T39" fmla="*/ 0 h 60"/>
              <a:gd name="T40" fmla="*/ 757170649 w 78"/>
              <a:gd name="T41" fmla="*/ 94647015 h 60"/>
              <a:gd name="T42" fmla="*/ 804492524 w 78"/>
              <a:gd name="T43" fmla="*/ 283937604 h 60"/>
              <a:gd name="T44" fmla="*/ 816324713 w 78"/>
              <a:gd name="T45" fmla="*/ 283937604 h 60"/>
              <a:gd name="T46" fmla="*/ 922800653 w 78"/>
              <a:gd name="T47" fmla="*/ 378584619 h 60"/>
              <a:gd name="T48" fmla="*/ 922800653 w 78"/>
              <a:gd name="T49" fmla="*/ 556043042 h 60"/>
              <a:gd name="T50" fmla="*/ 141969067 w 78"/>
              <a:gd name="T51" fmla="*/ 354923725 h 60"/>
              <a:gd name="T52" fmla="*/ 70986253 w 78"/>
              <a:gd name="T53" fmla="*/ 425906406 h 60"/>
              <a:gd name="T54" fmla="*/ 141969067 w 78"/>
              <a:gd name="T55" fmla="*/ 496892527 h 60"/>
              <a:gd name="T56" fmla="*/ 212955320 w 78"/>
              <a:gd name="T57" fmla="*/ 425906406 h 60"/>
              <a:gd name="T58" fmla="*/ 141969067 w 78"/>
              <a:gd name="T59" fmla="*/ 354923725 h 60"/>
              <a:gd name="T60" fmla="*/ 686184395 w 78"/>
              <a:gd name="T61" fmla="*/ 283937604 h 60"/>
              <a:gd name="T62" fmla="*/ 650691269 w 78"/>
              <a:gd name="T63" fmla="*/ 118307908 h 60"/>
              <a:gd name="T64" fmla="*/ 627030331 w 78"/>
              <a:gd name="T65" fmla="*/ 106475742 h 60"/>
              <a:gd name="T66" fmla="*/ 283938133 w 78"/>
              <a:gd name="T67" fmla="*/ 106475742 h 60"/>
              <a:gd name="T68" fmla="*/ 272109384 w 78"/>
              <a:gd name="T69" fmla="*/ 118307908 h 60"/>
              <a:gd name="T70" fmla="*/ 224784069 w 78"/>
              <a:gd name="T71" fmla="*/ 283937604 h 60"/>
              <a:gd name="T72" fmla="*/ 686184395 w 78"/>
              <a:gd name="T73" fmla="*/ 283937604 h 60"/>
              <a:gd name="T74" fmla="*/ 768999398 w 78"/>
              <a:gd name="T75" fmla="*/ 354923725 h 60"/>
              <a:gd name="T76" fmla="*/ 698016584 w 78"/>
              <a:gd name="T77" fmla="*/ 425906406 h 60"/>
              <a:gd name="T78" fmla="*/ 768999398 w 78"/>
              <a:gd name="T79" fmla="*/ 496892527 h 60"/>
              <a:gd name="T80" fmla="*/ 839985651 w 78"/>
              <a:gd name="T81" fmla="*/ 425906406 h 60"/>
              <a:gd name="T82" fmla="*/ 768999398 w 78"/>
              <a:gd name="T83" fmla="*/ 354923725 h 6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8" h="60">
                <a:moveTo>
                  <a:pt x="78" y="47"/>
                </a:moveTo>
                <a:cubicBezTo>
                  <a:pt x="78" y="48"/>
                  <a:pt x="77" y="48"/>
                  <a:pt x="76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53"/>
                  <a:pt x="73" y="53"/>
                  <a:pt x="73" y="53"/>
                </a:cubicBezTo>
                <a:cubicBezTo>
                  <a:pt x="73" y="57"/>
                  <a:pt x="69" y="60"/>
                  <a:pt x="65" y="60"/>
                </a:cubicBezTo>
                <a:cubicBezTo>
                  <a:pt x="61" y="60"/>
                  <a:pt x="58" y="57"/>
                  <a:pt x="58" y="53"/>
                </a:cubicBezTo>
                <a:cubicBezTo>
                  <a:pt x="58" y="48"/>
                  <a:pt x="58" y="48"/>
                  <a:pt x="58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57"/>
                  <a:pt x="16" y="60"/>
                  <a:pt x="12" y="60"/>
                </a:cubicBezTo>
                <a:cubicBezTo>
                  <a:pt x="8" y="60"/>
                  <a:pt x="5" y="57"/>
                  <a:pt x="5" y="53"/>
                </a:cubicBezTo>
                <a:cubicBezTo>
                  <a:pt x="5" y="48"/>
                  <a:pt x="5" y="48"/>
                  <a:pt x="5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8"/>
                  <a:pt x="0" y="4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8"/>
                  <a:pt x="4" y="24"/>
                  <a:pt x="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3"/>
                  <a:pt x="19" y="0"/>
                  <a:pt x="24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8" y="0"/>
                  <a:pt x="63" y="3"/>
                  <a:pt x="64" y="8"/>
                </a:cubicBezTo>
                <a:cubicBezTo>
                  <a:pt x="68" y="24"/>
                  <a:pt x="68" y="24"/>
                  <a:pt x="68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4" y="24"/>
                  <a:pt x="78" y="28"/>
                  <a:pt x="78" y="32"/>
                </a:cubicBezTo>
                <a:lnTo>
                  <a:pt x="78" y="47"/>
                </a:lnTo>
                <a:close/>
                <a:moveTo>
                  <a:pt x="12" y="30"/>
                </a:moveTo>
                <a:cubicBezTo>
                  <a:pt x="9" y="30"/>
                  <a:pt x="6" y="33"/>
                  <a:pt x="6" y="36"/>
                </a:cubicBezTo>
                <a:cubicBezTo>
                  <a:pt x="6" y="39"/>
                  <a:pt x="9" y="42"/>
                  <a:pt x="12" y="42"/>
                </a:cubicBezTo>
                <a:cubicBezTo>
                  <a:pt x="15" y="42"/>
                  <a:pt x="18" y="39"/>
                  <a:pt x="18" y="36"/>
                </a:cubicBezTo>
                <a:cubicBezTo>
                  <a:pt x="18" y="33"/>
                  <a:pt x="15" y="30"/>
                  <a:pt x="12" y="30"/>
                </a:cubicBezTo>
                <a:close/>
                <a:moveTo>
                  <a:pt x="58" y="24"/>
                </a:moveTo>
                <a:cubicBezTo>
                  <a:pt x="55" y="10"/>
                  <a:pt x="55" y="10"/>
                  <a:pt x="55" y="10"/>
                </a:cubicBezTo>
                <a:cubicBezTo>
                  <a:pt x="54" y="10"/>
                  <a:pt x="54" y="9"/>
                  <a:pt x="53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3" y="10"/>
                  <a:pt x="23" y="10"/>
                </a:cubicBezTo>
                <a:cubicBezTo>
                  <a:pt x="19" y="24"/>
                  <a:pt x="19" y="24"/>
                  <a:pt x="19" y="24"/>
                </a:cubicBezTo>
                <a:lnTo>
                  <a:pt x="58" y="24"/>
                </a:lnTo>
                <a:close/>
                <a:moveTo>
                  <a:pt x="65" y="30"/>
                </a:moveTo>
                <a:cubicBezTo>
                  <a:pt x="62" y="30"/>
                  <a:pt x="59" y="33"/>
                  <a:pt x="59" y="36"/>
                </a:cubicBezTo>
                <a:cubicBezTo>
                  <a:pt x="59" y="39"/>
                  <a:pt x="62" y="42"/>
                  <a:pt x="65" y="42"/>
                </a:cubicBezTo>
                <a:cubicBezTo>
                  <a:pt x="69" y="42"/>
                  <a:pt x="71" y="39"/>
                  <a:pt x="71" y="36"/>
                </a:cubicBezTo>
                <a:cubicBezTo>
                  <a:pt x="71" y="33"/>
                  <a:pt x="69" y="30"/>
                  <a:pt x="65" y="30"/>
                </a:cubicBezTo>
                <a:close/>
              </a:path>
            </a:pathLst>
          </a:custGeom>
          <a:gradFill>
            <a:gsLst>
              <a:gs pos="100000">
                <a:srgbClr val="C00000"/>
              </a:gs>
              <a:gs pos="0">
                <a:srgbClr val="FF0000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1095956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21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198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decel="10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105" grpId="0"/>
      <p:bldP spid="106" grpId="0"/>
      <p:bldP spid="108" grpId="0"/>
      <p:bldP spid="109" grpId="0"/>
      <p:bldP spid="111" grpId="0"/>
      <p:bldP spid="112" grpId="0"/>
      <p:bldP spid="114" grpId="0"/>
      <p:bldP spid="115" grpId="0"/>
      <p:bldP spid="1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47" name="椭圆 46"/>
          <p:cNvSpPr/>
          <p:nvPr/>
        </p:nvSpPr>
        <p:spPr>
          <a:xfrm>
            <a:off x="4098719" y="1434659"/>
            <a:ext cx="1461884" cy="1461884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631397" y="1434659"/>
            <a:ext cx="1461884" cy="1461884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098719" y="4088457"/>
            <a:ext cx="1461884" cy="1461884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31397" y="4088457"/>
            <a:ext cx="1461884" cy="1461884"/>
          </a:xfrm>
          <a:prstGeom prst="ellipse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同心圆 50"/>
          <p:cNvSpPr/>
          <p:nvPr/>
        </p:nvSpPr>
        <p:spPr>
          <a:xfrm>
            <a:off x="4621021" y="1997658"/>
            <a:ext cx="2949958" cy="2949958"/>
          </a:xfrm>
          <a:prstGeom prst="donut">
            <a:avLst>
              <a:gd name="adj" fmla="val 1237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943942" y="2320579"/>
            <a:ext cx="2304117" cy="230411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5" t="15339" r="13670" b="20286"/>
          <a:stretch/>
        </p:blipFill>
        <p:spPr>
          <a:xfrm>
            <a:off x="5181806" y="2557661"/>
            <a:ext cx="1828388" cy="1828388"/>
          </a:xfrm>
          <a:prstGeom prst="ellipse">
            <a:avLst/>
          </a:prstGeom>
        </p:spPr>
      </p:pic>
      <p:sp>
        <p:nvSpPr>
          <p:cNvPr id="53" name="椭圆 52"/>
          <p:cNvSpPr/>
          <p:nvPr/>
        </p:nvSpPr>
        <p:spPr>
          <a:xfrm>
            <a:off x="5178713" y="2554568"/>
            <a:ext cx="1834574" cy="1834574"/>
          </a:xfrm>
          <a:prstGeom prst="ellipse">
            <a:avLst/>
          </a:prstGeom>
          <a:gradFill>
            <a:gsLst>
              <a:gs pos="100000">
                <a:srgbClr val="FF0000">
                  <a:alpha val="62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Freeform 85"/>
          <p:cNvSpPr>
            <a:spLocks noChangeArrowheads="1"/>
          </p:cNvSpPr>
          <p:nvPr/>
        </p:nvSpPr>
        <p:spPr bwMode="auto">
          <a:xfrm>
            <a:off x="7176147" y="4577747"/>
            <a:ext cx="424640" cy="483304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8" name="Freeform 92"/>
          <p:cNvSpPr>
            <a:spLocks noChangeArrowheads="1"/>
          </p:cNvSpPr>
          <p:nvPr/>
        </p:nvSpPr>
        <p:spPr bwMode="auto">
          <a:xfrm>
            <a:off x="7200896" y="1847339"/>
            <a:ext cx="394220" cy="516454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9" name="Freeform 95"/>
          <p:cNvSpPr>
            <a:spLocks noChangeArrowheads="1"/>
          </p:cNvSpPr>
          <p:nvPr/>
        </p:nvSpPr>
        <p:spPr bwMode="auto">
          <a:xfrm>
            <a:off x="4553851" y="4610066"/>
            <a:ext cx="513400" cy="418666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0" name="Freeform 109"/>
          <p:cNvSpPr>
            <a:spLocks noChangeArrowheads="1"/>
          </p:cNvSpPr>
          <p:nvPr/>
        </p:nvSpPr>
        <p:spPr bwMode="auto">
          <a:xfrm>
            <a:off x="4553851" y="1884223"/>
            <a:ext cx="528680" cy="528676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2309405" y="1739367"/>
            <a:ext cx="1387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开拓市场</a:t>
            </a:r>
          </a:p>
        </p:txBody>
      </p:sp>
      <p:sp>
        <p:nvSpPr>
          <p:cNvPr id="103" name="文本框 78"/>
          <p:cNvSpPr txBox="1"/>
          <p:nvPr/>
        </p:nvSpPr>
        <p:spPr>
          <a:xfrm>
            <a:off x="618020" y="2168244"/>
            <a:ext cx="3123437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卦是一大起来做伊桑，阿拉一霎。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393455" y="1739367"/>
            <a:ext cx="1439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二次开发</a:t>
            </a:r>
          </a:p>
        </p:txBody>
      </p:sp>
      <p:sp>
        <p:nvSpPr>
          <p:cNvPr id="106" name="文本框 89"/>
          <p:cNvSpPr txBox="1"/>
          <p:nvPr/>
        </p:nvSpPr>
        <p:spPr>
          <a:xfrm>
            <a:off x="8406281" y="2142724"/>
            <a:ext cx="2995144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设计定制好评和肯定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2311401" y="4454977"/>
            <a:ext cx="1381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扩大销售</a:t>
            </a:r>
          </a:p>
        </p:txBody>
      </p:sp>
      <p:sp>
        <p:nvSpPr>
          <p:cNvPr id="109" name="文本框 78"/>
          <p:cNvSpPr txBox="1"/>
          <p:nvPr/>
        </p:nvSpPr>
        <p:spPr>
          <a:xfrm>
            <a:off x="619150" y="4909007"/>
            <a:ext cx="3109727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大会你不知道清炒算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卦是一大起来做伊桑，阿拉一霎。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387094" y="4454977"/>
            <a:ext cx="1445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项目维护</a:t>
            </a:r>
          </a:p>
        </p:txBody>
      </p:sp>
      <p:sp>
        <p:nvSpPr>
          <p:cNvPr id="112" name="文本框 89"/>
          <p:cNvSpPr txBox="1"/>
          <p:nvPr/>
        </p:nvSpPr>
        <p:spPr>
          <a:xfrm>
            <a:off x="8401055" y="4883487"/>
            <a:ext cx="3066142" cy="654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就得是你不知道清炒算</a:t>
            </a:r>
            <a:r>
              <a:rPr lang="en-US" altLang="zh-CN" sz="1600" dirty="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</a:t>
            </a:r>
            <a:r>
              <a:rPr lang="zh-CN" altLang="en-US" sz="1600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卦是一大起来做伊桑，阿拉一霎</a:t>
            </a:r>
            <a:endParaRPr lang="en-US" altLang="zh-CN" sz="1600" dirty="0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3316941" y="2134827"/>
            <a:ext cx="287303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8529021" y="2134827"/>
            <a:ext cx="287303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3316941" y="4842804"/>
            <a:ext cx="287303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8529021" y="4842804"/>
            <a:ext cx="287303" cy="0"/>
          </a:xfrm>
          <a:prstGeom prst="line">
            <a:avLst/>
          </a:prstGeom>
          <a:noFill/>
          <a:ln w="38100">
            <a:gradFill>
              <a:gsLst>
                <a:gs pos="100000">
                  <a:srgbClr val="FF0000"/>
                </a:gs>
                <a:gs pos="0">
                  <a:srgbClr val="C0000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5" name="Group 58"/>
          <p:cNvGrpSpPr/>
          <p:nvPr/>
        </p:nvGrpSpPr>
        <p:grpSpPr>
          <a:xfrm>
            <a:off x="5651119" y="3143250"/>
            <a:ext cx="889762" cy="657210"/>
            <a:chOff x="2563427" y="3717902"/>
            <a:chExt cx="439257" cy="324452"/>
          </a:xfrm>
          <a:solidFill>
            <a:srgbClr val="FFFFFF"/>
          </a:solidFill>
        </p:grpSpPr>
        <p:sp>
          <p:nvSpPr>
            <p:cNvPr id="36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22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476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ageCurlDouble" invX="1"/>
      </p:transition>
    </mc:Choice>
    <mc:Fallback xmlns="">
      <p:transition spd="slow" advClick="0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19232" r="123" b="34748"/>
          <a:stretch/>
        </p:blipFill>
        <p:spPr>
          <a:xfrm>
            <a:off x="0" y="-88901"/>
            <a:ext cx="12192000" cy="31559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t="199" r="104" b="13741"/>
          <a:stretch/>
        </p:blipFill>
        <p:spPr>
          <a:xfrm>
            <a:off x="-15240" y="2960914"/>
            <a:ext cx="12207240" cy="389708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0" y="-76200"/>
            <a:ext cx="12192000" cy="3037114"/>
          </a:xfrm>
          <a:prstGeom prst="rect">
            <a:avLst/>
          </a:prstGeom>
          <a:gradFill>
            <a:gsLst>
              <a:gs pos="100000">
                <a:srgbClr val="FF0000">
                  <a:alpha val="94000"/>
                </a:srgbClr>
              </a:gs>
              <a:gs pos="0">
                <a:srgbClr val="C00000">
                  <a:alpha val="85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687729" y="1915882"/>
            <a:ext cx="8816542" cy="3135086"/>
          </a:xfrm>
          <a:prstGeom prst="roundRect">
            <a:avLst>
              <a:gd name="adj" fmla="val 1667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64"/>
          <p:cNvSpPr txBox="1"/>
          <p:nvPr/>
        </p:nvSpPr>
        <p:spPr>
          <a:xfrm>
            <a:off x="2319991" y="2324342"/>
            <a:ext cx="1705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财务自由</a:t>
            </a:r>
            <a:endParaRPr lang="zh-CN" altLang="en-US" sz="2800" spc="75" dirty="0">
              <a:solidFill>
                <a:srgbClr val="262626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8" name="TextBox 64"/>
          <p:cNvSpPr txBox="1"/>
          <p:nvPr/>
        </p:nvSpPr>
        <p:spPr>
          <a:xfrm>
            <a:off x="6405458" y="2269501"/>
            <a:ext cx="1705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脱单成双</a:t>
            </a:r>
            <a:endParaRPr lang="zh-CN" altLang="en-US" sz="2800" spc="75" dirty="0">
              <a:solidFill>
                <a:srgbClr val="262626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9" name="TextBox 64"/>
          <p:cNvSpPr txBox="1"/>
          <p:nvPr/>
        </p:nvSpPr>
        <p:spPr>
          <a:xfrm>
            <a:off x="2319991" y="2750445"/>
            <a:ext cx="2326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75">
                <a:gradFill>
                  <a:gsLst>
                    <a:gs pos="100000">
                      <a:srgbClr val="FF0000">
                        <a:alpha val="94000"/>
                      </a:srgbClr>
                    </a:gs>
                    <a:gs pos="0">
                      <a:srgbClr val="C00000">
                        <a:alpha val="85000"/>
                      </a:srgbClr>
                    </a:gs>
                  </a:gsLst>
                  <a:lin ang="174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Be A RICH MAN</a:t>
            </a:r>
            <a:endParaRPr lang="zh-CN" altLang="en-US" spc="75" dirty="0">
              <a:gradFill>
                <a:gsLst>
                  <a:gs pos="100000">
                    <a:srgbClr val="FF0000">
                      <a:alpha val="94000"/>
                    </a:srgbClr>
                  </a:gs>
                  <a:gs pos="0">
                    <a:srgbClr val="C00000">
                      <a:alpha val="85000"/>
                    </a:srgbClr>
                  </a:gs>
                </a:gsLst>
                <a:lin ang="174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0" name="TextBox 64"/>
          <p:cNvSpPr txBox="1"/>
          <p:nvPr/>
        </p:nvSpPr>
        <p:spPr>
          <a:xfrm>
            <a:off x="6405458" y="2678075"/>
            <a:ext cx="233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75">
                <a:gradFill>
                  <a:gsLst>
                    <a:gs pos="100000">
                      <a:srgbClr val="FF0000">
                        <a:alpha val="94000"/>
                      </a:srgbClr>
                    </a:gs>
                    <a:gs pos="0">
                      <a:srgbClr val="C00000">
                        <a:alpha val="85000"/>
                      </a:srgbClr>
                    </a:gs>
                  </a:gsLst>
                  <a:lin ang="174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OUT OF SINGLE</a:t>
            </a:r>
            <a:endParaRPr lang="zh-CN" altLang="en-US" spc="75" dirty="0">
              <a:gradFill>
                <a:gsLst>
                  <a:gs pos="100000">
                    <a:srgbClr val="FF0000">
                      <a:alpha val="94000"/>
                    </a:srgbClr>
                  </a:gs>
                  <a:gs pos="0">
                    <a:srgbClr val="C00000">
                      <a:alpha val="85000"/>
                    </a:srgbClr>
                  </a:gs>
                </a:gsLst>
                <a:lin ang="174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19991" y="3154132"/>
            <a:ext cx="349343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培训但是仍然没有赚多少钱苦了我的哥。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405458" y="3154132"/>
            <a:ext cx="349247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他集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服务，但他是个单身狗。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2427503" y="4283075"/>
            <a:ext cx="840062" cy="336549"/>
          </a:xfrm>
          <a:prstGeom prst="roundRect">
            <a:avLst/>
          </a:prstGeom>
          <a:gradFill>
            <a:gsLst>
              <a:gs pos="100000">
                <a:srgbClr val="FF0000">
                  <a:alpha val="94000"/>
                </a:srgbClr>
              </a:gs>
              <a:gs pos="0">
                <a:srgbClr val="C00000">
                  <a:alpha val="85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Century Gothic" panose="020B0502020202020204" pitchFamily="34" charset="0"/>
              </a:rPr>
              <a:t>RICH</a:t>
            </a:r>
            <a:endParaRPr lang="zh-CN" altLang="en-US" sz="1200">
              <a:latin typeface="Century Gothic" panose="020B0502020202020204" pitchFamily="34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516068" y="4278117"/>
            <a:ext cx="840062" cy="336549"/>
          </a:xfrm>
          <a:prstGeom prst="roundRect">
            <a:avLst/>
          </a:prstGeom>
          <a:gradFill>
            <a:gsLst>
              <a:gs pos="100000">
                <a:srgbClr val="FF0000">
                  <a:alpha val="94000"/>
                </a:srgbClr>
              </a:gs>
              <a:gs pos="0">
                <a:srgbClr val="C00000">
                  <a:alpha val="85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Century Gothic" panose="020B0502020202020204" pitchFamily="34" charset="0"/>
              </a:rPr>
              <a:t>LOVE</a:t>
            </a:r>
            <a:endParaRPr lang="zh-CN" altLang="en-US" sz="1200">
              <a:latin typeface="Century Gothic" panose="020B0502020202020204" pitchFamily="34" charset="0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1982873" y="2116443"/>
            <a:ext cx="8211013" cy="2733964"/>
          </a:xfrm>
          <a:prstGeom prst="roundRect">
            <a:avLst>
              <a:gd name="adj" fmla="val 1667"/>
            </a:avLst>
          </a:prstGeom>
          <a:noFill/>
          <a:ln w="19050"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71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5" grpId="0" animBg="1"/>
      <p:bldP spid="47" grpId="0"/>
      <p:bldP spid="48" grpId="0"/>
      <p:bldP spid="49" grpId="0"/>
      <p:bldP spid="50" grpId="0"/>
      <p:bldP spid="51" grpId="0"/>
      <p:bldP spid="52" grpId="0"/>
      <p:bldP spid="16" grpId="0" animBg="1"/>
      <p:bldP spid="53" grpId="0" animBg="1"/>
      <p:bldP spid="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"/>
            <a:ext cx="12192000" cy="6881812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2"/>
            </p:custDataLst>
          </p:nvPr>
        </p:nvSpPr>
        <p:spPr>
          <a:xfrm>
            <a:off x="2088067" y="1330136"/>
            <a:ext cx="8015866" cy="4197729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3"/>
            </p:custDataLst>
          </p:nvPr>
        </p:nvSpPr>
        <p:spPr>
          <a:xfrm>
            <a:off x="2909646" y="3235513"/>
            <a:ext cx="6372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感谢您的收看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054191" y="1787996"/>
            <a:ext cx="410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2017</a:t>
            </a:r>
            <a:endParaRPr lang="zh-CN" altLang="en-US" sz="9600">
              <a:solidFill>
                <a:schemeClr val="bg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8" name="PA_矩形 7"/>
          <p:cNvSpPr/>
          <p:nvPr>
            <p:custDataLst>
              <p:tags r:id="rId5"/>
            </p:custDataLst>
          </p:nvPr>
        </p:nvSpPr>
        <p:spPr>
          <a:xfrm>
            <a:off x="2288905" y="1587515"/>
            <a:ext cx="7614191" cy="368297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圆角矩形 8"/>
          <p:cNvSpPr/>
          <p:nvPr>
            <p:custDataLst>
              <p:tags r:id="rId6"/>
            </p:custDataLst>
          </p:nvPr>
        </p:nvSpPr>
        <p:spPr>
          <a:xfrm>
            <a:off x="5411710" y="4441643"/>
            <a:ext cx="1368580" cy="5031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DC1218"/>
                    </a:gs>
                    <a:gs pos="100000">
                      <a:srgbClr val="901518">
                        <a:alpha val="90000"/>
                      </a:srgbClr>
                    </a:gs>
                  </a:gsLst>
                  <a:lin ang="2700000" scaled="1"/>
                  <a:tileRect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22476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0" r="19983"/>
          <a:stretch/>
        </p:blipFill>
        <p:spPr>
          <a:xfrm>
            <a:off x="0" y="0"/>
            <a:ext cx="5334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-25400"/>
            <a:ext cx="5334000" cy="6883400"/>
          </a:xfrm>
          <a:prstGeom prst="rect">
            <a:avLst/>
          </a:prstGeom>
          <a:gradFill flip="none" rotWithShape="1">
            <a:gsLst>
              <a:gs pos="0">
                <a:srgbClr val="DC1218">
                  <a:alpha val="95000"/>
                </a:srgbClr>
              </a:gs>
              <a:gs pos="100000">
                <a:srgbClr val="901518">
                  <a:alpha val="9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464" y="161479"/>
            <a:ext cx="4989072" cy="650964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94737" y="2207161"/>
            <a:ext cx="2344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1618" y="3343442"/>
            <a:ext cx="4410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Century Gothic" panose="020B0502020202020204" pitchFamily="34" charset="0"/>
                <a:ea typeface="方正正大黑简体" panose="02000000000000000000" pitchFamily="2" charset="-122"/>
              </a:rPr>
              <a:t>CONTENTS</a:t>
            </a:r>
            <a:endParaRPr lang="zh-CN" altLang="en-US" sz="5400">
              <a:solidFill>
                <a:schemeClr val="bg1"/>
              </a:solidFill>
              <a:latin typeface="Century Gothic" panose="020B0502020202020204" pitchFamily="34" charset="0"/>
              <a:ea typeface="方正正大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67119" y="1321282"/>
            <a:ext cx="4181063" cy="711200"/>
            <a:chOff x="6367119" y="1321282"/>
            <a:chExt cx="4181063" cy="711200"/>
          </a:xfrm>
        </p:grpSpPr>
        <p:sp>
          <p:nvSpPr>
            <p:cNvPr id="31" name="圆角矩形 30"/>
            <p:cNvSpPr/>
            <p:nvPr/>
          </p:nvSpPr>
          <p:spPr>
            <a:xfrm>
              <a:off x="6367119" y="1321282"/>
              <a:ext cx="711200" cy="71120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45"/>
            <p:cNvSpPr>
              <a:spLocks/>
            </p:cNvSpPr>
            <p:nvPr/>
          </p:nvSpPr>
          <p:spPr bwMode="auto">
            <a:xfrm>
              <a:off x="6474641" y="1477463"/>
              <a:ext cx="398838" cy="39883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Box 64"/>
            <p:cNvSpPr txBox="1"/>
            <p:nvPr/>
          </p:nvSpPr>
          <p:spPr>
            <a:xfrm>
              <a:off x="7282544" y="1460353"/>
              <a:ext cx="32656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PART 01</a:t>
              </a:r>
              <a:r>
                <a:rPr lang="zh-CN" altLang="en-US" sz="2000" b="1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   </a:t>
              </a:r>
              <a:r>
                <a:rPr lang="zh-CN" altLang="en-US" sz="2000" spc="75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前阶段工作概述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67119" y="2198254"/>
            <a:ext cx="3906567" cy="711200"/>
            <a:chOff x="6367119" y="2198254"/>
            <a:chExt cx="3906567" cy="711200"/>
          </a:xfrm>
        </p:grpSpPr>
        <p:sp>
          <p:nvSpPr>
            <p:cNvPr id="32" name="圆角矩形 31"/>
            <p:cNvSpPr/>
            <p:nvPr/>
          </p:nvSpPr>
          <p:spPr>
            <a:xfrm>
              <a:off x="6367119" y="2198254"/>
              <a:ext cx="711200" cy="71120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5" name="Group 54"/>
            <p:cNvGrpSpPr/>
            <p:nvPr/>
          </p:nvGrpSpPr>
          <p:grpSpPr>
            <a:xfrm>
              <a:off x="6479987" y="2327338"/>
              <a:ext cx="477524" cy="477524"/>
              <a:chOff x="3119438" y="3767138"/>
              <a:chExt cx="552450" cy="552450"/>
            </a:xfr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p:grpSpPr>
          <p:sp>
            <p:nvSpPr>
              <p:cNvPr id="16" name="Freeform 82"/>
              <p:cNvSpPr>
                <a:spLocks noEditPoints="1"/>
              </p:cNvSpPr>
              <p:nvPr/>
            </p:nvSpPr>
            <p:spPr bwMode="auto">
              <a:xfrm>
                <a:off x="3119438" y="3767138"/>
                <a:ext cx="552450" cy="552450"/>
              </a:xfrm>
              <a:custGeom>
                <a:avLst/>
                <a:gdLst/>
                <a:ahLst/>
                <a:cxnLst>
                  <a:cxn ang="0">
                    <a:pos x="30" y="162"/>
                  </a:cxn>
                  <a:cxn ang="0">
                    <a:pos x="72" y="150"/>
                  </a:cxn>
                  <a:cxn ang="0">
                    <a:pos x="95" y="190"/>
                  </a:cxn>
                  <a:cxn ang="0">
                    <a:pos x="117" y="152"/>
                  </a:cxn>
                  <a:cxn ang="0">
                    <a:pos x="161" y="164"/>
                  </a:cxn>
                  <a:cxn ang="0">
                    <a:pos x="150" y="121"/>
                  </a:cxn>
                  <a:cxn ang="0">
                    <a:pos x="190" y="98"/>
                  </a:cxn>
                  <a:cxn ang="0">
                    <a:pos x="151" y="75"/>
                  </a:cxn>
                  <a:cxn ang="0">
                    <a:pos x="164" y="30"/>
                  </a:cxn>
                  <a:cxn ang="0">
                    <a:pos x="120" y="41"/>
                  </a:cxn>
                  <a:cxn ang="0">
                    <a:pos x="96" y="0"/>
                  </a:cxn>
                  <a:cxn ang="0">
                    <a:pos x="72" y="41"/>
                  </a:cxn>
                  <a:cxn ang="0">
                    <a:pos x="29" y="30"/>
                  </a:cxn>
                  <a:cxn ang="0">
                    <a:pos x="41" y="73"/>
                  </a:cxn>
                  <a:cxn ang="0">
                    <a:pos x="0" y="96"/>
                  </a:cxn>
                  <a:cxn ang="0">
                    <a:pos x="41" y="120"/>
                  </a:cxn>
                  <a:cxn ang="0">
                    <a:pos x="30" y="162"/>
                  </a:cxn>
                  <a:cxn ang="0">
                    <a:pos x="96" y="43"/>
                  </a:cxn>
                  <a:cxn ang="0">
                    <a:pos x="150" y="97"/>
                  </a:cxn>
                  <a:cxn ang="0">
                    <a:pos x="96" y="151"/>
                  </a:cxn>
                  <a:cxn ang="0">
                    <a:pos x="41" y="97"/>
                  </a:cxn>
                  <a:cxn ang="0">
                    <a:pos x="96" y="43"/>
                  </a:cxn>
                  <a:cxn ang="0">
                    <a:pos x="96" y="43"/>
                  </a:cxn>
                  <a:cxn ang="0">
                    <a:pos x="96" y="43"/>
                  </a:cxn>
                </a:cxnLst>
                <a:rect l="0" t="0" r="r" b="b"/>
                <a:pathLst>
                  <a:path w="190" h="190">
                    <a:moveTo>
                      <a:pt x="30" y="162"/>
                    </a:moveTo>
                    <a:cubicBezTo>
                      <a:pt x="72" y="150"/>
                      <a:pt x="72" y="150"/>
                      <a:pt x="72" y="15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90" y="98"/>
                      <a:pt x="190" y="98"/>
                      <a:pt x="190" y="98"/>
                    </a:cubicBezTo>
                    <a:cubicBezTo>
                      <a:pt x="151" y="75"/>
                      <a:pt x="151" y="75"/>
                      <a:pt x="151" y="75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1" y="120"/>
                      <a:pt x="41" y="120"/>
                      <a:pt x="41" y="120"/>
                    </a:cubicBezTo>
                    <a:lnTo>
                      <a:pt x="30" y="162"/>
                    </a:lnTo>
                    <a:close/>
                    <a:moveTo>
                      <a:pt x="96" y="43"/>
                    </a:moveTo>
                    <a:cubicBezTo>
                      <a:pt x="125" y="43"/>
                      <a:pt x="150" y="67"/>
                      <a:pt x="150" y="97"/>
                    </a:cubicBezTo>
                    <a:cubicBezTo>
                      <a:pt x="150" y="127"/>
                      <a:pt x="125" y="151"/>
                      <a:pt x="96" y="151"/>
                    </a:cubicBezTo>
                    <a:cubicBezTo>
                      <a:pt x="66" y="151"/>
                      <a:pt x="41" y="127"/>
                      <a:pt x="41" y="97"/>
                    </a:cubicBezTo>
                    <a:cubicBezTo>
                      <a:pt x="41" y="67"/>
                      <a:pt x="66" y="43"/>
                      <a:pt x="96" y="43"/>
                    </a:cubicBezTo>
                    <a:close/>
                    <a:moveTo>
                      <a:pt x="96" y="43"/>
                    </a:moveTo>
                    <a:cubicBezTo>
                      <a:pt x="96" y="43"/>
                      <a:pt x="96" y="43"/>
                      <a:pt x="96" y="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3"/>
              <p:cNvSpPr>
                <a:spLocks noEditPoints="1"/>
              </p:cNvSpPr>
              <p:nvPr/>
            </p:nvSpPr>
            <p:spPr bwMode="auto">
              <a:xfrm>
                <a:off x="3259138" y="3910013"/>
                <a:ext cx="276225" cy="279400"/>
              </a:xfrm>
              <a:custGeom>
                <a:avLst/>
                <a:gdLst/>
                <a:ahLst/>
                <a:cxnLst>
                  <a:cxn ang="0">
                    <a:pos x="48" y="96"/>
                  </a:cxn>
                  <a:cxn ang="0">
                    <a:pos x="95" y="48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48" y="96"/>
                  </a:cxn>
                  <a:cxn ang="0">
                    <a:pos x="48" y="96"/>
                  </a:cxn>
                  <a:cxn ang="0">
                    <a:pos x="48" y="96"/>
                  </a:cxn>
                </a:cxnLst>
                <a:rect l="0" t="0" r="r" b="b"/>
                <a:pathLst>
                  <a:path w="95" h="96">
                    <a:moveTo>
                      <a:pt x="48" y="96"/>
                    </a:moveTo>
                    <a:cubicBezTo>
                      <a:pt x="74" y="96"/>
                      <a:pt x="95" y="74"/>
                      <a:pt x="95" y="48"/>
                    </a:cubicBezTo>
                    <a:cubicBezTo>
                      <a:pt x="95" y="22"/>
                      <a:pt x="74" y="0"/>
                      <a:pt x="48" y="0"/>
                    </a:cubicBezTo>
                    <a:cubicBezTo>
                      <a:pt x="21" y="0"/>
                      <a:pt x="0" y="22"/>
                      <a:pt x="0" y="48"/>
                    </a:cubicBezTo>
                    <a:cubicBezTo>
                      <a:pt x="0" y="74"/>
                      <a:pt x="21" y="96"/>
                      <a:pt x="48" y="96"/>
                    </a:cubicBezTo>
                    <a:close/>
                    <a:moveTo>
                      <a:pt x="48" y="96"/>
                    </a:moveTo>
                    <a:cubicBezTo>
                      <a:pt x="48" y="96"/>
                      <a:pt x="48" y="96"/>
                      <a:pt x="48" y="9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TextBox 65"/>
            <p:cNvSpPr txBox="1"/>
            <p:nvPr/>
          </p:nvSpPr>
          <p:spPr>
            <a:xfrm>
              <a:off x="7280559" y="2341444"/>
              <a:ext cx="29931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PART 02   </a:t>
              </a:r>
              <a:r>
                <a:rPr lang="zh-CN" altLang="en-US" sz="2000" spc="75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工作完成情况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67119" y="3075226"/>
            <a:ext cx="4247625" cy="711200"/>
            <a:chOff x="6367119" y="3075226"/>
            <a:chExt cx="4247625" cy="711200"/>
          </a:xfrm>
        </p:grpSpPr>
        <p:sp>
          <p:nvSpPr>
            <p:cNvPr id="33" name="圆角矩形 32"/>
            <p:cNvSpPr/>
            <p:nvPr/>
          </p:nvSpPr>
          <p:spPr>
            <a:xfrm>
              <a:off x="6367119" y="3075226"/>
              <a:ext cx="711200" cy="71120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1"/>
            <p:cNvSpPr>
              <a:spLocks noEditPoints="1"/>
            </p:cNvSpPr>
            <p:nvPr/>
          </p:nvSpPr>
          <p:spPr bwMode="auto">
            <a:xfrm>
              <a:off x="6485450" y="3251574"/>
              <a:ext cx="448352" cy="309306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58" y="50"/>
                </a:cxn>
                <a:cxn ang="0">
                  <a:pos x="58" y="50"/>
                </a:cxn>
                <a:cxn ang="0">
                  <a:pos x="15" y="50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35"/>
                </a:cxn>
                <a:cxn ang="0">
                  <a:pos x="7" y="23"/>
                </a:cxn>
                <a:cxn ang="0">
                  <a:pos x="7" y="20"/>
                </a:cxn>
                <a:cxn ang="0">
                  <a:pos x="17" y="10"/>
                </a:cxn>
                <a:cxn ang="0">
                  <a:pos x="23" y="12"/>
                </a:cxn>
                <a:cxn ang="0">
                  <a:pos x="42" y="0"/>
                </a:cxn>
                <a:cxn ang="0">
                  <a:pos x="64" y="21"/>
                </a:cxn>
                <a:cxn ang="0">
                  <a:pos x="64" y="23"/>
                </a:cxn>
                <a:cxn ang="0">
                  <a:pos x="73" y="36"/>
                </a:cxn>
                <a:cxn ang="0">
                  <a:pos x="27" y="42"/>
                </a:cxn>
                <a:cxn ang="0">
                  <a:pos x="35" y="38"/>
                </a:cxn>
                <a:cxn ang="0">
                  <a:pos x="32" y="34"/>
                </a:cxn>
                <a:cxn ang="0">
                  <a:pos x="27" y="37"/>
                </a:cxn>
                <a:cxn ang="0">
                  <a:pos x="22" y="32"/>
                </a:cxn>
                <a:cxn ang="0">
                  <a:pos x="27" y="28"/>
                </a:cxn>
                <a:cxn ang="0">
                  <a:pos x="48" y="42"/>
                </a:cxn>
                <a:cxn ang="0">
                  <a:pos x="58" y="32"/>
                </a:cxn>
                <a:cxn ang="0">
                  <a:pos x="48" y="23"/>
                </a:cxn>
                <a:cxn ang="0">
                  <a:pos x="39" y="26"/>
                </a:cxn>
                <a:cxn ang="0">
                  <a:pos x="43" y="30"/>
                </a:cxn>
                <a:cxn ang="0">
                  <a:pos x="48" y="28"/>
                </a:cxn>
                <a:cxn ang="0">
                  <a:pos x="52" y="32"/>
                </a:cxn>
                <a:cxn ang="0">
                  <a:pos x="48" y="37"/>
                </a:cxn>
                <a:cxn ang="0">
                  <a:pos x="27" y="23"/>
                </a:cxn>
                <a:cxn ang="0">
                  <a:pos x="16" y="32"/>
                </a:cxn>
                <a:cxn ang="0">
                  <a:pos x="27" y="42"/>
                </a:cxn>
              </a:cxnLst>
              <a:rect l="0" t="0" r="r" b="b"/>
              <a:pathLst>
                <a:path w="73" h="50">
                  <a:moveTo>
                    <a:pt x="73" y="36"/>
                  </a:moveTo>
                  <a:cubicBezTo>
                    <a:pt x="73" y="44"/>
                    <a:pt x="66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0"/>
                    <a:pt x="0" y="43"/>
                    <a:pt x="0" y="35"/>
                  </a:cubicBezTo>
                  <a:cubicBezTo>
                    <a:pt x="0" y="30"/>
                    <a:pt x="3" y="26"/>
                    <a:pt x="7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15"/>
                    <a:pt x="11" y="10"/>
                    <a:pt x="17" y="10"/>
                  </a:cubicBezTo>
                  <a:cubicBezTo>
                    <a:pt x="19" y="10"/>
                    <a:pt x="21" y="11"/>
                    <a:pt x="23" y="12"/>
                  </a:cubicBezTo>
                  <a:cubicBezTo>
                    <a:pt x="26" y="5"/>
                    <a:pt x="34" y="0"/>
                    <a:pt x="42" y="0"/>
                  </a:cubicBezTo>
                  <a:cubicBezTo>
                    <a:pt x="54" y="0"/>
                    <a:pt x="64" y="10"/>
                    <a:pt x="64" y="21"/>
                  </a:cubicBezTo>
                  <a:cubicBezTo>
                    <a:pt x="64" y="22"/>
                    <a:pt x="64" y="22"/>
                    <a:pt x="64" y="23"/>
                  </a:cubicBezTo>
                  <a:cubicBezTo>
                    <a:pt x="69" y="25"/>
                    <a:pt x="73" y="30"/>
                    <a:pt x="73" y="36"/>
                  </a:cubicBezTo>
                  <a:close/>
                  <a:moveTo>
                    <a:pt x="27" y="42"/>
                  </a:moveTo>
                  <a:cubicBezTo>
                    <a:pt x="30" y="42"/>
                    <a:pt x="33" y="41"/>
                    <a:pt x="35" y="38"/>
                  </a:cubicBezTo>
                  <a:cubicBezTo>
                    <a:pt x="34" y="37"/>
                    <a:pt x="33" y="36"/>
                    <a:pt x="32" y="34"/>
                  </a:cubicBezTo>
                  <a:cubicBezTo>
                    <a:pt x="31" y="36"/>
                    <a:pt x="29" y="37"/>
                    <a:pt x="27" y="37"/>
                  </a:cubicBezTo>
                  <a:cubicBezTo>
                    <a:pt x="25" y="37"/>
                    <a:pt x="22" y="35"/>
                    <a:pt x="22" y="32"/>
                  </a:cubicBezTo>
                  <a:cubicBezTo>
                    <a:pt x="22" y="30"/>
                    <a:pt x="25" y="28"/>
                    <a:pt x="27" y="28"/>
                  </a:cubicBezTo>
                  <a:cubicBezTo>
                    <a:pt x="35" y="28"/>
                    <a:pt x="37" y="42"/>
                    <a:pt x="48" y="42"/>
                  </a:cubicBezTo>
                  <a:cubicBezTo>
                    <a:pt x="54" y="42"/>
                    <a:pt x="58" y="38"/>
                    <a:pt x="58" y="32"/>
                  </a:cubicBezTo>
                  <a:cubicBezTo>
                    <a:pt x="58" y="26"/>
                    <a:pt x="53" y="23"/>
                    <a:pt x="48" y="23"/>
                  </a:cubicBezTo>
                  <a:cubicBezTo>
                    <a:pt x="44" y="23"/>
                    <a:pt x="42" y="24"/>
                    <a:pt x="39" y="26"/>
                  </a:cubicBezTo>
                  <a:cubicBezTo>
                    <a:pt x="40" y="28"/>
                    <a:pt x="41" y="29"/>
                    <a:pt x="43" y="30"/>
                  </a:cubicBezTo>
                  <a:cubicBezTo>
                    <a:pt x="44" y="29"/>
                    <a:pt x="46" y="28"/>
                    <a:pt x="48" y="28"/>
                  </a:cubicBezTo>
                  <a:cubicBezTo>
                    <a:pt x="50" y="28"/>
                    <a:pt x="52" y="30"/>
                    <a:pt x="52" y="32"/>
                  </a:cubicBezTo>
                  <a:cubicBezTo>
                    <a:pt x="52" y="35"/>
                    <a:pt x="50" y="37"/>
                    <a:pt x="48" y="37"/>
                  </a:cubicBezTo>
                  <a:cubicBezTo>
                    <a:pt x="40" y="37"/>
                    <a:pt x="38" y="23"/>
                    <a:pt x="27" y="23"/>
                  </a:cubicBezTo>
                  <a:cubicBezTo>
                    <a:pt x="21" y="23"/>
                    <a:pt x="16" y="26"/>
                    <a:pt x="16" y="32"/>
                  </a:cubicBezTo>
                  <a:cubicBezTo>
                    <a:pt x="16" y="38"/>
                    <a:pt x="21" y="42"/>
                    <a:pt x="27" y="42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TextBox 66"/>
            <p:cNvSpPr txBox="1"/>
            <p:nvPr/>
          </p:nvSpPr>
          <p:spPr>
            <a:xfrm>
              <a:off x="7278574" y="3222534"/>
              <a:ext cx="3336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PART 03    </a:t>
              </a:r>
              <a:r>
                <a:rPr lang="zh-CN" altLang="en-US" sz="2000" spc="75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项目及成绩展示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67119" y="3952198"/>
            <a:ext cx="4245641" cy="711200"/>
            <a:chOff x="6367119" y="3952198"/>
            <a:chExt cx="4245641" cy="711200"/>
          </a:xfrm>
        </p:grpSpPr>
        <p:sp>
          <p:nvSpPr>
            <p:cNvPr id="34" name="圆角矩形 33"/>
            <p:cNvSpPr/>
            <p:nvPr/>
          </p:nvSpPr>
          <p:spPr>
            <a:xfrm>
              <a:off x="6367119" y="3952198"/>
              <a:ext cx="711200" cy="71120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45"/>
            <p:cNvSpPr>
              <a:spLocks/>
            </p:cNvSpPr>
            <p:nvPr/>
          </p:nvSpPr>
          <p:spPr bwMode="auto">
            <a:xfrm>
              <a:off x="6515906" y="4107687"/>
              <a:ext cx="415912" cy="358644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67"/>
            <p:cNvSpPr txBox="1"/>
            <p:nvPr/>
          </p:nvSpPr>
          <p:spPr>
            <a:xfrm>
              <a:off x="7276590" y="4103624"/>
              <a:ext cx="3336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PART 04    </a:t>
              </a:r>
              <a:r>
                <a:rPr lang="zh-CN" altLang="en-US" sz="2000" spc="75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不足之</a:t>
              </a:r>
              <a:r>
                <a:rPr lang="zh-CN" altLang="en-US" sz="2000" spc="75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处及分析</a:t>
              </a:r>
              <a:endParaRPr lang="zh-CN" altLang="en-US" sz="2000" spc="75" dirty="0">
                <a:solidFill>
                  <a:srgbClr val="404040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67119" y="4829171"/>
            <a:ext cx="3981069" cy="711200"/>
            <a:chOff x="6367119" y="4829171"/>
            <a:chExt cx="3981069" cy="711200"/>
          </a:xfrm>
        </p:grpSpPr>
        <p:sp>
          <p:nvSpPr>
            <p:cNvPr id="35" name="圆角矩形 34"/>
            <p:cNvSpPr/>
            <p:nvPr/>
          </p:nvSpPr>
          <p:spPr>
            <a:xfrm>
              <a:off x="6367119" y="4829171"/>
              <a:ext cx="711200" cy="711200"/>
            </a:xfrm>
            <a:prstGeom prst="roundRect">
              <a:avLst>
                <a:gd name="adj" fmla="val 21355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2"/>
            <p:cNvSpPr>
              <a:spLocks noChangeAspect="1" noEditPoints="1"/>
            </p:cNvSpPr>
            <p:nvPr/>
          </p:nvSpPr>
          <p:spPr bwMode="auto">
            <a:xfrm>
              <a:off x="6533656" y="5004149"/>
              <a:ext cx="421154" cy="402844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TextBox 67"/>
            <p:cNvSpPr txBox="1"/>
            <p:nvPr/>
          </p:nvSpPr>
          <p:spPr>
            <a:xfrm>
              <a:off x="7284529" y="4984714"/>
              <a:ext cx="3063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PART 05    </a:t>
              </a:r>
              <a:r>
                <a:rPr lang="zh-CN" altLang="en-US" sz="2000" spc="75" dirty="0">
                  <a:solidFill>
                    <a:srgbClr val="404040"/>
                  </a:solidFill>
                  <a:latin typeface="Century Gothic" panose="020B0502020202020204" pitchFamily="34" charset="0"/>
                  <a:ea typeface="冬青黑体简体中文 W3" panose="020B0300000000000000" pitchFamily="34" charset="-122"/>
                </a:rPr>
                <a:t>明年工作计划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1461976" y="-159751"/>
            <a:ext cx="849085" cy="849085"/>
          </a:xfrm>
          <a:prstGeom prst="rect">
            <a:avLst/>
          </a:prstGeom>
          <a:noFill/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119951" y="403801"/>
            <a:ext cx="571067" cy="571067"/>
          </a:xfrm>
          <a:prstGeom prst="rect">
            <a:avLst/>
          </a:prstGeom>
          <a:noFill/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36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_图片 42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PA_矩形 40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324126" y="406401"/>
            <a:ext cx="11543748" cy="6045200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矩形 41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13357" y="777055"/>
            <a:ext cx="10965288" cy="530389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4900200" y="3106701"/>
            <a:ext cx="711200" cy="711200"/>
          </a:xfrm>
          <a:prstGeom prst="roundRect">
            <a:avLst>
              <a:gd name="adj" fmla="val 21355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Freeform 245"/>
          <p:cNvSpPr>
            <a:spLocks/>
          </p:cNvSpPr>
          <p:nvPr/>
        </p:nvSpPr>
        <p:spPr bwMode="auto">
          <a:xfrm>
            <a:off x="5007722" y="3262882"/>
            <a:ext cx="398838" cy="39883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5574984" y="3000636"/>
            <a:ext cx="529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前</a:t>
            </a:r>
            <a:r>
              <a:rPr lang="zh-CN" altLang="en-US" sz="5400" spc="75" dirty="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阶段工作概述</a:t>
            </a:r>
          </a:p>
        </p:txBody>
      </p:sp>
      <p:sp>
        <p:nvSpPr>
          <p:cNvPr id="6" name="矩形 5"/>
          <p:cNvSpPr/>
          <p:nvPr/>
        </p:nvSpPr>
        <p:spPr>
          <a:xfrm>
            <a:off x="1372532" y="1920354"/>
            <a:ext cx="343588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01</a:t>
            </a:r>
            <a:endParaRPr lang="zh-CN" altLang="en-US" sz="1990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96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9" t="2256" r="42990" b="4080"/>
          <a:stretch/>
        </p:blipFill>
        <p:spPr>
          <a:xfrm>
            <a:off x="4427219" y="800731"/>
            <a:ext cx="3329941" cy="52571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8" name="矩形 7"/>
          <p:cNvSpPr/>
          <p:nvPr/>
        </p:nvSpPr>
        <p:spPr>
          <a:xfrm>
            <a:off x="4423504" y="790575"/>
            <a:ext cx="3344992" cy="5280025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3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241" y="2012811"/>
            <a:ext cx="4505404" cy="300895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838700" y="2313990"/>
            <a:ext cx="2406594" cy="240659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545" y="3470290"/>
            <a:ext cx="3621224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62000" y="2008893"/>
            <a:ext cx="394967" cy="0"/>
          </a:xfrm>
          <a:prstGeom prst="line">
            <a:avLst/>
          </a:prstGeom>
          <a:ln w="5397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17"/>
          <p:cNvSpPr txBox="1">
            <a:spLocks/>
          </p:cNvSpPr>
          <p:nvPr/>
        </p:nvSpPr>
        <p:spPr>
          <a:xfrm>
            <a:off x="673545" y="2140243"/>
            <a:ext cx="2110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>
                <a:solidFill>
                  <a:srgbClr val="40404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</a:t>
            </a:r>
          </a:p>
        </p:txBody>
      </p:sp>
      <p:sp>
        <p:nvSpPr>
          <p:cNvPr id="21" name="文本框 217"/>
          <p:cNvSpPr txBox="1">
            <a:spLocks/>
          </p:cNvSpPr>
          <p:nvPr/>
        </p:nvSpPr>
        <p:spPr>
          <a:xfrm>
            <a:off x="647950" y="2768215"/>
            <a:ext cx="2110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MY </a:t>
            </a:r>
            <a:r>
              <a:rPr lang="en-US" altLang="zh-CN" sz="2400">
                <a:gradFill>
                  <a:gsLst>
                    <a:gs pos="22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WORK</a:t>
            </a:r>
            <a:endParaRPr lang="zh-CN" altLang="en-US" sz="2400">
              <a:gradFill>
                <a:gsLst>
                  <a:gs pos="22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6" name="Freeform 83"/>
          <p:cNvSpPr>
            <a:spLocks noEditPoints="1"/>
          </p:cNvSpPr>
          <p:nvPr/>
        </p:nvSpPr>
        <p:spPr bwMode="auto">
          <a:xfrm>
            <a:off x="5660894" y="2900248"/>
            <a:ext cx="705422" cy="1058134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05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35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/>
      <p:bldP spid="19" grpId="0"/>
      <p:bldP spid="21" grpId="0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35" y="1716397"/>
            <a:ext cx="3322239" cy="221482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838200"/>
            <a:ext cx="762000" cy="76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647" y="-838200"/>
            <a:ext cx="762000" cy="762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294" y="-838200"/>
            <a:ext cx="762000" cy="76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4941" y="-838200"/>
            <a:ext cx="762000" cy="76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sp>
        <p:nvSpPr>
          <p:cNvPr id="23" name="文本框 217"/>
          <p:cNvSpPr txBox="1">
            <a:spLocks/>
          </p:cNvSpPr>
          <p:nvPr/>
        </p:nvSpPr>
        <p:spPr>
          <a:xfrm>
            <a:off x="5450672" y="1997121"/>
            <a:ext cx="23434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工作内容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5622652" y="2944016"/>
            <a:ext cx="424288" cy="0"/>
          </a:xfrm>
          <a:prstGeom prst="line">
            <a:avLst/>
          </a:prstGeom>
          <a:ln w="5397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510831" y="3259922"/>
            <a:ext cx="5808451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服务提供商。深受大家的好评和肯定。一大起桑欻不早咋，等疾病相对较机会。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22652" y="4748456"/>
            <a:ext cx="698176" cy="698176"/>
            <a:chOff x="5986781" y="5023204"/>
            <a:chExt cx="761890" cy="761890"/>
          </a:xfrm>
        </p:grpSpPr>
        <p:sp>
          <p:nvSpPr>
            <p:cNvPr id="13" name="椭圆 12"/>
            <p:cNvSpPr/>
            <p:nvPr/>
          </p:nvSpPr>
          <p:spPr>
            <a:xfrm>
              <a:off x="5986781" y="5023204"/>
              <a:ext cx="761890" cy="761890"/>
            </a:xfrm>
            <a:prstGeom prst="ellipse">
              <a:avLst/>
            </a:prstGeom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Group 52"/>
            <p:cNvGrpSpPr/>
            <p:nvPr/>
          </p:nvGrpSpPr>
          <p:grpSpPr>
            <a:xfrm>
              <a:off x="6157823" y="5221037"/>
              <a:ext cx="419806" cy="331772"/>
              <a:chOff x="3653259" y="3001930"/>
              <a:chExt cx="658286" cy="520242"/>
            </a:xfrm>
            <a:solidFill>
              <a:schemeClr val="bg1"/>
            </a:solidFill>
          </p:grpSpPr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3864446" y="3138944"/>
                <a:ext cx="447099" cy="342020"/>
              </a:xfrm>
              <a:custGeom>
                <a:avLst/>
                <a:gdLst>
                  <a:gd name="T0" fmla="*/ 1511 w 1915"/>
                  <a:gd name="T1" fmla="*/ 0 h 1465"/>
                  <a:gd name="T2" fmla="*/ 1550 w 1915"/>
                  <a:gd name="T3" fmla="*/ 238 h 1465"/>
                  <a:gd name="T4" fmla="*/ 207 w 1915"/>
                  <a:gd name="T5" fmla="*/ 1231 h 1465"/>
                  <a:gd name="T6" fmla="*/ 0 w 1915"/>
                  <a:gd name="T7" fmla="*/ 1219 h 1465"/>
                  <a:gd name="T8" fmla="*/ 796 w 1915"/>
                  <a:gd name="T9" fmla="*/ 1465 h 1465"/>
                  <a:gd name="T10" fmla="*/ 1915 w 1915"/>
                  <a:gd name="T11" fmla="*/ 637 h 1465"/>
                  <a:gd name="T12" fmla="*/ 1511 w 1915"/>
                  <a:gd name="T13" fmla="*/ 0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5" h="1465">
                    <a:moveTo>
                      <a:pt x="1511" y="0"/>
                    </a:moveTo>
                    <a:cubicBezTo>
                      <a:pt x="1536" y="76"/>
                      <a:pt x="1550" y="156"/>
                      <a:pt x="1550" y="238"/>
                    </a:cubicBezTo>
                    <a:cubicBezTo>
                      <a:pt x="1550" y="787"/>
                      <a:pt x="949" y="1231"/>
                      <a:pt x="207" y="1231"/>
                    </a:cubicBezTo>
                    <a:cubicBezTo>
                      <a:pt x="137" y="1231"/>
                      <a:pt x="67" y="1227"/>
                      <a:pt x="0" y="1219"/>
                    </a:cubicBezTo>
                    <a:cubicBezTo>
                      <a:pt x="203" y="1371"/>
                      <a:pt x="484" y="1465"/>
                      <a:pt x="796" y="1465"/>
                    </a:cubicBezTo>
                    <a:cubicBezTo>
                      <a:pt x="1414" y="1465"/>
                      <a:pt x="1915" y="1094"/>
                      <a:pt x="1915" y="637"/>
                    </a:cubicBezTo>
                    <a:cubicBezTo>
                      <a:pt x="1915" y="381"/>
                      <a:pt x="1758" y="152"/>
                      <a:pt x="15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3653259" y="3001930"/>
                <a:ext cx="522302" cy="3873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3671802" y="3262566"/>
                <a:ext cx="229730" cy="163799"/>
              </a:xfrm>
              <a:custGeom>
                <a:avLst/>
                <a:gdLst>
                  <a:gd name="T0" fmla="*/ 407 w 981"/>
                  <a:gd name="T1" fmla="*/ 157 h 703"/>
                  <a:gd name="T2" fmla="*/ 69 w 981"/>
                  <a:gd name="T3" fmla="*/ 611 h 703"/>
                  <a:gd name="T4" fmla="*/ 107 w 981"/>
                  <a:gd name="T5" fmla="*/ 699 h 703"/>
                  <a:gd name="T6" fmla="*/ 764 w 981"/>
                  <a:gd name="T7" fmla="*/ 330 h 703"/>
                  <a:gd name="T8" fmla="*/ 407 w 981"/>
                  <a:gd name="T9" fmla="*/ 157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703">
                    <a:moveTo>
                      <a:pt x="407" y="157"/>
                    </a:moveTo>
                    <a:cubicBezTo>
                      <a:pt x="332" y="348"/>
                      <a:pt x="138" y="567"/>
                      <a:pt x="69" y="611"/>
                    </a:cubicBezTo>
                    <a:cubicBezTo>
                      <a:pt x="0" y="655"/>
                      <a:pt x="31" y="694"/>
                      <a:pt x="107" y="699"/>
                    </a:cubicBezTo>
                    <a:cubicBezTo>
                      <a:pt x="183" y="703"/>
                      <a:pt x="546" y="660"/>
                      <a:pt x="764" y="330"/>
                    </a:cubicBezTo>
                    <a:cubicBezTo>
                      <a:pt x="981" y="0"/>
                      <a:pt x="407" y="157"/>
                      <a:pt x="407" y="1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4061211" y="3363524"/>
                <a:ext cx="232821" cy="158648"/>
              </a:xfrm>
              <a:custGeom>
                <a:avLst/>
                <a:gdLst>
                  <a:gd name="T0" fmla="*/ 578 w 999"/>
                  <a:gd name="T1" fmla="*/ 142 h 680"/>
                  <a:gd name="T2" fmla="*/ 929 w 999"/>
                  <a:gd name="T3" fmla="*/ 585 h 680"/>
                  <a:gd name="T4" fmla="*/ 893 w 999"/>
                  <a:gd name="T5" fmla="*/ 674 h 680"/>
                  <a:gd name="T6" fmla="*/ 226 w 999"/>
                  <a:gd name="T7" fmla="*/ 324 h 680"/>
                  <a:gd name="T8" fmla="*/ 578 w 999"/>
                  <a:gd name="T9" fmla="*/ 142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9" h="680">
                    <a:moveTo>
                      <a:pt x="578" y="142"/>
                    </a:moveTo>
                    <a:cubicBezTo>
                      <a:pt x="659" y="330"/>
                      <a:pt x="859" y="544"/>
                      <a:pt x="929" y="585"/>
                    </a:cubicBezTo>
                    <a:cubicBezTo>
                      <a:pt x="999" y="627"/>
                      <a:pt x="969" y="668"/>
                      <a:pt x="893" y="674"/>
                    </a:cubicBezTo>
                    <a:cubicBezTo>
                      <a:pt x="817" y="680"/>
                      <a:pt x="453" y="648"/>
                      <a:pt x="226" y="324"/>
                    </a:cubicBezTo>
                    <a:cubicBezTo>
                      <a:pt x="0" y="0"/>
                      <a:pt x="578" y="142"/>
                      <a:pt x="578" y="1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853291" y="4748456"/>
            <a:ext cx="698176" cy="698176"/>
            <a:chOff x="7217420" y="5023204"/>
            <a:chExt cx="761890" cy="761890"/>
          </a:xfrm>
        </p:grpSpPr>
        <p:sp>
          <p:nvSpPr>
            <p:cNvPr id="44" name="椭圆 43"/>
            <p:cNvSpPr/>
            <p:nvPr/>
          </p:nvSpPr>
          <p:spPr>
            <a:xfrm>
              <a:off x="7217420" y="5023204"/>
              <a:ext cx="761890" cy="761890"/>
            </a:xfrm>
            <a:prstGeom prst="ellipse">
              <a:avLst/>
            </a:prstGeom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82"/>
            <p:cNvSpPr>
              <a:spLocks noEditPoints="1"/>
            </p:cNvSpPr>
            <p:nvPr/>
          </p:nvSpPr>
          <p:spPr bwMode="auto">
            <a:xfrm>
              <a:off x="7460898" y="5240903"/>
              <a:ext cx="274934" cy="324922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83930" y="4748456"/>
            <a:ext cx="698176" cy="698176"/>
            <a:chOff x="8448059" y="5023204"/>
            <a:chExt cx="761890" cy="761890"/>
          </a:xfrm>
        </p:grpSpPr>
        <p:sp>
          <p:nvSpPr>
            <p:cNvPr id="45" name="椭圆 44"/>
            <p:cNvSpPr/>
            <p:nvPr/>
          </p:nvSpPr>
          <p:spPr>
            <a:xfrm>
              <a:off x="8448059" y="5023204"/>
              <a:ext cx="761890" cy="761890"/>
            </a:xfrm>
            <a:prstGeom prst="ellipse">
              <a:avLst/>
            </a:prstGeom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8657716" y="5210882"/>
              <a:ext cx="342576" cy="330250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PA_矩形 41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201479" y="2233833"/>
            <a:ext cx="3261021" cy="2514548"/>
          </a:xfrm>
          <a:prstGeom prst="rect">
            <a:avLst/>
          </a:prstGeom>
          <a:ln w="2857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572" y="3412019"/>
            <a:ext cx="3295007" cy="2210425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06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90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" t="-266" r="27425" b="266"/>
          <a:stretch/>
        </p:blipFill>
        <p:spPr>
          <a:xfrm>
            <a:off x="762000" y="1848708"/>
            <a:ext cx="3581400" cy="357458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762000" y="1848708"/>
            <a:ext cx="3586892" cy="358689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99428" y="1848708"/>
            <a:ext cx="6925810" cy="3574580"/>
          </a:xfrm>
          <a:prstGeom prst="rect">
            <a:avLst/>
          </a:prstGeom>
          <a:noFill/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Group 15"/>
          <p:cNvGrpSpPr/>
          <p:nvPr/>
        </p:nvGrpSpPr>
        <p:grpSpPr>
          <a:xfrm>
            <a:off x="1879590" y="3025140"/>
            <a:ext cx="1346220" cy="1221714"/>
            <a:chOff x="5159039" y="3837700"/>
            <a:chExt cx="431771" cy="391838"/>
          </a:xfrm>
          <a:solidFill>
            <a:schemeClr val="bg1"/>
          </a:solidFill>
        </p:grpSpPr>
        <p:sp>
          <p:nvSpPr>
            <p:cNvPr id="33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文本框 217"/>
          <p:cNvSpPr txBox="1">
            <a:spLocks/>
          </p:cNvSpPr>
          <p:nvPr/>
        </p:nvSpPr>
        <p:spPr>
          <a:xfrm>
            <a:off x="4861532" y="2950637"/>
            <a:ext cx="3542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31313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超额完成任务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4974772" y="2862020"/>
            <a:ext cx="424288" cy="0"/>
          </a:xfrm>
          <a:prstGeom prst="line">
            <a:avLst/>
          </a:prstGeom>
          <a:ln w="5397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874062" y="3580055"/>
            <a:ext cx="6124137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服务提供商。深受大家的好评和肯定。一大起桑欻不早咋，等疾病相对较机会。</a:t>
            </a:r>
          </a:p>
        </p:txBody>
      </p:sp>
      <p:sp>
        <p:nvSpPr>
          <p:cNvPr id="8" name="矩形 7"/>
          <p:cNvSpPr/>
          <p:nvPr/>
        </p:nvSpPr>
        <p:spPr>
          <a:xfrm>
            <a:off x="4880580" y="2232139"/>
            <a:ext cx="2433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434343"/>
                </a:solidFill>
                <a:latin typeface="Century Gothic" panose="020B0502020202020204" pitchFamily="34" charset="0"/>
              </a:rPr>
              <a:t>ABOVE </a:t>
            </a:r>
            <a:r>
              <a:rPr lang="en-US" altLang="zh-CN" sz="2400">
                <a:gradFill>
                  <a:gsLst>
                    <a:gs pos="0">
                      <a:srgbClr val="C00000"/>
                    </a:gs>
                    <a:gs pos="100000">
                      <a:srgbClr val="FF0000"/>
                    </a:gs>
                  </a:gsLst>
                  <a:lin ang="16200000" scaled="0"/>
                </a:gradFill>
                <a:latin typeface="Century Gothic" panose="020B0502020202020204" pitchFamily="34" charset="0"/>
              </a:rPr>
              <a:t>TARGET</a:t>
            </a:r>
            <a:endParaRPr lang="zh-CN" altLang="en-US" sz="2400"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1095956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07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66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50" grpId="0"/>
      <p:bldP spid="5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A_图片 42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4126" y="406399"/>
            <a:ext cx="11543748" cy="6045202"/>
          </a:xfrm>
          <a:prstGeom prst="rect">
            <a:avLst/>
          </a:prstGeom>
          <a:gradFill>
            <a:gsLst>
              <a:gs pos="100000">
                <a:srgbClr val="FF0000">
                  <a:alpha val="65000"/>
                </a:srgbClr>
              </a:gs>
              <a:gs pos="22000">
                <a:srgbClr val="C00000">
                  <a:alpha val="97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矩形 41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13357" y="777055"/>
            <a:ext cx="10965288" cy="530389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5250858" y="3106403"/>
            <a:ext cx="711200" cy="711200"/>
          </a:xfrm>
          <a:prstGeom prst="roundRect">
            <a:avLst>
              <a:gd name="adj" fmla="val 21355"/>
            </a:avLst>
          </a:prstGeom>
          <a:solidFill>
            <a:schemeClr val="bg1"/>
          </a:solidFill>
          <a:ln>
            <a:noFill/>
          </a:ln>
          <a:effectLst>
            <a:outerShdw blurRad="889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5574984" y="3000636"/>
            <a:ext cx="529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75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工作完成情况</a:t>
            </a:r>
          </a:p>
        </p:txBody>
      </p:sp>
      <p:sp>
        <p:nvSpPr>
          <p:cNvPr id="6" name="矩形 5"/>
          <p:cNvSpPr/>
          <p:nvPr/>
        </p:nvSpPr>
        <p:spPr>
          <a:xfrm>
            <a:off x="1372532" y="1920354"/>
            <a:ext cx="343588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9900">
                <a:solidFill>
                  <a:srgbClr val="FDFDFD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02</a:t>
            </a:r>
            <a:endParaRPr lang="zh-CN" altLang="en-US" sz="19900">
              <a:solidFill>
                <a:srgbClr val="FDFDFD"/>
              </a:solidFill>
            </a:endParaRPr>
          </a:p>
        </p:txBody>
      </p:sp>
      <p:grpSp>
        <p:nvGrpSpPr>
          <p:cNvPr id="14" name="Group 54"/>
          <p:cNvGrpSpPr/>
          <p:nvPr/>
        </p:nvGrpSpPr>
        <p:grpSpPr>
          <a:xfrm>
            <a:off x="5362754" y="3223241"/>
            <a:ext cx="477524" cy="477524"/>
            <a:chOff x="3119438" y="3767138"/>
            <a:chExt cx="552450" cy="552450"/>
          </a:xfrm>
          <a:solidFill>
            <a:srgbClr val="C00000"/>
          </a:solidFill>
        </p:grpSpPr>
        <p:sp>
          <p:nvSpPr>
            <p:cNvPr id="15" name="Freeform 82"/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adFill>
              <a:gsLst>
                <a:gs pos="100000">
                  <a:srgbClr val="FF0000">
                    <a:alpha val="84000"/>
                  </a:srgbClr>
                </a:gs>
                <a:gs pos="28000">
                  <a:srgbClr val="C00000">
                    <a:alpha val="98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83"/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adFill>
              <a:gsLst>
                <a:gs pos="100000">
                  <a:srgbClr val="FF0000">
                    <a:alpha val="84000"/>
                  </a:srgbClr>
                </a:gs>
                <a:gs pos="28000">
                  <a:srgbClr val="C00000">
                    <a:alpha val="98000"/>
                  </a:srgbClr>
                </a:gs>
              </a:gsLst>
              <a:lin ang="17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0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8"/>
          <a:stretch/>
        </p:blipFill>
        <p:spPr>
          <a:xfrm>
            <a:off x="6447550" y="1848707"/>
            <a:ext cx="4851026" cy="35996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33078"/>
            <a:ext cx="619150" cy="28607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4"/>
          <p:cNvSpPr txBox="1"/>
          <p:nvPr/>
        </p:nvSpPr>
        <p:spPr>
          <a:xfrm>
            <a:off x="619151" y="445281"/>
            <a:ext cx="1499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工作</a:t>
            </a:r>
            <a:r>
              <a:rPr lang="zh-CN" altLang="en-US" sz="2400" spc="75" dirty="0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概述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" t="-266" r="27425" b="266"/>
          <a:stretch/>
        </p:blipFill>
        <p:spPr>
          <a:xfrm>
            <a:off x="762000" y="1848708"/>
            <a:ext cx="3581400" cy="357458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762000" y="1848708"/>
            <a:ext cx="3586892" cy="3586892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562534" y="1848708"/>
            <a:ext cx="1671374" cy="1671374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562534" y="3751915"/>
            <a:ext cx="1671374" cy="1671374"/>
          </a:xfrm>
          <a:prstGeom prst="rect">
            <a:avLst/>
          </a:prstGeom>
          <a:gradFill>
            <a:gsLst>
              <a:gs pos="100000">
                <a:srgbClr val="FF0000">
                  <a:alpha val="84000"/>
                </a:srgbClr>
              </a:gs>
              <a:gs pos="28000">
                <a:srgbClr val="C00000">
                  <a:alpha val="98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58"/>
          <p:cNvSpPr>
            <a:spLocks noEditPoints="1"/>
          </p:cNvSpPr>
          <p:nvPr/>
        </p:nvSpPr>
        <p:spPr bwMode="auto">
          <a:xfrm>
            <a:off x="5142677" y="4291352"/>
            <a:ext cx="511087" cy="511087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89"/>
          <p:cNvSpPr>
            <a:spLocks noEditPoints="1"/>
          </p:cNvSpPr>
          <p:nvPr/>
        </p:nvSpPr>
        <p:spPr bwMode="auto">
          <a:xfrm>
            <a:off x="5087799" y="2504420"/>
            <a:ext cx="620842" cy="478834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3" name="Group 65"/>
          <p:cNvGrpSpPr/>
          <p:nvPr/>
        </p:nvGrpSpPr>
        <p:grpSpPr>
          <a:xfrm>
            <a:off x="1515873" y="2809875"/>
            <a:ext cx="2193626" cy="1652246"/>
            <a:chOff x="550885" y="1190671"/>
            <a:chExt cx="3840309" cy="2892537"/>
          </a:xfrm>
          <a:solidFill>
            <a:schemeClr val="bg1"/>
          </a:solidFill>
        </p:grpSpPr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6759173" y="2142823"/>
            <a:ext cx="4181475" cy="304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>
            <a:spLocks/>
          </p:cNvSpPr>
          <p:nvPr/>
        </p:nvSpPr>
        <p:spPr>
          <a:xfrm>
            <a:off x="7050795" y="2754785"/>
            <a:ext cx="1775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424242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工作完成度</a:t>
            </a:r>
          </a:p>
        </p:txBody>
      </p:sp>
      <p:sp>
        <p:nvSpPr>
          <p:cNvPr id="63" name="矩形 62"/>
          <p:cNvSpPr/>
          <p:nvPr/>
        </p:nvSpPr>
        <p:spPr>
          <a:xfrm>
            <a:off x="7050795" y="3451435"/>
            <a:ext cx="350290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到天边上车你个贵山海经你是天涯般你说别，到天边上车你个贵山海经你是天涯般你说别。</a:t>
            </a:r>
            <a:endParaRPr lang="en-US" altLang="zh-CN">
              <a:solidFill>
                <a:srgbClr val="595959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7193964" y="3258463"/>
            <a:ext cx="321726" cy="0"/>
          </a:xfrm>
          <a:prstGeom prst="line">
            <a:avLst/>
          </a:prstGeom>
          <a:ln w="28575"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6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>
            <a:spLocks/>
          </p:cNvSpPr>
          <p:nvPr/>
        </p:nvSpPr>
        <p:spPr>
          <a:xfrm>
            <a:off x="3266203" y="4761331"/>
            <a:ext cx="1367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89%</a:t>
            </a:r>
            <a:endParaRPr lang="zh-CN" altLang="en-US" sz="3200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66" name="文本框 65"/>
          <p:cNvSpPr txBox="1">
            <a:spLocks/>
          </p:cNvSpPr>
          <p:nvPr/>
        </p:nvSpPr>
        <p:spPr>
          <a:xfrm>
            <a:off x="5444196" y="4976774"/>
            <a:ext cx="791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120%</a:t>
            </a:r>
            <a:endParaRPr lang="zh-CN" altLang="en-US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67" name="文本框 66"/>
          <p:cNvSpPr txBox="1">
            <a:spLocks/>
          </p:cNvSpPr>
          <p:nvPr/>
        </p:nvSpPr>
        <p:spPr>
          <a:xfrm>
            <a:off x="5520396" y="3112865"/>
            <a:ext cx="791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68%</a:t>
            </a:r>
            <a:endParaRPr lang="zh-CN" altLang="en-US">
              <a:solidFill>
                <a:srgbClr val="FFFFFF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10800000">
            <a:off x="5632115" y="3098080"/>
            <a:ext cx="76526" cy="659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5577238" y="4968358"/>
            <a:ext cx="76526" cy="659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3387675" y="4716440"/>
            <a:ext cx="155626" cy="1341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969075" y="2389163"/>
            <a:ext cx="3724326" cy="2579195"/>
          </a:xfrm>
          <a:prstGeom prst="rect">
            <a:avLst/>
          </a:prstGeom>
          <a:noFill/>
          <a:ln w="28575"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1003682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1095955" y="6324524"/>
            <a:ext cx="447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35000">
                      <a:srgbClr val="C00000"/>
                    </a:gs>
                    <a:gs pos="100000">
                      <a:srgbClr val="FF0000"/>
                    </a:gs>
                  </a:gsLst>
                  <a:lin ang="0" scaled="0"/>
                </a:gra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09</a:t>
            </a:r>
            <a:endParaRPr lang="zh-CN" altLang="en-US" sz="1400">
              <a:gradFill>
                <a:gsLst>
                  <a:gs pos="35000">
                    <a:srgbClr val="C00000"/>
                  </a:gs>
                  <a:gs pos="100000">
                    <a:srgbClr val="FF0000"/>
                  </a:gs>
                </a:gsLst>
                <a:lin ang="0" scaled="0"/>
              </a:gra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1489060" y="6478412"/>
            <a:ext cx="146844" cy="0"/>
          </a:xfrm>
          <a:prstGeom prst="line">
            <a:avLst/>
          </a:prstGeom>
          <a:ln w="9525">
            <a:gradFill>
              <a:gsLst>
                <a:gs pos="35000">
                  <a:srgbClr val="C00000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68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  <p:bldP spid="42" grpId="0" animBg="1"/>
      <p:bldP spid="46" grpId="0" animBg="1"/>
      <p:bldP spid="47" grpId="0" animBg="1"/>
      <p:bldP spid="61" grpId="0" animBg="1"/>
      <p:bldP spid="62" grpId="0"/>
      <p:bldP spid="63" grpId="0"/>
      <p:bldP spid="65" grpId="0"/>
      <p:bldP spid="66" grpId="0"/>
      <p:bldP spid="67" grpId="0"/>
      <p:bldP spid="35" grpId="0" animBg="1"/>
      <p:bldP spid="68" grpId="0" animBg="1"/>
      <p:bldP spid="69" grpId="0" animBg="1"/>
      <p:bldP spid="7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9 flas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4400" smtClean="0">
            <a:solidFill>
              <a:schemeClr val="bg1"/>
            </a:solidFill>
            <a:latin typeface="冬青黑体简体中文 W3" panose="020B0300000000000000" pitchFamily="34" charset="-122"/>
            <a:ea typeface="冬青黑体简体中文 W3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1038</Words>
  <Application>Microsoft Office PowerPoint</Application>
  <PresentationFormat>宽屏</PresentationFormat>
  <Paragraphs>164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冬青黑体简体中文 W3</vt:lpstr>
      <vt:lpstr>方正正大黑简体</vt:lpstr>
      <vt:lpstr>宋体</vt:lpstr>
      <vt:lpstr>微软雅黑</vt:lpstr>
      <vt:lpstr>Arial</vt:lpstr>
      <vt:lpstr>Calibri</vt:lpstr>
      <vt:lpstr>Calibri Light</vt:lpstr>
      <vt:lpstr>Century Gothic</vt:lpstr>
      <vt:lpstr>Cordia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2016-12-18T11:58:58Z</dcterms:created>
  <dcterms:modified xsi:type="dcterms:W3CDTF">2018-01-14T06:10:52Z</dcterms:modified>
  <cp:category>店铺： BOSSPPT顶尖职业文案</cp:category>
  <cp:contentStatus>BOSSPPT</cp:contentStatus>
</cp:coreProperties>
</file>