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  <p:sldMasterId id="2147483723" r:id="rId2"/>
  </p:sldMasterIdLst>
  <p:notesMasterIdLst>
    <p:notesMasterId r:id="rId33"/>
  </p:notesMasterIdLst>
  <p:handoutMasterIdLst>
    <p:handoutMasterId r:id="rId34"/>
  </p:handoutMasterIdLst>
  <p:sldIdLst>
    <p:sldId id="4804" r:id="rId3"/>
    <p:sldId id="4839" r:id="rId4"/>
    <p:sldId id="4861" r:id="rId5"/>
    <p:sldId id="4862" r:id="rId6"/>
    <p:sldId id="4863" r:id="rId7"/>
    <p:sldId id="4864" r:id="rId8"/>
    <p:sldId id="4865" r:id="rId9"/>
    <p:sldId id="4866" r:id="rId10"/>
    <p:sldId id="4867" r:id="rId11"/>
    <p:sldId id="4868" r:id="rId12"/>
    <p:sldId id="4869" r:id="rId13"/>
    <p:sldId id="4870" r:id="rId14"/>
    <p:sldId id="4871" r:id="rId15"/>
    <p:sldId id="4872" r:id="rId16"/>
    <p:sldId id="4873" r:id="rId17"/>
    <p:sldId id="4841" r:id="rId18"/>
    <p:sldId id="4874" r:id="rId19"/>
    <p:sldId id="4876" r:id="rId20"/>
    <p:sldId id="4877" r:id="rId21"/>
    <p:sldId id="4878" r:id="rId22"/>
    <p:sldId id="4879" r:id="rId23"/>
    <p:sldId id="4880" r:id="rId24"/>
    <p:sldId id="4881" r:id="rId25"/>
    <p:sldId id="4882" r:id="rId26"/>
    <p:sldId id="4883" r:id="rId27"/>
    <p:sldId id="4884" r:id="rId28"/>
    <p:sldId id="4875" r:id="rId29"/>
    <p:sldId id="4888" r:id="rId30"/>
    <p:sldId id="4887" r:id="rId31"/>
    <p:sldId id="4860" r:id="rId32"/>
  </p:sldIdLst>
  <p:sldSz cx="12858750" cy="723265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E4C3"/>
    <a:srgbClr val="329589"/>
    <a:srgbClr val="8DB04B"/>
    <a:srgbClr val="A47291"/>
    <a:srgbClr val="4A6644"/>
    <a:srgbClr val="486041"/>
    <a:srgbClr val="134B73"/>
    <a:srgbClr val="73A6A3"/>
    <a:srgbClr val="FBB80D"/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2" autoAdjust="0"/>
    <p:restoredTop sz="95274" autoAdjust="0"/>
  </p:normalViewPr>
  <p:slideViewPr>
    <p:cSldViewPr>
      <p:cViewPr varScale="1">
        <p:scale>
          <a:sx n="73" d="100"/>
          <a:sy n="73" d="100"/>
        </p:scale>
        <p:origin x="606" y="54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10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218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9762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0617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9055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7915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738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2567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8447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1023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474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4966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2051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6731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6648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5594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481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6639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2702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6239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9710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519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4384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975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134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9553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2487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189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017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631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D87B8-9A4B-45E2-BBE5-FB86ADE287A3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611-6692-4583-86AB-5AB9B972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18536"/>
      </p:ext>
    </p:extLst>
  </p:cSld>
  <p:clrMapOvr>
    <a:masterClrMapping/>
  </p:clrMapOvr>
  <p:transition spd="slow" advTm="2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72490"/>
      </p:ext>
    </p:extLst>
  </p:cSld>
  <p:clrMapOvr>
    <a:masterClrMapping/>
  </p:clrMapOvr>
  <p:transition spd="slow" advTm="2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38490"/>
      </p:ext>
    </p:extLst>
  </p:cSld>
  <p:clrMapOvr>
    <a:masterClrMapping/>
  </p:clrMapOvr>
  <p:transition spd="slow" advTm="2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35" r:id="rId2"/>
  </p:sldLayoutIdLst>
  <p:transition spd="slow" advTm="2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20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ransition spd="slow" advTm="2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BE8391C-8F4F-470F-B3A6-99C2996B72C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" r="15018"/>
          <a:stretch/>
        </p:blipFill>
        <p:spPr>
          <a:xfrm>
            <a:off x="0" y="0"/>
            <a:ext cx="12858044" cy="7232650"/>
          </a:xfrm>
          <a:prstGeom prst="rect">
            <a:avLst/>
          </a:prstGeom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3044293" y="2176165"/>
            <a:ext cx="6768752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黄河颂</a:t>
            </a:r>
            <a:endParaRPr lang="en-US" altLang="zh-CN" sz="16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1391910"/>
            <a:ext cx="609600" cy="6096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7237BEC-F679-4C7F-89EC-F9EAE319B3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208" y="4672419"/>
            <a:ext cx="3871765" cy="209044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2DD5E15-6352-4D29-9299-62380086430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37" b="11310"/>
          <a:stretch/>
        </p:blipFill>
        <p:spPr>
          <a:xfrm>
            <a:off x="-706" y="-2632342"/>
            <a:ext cx="12858750" cy="4968552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7C315B88-1BF4-4DAD-B650-F2422B6BD6F8}"/>
              </a:ext>
            </a:extLst>
          </p:cNvPr>
          <p:cNvSpPr/>
          <p:nvPr/>
        </p:nvSpPr>
        <p:spPr>
          <a:xfrm>
            <a:off x="5404897" y="5344517"/>
            <a:ext cx="204895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zh-CN" altLang="en-US" sz="25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汇报人：</a:t>
            </a:r>
            <a:r>
              <a:rPr lang="en-US" altLang="zh-CN" sz="25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240361043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8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1028775" y="736005"/>
            <a:ext cx="5488235" cy="5257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  光未然：</a:t>
            </a:r>
            <a:endParaRPr lang="en-US" altLang="zh-CN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       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原名张光年。现代诗人，文学评论家。</a:t>
            </a:r>
            <a:r>
              <a:rPr lang="en-US" altLang="zh-CN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1936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年到延安，创作了歌颂中华民族精神的组诗</a:t>
            </a:r>
            <a:r>
              <a:rPr lang="en-US" altLang="zh-CN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黄河大合唱</a:t>
            </a:r>
            <a:r>
              <a:rPr lang="en-US" altLang="zh-CN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，经冼星海谱曲后风行全国。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5399" y="1579461"/>
            <a:ext cx="4858700" cy="4073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687175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8013551" y="880021"/>
            <a:ext cx="434453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r>
              <a:rPr lang="zh-CN" altLang="en-US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6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词的作曲者</a:t>
            </a: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76867" y="2468000"/>
            <a:ext cx="1970088" cy="2800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884759" y="257636"/>
            <a:ext cx="8492108" cy="667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冼星海（</a:t>
            </a:r>
            <a:r>
              <a:rPr lang="en-US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1905-1945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3600" b="0" u="sng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中国近现代著名的音乐家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他积极参加抗日救亡运动，创作了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救国军歌</a:t>
            </a:r>
            <a:r>
              <a:rPr lang="en-US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en-US" altLang="zh-CN" sz="3600" b="0" u="sng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3600" b="0" u="sng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游击军歌</a:t>
            </a:r>
            <a:r>
              <a:rPr lang="en-US" altLang="zh-CN" sz="3600" b="0" u="sng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茫茫的西伯利亚</a:t>
            </a:r>
            <a:r>
              <a:rPr lang="en-US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en-US" altLang="zh-CN" sz="3600" b="0" u="sng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3600" b="0" u="sng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在太行山上</a:t>
            </a:r>
            <a:r>
              <a:rPr lang="en-US" altLang="zh-CN" sz="3600" b="0" u="sng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等各种类型的声乐作品。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由于他对发展我国革命音乐所作的巨大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贡献，赢得了</a:t>
            </a:r>
            <a:r>
              <a:rPr lang="zh-CN" altLang="en-US" sz="3600" b="0" u="sng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“人民音乐家</a:t>
            </a:r>
            <a:r>
              <a:rPr lang="zh-CN" altLang="en-US" sz="3600" b="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”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的光荣称号。</a:t>
            </a:r>
          </a:p>
        </p:txBody>
      </p:sp>
    </p:spTree>
    <p:extLst>
      <p:ext uri="{BB962C8B-B14F-4D97-AF65-F5344CB8AC3E}">
        <p14:creationId xmlns:p14="http://schemas.microsoft.com/office/powerpoint/2010/main" val="215874757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938781" y="447973"/>
            <a:ext cx="10981187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just" eaLnBrk="1" hangingPunct="1"/>
            <a:r>
              <a:rPr lang="zh-CN" altLang="en-US" sz="48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背景介绍：</a:t>
            </a:r>
            <a:endParaRPr lang="en-US" altLang="zh-CN" sz="4800" b="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just" eaLnBrk="1" hangingPunct="1"/>
            <a:r>
              <a:rPr lang="en-US" altLang="zh-CN" sz="48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</a:t>
            </a:r>
            <a:r>
              <a:rPr lang="en-US" altLang="zh-CN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1938</a:t>
            </a:r>
            <a:r>
              <a:rPr lang="zh-CN" altLang="en-US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年，抗战正在激烈进行，日本侵略者的铁蹄正践踏着华北大地。在中华民族到最危险的时刻，英勇无畏的华夏儿女将全国抗日救亡运动推入高潮， </a:t>
            </a:r>
            <a:r>
              <a:rPr lang="en-US" altLang="zh-CN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1938</a:t>
            </a:r>
            <a:r>
              <a:rPr lang="zh-CN" altLang="en-US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年</a:t>
            </a:r>
            <a:r>
              <a:rPr lang="en-US" altLang="zh-CN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9</a:t>
            </a:r>
            <a:r>
              <a:rPr lang="zh-CN" altLang="en-US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月，诗人光未然带领抗敌演出队来到了黄河，来到了壶口瀑布。滔滔的黄河水，在诗人心中掀起了万丈狂澜，他挥笔写下了不朽的诗篇</a:t>
            </a:r>
            <a:r>
              <a:rPr lang="en-US" altLang="zh-CN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——《</a:t>
            </a:r>
            <a:r>
              <a:rPr lang="zh-CN" altLang="en-US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黄河颂</a:t>
            </a:r>
            <a:r>
              <a:rPr lang="en-US" altLang="zh-CN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3200" b="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just" eaLnBrk="1" hangingPunct="1"/>
            <a:r>
              <a:rPr lang="en-US" altLang="zh-CN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</a:t>
            </a:r>
            <a:r>
              <a:rPr lang="zh-CN" altLang="en-US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人民音乐家冼星海读到了</a:t>
            </a:r>
            <a:r>
              <a:rPr lang="en-US" altLang="zh-CN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黄河颂</a:t>
            </a:r>
            <a:r>
              <a:rPr lang="en-US" altLang="zh-CN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这首组诗也是异常激动，触发了他的创作灵感。他和光未然合作，连续写作六天，完成了一部史诗性的音乐作品</a:t>
            </a:r>
            <a:r>
              <a:rPr lang="en-US" altLang="zh-CN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黄河大合唱</a:t>
            </a:r>
            <a:r>
              <a:rPr lang="en-US" altLang="zh-CN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。这组歌随后唱过大江上下，激励着中华儿女为祖国的尊严而战。</a:t>
            </a:r>
          </a:p>
        </p:txBody>
      </p:sp>
    </p:spTree>
    <p:extLst>
      <p:ext uri="{BB962C8B-B14F-4D97-AF65-F5344CB8AC3E}">
        <p14:creationId xmlns:p14="http://schemas.microsoft.com/office/powerpoint/2010/main" val="351906070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82127" y="-272107"/>
            <a:ext cx="10391864" cy="2862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609600" algn="just" eaLnBrk="0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sz="4000" kern="1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600" b="0" kern="10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zh-CN" sz="4000" kern="1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二、自学指导（一）——预习与交流</a:t>
            </a:r>
            <a:endParaRPr lang="zh-CN" altLang="zh-CN" sz="1600" b="0" kern="10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Times New Roman" panose="02020603050405020304" pitchFamily="18" charset="0"/>
            </a:endParaRPr>
          </a:p>
          <a:p>
            <a:pPr marL="266700" algn="just" eaLnBrk="0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sz="4000" kern="1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4000" kern="1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．请根据汉字写拼音或根据拼音写汉字。</a:t>
            </a:r>
            <a:endParaRPr lang="zh-CN" altLang="zh-CN" sz="1600" b="0" kern="10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052418"/>
              </p:ext>
            </p:extLst>
          </p:nvPr>
        </p:nvGraphicFramePr>
        <p:xfrm>
          <a:off x="1469984" y="2649755"/>
          <a:ext cx="9510458" cy="4434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r:id="rId4" imgW="9015480" imgH="4481640" progId="Word.Document.12">
                  <p:embed/>
                </p:oleObj>
              </mc:Choice>
              <mc:Fallback>
                <p:oleObj r:id="rId4" imgW="9015480" imgH="44816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9984" y="2649755"/>
                        <a:ext cx="9510458" cy="44348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300245" y="5566381"/>
            <a:ext cx="9119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just"/>
            <a:r>
              <a:rPr lang="zh-CN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宛</a:t>
            </a:r>
            <a:endParaRPr lang="zh-CN" altLang="zh-CN" sz="12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51993" y="2698648"/>
            <a:ext cx="18809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just"/>
            <a:r>
              <a:rPr lang="en-US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di</a:t>
            </a:r>
            <a:r>
              <a:rPr lang="zh-CN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ā</a:t>
            </a:r>
            <a:r>
              <a:rPr lang="en-US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n</a:t>
            </a:r>
            <a:endParaRPr lang="zh-CN" altLang="zh-CN" sz="12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168616" y="2750055"/>
            <a:ext cx="24251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just"/>
            <a:r>
              <a:rPr lang="en-US" altLang="zh-CN" sz="3600" dirty="0" err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píng</a:t>
            </a:r>
            <a:r>
              <a:rPr lang="en-US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zh</a:t>
            </a:r>
            <a:r>
              <a:rPr lang="zh-CN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à</a:t>
            </a:r>
            <a:r>
              <a:rPr lang="en-US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ng</a:t>
            </a:r>
            <a:endParaRPr lang="zh-CN" altLang="zh-CN" sz="12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598216" y="2750055"/>
            <a:ext cx="16077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just"/>
            <a:r>
              <a:rPr lang="en-US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l</a:t>
            </a:r>
            <a:r>
              <a:rPr lang="zh-CN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á</a:t>
            </a:r>
            <a:r>
              <a:rPr lang="en-US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n</a:t>
            </a:r>
            <a:endParaRPr lang="zh-CN" altLang="zh-CN" sz="12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518327" y="3642670"/>
            <a:ext cx="11193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just"/>
            <a:r>
              <a:rPr lang="en-US" altLang="zh-CN" sz="3600" dirty="0" err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pī</a:t>
            </a:r>
            <a:endParaRPr lang="zh-CN" altLang="zh-CN" sz="12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748563" y="3706847"/>
            <a:ext cx="11646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just"/>
            <a:r>
              <a:rPr lang="en-US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b</a:t>
            </a:r>
            <a:r>
              <a:rPr lang="zh-CN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ǔ</a:t>
            </a:r>
            <a:endParaRPr lang="zh-CN" altLang="zh-CN" sz="12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427081" y="3592854"/>
            <a:ext cx="28675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just"/>
            <a:r>
              <a:rPr lang="en-US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p</a:t>
            </a:r>
            <a:r>
              <a:rPr lang="zh-CN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é</a:t>
            </a:r>
            <a:r>
              <a:rPr lang="en-US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ng p</a:t>
            </a:r>
            <a:r>
              <a:rPr lang="zh-CN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à</a:t>
            </a:r>
            <a:r>
              <a:rPr lang="en-US" altLang="zh-CN" sz="3600" dirty="0" err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i</a:t>
            </a:r>
            <a:endParaRPr lang="zh-CN" altLang="zh-CN" sz="12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771448" y="4598958"/>
            <a:ext cx="15594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just"/>
            <a:r>
              <a:rPr lang="en-US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q</a:t>
            </a:r>
            <a:r>
              <a:rPr lang="zh-CN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ū</a:t>
            </a:r>
            <a:endParaRPr lang="zh-CN" altLang="zh-CN" sz="12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381172" y="4598958"/>
            <a:ext cx="15799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just"/>
            <a:r>
              <a:rPr lang="en-US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b</a:t>
            </a:r>
            <a:r>
              <a:rPr lang="zh-CN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ǎ</a:t>
            </a:r>
            <a:r>
              <a:rPr lang="en-US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ng</a:t>
            </a:r>
            <a:endParaRPr lang="zh-CN" altLang="zh-CN" sz="12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860878" y="4633454"/>
            <a:ext cx="6928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just"/>
            <a:r>
              <a:rPr lang="zh-CN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泻</a:t>
            </a:r>
            <a:endParaRPr lang="zh-CN" altLang="zh-CN" sz="12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698267" y="5532384"/>
            <a:ext cx="6928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just"/>
            <a:r>
              <a:rPr lang="zh-CN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源</a:t>
            </a:r>
            <a:endParaRPr lang="zh-CN" altLang="zh-CN" sz="12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157734" y="5566382"/>
            <a:ext cx="6928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just"/>
            <a:r>
              <a:rPr lang="zh-CN" altLang="zh-CN" sz="36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浊</a:t>
            </a:r>
            <a:endParaRPr lang="zh-CN" altLang="zh-CN" sz="12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201013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20772" y="920691"/>
            <a:ext cx="948845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zh-CN" sz="4000" kern="100" dirty="0"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三、自学指导（二）——合作与探究</a:t>
            </a:r>
            <a:endParaRPr lang="zh-CN" altLang="zh-CN" sz="4000" b="0" kern="100" dirty="0">
              <a:latin typeface="华文行楷" panose="02010800040101010101" pitchFamily="2" charset="-122"/>
              <a:ea typeface="华文行楷" panose="02010800040101010101" pitchFamily="2" charset="-122"/>
              <a:cs typeface="Times New Roman" panose="02020603050405020304" pitchFamily="18" charset="0"/>
            </a:endParaRPr>
          </a:p>
          <a:p>
            <a:pPr indent="457200" algn="just" eaLnBrk="0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zh-CN" sz="4000" kern="1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（一）激情朗读</a:t>
            </a:r>
            <a:endParaRPr lang="zh-CN" altLang="zh-CN" sz="4000" b="0" kern="10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Times New Roman" panose="02020603050405020304" pitchFamily="18" charset="0"/>
            </a:endParaRPr>
          </a:p>
          <a:p>
            <a:pPr indent="609600" algn="just" eaLnBrk="0" hangingPunct="0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zh-CN" sz="3600" b="0" kern="1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学习这首诗歌，我们首先要学会朗读，像诗人一样热情歌颂我们伟大的母亲——黄河！大家想一想，我们朗读诗歌应注意些什么？</a:t>
            </a:r>
          </a:p>
        </p:txBody>
      </p:sp>
    </p:spTree>
    <p:extLst>
      <p:ext uri="{BB962C8B-B14F-4D97-AF65-F5344CB8AC3E}">
        <p14:creationId xmlns:p14="http://schemas.microsoft.com/office/powerpoint/2010/main" val="232154871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76847" y="661670"/>
            <a:ext cx="9511491" cy="590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5969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r>
              <a:rPr lang="zh-CN" altLang="zh-CN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【交流点拨】</a:t>
            </a:r>
            <a:endParaRPr lang="en-US" altLang="zh-CN" b="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just"/>
            <a:r>
              <a:rPr lang="en-US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1.</a:t>
            </a:r>
            <a:r>
              <a:rPr lang="zh-CN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要注意感情，语音和停顿。歌词与朗颂词之间要有较长的停顿。</a:t>
            </a:r>
          </a:p>
          <a:p>
            <a:pPr algn="just"/>
            <a:r>
              <a:rPr lang="en-US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2.</a:t>
            </a:r>
            <a:r>
              <a:rPr lang="zh-CN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要读出“赞”“颂”的语气，可以从关键的词、短语式的句、呼告语以及层意来把握。</a:t>
            </a:r>
          </a:p>
          <a:p>
            <a:pPr algn="just"/>
            <a:r>
              <a:rPr lang="en-US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3.</a:t>
            </a:r>
            <a:r>
              <a:rPr lang="zh-CN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还有一些动词要重读，如：“掀、奔、劈”读出赞颂之情。</a:t>
            </a:r>
          </a:p>
          <a:p>
            <a:pPr algn="just"/>
            <a:r>
              <a:rPr lang="en-US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4.</a:t>
            </a:r>
            <a:r>
              <a:rPr lang="zh-CN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文章最后两句充满战斗的决心，要读得铿锵有力。</a:t>
            </a:r>
          </a:p>
          <a:p>
            <a:pPr algn="just"/>
            <a:r>
              <a:rPr lang="en-US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5.</a:t>
            </a:r>
            <a:r>
              <a:rPr lang="zh-CN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感情要深沉、悲壮。</a:t>
            </a:r>
          </a:p>
        </p:txBody>
      </p:sp>
    </p:spTree>
    <p:extLst>
      <p:ext uri="{BB962C8B-B14F-4D97-AF65-F5344CB8AC3E}">
        <p14:creationId xmlns:p14="http://schemas.microsoft.com/office/powerpoint/2010/main" val="130852365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521163" y="276574"/>
            <a:ext cx="381642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6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整体感知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544129" y="1384570"/>
            <a:ext cx="9277734" cy="2039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50000"/>
              </a:spcAft>
            </a:pPr>
            <a:r>
              <a:rPr lang="en-US" altLang="zh-CN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、本课题目是</a:t>
            </a:r>
            <a:r>
              <a:rPr lang="en-US" altLang="zh-CN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黄河颂</a:t>
            </a:r>
            <a:r>
              <a:rPr lang="en-US" altLang="zh-CN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，哪个词是关键？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1544129" y="3184277"/>
            <a:ext cx="9277734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、全诗分成朗诵词和歌词两大部分，朗诵词可以看作是一个序曲，它的主要内容和作用是什么？ </a:t>
            </a:r>
          </a:p>
        </p:txBody>
      </p:sp>
    </p:spTree>
    <p:extLst>
      <p:ext uri="{BB962C8B-B14F-4D97-AF65-F5344CB8AC3E}">
        <p14:creationId xmlns:p14="http://schemas.microsoft.com/office/powerpoint/2010/main" val="3590151500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855339" y="946090"/>
            <a:ext cx="8642350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4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4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、抓住“颂”字，表达了对黄河的热爱和歌颂 。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855339" y="3178115"/>
            <a:ext cx="8893175" cy="27853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40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0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、歌颂黄河的英雄气魄及其所表现的我们伟大而又坚强的民族精神，作用是引出下文的颂歌。</a:t>
            </a:r>
            <a:r>
              <a:rPr lang="zh-CN" altLang="en-US" sz="4000" b="0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5248382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396927" y="591989"/>
            <a:ext cx="527259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r>
              <a:rPr lang="zh-CN" altLang="en-US" sz="66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赏析、探究：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1532831" y="2176165"/>
            <a:ext cx="9520858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r>
              <a:rPr lang="en-US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歌词部分并没有立即开始歌颂，在“颂”之前有一个蓄势阶段，如果在文中找出一个字来统领这一部分，应该是哪个字？统领到哪？</a:t>
            </a:r>
          </a:p>
          <a:p>
            <a:pPr eaLnBrk="1" hangingPunct="1"/>
            <a:endParaRPr lang="zh-CN" altLang="en-US" sz="3600" b="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eaLnBrk="1" hangingPunct="1"/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这些句子对黄河进行了一番描绘，你认为是从哪些角度写的，表现了黄河的什么特点？</a:t>
            </a:r>
          </a:p>
        </p:txBody>
      </p:sp>
    </p:spTree>
    <p:extLst>
      <p:ext uri="{BB962C8B-B14F-4D97-AF65-F5344CB8AC3E}">
        <p14:creationId xmlns:p14="http://schemas.microsoft.com/office/powerpoint/2010/main" val="2345222012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252911" y="447973"/>
            <a:ext cx="3419475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0" u="sng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惊涛澎湃</a:t>
            </a:r>
            <a:r>
              <a:rPr lang="en-US" altLang="zh-CN" sz="3600" b="0" u="sng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,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b="0" u="sng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掀起万丈狂澜</a:t>
            </a:r>
            <a:r>
              <a:rPr lang="en-US" altLang="zh-CN" sz="3600" b="0" u="sng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;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252911" y="2175173"/>
            <a:ext cx="3348038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浊流宛转</a:t>
            </a:r>
            <a:r>
              <a:rPr lang="en-US" altLang="zh-CN" sz="36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,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结成九曲连环</a:t>
            </a:r>
            <a:r>
              <a:rPr lang="en-US" altLang="zh-CN" sz="36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;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2350542" y="3759498"/>
            <a:ext cx="3563938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从昆仑山下奔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向黄河之边</a:t>
            </a:r>
            <a:r>
              <a:rPr lang="en-US" altLang="zh-CN" sz="36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;</a:t>
            </a: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252911" y="5488285"/>
            <a:ext cx="4562475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把中原大地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劈成南北两面。</a:t>
            </a:r>
          </a:p>
        </p:txBody>
      </p:sp>
      <p:sp>
        <p:nvSpPr>
          <p:cNvPr id="6" name="AutoShape 9"/>
          <p:cNvSpPr>
            <a:spLocks/>
          </p:cNvSpPr>
          <p:nvPr/>
        </p:nvSpPr>
        <p:spPr bwMode="auto">
          <a:xfrm>
            <a:off x="5385049" y="592435"/>
            <a:ext cx="596900" cy="1150938"/>
          </a:xfrm>
          <a:prstGeom prst="rightBrace">
            <a:avLst>
              <a:gd name="adj1" fmla="val 16015"/>
              <a:gd name="adj2" fmla="val 50000"/>
            </a:avLst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ctr" eaLnBrk="1" hangingPunct="1"/>
            <a:endParaRPr lang="zh-CN" altLang="en-US" b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AutoShape 10"/>
          <p:cNvSpPr>
            <a:spLocks/>
          </p:cNvSpPr>
          <p:nvPr/>
        </p:nvSpPr>
        <p:spPr bwMode="auto">
          <a:xfrm>
            <a:off x="5312024" y="2319635"/>
            <a:ext cx="669925" cy="1223963"/>
          </a:xfrm>
          <a:prstGeom prst="rightBrace">
            <a:avLst>
              <a:gd name="adj1" fmla="val 15174"/>
              <a:gd name="adj2" fmla="val 50000"/>
            </a:avLst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AutoShape 11"/>
          <p:cNvSpPr>
            <a:spLocks/>
          </p:cNvSpPr>
          <p:nvPr/>
        </p:nvSpPr>
        <p:spPr bwMode="auto">
          <a:xfrm>
            <a:off x="5266780" y="3975398"/>
            <a:ext cx="668337" cy="1152525"/>
          </a:xfrm>
          <a:prstGeom prst="rightBrace">
            <a:avLst>
              <a:gd name="adj1" fmla="val 14323"/>
              <a:gd name="adj2" fmla="val 50000"/>
            </a:avLst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AutoShape 12"/>
          <p:cNvSpPr>
            <a:spLocks/>
          </p:cNvSpPr>
          <p:nvPr/>
        </p:nvSpPr>
        <p:spPr bwMode="auto">
          <a:xfrm>
            <a:off x="5312024" y="5704185"/>
            <a:ext cx="741362" cy="1058863"/>
          </a:xfrm>
          <a:prstGeom prst="rightBrace">
            <a:avLst>
              <a:gd name="adj1" fmla="val 11863"/>
              <a:gd name="adj2" fmla="val 50000"/>
            </a:avLst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393111" y="951210"/>
            <a:ext cx="172835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r>
              <a:rPr lang="zh-CN" altLang="en-US" sz="40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近镜头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6177211" y="2535535"/>
            <a:ext cx="231986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俯瞰全景</a:t>
            </a:r>
            <a:r>
              <a:rPr lang="zh-CN" altLang="en-US" sz="24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6170969" y="4192885"/>
            <a:ext cx="22429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r" eaLnBrk="1" hangingPunct="1"/>
            <a:r>
              <a:rPr lang="zh-CN" altLang="en-US" sz="4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纵向描写</a:t>
            </a: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6104186" y="5775623"/>
            <a:ext cx="22429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r>
              <a:rPr lang="zh-CN" altLang="en-US" sz="40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横向展开</a:t>
            </a:r>
          </a:p>
        </p:txBody>
      </p:sp>
      <p:sp>
        <p:nvSpPr>
          <p:cNvPr id="14" name="AutoShape 19"/>
          <p:cNvSpPr>
            <a:spLocks/>
          </p:cNvSpPr>
          <p:nvPr/>
        </p:nvSpPr>
        <p:spPr bwMode="auto">
          <a:xfrm>
            <a:off x="8193336" y="1168053"/>
            <a:ext cx="549275" cy="5040313"/>
          </a:xfrm>
          <a:prstGeom prst="rightBrace">
            <a:avLst>
              <a:gd name="adj1" fmla="val 54633"/>
              <a:gd name="adj2" fmla="val 48208"/>
            </a:avLst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8805639" y="2991986"/>
            <a:ext cx="29546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“</a:t>
            </a:r>
            <a:r>
              <a:rPr lang="zh-CN" altLang="en-US" sz="7200" b="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望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”统领</a:t>
            </a:r>
          </a:p>
        </p:txBody>
      </p:sp>
    </p:spTree>
    <p:extLst>
      <p:ext uri="{BB962C8B-B14F-4D97-AF65-F5344CB8AC3E}">
        <p14:creationId xmlns:p14="http://schemas.microsoft.com/office/powerpoint/2010/main" val="420727289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3"/>
          <p:cNvSpPr/>
          <p:nvPr/>
        </p:nvSpPr>
        <p:spPr>
          <a:xfrm>
            <a:off x="1892871" y="677313"/>
            <a:ext cx="1152128" cy="27027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4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5613"/>
            <a:ext cx="12858750" cy="6264193"/>
          </a:xfrm>
          <a:prstGeom prst="rect">
            <a:avLst/>
          </a:prstGeom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044999" y="1613166"/>
            <a:ext cx="92170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有关黄河的知识你知道多少？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036887" y="736004"/>
            <a:ext cx="80515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考考你</a:t>
            </a:r>
          </a:p>
        </p:txBody>
      </p:sp>
    </p:spTree>
    <p:extLst>
      <p:ext uri="{BB962C8B-B14F-4D97-AF65-F5344CB8AC3E}">
        <p14:creationId xmlns:p14="http://schemas.microsoft.com/office/powerpoint/2010/main" val="2291169912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748855" y="873631"/>
            <a:ext cx="936104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r>
              <a:rPr lang="en-US" altLang="zh-CN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、歌颂黄河的部分能分为几个层次？分别是从那些方面对黄河进行赞颂的？ 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398322" y="2919179"/>
            <a:ext cx="10071613" cy="278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“啊</a:t>
            </a:r>
            <a:r>
              <a:rPr lang="en-US" altLang="zh-CN" sz="4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!</a:t>
            </a:r>
            <a:r>
              <a:rPr lang="zh-CN" altLang="en-US" sz="4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黄河</a:t>
            </a:r>
            <a:r>
              <a:rPr lang="en-US" altLang="zh-CN" sz="4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!”</a:t>
            </a:r>
            <a:r>
              <a:rPr lang="zh-CN" altLang="en-US" sz="4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反复出现，把歌词主体部分从“啊</a:t>
            </a:r>
            <a:r>
              <a:rPr lang="en-US" altLang="zh-CN" sz="4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!</a:t>
            </a:r>
            <a:r>
              <a:rPr lang="zh-CN" altLang="en-US" sz="4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黄河</a:t>
            </a:r>
            <a:r>
              <a:rPr lang="en-US" altLang="zh-CN" sz="4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!/</a:t>
            </a:r>
            <a:r>
              <a:rPr lang="zh-CN" altLang="en-US" sz="4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你是中华民族的摇篮”到“将要在你的哺育下</a:t>
            </a:r>
            <a:r>
              <a:rPr lang="en-US" altLang="zh-CN" sz="4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/</a:t>
            </a:r>
            <a:r>
              <a:rPr lang="zh-CN" altLang="en-US" sz="4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发扬滋长”</a:t>
            </a:r>
            <a:r>
              <a:rPr lang="zh-CN" altLang="en-US" sz="4000" b="0" u="sng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分为三个层次。</a:t>
            </a:r>
          </a:p>
        </p:txBody>
      </p:sp>
    </p:spTree>
    <p:extLst>
      <p:ext uri="{BB962C8B-B14F-4D97-AF65-F5344CB8AC3E}">
        <p14:creationId xmlns:p14="http://schemas.microsoft.com/office/powerpoint/2010/main" val="2871393673"/>
      </p:ext>
    </p:extLst>
  </p:cSld>
  <p:clrMapOvr>
    <a:masterClrMapping/>
  </p:clrMapOvr>
  <p:transition spd="slow" advTm="200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C99188E-053F-4E13-8F68-4854F47EA4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99"/>
          <a:stretch/>
        </p:blipFill>
        <p:spPr>
          <a:xfrm>
            <a:off x="1" y="1816125"/>
            <a:ext cx="12858750" cy="5412052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20863" y="159941"/>
            <a:ext cx="54340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r>
              <a:rPr lang="zh-CN" altLang="en-US" sz="7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依次是：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1460823" y="1312069"/>
            <a:ext cx="9942962" cy="22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从黄河的</a:t>
            </a:r>
            <a:r>
              <a:rPr lang="zh-CN" altLang="en-US" sz="3600" b="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历史贡献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方面赞颂黄河</a:t>
            </a:r>
            <a:r>
              <a:rPr lang="zh-CN" altLang="en-US" sz="3600" b="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养育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了中华民族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从黄河的</a:t>
            </a:r>
            <a:r>
              <a:rPr lang="zh-CN" altLang="en-US" sz="3600" b="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地理特征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方面赞颂黄河</a:t>
            </a:r>
            <a:r>
              <a:rPr lang="zh-CN" altLang="en-US" sz="3600" b="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保卫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了中华民族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从黄河的</a:t>
            </a:r>
            <a:r>
              <a:rPr lang="zh-CN" altLang="en-US" sz="3600" b="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自然特点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方面赞颂黄河</a:t>
            </a:r>
            <a:r>
              <a:rPr lang="zh-CN" altLang="en-US" sz="3600" b="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激励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了中华民族</a:t>
            </a:r>
          </a:p>
        </p:txBody>
      </p:sp>
    </p:spTree>
    <p:extLst>
      <p:ext uri="{BB962C8B-B14F-4D97-AF65-F5344CB8AC3E}">
        <p14:creationId xmlns:p14="http://schemas.microsoft.com/office/powerpoint/2010/main" val="2458116288"/>
      </p:ext>
    </p:extLst>
  </p:cSld>
  <p:clrMapOvr>
    <a:masterClrMapping/>
  </p:clrMapOvr>
  <p:transition spd="slow" advTm="2000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6A9CC37-2518-426F-A159-B7867810CE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93"/>
          <a:stretch/>
        </p:blipFill>
        <p:spPr>
          <a:xfrm>
            <a:off x="0" y="545491"/>
            <a:ext cx="12858750" cy="6687159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108895" y="375965"/>
            <a:ext cx="799147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、诗的最后一段是尾声，主要写了什么？ 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828975" y="1992041"/>
            <a:ext cx="82089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号召我们学习黄河精神 </a:t>
            </a:r>
          </a:p>
        </p:txBody>
      </p:sp>
    </p:spTree>
    <p:extLst>
      <p:ext uri="{BB962C8B-B14F-4D97-AF65-F5344CB8AC3E}">
        <p14:creationId xmlns:p14="http://schemas.microsoft.com/office/powerpoint/2010/main" val="129042190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5447978" y="1888133"/>
            <a:ext cx="22860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ctr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颂黄河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8876978" y="1888133"/>
            <a:ext cx="22860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ctr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抒壮志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252911" y="4192389"/>
            <a:ext cx="609600" cy="6858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32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望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228903" y="4336405"/>
            <a:ext cx="609600" cy="6096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颂</a:t>
            </a:r>
          </a:p>
        </p:txBody>
      </p:sp>
      <p:sp>
        <p:nvSpPr>
          <p:cNvPr id="6" name="AutoShape 8"/>
          <p:cNvSpPr>
            <a:spLocks/>
          </p:cNvSpPr>
          <p:nvPr/>
        </p:nvSpPr>
        <p:spPr bwMode="auto">
          <a:xfrm>
            <a:off x="2942903" y="3031133"/>
            <a:ext cx="304800" cy="2971800"/>
          </a:xfrm>
          <a:prstGeom prst="leftBrace">
            <a:avLst>
              <a:gd name="adj1" fmla="val 8125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AutoShape 9"/>
          <p:cNvSpPr>
            <a:spLocks/>
          </p:cNvSpPr>
          <p:nvPr/>
        </p:nvSpPr>
        <p:spPr bwMode="auto">
          <a:xfrm>
            <a:off x="5914703" y="3335933"/>
            <a:ext cx="228600" cy="2590800"/>
          </a:xfrm>
          <a:prstGeom prst="leftBrace">
            <a:avLst>
              <a:gd name="adj1" fmla="val 9413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2180903" y="1888133"/>
            <a:ext cx="22860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ctr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绘黄河</a:t>
            </a: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3144516" y="3970933"/>
            <a:ext cx="228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惊涛澎湃</a:t>
            </a: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3215953" y="4631333"/>
            <a:ext cx="228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浊流婉转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3215953" y="5393333"/>
            <a:ext cx="228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力劈中原</a:t>
            </a: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6143303" y="3183533"/>
            <a:ext cx="3124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中华民族的</a:t>
            </a:r>
            <a:r>
              <a:rPr lang="zh-CN" altLang="en-US" sz="320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摇篮</a:t>
            </a:r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6067103" y="4326533"/>
            <a:ext cx="3276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中华民族的</a:t>
            </a:r>
            <a:r>
              <a:rPr lang="zh-CN" altLang="en-US" sz="320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屏障</a:t>
            </a: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6143303" y="5393333"/>
            <a:ext cx="3200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千万条</a:t>
            </a:r>
            <a:r>
              <a:rPr lang="zh-CN" altLang="en-US" sz="320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铁的臂膀</a:t>
            </a:r>
          </a:p>
        </p:txBody>
      </p:sp>
      <p:sp>
        <p:nvSpPr>
          <p:cNvPr id="15" name="AutoShape 18"/>
          <p:cNvSpPr>
            <a:spLocks noChangeArrowheads="1"/>
          </p:cNvSpPr>
          <p:nvPr/>
        </p:nvSpPr>
        <p:spPr bwMode="auto">
          <a:xfrm>
            <a:off x="4457378" y="2116733"/>
            <a:ext cx="990600" cy="228600"/>
          </a:xfrm>
          <a:prstGeom prst="rightArrow">
            <a:avLst>
              <a:gd name="adj1" fmla="val 50000"/>
              <a:gd name="adj2" fmla="val 108213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auto">
          <a:xfrm>
            <a:off x="7733978" y="2116733"/>
            <a:ext cx="1066800" cy="228600"/>
          </a:xfrm>
          <a:prstGeom prst="rightArrow">
            <a:avLst>
              <a:gd name="adj1" fmla="val 50000"/>
              <a:gd name="adj2" fmla="val 116537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9480228" y="3386733"/>
            <a:ext cx="12192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/>
          <a:lstStyle>
            <a:lvl1pPr marL="342900" indent="-3429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b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发扬民族精神</a:t>
            </a:r>
          </a:p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增强民族观念</a:t>
            </a:r>
          </a:p>
        </p:txBody>
      </p:sp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2207891" y="700683"/>
            <a:ext cx="32400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文章结构</a:t>
            </a:r>
          </a:p>
        </p:txBody>
      </p:sp>
    </p:spTree>
    <p:extLst>
      <p:ext uri="{BB962C8B-B14F-4D97-AF65-F5344CB8AC3E}">
        <p14:creationId xmlns:p14="http://schemas.microsoft.com/office/powerpoint/2010/main" val="242356077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ECA471C-886C-48D2-AE3B-CA5565C295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52"/>
          <a:stretch/>
        </p:blipFill>
        <p:spPr>
          <a:xfrm>
            <a:off x="0" y="1703181"/>
            <a:ext cx="12858750" cy="5529469"/>
          </a:xfrm>
          <a:prstGeom prst="rect">
            <a:avLst/>
          </a:prstGeom>
        </p:spPr>
      </p:pic>
      <p:sp>
        <p:nvSpPr>
          <p:cNvPr id="2" name="标题 1"/>
          <p:cNvSpPr txBox="1">
            <a:spLocks/>
          </p:cNvSpPr>
          <p:nvPr/>
        </p:nvSpPr>
        <p:spPr>
          <a:xfrm>
            <a:off x="1820863" y="880021"/>
            <a:ext cx="10009112" cy="838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4400" noProof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结合时代背景，你认为这首诗歌的主题思想是什么？</a:t>
            </a: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1820863" y="1718221"/>
            <a:ext cx="1008824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r>
              <a:rPr lang="zh-CN" altLang="en-US" sz="4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借歌颂黄河来歌颂中华民族，以激发中华儿女的爱国豪情，号召中华儿女学习黄河伟大坚强的精神，保卫黄河，保卫中国。</a:t>
            </a:r>
          </a:p>
        </p:txBody>
      </p:sp>
    </p:spTree>
    <p:extLst>
      <p:ext uri="{BB962C8B-B14F-4D97-AF65-F5344CB8AC3E}">
        <p14:creationId xmlns:p14="http://schemas.microsoft.com/office/powerpoint/2010/main" val="3549144796"/>
      </p:ext>
    </p:extLst>
  </p:cSld>
  <p:clrMapOvr>
    <a:masterClrMapping/>
  </p:clrMapOvr>
  <p:transition spd="slow" advTm="2000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530077" y="1456085"/>
            <a:ext cx="9798596" cy="427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在漫长的历史岁月里，伟大的黄河，哺育了中华民族，英雄的儿女，维护了祖国尊严，我们为民族自豪、为祖国歌唱。让我们以黄河为榜样，团结奋斗，为使我们的民族跻身世界强国之林而贡献自己的力量。</a:t>
            </a:r>
            <a:endParaRPr lang="zh-CN" altLang="en-US" sz="4400" b="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432248" y="591989"/>
            <a:ext cx="80295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ctr" eaLnBrk="1" hangingPunct="1"/>
            <a:r>
              <a:rPr lang="zh-CN" altLang="en-US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今天学这首诗有什么现实意义？</a:t>
            </a:r>
          </a:p>
        </p:txBody>
      </p:sp>
    </p:spTree>
    <p:extLst>
      <p:ext uri="{BB962C8B-B14F-4D97-AF65-F5344CB8AC3E}">
        <p14:creationId xmlns:p14="http://schemas.microsoft.com/office/powerpoint/2010/main" val="181856533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766126" y="492686"/>
            <a:ext cx="708719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保护母亲河</a:t>
            </a:r>
            <a:r>
              <a:rPr lang="en-US" altLang="zh-CN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80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黄河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983" y="2104157"/>
            <a:ext cx="7065955" cy="397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9046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D7499A0-58AB-4077-98CF-815441B231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49"/>
          <a:stretch/>
        </p:blipFill>
        <p:spPr>
          <a:xfrm>
            <a:off x="0" y="1312069"/>
            <a:ext cx="12858749" cy="5920581"/>
          </a:xfrm>
          <a:prstGeom prst="rect">
            <a:avLst/>
          </a:prstGeom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748855" y="231949"/>
            <a:ext cx="41764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r>
              <a:rPr lang="zh-CN" altLang="en-US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拓展练习：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748855" y="1168053"/>
            <a:ext cx="936104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just" eaLnBrk="1" hangingPunct="1"/>
            <a:r>
              <a:rPr lang="zh-CN" altLang="en-US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</a:t>
            </a:r>
            <a:r>
              <a:rPr lang="en-US" altLang="zh-CN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36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、黄河今天的生态环境遭到严重破坏，现状堪忧。请针对这一严重的生态危机，设计一则公益广告或是广告词，呼吁人们保护母亲河。</a:t>
            </a:r>
          </a:p>
          <a:p>
            <a:endParaRPr lang="zh-CN" altLang="en-US" sz="4400" b="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9596602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532831" y="375965"/>
            <a:ext cx="927052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just" eaLnBrk="1" hangingPunct="1"/>
            <a:r>
              <a:rPr lang="en-US" altLang="zh-CN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4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、搜集有关黄河的诗句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1532831" y="1224374"/>
            <a:ext cx="11749178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r>
              <a:rPr lang="zh-CN" altLang="en-US" sz="3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君不见，黄河之水天上来，奔流到海不复回。</a:t>
            </a:r>
          </a:p>
          <a:p>
            <a:pPr eaLnBrk="1" hangingPunct="1"/>
            <a:r>
              <a:rPr lang="zh-CN" altLang="en-US" sz="3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                        ——李白《将进酒》</a:t>
            </a:r>
          </a:p>
          <a:p>
            <a:pPr eaLnBrk="1" hangingPunct="1"/>
            <a:r>
              <a:rPr lang="zh-CN" altLang="en-US" sz="3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“黄河落尽走东海，万里写入襟怀间。” </a:t>
            </a:r>
          </a:p>
          <a:p>
            <a:pPr eaLnBrk="1" hangingPunct="1"/>
            <a:r>
              <a:rPr lang="zh-CN" altLang="en-US" sz="3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                        ——李白《赠裴十四》</a:t>
            </a:r>
          </a:p>
          <a:p>
            <a:pPr eaLnBrk="1" hangingPunct="1"/>
            <a:r>
              <a:rPr lang="zh-CN" altLang="en-US" sz="3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黄河远上白云间，一片孤城万仞山。</a:t>
            </a:r>
            <a:endParaRPr lang="en-US" altLang="zh-CN" sz="3000" b="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eaLnBrk="1" hangingPunct="1"/>
            <a:r>
              <a:rPr lang="en-US" altLang="zh-CN" sz="3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                        ——</a:t>
            </a:r>
            <a:r>
              <a:rPr lang="zh-CN" altLang="en-US" sz="3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王之涣《凉州词》</a:t>
            </a:r>
          </a:p>
          <a:p>
            <a:pPr eaLnBrk="1" hangingPunct="1"/>
            <a:r>
              <a:rPr lang="zh-CN" altLang="en-US" sz="3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大漠孤烟直，长河落日圆。           </a:t>
            </a:r>
            <a:endParaRPr lang="en-US" altLang="zh-CN" sz="3000" b="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eaLnBrk="1" hangingPunct="1"/>
            <a:r>
              <a:rPr lang="en-US" altLang="zh-CN" sz="3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                       </a:t>
            </a:r>
            <a:r>
              <a:rPr lang="zh-CN" altLang="en-US" sz="3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——王维《使至塞上》</a:t>
            </a:r>
          </a:p>
          <a:p>
            <a:pPr eaLnBrk="1" hangingPunct="1"/>
            <a:r>
              <a:rPr lang="zh-CN" altLang="en-US" sz="3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白日依山尽,黄河入海流 。               </a:t>
            </a:r>
            <a:endParaRPr lang="en-US" altLang="zh-CN" sz="3000" b="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eaLnBrk="1" hangingPunct="1"/>
            <a:r>
              <a:rPr lang="en-US" altLang="zh-CN" sz="3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                        </a:t>
            </a:r>
            <a:r>
              <a:rPr lang="zh-CN" altLang="en-US" sz="3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——王之涣《登鹳雀楼》</a:t>
            </a:r>
          </a:p>
          <a:p>
            <a:pPr eaLnBrk="1" hangingPunct="1"/>
            <a:r>
              <a:rPr lang="zh-CN" altLang="en-US" sz="3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欲渡黄河冰塞川，将登太行雪满山 。</a:t>
            </a:r>
            <a:endParaRPr lang="en-US" altLang="zh-CN" sz="3000" b="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eaLnBrk="1" hangingPunct="1"/>
            <a:r>
              <a:rPr lang="en-US" altLang="zh-CN" sz="3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                         ——</a:t>
            </a:r>
            <a:r>
              <a:rPr lang="zh-CN" altLang="en-US" sz="3000" b="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李白《行路难》</a:t>
            </a:r>
          </a:p>
        </p:txBody>
      </p:sp>
    </p:spTree>
    <p:extLst>
      <p:ext uri="{BB962C8B-B14F-4D97-AF65-F5344CB8AC3E}">
        <p14:creationId xmlns:p14="http://schemas.microsoft.com/office/powerpoint/2010/main" val="20672309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181854" y="1174628"/>
            <a:ext cx="437958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r" eaLnBrk="1" hangingPunct="1"/>
            <a:r>
              <a:rPr lang="zh-CN" altLang="en-US" sz="72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保卫黄河</a:t>
            </a:r>
            <a:r>
              <a:rPr lang="zh-CN" altLang="en-US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7706990" y="2989805"/>
            <a:ext cx="385445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r" eaLnBrk="1" hangingPunct="1"/>
            <a:r>
              <a:rPr lang="zh-CN" altLang="en-US" sz="72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保卫祖国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871840" y="4912469"/>
            <a:ext cx="56896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r>
              <a:rPr lang="zh-CN" altLang="en-US" sz="72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维护祖国统一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AD7CDAC-DCDC-4EEB-A4C5-FB8342248145}"/>
              </a:ext>
            </a:extLst>
          </p:cNvPr>
          <p:cNvGrpSpPr/>
          <p:nvPr/>
        </p:nvGrpSpPr>
        <p:grpSpPr>
          <a:xfrm>
            <a:off x="1532831" y="388480"/>
            <a:ext cx="5784820" cy="5118508"/>
            <a:chOff x="3090843" y="2648403"/>
            <a:chExt cx="4894569" cy="4330799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85944C71-A083-4823-BB6D-2E81009D21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0843" y="3725649"/>
              <a:ext cx="4894569" cy="3253553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6157AA2-36B0-43FF-BDA7-9E0985563CB6}"/>
                </a:ext>
              </a:extLst>
            </p:cNvPr>
            <p:cNvSpPr txBox="1"/>
            <p:nvPr/>
          </p:nvSpPr>
          <p:spPr>
            <a:xfrm>
              <a:off x="5897802" y="2648403"/>
              <a:ext cx="1073902" cy="170238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4000" b="1" dirty="0">
                  <a:latin typeface="方正姚体" panose="02010601030101010101" pitchFamily="2" charset="-122"/>
                  <a:ea typeface="华文行楷" panose="02010800040101010101" pitchFamily="2" charset="-122"/>
                  <a:sym typeface="方正姚体" panose="02010601030101010101" pitchFamily="2" charset="-122"/>
                </a:rPr>
                <a:t>黄河</a:t>
              </a: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C3F7349-6911-420E-8032-490EEC44CA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1019" y="3450363"/>
              <a:ext cx="457200" cy="457200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E81E963-39C5-4B04-9F08-83A9EDF73F09}"/>
                </a:ext>
              </a:extLst>
            </p:cNvPr>
            <p:cNvSpPr/>
            <p:nvPr/>
          </p:nvSpPr>
          <p:spPr>
            <a:xfrm>
              <a:off x="3400914" y="3845123"/>
              <a:ext cx="1486941" cy="4956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latin typeface="方正姚体" panose="02010601030101010101" pitchFamily="2" charset="-122"/>
                  <a:ea typeface="华文行楷" panose="02010800040101010101" pitchFamily="2" charset="-122"/>
                  <a:sym typeface="方正姚体" panose="02010601030101010101" pitchFamily="2" charset="-122"/>
                </a:rPr>
                <a:t>壶口瀑布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348302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1645270" y="447973"/>
            <a:ext cx="9568210" cy="55011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         黄河是中国第二长河，世界第五长河，世界上含沙量最多的河流。被誉为中国的“母亲河”。黄河长达</a:t>
            </a:r>
            <a:r>
              <a:rPr lang="en-US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6300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千米。从高空俯瞰，它非常像一个巨大的“几”字。上、中游分界点是内蒙古自治区的河口镇，中、下游分界点是河南省的旧孟津。黄河源于青藏高原巴颜喀拉山，在山东省东营市垦利县注入渤海。干流贯穿九个省、自治区，分别为：青海、四川、甘肃、宁夏、内蒙古、陕西、山西、河南、山东，注入渤海。年径流量</a:t>
            </a:r>
            <a:r>
              <a:rPr lang="en-US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574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亿立方米，平均径流深度</a:t>
            </a:r>
            <a:r>
              <a:rPr lang="en-US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79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米。</a:t>
            </a:r>
          </a:p>
        </p:txBody>
      </p:sp>
    </p:spTree>
    <p:extLst>
      <p:ext uri="{BB962C8B-B14F-4D97-AF65-F5344CB8AC3E}">
        <p14:creationId xmlns:p14="http://schemas.microsoft.com/office/powerpoint/2010/main" val="2175343009"/>
      </p:ext>
    </p:extLst>
  </p:cSld>
  <p:clrMapOvr>
    <a:masterClrMapping/>
  </p:clrMapOvr>
  <p:transition spd="slow" advTm="2000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59">
            <a:extLst>
              <a:ext uri="{FF2B5EF4-FFF2-40B4-BE49-F238E27FC236}">
                <a16:creationId xmlns:a16="http://schemas.microsoft.com/office/drawing/2014/main" id="{8EB04C6B-4B2C-4FA2-A6E4-BC62A82DB4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4879" y="2176165"/>
            <a:ext cx="8928992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下节课见</a:t>
            </a:r>
            <a:endParaRPr lang="en-US" altLang="zh-CN" sz="16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404B3C0-6594-459A-B077-3DE24A2B2A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208" y="4672419"/>
            <a:ext cx="3871765" cy="209044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CC5A3E7-C03E-46D2-9857-E50C27C9C35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37" b="11310"/>
          <a:stretch/>
        </p:blipFill>
        <p:spPr>
          <a:xfrm>
            <a:off x="-706" y="-2632342"/>
            <a:ext cx="12858750" cy="496855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51945E3-27A2-4BA1-8A72-5E7C755A915B}"/>
              </a:ext>
            </a:extLst>
          </p:cNvPr>
          <p:cNvSpPr/>
          <p:nvPr/>
        </p:nvSpPr>
        <p:spPr>
          <a:xfrm>
            <a:off x="5404897" y="5344517"/>
            <a:ext cx="204895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zh-CN" altLang="en-US" sz="25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汇报人：</a:t>
            </a:r>
            <a:r>
              <a:rPr lang="en-US" altLang="zh-CN" sz="25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1775145937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944937" y="752774"/>
            <a:ext cx="4968875" cy="831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1pPr>
            <a:lvl2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2pPr>
            <a:lvl3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3pPr>
            <a:lvl4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4pPr>
            <a:lvl5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zh-CN" altLang="en-US" sz="48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黄河的基本走向</a:t>
            </a: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44123" y="1888133"/>
            <a:ext cx="8469276" cy="417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670772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584575" y="6064597"/>
            <a:ext cx="5689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注：黄河源于青海省巴颜喀拉山脉 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6789415" y="808013"/>
            <a:ext cx="338455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1pPr>
            <a:lvl2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2pPr>
            <a:lvl3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3pPr>
            <a:lvl4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4pPr>
            <a:lvl5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黄河源头景观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2504752" y="531958"/>
            <a:ext cx="3708400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sz="6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欣赏黄河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9801" y="1665768"/>
            <a:ext cx="8279147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2999752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0561139" y="1741732"/>
            <a:ext cx="861774" cy="3816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>
            <a:lvl1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1pPr>
            <a:lvl2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2pPr>
            <a:lvl3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3pPr>
            <a:lvl4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4pPr>
            <a:lvl5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44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黄河上游景观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4839" y="1096045"/>
            <a:ext cx="8546190" cy="4916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170849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907827" y="627723"/>
            <a:ext cx="5138408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1pPr>
            <a:lvl2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2pPr>
            <a:lvl3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3pPr>
            <a:lvl4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4pPr>
            <a:lvl5pPr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54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6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黄河中游景观</a:t>
            </a:r>
          </a:p>
        </p:txBody>
      </p:sp>
      <p:pic>
        <p:nvPicPr>
          <p:cNvPr id="3" name="Picture 2" descr="https://timgsa.baidu.com/timg?image&amp;quality=80&amp;size=b9999_10000&amp;sec=1515828021818&amp;di=34e42b03a0d9312863562c1e3c156a1d&amp;imgtype=0&amp;src=http%3A%2F%2Fy0.ifengimg.com%2Fa%2F2016_08%2F2db5a4425a855b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767" y="2032149"/>
            <a:ext cx="10533140" cy="3777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77702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 rot="5400000">
            <a:off x="9425817" y="979923"/>
            <a:ext cx="3074262" cy="215437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6537"/>
              </a:avLst>
            </a:prstTxWarp>
          </a:bodyPr>
          <a:lstStyle/>
          <a:p>
            <a:pPr algn="ctr" fontAlgn="auto">
              <a:buFontTx/>
              <a:buNone/>
              <a:defRPr/>
            </a:pPr>
            <a:r>
              <a:rPr kumimoji="1" lang="zh-CN" altLang="en-US" sz="3600" b="1" kern="1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黄河</a:t>
            </a:r>
            <a:endParaRPr kumimoji="1" lang="en-US" altLang="zh-CN" sz="3600" b="1" kern="1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 fontAlgn="auto">
              <a:buFontTx/>
              <a:buNone/>
              <a:defRPr/>
            </a:pPr>
            <a:r>
              <a:rPr kumimoji="1" lang="zh-CN" altLang="en-US" sz="3600" b="1" kern="1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入海口</a:t>
            </a:r>
          </a:p>
        </p:txBody>
      </p:sp>
      <p:pic>
        <p:nvPicPr>
          <p:cNvPr id="3" name="Picture 4" descr="https://timgsa.baidu.com/timg?image&amp;quality=80&amp;size=b9999_10000&amp;sec=1516423206&amp;di=e87e780abc93e8ba99a9c84e33e67705&amp;imgtype=jpg&amp;er=1&amp;src=http%3A%2F%2Fa4.att.hudong.com%2F17%2F52%2F28300142306070144366526309287_9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823" y="1384077"/>
            <a:ext cx="7993839" cy="470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79334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922941" y="778669"/>
            <a:ext cx="5026714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ctr" eaLnBrk="1" hangingPunct="1"/>
            <a:r>
              <a:rPr lang="zh-CN" altLang="en-US" sz="66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壶口瀑布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9151" y="1744117"/>
            <a:ext cx="7460447" cy="419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731441"/>
      </p:ext>
    </p:extLst>
  </p:cSld>
  <p:clrMapOvr>
    <a:masterClrMapping/>
  </p:clrMapOvr>
  <p:transition spd="slow" advTm="2000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3246"/>
</p:tagLst>
</file>

<file path=ppt/theme/theme1.xml><?xml version="1.0" encoding="utf-8"?>
<a:theme xmlns:a="http://schemas.openxmlformats.org/drawingml/2006/main" name="自定义设计方案">
  <a:themeElements>
    <a:clrScheme name="自定义 1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9589"/>
      </a:accent1>
      <a:accent2>
        <a:srgbClr val="ADE4C3"/>
      </a:accent2>
      <a:accent3>
        <a:srgbClr val="329589"/>
      </a:accent3>
      <a:accent4>
        <a:srgbClr val="ADE4C3"/>
      </a:accent4>
      <a:accent5>
        <a:srgbClr val="329589"/>
      </a:accent5>
      <a:accent6>
        <a:srgbClr val="ADE4C3"/>
      </a:accent6>
      <a:hlink>
        <a:srgbClr val="329589"/>
      </a:hlink>
      <a:folHlink>
        <a:srgbClr val="ADE4C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自定义 1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9589"/>
      </a:accent1>
      <a:accent2>
        <a:srgbClr val="ADE4C3"/>
      </a:accent2>
      <a:accent3>
        <a:srgbClr val="329589"/>
      </a:accent3>
      <a:accent4>
        <a:srgbClr val="ADE4C3"/>
      </a:accent4>
      <a:accent5>
        <a:srgbClr val="329589"/>
      </a:accent5>
      <a:accent6>
        <a:srgbClr val="ADE4C3"/>
      </a:accent6>
      <a:hlink>
        <a:srgbClr val="329589"/>
      </a:hlink>
      <a:folHlink>
        <a:srgbClr val="ADE4C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1285</Words>
  <Application>Microsoft Office PowerPoint</Application>
  <PresentationFormat>自定义</PresentationFormat>
  <Paragraphs>153</Paragraphs>
  <Slides>30</Slides>
  <Notes>30</Notes>
  <HiddenSlides>0</HiddenSlides>
  <MMClips>1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方正姚体</vt:lpstr>
      <vt:lpstr>华文行楷</vt:lpstr>
      <vt:lpstr>Arial</vt:lpstr>
      <vt:lpstr>Calibri</vt:lpstr>
      <vt:lpstr>Calibri Light</vt:lpstr>
      <vt:lpstr>自定义设计方案</vt:lpstr>
      <vt:lpstr>1_自定义设计方案</vt:lpstr>
      <vt:lpstr>Microsoft Word Document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3246</dc:title>
  <dc:creator/>
  <cp:lastModifiedBy/>
  <cp:revision>1</cp:revision>
  <dcterms:created xsi:type="dcterms:W3CDTF">2017-02-22T08:37:51Z</dcterms:created>
  <dcterms:modified xsi:type="dcterms:W3CDTF">2019-03-27T14:36:19Z</dcterms:modified>
</cp:coreProperties>
</file>