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tags/tag10.xml" ContentType="application/vnd.openxmlformats-officedocument.presentationml.tags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tags/tag11.xml" ContentType="application/vnd.openxmlformats-officedocument.presentationml.tags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tags/tag12.xml" ContentType="application/vnd.openxmlformats-officedocument.presentationml.tags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tags/tag13.xml" ContentType="application/vnd.openxmlformats-officedocument.presentationml.tags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tags/tag14.xml" ContentType="application/vnd.openxmlformats-officedocument.presentationml.tags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tags/tag15.xml" ContentType="application/vnd.openxmlformats-officedocument.presentationml.tags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tags/tag16.xml" ContentType="application/vnd.openxmlformats-officedocument.presentationml.tags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tags/tag17.xml" ContentType="application/vnd.openxmlformats-officedocument.presentationml.tags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tags/tag18.xml" ContentType="application/vnd.openxmlformats-officedocument.presentationml.tags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tags/tag19.xml" ContentType="application/vnd.openxmlformats-officedocument.presentationml.tags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tags/tag20.xml" ContentType="application/vnd.openxmlformats-officedocument.presentationml.tags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tags/tag21.xml" ContentType="application/vnd.openxmlformats-officedocument.presentationml.tags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tags/tag22.xml" ContentType="application/vnd.openxmlformats-officedocument.presentationml.tags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tags/tag23.xml" ContentType="application/vnd.openxmlformats-officedocument.presentationml.tags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tags/tag24.xml" ContentType="application/vnd.openxmlformats-officedocument.presentationml.tags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tags/tag25.xml" ContentType="application/vnd.openxmlformats-officedocument.presentationml.tags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tags/tag26.xml" ContentType="application/vnd.openxmlformats-officedocument.presentationml.tags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tags/tag27.xml" ContentType="application/vnd.openxmlformats-officedocument.presentationml.tags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tags/tag28.xml" ContentType="application/vnd.openxmlformats-officedocument.presentationml.tags+xml"/>
  <Override PartName="/ppt/notesSlides/notesSlide24.xml" ContentType="application/vnd.openxmlformats-officedocument.presentationml.notesSlide+xml"/>
  <Override PartName="/ppt/theme/themeOverride25.xml" ContentType="application/vnd.openxmlformats-officedocument.themeOverride+xml"/>
  <Override PartName="/ppt/tags/tag29.xml" ContentType="application/vnd.openxmlformats-officedocument.presentationml.tags+xml"/>
  <Override PartName="/ppt/notesSlides/notesSlide25.xml" ContentType="application/vnd.openxmlformats-officedocument.presentationml.notesSlide+xml"/>
  <Override PartName="/ppt/theme/themeOverride26.xml" ContentType="application/vnd.openxmlformats-officedocument.themeOverride+xml"/>
  <Override PartName="/ppt/tags/tag30.xml" ContentType="application/vnd.openxmlformats-officedocument.presentationml.tags+xml"/>
  <Override PartName="/ppt/notesSlides/notesSlide26.xml" ContentType="application/vnd.openxmlformats-officedocument.presentationml.notesSlide+xml"/>
  <Override PartName="/ppt/theme/themeOverride27.xml" ContentType="application/vnd.openxmlformats-officedocument.themeOverride+xml"/>
  <Override PartName="/ppt/tags/tag31.xml" ContentType="application/vnd.openxmlformats-officedocument.presentationml.tags+xml"/>
  <Override PartName="/ppt/notesSlides/notesSlide27.xml" ContentType="application/vnd.openxmlformats-officedocument.presentationml.notesSlide+xml"/>
  <Override PartName="/ppt/theme/themeOverride28.xml" ContentType="application/vnd.openxmlformats-officedocument.themeOverride+xml"/>
  <Override PartName="/ppt/tags/tag32.xml" ContentType="application/vnd.openxmlformats-officedocument.presentationml.tags+xml"/>
  <Override PartName="/ppt/notesSlides/notesSlide28.xml" ContentType="application/vnd.openxmlformats-officedocument.presentationml.notesSlide+xml"/>
  <Override PartName="/ppt/theme/themeOverride29.xml" ContentType="application/vnd.openxmlformats-officedocument.themeOverride+xml"/>
  <Override PartName="/ppt/tags/tag33.xml" ContentType="application/vnd.openxmlformats-officedocument.presentationml.tags+xml"/>
  <Override PartName="/ppt/notesSlides/notesSlide29.xml" ContentType="application/vnd.openxmlformats-officedocument.presentationml.notesSlide+xml"/>
  <Override PartName="/ppt/theme/themeOverride30.xml" ContentType="application/vnd.openxmlformats-officedocument.themeOverride+xml"/>
  <Override PartName="/ppt/tags/tag34.xml" ContentType="application/vnd.openxmlformats-officedocument.presentationml.tags+xml"/>
  <Override PartName="/ppt/notesSlides/notesSlide30.xml" ContentType="application/vnd.openxmlformats-officedocument.presentationml.notesSlide+xml"/>
  <Override PartName="/ppt/theme/themeOverride31.xml" ContentType="application/vnd.openxmlformats-officedocument.themeOverride+xml"/>
  <Override PartName="/ppt/tags/tag35.xml" ContentType="application/vnd.openxmlformats-officedocument.presentationml.tags+xml"/>
  <Override PartName="/ppt/notesSlides/notesSlide31.xml" ContentType="application/vnd.openxmlformats-officedocument.presentationml.notesSlide+xml"/>
  <Override PartName="/ppt/theme/themeOverride32.xml" ContentType="application/vnd.openxmlformats-officedocument.themeOverride+xml"/>
  <Override PartName="/ppt/tags/tag36.xml" ContentType="application/vnd.openxmlformats-officedocument.presentationml.tags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35"/>
  </p:notesMasterIdLst>
  <p:sldIdLst>
    <p:sldId id="315" r:id="rId2"/>
    <p:sldId id="258" r:id="rId3"/>
    <p:sldId id="259" r:id="rId4"/>
    <p:sldId id="261" r:id="rId5"/>
    <p:sldId id="287" r:id="rId6"/>
    <p:sldId id="263" r:id="rId7"/>
    <p:sldId id="288" r:id="rId8"/>
    <p:sldId id="316" r:id="rId9"/>
    <p:sldId id="265" r:id="rId10"/>
    <p:sldId id="289" r:id="rId11"/>
    <p:sldId id="266" r:id="rId12"/>
    <p:sldId id="267" r:id="rId13"/>
    <p:sldId id="268" r:id="rId14"/>
    <p:sldId id="290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314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6" r:id="rId33"/>
    <p:sldId id="317" r:id="rId34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66"/>
    <a:srgbClr val="03D73B"/>
    <a:srgbClr val="99FF66"/>
    <a:srgbClr val="F4606E"/>
    <a:srgbClr val="AE5F5F"/>
    <a:srgbClr val="F2F2F2"/>
    <a:srgbClr val="EA6057"/>
    <a:srgbClr val="FDBDE0"/>
    <a:srgbClr val="FF9999"/>
    <a:srgbClr val="2038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424" autoAdjust="0"/>
  </p:normalViewPr>
  <p:slideViewPr>
    <p:cSldViewPr snapToGrid="0">
      <p:cViewPr varScale="1">
        <p:scale>
          <a:sx n="74" d="100"/>
          <a:sy n="74" d="100"/>
        </p:scale>
        <p:origin x="318" y="84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pPr/>
              <a:t>2019/3/27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20646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5195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38668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2019/3/27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0814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2019/3/27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pPr/>
              <a:t>2019/3/27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pPr/>
              <a:t>2019/3/27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2019/3/27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2019/3/27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1.png"/><Relationship Id="rId2" Type="http://schemas.openxmlformats.org/officeDocument/2006/relationships/tags" Target="../tags/tag14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4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6.png"/><Relationship Id="rId2" Type="http://schemas.openxmlformats.org/officeDocument/2006/relationships/tags" Target="../tags/tag15.xm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45.pn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11.xml"/><Relationship Id="rId9" Type="http://schemas.openxmlformats.org/officeDocument/2006/relationships/image" Target="../media/image4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1.png"/><Relationship Id="rId2" Type="http://schemas.openxmlformats.org/officeDocument/2006/relationships/tags" Target="../tags/tag16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10" Type="http://schemas.openxmlformats.org/officeDocument/2006/relationships/image" Target="../media/image11.png"/><Relationship Id="rId4" Type="http://schemas.openxmlformats.org/officeDocument/2006/relationships/notesSlide" Target="../notesSlides/notesSlide12.xml"/><Relationship Id="rId9" Type="http://schemas.openxmlformats.org/officeDocument/2006/relationships/image" Target="../media/image5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5.png"/><Relationship Id="rId12" Type="http://schemas.openxmlformats.org/officeDocument/2006/relationships/image" Target="../media/image11.png"/><Relationship Id="rId2" Type="http://schemas.openxmlformats.org/officeDocument/2006/relationships/tags" Target="../tags/tag17.xml"/><Relationship Id="rId1" Type="http://schemas.openxmlformats.org/officeDocument/2006/relationships/themeOverride" Target="../theme/themeOverride13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0" Type="http://schemas.openxmlformats.org/officeDocument/2006/relationships/image" Target="../media/image58.png"/><Relationship Id="rId4" Type="http://schemas.openxmlformats.org/officeDocument/2006/relationships/notesSlide" Target="../notesSlides/notesSlide13.xml"/><Relationship Id="rId9" Type="http://schemas.openxmlformats.org/officeDocument/2006/relationships/image" Target="../media/image5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1.png"/><Relationship Id="rId2" Type="http://schemas.openxmlformats.org/officeDocument/2006/relationships/tags" Target="../tags/tag18.xml"/><Relationship Id="rId1" Type="http://schemas.openxmlformats.org/officeDocument/2006/relationships/themeOverride" Target="../theme/themeOverride14.xml"/><Relationship Id="rId6" Type="http://schemas.openxmlformats.org/officeDocument/2006/relationships/image" Target="../media/image60.png"/><Relationship Id="rId11" Type="http://schemas.openxmlformats.org/officeDocument/2006/relationships/image" Target="../media/image65.png"/><Relationship Id="rId5" Type="http://schemas.openxmlformats.org/officeDocument/2006/relationships/image" Target="../media/image31.png"/><Relationship Id="rId10" Type="http://schemas.openxmlformats.org/officeDocument/2006/relationships/image" Target="../media/image64.png"/><Relationship Id="rId4" Type="http://schemas.openxmlformats.org/officeDocument/2006/relationships/notesSlide" Target="../notesSlides/notesSlide14.xml"/><Relationship Id="rId9" Type="http://schemas.openxmlformats.org/officeDocument/2006/relationships/image" Target="../media/image6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8.png"/><Relationship Id="rId2" Type="http://schemas.openxmlformats.org/officeDocument/2006/relationships/tags" Target="../tags/tag19.xml"/><Relationship Id="rId1" Type="http://schemas.openxmlformats.org/officeDocument/2006/relationships/themeOverride" Target="../theme/themeOverride15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10" Type="http://schemas.openxmlformats.org/officeDocument/2006/relationships/image" Target="../media/image70.png"/><Relationship Id="rId4" Type="http://schemas.openxmlformats.org/officeDocument/2006/relationships/notesSlide" Target="../notesSlides/notesSlide15.xml"/><Relationship Id="rId9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3.png"/><Relationship Id="rId2" Type="http://schemas.openxmlformats.org/officeDocument/2006/relationships/tags" Target="../tags/tag20.xm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10" Type="http://schemas.openxmlformats.org/officeDocument/2006/relationships/image" Target="../media/image70.png"/><Relationship Id="rId4" Type="http://schemas.openxmlformats.org/officeDocument/2006/relationships/notesSlide" Target="../notesSlides/notesSlide16.xml"/><Relationship Id="rId9" Type="http://schemas.openxmlformats.org/officeDocument/2006/relationships/image" Target="../media/image7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0.png"/><Relationship Id="rId2" Type="http://schemas.openxmlformats.org/officeDocument/2006/relationships/tags" Target="../tags/tag21.xml"/><Relationship Id="rId1" Type="http://schemas.openxmlformats.org/officeDocument/2006/relationships/themeOverride" Target="../theme/themeOverride17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0.png"/><Relationship Id="rId2" Type="http://schemas.openxmlformats.org/officeDocument/2006/relationships/tags" Target="../tags/tag22.xml"/><Relationship Id="rId1" Type="http://schemas.openxmlformats.org/officeDocument/2006/relationships/themeOverride" Target="../theme/themeOverride18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notesSlide" Target="../notesSlides/notesSlide18.xml"/><Relationship Id="rId9" Type="http://schemas.openxmlformats.org/officeDocument/2006/relationships/image" Target="../media/image7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themeOverride" Target="../theme/themeOverride19.xml"/><Relationship Id="rId6" Type="http://schemas.openxmlformats.org/officeDocument/2006/relationships/image" Target="../media/image70.png"/><Relationship Id="rId5" Type="http://schemas.openxmlformats.org/officeDocument/2006/relationships/image" Target="../media/image82.pn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tags" Target="../tags/tag6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5.jpeg"/><Relationship Id="rId2" Type="http://schemas.openxmlformats.org/officeDocument/2006/relationships/tags" Target="../tags/tag24.xml"/><Relationship Id="rId1" Type="http://schemas.openxmlformats.org/officeDocument/2006/relationships/themeOverride" Target="../theme/themeOverride20.xml"/><Relationship Id="rId6" Type="http://schemas.openxmlformats.org/officeDocument/2006/relationships/image" Target="../media/image84.png"/><Relationship Id="rId11" Type="http://schemas.openxmlformats.org/officeDocument/2006/relationships/image" Target="../media/image70.png"/><Relationship Id="rId5" Type="http://schemas.openxmlformats.org/officeDocument/2006/relationships/image" Target="../media/image83.png"/><Relationship Id="rId10" Type="http://schemas.openxmlformats.org/officeDocument/2006/relationships/image" Target="../media/image88.png"/><Relationship Id="rId4" Type="http://schemas.openxmlformats.org/officeDocument/2006/relationships/notesSlide" Target="../notesSlides/notesSlide20.xml"/><Relationship Id="rId9" Type="http://schemas.openxmlformats.org/officeDocument/2006/relationships/image" Target="../media/image8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1.png"/><Relationship Id="rId2" Type="http://schemas.openxmlformats.org/officeDocument/2006/relationships/tags" Target="../tags/tag25.xml"/><Relationship Id="rId1" Type="http://schemas.openxmlformats.org/officeDocument/2006/relationships/themeOverride" Target="../theme/themeOverride21.xml"/><Relationship Id="rId6" Type="http://schemas.openxmlformats.org/officeDocument/2006/relationships/image" Target="../media/image90.png"/><Relationship Id="rId11" Type="http://schemas.openxmlformats.org/officeDocument/2006/relationships/image" Target="../media/image70.png"/><Relationship Id="rId5" Type="http://schemas.openxmlformats.org/officeDocument/2006/relationships/image" Target="../media/image89.pn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21.xml"/><Relationship Id="rId9" Type="http://schemas.openxmlformats.org/officeDocument/2006/relationships/image" Target="../media/image9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0.png"/><Relationship Id="rId2" Type="http://schemas.openxmlformats.org/officeDocument/2006/relationships/tags" Target="../tags/tag26.xml"/><Relationship Id="rId1" Type="http://schemas.openxmlformats.org/officeDocument/2006/relationships/themeOverride" Target="../theme/themeOverride22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8.png"/><Relationship Id="rId2" Type="http://schemas.openxmlformats.org/officeDocument/2006/relationships/tags" Target="../tags/tag27.xml"/><Relationship Id="rId1" Type="http://schemas.openxmlformats.org/officeDocument/2006/relationships/themeOverride" Target="../theme/themeOverride23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2.png"/><Relationship Id="rId2" Type="http://schemas.openxmlformats.org/officeDocument/2006/relationships/tags" Target="../tags/tag28.xml"/><Relationship Id="rId1" Type="http://schemas.openxmlformats.org/officeDocument/2006/relationships/themeOverride" Target="../theme/themeOverride24.xml"/><Relationship Id="rId6" Type="http://schemas.openxmlformats.org/officeDocument/2006/relationships/image" Target="../media/image101.png"/><Relationship Id="rId5" Type="http://schemas.openxmlformats.org/officeDocument/2006/relationships/image" Target="../media/image100.png"/><Relationship Id="rId4" Type="http://schemas.openxmlformats.org/officeDocument/2006/relationships/notesSlide" Target="../notesSlides/notesSlide24.xml"/><Relationship Id="rId9" Type="http://schemas.openxmlformats.org/officeDocument/2006/relationships/image" Target="../media/image10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9.xml"/><Relationship Id="rId1" Type="http://schemas.openxmlformats.org/officeDocument/2006/relationships/themeOverride" Target="../theme/themeOverride25.xml"/><Relationship Id="rId6" Type="http://schemas.openxmlformats.org/officeDocument/2006/relationships/image" Target="../media/image101.png"/><Relationship Id="rId5" Type="http://schemas.openxmlformats.org/officeDocument/2006/relationships/image" Target="../media/image105.png"/><Relationship Id="rId4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1.png"/><Relationship Id="rId2" Type="http://schemas.openxmlformats.org/officeDocument/2006/relationships/tags" Target="../tags/tag30.xml"/><Relationship Id="rId1" Type="http://schemas.openxmlformats.org/officeDocument/2006/relationships/themeOverride" Target="../theme/themeOverride26.xml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10.png"/><Relationship Id="rId12" Type="http://schemas.openxmlformats.org/officeDocument/2006/relationships/image" Target="../media/image101.png"/><Relationship Id="rId2" Type="http://schemas.openxmlformats.org/officeDocument/2006/relationships/tags" Target="../tags/tag31.xml"/><Relationship Id="rId1" Type="http://schemas.openxmlformats.org/officeDocument/2006/relationships/themeOverride" Target="../theme/themeOverride27.xml"/><Relationship Id="rId6" Type="http://schemas.openxmlformats.org/officeDocument/2006/relationships/image" Target="../media/image109.png"/><Relationship Id="rId11" Type="http://schemas.openxmlformats.org/officeDocument/2006/relationships/image" Target="../media/image114.png"/><Relationship Id="rId5" Type="http://schemas.openxmlformats.org/officeDocument/2006/relationships/image" Target="../media/image108.png"/><Relationship Id="rId10" Type="http://schemas.openxmlformats.org/officeDocument/2006/relationships/image" Target="../media/image113.png"/><Relationship Id="rId4" Type="http://schemas.openxmlformats.org/officeDocument/2006/relationships/notesSlide" Target="../notesSlides/notesSlide27.xml"/><Relationship Id="rId9" Type="http://schemas.openxmlformats.org/officeDocument/2006/relationships/image" Target="../media/image11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1.png"/><Relationship Id="rId2" Type="http://schemas.openxmlformats.org/officeDocument/2006/relationships/tags" Target="../tags/tag32.xml"/><Relationship Id="rId1" Type="http://schemas.openxmlformats.org/officeDocument/2006/relationships/themeOverride" Target="../theme/themeOverride28.xml"/><Relationship Id="rId6" Type="http://schemas.openxmlformats.org/officeDocument/2006/relationships/image" Target="../media/image116.png"/><Relationship Id="rId5" Type="http://schemas.openxmlformats.org/officeDocument/2006/relationships/image" Target="../media/image115.png"/><Relationship Id="rId4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19.png"/><Relationship Id="rId2" Type="http://schemas.openxmlformats.org/officeDocument/2006/relationships/tags" Target="../tags/tag33.xml"/><Relationship Id="rId1" Type="http://schemas.openxmlformats.org/officeDocument/2006/relationships/themeOverride" Target="../theme/themeOverride29.xml"/><Relationship Id="rId6" Type="http://schemas.openxmlformats.org/officeDocument/2006/relationships/image" Target="../media/image101.png"/><Relationship Id="rId5" Type="http://schemas.openxmlformats.org/officeDocument/2006/relationships/image" Target="../media/image118.png"/><Relationship Id="rId4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2" Type="http://schemas.openxmlformats.org/officeDocument/2006/relationships/tags" Target="../tags/tag7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22.png"/><Relationship Id="rId12" Type="http://schemas.openxmlformats.org/officeDocument/2006/relationships/image" Target="../media/image126.png"/><Relationship Id="rId2" Type="http://schemas.openxmlformats.org/officeDocument/2006/relationships/tags" Target="../tags/tag34.xml"/><Relationship Id="rId1" Type="http://schemas.openxmlformats.org/officeDocument/2006/relationships/themeOverride" Target="../theme/themeOverride30.xml"/><Relationship Id="rId6" Type="http://schemas.openxmlformats.org/officeDocument/2006/relationships/image" Target="../media/image121.png"/><Relationship Id="rId11" Type="http://schemas.openxmlformats.org/officeDocument/2006/relationships/image" Target="../media/image101.png"/><Relationship Id="rId5" Type="http://schemas.openxmlformats.org/officeDocument/2006/relationships/image" Target="../media/image120.png"/><Relationship Id="rId10" Type="http://schemas.openxmlformats.org/officeDocument/2006/relationships/image" Target="../media/image125.png"/><Relationship Id="rId4" Type="http://schemas.openxmlformats.org/officeDocument/2006/relationships/notesSlide" Target="../notesSlides/notesSlide30.xml"/><Relationship Id="rId9" Type="http://schemas.openxmlformats.org/officeDocument/2006/relationships/image" Target="../media/image12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5.xml"/><Relationship Id="rId1" Type="http://schemas.openxmlformats.org/officeDocument/2006/relationships/themeOverride" Target="../theme/themeOverride31.xml"/><Relationship Id="rId6" Type="http://schemas.openxmlformats.org/officeDocument/2006/relationships/image" Target="../media/image76.png"/><Relationship Id="rId5" Type="http://schemas.openxmlformats.org/officeDocument/2006/relationships/image" Target="../media/image127.png"/><Relationship Id="rId4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6.xml"/><Relationship Id="rId1" Type="http://schemas.openxmlformats.org/officeDocument/2006/relationships/themeOverride" Target="../theme/themeOverride32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tags" Target="../tags/tag8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1.png"/><Relationship Id="rId2" Type="http://schemas.openxmlformats.org/officeDocument/2006/relationships/tags" Target="../tags/tag9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3.png"/><Relationship Id="rId2" Type="http://schemas.openxmlformats.org/officeDocument/2006/relationships/tags" Target="../tags/tag10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22.png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8.png"/><Relationship Id="rId2" Type="http://schemas.openxmlformats.org/officeDocument/2006/relationships/tags" Target="../tags/tag11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2.png"/><Relationship Id="rId2" Type="http://schemas.openxmlformats.org/officeDocument/2006/relationships/tags" Target="../tags/tag12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14.png"/><Relationship Id="rId5" Type="http://schemas.openxmlformats.org/officeDocument/2006/relationships/image" Target="../media/image31.pn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7.png"/><Relationship Id="rId2" Type="http://schemas.openxmlformats.org/officeDocument/2006/relationships/tags" Target="../tags/tag13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1" r="12031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532587" y="2085823"/>
            <a:ext cx="591248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500" dirty="0">
                <a:ln>
                  <a:noFill/>
                </a:ln>
                <a:solidFill>
                  <a:srgbClr val="F4606E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沟通，从心开始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32587" y="3544910"/>
            <a:ext cx="35845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华文细黑" panose="02010600040101010101" pitchFamily="2" charset="-122"/>
                <a:ea typeface="幼圆" panose="02010509060101010101" pitchFamily="49" charset="-122"/>
                <a:cs typeface="Noto Serif CJK SC Light" panose="02020300000000000000" charset="-122"/>
                <a:sym typeface="华文细黑" panose="02010600040101010101" pitchFamily="2" charset="-122"/>
              </a:rPr>
              <a:t>XXX</a:t>
            </a:r>
            <a:r>
              <a:rPr lang="zh-CN" altLang="en-US" sz="3200" dirty="0">
                <a:solidFill>
                  <a:schemeClr val="tx1"/>
                </a:solidFill>
                <a:latin typeface="华文细黑" panose="02010600040101010101" pitchFamily="2" charset="-122"/>
                <a:ea typeface="幼圆" panose="02010509060101010101" pitchFamily="49" charset="-122"/>
                <a:cs typeface="Noto Serif CJK SC Light" panose="02020300000000000000" charset="-122"/>
                <a:sym typeface="华文细黑" panose="02010600040101010101" pitchFamily="2" charset="-122"/>
              </a:rPr>
              <a:t>班家长会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65"/>
          <a:stretch/>
        </p:blipFill>
        <p:spPr>
          <a:xfrm flipH="1">
            <a:off x="-1120462" y="-236678"/>
            <a:ext cx="3192074" cy="624035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24381" y="4824992"/>
            <a:ext cx="15376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4606E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汇报人：</a:t>
            </a:r>
            <a:r>
              <a:rPr lang="en-US" altLang="zh-CN" b="1" dirty="0">
                <a:solidFill>
                  <a:srgbClr val="F4606E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XXX</a:t>
            </a:r>
            <a:endParaRPr lang="zh-CN" altLang="en-US" b="1" dirty="0">
              <a:solidFill>
                <a:srgbClr val="F4606E"/>
              </a:solidFill>
              <a:latin typeface="华文细黑" panose="02010600040101010101" pitchFamily="2" charset="-122"/>
              <a:ea typeface="幼圆" panose="02010509060101010101" pitchFamily="49" charset="-122"/>
              <a:sym typeface="华文细黑" panose="02010600040101010101" pitchFamily="2" charset="-122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537536012"/>
      </p:ext>
    </p:extLst>
  </p:cSld>
  <p:clrMapOvr>
    <a:masterClrMapping/>
  </p:clrMapOvr>
  <p:transition advTm="198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38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5229" y="2485356"/>
            <a:ext cx="6437809" cy="643780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6727" y="3323619"/>
            <a:ext cx="3692189" cy="3692189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799" y="2497365"/>
            <a:ext cx="3744876" cy="2312745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019" y="4603268"/>
            <a:ext cx="2618489" cy="2619382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163" y="876282"/>
            <a:ext cx="2161395" cy="21613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480421" y="1242284"/>
            <a:ext cx="59124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n>
                  <a:noFill/>
                </a:ln>
                <a:solidFill>
                  <a:schemeClr val="bg1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班级现存问题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638" y="549639"/>
            <a:ext cx="3104098" cy="3104098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advTm="271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48" y="159634"/>
            <a:ext cx="1416368" cy="1416368"/>
          </a:xfrm>
          <a:prstGeom prst="rect">
            <a:avLst/>
          </a:prstGeom>
        </p:spPr>
      </p:pic>
      <p:pic>
        <p:nvPicPr>
          <p:cNvPr id="43" name="图片 42" descr="c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52735" y="4752294"/>
            <a:ext cx="5634990" cy="180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771411"/>
            <a:ext cx="5059168" cy="416504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179658" y="1590775"/>
            <a:ext cx="1846897" cy="2615763"/>
            <a:chOff x="5179658" y="1590775"/>
            <a:chExt cx="1846897" cy="261576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9658" y="1590775"/>
              <a:ext cx="1846897" cy="2615763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5418265" y="1892434"/>
              <a:ext cx="1436295" cy="2052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auto">
                <a:lnSpc>
                  <a:spcPct val="130000"/>
                </a:lnSpc>
              </a:pPr>
              <a:r>
                <a:rPr lang="zh-CN" altLang="en-US" sz="1600" dirty="0">
                  <a:latin typeface="华文细黑" panose="02010600040101010101" pitchFamily="2" charset="-122"/>
                  <a:ea typeface="幼圆" panose="02010509060101010101" pitchFamily="49" charset="-122"/>
                  <a:cs typeface="Noto Sans S Chinese Light" panose="020B0300000000000000" charset="-122"/>
                  <a:sym typeface="华文细黑" panose="02010600040101010101" pitchFamily="2" charset="-122"/>
                </a:rPr>
                <a:t>不文明行为较多（奔跑打闹、打架骂人，随手扔垃圾……），以男生为主</a:t>
              </a:r>
              <a:r>
                <a:rPr lang="zh-CN" altLang="en-US" dirty="0"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。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165947" y="1610988"/>
            <a:ext cx="1846897" cy="2615763"/>
            <a:chOff x="7165947" y="1610988"/>
            <a:chExt cx="1846897" cy="2615763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65947" y="1610988"/>
              <a:ext cx="1846897" cy="2615763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7420321" y="2372357"/>
              <a:ext cx="1338148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auto">
                <a:lnSpc>
                  <a:spcPct val="130000"/>
                </a:lnSpc>
              </a:pPr>
              <a:r>
                <a:rPr lang="zh-CN" altLang="en-US" sz="1600" dirty="0">
                  <a:latin typeface="华文细黑" panose="02010600040101010101" pitchFamily="2" charset="-122"/>
                  <a:ea typeface="幼圆" panose="02010509060101010101" pitchFamily="49" charset="-122"/>
                  <a:cs typeface="+mn-ea"/>
                  <a:sym typeface="华文细黑" panose="02010600040101010101" pitchFamily="2" charset="-122"/>
                </a:rPr>
                <a:t>因为借钱，丢钱引起很多纠纷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152236" y="1590774"/>
            <a:ext cx="1846897" cy="2615763"/>
            <a:chOff x="9152236" y="1590774"/>
            <a:chExt cx="1846897" cy="2615763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52236" y="1590774"/>
              <a:ext cx="1846897" cy="2615763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9379574" y="2392571"/>
              <a:ext cx="1392219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auto">
                <a:lnSpc>
                  <a:spcPct val="130000"/>
                </a:lnSpc>
              </a:pPr>
              <a:r>
                <a:rPr lang="zh-CN" altLang="en-US" sz="1600" dirty="0"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所以尽量不要给孩子零花钱。</a:t>
              </a:r>
            </a:p>
          </p:txBody>
        </p:sp>
      </p:grpSp>
      <p:pic>
        <p:nvPicPr>
          <p:cNvPr id="45" name="图片 4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696" y="1590774"/>
            <a:ext cx="1714622" cy="1714622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592580" y="743958"/>
            <a:ext cx="23041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班级现存问题</a:t>
            </a:r>
            <a:endParaRPr lang="zh-CN" altLang="zh-CN" sz="2400" b="1" dirty="0">
              <a:solidFill>
                <a:schemeClr val="bg1"/>
              </a:solidFill>
              <a:latin typeface="华文细黑" panose="02010600040101010101" pitchFamily="2" charset="-122"/>
              <a:ea typeface="幼圆" panose="02010509060101010101" pitchFamily="49" charset="-122"/>
              <a:sym typeface="华文细黑" panose="0201060004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 advTm="278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0a56ba1982aee050c9d67b3a4f7bc63d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55604" y="3158172"/>
            <a:ext cx="4149090" cy="4149090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4071620" y="1581785"/>
            <a:ext cx="3152775" cy="3152775"/>
            <a:chOff x="6412" y="2491"/>
            <a:chExt cx="4965" cy="4965"/>
          </a:xfrm>
        </p:grpSpPr>
        <p:pic>
          <p:nvPicPr>
            <p:cNvPr id="9" name="图片 8" descr="cc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412" y="2491"/>
              <a:ext cx="4965" cy="496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7494" y="3621"/>
              <a:ext cx="2675" cy="2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auto">
                <a:lnSpc>
                  <a:spcPct val="130000"/>
                </a:lnSpc>
              </a:pPr>
              <a:r>
                <a:rPr lang="zh-CN" altLang="en-US" sz="1600" dirty="0"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放学路队，不要提前下队，不要擅自离队，不要推搡和追逐打闹。安全第一。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474922" y="1067061"/>
            <a:ext cx="2515870" cy="2515870"/>
            <a:chOff x="11333" y="1511"/>
            <a:chExt cx="3962" cy="3962"/>
          </a:xfrm>
        </p:grpSpPr>
        <p:pic>
          <p:nvPicPr>
            <p:cNvPr id="11" name="图片 10" descr="cc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333" y="1511"/>
              <a:ext cx="3962" cy="3962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1934" y="2371"/>
              <a:ext cx="2566" cy="21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auto">
                <a:lnSpc>
                  <a:spcPct val="130000"/>
                </a:lnSpc>
              </a:pPr>
              <a:r>
                <a:rPr lang="zh-CN" altLang="en-US" sz="1600" dirty="0"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中午和下午，晚来接的滞留学生，部分四处游荡吵闹或擅自离校。</a:t>
              </a: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299335"/>
            <a:ext cx="4891768" cy="40272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939" y="2207521"/>
            <a:ext cx="1633892" cy="163389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48" y="159634"/>
            <a:ext cx="1416368" cy="1416368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592580" y="743958"/>
            <a:ext cx="23041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班级现存问题</a:t>
            </a:r>
            <a:endParaRPr lang="zh-CN" altLang="zh-CN" sz="2400" b="1" dirty="0">
              <a:solidFill>
                <a:schemeClr val="bg1"/>
              </a:solidFill>
              <a:latin typeface="华文细黑" panose="02010600040101010101" pitchFamily="2" charset="-122"/>
              <a:ea typeface="幼圆" panose="02010509060101010101" pitchFamily="49" charset="-122"/>
              <a:sym typeface="华文细黑" panose="0201060004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 advTm="296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157242" y="2306814"/>
            <a:ext cx="3122449" cy="1540222"/>
            <a:chOff x="8157242" y="2306814"/>
            <a:chExt cx="3122449" cy="1540222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93" t="33529" r="5555" b="23333"/>
            <a:stretch/>
          </p:blipFill>
          <p:spPr>
            <a:xfrm>
              <a:off x="8157242" y="2306814"/>
              <a:ext cx="3122449" cy="1540222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8398351" y="2877185"/>
              <a:ext cx="243268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/>
                  </a:solidFill>
                  <a:latin typeface="华文细黑" panose="02010600040101010101" pitchFamily="2" charset="-122"/>
                  <a:ea typeface="幼圆" panose="02010509060101010101" pitchFamily="49" charset="-122"/>
                  <a:cs typeface="+mn-ea"/>
                  <a:sym typeface="华文细黑" panose="02010600040101010101" pitchFamily="2" charset="-122"/>
                </a:rPr>
                <a:t>课外阅读没有真正开展</a:t>
              </a:r>
            </a:p>
            <a:p>
              <a:pPr algn="ctr"/>
              <a:r>
                <a:rPr lang="zh-CN" altLang="en-US" sz="1600" dirty="0">
                  <a:solidFill>
                    <a:schemeClr val="tx1"/>
                  </a:solidFill>
                  <a:latin typeface="华文细黑" panose="02010600040101010101" pitchFamily="2" charset="-122"/>
                  <a:ea typeface="幼圆" panose="02010509060101010101" pitchFamily="49" charset="-122"/>
                  <a:cs typeface="+mn-ea"/>
                  <a:sym typeface="华文细黑" panose="02010600040101010101" pitchFamily="2" charset="-122"/>
                </a:rPr>
                <a:t>起来。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79024" y="2326125"/>
            <a:ext cx="3122449" cy="1540222"/>
            <a:chOff x="4779024" y="2326125"/>
            <a:chExt cx="3122449" cy="1540222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93" t="33529" r="5555" b="23333"/>
            <a:stretch/>
          </p:blipFill>
          <p:spPr>
            <a:xfrm>
              <a:off x="4779024" y="2326125"/>
              <a:ext cx="3122449" cy="1540222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5097381" y="2877185"/>
              <a:ext cx="243268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/>
                  </a:solidFill>
                  <a:latin typeface="华文细黑" panose="02010600040101010101" pitchFamily="2" charset="-122"/>
                  <a:ea typeface="幼圆" panose="02010509060101010101" pitchFamily="49" charset="-122"/>
                  <a:cs typeface="+mn-ea"/>
                  <a:sym typeface="华文细黑" panose="02010600040101010101" pitchFamily="2" charset="-122"/>
                </a:rPr>
                <a:t>学生的书写质量不高，</a:t>
              </a:r>
            </a:p>
            <a:p>
              <a:pPr algn="ctr"/>
              <a:r>
                <a:rPr lang="zh-CN" altLang="en-US" sz="1600" dirty="0">
                  <a:solidFill>
                    <a:schemeClr val="tx1"/>
                  </a:solidFill>
                  <a:latin typeface="华文细黑" panose="02010600040101010101" pitchFamily="2" charset="-122"/>
                  <a:ea typeface="幼圆" panose="02010509060101010101" pitchFamily="49" charset="-122"/>
                  <a:cs typeface="+mn-ea"/>
                  <a:sym typeface="华文细黑" panose="02010600040101010101" pitchFamily="2" charset="-122"/>
                </a:rPr>
                <a:t>尤其是家庭作业。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34110" y="2331819"/>
            <a:ext cx="3122449" cy="1540222"/>
            <a:chOff x="1134110" y="2331819"/>
            <a:chExt cx="3122449" cy="154022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93" t="33529" r="5555" b="23333"/>
            <a:stretch/>
          </p:blipFill>
          <p:spPr>
            <a:xfrm>
              <a:off x="1134110" y="2331819"/>
              <a:ext cx="3122449" cy="1540222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1525905" y="2877185"/>
              <a:ext cx="243268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/>
                  </a:solidFill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孩子书写姿势和习惯，</a:t>
              </a:r>
            </a:p>
            <a:p>
              <a:pPr algn="ctr"/>
              <a:r>
                <a:rPr lang="zh-CN" altLang="en-US" sz="1600" dirty="0">
                  <a:solidFill>
                    <a:schemeClr val="tx1"/>
                  </a:solidFill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不如人意。</a:t>
              </a:r>
              <a:endParaRPr lang="zh-CN" altLang="en-US" sz="1600" dirty="0">
                <a:solidFill>
                  <a:schemeClr val="tx1"/>
                </a:solidFill>
                <a:latin typeface="华文细黑" panose="02010600040101010101" pitchFamily="2" charset="-122"/>
                <a:ea typeface="幼圆" panose="02010509060101010101" pitchFamily="49" charset="-122"/>
                <a:cs typeface="+mn-ea"/>
                <a:sym typeface="华文细黑" panose="02010600040101010101" pitchFamily="2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93501">
            <a:off x="5134991" y="3776207"/>
            <a:ext cx="2571031" cy="2571031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249" y="4003465"/>
            <a:ext cx="1528865" cy="2437011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8438355" y="3940174"/>
            <a:ext cx="2591921" cy="25919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853" y="1131926"/>
            <a:ext cx="1746286" cy="174628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311" y="1140060"/>
            <a:ext cx="1806391" cy="180639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7687" y="1363943"/>
            <a:ext cx="1564221" cy="156422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48" y="159634"/>
            <a:ext cx="1416368" cy="1416368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592580" y="743958"/>
            <a:ext cx="23041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班级现存问题</a:t>
            </a:r>
            <a:endParaRPr lang="zh-CN" altLang="zh-CN" sz="2400" b="1" dirty="0">
              <a:solidFill>
                <a:schemeClr val="bg1"/>
              </a:solidFill>
              <a:latin typeface="华文细黑" panose="02010600040101010101" pitchFamily="2" charset="-122"/>
              <a:ea typeface="幼圆" panose="02010509060101010101" pitchFamily="49" charset="-122"/>
              <a:sym typeface="华文细黑" panose="0201060004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 advTm="464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36" t="34779" r="62867" b="24853"/>
          <a:stretch/>
        </p:blipFill>
        <p:spPr>
          <a:xfrm>
            <a:off x="3995445" y="3447110"/>
            <a:ext cx="1774295" cy="334738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36" t="34779" r="62867" b="24853"/>
          <a:stretch/>
        </p:blipFill>
        <p:spPr>
          <a:xfrm flipH="1">
            <a:off x="894516" y="2331819"/>
            <a:ext cx="2459916" cy="464087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19969" y="1950813"/>
            <a:ext cx="59124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n>
                  <a:noFill/>
                </a:ln>
                <a:solidFill>
                  <a:schemeClr val="bg1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学生的习惯培养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902" y="368960"/>
            <a:ext cx="2924512" cy="29245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3" y="3744789"/>
            <a:ext cx="3113211" cy="3113211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42A733F3-B961-4985-8F4C-91DC2C5EFAE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920"/>
          <a:stretch/>
        </p:blipFill>
        <p:spPr>
          <a:xfrm>
            <a:off x="1823610" y="4275901"/>
            <a:ext cx="4183386" cy="259704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1336" y="3523642"/>
            <a:ext cx="2279985" cy="22799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1321" y="3744789"/>
            <a:ext cx="3769972" cy="41176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5858" y="245217"/>
            <a:ext cx="3602438" cy="3602438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advTm="301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B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99069"/>
            <a:ext cx="12192000" cy="2801697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6503385" y="1108594"/>
            <a:ext cx="4077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 dirty="0">
              <a:solidFill>
                <a:schemeClr val="bg1"/>
              </a:solidFill>
              <a:latin typeface="华文细黑" panose="02010600040101010101" pitchFamily="2" charset="-122"/>
              <a:ea typeface="幼圆" panose="02010509060101010101" pitchFamily="49" charset="-122"/>
              <a:sym typeface="华文细黑" panose="0201060004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518" y="2378075"/>
            <a:ext cx="5596470" cy="559647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025873" y="2505352"/>
            <a:ext cx="2522157" cy="1244114"/>
            <a:chOff x="1025873" y="2505352"/>
            <a:chExt cx="2522157" cy="124411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93" t="33529" r="5555" b="23333"/>
            <a:stretch/>
          </p:blipFill>
          <p:spPr>
            <a:xfrm>
              <a:off x="1025873" y="2505352"/>
              <a:ext cx="2522157" cy="1244114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1652905" y="2953385"/>
              <a:ext cx="126809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写字习惯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473403" y="1119644"/>
            <a:ext cx="3402796" cy="1939228"/>
            <a:chOff x="3473403" y="1119644"/>
            <a:chExt cx="3402796" cy="19392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55" t="14648" r="60016" b="65446"/>
            <a:stretch/>
          </p:blipFill>
          <p:spPr>
            <a:xfrm>
              <a:off x="3473403" y="1119644"/>
              <a:ext cx="3402796" cy="1939228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4391660" y="2106295"/>
              <a:ext cx="126809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作业习惯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503385" y="1545887"/>
            <a:ext cx="2522157" cy="1244114"/>
            <a:chOff x="6503385" y="1545887"/>
            <a:chExt cx="2522157" cy="1244114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93" t="33529" r="5555" b="23333"/>
            <a:stretch/>
          </p:blipFill>
          <p:spPr>
            <a:xfrm>
              <a:off x="6503385" y="1545887"/>
              <a:ext cx="2522157" cy="1244114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7157720" y="1979295"/>
              <a:ext cx="126809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阅读习惯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431119" y="2284427"/>
            <a:ext cx="3402796" cy="1939228"/>
            <a:chOff x="8431119" y="2284427"/>
            <a:chExt cx="3402796" cy="193922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55" t="14648" r="60016" b="65446"/>
            <a:stretch/>
          </p:blipFill>
          <p:spPr>
            <a:xfrm>
              <a:off x="8431119" y="2284427"/>
              <a:ext cx="3402796" cy="1939228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9465310" y="3284855"/>
              <a:ext cx="126809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生活习惯</a:t>
              </a:r>
            </a:p>
          </p:txBody>
        </p:sp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id="{0785AE3F-C66D-4388-AB38-A1D4F352774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6699" y="-176006"/>
            <a:ext cx="2155301" cy="215530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592580" y="743958"/>
            <a:ext cx="3899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低年级学生需要培养的习惯</a:t>
            </a:r>
            <a:endParaRPr lang="zh-CN" altLang="en-US" sz="2400" b="1" dirty="0">
              <a:solidFill>
                <a:schemeClr val="bg1"/>
              </a:solidFill>
              <a:latin typeface="华文细黑" panose="02010600040101010101" pitchFamily="2" charset="-122"/>
              <a:ea typeface="幼圆" panose="02010509060101010101" pitchFamily="49" charset="-122"/>
              <a:sym typeface="华文细黑" panose="0201060004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05" y="329652"/>
            <a:ext cx="1290275" cy="129027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advTm="278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B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378" y="3619759"/>
            <a:ext cx="3185160" cy="318516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361440" y="4327525"/>
            <a:ext cx="36061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端正的坐姿和正确的写字姿势。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5158740" y="5006975"/>
            <a:ext cx="0" cy="1252220"/>
          </a:xfrm>
          <a:prstGeom prst="line">
            <a:avLst/>
          </a:prstGeom>
          <a:ln w="28575">
            <a:solidFill>
              <a:srgbClr val="F9A6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5158740" y="5006975"/>
            <a:ext cx="1474470" cy="1905"/>
          </a:xfrm>
          <a:prstGeom prst="line">
            <a:avLst/>
          </a:prstGeom>
          <a:ln w="28575">
            <a:solidFill>
              <a:srgbClr val="F9A6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633210" y="3768090"/>
            <a:ext cx="0" cy="1252220"/>
          </a:xfrm>
          <a:prstGeom prst="line">
            <a:avLst/>
          </a:prstGeom>
          <a:ln w="28575">
            <a:solidFill>
              <a:srgbClr val="F9A6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6633210" y="3768090"/>
            <a:ext cx="1474470" cy="1905"/>
          </a:xfrm>
          <a:prstGeom prst="line">
            <a:avLst/>
          </a:prstGeom>
          <a:ln w="28575">
            <a:solidFill>
              <a:srgbClr val="F9A6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8107680" y="2517775"/>
            <a:ext cx="0" cy="1252220"/>
          </a:xfrm>
          <a:prstGeom prst="line">
            <a:avLst/>
          </a:prstGeom>
          <a:ln w="28575">
            <a:solidFill>
              <a:srgbClr val="F9A6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8094345" y="2515870"/>
            <a:ext cx="1474470" cy="1905"/>
          </a:xfrm>
          <a:prstGeom prst="line">
            <a:avLst/>
          </a:prstGeom>
          <a:ln w="28575">
            <a:solidFill>
              <a:srgbClr val="F9A6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221" y="3523204"/>
            <a:ext cx="1546001" cy="15460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20000">
            <a:off x="6496869" y="2308773"/>
            <a:ext cx="1430748" cy="14307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80000">
            <a:off x="8080477" y="949970"/>
            <a:ext cx="1514761" cy="1514761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381885" y="3102610"/>
            <a:ext cx="37814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及时用赞赏的语气给予表扬与鼓励。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473450" y="1494155"/>
            <a:ext cx="4578985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>
              <a:lnSpc>
                <a:spcPct val="130000"/>
              </a:lnSpc>
              <a:buClrTx/>
              <a:buSzTx/>
              <a:buFontTx/>
              <a:defRPr/>
            </a:pPr>
            <a:r>
              <a:rPr lang="zh-CN" altLang="en-US" sz="1800"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写字的功效已经超出了写字本身，凡能认真练字，有一定成效的学生，大部分能成为品学兼优的学生。</a:t>
            </a:r>
            <a:endParaRPr lang="zh-CN" altLang="en-US">
              <a:latin typeface="华文细黑" panose="02010600040101010101" pitchFamily="2" charset="-122"/>
              <a:ea typeface="幼圆" panose="02010509060101010101" pitchFamily="49" charset="-122"/>
              <a:sym typeface="华文细黑" panose="02010600040101010101" pitchFamily="2" charset="-122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526" y="372583"/>
            <a:ext cx="1461494" cy="2492195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592580" y="743958"/>
            <a:ext cx="3899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写字习惯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05" y="329652"/>
            <a:ext cx="1290275" cy="129027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advTm="898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000"/>
                            </p:stCondLst>
                            <p:childTnLst>
                              <p:par>
                                <p:cTn id="11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B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" t="-13012" r="-1724" b="63064"/>
          <a:stretch/>
        </p:blipFill>
        <p:spPr>
          <a:xfrm>
            <a:off x="5094492" y="-510124"/>
            <a:ext cx="7799295" cy="259870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52"/>
          <a:stretch/>
        </p:blipFill>
        <p:spPr>
          <a:xfrm>
            <a:off x="4724213" y="4550399"/>
            <a:ext cx="7799295" cy="259870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99765" y="3998210"/>
            <a:ext cx="1676150" cy="2183515"/>
            <a:chOff x="199765" y="3998210"/>
            <a:chExt cx="1676150" cy="2183515"/>
          </a:xfrm>
        </p:grpSpPr>
        <p:sp>
          <p:nvSpPr>
            <p:cNvPr id="48" name="文本框 47"/>
            <p:cNvSpPr txBox="1"/>
            <p:nvPr/>
          </p:nvSpPr>
          <p:spPr>
            <a:xfrm>
              <a:off x="467995" y="5408295"/>
              <a:ext cx="1339215" cy="773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30000"/>
                </a:lnSpc>
              </a:pPr>
              <a:r>
                <a:rPr lang="zh-CN" altLang="en-US" dirty="0"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家长指导、监督作用。</a:t>
              </a: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765" y="3998210"/>
              <a:ext cx="1676150" cy="1676150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3245485" y="3339465"/>
            <a:ext cx="2118360" cy="2158365"/>
            <a:chOff x="3245485" y="3339465"/>
            <a:chExt cx="2118360" cy="2158365"/>
          </a:xfrm>
        </p:grpSpPr>
        <p:sp>
          <p:nvSpPr>
            <p:cNvPr id="51" name="文本框 50"/>
            <p:cNvSpPr txBox="1"/>
            <p:nvPr/>
          </p:nvSpPr>
          <p:spPr>
            <a:xfrm>
              <a:off x="3245485" y="4724400"/>
              <a:ext cx="2118360" cy="773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30000"/>
                </a:lnSpc>
              </a:pPr>
              <a:r>
                <a:rPr lang="zh-CN" altLang="en-US"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自觉完成作业，</a:t>
              </a:r>
            </a:p>
            <a:p>
              <a:pPr algn="ctr" fontAlgn="auto">
                <a:lnSpc>
                  <a:spcPct val="130000"/>
                </a:lnSpc>
              </a:pPr>
              <a:r>
                <a:rPr lang="zh-CN" altLang="en-US"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希望家长全程陪做。</a:t>
              </a:r>
            </a:p>
          </p:txBody>
        </p:sp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300" y="3339465"/>
              <a:ext cx="1676150" cy="1676150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6426835" y="2742419"/>
            <a:ext cx="1685483" cy="2185295"/>
            <a:chOff x="6426835" y="2742419"/>
            <a:chExt cx="1685483" cy="2185295"/>
          </a:xfrm>
        </p:grpSpPr>
        <p:sp>
          <p:nvSpPr>
            <p:cNvPr id="53" name="文本框 52"/>
            <p:cNvSpPr txBox="1"/>
            <p:nvPr/>
          </p:nvSpPr>
          <p:spPr>
            <a:xfrm>
              <a:off x="6426835" y="4154284"/>
              <a:ext cx="1672590" cy="773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30000"/>
                </a:lnSpc>
              </a:pPr>
              <a:r>
                <a:rPr lang="zh-CN" altLang="en-US"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关于家长批阅作业、签字。</a:t>
              </a:r>
            </a:p>
          </p:txBody>
        </p: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36168" y="2742419"/>
              <a:ext cx="1676150" cy="1676150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9714480" y="2746818"/>
            <a:ext cx="1730125" cy="1776287"/>
            <a:chOff x="9714480" y="2746818"/>
            <a:chExt cx="1730125" cy="1776287"/>
          </a:xfrm>
        </p:grpSpPr>
        <p:sp>
          <p:nvSpPr>
            <p:cNvPr id="55" name="文本框 54"/>
            <p:cNvSpPr txBox="1"/>
            <p:nvPr/>
          </p:nvSpPr>
          <p:spPr>
            <a:xfrm>
              <a:off x="9928860" y="4109720"/>
              <a:ext cx="1515745" cy="4133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30000"/>
                </a:lnSpc>
              </a:pPr>
              <a:r>
                <a:rPr lang="zh-CN" altLang="en-US"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整理错题集。</a:t>
              </a:r>
            </a:p>
          </p:txBody>
        </p:sp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4480" y="2746818"/>
              <a:ext cx="1676150" cy="1676150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7950835" y="923732"/>
            <a:ext cx="2086610" cy="2136333"/>
            <a:chOff x="7950835" y="923732"/>
            <a:chExt cx="2086610" cy="2136333"/>
          </a:xfrm>
        </p:grpSpPr>
        <p:sp>
          <p:nvSpPr>
            <p:cNvPr id="54" name="文本框 53"/>
            <p:cNvSpPr txBox="1"/>
            <p:nvPr/>
          </p:nvSpPr>
          <p:spPr>
            <a:xfrm>
              <a:off x="7950835" y="2286635"/>
              <a:ext cx="2086610" cy="773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30000"/>
                </a:lnSpc>
              </a:pPr>
              <a:r>
                <a:rPr lang="zh-CN" altLang="en-US"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预习课文：读熟课文，最好提前背诵。</a:t>
              </a:r>
            </a:p>
          </p:txBody>
        </p:sp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60286" y="923732"/>
              <a:ext cx="1676150" cy="1676150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4921500" y="1128125"/>
            <a:ext cx="1676150" cy="2135775"/>
            <a:chOff x="4921500" y="1128125"/>
            <a:chExt cx="1676150" cy="2135775"/>
          </a:xfrm>
        </p:grpSpPr>
        <p:sp>
          <p:nvSpPr>
            <p:cNvPr id="52" name="文本框 51"/>
            <p:cNvSpPr txBox="1"/>
            <p:nvPr/>
          </p:nvSpPr>
          <p:spPr>
            <a:xfrm>
              <a:off x="4925060" y="2490470"/>
              <a:ext cx="1672590" cy="773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30000"/>
                </a:lnSpc>
              </a:pPr>
              <a:r>
                <a:rPr lang="zh-CN" altLang="en-US"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让孩子学会自己检查作业。</a:t>
              </a:r>
            </a:p>
          </p:txBody>
        </p:sp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21500" y="1128125"/>
              <a:ext cx="1676150" cy="1676150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1565361" y="1552484"/>
            <a:ext cx="1713144" cy="2173696"/>
            <a:chOff x="1565361" y="1552484"/>
            <a:chExt cx="1713144" cy="2173696"/>
          </a:xfrm>
        </p:grpSpPr>
        <p:sp>
          <p:nvSpPr>
            <p:cNvPr id="50" name="文本框 49"/>
            <p:cNvSpPr txBox="1"/>
            <p:nvPr/>
          </p:nvSpPr>
          <p:spPr>
            <a:xfrm>
              <a:off x="1939290" y="2952750"/>
              <a:ext cx="1339215" cy="773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30000"/>
                </a:lnSpc>
              </a:pPr>
              <a:r>
                <a:rPr lang="zh-CN" altLang="en-US" dirty="0"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默写词语、认读二会字。</a:t>
              </a:r>
            </a:p>
          </p:txBody>
        </p:sp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5361" y="1552484"/>
              <a:ext cx="1676150" cy="1676150"/>
            </a:xfrm>
            <a:prstGeom prst="rect">
              <a:avLst/>
            </a:prstGeom>
          </p:spPr>
        </p:pic>
      </p:grpSp>
      <p:sp>
        <p:nvSpPr>
          <p:cNvPr id="21" name="文本框 20"/>
          <p:cNvSpPr txBox="1"/>
          <p:nvPr/>
        </p:nvSpPr>
        <p:spPr>
          <a:xfrm>
            <a:off x="1592580" y="743958"/>
            <a:ext cx="3899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作业习惯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05" y="329652"/>
            <a:ext cx="1290275" cy="129027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advTm="876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5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B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104092" y="619125"/>
            <a:ext cx="6088544" cy="6088544"/>
            <a:chOff x="5104092" y="619125"/>
            <a:chExt cx="6088544" cy="6088544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4092" y="619125"/>
              <a:ext cx="6088544" cy="6088544"/>
            </a:xfrm>
            <a:prstGeom prst="rect">
              <a:avLst/>
            </a:prstGeom>
          </p:spPr>
        </p:pic>
        <p:sp>
          <p:nvSpPr>
            <p:cNvPr id="25" name="矩形 24"/>
            <p:cNvSpPr/>
            <p:nvPr/>
          </p:nvSpPr>
          <p:spPr>
            <a:xfrm>
              <a:off x="6863754" y="1118880"/>
              <a:ext cx="2553258" cy="2842827"/>
            </a:xfrm>
            <a:prstGeom prst="rect">
              <a:avLst/>
            </a:prstGeom>
            <a:blipFill rotWithShape="1">
              <a:blip r:embed="rId6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679" y="2894501"/>
            <a:ext cx="3433784" cy="380992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064" y="1283350"/>
            <a:ext cx="2703178" cy="335734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472111" y="-973906"/>
            <a:ext cx="2703178" cy="3357348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592580" y="743958"/>
            <a:ext cx="3899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作业习惯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05" y="329652"/>
            <a:ext cx="1290275" cy="129027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advTm="33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B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2933961" y="826770"/>
            <a:ext cx="7392670" cy="6037580"/>
            <a:chOff x="3371" y="1172"/>
            <a:chExt cx="11642" cy="9508"/>
          </a:xfrm>
        </p:grpSpPr>
        <p:sp>
          <p:nvSpPr>
            <p:cNvPr id="36" name="文本框 35"/>
            <p:cNvSpPr txBox="1"/>
            <p:nvPr/>
          </p:nvSpPr>
          <p:spPr>
            <a:xfrm>
              <a:off x="3371" y="4090"/>
              <a:ext cx="4492" cy="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fontAlgn="auto">
                <a:lnSpc>
                  <a:spcPct val="130000"/>
                </a:lnSpc>
              </a:pPr>
              <a:r>
                <a:rPr lang="zh-CN" altLang="en-US" sz="1200" dirty="0"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用于课上听写，家长叶可以检查孩子每课字词掌握情况。</a:t>
              </a:r>
            </a:p>
          </p:txBody>
        </p:sp>
        <p:cxnSp>
          <p:nvCxnSpPr>
            <p:cNvPr id="3" name="直接连接符 2"/>
            <p:cNvCxnSpPr/>
            <p:nvPr/>
          </p:nvCxnSpPr>
          <p:spPr>
            <a:xfrm flipH="1">
              <a:off x="9087" y="2098"/>
              <a:ext cx="16" cy="8582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椭圆 3"/>
            <p:cNvSpPr/>
            <p:nvPr/>
          </p:nvSpPr>
          <p:spPr>
            <a:xfrm>
              <a:off x="8630" y="1309"/>
              <a:ext cx="946" cy="94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0808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endParaRPr>
            </a:p>
          </p:txBody>
        </p:sp>
        <p:sp>
          <p:nvSpPr>
            <p:cNvPr id="219" name=" 219"/>
            <p:cNvSpPr/>
            <p:nvPr/>
          </p:nvSpPr>
          <p:spPr>
            <a:xfrm>
              <a:off x="8445" y="1172"/>
              <a:ext cx="5558" cy="1265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576" y="1257"/>
              <a:ext cx="4237" cy="10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auto">
                <a:lnSpc>
                  <a:spcPct val="130000"/>
                </a:lnSpc>
              </a:pPr>
              <a:r>
                <a:rPr lang="zh-CN" altLang="en-US" sz="1400"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准备两本田字格本，分别作为家庭作业本和中午作业本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818" y="1464"/>
              <a:ext cx="57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1</a:t>
              </a: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4209" y="2798"/>
              <a:ext cx="5558" cy="1265"/>
              <a:chOff x="4183" y="2892"/>
              <a:chExt cx="5558" cy="1265"/>
            </a:xfrm>
          </p:grpSpPr>
          <p:sp>
            <p:nvSpPr>
              <p:cNvPr id="12" name=" 219"/>
              <p:cNvSpPr/>
              <p:nvPr/>
            </p:nvSpPr>
            <p:spPr>
              <a:xfrm>
                <a:off x="4183" y="2892"/>
                <a:ext cx="5558" cy="1265"/>
              </a:xfrm>
              <a:prstGeom prst="roundRect">
                <a:avLst>
                  <a:gd name="adj" fmla="val 50000"/>
                </a:avLst>
              </a:prstGeom>
              <a:noFill/>
              <a:ln w="19050">
                <a:solidFill>
                  <a:schemeClr val="bg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endParaRPr>
              </a:p>
            </p:txBody>
          </p:sp>
          <p:grpSp>
            <p:nvGrpSpPr>
              <p:cNvPr id="41" name="组合 40"/>
              <p:cNvGrpSpPr/>
              <p:nvPr/>
            </p:nvGrpSpPr>
            <p:grpSpPr>
              <a:xfrm>
                <a:off x="8630" y="3033"/>
                <a:ext cx="946" cy="946"/>
                <a:chOff x="8630" y="3137"/>
                <a:chExt cx="946" cy="946"/>
              </a:xfrm>
            </p:grpSpPr>
            <p:sp>
              <p:nvSpPr>
                <p:cNvPr id="5" name="椭圆 4"/>
                <p:cNvSpPr/>
                <p:nvPr/>
              </p:nvSpPr>
              <p:spPr>
                <a:xfrm>
                  <a:off x="8630" y="3137"/>
                  <a:ext cx="946" cy="94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80808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华文细黑" panose="02010600040101010101" pitchFamily="2" charset="-122"/>
                    <a:ea typeface="幼圆" panose="02010509060101010101" pitchFamily="49" charset="-122"/>
                    <a:sym typeface="华文细黑" panose="02010600040101010101" pitchFamily="2" charset="-122"/>
                  </a:endParaRPr>
                </a:p>
              </p:txBody>
            </p:sp>
            <p:sp>
              <p:nvSpPr>
                <p:cNvPr id="19" name="文本框 18"/>
                <p:cNvSpPr txBox="1"/>
                <p:nvPr/>
              </p:nvSpPr>
              <p:spPr>
                <a:xfrm>
                  <a:off x="8810" y="3276"/>
                  <a:ext cx="571" cy="6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b="1">
                      <a:latin typeface="华文细黑" panose="02010600040101010101" pitchFamily="2" charset="-122"/>
                      <a:ea typeface="幼圆" panose="02010509060101010101" pitchFamily="49" charset="-122"/>
                      <a:sym typeface="华文细黑" panose="02010600040101010101" pitchFamily="2" charset="-122"/>
                    </a:rPr>
                    <a:t>2</a:t>
                  </a:r>
                </a:p>
              </p:txBody>
            </p:sp>
          </p:grpSp>
          <p:sp>
            <p:nvSpPr>
              <p:cNvPr id="31" name="文本框 30"/>
              <p:cNvSpPr txBox="1"/>
              <p:nvPr/>
            </p:nvSpPr>
            <p:spPr>
              <a:xfrm>
                <a:off x="5025" y="3224"/>
                <a:ext cx="3449" cy="5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 fontAlgn="auto">
                  <a:lnSpc>
                    <a:spcPct val="130000"/>
                  </a:lnSpc>
                </a:pPr>
                <a:r>
                  <a:rPr lang="zh-CN" altLang="en-US" sz="1400" dirty="0">
                    <a:latin typeface="华文细黑" panose="02010600040101010101" pitchFamily="2" charset="-122"/>
                    <a:ea typeface="幼圆" panose="02010509060101010101" pitchFamily="49" charset="-122"/>
                    <a:sym typeface="华文细黑" panose="02010600040101010101" pitchFamily="2" charset="-122"/>
                  </a:rPr>
                  <a:t>准备一本田字格默写本</a:t>
                </a: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8448" y="4453"/>
              <a:ext cx="5558" cy="1265"/>
              <a:chOff x="8448" y="4583"/>
              <a:chExt cx="5558" cy="1265"/>
            </a:xfrm>
          </p:grpSpPr>
          <p:sp>
            <p:nvSpPr>
              <p:cNvPr id="13" name=" 219"/>
              <p:cNvSpPr/>
              <p:nvPr/>
            </p:nvSpPr>
            <p:spPr>
              <a:xfrm>
                <a:off x="8448" y="4583"/>
                <a:ext cx="5558" cy="1265"/>
              </a:xfrm>
              <a:prstGeom prst="roundRect">
                <a:avLst>
                  <a:gd name="adj" fmla="val 50000"/>
                </a:avLst>
              </a:prstGeom>
              <a:noFill/>
              <a:ln w="19050">
                <a:solidFill>
                  <a:schemeClr val="bg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endParaRPr>
              </a:p>
            </p:txBody>
          </p:sp>
          <p:grpSp>
            <p:nvGrpSpPr>
              <p:cNvPr id="42" name="组合 41"/>
              <p:cNvGrpSpPr/>
              <p:nvPr/>
            </p:nvGrpSpPr>
            <p:grpSpPr>
              <a:xfrm>
                <a:off x="8630" y="4740"/>
                <a:ext cx="946" cy="946"/>
                <a:chOff x="8630" y="4818"/>
                <a:chExt cx="946" cy="946"/>
              </a:xfrm>
            </p:grpSpPr>
            <p:sp>
              <p:nvSpPr>
                <p:cNvPr id="6" name="椭圆 5"/>
                <p:cNvSpPr/>
                <p:nvPr/>
              </p:nvSpPr>
              <p:spPr>
                <a:xfrm>
                  <a:off x="8630" y="4818"/>
                  <a:ext cx="946" cy="94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80808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华文细黑" panose="02010600040101010101" pitchFamily="2" charset="-122"/>
                    <a:ea typeface="幼圆" panose="02010509060101010101" pitchFamily="49" charset="-122"/>
                    <a:sym typeface="华文细黑" panose="02010600040101010101" pitchFamily="2" charset="-122"/>
                  </a:endParaRPr>
                </a:p>
              </p:txBody>
            </p:sp>
            <p:sp>
              <p:nvSpPr>
                <p:cNvPr id="21" name="文本框 20"/>
                <p:cNvSpPr txBox="1"/>
                <p:nvPr/>
              </p:nvSpPr>
              <p:spPr>
                <a:xfrm>
                  <a:off x="8802" y="4958"/>
                  <a:ext cx="571" cy="6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b="1">
                      <a:latin typeface="华文细黑" panose="02010600040101010101" pitchFamily="2" charset="-122"/>
                      <a:ea typeface="幼圆" panose="02010509060101010101" pitchFamily="49" charset="-122"/>
                      <a:sym typeface="华文细黑" panose="02010600040101010101" pitchFamily="2" charset="-122"/>
                    </a:rPr>
                    <a:t>3</a:t>
                  </a:r>
                </a:p>
              </p:txBody>
            </p:sp>
          </p:grpSp>
          <p:sp>
            <p:nvSpPr>
              <p:cNvPr id="32" name="文本框 31"/>
              <p:cNvSpPr txBox="1"/>
              <p:nvPr/>
            </p:nvSpPr>
            <p:spPr>
              <a:xfrm>
                <a:off x="10521" y="4950"/>
                <a:ext cx="2136" cy="5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 fontAlgn="auto">
                  <a:lnSpc>
                    <a:spcPct val="130000"/>
                  </a:lnSpc>
                </a:pPr>
                <a:r>
                  <a:rPr lang="zh-CN" altLang="en-US" sz="1400">
                    <a:latin typeface="华文细黑" panose="02010600040101010101" pitchFamily="2" charset="-122"/>
                    <a:ea typeface="幼圆" panose="02010509060101010101" pitchFamily="49" charset="-122"/>
                    <a:sym typeface="华文细黑" panose="02010600040101010101" pitchFamily="2" charset="-122"/>
                  </a:rPr>
                  <a:t>关于背诵课文</a:t>
                </a: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4183" y="6105"/>
              <a:ext cx="5558" cy="1265"/>
              <a:chOff x="4183" y="6339"/>
              <a:chExt cx="5558" cy="1265"/>
            </a:xfrm>
          </p:grpSpPr>
          <p:sp>
            <p:nvSpPr>
              <p:cNvPr id="14" name=" 219"/>
              <p:cNvSpPr/>
              <p:nvPr/>
            </p:nvSpPr>
            <p:spPr>
              <a:xfrm>
                <a:off x="4183" y="6339"/>
                <a:ext cx="5558" cy="1265"/>
              </a:xfrm>
              <a:prstGeom prst="roundRect">
                <a:avLst>
                  <a:gd name="adj" fmla="val 50000"/>
                </a:avLst>
              </a:prstGeom>
              <a:noFill/>
              <a:ln w="19050">
                <a:solidFill>
                  <a:schemeClr val="bg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endParaRPr>
              </a:p>
            </p:txBody>
          </p:sp>
          <p:grpSp>
            <p:nvGrpSpPr>
              <p:cNvPr id="43" name="组合 42"/>
              <p:cNvGrpSpPr/>
              <p:nvPr/>
            </p:nvGrpSpPr>
            <p:grpSpPr>
              <a:xfrm>
                <a:off x="8630" y="6499"/>
                <a:ext cx="946" cy="946"/>
                <a:chOff x="8630" y="6525"/>
                <a:chExt cx="946" cy="946"/>
              </a:xfrm>
            </p:grpSpPr>
            <p:sp>
              <p:nvSpPr>
                <p:cNvPr id="10" name="椭圆 9"/>
                <p:cNvSpPr/>
                <p:nvPr/>
              </p:nvSpPr>
              <p:spPr>
                <a:xfrm>
                  <a:off x="8630" y="6525"/>
                  <a:ext cx="946" cy="94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80808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华文细黑" panose="02010600040101010101" pitchFamily="2" charset="-122"/>
                    <a:ea typeface="幼圆" panose="02010509060101010101" pitchFamily="49" charset="-122"/>
                    <a:sym typeface="华文细黑" panose="02010600040101010101" pitchFamily="2" charset="-122"/>
                  </a:endParaRPr>
                </a:p>
              </p:txBody>
            </p:sp>
            <p:sp>
              <p:nvSpPr>
                <p:cNvPr id="23" name="文本框 22"/>
                <p:cNvSpPr txBox="1"/>
                <p:nvPr/>
              </p:nvSpPr>
              <p:spPr>
                <a:xfrm>
                  <a:off x="8820" y="6692"/>
                  <a:ext cx="571" cy="6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b="1">
                      <a:latin typeface="华文细黑" panose="02010600040101010101" pitchFamily="2" charset="-122"/>
                      <a:ea typeface="幼圆" panose="02010509060101010101" pitchFamily="49" charset="-122"/>
                      <a:sym typeface="华文细黑" panose="02010600040101010101" pitchFamily="2" charset="-122"/>
                    </a:rPr>
                    <a:t>4</a:t>
                  </a:r>
                </a:p>
              </p:txBody>
            </p:sp>
          </p:grpSp>
          <p:sp>
            <p:nvSpPr>
              <p:cNvPr id="33" name="文本框 32"/>
              <p:cNvSpPr txBox="1"/>
              <p:nvPr/>
            </p:nvSpPr>
            <p:spPr>
              <a:xfrm>
                <a:off x="5675" y="6684"/>
                <a:ext cx="2188" cy="5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 fontAlgn="auto">
                  <a:lnSpc>
                    <a:spcPct val="130000"/>
                  </a:lnSpc>
                </a:pPr>
                <a:r>
                  <a:rPr lang="zh-CN" altLang="en-US" sz="1400">
                    <a:latin typeface="华文细黑" panose="02010600040101010101" pitchFamily="2" charset="-122"/>
                    <a:ea typeface="幼圆" panose="02010509060101010101" pitchFamily="49" charset="-122"/>
                    <a:sym typeface="华文细黑" panose="02010600040101010101" pitchFamily="2" charset="-122"/>
                  </a:rPr>
                  <a:t>关于书上笔记</a:t>
                </a: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8471" y="7770"/>
              <a:ext cx="5558" cy="1265"/>
              <a:chOff x="8471" y="8108"/>
              <a:chExt cx="5558" cy="1265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8630" y="8259"/>
                <a:ext cx="946" cy="946"/>
                <a:chOff x="8630" y="8311"/>
                <a:chExt cx="946" cy="946"/>
              </a:xfrm>
            </p:grpSpPr>
            <p:sp>
              <p:nvSpPr>
                <p:cNvPr id="11" name="椭圆 10"/>
                <p:cNvSpPr/>
                <p:nvPr/>
              </p:nvSpPr>
              <p:spPr>
                <a:xfrm>
                  <a:off x="8630" y="8311"/>
                  <a:ext cx="946" cy="94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80808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华文细黑" panose="02010600040101010101" pitchFamily="2" charset="-122"/>
                    <a:ea typeface="幼圆" panose="02010509060101010101" pitchFamily="49" charset="-122"/>
                    <a:sym typeface="华文细黑" panose="02010600040101010101" pitchFamily="2" charset="-122"/>
                  </a:endParaRPr>
                </a:p>
              </p:txBody>
            </p:sp>
            <p:sp>
              <p:nvSpPr>
                <p:cNvPr id="27" name="文本框 26"/>
                <p:cNvSpPr txBox="1"/>
                <p:nvPr/>
              </p:nvSpPr>
              <p:spPr>
                <a:xfrm>
                  <a:off x="8812" y="8478"/>
                  <a:ext cx="571" cy="6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b="1">
                      <a:latin typeface="华文细黑" panose="02010600040101010101" pitchFamily="2" charset="-122"/>
                      <a:ea typeface="幼圆" panose="02010509060101010101" pitchFamily="49" charset="-122"/>
                      <a:sym typeface="华文细黑" panose="02010600040101010101" pitchFamily="2" charset="-122"/>
                    </a:rPr>
                    <a:t>5</a:t>
                  </a:r>
                </a:p>
              </p:txBody>
            </p:sp>
          </p:grpSp>
          <p:sp>
            <p:nvSpPr>
              <p:cNvPr id="30" name=" 219"/>
              <p:cNvSpPr/>
              <p:nvPr/>
            </p:nvSpPr>
            <p:spPr>
              <a:xfrm>
                <a:off x="8471" y="8108"/>
                <a:ext cx="5558" cy="1265"/>
              </a:xfrm>
              <a:prstGeom prst="roundRect">
                <a:avLst>
                  <a:gd name="adj" fmla="val 50000"/>
                </a:avLst>
              </a:prstGeom>
              <a:noFill/>
              <a:ln w="19050">
                <a:solidFill>
                  <a:schemeClr val="bg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10521" y="8444"/>
                <a:ext cx="2136" cy="5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 fontAlgn="auto">
                  <a:lnSpc>
                    <a:spcPct val="130000"/>
                  </a:lnSpc>
                </a:pPr>
                <a:r>
                  <a:rPr lang="zh-CN" altLang="en-US" sz="1400">
                    <a:latin typeface="华文细黑" panose="02010600040101010101" pitchFamily="2" charset="-122"/>
                    <a:ea typeface="幼圆" panose="02010509060101010101" pitchFamily="49" charset="-122"/>
                    <a:sym typeface="华文细黑" panose="02010600040101010101" pitchFamily="2" charset="-122"/>
                  </a:rPr>
                  <a:t>关于课外阅读</a:t>
                </a:r>
                <a:endParaRPr lang="en-US" altLang="zh-CN" sz="1400"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endParaRPr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10477" y="2674"/>
              <a:ext cx="4492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家长每天检查作业完成情况并签字。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0477" y="5698"/>
              <a:ext cx="4492" cy="1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zh-CN" altLang="en-US" sz="1200"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家长一定把关签字，最好每篇课文要背诵；后进生可以先背诵课后要求背诵课文。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5787" y="7605"/>
              <a:ext cx="2076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尽量自己抄写。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0521" y="9061"/>
              <a:ext cx="4492" cy="1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zh-CN" altLang="en-US" sz="1200"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童话故事书类，绘本类，报刊杂志类，也可以读其他学科课本，并在生活中识字，增加识字量。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765" y="3654823"/>
            <a:ext cx="2298951" cy="2789394"/>
          </a:xfrm>
          <a:prstGeom prst="rect">
            <a:avLst/>
          </a:prstGeom>
        </p:spPr>
      </p:pic>
      <p:sp>
        <p:nvSpPr>
          <p:cNvPr id="50" name="文本框 49"/>
          <p:cNvSpPr txBox="1"/>
          <p:nvPr/>
        </p:nvSpPr>
        <p:spPr>
          <a:xfrm>
            <a:off x="1592580" y="743958"/>
            <a:ext cx="3899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下阶段语文作业相关要求</a:t>
            </a: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05" y="329652"/>
            <a:ext cx="1290275" cy="129027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advTm="401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418336"/>
            <a:ext cx="4370294" cy="443966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01176" y="1749966"/>
            <a:ext cx="32264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尊敬的各位家长：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101176" y="2515776"/>
            <a:ext cx="7010400" cy="1418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000" dirty="0">
                <a:solidFill>
                  <a:srgbClr val="4E4B4B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       </a:t>
            </a:r>
            <a:r>
              <a:rPr lang="zh-CN" altLang="en-US" sz="2000" dirty="0">
                <a:solidFill>
                  <a:schemeClr val="tx1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首先感谢您在百忙之中抽空来参加家长会，关心、帮助、督促孩子是我们共同的心愿！使您的孩子得到全面发展、提高是我们共同的目标！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0032642" y="327715"/>
            <a:ext cx="1870705" cy="2897197"/>
            <a:chOff x="16685" y="-161"/>
            <a:chExt cx="1494" cy="231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00000">
              <a:off x="16685" y="-161"/>
              <a:ext cx="1164" cy="1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68" y="1102"/>
              <a:ext cx="711" cy="1050"/>
            </a:xfrm>
            <a:prstGeom prst="rect">
              <a:avLst/>
            </a:prstGeom>
          </p:spPr>
        </p:pic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0785AE3F-C66D-4388-AB38-A1D4F352774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246" y="87764"/>
            <a:ext cx="2835739" cy="28357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3819423" y="5082988"/>
            <a:ext cx="9038610" cy="1775012"/>
            <a:chOff x="3819423" y="5082988"/>
            <a:chExt cx="9038610" cy="177501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803"/>
            <a:stretch/>
          </p:blipFill>
          <p:spPr>
            <a:xfrm flipH="1">
              <a:off x="3819423" y="5082988"/>
              <a:ext cx="4519305" cy="1775012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803"/>
            <a:stretch/>
          </p:blipFill>
          <p:spPr>
            <a:xfrm>
              <a:off x="8338728" y="5082988"/>
              <a:ext cx="4519305" cy="1775012"/>
            </a:xfrm>
            <a:prstGeom prst="rect">
              <a:avLst/>
            </a:prstGeom>
          </p:spPr>
        </p:pic>
      </p:grpSp>
    </p:spTree>
    <p:custDataLst>
      <p:tags r:id="rId2"/>
    </p:custDataLst>
  </p:cSld>
  <p:clrMapOvr>
    <a:masterClrMapping/>
  </p:clrMapOvr>
  <p:transition advTm="265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2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B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20057" y="441249"/>
            <a:ext cx="4403242" cy="4403242"/>
            <a:chOff x="1720057" y="441249"/>
            <a:chExt cx="4403242" cy="4403242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520000">
              <a:off x="1720057" y="441249"/>
              <a:ext cx="4403242" cy="4403242"/>
            </a:xfrm>
            <a:prstGeom prst="rect">
              <a:avLst/>
            </a:prstGeom>
          </p:spPr>
        </p:pic>
        <p:sp>
          <p:nvSpPr>
            <p:cNvPr id="25" name="任意多边形 24"/>
            <p:cNvSpPr/>
            <p:nvPr/>
          </p:nvSpPr>
          <p:spPr>
            <a:xfrm rot="20520000">
              <a:off x="3006151" y="1810010"/>
              <a:ext cx="2068844" cy="2269245"/>
            </a:xfrm>
            <a:custGeom>
              <a:avLst/>
              <a:gdLst>
                <a:gd name="connsiteX0" fmla="*/ 210 w 3861"/>
                <a:gd name="connsiteY0" fmla="*/ 0 h 4203"/>
                <a:gd name="connsiteX1" fmla="*/ 3861 w 3861"/>
                <a:gd name="connsiteY1" fmla="*/ 368 h 4203"/>
                <a:gd name="connsiteX2" fmla="*/ 3703 w 3861"/>
                <a:gd name="connsiteY2" fmla="*/ 4203 h 4203"/>
                <a:gd name="connsiteX3" fmla="*/ 0 w 3861"/>
                <a:gd name="connsiteY3" fmla="*/ 3835 h 4203"/>
                <a:gd name="connsiteX4" fmla="*/ 210 w 3861"/>
                <a:gd name="connsiteY4" fmla="*/ 0 h 4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1" h="4203">
                  <a:moveTo>
                    <a:pt x="210" y="0"/>
                  </a:moveTo>
                  <a:lnTo>
                    <a:pt x="3861" y="368"/>
                  </a:lnTo>
                  <a:lnTo>
                    <a:pt x="3703" y="4203"/>
                  </a:lnTo>
                  <a:lnTo>
                    <a:pt x="0" y="3835"/>
                  </a:lnTo>
                  <a:lnTo>
                    <a:pt x="210" y="0"/>
                  </a:lnTo>
                  <a:close/>
                </a:path>
              </a:pathLst>
            </a:custGeom>
            <a:blipFill rotWithShape="1">
              <a:blip r:embed="rId6" cstate="print"/>
              <a:stretch>
                <a:fillRect/>
              </a:stretch>
            </a:blipFill>
            <a:ln w="3810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570340" y="210419"/>
            <a:ext cx="4357188" cy="4357188"/>
            <a:chOff x="6570340" y="210419"/>
            <a:chExt cx="4357188" cy="4357188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00000">
              <a:off x="6570340" y="210419"/>
              <a:ext cx="4357188" cy="4357188"/>
            </a:xfrm>
            <a:prstGeom prst="rect">
              <a:avLst/>
            </a:prstGeom>
          </p:spPr>
        </p:pic>
        <p:sp>
          <p:nvSpPr>
            <p:cNvPr id="40" name="任意多边形 39"/>
            <p:cNvSpPr/>
            <p:nvPr/>
          </p:nvSpPr>
          <p:spPr>
            <a:xfrm rot="1200000">
              <a:off x="7504360" y="1424608"/>
              <a:ext cx="2161293" cy="2370649"/>
            </a:xfrm>
            <a:custGeom>
              <a:avLst/>
              <a:gdLst>
                <a:gd name="connsiteX0" fmla="*/ 210 w 3861"/>
                <a:gd name="connsiteY0" fmla="*/ 0 h 4203"/>
                <a:gd name="connsiteX1" fmla="*/ 3861 w 3861"/>
                <a:gd name="connsiteY1" fmla="*/ 368 h 4203"/>
                <a:gd name="connsiteX2" fmla="*/ 3703 w 3861"/>
                <a:gd name="connsiteY2" fmla="*/ 4203 h 4203"/>
                <a:gd name="connsiteX3" fmla="*/ 0 w 3861"/>
                <a:gd name="connsiteY3" fmla="*/ 3835 h 4203"/>
                <a:gd name="connsiteX4" fmla="*/ 210 w 3861"/>
                <a:gd name="connsiteY4" fmla="*/ 0 h 4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1" h="4203">
                  <a:moveTo>
                    <a:pt x="210" y="0"/>
                  </a:moveTo>
                  <a:lnTo>
                    <a:pt x="3861" y="368"/>
                  </a:lnTo>
                  <a:lnTo>
                    <a:pt x="3703" y="4203"/>
                  </a:lnTo>
                  <a:lnTo>
                    <a:pt x="0" y="3835"/>
                  </a:lnTo>
                  <a:lnTo>
                    <a:pt x="210" y="0"/>
                  </a:lnTo>
                  <a:close/>
                </a:path>
              </a:pathLst>
            </a:custGeom>
            <a:blipFill rotWithShape="1">
              <a:blip r:embed="rId7" cstate="print"/>
              <a:stretch>
                <a:fillRect/>
              </a:stretch>
            </a:blipFill>
            <a:ln w="3810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884" y="2122339"/>
            <a:ext cx="5520580" cy="55205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4552" y="5028133"/>
            <a:ext cx="2002484" cy="150186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60" y="3712277"/>
            <a:ext cx="2660455" cy="317551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592580" y="743958"/>
            <a:ext cx="3899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作业习惯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05" y="329652"/>
            <a:ext cx="1290275" cy="129027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advTm="320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B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325693" y="1079500"/>
            <a:ext cx="10510813" cy="3757274"/>
            <a:chOff x="836295" y="2086069"/>
            <a:chExt cx="10510813" cy="3757274"/>
          </a:xfrm>
        </p:grpSpPr>
        <p:grpSp>
          <p:nvGrpSpPr>
            <p:cNvPr id="31" name="组合 30"/>
            <p:cNvGrpSpPr/>
            <p:nvPr/>
          </p:nvGrpSpPr>
          <p:grpSpPr>
            <a:xfrm>
              <a:off x="836295" y="2465705"/>
              <a:ext cx="10486390" cy="3319145"/>
              <a:chOff x="1681" y="3883"/>
              <a:chExt cx="16514" cy="5227"/>
            </a:xfrm>
          </p:grpSpPr>
          <p:pic>
            <p:nvPicPr>
              <p:cNvPr id="13" name="图片 12" descr="5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 rot="21420000">
                <a:off x="4642" y="6332"/>
                <a:ext cx="11098" cy="2036"/>
              </a:xfrm>
              <a:prstGeom prst="rect">
                <a:avLst/>
              </a:prstGeom>
            </p:spPr>
          </p:pic>
          <p:pic>
            <p:nvPicPr>
              <p:cNvPr id="21" name="图片 20" descr="6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 rot="8640000">
                <a:off x="9110" y="5778"/>
                <a:ext cx="2397" cy="910"/>
              </a:xfrm>
              <a:prstGeom prst="rect">
                <a:avLst/>
              </a:prstGeom>
            </p:spPr>
          </p:pic>
          <p:sp>
            <p:nvSpPr>
              <p:cNvPr id="23" name="文本框 22"/>
              <p:cNvSpPr txBox="1"/>
              <p:nvPr/>
            </p:nvSpPr>
            <p:spPr>
              <a:xfrm>
                <a:off x="1681" y="7898"/>
                <a:ext cx="3789" cy="9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 fontAlgn="auto">
                  <a:lnSpc>
                    <a:spcPct val="130000"/>
                  </a:lnSpc>
                </a:pPr>
                <a:r>
                  <a:rPr lang="zh-CN" altLang="en-US" sz="1400">
                    <a:latin typeface="华文细黑" panose="02010600040101010101" pitchFamily="2" charset="-122"/>
                    <a:ea typeface="幼圆" panose="02010509060101010101" pitchFamily="49" charset="-122"/>
                    <a:sym typeface="华文细黑" panose="02010600040101010101" pitchFamily="2" charset="-122"/>
                  </a:rPr>
                  <a:t>爱读书，基本上能够每天坚持读书30分钟。</a:t>
                </a: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4923" y="3883"/>
                <a:ext cx="4616" cy="1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 fontAlgn="auto">
                  <a:lnSpc>
                    <a:spcPct val="130000"/>
                  </a:lnSpc>
                </a:pPr>
                <a:r>
                  <a:rPr lang="zh-CN" altLang="en-US" sz="1400" dirty="0">
                    <a:latin typeface="华文细黑" panose="02010600040101010101" pitchFamily="2" charset="-122"/>
                    <a:ea typeface="幼圆" panose="02010509060101010101" pitchFamily="49" charset="-122"/>
                    <a:sym typeface="华文细黑" panose="02010600040101010101" pitchFamily="2" charset="-122"/>
                  </a:rPr>
                  <a:t>强调“准”：发音准，不念错，不任意添字、丢字；每一个字的发音要响亮、清楚，要注意不可唱读。</a:t>
                </a: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14379" y="8131"/>
                <a:ext cx="3816" cy="9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 fontAlgn="auto">
                  <a:lnSpc>
                    <a:spcPct val="130000"/>
                  </a:lnSpc>
                </a:pPr>
                <a:r>
                  <a:rPr lang="zh-CN" altLang="en-US" sz="1400">
                    <a:latin typeface="华文细黑" panose="02010600040101010101" pitchFamily="2" charset="-122"/>
                    <a:ea typeface="幼圆" panose="02010509060101010101" pitchFamily="49" charset="-122"/>
                    <a:sym typeface="华文细黑" panose="02010600040101010101" pitchFamily="2" charset="-122"/>
                  </a:rPr>
                  <a:t>养成边读边看字的习惯，一定要指着读。</a:t>
                </a:r>
              </a:p>
            </p:txBody>
          </p:sp>
        </p:grp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11366" y="2746060"/>
              <a:ext cx="2835742" cy="3097283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84751" y="2086069"/>
              <a:ext cx="2208632" cy="2208632"/>
            </a:xfrm>
            <a:prstGeom prst="rect">
              <a:avLst/>
            </a:prstGeom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1AD58A27-E3B8-421A-B811-F5A7D79719C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712314" y="3173449"/>
              <a:ext cx="2364779" cy="2152613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0" y="5082988"/>
            <a:ext cx="13557915" cy="1775012"/>
            <a:chOff x="0" y="5082988"/>
            <a:chExt cx="13557915" cy="1775012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803"/>
            <a:stretch/>
          </p:blipFill>
          <p:spPr>
            <a:xfrm flipH="1">
              <a:off x="0" y="5082988"/>
              <a:ext cx="4519305" cy="1775012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803"/>
            <a:stretch/>
          </p:blipFill>
          <p:spPr>
            <a:xfrm>
              <a:off x="4519305" y="5082988"/>
              <a:ext cx="4519305" cy="1775012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803"/>
            <a:stretch/>
          </p:blipFill>
          <p:spPr>
            <a:xfrm flipH="1">
              <a:off x="9038610" y="5082988"/>
              <a:ext cx="4519305" cy="1775012"/>
            </a:xfrm>
            <a:prstGeom prst="rect">
              <a:avLst/>
            </a:prstGeom>
          </p:spPr>
        </p:pic>
      </p:grpSp>
      <p:sp>
        <p:nvSpPr>
          <p:cNvPr id="19" name="文本框 18"/>
          <p:cNvSpPr txBox="1"/>
          <p:nvPr/>
        </p:nvSpPr>
        <p:spPr>
          <a:xfrm>
            <a:off x="1592580" y="743958"/>
            <a:ext cx="3899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阅读习惯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05" y="329652"/>
            <a:ext cx="1290275" cy="129027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advTm="278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B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4282" y="2210435"/>
            <a:ext cx="4537458" cy="495490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5202035" y="1380867"/>
            <a:ext cx="1340433" cy="1194908"/>
            <a:chOff x="5202035" y="1380867"/>
            <a:chExt cx="1340433" cy="11949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6450" b="43349"/>
            <a:stretch/>
          </p:blipFill>
          <p:spPr>
            <a:xfrm>
              <a:off x="5202035" y="1380867"/>
              <a:ext cx="1340433" cy="1194908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5754370" y="1948180"/>
              <a:ext cx="50736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1</a:t>
              </a: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6540500" y="1797050"/>
            <a:ext cx="3855085" cy="413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dirty="0"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吃饭不讲话，讲话不吃饭，不挑食。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5196955" y="2887344"/>
            <a:ext cx="1345513" cy="1208137"/>
            <a:chOff x="5196955" y="2887344"/>
            <a:chExt cx="1345513" cy="1208137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6208" b="42722"/>
            <a:stretch/>
          </p:blipFill>
          <p:spPr>
            <a:xfrm>
              <a:off x="5196955" y="2887344"/>
              <a:ext cx="1345513" cy="120813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5754370" y="3442970"/>
              <a:ext cx="50736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>
                  <a:solidFill>
                    <a:schemeClr val="bg1"/>
                  </a:solidFill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2</a:t>
              </a: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6535420" y="3261360"/>
            <a:ext cx="3855085" cy="413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自己整理书包，保管好学习用品。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5214108" y="4283056"/>
            <a:ext cx="1345513" cy="1208137"/>
            <a:chOff x="5214108" y="4283056"/>
            <a:chExt cx="1345513" cy="1208137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6208" b="42722"/>
            <a:stretch/>
          </p:blipFill>
          <p:spPr>
            <a:xfrm>
              <a:off x="5214108" y="4283056"/>
              <a:ext cx="1345513" cy="1208137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5765800" y="4857750"/>
              <a:ext cx="50736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>
                  <a:solidFill>
                    <a:schemeClr val="bg1"/>
                  </a:solidFill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3</a:t>
              </a: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530340" y="4676140"/>
            <a:ext cx="4871085" cy="773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早睡早起，不迟到，7点40分之前到校早读。</a:t>
            </a:r>
          </a:p>
          <a:p>
            <a:pPr algn="just" fontAlgn="auto">
              <a:lnSpc>
                <a:spcPct val="130000"/>
              </a:lnSpc>
            </a:pPr>
            <a:r>
              <a:rPr lang="zh-CN" altLang="en-US"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中午最好12.50前到校，完成中午作业。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05" y="329652"/>
            <a:ext cx="1290275" cy="129027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592580" y="743958"/>
            <a:ext cx="3899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生活习惯</a:t>
            </a:r>
          </a:p>
        </p:txBody>
      </p:sp>
    </p:spTree>
    <p:custDataLst>
      <p:tags r:id="rId2"/>
    </p:custDataLst>
  </p:cSld>
  <p:clrMapOvr>
    <a:masterClrMapping/>
  </p:clrMapOvr>
  <p:transition advTm="314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18" grpId="0"/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902"/>
          <a:stretch/>
        </p:blipFill>
        <p:spPr>
          <a:xfrm>
            <a:off x="4617477" y="2461876"/>
            <a:ext cx="6858000" cy="446442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828547" y="1891534"/>
            <a:ext cx="59124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n>
                  <a:noFill/>
                </a:ln>
                <a:solidFill>
                  <a:schemeClr val="bg1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家教小建议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4947" y="292828"/>
            <a:ext cx="3197412" cy="319741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6568" y="1450383"/>
            <a:ext cx="2542191" cy="254219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882" y="4053112"/>
            <a:ext cx="2859741" cy="2859741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advTm="276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8392" y="3185657"/>
            <a:ext cx="3729637" cy="372526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05" y="274526"/>
            <a:ext cx="1348472" cy="1348472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1364615" y="4147185"/>
            <a:ext cx="2464435" cy="413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dirty="0"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有专门的做作业地方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7997190" y="4792345"/>
            <a:ext cx="2464435" cy="413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有合理的看电视计划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583823" y="1203631"/>
            <a:ext cx="3044825" cy="2856953"/>
            <a:chOff x="1583823" y="1203631"/>
            <a:chExt cx="3044825" cy="2856953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78567" flipH="1">
              <a:off x="1583823" y="1203631"/>
              <a:ext cx="3044825" cy="2856953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03147" flipH="1">
              <a:off x="2165881" y="1469340"/>
              <a:ext cx="1533002" cy="1860043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7283991" y="1496827"/>
            <a:ext cx="3044825" cy="2856953"/>
            <a:chOff x="7283991" y="1496827"/>
            <a:chExt cx="3044825" cy="285695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3991" y="1496827"/>
              <a:ext cx="3044825" cy="2856953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830542">
              <a:off x="7712772" y="1535425"/>
              <a:ext cx="2245828" cy="2245828"/>
            </a:xfrm>
            <a:prstGeom prst="rect">
              <a:avLst/>
            </a:prstGeom>
          </p:spPr>
        </p:pic>
      </p:grpSp>
      <p:sp>
        <p:nvSpPr>
          <p:cNvPr id="14" name="文本框 13"/>
          <p:cNvSpPr txBox="1"/>
          <p:nvPr/>
        </p:nvSpPr>
        <p:spPr>
          <a:xfrm>
            <a:off x="1592580" y="743958"/>
            <a:ext cx="3899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给孩子一个良好的学习环境</a:t>
            </a:r>
          </a:p>
        </p:txBody>
      </p:sp>
    </p:spTree>
    <p:custDataLst>
      <p:tags r:id="rId2"/>
    </p:custDataLst>
  </p:cSld>
  <p:clrMapOvr>
    <a:masterClrMapping/>
  </p:clrMapOvr>
  <p:transition advTm="706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/>
          <p:cNvSpPr txBox="1"/>
          <p:nvPr/>
        </p:nvSpPr>
        <p:spPr>
          <a:xfrm>
            <a:off x="1209040" y="4712335"/>
            <a:ext cx="3020695" cy="1209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1400" dirty="0"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教育孩子上课认真听讲，养成独立思考的习惯；要控制孩子的做作业时间，杜绝孩子边看电视或边吃东西边写作业的现象发生。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3235325" y="1749425"/>
            <a:ext cx="3270885" cy="1489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1400" dirty="0"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督促孩子养成检查作业的好习惯。作业做好后，可以让孩子独立地检查。家长检查的时候不要直接告诉孩子错在哪里，先给学生一个思考的时间，实在想不出，家长再做一些适当的引导。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5509260" y="4712335"/>
            <a:ext cx="3020695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1400" dirty="0"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当天学习的知识要及时复习，“温故而知新”。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7642860" y="2308860"/>
            <a:ext cx="3020695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1400" dirty="0"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电脑游戏尽量不要让孩子碰，小孩的自制力相对于成人是较差的，一旦上瘾很难有心思学习了。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5" t="29020" r="15011" b="20785"/>
          <a:stretch/>
        </p:blipFill>
        <p:spPr>
          <a:xfrm>
            <a:off x="2004060" y="3300786"/>
            <a:ext cx="1342278" cy="134227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5" t="29020" r="15011" b="20785"/>
          <a:stretch/>
        </p:blipFill>
        <p:spPr>
          <a:xfrm>
            <a:off x="4199628" y="3307211"/>
            <a:ext cx="1342278" cy="1342278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5" t="29020" r="15011" b="20785"/>
          <a:stretch/>
        </p:blipFill>
        <p:spPr>
          <a:xfrm>
            <a:off x="6420187" y="3300786"/>
            <a:ext cx="1342278" cy="1342278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5" t="29020" r="15011" b="20785"/>
          <a:stretch/>
        </p:blipFill>
        <p:spPr>
          <a:xfrm>
            <a:off x="8529955" y="3335422"/>
            <a:ext cx="1342278" cy="1342278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3319444" y="3971925"/>
            <a:ext cx="853290" cy="6425"/>
          </a:xfrm>
          <a:prstGeom prst="line">
            <a:avLst/>
          </a:prstGeom>
          <a:ln w="38100">
            <a:solidFill>
              <a:srgbClr val="FDBDE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5533913" y="4006561"/>
            <a:ext cx="853290" cy="6425"/>
          </a:xfrm>
          <a:prstGeom prst="line">
            <a:avLst/>
          </a:prstGeom>
          <a:ln w="38100">
            <a:solidFill>
              <a:srgbClr val="FDBDE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7735571" y="4012986"/>
            <a:ext cx="853290" cy="6425"/>
          </a:xfrm>
          <a:prstGeom prst="line">
            <a:avLst/>
          </a:prstGeom>
          <a:ln w="38100">
            <a:solidFill>
              <a:srgbClr val="FDBDE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05" y="274526"/>
            <a:ext cx="1348472" cy="1348472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592580" y="743958"/>
            <a:ext cx="4456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重视培养孩子良好的学习习惯</a:t>
            </a:r>
          </a:p>
        </p:txBody>
      </p:sp>
    </p:spTree>
    <p:custDataLst>
      <p:tags r:id="rId2"/>
    </p:custDataLst>
  </p:cSld>
  <p:clrMapOvr>
    <a:masterClrMapping/>
  </p:clrMapOvr>
  <p:transition advTm="609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2594" y="321310"/>
            <a:ext cx="4071569" cy="2776809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785" y="1906270"/>
            <a:ext cx="3332520" cy="333252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0353" y="1963381"/>
            <a:ext cx="3332520" cy="33325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887" y="1963381"/>
            <a:ext cx="3332520" cy="3332520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2192020" y="3432176"/>
            <a:ext cx="1518920" cy="49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2000" b="1" dirty="0"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不完成作业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829435" y="4978996"/>
            <a:ext cx="2186940" cy="1259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1500"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因为家长不过问，而使孩子养成为了玩或看电视，欺骗、隐瞒作业的坏习惯。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360035" y="3432176"/>
            <a:ext cx="1251585" cy="49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2000" b="1"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字迹潦草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4879975" y="4978996"/>
            <a:ext cx="2186940" cy="1560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1500" dirty="0"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为了玩而应付作业。会使孩子形成不仅对家庭作业，进而提升至对考试，对学习都不负责的态度。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8246745" y="3432176"/>
            <a:ext cx="1518920" cy="49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2000" b="1" dirty="0"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作业本脏烂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934960" y="4978996"/>
            <a:ext cx="2186940" cy="1259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1500"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家长的漠不关心，导致孩子也不重视自己的学习，所以作业本脏了、烂了也不换。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7909202" y="846375"/>
            <a:ext cx="2508141" cy="1075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希望大家重视孩子家庭作业的检查和辅导。孩子的依赖心理和侥幸心理都很强，如果你不小心放任了孩子，必然会导致孩子出现以下几种情况</a:t>
            </a: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05" y="274526"/>
            <a:ext cx="1348472" cy="1348472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1592580" y="743958"/>
            <a:ext cx="4456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关于家庭作业的建议</a:t>
            </a:r>
          </a:p>
        </p:txBody>
      </p:sp>
    </p:spTree>
    <p:custDataLst>
      <p:tags r:id="rId2"/>
    </p:custDataLst>
  </p:cSld>
  <p:clrMapOvr>
    <a:masterClrMapping/>
  </p:clrMapOvr>
  <p:transition advTm="595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5455" y="1329261"/>
            <a:ext cx="3237432" cy="5523024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781864" y="3794760"/>
            <a:ext cx="3369310" cy="1489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孩子放学回家一定要养成先做作业再玩耍的习惯，这非常重要，做作业前，要先喝好水，上好厕所，准备好学习用品（如削好铅笔，准备好橡皮，课本等），作业过程中不要轻易离开书桌。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668813" y="2957033"/>
            <a:ext cx="4050961" cy="2332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作业当考试，每次作业都要非常认真仔细，作业要限时，可以用小闹钟提醒。让孩子自己独立读题、做题，自己先检查，自己发现错误，自己改正错误。家长一旦发现孩子作业有问题，先不要直接给孩子指出错误，更不要给孩子正确答案；要让孩子自己把错误检查出来，自己去纠正。实在弄不懂的，家长也可以给孩子讲解，不能只找错，不改错！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7083425" y="1635742"/>
            <a:ext cx="3369310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家长要培养孩子每天回家先说清楚作业内容的好习惯，作业写完后主动把作业送来检查的好习惯。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72120" y="5110514"/>
            <a:ext cx="14042810" cy="4286753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2448" y="5278120"/>
            <a:ext cx="1086502" cy="15741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56480" y="1288375"/>
            <a:ext cx="2318974" cy="227750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0335" y="107470"/>
            <a:ext cx="1565576" cy="138139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1" r="79093" b="65446"/>
          <a:stretch/>
        </p:blipFill>
        <p:spPr>
          <a:xfrm>
            <a:off x="4255459" y="3688910"/>
            <a:ext cx="695296" cy="107477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52" t="5071" r="50999" b="65446"/>
          <a:stretch/>
        </p:blipFill>
        <p:spPr>
          <a:xfrm>
            <a:off x="6874091" y="2899419"/>
            <a:ext cx="751286" cy="1031019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52" t="5071" r="23418" b="65446"/>
          <a:stretch/>
        </p:blipFill>
        <p:spPr>
          <a:xfrm>
            <a:off x="6416114" y="1670926"/>
            <a:ext cx="833620" cy="103101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05" y="274526"/>
            <a:ext cx="1348472" cy="1348472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1592580" y="743958"/>
            <a:ext cx="4456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培养孩子认真写作业的习惯</a:t>
            </a:r>
          </a:p>
        </p:txBody>
      </p:sp>
    </p:spTree>
    <p:custDataLst>
      <p:tags r:id="rId2"/>
    </p:custDataLst>
  </p:cSld>
  <p:clrMapOvr>
    <a:masterClrMapping/>
  </p:clrMapOvr>
  <p:transition advTm="296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8" grpId="0"/>
      <p:bldP spid="32" grpId="0"/>
      <p:bldP spid="3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0862" y="1809456"/>
            <a:ext cx="704215" cy="7042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734945" y="2029166"/>
            <a:ext cx="10439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二会字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0862" y="4120856"/>
            <a:ext cx="704215" cy="70421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734945" y="4273891"/>
            <a:ext cx="10439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四会字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2673540" y="2792508"/>
            <a:ext cx="1188340" cy="1029187"/>
            <a:chOff x="2673540" y="2419017"/>
            <a:chExt cx="1188340" cy="1029187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3540" y="2419017"/>
              <a:ext cx="1188340" cy="10291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2778125" y="2765020"/>
              <a:ext cx="100076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要求会认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612512" y="2792508"/>
            <a:ext cx="1188340" cy="1029187"/>
            <a:chOff x="4612512" y="2419017"/>
            <a:chExt cx="1188340" cy="1029187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2512" y="2419017"/>
              <a:ext cx="1188340" cy="1029187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4800600" y="2765655"/>
              <a:ext cx="81216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1600" dirty="0"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读准音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627733" y="2792508"/>
            <a:ext cx="1188340" cy="1029187"/>
            <a:chOff x="6627733" y="2419017"/>
            <a:chExt cx="1188340" cy="1029187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27733" y="2419017"/>
              <a:ext cx="1188340" cy="1029187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6830280" y="2765020"/>
              <a:ext cx="79946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能组词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564117" y="2792508"/>
            <a:ext cx="1188340" cy="1029187"/>
            <a:chOff x="8564117" y="2419017"/>
            <a:chExt cx="1188340" cy="1029187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4117" y="2419017"/>
              <a:ext cx="1188340" cy="1029187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8752840" y="2766290"/>
              <a:ext cx="87693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要求写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673540" y="5044854"/>
            <a:ext cx="1188340" cy="1029187"/>
            <a:chOff x="2673540" y="4671363"/>
            <a:chExt cx="1188340" cy="1029187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3540" y="4671363"/>
              <a:ext cx="1188340" cy="1029187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2979738" y="5017365"/>
              <a:ext cx="59753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会认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612512" y="5044854"/>
            <a:ext cx="1188340" cy="1029187"/>
            <a:chOff x="4612512" y="4671363"/>
            <a:chExt cx="1188340" cy="1029187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2512" y="4671363"/>
              <a:ext cx="1188340" cy="1029187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4769485" y="5018000"/>
              <a:ext cx="87439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会组词</a:t>
              </a:r>
              <a:endParaRPr lang="en-US" altLang="zh-CN" sz="1600"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627733" y="5044854"/>
            <a:ext cx="1188340" cy="1029187"/>
            <a:chOff x="6627733" y="4671363"/>
            <a:chExt cx="1188340" cy="1029187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27733" y="4671363"/>
              <a:ext cx="1188340" cy="1029187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6725187" y="5017365"/>
              <a:ext cx="100965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正确书写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564117" y="5044854"/>
            <a:ext cx="1188340" cy="1029187"/>
            <a:chOff x="8564117" y="4671363"/>
            <a:chExt cx="1188340" cy="1029187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4117" y="4671363"/>
              <a:ext cx="1188340" cy="1029187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8752205" y="5017365"/>
              <a:ext cx="87820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能听写</a:t>
              </a:r>
            </a:p>
          </p:txBody>
        </p:sp>
      </p:grpSp>
      <p:pic>
        <p:nvPicPr>
          <p:cNvPr id="58" name="图片 5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05" y="274526"/>
            <a:ext cx="1348472" cy="1348472"/>
          </a:xfrm>
          <a:prstGeom prst="rect">
            <a:avLst/>
          </a:prstGeom>
        </p:spPr>
      </p:pic>
      <p:sp>
        <p:nvSpPr>
          <p:cNvPr id="59" name="文本框 58"/>
          <p:cNvSpPr txBox="1"/>
          <p:nvPr/>
        </p:nvSpPr>
        <p:spPr>
          <a:xfrm>
            <a:off x="1592580" y="743958"/>
            <a:ext cx="4456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关于一年级语文的认字和写字</a:t>
            </a: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77037" y="-1270200"/>
            <a:ext cx="4762500" cy="47625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advTm="578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5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39685" y="2092430"/>
            <a:ext cx="4618169" cy="4618169"/>
            <a:chOff x="139685" y="1518984"/>
            <a:chExt cx="4618169" cy="4618169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685" y="1518984"/>
              <a:ext cx="4618169" cy="4618169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 rot="592071">
              <a:off x="1564402" y="3255824"/>
              <a:ext cx="1800489" cy="12857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dirty="0"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读故事背儿歌的时间可以是早晨或晚上睡觉前。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659713" y="2092430"/>
            <a:ext cx="4618169" cy="4618169"/>
            <a:chOff x="3659713" y="1518984"/>
            <a:chExt cx="4618169" cy="4618169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9713" y="1518984"/>
              <a:ext cx="4618169" cy="4618169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 rot="592071">
              <a:off x="5089289" y="3405484"/>
              <a:ext cx="1795592" cy="12857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dirty="0"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这是一个需要长期坚持的习惯培养。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179740" y="2092430"/>
            <a:ext cx="4618169" cy="4618169"/>
            <a:chOff x="7179740" y="1518984"/>
            <a:chExt cx="4618169" cy="4618169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79740" y="1518984"/>
              <a:ext cx="4618169" cy="4618169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 rot="592071">
              <a:off x="8568661" y="3425988"/>
              <a:ext cx="1918651" cy="11728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zh-CN" altLang="en-US" dirty="0"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多读书，孩子能认识更多的字，了解更多的知识。</a:t>
              </a: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05" y="274526"/>
            <a:ext cx="1348472" cy="1348472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1592580" y="743958"/>
            <a:ext cx="4456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关于读故事背儿歌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791" y="108309"/>
            <a:ext cx="2194661" cy="2194661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advTm="540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B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51466">
            <a:off x="297529" y="-198982"/>
            <a:ext cx="4269580" cy="609601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520574" y="1362951"/>
            <a:ext cx="7347018" cy="2716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200000"/>
              </a:lnSpc>
            </a:pPr>
            <a:r>
              <a:rPr lang="en-US" altLang="zh-CN" sz="3000" dirty="0">
                <a:solidFill>
                  <a:srgbClr val="4E4B4B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    </a:t>
            </a:r>
            <a:r>
              <a:rPr lang="en-US" altLang="zh-CN" sz="3000" dirty="0">
                <a:solidFill>
                  <a:schemeClr val="tx1"/>
                </a:solidFill>
                <a:latin typeface="华文细黑" panose="02010600040101010101" pitchFamily="2" charset="-122"/>
                <a:ea typeface="幼圆" panose="02010509060101010101" pitchFamily="49" charset="-122"/>
                <a:cs typeface="Noto Sans S Chinese Light" panose="020B0300000000000000" charset="-122"/>
                <a:sym typeface="华文细黑" panose="02010600040101010101" pitchFamily="2" charset="-122"/>
              </a:rPr>
              <a:t>   </a:t>
            </a:r>
            <a:r>
              <a:rPr lang="zh-CN" altLang="en-US" sz="3000" dirty="0">
                <a:solidFill>
                  <a:schemeClr val="tx1"/>
                </a:solidFill>
                <a:latin typeface="华文细黑" panose="02010600040101010101" pitchFamily="2" charset="-122"/>
                <a:ea typeface="幼圆" panose="02010509060101010101" pitchFamily="49" charset="-122"/>
                <a:cs typeface="Noto Sans S Chinese Light" panose="020B0300000000000000" charset="-122"/>
                <a:sym typeface="华文细黑" panose="02010600040101010101" pitchFamily="2" charset="-122"/>
              </a:rPr>
              <a:t>叶圣陶曾说过：“教育就是培养习惯”。</a:t>
            </a:r>
          </a:p>
          <a:p>
            <a:pPr algn="just" fontAlgn="auto">
              <a:lnSpc>
                <a:spcPct val="200000"/>
              </a:lnSpc>
            </a:pPr>
            <a:r>
              <a:rPr lang="zh-CN" altLang="en-US" sz="3000" dirty="0">
                <a:solidFill>
                  <a:schemeClr val="tx1"/>
                </a:solidFill>
                <a:latin typeface="华文细黑" panose="02010600040101010101" pitchFamily="2" charset="-122"/>
                <a:ea typeface="幼圆" panose="02010509060101010101" pitchFamily="49" charset="-122"/>
                <a:cs typeface="Noto Sans S Chinese Light" panose="020B0300000000000000" charset="-122"/>
                <a:sym typeface="华文细黑" panose="02010600040101010101" pitchFamily="2" charset="-122"/>
              </a:rPr>
              <a:t>       良好习惯的养成对学生今后的学习和生活都有着非常重要的影响。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8991" y="3933438"/>
            <a:ext cx="3227927" cy="322792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72"/>
          <a:stretch/>
        </p:blipFill>
        <p:spPr>
          <a:xfrm flipH="1">
            <a:off x="0" y="3724789"/>
            <a:ext cx="6858000" cy="3136006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advTm="217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1" r="79093" b="65446"/>
          <a:stretch/>
        </p:blipFill>
        <p:spPr>
          <a:xfrm>
            <a:off x="7347375" y="1865263"/>
            <a:ext cx="834668" cy="1290213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6999748" y="3120390"/>
            <a:ext cx="1558290" cy="733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先要了解清楚事情的真相</a:t>
            </a:r>
            <a:r>
              <a:rPr lang="zh-CN" altLang="en-US" dirty="0"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9329563" y="3120390"/>
            <a:ext cx="1405890" cy="697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1600"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不袒护自己的孩子。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999748" y="5250180"/>
            <a:ext cx="2014855" cy="1052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孩子的坏习惯要及时提醒，与之谈心，让其改正。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9301623" y="5250180"/>
            <a:ext cx="1558290" cy="697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1600"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老师家长合作解决。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7430913" y="1079500"/>
            <a:ext cx="27863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同学之间发生小摩擦？</a:t>
            </a:r>
            <a:endParaRPr lang="en-US" altLang="zh-CN" sz="2000" b="1" dirty="0">
              <a:latin typeface="华文细黑" panose="02010600040101010101" pitchFamily="2" charset="-122"/>
              <a:ea typeface="幼圆" panose="02010509060101010101" pitchFamily="49" charset="-122"/>
              <a:sym typeface="华文细黑" panose="0201060004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85165" y="2637790"/>
            <a:ext cx="30238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孩子掉铅笔，橡皮、书本、衣服……</a:t>
            </a: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52" t="5071" r="50999" b="65446"/>
          <a:stretch/>
        </p:blipFill>
        <p:spPr>
          <a:xfrm>
            <a:off x="9534677" y="1882806"/>
            <a:ext cx="914590" cy="1255127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52" t="5071" r="23418" b="65446"/>
          <a:stretch/>
        </p:blipFill>
        <p:spPr>
          <a:xfrm>
            <a:off x="7257299" y="4116072"/>
            <a:ext cx="1014820" cy="1255127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28" t="5071" r="-2555" b="65446"/>
          <a:stretch/>
        </p:blipFill>
        <p:spPr>
          <a:xfrm>
            <a:off x="9540941" y="4116072"/>
            <a:ext cx="902063" cy="1255127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707390" y="3708422"/>
            <a:ext cx="3001645" cy="875764"/>
            <a:chOff x="707390" y="3708422"/>
            <a:chExt cx="3001645" cy="875764"/>
          </a:xfrm>
        </p:grpSpPr>
        <p:sp>
          <p:nvSpPr>
            <p:cNvPr id="46" name="文本框 45"/>
            <p:cNvSpPr txBox="1"/>
            <p:nvPr/>
          </p:nvSpPr>
          <p:spPr>
            <a:xfrm>
              <a:off x="1478915" y="4025900"/>
              <a:ext cx="2230120" cy="377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auto">
                <a:lnSpc>
                  <a:spcPct val="130000"/>
                </a:lnSpc>
              </a:pPr>
              <a:r>
                <a:rPr lang="zh-CN" altLang="en-US" sz="1600" dirty="0"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教育孩子学会收拾整理。</a:t>
              </a:r>
            </a:p>
          </p:txBody>
        </p:sp>
        <p:pic>
          <p:nvPicPr>
            <p:cNvPr id="52" name="图片 51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755" t="20658" r="35603" b="34459"/>
            <a:stretch/>
          </p:blipFill>
          <p:spPr>
            <a:xfrm>
              <a:off x="707390" y="3708422"/>
              <a:ext cx="1007678" cy="875764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/>
        </p:nvGrpSpPr>
        <p:grpSpPr>
          <a:xfrm>
            <a:off x="707390" y="4743635"/>
            <a:ext cx="3223895" cy="875764"/>
            <a:chOff x="707390" y="4743635"/>
            <a:chExt cx="3223895" cy="875764"/>
          </a:xfrm>
        </p:grpSpPr>
        <p:sp>
          <p:nvSpPr>
            <p:cNvPr id="47" name="文本框 46"/>
            <p:cNvSpPr txBox="1"/>
            <p:nvPr/>
          </p:nvSpPr>
          <p:spPr>
            <a:xfrm>
              <a:off x="1478915" y="5147310"/>
              <a:ext cx="2452370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auto">
                <a:lnSpc>
                  <a:spcPct val="130000"/>
                </a:lnSpc>
              </a:pPr>
              <a:r>
                <a:rPr lang="zh-CN" altLang="en-US" sz="1600" dirty="0"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教育孩子不乱拿别人东西。</a:t>
              </a:r>
            </a:p>
          </p:txBody>
        </p:sp>
        <p:pic>
          <p:nvPicPr>
            <p:cNvPr id="53" name="图片 52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755" t="20658" r="35603" b="34459"/>
            <a:stretch/>
          </p:blipFill>
          <p:spPr>
            <a:xfrm>
              <a:off x="707390" y="4743635"/>
              <a:ext cx="1007678" cy="875764"/>
            </a:xfrm>
            <a:prstGeom prst="rect">
              <a:avLst/>
            </a:prstGeom>
          </p:spPr>
        </p:pic>
      </p:grpSp>
      <p:pic>
        <p:nvPicPr>
          <p:cNvPr id="54" name="图片 5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0560" y="3026534"/>
            <a:ext cx="1936217" cy="368803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7690" y="4997327"/>
            <a:ext cx="2245218" cy="224521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5503" y="804566"/>
            <a:ext cx="2663605" cy="2663605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05" y="274526"/>
            <a:ext cx="1348472" cy="1348472"/>
          </a:xfrm>
          <a:prstGeom prst="rect">
            <a:avLst/>
          </a:prstGeom>
        </p:spPr>
      </p:pic>
      <p:sp>
        <p:nvSpPr>
          <p:cNvPr id="56" name="文本框 55"/>
          <p:cNvSpPr txBox="1"/>
          <p:nvPr/>
        </p:nvSpPr>
        <p:spPr>
          <a:xfrm>
            <a:off x="1592580" y="743958"/>
            <a:ext cx="4456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关于其他小事</a:t>
            </a: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048" y="5626433"/>
            <a:ext cx="1404453" cy="1404453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advTm="37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100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20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30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5" grpId="0"/>
      <p:bldP spid="27" grpId="0"/>
      <p:bldP spid="38" grpId="0"/>
      <p:bldP spid="39" grpId="0"/>
      <p:bldP spid="5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60070" y="1945903"/>
            <a:ext cx="364426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2000" dirty="0"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播下一种思想，收获一种行为；</a:t>
            </a:r>
          </a:p>
          <a:p>
            <a:pPr fontAlgn="auto">
              <a:lnSpc>
                <a:spcPct val="200000"/>
              </a:lnSpc>
            </a:pPr>
            <a:r>
              <a:rPr lang="zh-CN" altLang="en-US" sz="2000" dirty="0"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播下一种行为，收获一种习惯；</a:t>
            </a:r>
          </a:p>
          <a:p>
            <a:pPr fontAlgn="auto">
              <a:lnSpc>
                <a:spcPct val="200000"/>
              </a:lnSpc>
            </a:pPr>
            <a:r>
              <a:rPr lang="zh-CN" altLang="en-US" sz="2000" dirty="0"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播下一种习惯，收获一种性格；</a:t>
            </a:r>
          </a:p>
          <a:p>
            <a:pPr fontAlgn="auto">
              <a:lnSpc>
                <a:spcPct val="200000"/>
              </a:lnSpc>
            </a:pPr>
            <a:r>
              <a:rPr lang="zh-CN" altLang="en-US" sz="2000" dirty="0"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播下一种性格，收获一种命运。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314" y="3723435"/>
            <a:ext cx="3968772" cy="28371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52"/>
          <a:stretch/>
        </p:blipFill>
        <p:spPr>
          <a:xfrm>
            <a:off x="335094" y="4259298"/>
            <a:ext cx="7799295" cy="259870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51" t="-13012" r="-1724" b="63064"/>
          <a:stretch/>
        </p:blipFill>
        <p:spPr>
          <a:xfrm flipH="1">
            <a:off x="-818459" y="-749275"/>
            <a:ext cx="4039849" cy="343620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90" t="-13012" r="35861" b="63064"/>
          <a:stretch/>
        </p:blipFill>
        <p:spPr>
          <a:xfrm flipH="1">
            <a:off x="6424336" y="-749275"/>
            <a:ext cx="5078439" cy="3436204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advTm="406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1" r="12031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65"/>
          <a:stretch/>
        </p:blipFill>
        <p:spPr>
          <a:xfrm flipH="1">
            <a:off x="-1120462" y="-236678"/>
            <a:ext cx="3192074" cy="6240357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532587" y="2085823"/>
            <a:ext cx="591248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500" spc="2000" dirty="0">
                <a:solidFill>
                  <a:srgbClr val="EA6057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谢谢大家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32587" y="3544910"/>
            <a:ext cx="35845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华文细黑" panose="02010600040101010101" pitchFamily="2" charset="-122"/>
                <a:ea typeface="幼圆" panose="02010509060101010101" pitchFamily="49" charset="-122"/>
                <a:cs typeface="Noto Serif CJK SC Light" panose="02020300000000000000" charset="-122"/>
                <a:sym typeface="华文细黑" panose="02010600040101010101" pitchFamily="2" charset="-122"/>
              </a:rPr>
              <a:t>XXX</a:t>
            </a:r>
            <a:r>
              <a:rPr lang="zh-CN" altLang="en-US" sz="3200" dirty="0">
                <a:solidFill>
                  <a:schemeClr val="tx1"/>
                </a:solidFill>
                <a:latin typeface="华文细黑" panose="02010600040101010101" pitchFamily="2" charset="-122"/>
                <a:ea typeface="幼圆" panose="02010509060101010101" pitchFamily="49" charset="-122"/>
                <a:cs typeface="Noto Serif CJK SC Light" panose="02020300000000000000" charset="-122"/>
                <a:sym typeface="华文细黑" panose="02010600040101010101" pitchFamily="2" charset="-122"/>
              </a:rPr>
              <a:t>班家长会</a:t>
            </a:r>
          </a:p>
        </p:txBody>
      </p:sp>
      <p:sp>
        <p:nvSpPr>
          <p:cNvPr id="23" name="矩形 22"/>
          <p:cNvSpPr/>
          <p:nvPr/>
        </p:nvSpPr>
        <p:spPr>
          <a:xfrm>
            <a:off x="524381" y="4824992"/>
            <a:ext cx="15376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4606E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汇报人：</a:t>
            </a:r>
            <a:r>
              <a:rPr lang="en-US" altLang="zh-CN" b="1" dirty="0">
                <a:solidFill>
                  <a:srgbClr val="F4606E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XXX</a:t>
            </a:r>
            <a:endParaRPr lang="zh-CN" altLang="en-US" b="1" dirty="0">
              <a:solidFill>
                <a:srgbClr val="F4606E"/>
              </a:solidFill>
              <a:latin typeface="华文细黑" panose="02010600040101010101" pitchFamily="2" charset="-122"/>
              <a:ea typeface="幼圆" panose="02010509060101010101" pitchFamily="49" charset="-122"/>
              <a:sym typeface="华文细黑" panose="0201060004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 advTm="292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52955" y="1169378"/>
            <a:ext cx="9024281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平台上提供的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以及原创作者的利益，请勿复制、传播、销售，否则将承担法律责任！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将对作品进行维权，按照传播下载次数进行十倍的索取赔偿！</a:t>
            </a:r>
            <a:endParaRPr lang="en-US" altLang="zh-CN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出售的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所有，您下载的是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  <a:endParaRPr lang="en-US" altLang="zh-CN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52955" y="4719489"/>
            <a:ext cx="7297081" cy="36933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zh-CN" altLang="en-US" b="1" dirty="0">
                <a:solidFill>
                  <a:srgbClr val="0083E6"/>
                </a:solidFill>
              </a:rPr>
              <a:t>更多精品</a:t>
            </a:r>
            <a:r>
              <a:rPr lang="en-US" altLang="zh-CN" b="1" dirty="0">
                <a:solidFill>
                  <a:srgbClr val="0083E6"/>
                </a:solidFill>
              </a:rPr>
              <a:t>PPT</a:t>
            </a:r>
            <a:r>
              <a:rPr lang="zh-CN" altLang="en-US" b="1" dirty="0">
                <a:solidFill>
                  <a:srgbClr val="0083E6"/>
                </a:solidFill>
              </a:rPr>
              <a:t>模板：</a:t>
            </a:r>
            <a:r>
              <a:rPr lang="en-US" altLang="zh-CN" b="1" dirty="0">
                <a:solidFill>
                  <a:srgbClr val="0083E6"/>
                </a:solidFill>
              </a:rPr>
              <a:t>http://588ku.com/ppt/</a:t>
            </a:r>
            <a:endParaRPr lang="zh-CN" altLang="en-US" b="1" dirty="0">
              <a:solidFill>
                <a:srgbClr val="0083E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58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484" y="3616397"/>
            <a:ext cx="1536052" cy="15360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1249" y="4304122"/>
            <a:ext cx="3605069" cy="257713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2844" y="2433107"/>
            <a:ext cx="1261817" cy="126181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2897" y="2363694"/>
            <a:ext cx="1464560" cy="146456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2984661" y="3077967"/>
            <a:ext cx="4523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4606E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低年级在整个小学阶段的重要性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1661" y="3657778"/>
            <a:ext cx="1477767" cy="147776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518" y="5037911"/>
            <a:ext cx="1351200" cy="1351200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8960045" y="3050479"/>
            <a:ext cx="25044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4606E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阶段性测验分析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696515" y="4577536"/>
            <a:ext cx="21990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4606E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班级现存问题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6807711" y="4340753"/>
            <a:ext cx="26212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4606E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学生的习惯培养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4977826" y="5649218"/>
            <a:ext cx="19361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4606E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家教小建议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996301" y="-291364"/>
            <a:ext cx="8141156" cy="2959614"/>
            <a:chOff x="996301" y="-291364"/>
            <a:chExt cx="8141156" cy="2959614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0675" y="-291364"/>
              <a:ext cx="6906782" cy="295961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54555" flipH="1">
              <a:off x="996301" y="-20030"/>
              <a:ext cx="2363105" cy="2363105"/>
            </a:xfrm>
            <a:prstGeom prst="rect">
              <a:avLst/>
            </a:prstGeom>
          </p:spPr>
        </p:pic>
      </p:grpSp>
      <p:sp>
        <p:nvSpPr>
          <p:cNvPr id="18" name="文本框 17"/>
          <p:cNvSpPr txBox="1"/>
          <p:nvPr/>
        </p:nvSpPr>
        <p:spPr>
          <a:xfrm rot="290644">
            <a:off x="5051612" y="317646"/>
            <a:ext cx="2907819" cy="830997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E94A4A"/>
                </a:solidFill>
                <a:latin typeface="华文细黑" panose="02010600040101010101" pitchFamily="2" charset="-122"/>
                <a:ea typeface="幼圆" panose="02010509060101010101" pitchFamily="49" charset="-122"/>
                <a:cs typeface="Noto Sans S Chinese DemiLight" panose="020B0400000000000000" charset="-122"/>
                <a:sym typeface="华文细黑" panose="02010600040101010101" pitchFamily="2" charset="-122"/>
              </a:rPr>
              <a:t>目      录</a:t>
            </a:r>
          </a:p>
        </p:txBody>
      </p:sp>
    </p:spTree>
    <p:custDataLst>
      <p:tags r:id="rId2"/>
    </p:custDataLst>
  </p:cSld>
  <p:clrMapOvr>
    <a:masterClrMapping/>
  </p:clrMapOvr>
  <p:transition advTm="665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30" grpId="0"/>
      <p:bldP spid="34" grpId="0"/>
      <p:bldP spid="40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8528" y="1046788"/>
            <a:ext cx="5475521" cy="5475521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0000">
            <a:off x="5532" y="1339488"/>
            <a:ext cx="5001623" cy="489012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8">
            <a:off x="4785134" y="292323"/>
            <a:ext cx="3229305" cy="32293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860063" y="3784548"/>
            <a:ext cx="59124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n>
                  <a:noFill/>
                </a:ln>
                <a:solidFill>
                  <a:schemeClr val="bg1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低年级在整个小</a:t>
            </a:r>
            <a:endParaRPr lang="en-US" altLang="zh-CN" sz="4800" dirty="0">
              <a:ln>
                <a:noFill/>
              </a:ln>
              <a:solidFill>
                <a:schemeClr val="bg1"/>
              </a:solidFill>
              <a:latin typeface="华文细黑" panose="02010600040101010101" pitchFamily="2" charset="-122"/>
              <a:ea typeface="幼圆" panose="02010509060101010101" pitchFamily="49" charset="-122"/>
              <a:sym typeface="华文细黑" panose="02010600040101010101" pitchFamily="2" charset="-122"/>
            </a:endParaRPr>
          </a:p>
          <a:p>
            <a:r>
              <a:rPr lang="zh-CN" altLang="en-US" sz="4800" dirty="0">
                <a:ln>
                  <a:noFill/>
                </a:ln>
                <a:solidFill>
                  <a:schemeClr val="bg1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学阶段的重要性</a:t>
            </a:r>
          </a:p>
        </p:txBody>
      </p:sp>
    </p:spTree>
    <p:custDataLst>
      <p:tags r:id="rId2"/>
    </p:custDataLst>
  </p:cSld>
  <p:clrMapOvr>
    <a:masterClrMapping/>
  </p:clrMapOvr>
  <p:transition advTm="290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D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10" y="36313"/>
            <a:ext cx="1258570" cy="125857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592580" y="644825"/>
            <a:ext cx="4523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低年级在整个小学阶段的重要性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735064" y="4659043"/>
            <a:ext cx="3310255" cy="872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just" fontAlgn="auto">
              <a:lnSpc>
                <a:spcPct val="130000"/>
              </a:lnSpc>
            </a:pPr>
            <a:r>
              <a:rPr lang="zh-CN" altLang="en-US" sz="1300" dirty="0"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是孩子极其依赖父母的时期，也是行为习惯养成的关键时期，以及大脑智力开发的黄金时期。</a:t>
            </a:r>
            <a:endParaRPr lang="en-US" altLang="zh-CN" sz="1300" b="1" dirty="0">
              <a:latin typeface="华文细黑" panose="02010600040101010101" pitchFamily="2" charset="-122"/>
              <a:ea typeface="幼圆" panose="02010509060101010101" pitchFamily="49" charset="-122"/>
              <a:sym typeface="华文细黑" panose="02010600040101010101" pitchFamily="2" charset="-122"/>
            </a:endParaRPr>
          </a:p>
        </p:txBody>
      </p:sp>
      <p:sp>
        <p:nvSpPr>
          <p:cNvPr id="222" name=" 222"/>
          <p:cNvSpPr/>
          <p:nvPr/>
        </p:nvSpPr>
        <p:spPr>
          <a:xfrm rot="2880000">
            <a:off x="5068570" y="4496435"/>
            <a:ext cx="798830" cy="1341755"/>
          </a:xfrm>
          <a:custGeom>
            <a:avLst/>
            <a:gdLst>
              <a:gd name="connsiteX0" fmla="*/ 1497 w 1497"/>
              <a:gd name="connsiteY0" fmla="*/ 0 h 3284"/>
              <a:gd name="connsiteX1" fmla="*/ 723 w 1497"/>
              <a:gd name="connsiteY1" fmla="*/ 3240 h 3284"/>
              <a:gd name="connsiteX2" fmla="*/ 374 w 1497"/>
              <a:gd name="connsiteY2" fmla="*/ 2981 h 3284"/>
              <a:gd name="connsiteX3" fmla="*/ 0 w 1497"/>
              <a:gd name="connsiteY3" fmla="*/ 3284 h 3284"/>
              <a:gd name="connsiteX4" fmla="*/ 1497 w 1497"/>
              <a:gd name="connsiteY4" fmla="*/ 0 h 3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7" h="3284">
                <a:moveTo>
                  <a:pt x="1497" y="0"/>
                </a:moveTo>
                <a:cubicBezTo>
                  <a:pt x="866" y="374"/>
                  <a:pt x="334" y="3049"/>
                  <a:pt x="723" y="3240"/>
                </a:cubicBezTo>
                <a:cubicBezTo>
                  <a:pt x="616" y="3073"/>
                  <a:pt x="498" y="2981"/>
                  <a:pt x="374" y="2981"/>
                </a:cubicBezTo>
                <a:cubicBezTo>
                  <a:pt x="240" y="2981"/>
                  <a:pt x="113" y="3089"/>
                  <a:pt x="0" y="3284"/>
                </a:cubicBezTo>
                <a:cubicBezTo>
                  <a:pt x="204" y="2785"/>
                  <a:pt x="471" y="845"/>
                  <a:pt x="1497" y="0"/>
                </a:cubicBezTo>
                <a:close/>
              </a:path>
            </a:pathLst>
          </a:custGeom>
          <a:solidFill>
            <a:srgbClr val="8C4209"/>
          </a:solidFill>
          <a:ln>
            <a:solidFill>
              <a:srgbClr val="8C42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华文细黑" panose="02010600040101010101" pitchFamily="2" charset="-122"/>
              <a:ea typeface="幼圆" panose="02010509060101010101" pitchFamily="49" charset="-122"/>
              <a:sym typeface="华文细黑" panose="02010600040101010101" pitchFamily="2" charset="-122"/>
            </a:endParaRPr>
          </a:p>
        </p:txBody>
      </p:sp>
      <p:sp>
        <p:nvSpPr>
          <p:cNvPr id="3" name=" 222"/>
          <p:cNvSpPr/>
          <p:nvPr/>
        </p:nvSpPr>
        <p:spPr>
          <a:xfrm rot="19740000" flipH="1">
            <a:off x="4237990" y="3253105"/>
            <a:ext cx="488950" cy="1478280"/>
          </a:xfrm>
          <a:custGeom>
            <a:avLst/>
            <a:gdLst>
              <a:gd name="connsiteX0" fmla="*/ 1230 w 1230"/>
              <a:gd name="connsiteY0" fmla="*/ 0 h 2770"/>
              <a:gd name="connsiteX1" fmla="*/ 639 w 1230"/>
              <a:gd name="connsiteY1" fmla="*/ 2734 h 2770"/>
              <a:gd name="connsiteX2" fmla="*/ 331 w 1230"/>
              <a:gd name="connsiteY2" fmla="*/ 2523 h 2770"/>
              <a:gd name="connsiteX3" fmla="*/ 0 w 1230"/>
              <a:gd name="connsiteY3" fmla="*/ 2770 h 2770"/>
              <a:gd name="connsiteX4" fmla="*/ 1230 w 1230"/>
              <a:gd name="connsiteY4" fmla="*/ 0 h 2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" h="2770">
                <a:moveTo>
                  <a:pt x="1230" y="0"/>
                </a:moveTo>
                <a:cubicBezTo>
                  <a:pt x="943" y="248"/>
                  <a:pt x="467" y="2327"/>
                  <a:pt x="639" y="2734"/>
                </a:cubicBezTo>
                <a:cubicBezTo>
                  <a:pt x="544" y="2598"/>
                  <a:pt x="440" y="2523"/>
                  <a:pt x="331" y="2523"/>
                </a:cubicBezTo>
                <a:cubicBezTo>
                  <a:pt x="212" y="2523"/>
                  <a:pt x="100" y="2611"/>
                  <a:pt x="0" y="2770"/>
                </a:cubicBezTo>
                <a:cubicBezTo>
                  <a:pt x="180" y="2363"/>
                  <a:pt x="877" y="519"/>
                  <a:pt x="1230" y="0"/>
                </a:cubicBezTo>
                <a:close/>
              </a:path>
            </a:pathLst>
          </a:custGeom>
          <a:solidFill>
            <a:srgbClr val="8C4209"/>
          </a:solidFill>
          <a:ln>
            <a:solidFill>
              <a:srgbClr val="8C42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>
                <a:solidFill>
                  <a:srgbClr val="FFFFFF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 </a:t>
            </a:r>
          </a:p>
        </p:txBody>
      </p:sp>
      <p:sp>
        <p:nvSpPr>
          <p:cNvPr id="225" name=" 225"/>
          <p:cNvSpPr/>
          <p:nvPr/>
        </p:nvSpPr>
        <p:spPr>
          <a:xfrm rot="240000">
            <a:off x="4609465" y="2376170"/>
            <a:ext cx="1463040" cy="4538980"/>
          </a:xfrm>
          <a:custGeom>
            <a:avLst/>
            <a:gdLst>
              <a:gd name="connsiteX0" fmla="*/ 2893 w 2893"/>
              <a:gd name="connsiteY0" fmla="*/ 0 h 7095"/>
              <a:gd name="connsiteX1" fmla="*/ 1359 w 2893"/>
              <a:gd name="connsiteY1" fmla="*/ 6945 h 7095"/>
              <a:gd name="connsiteX2" fmla="*/ 501 w 2893"/>
              <a:gd name="connsiteY2" fmla="*/ 6394 h 7095"/>
              <a:gd name="connsiteX3" fmla="*/ 0 w 2893"/>
              <a:gd name="connsiteY3" fmla="*/ 7095 h 7095"/>
              <a:gd name="connsiteX4" fmla="*/ 2893 w 2893"/>
              <a:gd name="connsiteY4" fmla="*/ 0 h 7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3" h="7095">
                <a:moveTo>
                  <a:pt x="2893" y="0"/>
                </a:moveTo>
                <a:cubicBezTo>
                  <a:pt x="986" y="876"/>
                  <a:pt x="286" y="5126"/>
                  <a:pt x="1359" y="6945"/>
                </a:cubicBezTo>
                <a:cubicBezTo>
                  <a:pt x="1213" y="6621"/>
                  <a:pt x="701" y="6372"/>
                  <a:pt x="501" y="6394"/>
                </a:cubicBezTo>
                <a:cubicBezTo>
                  <a:pt x="302" y="6416"/>
                  <a:pt x="154" y="6835"/>
                  <a:pt x="0" y="7095"/>
                </a:cubicBezTo>
                <a:cubicBezTo>
                  <a:pt x="351" y="4644"/>
                  <a:pt x="-219" y="1796"/>
                  <a:pt x="2893" y="0"/>
                </a:cubicBezTo>
                <a:close/>
              </a:path>
            </a:pathLst>
          </a:custGeom>
          <a:solidFill>
            <a:srgbClr val="8C4209"/>
          </a:solidFill>
          <a:ln>
            <a:solidFill>
              <a:srgbClr val="8C42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>
                <a:solidFill>
                  <a:srgbClr val="FFFFFF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 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5752204" y="4174538"/>
            <a:ext cx="2112645" cy="1788795"/>
            <a:chOff x="8565" y="6613"/>
            <a:chExt cx="3327" cy="281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5" y="6613"/>
              <a:ext cx="3327" cy="2817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9611" y="7376"/>
              <a:ext cx="1140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000" b="1" dirty="0">
                  <a:solidFill>
                    <a:srgbClr val="F4606E"/>
                  </a:solidFill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一二年级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654518" y="1303733"/>
            <a:ext cx="2252980" cy="1906905"/>
            <a:chOff x="8313" y="2174"/>
            <a:chExt cx="3548" cy="300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13" y="2174"/>
              <a:ext cx="3548" cy="3003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9504" y="3036"/>
              <a:ext cx="1140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000" b="1" dirty="0">
                  <a:solidFill>
                    <a:srgbClr val="F4606E"/>
                  </a:solidFill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五六年级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442210" y="2330450"/>
            <a:ext cx="2040890" cy="1727200"/>
            <a:chOff x="3846" y="3670"/>
            <a:chExt cx="3214" cy="272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6" y="3670"/>
              <a:ext cx="3214" cy="2720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4827" y="4428"/>
              <a:ext cx="1140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000" b="1" dirty="0">
                  <a:solidFill>
                    <a:srgbClr val="F4606E"/>
                  </a:solidFill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三四年级</a:t>
              </a: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48502" y="3968115"/>
            <a:ext cx="3317240" cy="872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1300" dirty="0"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是孩子由依赖父母到自立能力增强的转型时期，会开始主动积极地接收知识，很多机智的表现，会不时地让父母惊叹。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737783" y="1379443"/>
            <a:ext cx="3569868" cy="165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just" fontAlgn="auto">
              <a:lnSpc>
                <a:spcPct val="130000"/>
              </a:lnSpc>
            </a:pPr>
            <a:r>
              <a:rPr lang="zh-CN" altLang="en-US" sz="1300" dirty="0"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是孩子自主、全力吸收知识的时期，我们会发现，这时候我们口头上能教给他们的东西已经不多了，很多解题方法，孩子已经弄透。而我们作为家长，在这个阶段能做的，也就是多给孩子提供优良的学习空间与资料，借助书本给孩子传递丰厚的知识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02497"/>
            <a:ext cx="6318728" cy="115145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770" y="5719988"/>
            <a:ext cx="6318728" cy="1151459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advTm="743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4" grpId="0"/>
      <p:bldP spid="222" grpId="0" animBg="1"/>
      <p:bldP spid="3" grpId="0" animBg="1"/>
      <p:bldP spid="225" grpId="0" animBg="1"/>
      <p:bldP spid="18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0000">
            <a:off x="562932" y="-348190"/>
            <a:ext cx="3877945" cy="387794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0000">
            <a:off x="7115455" y="2831221"/>
            <a:ext cx="4727244" cy="4727244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8708624" y="693617"/>
            <a:ext cx="2379830" cy="1553752"/>
            <a:chOff x="15198" y="41"/>
            <a:chExt cx="2499" cy="1631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">
              <a:off x="15198" y="41"/>
              <a:ext cx="1420" cy="1332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">
              <a:off x="16830" y="859"/>
              <a:ext cx="867" cy="813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1914528" y="4909891"/>
            <a:ext cx="59124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n>
                  <a:noFill/>
                </a:ln>
                <a:solidFill>
                  <a:schemeClr val="bg1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阶段性测验分析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277" y="1470493"/>
            <a:ext cx="3562985" cy="356298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advTm="295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36" t="34779" r="62867" b="24853"/>
          <a:stretch/>
        </p:blipFill>
        <p:spPr>
          <a:xfrm rot="20696429">
            <a:off x="10221315" y="3637563"/>
            <a:ext cx="1437209" cy="2711439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36" t="34779" r="62867" b="24853"/>
          <a:stretch/>
        </p:blipFill>
        <p:spPr>
          <a:xfrm rot="20622096">
            <a:off x="5246418" y="3541690"/>
            <a:ext cx="1855154" cy="3499934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36" t="34779" r="62867" b="24853"/>
          <a:stretch/>
        </p:blipFill>
        <p:spPr>
          <a:xfrm rot="20550309">
            <a:off x="8018185" y="4224270"/>
            <a:ext cx="1276910" cy="240902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36" t="34779" r="62867" b="24853"/>
          <a:stretch/>
        </p:blipFill>
        <p:spPr>
          <a:xfrm rot="20866015">
            <a:off x="2696048" y="1834925"/>
            <a:ext cx="2647811" cy="49953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36" t="34779" r="62867" b="24853"/>
          <a:stretch/>
        </p:blipFill>
        <p:spPr>
          <a:xfrm rot="20869834">
            <a:off x="621698" y="2566670"/>
            <a:ext cx="2553930" cy="48182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10" y="41936"/>
            <a:ext cx="1219833" cy="1219833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-375280" y="3920292"/>
            <a:ext cx="13441339" cy="2937708"/>
            <a:chOff x="-375280" y="3920292"/>
            <a:chExt cx="13441339" cy="2937708"/>
          </a:xfrm>
        </p:grpSpPr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42A733F3-B961-4985-8F4C-91DC2C5EFA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7920"/>
            <a:stretch/>
          </p:blipFill>
          <p:spPr>
            <a:xfrm>
              <a:off x="-375280" y="3920292"/>
              <a:ext cx="4732127" cy="2937708"/>
            </a:xfrm>
            <a:prstGeom prst="rect">
              <a:avLst/>
            </a:prstGeom>
          </p:spPr>
        </p:pic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42A733F3-B961-4985-8F4C-91DC2C5EFA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7920"/>
            <a:stretch/>
          </p:blipFill>
          <p:spPr>
            <a:xfrm>
              <a:off x="3986049" y="3920292"/>
              <a:ext cx="4732127" cy="2937708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42A733F3-B961-4985-8F4C-91DC2C5EFA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7920"/>
            <a:stretch/>
          </p:blipFill>
          <p:spPr>
            <a:xfrm>
              <a:off x="8333932" y="3920292"/>
              <a:ext cx="4732127" cy="2937708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>
            <a:off x="858998" y="5380277"/>
            <a:ext cx="1855704" cy="1855704"/>
            <a:chOff x="505186" y="4972535"/>
            <a:chExt cx="1855704" cy="1855704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581679">
              <a:off x="505186" y="4972535"/>
              <a:ext cx="1855704" cy="1855704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896923" y="5674604"/>
              <a:ext cx="1208405" cy="400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99—90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962297" y="5380277"/>
            <a:ext cx="1855704" cy="1855704"/>
            <a:chOff x="505186" y="4972535"/>
            <a:chExt cx="1855704" cy="1855704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581679">
              <a:off x="505186" y="4972535"/>
              <a:ext cx="1855704" cy="1855704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896923" y="5674604"/>
              <a:ext cx="1208405" cy="400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89—80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238851" y="5380277"/>
            <a:ext cx="1855704" cy="1855704"/>
            <a:chOff x="505186" y="4972535"/>
            <a:chExt cx="1855704" cy="1855704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581679">
              <a:off x="505186" y="4972535"/>
              <a:ext cx="1855704" cy="1855704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896923" y="5674604"/>
              <a:ext cx="1208405" cy="400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79—70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704006" y="5380277"/>
            <a:ext cx="1855704" cy="1855704"/>
            <a:chOff x="505186" y="4972535"/>
            <a:chExt cx="1855704" cy="1855704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581679">
              <a:off x="505186" y="4972535"/>
              <a:ext cx="1855704" cy="1855704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896923" y="5674604"/>
              <a:ext cx="1208405" cy="400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69—60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0169769" y="5380277"/>
            <a:ext cx="1855704" cy="1855704"/>
            <a:chOff x="505186" y="4972535"/>
            <a:chExt cx="1855704" cy="1855704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581679">
              <a:off x="505186" y="4972535"/>
              <a:ext cx="1855704" cy="1855704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768133" y="5661725"/>
              <a:ext cx="13772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60</a:t>
              </a:r>
              <a:r>
                <a:rPr lang="zh-CN" altLang="en-US" sz="2000" dirty="0">
                  <a:solidFill>
                    <a:schemeClr val="bg1"/>
                  </a:solidFill>
                  <a:latin typeface="华文细黑" panose="02010600040101010101" pitchFamily="2" charset="-122"/>
                  <a:ea typeface="幼圆" panose="02010509060101010101" pitchFamily="49" charset="-122"/>
                  <a:sym typeface="华文细黑" panose="02010600040101010101" pitchFamily="2" charset="-122"/>
                </a:rPr>
                <a:t>分以下</a:t>
              </a:r>
              <a:endParaRPr lang="en-US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1688644" y="2433170"/>
            <a:ext cx="7823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幼圆" panose="02010509060101010101" pitchFamily="49" charset="-122"/>
                <a:cs typeface="Noto Sans S Chinese Light" panose="020B0300000000000000" charset="-122"/>
                <a:sym typeface="华文细黑" panose="02010600040101010101" pitchFamily="2" charset="-122"/>
              </a:rPr>
              <a:t>16</a:t>
            </a:r>
            <a:r>
              <a:rPr lang="zh-CN" altLang="en-US" sz="2000" dirty="0">
                <a:solidFill>
                  <a:schemeClr val="bg1"/>
                </a:solidFill>
                <a:latin typeface="华文细黑" panose="02010600040101010101" pitchFamily="2" charset="-122"/>
                <a:ea typeface="幼圆" panose="02010509060101010101" pitchFamily="49" charset="-122"/>
                <a:cs typeface="Noto Sans S Chinese Light" panose="020B0300000000000000" charset="-122"/>
                <a:sym typeface="华文细黑" panose="02010600040101010101" pitchFamily="2" charset="-122"/>
              </a:rPr>
              <a:t>人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4078855" y="1863402"/>
            <a:ext cx="7823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幼圆" panose="02010509060101010101" pitchFamily="49" charset="-122"/>
                <a:cs typeface="Noto Sans S Chinese Light" panose="020B0300000000000000" charset="-122"/>
                <a:sym typeface="华文细黑" panose="02010600040101010101" pitchFamily="2" charset="-122"/>
              </a:rPr>
              <a:t>24</a:t>
            </a:r>
            <a:r>
              <a:rPr lang="zh-CN" altLang="en-US" sz="2000" dirty="0">
                <a:solidFill>
                  <a:schemeClr val="bg1"/>
                </a:solidFill>
                <a:latin typeface="华文细黑" panose="02010600040101010101" pitchFamily="2" charset="-122"/>
                <a:ea typeface="幼圆" panose="02010509060101010101" pitchFamily="49" charset="-122"/>
                <a:cs typeface="Noto Sans S Chinese Light" panose="020B0300000000000000" charset="-122"/>
                <a:sym typeface="华文细黑" panose="02010600040101010101" pitchFamily="2" charset="-122"/>
              </a:rPr>
              <a:t>人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5975850" y="3230650"/>
            <a:ext cx="7823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幼圆" panose="02010509060101010101" pitchFamily="49" charset="-122"/>
                <a:cs typeface="Noto Sans S Chinese Light" panose="020B0300000000000000" charset="-122"/>
                <a:sym typeface="华文细黑" panose="02010600040101010101" pitchFamily="2" charset="-122"/>
              </a:rPr>
              <a:t>10</a:t>
            </a:r>
            <a:r>
              <a:rPr lang="zh-CN" altLang="en-US" sz="2000" dirty="0">
                <a:solidFill>
                  <a:schemeClr val="bg1"/>
                </a:solidFill>
                <a:latin typeface="华文细黑" panose="02010600040101010101" pitchFamily="2" charset="-122"/>
                <a:ea typeface="幼圆" panose="02010509060101010101" pitchFamily="49" charset="-122"/>
                <a:cs typeface="Noto Sans S Chinese Light" panose="020B0300000000000000" charset="-122"/>
                <a:sym typeface="华文细黑" panose="02010600040101010101" pitchFamily="2" charset="-122"/>
              </a:rPr>
              <a:t>人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10626920" y="3329467"/>
            <a:ext cx="7823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幼圆" panose="02010509060101010101" pitchFamily="49" charset="-122"/>
                <a:cs typeface="Noto Sans S Chinese Light" panose="020B0300000000000000" charset="-122"/>
                <a:sym typeface="华文细黑" panose="02010600040101010101" pitchFamily="2" charset="-122"/>
              </a:rPr>
              <a:t>10</a:t>
            </a:r>
            <a:r>
              <a:rPr lang="zh-CN" altLang="en-US" sz="2000" dirty="0">
                <a:solidFill>
                  <a:schemeClr val="bg1"/>
                </a:solidFill>
                <a:latin typeface="华文细黑" panose="02010600040101010101" pitchFamily="2" charset="-122"/>
                <a:ea typeface="幼圆" panose="02010509060101010101" pitchFamily="49" charset="-122"/>
                <a:cs typeface="Noto Sans S Chinese Light" panose="020B0300000000000000" charset="-122"/>
                <a:sym typeface="华文细黑" panose="02010600040101010101" pitchFamily="2" charset="-122"/>
              </a:rPr>
              <a:t>人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8300412" y="3841256"/>
            <a:ext cx="6184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幼圆" panose="02010509060101010101" pitchFamily="49" charset="-122"/>
                <a:cs typeface="Noto Sans S Chinese Light" panose="020B0300000000000000" charset="-122"/>
                <a:sym typeface="华文细黑" panose="02010600040101010101" pitchFamily="2" charset="-122"/>
              </a:rPr>
              <a:t>2</a:t>
            </a:r>
            <a:r>
              <a:rPr lang="zh-CN" altLang="en-US" sz="2000" dirty="0">
                <a:solidFill>
                  <a:schemeClr val="bg1"/>
                </a:solidFill>
                <a:latin typeface="华文细黑" panose="02010600040101010101" pitchFamily="2" charset="-122"/>
                <a:ea typeface="幼圆" panose="02010509060101010101" pitchFamily="49" charset="-122"/>
                <a:cs typeface="Noto Sans S Chinese Light" panose="020B0300000000000000" charset="-122"/>
                <a:sym typeface="华文细黑" panose="02010600040101010101" pitchFamily="2" charset="-122"/>
              </a:rPr>
              <a:t>人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1592580" y="644825"/>
            <a:ext cx="4523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chemeClr val="bg1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成绩统计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2229" y="-33448"/>
            <a:ext cx="3041523" cy="3041523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498167829"/>
      </p:ext>
    </p:extLst>
  </p:cSld>
  <p:clrMapOvr>
    <a:masterClrMapping/>
  </p:clrMapOvr>
  <p:transition advTm="684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5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5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5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5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35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0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70" grpId="0"/>
      <p:bldP spid="71" grpId="0"/>
      <p:bldP spid="72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>
            <a:extLst>
              <a:ext uri="{FF2B5EF4-FFF2-40B4-BE49-F238E27FC236}">
                <a16:creationId xmlns:a16="http://schemas.microsoft.com/office/drawing/2014/main" id="{8B4F2546-BB8D-4B78-BE0C-36A7D00C8C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47115" y="356709"/>
            <a:ext cx="9470832" cy="6522393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062" y="3346986"/>
            <a:ext cx="3236342" cy="3238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64912" flipH="1">
            <a:off x="2437711" y="580207"/>
            <a:ext cx="7077244" cy="6008194"/>
          </a:xfrm>
          <a:prstGeom prst="rect">
            <a:avLst/>
          </a:prstGeom>
        </p:spPr>
      </p:pic>
      <p:sp>
        <p:nvSpPr>
          <p:cNvPr id="29" name="文本框 1"/>
          <p:cNvSpPr txBox="1"/>
          <p:nvPr/>
        </p:nvSpPr>
        <p:spPr>
          <a:xfrm>
            <a:off x="3689633" y="1993518"/>
            <a:ext cx="4185920" cy="24930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 eaLnBrk="0" fontAlgn="auto" hangingPunct="0">
              <a:lnSpc>
                <a:spcPct val="130000"/>
              </a:lnSpc>
            </a:pPr>
            <a:r>
              <a:rPr lang="en-US" altLang="zh-CN" sz="2000" dirty="0">
                <a:latin typeface="华文细黑" panose="02010600040101010101" pitchFamily="2" charset="-122"/>
                <a:ea typeface="幼圆" panose="02010509060101010101" pitchFamily="49" charset="-122"/>
                <a:cs typeface="Noto Sans S Chinese Light" panose="020B0300000000000000" charset="-122"/>
                <a:sym typeface="华文细黑" panose="02010600040101010101" pitchFamily="2" charset="-122"/>
              </a:rPr>
              <a:t>         </a:t>
            </a:r>
            <a:r>
              <a:rPr lang="zh-CN" altLang="en-US" sz="2000" dirty="0">
                <a:latin typeface="华文细黑" panose="02010600040101010101" pitchFamily="2" charset="-122"/>
                <a:ea typeface="幼圆" panose="02010509060101010101" pitchFamily="49" charset="-122"/>
                <a:cs typeface="Noto Sans S Chinese Light" panose="020B0300000000000000" charset="-122"/>
                <a:sym typeface="华文细黑" panose="02010600040101010101" pitchFamily="2" charset="-122"/>
              </a:rPr>
              <a:t>本次考试没有读题，很多同学只做前几题，后面一片空白，说明自觉性差，识字量不足，读题能力差。对课文不熟，很多二类字不认识。家长们要引起重视，尤其是不及格同学，一定要加强辅导！</a:t>
            </a:r>
            <a:r>
              <a:rPr lang="en-US" altLang="zh-CN" sz="2000" dirty="0">
                <a:latin typeface="华文细黑" panose="02010600040101010101" pitchFamily="2" charset="-122"/>
                <a:ea typeface="幼圆" panose="02010509060101010101" pitchFamily="49" charset="-122"/>
                <a:cs typeface="Noto Sans S Chinese Light" panose="020B0300000000000000" charset="-122"/>
                <a:sym typeface="华文细黑" panose="02010600040101010101" pitchFamily="2" charset="-122"/>
              </a:rPr>
              <a:t>[</a:t>
            </a:r>
            <a:r>
              <a:rPr lang="zh-CN" altLang="en-US" sz="2000" dirty="0">
                <a:latin typeface="华文细黑" panose="02010600040101010101" pitchFamily="2" charset="-122"/>
                <a:ea typeface="幼圆" panose="02010509060101010101" pitchFamily="49" charset="-122"/>
                <a:cs typeface="Noto Sans S Chinese Light" panose="020B0300000000000000" charset="-122"/>
                <a:sym typeface="华文细黑" panose="02010600040101010101" pitchFamily="2" charset="-122"/>
              </a:rPr>
              <a:t>奋斗</a:t>
            </a:r>
            <a:r>
              <a:rPr lang="en-US" altLang="zh-CN" sz="2000" dirty="0">
                <a:latin typeface="华文细黑" panose="02010600040101010101" pitchFamily="2" charset="-122"/>
                <a:ea typeface="幼圆" panose="02010509060101010101" pitchFamily="49" charset="-122"/>
                <a:cs typeface="Noto Sans S Chinese Light" panose="020B0300000000000000" charset="-122"/>
                <a:sym typeface="华文细黑" panose="02010600040101010101" pitchFamily="2" charset="-122"/>
              </a:rPr>
              <a:t>] </a:t>
            </a: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3852" y="3964334"/>
            <a:ext cx="3670309" cy="279775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48" y="173556"/>
            <a:ext cx="1388524" cy="1388524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592580" y="743958"/>
            <a:ext cx="1699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>
                <a:solidFill>
                  <a:schemeClr val="bg1"/>
                </a:solidFill>
                <a:latin typeface="华文细黑" panose="02010600040101010101" pitchFamily="2" charset="-122"/>
                <a:ea typeface="幼圆" panose="02010509060101010101" pitchFamily="49" charset="-122"/>
                <a:sym typeface="华文细黑" panose="02010600040101010101" pitchFamily="2" charset="-122"/>
              </a:rPr>
              <a:t>试卷分析</a:t>
            </a:r>
          </a:p>
        </p:txBody>
      </p:sp>
    </p:spTree>
    <p:custDataLst>
      <p:tags r:id="rId2"/>
    </p:custDataLst>
  </p:cSld>
  <p:clrMapOvr>
    <a:masterClrMapping/>
  </p:clrMapOvr>
  <p:transition advTm="301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家长会一（4）班PPT(1)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1697</Words>
  <Application>Microsoft Office PowerPoint</Application>
  <PresentationFormat>宽屏</PresentationFormat>
  <Paragraphs>194</Paragraphs>
  <Slides>33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9" baseType="lpstr">
      <vt:lpstr>黑体</vt:lpstr>
      <vt:lpstr>华文细黑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家长会一（4）班PPT(1).pptx</dc:title>
  <dc:creator/>
  <cp:lastModifiedBy/>
  <cp:revision>194</cp:revision>
  <dcterms:created xsi:type="dcterms:W3CDTF">2018-03-01T02:03:00Z</dcterms:created>
  <dcterms:modified xsi:type="dcterms:W3CDTF">2019-03-27T13:53:25Z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