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9" r:id="rId4"/>
    <p:sldId id="260" r:id="rId5"/>
    <p:sldId id="261" r:id="rId6"/>
    <p:sldId id="262" r:id="rId7"/>
    <p:sldId id="263" r:id="rId8"/>
    <p:sldId id="264" r:id="rId9"/>
    <p:sldId id="266" r:id="rId10"/>
    <p:sldId id="265" r:id="rId11"/>
  </p:sldIdLst>
  <p:sldSz cx="12192000" cy="6858000"/>
  <p:notesSz cx="6858000" cy="9144000"/>
  <p:embeddedFontLst>
    <p:embeddedFont>
      <p:font typeface="Calibri Light" charset="0"/>
      <p:regular r:id="rId12"/>
      <p:italic r:id="rId13"/>
    </p:embeddedFont>
    <p:embeddedFont>
      <p:font typeface="造字工房悦圆演示版常规体" charset="-122"/>
      <p:regular r:id="rId14"/>
    </p:embeddedFont>
    <p:embeddedFont>
      <p:font typeface="Calibri" pitchFamily="34" charset="0"/>
      <p:regular r:id="rId15"/>
      <p:bold r:id="rId16"/>
      <p:italic r:id="rId17"/>
      <p:boldItalic r:id="rId18"/>
    </p:embeddedFont>
    <p:embeddedFont>
      <p:font typeface="iLiHei" charset="-122"/>
      <p:regular r:id="rId1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325" userDrawn="1">
          <p15:clr>
            <a:srgbClr val="A4A3A4"/>
          </p15:clr>
        </p15:guide>
        <p15:guide id="5" orient="horz" pos="300" userDrawn="1">
          <p15:clr>
            <a:srgbClr val="A4A3A4"/>
          </p15:clr>
        </p15:guide>
        <p15:guide id="6" pos="7355" userDrawn="1">
          <p15:clr>
            <a:srgbClr val="A4A3A4"/>
          </p15:clr>
        </p15:guide>
        <p15:guide id="7" orient="horz" pos="4133" userDrawn="1">
          <p15:clr>
            <a:srgbClr val="A4A3A4"/>
          </p15:clr>
        </p15:guide>
        <p15:guide id="8" orient="horz" pos="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CE93"/>
    <a:srgbClr val="92D050"/>
    <a:srgbClr val="FF8805"/>
    <a:srgbClr val="F3F3F5"/>
    <a:srgbClr val="F6F6F8"/>
    <a:srgbClr val="EF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1" d="100"/>
          <a:sy n="71" d="100"/>
        </p:scale>
        <p:origin x="-702" y="-96"/>
      </p:cViewPr>
      <p:guideLst>
        <p:guide orient="horz" pos="2160"/>
        <p:guide orient="horz" pos="300"/>
        <p:guide orient="horz" pos="4133"/>
        <p:guide orient="horz" pos="822"/>
        <p:guide pos="3840"/>
        <p:guide pos="325"/>
        <p:guide pos="73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6489700"/>
            <a:ext cx="12192000" cy="368302"/>
          </a:xfrm>
          <a:prstGeom prst="rect">
            <a:avLst/>
          </a:prstGeom>
          <a:solidFill>
            <a:schemeClr val="bg1">
              <a:lumMod val="7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0" y="270406"/>
            <a:ext cx="509362" cy="449149"/>
            <a:chOff x="0" y="293801"/>
            <a:chExt cx="509362" cy="449943"/>
          </a:xfrm>
        </p:grpSpPr>
        <p:sp>
          <p:nvSpPr>
            <p:cNvPr id="14" name="矩形 13"/>
            <p:cNvSpPr/>
            <p:nvPr/>
          </p:nvSpPr>
          <p:spPr>
            <a:xfrm>
              <a:off x="0" y="293801"/>
              <a:ext cx="377372"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2276" y="293801"/>
              <a:ext cx="87086"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5813800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381629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590491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158944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942807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951245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3316251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2361977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164873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1090629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0E2DD15-5C5C-47AA-9EF4-FFA63B73DE67}" type="datetimeFigureOut">
              <a:rPr lang="zh-CN" altLang="en-US" smtClean="0"/>
              <a:t>2015/7/12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3064394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F6F8"/>
            </a:gs>
            <a:gs pos="100000">
              <a:srgbClr val="F3F3F5"/>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E2DD15-5C5C-47AA-9EF4-FFA63B73DE67}" type="datetimeFigureOut">
              <a:rPr lang="zh-CN" altLang="en-US" smtClean="0"/>
              <a:t>2015/7/12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CC953B-563A-4E9D-8F97-ADDBD282359D}" type="slidenum">
              <a:rPr lang="zh-CN" altLang="en-US" smtClean="0"/>
              <a:t>‹#›</a:t>
            </a:fld>
            <a:endParaRPr lang="zh-CN" altLang="en-US"/>
          </a:p>
        </p:txBody>
      </p:sp>
    </p:spTree>
    <p:extLst>
      <p:ext uri="{BB962C8B-B14F-4D97-AF65-F5344CB8AC3E}">
        <p14:creationId xmlns:p14="http://schemas.microsoft.com/office/powerpoint/2010/main" val="1025968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文本框 4"/>
          <p:cNvSpPr txBox="1"/>
          <p:nvPr/>
        </p:nvSpPr>
        <p:spPr>
          <a:xfrm>
            <a:off x="515938" y="3562350"/>
            <a:ext cx="7029450" cy="830997"/>
          </a:xfrm>
          <a:prstGeom prst="rect">
            <a:avLst/>
          </a:prstGeom>
          <a:noFill/>
        </p:spPr>
        <p:txBody>
          <a:bodyPr wrap="square" rtlCol="0">
            <a:spAutoFit/>
          </a:bodyPr>
          <a:lstStyle/>
          <a:p>
            <a:r>
              <a:rPr lang="zh-CN" altLang="en-US" sz="4800" dirty="0" smtClean="0">
                <a:solidFill>
                  <a:schemeClr val="tx1">
                    <a:lumMod val="85000"/>
                    <a:lumOff val="15000"/>
                  </a:schemeClr>
                </a:solidFill>
                <a:latin typeface="造字工房悦圆演示版常规体" pitchFamily="2" charset="-122"/>
                <a:ea typeface="造字工房悦圆演示版常规体" pitchFamily="2" charset="-122"/>
                <a:cs typeface="iLiHei" panose="020B0503030403020204" pitchFamily="34" charset="-122"/>
              </a:rPr>
              <a:t>现代简约风工作汇报模板</a:t>
            </a:r>
            <a:endParaRPr lang="en-US" altLang="zh-CN" sz="4800" dirty="0" smtClean="0">
              <a:solidFill>
                <a:schemeClr val="tx1">
                  <a:lumMod val="85000"/>
                  <a:lumOff val="15000"/>
                </a:schemeClr>
              </a:solidFill>
              <a:latin typeface="造字工房悦圆演示版常规体" pitchFamily="2" charset="-122"/>
              <a:ea typeface="造字工房悦圆演示版常规体" pitchFamily="2" charset="-122"/>
              <a:cs typeface="iLiHei" panose="020B0503030403020204" pitchFamily="34" charset="-122"/>
            </a:endParaRPr>
          </a:p>
        </p:txBody>
      </p:sp>
    </p:spTree>
    <p:extLst>
      <p:ext uri="{BB962C8B-B14F-4D97-AF65-F5344CB8AC3E}">
        <p14:creationId xmlns:p14="http://schemas.microsoft.com/office/powerpoint/2010/main" val="60008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67434" y="2811536"/>
            <a:ext cx="6257131" cy="1141851"/>
          </a:xfrm>
          <a:prstGeom prst="rect">
            <a:avLst/>
          </a:prstGeom>
          <a:solidFill>
            <a:schemeClr val="bg1">
              <a:alpha val="53000"/>
            </a:schemeClr>
          </a:solidFill>
        </p:spPr>
        <p:txBody>
          <a:bodyPr wrap="square" rtlCol="0">
            <a:spAutoFit/>
          </a:bodyPr>
          <a:lstStyle/>
          <a:p>
            <a:pPr algn="ctr">
              <a:lnSpc>
                <a:spcPct val="70000"/>
              </a:lnSpc>
            </a:pPr>
            <a:r>
              <a:rPr lang="en-US" altLang="zh-CN" sz="8800" dirty="0" smtClean="0">
                <a:solidFill>
                  <a:schemeClr val="tx1">
                    <a:lumMod val="85000"/>
                    <a:lumOff val="15000"/>
                  </a:schemeClr>
                </a:solidFill>
                <a:latin typeface="造字工房悦圆演示版常规体" pitchFamily="2" charset="-122"/>
                <a:ea typeface="造字工房悦圆演示版常规体" pitchFamily="2" charset="-122"/>
                <a:cs typeface="iLiHei" panose="020B0503030403020204" pitchFamily="34" charset="-122"/>
              </a:rPr>
              <a:t>Thank You</a:t>
            </a:r>
          </a:p>
        </p:txBody>
      </p:sp>
      <p:sp>
        <p:nvSpPr>
          <p:cNvPr id="5" name="文本框 4"/>
          <p:cNvSpPr txBox="1"/>
          <p:nvPr/>
        </p:nvSpPr>
        <p:spPr>
          <a:xfrm>
            <a:off x="3758902" y="3584799"/>
            <a:ext cx="4674194" cy="461665"/>
          </a:xfrm>
          <a:prstGeom prst="rect">
            <a:avLst/>
          </a:prstGeom>
          <a:noFill/>
        </p:spPr>
        <p:txBody>
          <a:bodyPr wrap="square" rtlCol="0">
            <a:spAutoFit/>
          </a:bodyPr>
          <a:lstStyle/>
          <a:p>
            <a:pPr algn="dist"/>
            <a:r>
              <a:rPr lang="zh-CN" altLang="en-US" sz="2400" dirty="0" smtClean="0">
                <a:solidFill>
                  <a:schemeClr val="tx1">
                    <a:lumMod val="85000"/>
                    <a:lumOff val="15000"/>
                  </a:schemeClr>
                </a:solidFill>
                <a:latin typeface="造字工房悦圆演示版常规体" pitchFamily="2" charset="-122"/>
                <a:ea typeface="造字工房悦圆演示版常规体" pitchFamily="2" charset="-122"/>
                <a:cs typeface="iLiHei" panose="020B0503030403020204" pitchFamily="34" charset="-122"/>
              </a:rPr>
              <a:t>向老板汇报从未如此简单</a:t>
            </a:r>
            <a:endParaRPr lang="en-US" altLang="zh-CN" sz="2400" dirty="0" smtClean="0">
              <a:solidFill>
                <a:schemeClr val="tx1">
                  <a:lumMod val="85000"/>
                  <a:lumOff val="15000"/>
                </a:schemeClr>
              </a:solidFill>
              <a:latin typeface="造字工房悦圆演示版常规体" pitchFamily="2" charset="-122"/>
              <a:ea typeface="造字工房悦圆演示版常规体" pitchFamily="2" charset="-122"/>
              <a:cs typeface="iLiHei" panose="020B0503030403020204" pitchFamily="34" charset="-122"/>
            </a:endParaRPr>
          </a:p>
        </p:txBody>
      </p:sp>
    </p:spTree>
    <p:extLst>
      <p:ext uri="{BB962C8B-B14F-4D97-AF65-F5344CB8AC3E}">
        <p14:creationId xmlns:p14="http://schemas.microsoft.com/office/powerpoint/2010/main" val="3708457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5000">
              <a:schemeClr val="bg1">
                <a:lumMod val="95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61" name="组合 60"/>
          <p:cNvGrpSpPr/>
          <p:nvPr/>
        </p:nvGrpSpPr>
        <p:grpSpPr>
          <a:xfrm>
            <a:off x="515938" y="2652434"/>
            <a:ext cx="2514600" cy="2783141"/>
            <a:chOff x="515938" y="2260547"/>
            <a:chExt cx="2514600" cy="2783141"/>
          </a:xfrm>
        </p:grpSpPr>
        <p:grpSp>
          <p:nvGrpSpPr>
            <p:cNvPr id="13" name="组合 12"/>
            <p:cNvGrpSpPr/>
            <p:nvPr/>
          </p:nvGrpSpPr>
          <p:grpSpPr>
            <a:xfrm>
              <a:off x="515938" y="2260547"/>
              <a:ext cx="2514600" cy="2783141"/>
              <a:chOff x="762000" y="1657350"/>
              <a:chExt cx="2514600" cy="2783141"/>
            </a:xfrm>
          </p:grpSpPr>
          <p:sp>
            <p:nvSpPr>
              <p:cNvPr id="5" name="圆角矩形 4"/>
              <p:cNvSpPr/>
              <p:nvPr/>
            </p:nvSpPr>
            <p:spPr>
              <a:xfrm>
                <a:off x="762000" y="2152650"/>
                <a:ext cx="2514600" cy="2287841"/>
              </a:xfrm>
              <a:prstGeom prst="roundRect">
                <a:avLst>
                  <a:gd name="adj" fmla="val 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549060" y="1657350"/>
                <a:ext cx="940480" cy="914400"/>
                <a:chOff x="1550079" y="1657350"/>
                <a:chExt cx="940480" cy="914400"/>
              </a:xfrm>
            </p:grpSpPr>
            <p:sp>
              <p:nvSpPr>
                <p:cNvPr id="9" name="椭圆 8"/>
                <p:cNvSpPr/>
                <p:nvPr/>
              </p:nvSpPr>
              <p:spPr>
                <a:xfrm>
                  <a:off x="1550079" y="1657350"/>
                  <a:ext cx="914400" cy="914400"/>
                </a:xfrm>
                <a:prstGeom prst="ellipse">
                  <a:avLst/>
                </a:prstGeom>
                <a:solidFill>
                  <a:schemeClr val="bg1">
                    <a:lumMod val="9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tx1">
                        <a:lumMod val="75000"/>
                        <a:lumOff val="25000"/>
                      </a:schemeClr>
                    </a:solidFill>
                    <a:latin typeface="造字工房悦圆演示版常规体" pitchFamily="2" charset="-122"/>
                    <a:ea typeface="造字工房悦圆演示版常规体" pitchFamily="2" charset="-122"/>
                  </a:endParaRPr>
                </a:p>
              </p:txBody>
            </p:sp>
            <p:sp>
              <p:nvSpPr>
                <p:cNvPr id="11" name="矩形 10"/>
                <p:cNvSpPr/>
                <p:nvPr/>
              </p:nvSpPr>
              <p:spPr>
                <a:xfrm>
                  <a:off x="1562100" y="1737152"/>
                  <a:ext cx="928459" cy="830997"/>
                </a:xfrm>
                <a:prstGeom prst="rect">
                  <a:avLst/>
                </a:prstGeom>
              </p:spPr>
              <p:txBody>
                <a:bodyPr wrap="none">
                  <a:spAutoFit/>
                </a:bodyPr>
                <a:lstStyle/>
                <a:p>
                  <a:pPr lvl="0" algn="ctr"/>
                  <a:r>
                    <a:rPr lang="en-US" altLang="zh-CN" sz="4800" b="1" dirty="0">
                      <a:solidFill>
                        <a:prstClr val="black">
                          <a:lumMod val="75000"/>
                          <a:lumOff val="25000"/>
                        </a:prstClr>
                      </a:solidFill>
                      <a:latin typeface="造字工房悦圆演示版常规体" pitchFamily="2" charset="-122"/>
                      <a:ea typeface="造字工房悦圆演示版常规体" pitchFamily="2" charset="-122"/>
                    </a:rPr>
                    <a:t>01</a:t>
                  </a:r>
                  <a:endParaRPr lang="zh-CN" altLang="en-US" sz="4800" b="1" dirty="0">
                    <a:solidFill>
                      <a:prstClr val="black">
                        <a:lumMod val="75000"/>
                        <a:lumOff val="25000"/>
                      </a:prstClr>
                    </a:solidFill>
                    <a:latin typeface="造字工房悦圆演示版常规体" pitchFamily="2" charset="-122"/>
                    <a:ea typeface="造字工房悦圆演示版常规体" pitchFamily="2" charset="-122"/>
                  </a:endParaRPr>
                </a:p>
              </p:txBody>
            </p:sp>
          </p:grpSp>
        </p:grpSp>
        <p:sp>
          <p:nvSpPr>
            <p:cNvPr id="59" name="文本框 58"/>
            <p:cNvSpPr txBox="1"/>
            <p:nvPr/>
          </p:nvSpPr>
          <p:spPr>
            <a:xfrm>
              <a:off x="559198" y="3445797"/>
              <a:ext cx="2428081" cy="1323439"/>
            </a:xfrm>
            <a:prstGeom prst="rect">
              <a:avLst/>
            </a:prstGeom>
            <a:noFill/>
          </p:spPr>
          <p:txBody>
            <a:bodyPr wrap="square" rtlCol="0">
              <a:spAutoFit/>
            </a:bodyPr>
            <a:lstStyle/>
            <a:p>
              <a:pPr algn="ctr"/>
              <a:r>
                <a:rPr lang="zh-CN" altLang="en-US" sz="4000" dirty="0" smtClean="0">
                  <a:latin typeface="造字工房悦圆演示版常规体" pitchFamily="2" charset="-122"/>
                  <a:ea typeface="造字工房悦圆演示版常规体" pitchFamily="2" charset="-122"/>
                </a:rPr>
                <a:t>本月</a:t>
              </a:r>
              <a:endParaRPr lang="en-US" altLang="zh-CN" sz="4000" dirty="0" smtClean="0">
                <a:latin typeface="造字工房悦圆演示版常规体" pitchFamily="2" charset="-122"/>
                <a:ea typeface="造字工房悦圆演示版常规体" pitchFamily="2" charset="-122"/>
              </a:endParaRPr>
            </a:p>
            <a:p>
              <a:pPr algn="ctr"/>
              <a:r>
                <a:rPr lang="zh-CN" altLang="en-US" sz="4000" dirty="0" smtClean="0">
                  <a:latin typeface="造字工房悦圆演示版常规体" pitchFamily="2" charset="-122"/>
                  <a:ea typeface="造字工房悦圆演示版常规体" pitchFamily="2" charset="-122"/>
                </a:rPr>
                <a:t>工作描述</a:t>
              </a:r>
              <a:endParaRPr lang="zh-CN" altLang="en-US" sz="4000" dirty="0">
                <a:latin typeface="造字工房悦圆演示版常规体" pitchFamily="2" charset="-122"/>
                <a:ea typeface="造字工房悦圆演示版常规体" pitchFamily="2" charset="-122"/>
              </a:endParaRPr>
            </a:p>
          </p:txBody>
        </p:sp>
      </p:grpSp>
      <p:grpSp>
        <p:nvGrpSpPr>
          <p:cNvPr id="62" name="组合 61"/>
          <p:cNvGrpSpPr/>
          <p:nvPr/>
        </p:nvGrpSpPr>
        <p:grpSpPr>
          <a:xfrm>
            <a:off x="3397780" y="2652434"/>
            <a:ext cx="2514600" cy="2783141"/>
            <a:chOff x="515938" y="2260547"/>
            <a:chExt cx="2514600" cy="2783141"/>
          </a:xfrm>
        </p:grpSpPr>
        <p:grpSp>
          <p:nvGrpSpPr>
            <p:cNvPr id="63" name="组合 62"/>
            <p:cNvGrpSpPr/>
            <p:nvPr/>
          </p:nvGrpSpPr>
          <p:grpSpPr>
            <a:xfrm>
              <a:off x="515938" y="2260547"/>
              <a:ext cx="2514600" cy="2783141"/>
              <a:chOff x="762000" y="1657350"/>
              <a:chExt cx="2514600" cy="2783141"/>
            </a:xfrm>
          </p:grpSpPr>
          <p:sp>
            <p:nvSpPr>
              <p:cNvPr id="65" name="圆角矩形 64"/>
              <p:cNvSpPr/>
              <p:nvPr/>
            </p:nvSpPr>
            <p:spPr>
              <a:xfrm>
                <a:off x="762000" y="2152650"/>
                <a:ext cx="2514600" cy="2287841"/>
              </a:xfrm>
              <a:prstGeom prst="roundRect">
                <a:avLst>
                  <a:gd name="adj" fmla="val 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549060" y="1657350"/>
                <a:ext cx="940480" cy="914400"/>
                <a:chOff x="1550079" y="1657350"/>
                <a:chExt cx="940480" cy="914400"/>
              </a:xfrm>
            </p:grpSpPr>
            <p:sp>
              <p:nvSpPr>
                <p:cNvPr id="67" name="椭圆 66"/>
                <p:cNvSpPr/>
                <p:nvPr/>
              </p:nvSpPr>
              <p:spPr>
                <a:xfrm>
                  <a:off x="1550079" y="1657350"/>
                  <a:ext cx="914400" cy="914400"/>
                </a:xfrm>
                <a:prstGeom prst="ellipse">
                  <a:avLst/>
                </a:prstGeom>
                <a:solidFill>
                  <a:schemeClr val="bg1">
                    <a:lumMod val="9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tx1">
                        <a:lumMod val="75000"/>
                        <a:lumOff val="25000"/>
                      </a:schemeClr>
                    </a:solidFill>
                    <a:latin typeface="造字工房悦圆演示版常规体" pitchFamily="2" charset="-122"/>
                    <a:ea typeface="造字工房悦圆演示版常规体" pitchFamily="2" charset="-122"/>
                  </a:endParaRPr>
                </a:p>
              </p:txBody>
            </p:sp>
            <p:sp>
              <p:nvSpPr>
                <p:cNvPr id="68" name="矩形 67"/>
                <p:cNvSpPr/>
                <p:nvPr/>
              </p:nvSpPr>
              <p:spPr>
                <a:xfrm>
                  <a:off x="1562100" y="1737152"/>
                  <a:ext cx="928459" cy="830997"/>
                </a:xfrm>
                <a:prstGeom prst="rect">
                  <a:avLst/>
                </a:prstGeom>
              </p:spPr>
              <p:txBody>
                <a:bodyPr wrap="none">
                  <a:spAutoFit/>
                </a:bodyPr>
                <a:lstStyle/>
                <a:p>
                  <a:pPr lvl="0" algn="ctr"/>
                  <a:r>
                    <a:rPr lang="en-US" altLang="zh-CN" sz="4800" b="1" dirty="0" smtClean="0">
                      <a:solidFill>
                        <a:prstClr val="black">
                          <a:lumMod val="75000"/>
                          <a:lumOff val="25000"/>
                        </a:prstClr>
                      </a:solidFill>
                      <a:latin typeface="造字工房悦圆演示版常规体" pitchFamily="2" charset="-122"/>
                      <a:ea typeface="造字工房悦圆演示版常规体" pitchFamily="2" charset="-122"/>
                    </a:rPr>
                    <a:t>02</a:t>
                  </a:r>
                  <a:endParaRPr lang="zh-CN" altLang="en-US" sz="4800" b="1" dirty="0">
                    <a:solidFill>
                      <a:prstClr val="black">
                        <a:lumMod val="75000"/>
                        <a:lumOff val="25000"/>
                      </a:prstClr>
                    </a:solidFill>
                    <a:latin typeface="造字工房悦圆演示版常规体" pitchFamily="2" charset="-122"/>
                    <a:ea typeface="造字工房悦圆演示版常规体" pitchFamily="2" charset="-122"/>
                  </a:endParaRPr>
                </a:p>
              </p:txBody>
            </p:sp>
          </p:grpSp>
        </p:grpSp>
        <p:sp>
          <p:nvSpPr>
            <p:cNvPr id="64" name="文本框 63"/>
            <p:cNvSpPr txBox="1"/>
            <p:nvPr/>
          </p:nvSpPr>
          <p:spPr>
            <a:xfrm>
              <a:off x="559198" y="3445797"/>
              <a:ext cx="2428081" cy="1323439"/>
            </a:xfrm>
            <a:prstGeom prst="rect">
              <a:avLst/>
            </a:prstGeom>
            <a:noFill/>
          </p:spPr>
          <p:txBody>
            <a:bodyPr wrap="square" rtlCol="0">
              <a:spAutoFit/>
            </a:bodyPr>
            <a:lstStyle/>
            <a:p>
              <a:pPr algn="ctr"/>
              <a:r>
                <a:rPr lang="zh-CN" altLang="en-US" sz="4000" dirty="0" smtClean="0">
                  <a:latin typeface="造字工房悦圆演示版常规体" pitchFamily="2" charset="-122"/>
                  <a:ea typeface="造字工房悦圆演示版常规体" pitchFamily="2" charset="-122"/>
                </a:rPr>
                <a:t>本月</a:t>
              </a:r>
              <a:endParaRPr lang="en-US" altLang="zh-CN" sz="4000" dirty="0" smtClean="0">
                <a:latin typeface="造字工房悦圆演示版常规体" pitchFamily="2" charset="-122"/>
                <a:ea typeface="造字工房悦圆演示版常规体" pitchFamily="2" charset="-122"/>
              </a:endParaRPr>
            </a:p>
            <a:p>
              <a:pPr algn="ctr"/>
              <a:r>
                <a:rPr lang="zh-CN" altLang="en-US" sz="4000" dirty="0" smtClean="0">
                  <a:latin typeface="造字工房悦圆演示版常规体" pitchFamily="2" charset="-122"/>
                  <a:ea typeface="造字工房悦圆演示版常规体" pitchFamily="2" charset="-122"/>
                </a:rPr>
                <a:t>遇到问题</a:t>
              </a:r>
              <a:endParaRPr lang="zh-CN" altLang="en-US" sz="4000" dirty="0">
                <a:latin typeface="造字工房悦圆演示版常规体" pitchFamily="2" charset="-122"/>
                <a:ea typeface="造字工房悦圆演示版常规体" pitchFamily="2" charset="-122"/>
              </a:endParaRPr>
            </a:p>
          </p:txBody>
        </p:sp>
      </p:grpSp>
      <p:grpSp>
        <p:nvGrpSpPr>
          <p:cNvPr id="69" name="组合 68"/>
          <p:cNvGrpSpPr/>
          <p:nvPr/>
        </p:nvGrpSpPr>
        <p:grpSpPr>
          <a:xfrm>
            <a:off x="6279622" y="2652434"/>
            <a:ext cx="2514600" cy="2783141"/>
            <a:chOff x="515938" y="2260547"/>
            <a:chExt cx="2514600" cy="2783141"/>
          </a:xfrm>
        </p:grpSpPr>
        <p:grpSp>
          <p:nvGrpSpPr>
            <p:cNvPr id="70" name="组合 69"/>
            <p:cNvGrpSpPr/>
            <p:nvPr/>
          </p:nvGrpSpPr>
          <p:grpSpPr>
            <a:xfrm>
              <a:off x="515938" y="2260547"/>
              <a:ext cx="2514600" cy="2783141"/>
              <a:chOff x="762000" y="1657350"/>
              <a:chExt cx="2514600" cy="2783141"/>
            </a:xfrm>
          </p:grpSpPr>
          <p:sp>
            <p:nvSpPr>
              <p:cNvPr id="72" name="圆角矩形 71"/>
              <p:cNvSpPr/>
              <p:nvPr/>
            </p:nvSpPr>
            <p:spPr>
              <a:xfrm>
                <a:off x="762000" y="2152650"/>
                <a:ext cx="2514600" cy="2287841"/>
              </a:xfrm>
              <a:prstGeom prst="roundRect">
                <a:avLst>
                  <a:gd name="adj" fmla="val 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1549060" y="1657350"/>
                <a:ext cx="940480" cy="914400"/>
                <a:chOff x="1550079" y="1657350"/>
                <a:chExt cx="940480" cy="914400"/>
              </a:xfrm>
            </p:grpSpPr>
            <p:sp>
              <p:nvSpPr>
                <p:cNvPr id="74" name="椭圆 73"/>
                <p:cNvSpPr/>
                <p:nvPr/>
              </p:nvSpPr>
              <p:spPr>
                <a:xfrm>
                  <a:off x="1550079" y="1657350"/>
                  <a:ext cx="914400" cy="914400"/>
                </a:xfrm>
                <a:prstGeom prst="ellipse">
                  <a:avLst/>
                </a:prstGeom>
                <a:solidFill>
                  <a:schemeClr val="bg1">
                    <a:lumMod val="9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tx1">
                        <a:lumMod val="75000"/>
                        <a:lumOff val="25000"/>
                      </a:schemeClr>
                    </a:solidFill>
                    <a:latin typeface="造字工房悦圆演示版常规体" pitchFamily="2" charset="-122"/>
                    <a:ea typeface="造字工房悦圆演示版常规体" pitchFamily="2" charset="-122"/>
                  </a:endParaRPr>
                </a:p>
              </p:txBody>
            </p:sp>
            <p:sp>
              <p:nvSpPr>
                <p:cNvPr id="75" name="矩形 74"/>
                <p:cNvSpPr/>
                <p:nvPr/>
              </p:nvSpPr>
              <p:spPr>
                <a:xfrm>
                  <a:off x="1562100" y="1737152"/>
                  <a:ext cx="928459" cy="830997"/>
                </a:xfrm>
                <a:prstGeom prst="rect">
                  <a:avLst/>
                </a:prstGeom>
              </p:spPr>
              <p:txBody>
                <a:bodyPr wrap="none">
                  <a:spAutoFit/>
                </a:bodyPr>
                <a:lstStyle/>
                <a:p>
                  <a:pPr lvl="0" algn="ctr"/>
                  <a:r>
                    <a:rPr lang="en-US" altLang="zh-CN" sz="4800" b="1" dirty="0" smtClean="0">
                      <a:solidFill>
                        <a:prstClr val="black">
                          <a:lumMod val="75000"/>
                          <a:lumOff val="25000"/>
                        </a:prstClr>
                      </a:solidFill>
                      <a:latin typeface="造字工房悦圆演示版常规体" pitchFamily="2" charset="-122"/>
                      <a:ea typeface="造字工房悦圆演示版常规体" pitchFamily="2" charset="-122"/>
                    </a:rPr>
                    <a:t>03</a:t>
                  </a:r>
                  <a:endParaRPr lang="zh-CN" altLang="en-US" sz="4800" b="1" dirty="0">
                    <a:solidFill>
                      <a:prstClr val="black">
                        <a:lumMod val="75000"/>
                        <a:lumOff val="25000"/>
                      </a:prstClr>
                    </a:solidFill>
                    <a:latin typeface="造字工房悦圆演示版常规体" pitchFamily="2" charset="-122"/>
                    <a:ea typeface="造字工房悦圆演示版常规体" pitchFamily="2" charset="-122"/>
                  </a:endParaRPr>
                </a:p>
              </p:txBody>
            </p:sp>
          </p:grpSp>
        </p:grpSp>
        <p:sp>
          <p:nvSpPr>
            <p:cNvPr id="71" name="文本框 70"/>
            <p:cNvSpPr txBox="1"/>
            <p:nvPr/>
          </p:nvSpPr>
          <p:spPr>
            <a:xfrm>
              <a:off x="559198" y="3445797"/>
              <a:ext cx="2428081" cy="1323439"/>
            </a:xfrm>
            <a:prstGeom prst="rect">
              <a:avLst/>
            </a:prstGeom>
            <a:noFill/>
          </p:spPr>
          <p:txBody>
            <a:bodyPr wrap="square" rtlCol="0">
              <a:spAutoFit/>
            </a:bodyPr>
            <a:lstStyle/>
            <a:p>
              <a:pPr algn="ctr"/>
              <a:r>
                <a:rPr lang="zh-CN" altLang="en-US" sz="4000" dirty="0" smtClean="0">
                  <a:latin typeface="造字工房悦圆演示版常规体" pitchFamily="2" charset="-122"/>
                  <a:ea typeface="造字工房悦圆演示版常规体" pitchFamily="2" charset="-122"/>
                </a:rPr>
                <a:t>问题</a:t>
              </a:r>
              <a:endParaRPr lang="en-US" altLang="zh-CN" sz="4000" dirty="0" smtClean="0">
                <a:latin typeface="造字工房悦圆演示版常规体" pitchFamily="2" charset="-122"/>
                <a:ea typeface="造字工房悦圆演示版常规体" pitchFamily="2" charset="-122"/>
              </a:endParaRPr>
            </a:p>
            <a:p>
              <a:pPr algn="ctr"/>
              <a:r>
                <a:rPr lang="zh-CN" altLang="en-US" sz="4000" dirty="0" smtClean="0">
                  <a:latin typeface="造字工房悦圆演示版常规体" pitchFamily="2" charset="-122"/>
                  <a:ea typeface="造字工房悦圆演示版常规体" pitchFamily="2" charset="-122"/>
                </a:rPr>
                <a:t>解决方案</a:t>
              </a:r>
              <a:endParaRPr lang="en-US" altLang="zh-CN" sz="4000" dirty="0" smtClean="0">
                <a:latin typeface="造字工房悦圆演示版常规体" pitchFamily="2" charset="-122"/>
                <a:ea typeface="造字工房悦圆演示版常规体" pitchFamily="2" charset="-122"/>
              </a:endParaRPr>
            </a:p>
          </p:txBody>
        </p:sp>
      </p:grpSp>
      <p:grpSp>
        <p:nvGrpSpPr>
          <p:cNvPr id="76" name="组合 75"/>
          <p:cNvGrpSpPr/>
          <p:nvPr/>
        </p:nvGrpSpPr>
        <p:grpSpPr>
          <a:xfrm>
            <a:off x="9161463" y="2652434"/>
            <a:ext cx="2514600" cy="2783141"/>
            <a:chOff x="515938" y="2260547"/>
            <a:chExt cx="2514600" cy="2783141"/>
          </a:xfrm>
        </p:grpSpPr>
        <p:grpSp>
          <p:nvGrpSpPr>
            <p:cNvPr id="77" name="组合 76"/>
            <p:cNvGrpSpPr/>
            <p:nvPr/>
          </p:nvGrpSpPr>
          <p:grpSpPr>
            <a:xfrm>
              <a:off x="515938" y="2260547"/>
              <a:ext cx="2514600" cy="2783141"/>
              <a:chOff x="762000" y="1657350"/>
              <a:chExt cx="2514600" cy="2783141"/>
            </a:xfrm>
          </p:grpSpPr>
          <p:sp>
            <p:nvSpPr>
              <p:cNvPr id="79" name="圆角矩形 78"/>
              <p:cNvSpPr/>
              <p:nvPr/>
            </p:nvSpPr>
            <p:spPr>
              <a:xfrm>
                <a:off x="762000" y="2152650"/>
                <a:ext cx="2514600" cy="2287841"/>
              </a:xfrm>
              <a:prstGeom prst="roundRect">
                <a:avLst>
                  <a:gd name="adj" fmla="val 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549060" y="1657350"/>
                <a:ext cx="940480" cy="914400"/>
                <a:chOff x="1550079" y="1657350"/>
                <a:chExt cx="940480" cy="914400"/>
              </a:xfrm>
            </p:grpSpPr>
            <p:sp>
              <p:nvSpPr>
                <p:cNvPr id="81" name="椭圆 80"/>
                <p:cNvSpPr/>
                <p:nvPr/>
              </p:nvSpPr>
              <p:spPr>
                <a:xfrm>
                  <a:off x="1550079" y="1657350"/>
                  <a:ext cx="914400" cy="914400"/>
                </a:xfrm>
                <a:prstGeom prst="ellipse">
                  <a:avLst/>
                </a:prstGeom>
                <a:solidFill>
                  <a:schemeClr val="bg1">
                    <a:lumMod val="9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tx1">
                        <a:lumMod val="75000"/>
                        <a:lumOff val="25000"/>
                      </a:schemeClr>
                    </a:solidFill>
                    <a:latin typeface="造字工房悦圆演示版常规体" pitchFamily="2" charset="-122"/>
                    <a:ea typeface="造字工房悦圆演示版常规体" pitchFamily="2" charset="-122"/>
                  </a:endParaRPr>
                </a:p>
              </p:txBody>
            </p:sp>
            <p:sp>
              <p:nvSpPr>
                <p:cNvPr id="82" name="矩形 81"/>
                <p:cNvSpPr/>
                <p:nvPr/>
              </p:nvSpPr>
              <p:spPr>
                <a:xfrm>
                  <a:off x="1562100" y="1737152"/>
                  <a:ext cx="928459" cy="830997"/>
                </a:xfrm>
                <a:prstGeom prst="rect">
                  <a:avLst/>
                </a:prstGeom>
              </p:spPr>
              <p:txBody>
                <a:bodyPr wrap="none">
                  <a:spAutoFit/>
                </a:bodyPr>
                <a:lstStyle/>
                <a:p>
                  <a:pPr lvl="0" algn="ctr"/>
                  <a:r>
                    <a:rPr lang="en-US" altLang="zh-CN" sz="4800" b="1" dirty="0" smtClean="0">
                      <a:solidFill>
                        <a:prstClr val="black">
                          <a:lumMod val="75000"/>
                          <a:lumOff val="25000"/>
                        </a:prstClr>
                      </a:solidFill>
                      <a:latin typeface="造字工房悦圆演示版常规体" pitchFamily="2" charset="-122"/>
                      <a:ea typeface="造字工房悦圆演示版常规体" pitchFamily="2" charset="-122"/>
                    </a:rPr>
                    <a:t>04</a:t>
                  </a:r>
                  <a:endParaRPr lang="zh-CN" altLang="en-US" sz="4800" b="1" dirty="0">
                    <a:solidFill>
                      <a:prstClr val="black">
                        <a:lumMod val="75000"/>
                        <a:lumOff val="25000"/>
                      </a:prstClr>
                    </a:solidFill>
                    <a:latin typeface="造字工房悦圆演示版常规体" pitchFamily="2" charset="-122"/>
                    <a:ea typeface="造字工房悦圆演示版常规体" pitchFamily="2" charset="-122"/>
                  </a:endParaRPr>
                </a:p>
              </p:txBody>
            </p:sp>
          </p:grpSp>
        </p:grpSp>
        <p:sp>
          <p:nvSpPr>
            <p:cNvPr id="78" name="文本框 77"/>
            <p:cNvSpPr txBox="1"/>
            <p:nvPr/>
          </p:nvSpPr>
          <p:spPr>
            <a:xfrm>
              <a:off x="559198" y="3445797"/>
              <a:ext cx="2428081" cy="1323439"/>
            </a:xfrm>
            <a:prstGeom prst="rect">
              <a:avLst/>
            </a:prstGeom>
            <a:noFill/>
          </p:spPr>
          <p:txBody>
            <a:bodyPr wrap="square" rtlCol="0">
              <a:spAutoFit/>
            </a:bodyPr>
            <a:lstStyle/>
            <a:p>
              <a:pPr algn="ctr"/>
              <a:r>
                <a:rPr lang="zh-CN" altLang="en-US" sz="4000" dirty="0">
                  <a:latin typeface="造字工房悦圆演示版常规体" pitchFamily="2" charset="-122"/>
                  <a:ea typeface="造字工房悦圆演示版常规体" pitchFamily="2" charset="-122"/>
                </a:rPr>
                <a:t>下月</a:t>
              </a:r>
              <a:endParaRPr lang="en-US" altLang="zh-CN" sz="4000" dirty="0" smtClean="0">
                <a:latin typeface="造字工房悦圆演示版常规体" pitchFamily="2" charset="-122"/>
                <a:ea typeface="造字工房悦圆演示版常规体" pitchFamily="2" charset="-122"/>
              </a:endParaRPr>
            </a:p>
            <a:p>
              <a:pPr algn="ctr"/>
              <a:r>
                <a:rPr lang="zh-CN" altLang="en-US" sz="4000" dirty="0" smtClean="0">
                  <a:latin typeface="造字工房悦圆演示版常规体" pitchFamily="2" charset="-122"/>
                  <a:ea typeface="造字工房悦圆演示版常规体" pitchFamily="2" charset="-122"/>
                </a:rPr>
                <a:t>工作计划</a:t>
              </a:r>
              <a:endParaRPr lang="zh-CN" altLang="en-US" sz="4000" dirty="0">
                <a:latin typeface="造字工房悦圆演示版常规体" pitchFamily="2" charset="-122"/>
                <a:ea typeface="造字工房悦圆演示版常规体" pitchFamily="2" charset="-122"/>
              </a:endParaRPr>
            </a:p>
          </p:txBody>
        </p:sp>
      </p:grpSp>
      <p:grpSp>
        <p:nvGrpSpPr>
          <p:cNvPr id="89" name="组合 88"/>
          <p:cNvGrpSpPr/>
          <p:nvPr/>
        </p:nvGrpSpPr>
        <p:grpSpPr>
          <a:xfrm>
            <a:off x="4799334" y="1016002"/>
            <a:ext cx="2593331" cy="769441"/>
            <a:chOff x="4799334" y="1103087"/>
            <a:chExt cx="2593331" cy="769441"/>
          </a:xfrm>
        </p:grpSpPr>
        <p:sp>
          <p:nvSpPr>
            <p:cNvPr id="83" name="文本框 82"/>
            <p:cNvSpPr txBox="1"/>
            <p:nvPr/>
          </p:nvSpPr>
          <p:spPr>
            <a:xfrm>
              <a:off x="4799334" y="1103087"/>
              <a:ext cx="2593331" cy="769441"/>
            </a:xfrm>
            <a:prstGeom prst="rect">
              <a:avLst/>
            </a:prstGeom>
            <a:noFill/>
          </p:spPr>
          <p:txBody>
            <a:bodyPr wrap="square" rtlCol="0">
              <a:spAutoFit/>
            </a:bodyPr>
            <a:lstStyle/>
            <a:p>
              <a:pPr algn="ctr"/>
              <a:r>
                <a:rPr lang="zh-CN" altLang="en-US" sz="4400" dirty="0">
                  <a:latin typeface="造字工房悦圆演示版常规体" pitchFamily="2" charset="-122"/>
                  <a:ea typeface="造字工房悦圆演示版常规体" pitchFamily="2" charset="-122"/>
                </a:rPr>
                <a:t>汇报大纲</a:t>
              </a:r>
            </a:p>
          </p:txBody>
        </p:sp>
        <p:cxnSp>
          <p:nvCxnSpPr>
            <p:cNvPr id="85" name="直接连接符 84"/>
            <p:cNvCxnSpPr/>
            <p:nvPr/>
          </p:nvCxnSpPr>
          <p:spPr>
            <a:xfrm>
              <a:off x="4995276" y="1843315"/>
              <a:ext cx="22014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7" name="直接连接符 86"/>
          <p:cNvCxnSpPr/>
          <p:nvPr/>
        </p:nvCxnSpPr>
        <p:spPr>
          <a:xfrm>
            <a:off x="0" y="368300"/>
            <a:ext cx="12192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0" y="6524625"/>
            <a:ext cx="12192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86039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anim calcmode="lin" valueType="num">
                                      <p:cBhvr>
                                        <p:cTn id="14" dur="500" fill="hold"/>
                                        <p:tgtEl>
                                          <p:spTgt spid="62"/>
                                        </p:tgtEl>
                                        <p:attrNameLst>
                                          <p:attrName>ppt_x</p:attrName>
                                        </p:attrNameLst>
                                      </p:cBhvr>
                                      <p:tavLst>
                                        <p:tav tm="0">
                                          <p:val>
                                            <p:strVal val="#ppt_x"/>
                                          </p:val>
                                        </p:tav>
                                        <p:tav tm="100000">
                                          <p:val>
                                            <p:strVal val="#ppt_x"/>
                                          </p:val>
                                        </p:tav>
                                      </p:tavLst>
                                    </p:anim>
                                    <p:anim calcmode="lin" valueType="num">
                                      <p:cBhvr>
                                        <p:cTn id="15" dur="500" fill="hold"/>
                                        <p:tgtEl>
                                          <p:spTgt spid="6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工作描述</a:t>
            </a:r>
          </a:p>
        </p:txBody>
      </p:sp>
      <p:grpSp>
        <p:nvGrpSpPr>
          <p:cNvPr id="9" name="组合 8"/>
          <p:cNvGrpSpPr/>
          <p:nvPr/>
        </p:nvGrpSpPr>
        <p:grpSpPr>
          <a:xfrm>
            <a:off x="0" y="270406"/>
            <a:ext cx="509362" cy="449149"/>
            <a:chOff x="0" y="293801"/>
            <a:chExt cx="509362" cy="449943"/>
          </a:xfrm>
        </p:grpSpPr>
        <p:sp>
          <p:nvSpPr>
            <p:cNvPr id="7" name="矩形 6"/>
            <p:cNvSpPr/>
            <p:nvPr/>
          </p:nvSpPr>
          <p:spPr>
            <a:xfrm>
              <a:off x="0" y="293801"/>
              <a:ext cx="377372"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2276" y="293801"/>
              <a:ext cx="87086" cy="449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9362" y="891366"/>
            <a:ext cx="5397952"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effectLst/>
              </a:rPr>
              <a:t>向上级描述正在做的事务或者项目进展情况。</a:t>
            </a:r>
          </a:p>
        </p:txBody>
      </p:sp>
      <p:grpSp>
        <p:nvGrpSpPr>
          <p:cNvPr id="6" name="组合 5"/>
          <p:cNvGrpSpPr/>
          <p:nvPr/>
        </p:nvGrpSpPr>
        <p:grpSpPr>
          <a:xfrm>
            <a:off x="8390295" y="2421732"/>
            <a:ext cx="2670354" cy="3245803"/>
            <a:chOff x="8390295" y="2421732"/>
            <a:chExt cx="2670354" cy="3245803"/>
          </a:xfrm>
        </p:grpSpPr>
        <p:sp>
          <p:nvSpPr>
            <p:cNvPr id="26" name="文本框 25"/>
            <p:cNvSpPr txBox="1"/>
            <p:nvPr/>
          </p:nvSpPr>
          <p:spPr>
            <a:xfrm>
              <a:off x="8390295" y="4762672"/>
              <a:ext cx="2670354" cy="904863"/>
            </a:xfrm>
            <a:prstGeom prst="rect">
              <a:avLst/>
            </a:prstGeom>
            <a:noFill/>
          </p:spPr>
          <p:txBody>
            <a:bodyPr wrap="square" rtlCol="0">
              <a:spAutoFit/>
            </a:bodyPr>
            <a:lstStyle/>
            <a:p>
              <a:pPr algn="ctr">
                <a:lnSpc>
                  <a:spcPct val="120000"/>
                </a:lnSpc>
              </a:pPr>
              <a:r>
                <a:rPr lang="zh-CN" altLang="en-US" sz="2400" b="1" dirty="0">
                  <a:latin typeface="造字工房悦圆演示版常规体" pitchFamily="2" charset="-122"/>
                  <a:ea typeface="造字工房悦圆演示版常规体" pitchFamily="2" charset="-122"/>
                </a:rPr>
                <a:t>线下销售</a:t>
              </a:r>
              <a:endParaRPr lang="en-US" altLang="zh-CN" sz="2400" b="1" dirty="0">
                <a:latin typeface="造字工房悦圆演示版常规体" pitchFamily="2" charset="-122"/>
                <a:ea typeface="造字工房悦圆演示版常规体" pitchFamily="2" charset="-122"/>
              </a:endParaRPr>
            </a:p>
            <a:p>
              <a:pPr algn="ctr">
                <a:lnSpc>
                  <a:spcPct val="120000"/>
                </a:lnSpc>
              </a:pPr>
              <a:r>
                <a:rPr lang="zh-CN" altLang="en-US" sz="2000" dirty="0" smtClean="0">
                  <a:latin typeface="造字工房悦圆演示版常规体" pitchFamily="2" charset="-122"/>
                  <a:ea typeface="造字工房悦圆演示版常规体" pitchFamily="2" charset="-122"/>
                </a:rPr>
                <a:t>累计增加</a:t>
              </a:r>
              <a:r>
                <a:rPr lang="en-US" altLang="zh-CN" sz="2000" dirty="0" smtClean="0">
                  <a:latin typeface="造字工房悦圆演示版常规体" pitchFamily="2" charset="-122"/>
                  <a:ea typeface="造字工房悦圆演示版常规体" pitchFamily="2" charset="-122"/>
                </a:rPr>
                <a:t>10</a:t>
              </a:r>
              <a:r>
                <a:rPr lang="zh-CN" altLang="en-US" sz="2000" dirty="0" smtClean="0">
                  <a:latin typeface="造字工房悦圆演示版常规体" pitchFamily="2" charset="-122"/>
                  <a:ea typeface="造字工房悦圆演示版常规体" pitchFamily="2" charset="-122"/>
                </a:rPr>
                <a:t>万元</a:t>
              </a:r>
              <a:endParaRPr lang="zh-CN" altLang="en-US" sz="2000" dirty="0">
                <a:latin typeface="造字工房悦圆演示版常规体" pitchFamily="2" charset="-122"/>
                <a:ea typeface="造字工房悦圆演示版常规体" pitchFamily="2" charset="-122"/>
              </a:endParaRPr>
            </a:p>
          </p:txBody>
        </p:sp>
        <p:grpSp>
          <p:nvGrpSpPr>
            <p:cNvPr id="28" name="组合 27"/>
            <p:cNvGrpSpPr/>
            <p:nvPr/>
          </p:nvGrpSpPr>
          <p:grpSpPr>
            <a:xfrm>
              <a:off x="8703916" y="2421732"/>
              <a:ext cx="2043112" cy="2043112"/>
              <a:chOff x="8703916" y="2421732"/>
              <a:chExt cx="2043112" cy="2043112"/>
            </a:xfrm>
          </p:grpSpPr>
          <p:sp>
            <p:nvSpPr>
              <p:cNvPr id="19" name="椭圆 18"/>
              <p:cNvSpPr/>
              <p:nvPr/>
            </p:nvSpPr>
            <p:spPr>
              <a:xfrm>
                <a:off x="8703916" y="2421732"/>
                <a:ext cx="2043112" cy="2043112"/>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9163497" y="2867025"/>
                <a:ext cx="1123950" cy="112395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FF8805"/>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grpSp>
        <p:nvGrpSpPr>
          <p:cNvPr id="12" name="组合 11"/>
          <p:cNvGrpSpPr/>
          <p:nvPr/>
        </p:nvGrpSpPr>
        <p:grpSpPr>
          <a:xfrm>
            <a:off x="1057108" y="2421732"/>
            <a:ext cx="2915879" cy="3282735"/>
            <a:chOff x="1057108" y="2421732"/>
            <a:chExt cx="2915879" cy="3282735"/>
          </a:xfrm>
        </p:grpSpPr>
        <p:grpSp>
          <p:nvGrpSpPr>
            <p:cNvPr id="5" name="组合 4"/>
            <p:cNvGrpSpPr/>
            <p:nvPr/>
          </p:nvGrpSpPr>
          <p:grpSpPr>
            <a:xfrm>
              <a:off x="1057108" y="2421732"/>
              <a:ext cx="2915879" cy="3282735"/>
              <a:chOff x="1057108" y="2421732"/>
              <a:chExt cx="2915879" cy="3282735"/>
            </a:xfrm>
          </p:grpSpPr>
          <p:sp>
            <p:nvSpPr>
              <p:cNvPr id="24" name="文本框 23"/>
              <p:cNvSpPr txBox="1"/>
              <p:nvPr/>
            </p:nvSpPr>
            <p:spPr>
              <a:xfrm>
                <a:off x="1057108" y="4799604"/>
                <a:ext cx="2915879" cy="904863"/>
              </a:xfrm>
              <a:prstGeom prst="rect">
                <a:avLst/>
              </a:prstGeom>
              <a:noFill/>
            </p:spPr>
            <p:txBody>
              <a:bodyPr wrap="square" rtlCol="0">
                <a:spAutoFit/>
              </a:bodyPr>
              <a:lstStyle/>
              <a:p>
                <a:pPr algn="ctr">
                  <a:lnSpc>
                    <a:spcPct val="120000"/>
                  </a:lnSpc>
                </a:pPr>
                <a:r>
                  <a:rPr lang="zh-CN" altLang="en-US" sz="2400" b="1" dirty="0">
                    <a:latin typeface="造字工房悦圆演示版常规体" pitchFamily="2" charset="-122"/>
                    <a:ea typeface="造字工房悦圆演示版常规体" pitchFamily="2" charset="-122"/>
                  </a:rPr>
                  <a:t>用户数量</a:t>
                </a:r>
                <a:endParaRPr lang="en-US" altLang="zh-CN" sz="2400" b="1" dirty="0">
                  <a:latin typeface="造字工房悦圆演示版常规体" pitchFamily="2" charset="-122"/>
                  <a:ea typeface="造字工房悦圆演示版常规体" pitchFamily="2" charset="-122"/>
                </a:endParaRPr>
              </a:p>
              <a:p>
                <a:pPr algn="ctr">
                  <a:lnSpc>
                    <a:spcPct val="120000"/>
                  </a:lnSpc>
                </a:pPr>
                <a:r>
                  <a:rPr lang="zh-CN" altLang="en-US" sz="2000" dirty="0" smtClean="0">
                    <a:latin typeface="造字工房悦圆演示版常规体" pitchFamily="2" charset="-122"/>
                    <a:ea typeface="造字工房悦圆演示版常规体" pitchFamily="2" charset="-122"/>
                  </a:rPr>
                  <a:t>半个月累计增加</a:t>
                </a:r>
                <a:r>
                  <a:rPr lang="en-US" altLang="zh-CN" sz="2000" dirty="0" smtClean="0">
                    <a:latin typeface="造字工房悦圆演示版常规体" pitchFamily="2" charset="-122"/>
                    <a:ea typeface="造字工房悦圆演示版常规体" pitchFamily="2" charset="-122"/>
                  </a:rPr>
                  <a:t>1000</a:t>
                </a:r>
                <a:r>
                  <a:rPr lang="zh-CN" altLang="en-US" sz="2000" dirty="0" smtClean="0">
                    <a:latin typeface="造字工房悦圆演示版常规体" pitchFamily="2" charset="-122"/>
                    <a:ea typeface="造字工房悦圆演示版常规体" pitchFamily="2" charset="-122"/>
                  </a:rPr>
                  <a:t>人</a:t>
                </a:r>
                <a:endParaRPr lang="zh-CN" altLang="en-US" sz="2000" dirty="0">
                  <a:latin typeface="造字工房悦圆演示版常规体" pitchFamily="2" charset="-122"/>
                  <a:ea typeface="造字工房悦圆演示版常规体" pitchFamily="2" charset="-122"/>
                </a:endParaRPr>
              </a:p>
            </p:txBody>
          </p:sp>
          <p:sp>
            <p:nvSpPr>
              <p:cNvPr id="17" name="椭圆 16"/>
              <p:cNvSpPr/>
              <p:nvPr/>
            </p:nvSpPr>
            <p:spPr>
              <a:xfrm>
                <a:off x="1493492" y="2421732"/>
                <a:ext cx="2043112" cy="2043112"/>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1723989" y="2999444"/>
              <a:ext cx="1552611" cy="859112"/>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92D05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1" name="组合 10"/>
          <p:cNvGrpSpPr/>
          <p:nvPr/>
        </p:nvGrpSpPr>
        <p:grpSpPr>
          <a:xfrm>
            <a:off x="4785083" y="2264569"/>
            <a:ext cx="2670354" cy="3387577"/>
            <a:chOff x="4785083" y="2264569"/>
            <a:chExt cx="2670354" cy="3387577"/>
          </a:xfrm>
        </p:grpSpPr>
        <p:grpSp>
          <p:nvGrpSpPr>
            <p:cNvPr id="4" name="组合 3"/>
            <p:cNvGrpSpPr/>
            <p:nvPr/>
          </p:nvGrpSpPr>
          <p:grpSpPr>
            <a:xfrm>
              <a:off x="4785083" y="2264569"/>
              <a:ext cx="2670354" cy="3387577"/>
              <a:chOff x="4785083" y="2264569"/>
              <a:chExt cx="2670354" cy="3387577"/>
            </a:xfrm>
          </p:grpSpPr>
          <p:sp>
            <p:nvSpPr>
              <p:cNvPr id="18" name="椭圆 17"/>
              <p:cNvSpPr/>
              <p:nvPr/>
            </p:nvSpPr>
            <p:spPr>
              <a:xfrm>
                <a:off x="4941541" y="2264569"/>
                <a:ext cx="2357438" cy="2357438"/>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85083" y="4762672"/>
                <a:ext cx="2670354" cy="889474"/>
              </a:xfrm>
              <a:prstGeom prst="rect">
                <a:avLst/>
              </a:prstGeom>
              <a:noFill/>
            </p:spPr>
            <p:txBody>
              <a:bodyPr wrap="square" rtlCol="0">
                <a:spAutoFit/>
              </a:bodyPr>
              <a:lstStyle/>
              <a:p>
                <a:pPr algn="ctr">
                  <a:lnSpc>
                    <a:spcPct val="120000"/>
                  </a:lnSpc>
                </a:pPr>
                <a:r>
                  <a:rPr lang="zh-CN" altLang="en-US" sz="2400" b="1" dirty="0">
                    <a:latin typeface="造字工房悦圆演示版常规体" pitchFamily="2" charset="-122"/>
                    <a:ea typeface="造字工房悦圆演示版常规体" pitchFamily="2" charset="-122"/>
                  </a:rPr>
                  <a:t>公司网站</a:t>
                </a:r>
                <a:endParaRPr lang="en-US" altLang="zh-CN" sz="2400" b="1" dirty="0">
                  <a:latin typeface="造字工房悦圆演示版常规体" pitchFamily="2" charset="-122"/>
                  <a:ea typeface="造字工房悦圆演示版常规体" pitchFamily="2" charset="-122"/>
                </a:endParaRPr>
              </a:p>
              <a:p>
                <a:pPr algn="ctr">
                  <a:lnSpc>
                    <a:spcPct val="120000"/>
                  </a:lnSpc>
                </a:pPr>
                <a:r>
                  <a:rPr lang="zh-CN" altLang="en-US" sz="2000" dirty="0" smtClean="0">
                    <a:latin typeface="造字工房悦圆演示版常规体" pitchFamily="2" charset="-122"/>
                    <a:ea typeface="造字工房悦圆演示版常规体" pitchFamily="2" charset="-122"/>
                  </a:rPr>
                  <a:t>月初开始投入运行</a:t>
                </a:r>
                <a:endParaRPr lang="zh-CN" altLang="en-US" sz="2000" dirty="0">
                  <a:latin typeface="造字工房悦圆演示版常规体" pitchFamily="2" charset="-122"/>
                  <a:ea typeface="造字工房悦圆演示版常规体" pitchFamily="2" charset="-122"/>
                </a:endParaRPr>
              </a:p>
            </p:txBody>
          </p:sp>
        </p:grpSp>
        <p:sp>
          <p:nvSpPr>
            <p:cNvPr id="58" name="KSO_Shape"/>
            <p:cNvSpPr>
              <a:spLocks/>
            </p:cNvSpPr>
            <p:nvPr/>
          </p:nvSpPr>
          <p:spPr bwMode="auto">
            <a:xfrm>
              <a:off x="5337111" y="2867025"/>
              <a:ext cx="1517777" cy="129264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61CE93"/>
            </a:solidFill>
            <a:ln>
              <a:noFill/>
            </a:ln>
            <a:extLst/>
          </p:spPr>
          <p:txBody>
            <a:bodyPr bIns="396000" anchor="ctr">
              <a:scene3d>
                <a:camera prst="orthographicFront"/>
                <a:lightRig rig="threePt" dir="t"/>
              </a:scene3d>
              <a:sp3d contourW="12700">
                <a:contourClr>
                  <a:srgbClr val="FFFFFF"/>
                </a:contourClr>
              </a:sp3d>
            </a:bodyPr>
            <a:lstStyle/>
            <a:p>
              <a:pPr algn="ctr">
                <a:defRPr/>
              </a:pPr>
              <a:endParaRPr lang="zh-CN" altLang="en-US" dirty="0"/>
            </a:p>
          </p:txBody>
        </p:sp>
      </p:grpSp>
    </p:spTree>
    <p:extLst>
      <p:ext uri="{BB962C8B-B14F-4D97-AF65-F5344CB8AC3E}">
        <p14:creationId xmlns:p14="http://schemas.microsoft.com/office/powerpoint/2010/main" val="39648471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48000" fill="hold" nodeType="clickEffect" p14:presetBounceEnd="48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8000">
                                          <p:cBhvr additive="base">
                                            <p:cTn id="12" dur="10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ppt_x</p:attrName>
                                            </p:attrNameLst>
                                          </p:cBhvr>
                                          <p:tavLst>
                                            <p:tav tm="0">
                                              <p:val>
                                                <p:strVal val="#ppt_x+#ppt_w*1.125000"/>
                                              </p:val>
                                            </p:tav>
                                            <p:tav tm="100000">
                                              <p:val>
                                                <p:strVal val="#ppt_x"/>
                                              </p:val>
                                            </p:tav>
                                          </p:tavLst>
                                        </p:anim>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4800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ppt_x</p:attrName>
                                            </p:attrNameLst>
                                          </p:cBhvr>
                                          <p:tavLst>
                                            <p:tav tm="0">
                                              <p:val>
                                                <p:strVal val="#ppt_x+#ppt_w*1.125000"/>
                                              </p:val>
                                            </p:tav>
                                            <p:tav tm="100000">
                                              <p:val>
                                                <p:strVal val="#ppt_x"/>
                                              </p:val>
                                            </p:tav>
                                          </p:tavLst>
                                        </p:anim>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遇到问题</a:t>
            </a:r>
          </a:p>
        </p:txBody>
      </p:sp>
      <p:sp>
        <p:nvSpPr>
          <p:cNvPr id="3" name="文本框 2"/>
          <p:cNvSpPr txBox="1"/>
          <p:nvPr/>
        </p:nvSpPr>
        <p:spPr>
          <a:xfrm>
            <a:off x="509361" y="891366"/>
            <a:ext cx="6057865"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描述现在工作或者项目出现的问题，询问上级意见。</a:t>
            </a:r>
          </a:p>
        </p:txBody>
      </p:sp>
      <p:grpSp>
        <p:nvGrpSpPr>
          <p:cNvPr id="4" name="组合 3"/>
          <p:cNvGrpSpPr/>
          <p:nvPr/>
        </p:nvGrpSpPr>
        <p:grpSpPr>
          <a:xfrm>
            <a:off x="1534657" y="1992874"/>
            <a:ext cx="4137285" cy="1767378"/>
            <a:chOff x="1738859" y="1507228"/>
            <a:chExt cx="4137285" cy="2060379"/>
          </a:xfrm>
        </p:grpSpPr>
        <p:grpSp>
          <p:nvGrpSpPr>
            <p:cNvPr id="5" name="组合 4"/>
            <p:cNvGrpSpPr/>
            <p:nvPr/>
          </p:nvGrpSpPr>
          <p:grpSpPr>
            <a:xfrm>
              <a:off x="1738859" y="1507228"/>
              <a:ext cx="4137285" cy="2060379"/>
              <a:chOff x="1738859" y="1507228"/>
              <a:chExt cx="4137285" cy="2060379"/>
            </a:xfrm>
          </p:grpSpPr>
          <p:sp>
            <p:nvSpPr>
              <p:cNvPr id="8" name="矩形 7"/>
              <p:cNvSpPr/>
              <p:nvPr/>
            </p:nvSpPr>
            <p:spPr>
              <a:xfrm>
                <a:off x="1738859" y="1768839"/>
                <a:ext cx="4137285" cy="1798768"/>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9" name="文本框 8"/>
              <p:cNvSpPr txBox="1"/>
              <p:nvPr/>
            </p:nvSpPr>
            <p:spPr>
              <a:xfrm>
                <a:off x="3200400" y="1507228"/>
                <a:ext cx="1214202" cy="538201"/>
              </a:xfrm>
              <a:prstGeom prst="rect">
                <a:avLst/>
              </a:prstGeom>
              <a:solidFill>
                <a:schemeClr val="tx1">
                  <a:lumMod val="75000"/>
                  <a:lumOff val="25000"/>
                </a:schemeClr>
              </a:solidFill>
              <a:ln>
                <a:noFill/>
              </a:ln>
            </p:spPr>
            <p:txBody>
              <a:bodyPr wrap="square" rtlCol="0">
                <a:spAutoFit/>
              </a:bodyPr>
              <a:lstStyle/>
              <a:p>
                <a:pPr algn="ctr"/>
                <a:r>
                  <a:rPr lang="en-US" altLang="zh-CN" sz="2400" b="1" dirty="0">
                    <a:solidFill>
                      <a:schemeClr val="bg1"/>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Part1</a:t>
                </a:r>
                <a:endParaRPr lang="zh-CN" altLang="en-US" sz="2400" b="1" dirty="0">
                  <a:solidFill>
                    <a:schemeClr val="bg1"/>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grpSp>
        <p:sp>
          <p:nvSpPr>
            <p:cNvPr id="6" name="文本框 5"/>
            <p:cNvSpPr txBox="1"/>
            <p:nvPr/>
          </p:nvSpPr>
          <p:spPr>
            <a:xfrm>
              <a:off x="2788170" y="2094539"/>
              <a:ext cx="2038663" cy="538201"/>
            </a:xfrm>
            <a:prstGeom prst="rect">
              <a:avLst/>
            </a:prstGeom>
            <a:noFill/>
          </p:spPr>
          <p:txBody>
            <a:bodyPr wrap="square" rtlCol="0">
              <a:spAutoFit/>
            </a:bodyPr>
            <a:lstStyle/>
            <a:p>
              <a:pPr algn="ctr"/>
              <a:r>
                <a:rPr lang="zh-CN" altLang="en-US" sz="2400" b="1" dirty="0" smtClean="0">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网站运营</a:t>
              </a:r>
              <a:endParaRPr lang="zh-CN" altLang="en-US" sz="2400" b="1" dirty="0">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sp>
          <p:nvSpPr>
            <p:cNvPr id="7" name="文本框 6"/>
            <p:cNvSpPr txBox="1"/>
            <p:nvPr/>
          </p:nvSpPr>
          <p:spPr>
            <a:xfrm>
              <a:off x="1780080" y="2553667"/>
              <a:ext cx="4096063" cy="968762"/>
            </a:xfrm>
            <a:prstGeom prst="rect">
              <a:avLst/>
            </a:prstGeom>
            <a:noFill/>
          </p:spPr>
          <p:txBody>
            <a:bodyPr wrap="square" rtlCol="0">
              <a:spAutoFit/>
            </a:bodyPr>
            <a:lstStyle/>
            <a:p>
              <a:pPr algn="ctr">
                <a:lnSpc>
                  <a:spcPct val="120000"/>
                </a:lnSpc>
              </a:pPr>
              <a:r>
                <a:rPr lang="zh-CN" altLang="en-US" sz="2000" dirty="0" smtClean="0">
                  <a:solidFill>
                    <a:schemeClr val="tx1">
                      <a:lumMod val="85000"/>
                      <a:lumOff val="15000"/>
                    </a:schemeClr>
                  </a:solidFill>
                  <a:latin typeface="造字工房悦圆演示版常规体" pitchFamily="2" charset="-122"/>
                  <a:ea typeface="造字工房悦圆演示版常规体" pitchFamily="2" charset="-122"/>
                </a:rPr>
                <a:t>网站后台维护人员短缺</a:t>
              </a:r>
              <a:endParaRPr lang="en-US" altLang="zh-CN" sz="2000" dirty="0" smtClean="0">
                <a:solidFill>
                  <a:schemeClr val="tx1">
                    <a:lumMod val="85000"/>
                    <a:lumOff val="15000"/>
                  </a:schemeClr>
                </a:solidFill>
                <a:latin typeface="造字工房悦圆演示版常规体" pitchFamily="2" charset="-122"/>
                <a:ea typeface="造字工房悦圆演示版常规体" pitchFamily="2" charset="-122"/>
              </a:endParaRPr>
            </a:p>
            <a:p>
              <a:pPr algn="ctr">
                <a:lnSpc>
                  <a:spcPct val="120000"/>
                </a:lnSpc>
              </a:pPr>
              <a:r>
                <a:rPr lang="zh-CN" altLang="en-US" sz="2000" dirty="0" smtClean="0">
                  <a:solidFill>
                    <a:schemeClr val="tx1">
                      <a:lumMod val="85000"/>
                      <a:lumOff val="15000"/>
                    </a:schemeClr>
                  </a:solidFill>
                  <a:latin typeface="造字工房悦圆演示版常规体" pitchFamily="2" charset="-122"/>
                  <a:ea typeface="造字工房悦圆演示版常规体" pitchFamily="2" charset="-122"/>
                </a:rPr>
                <a:t>运营团队尚未组建</a:t>
              </a:r>
              <a:endParaRPr lang="zh-CN" altLang="en-US" sz="2000" dirty="0">
                <a:solidFill>
                  <a:schemeClr val="tx1">
                    <a:lumMod val="85000"/>
                    <a:lumOff val="15000"/>
                  </a:schemeClr>
                </a:solidFill>
                <a:latin typeface="造字工房悦圆演示版常规体" pitchFamily="2" charset="-122"/>
                <a:ea typeface="造字工房悦圆演示版常规体" pitchFamily="2" charset="-122"/>
              </a:endParaRPr>
            </a:p>
          </p:txBody>
        </p:sp>
      </p:grpSp>
      <p:grpSp>
        <p:nvGrpSpPr>
          <p:cNvPr id="28" name="组合 27"/>
          <p:cNvGrpSpPr/>
          <p:nvPr/>
        </p:nvGrpSpPr>
        <p:grpSpPr>
          <a:xfrm>
            <a:off x="6567227" y="1992874"/>
            <a:ext cx="4137285" cy="1767378"/>
            <a:chOff x="1738859" y="1507228"/>
            <a:chExt cx="4137285" cy="2060379"/>
          </a:xfrm>
        </p:grpSpPr>
        <p:grpSp>
          <p:nvGrpSpPr>
            <p:cNvPr id="29" name="组合 28"/>
            <p:cNvGrpSpPr/>
            <p:nvPr/>
          </p:nvGrpSpPr>
          <p:grpSpPr>
            <a:xfrm>
              <a:off x="1738859" y="1507228"/>
              <a:ext cx="4137285" cy="2060379"/>
              <a:chOff x="1738859" y="1507228"/>
              <a:chExt cx="4137285" cy="2060379"/>
            </a:xfrm>
          </p:grpSpPr>
          <p:sp>
            <p:nvSpPr>
              <p:cNvPr id="32" name="矩形 31"/>
              <p:cNvSpPr/>
              <p:nvPr/>
            </p:nvSpPr>
            <p:spPr>
              <a:xfrm>
                <a:off x="1738859" y="1768839"/>
                <a:ext cx="4137285" cy="1798768"/>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33" name="文本框 32"/>
              <p:cNvSpPr txBox="1"/>
              <p:nvPr/>
            </p:nvSpPr>
            <p:spPr>
              <a:xfrm>
                <a:off x="3200400" y="1507228"/>
                <a:ext cx="1214202" cy="538201"/>
              </a:xfrm>
              <a:prstGeom prst="rect">
                <a:avLst/>
              </a:prstGeom>
              <a:solidFill>
                <a:srgbClr val="92D050"/>
              </a:solidFill>
              <a:ln>
                <a:noFill/>
              </a:ln>
            </p:spPr>
            <p:txBody>
              <a:bodyPr wrap="square" rtlCol="0">
                <a:spAutoFit/>
              </a:bodyPr>
              <a:lstStyle>
                <a:defPPr>
                  <a:defRPr lang="zh-CN"/>
                </a:defPPr>
                <a:lvl1pPr algn="ctr">
                  <a:defRPr sz="2400" b="1">
                    <a:solidFill>
                      <a:schemeClr val="bg1"/>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en-US" altLang="zh-CN" dirty="0"/>
                  <a:t>Part2</a:t>
                </a:r>
                <a:endParaRPr lang="zh-CN" altLang="en-US" dirty="0"/>
              </a:p>
            </p:txBody>
          </p:sp>
        </p:grpSp>
        <p:sp>
          <p:nvSpPr>
            <p:cNvPr id="30" name="文本框 29"/>
            <p:cNvSpPr txBox="1"/>
            <p:nvPr/>
          </p:nvSpPr>
          <p:spPr>
            <a:xfrm>
              <a:off x="2788170" y="2094539"/>
              <a:ext cx="2038663" cy="538201"/>
            </a:xfrm>
            <a:prstGeom prst="rect">
              <a:avLst/>
            </a:prstGeom>
            <a:noFill/>
          </p:spPr>
          <p:txBody>
            <a:bodyPr wrap="square" rtlCol="0">
              <a:spAutoFit/>
            </a:bodyPr>
            <a:lstStyle/>
            <a:p>
              <a:pPr algn="ctr"/>
              <a:r>
                <a:rPr lang="zh-CN" altLang="en-US" sz="2400" b="1" dirty="0">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线下团队</a:t>
              </a:r>
            </a:p>
          </p:txBody>
        </p:sp>
        <p:sp>
          <p:nvSpPr>
            <p:cNvPr id="31" name="文本框 30"/>
            <p:cNvSpPr txBox="1"/>
            <p:nvPr/>
          </p:nvSpPr>
          <p:spPr>
            <a:xfrm>
              <a:off x="1780080" y="2553667"/>
              <a:ext cx="4096063" cy="968762"/>
            </a:xfrm>
            <a:prstGeom prst="rect">
              <a:avLst/>
            </a:prstGeom>
            <a:noFill/>
          </p:spPr>
          <p:txBody>
            <a:bodyPr wrap="square" rtlCol="0">
              <a:spAutoFit/>
            </a:bodyPr>
            <a:lstStyle>
              <a:defPPr>
                <a:defRPr lang="zh-CN"/>
              </a:defPPr>
              <a:lvl1pPr algn="ctr">
                <a:lnSpc>
                  <a:spcPct val="120000"/>
                </a:lnSpc>
                <a:defRPr sz="2000">
                  <a:solidFill>
                    <a:schemeClr val="tx1">
                      <a:lumMod val="85000"/>
                      <a:lumOff val="15000"/>
                    </a:schemeClr>
                  </a:solidFill>
                  <a:latin typeface="造字工房悦圆演示版常规体" pitchFamily="2" charset="-122"/>
                  <a:ea typeface="造字工房悦圆演示版常规体" pitchFamily="2" charset="-122"/>
                </a:defRPr>
              </a:lvl1pPr>
            </a:lstStyle>
            <a:p>
              <a:r>
                <a:rPr lang="zh-CN" altLang="en-US" dirty="0"/>
                <a:t>目前线下销售团队业务能力差，</a:t>
              </a:r>
              <a:endParaRPr lang="en-US" altLang="zh-CN" dirty="0"/>
            </a:p>
            <a:p>
              <a:r>
                <a:rPr lang="zh-CN" altLang="en-US" dirty="0"/>
                <a:t>业务成交率低</a:t>
              </a:r>
              <a:endParaRPr lang="en-US" altLang="zh-CN" dirty="0"/>
            </a:p>
          </p:txBody>
        </p:sp>
      </p:grpSp>
      <p:grpSp>
        <p:nvGrpSpPr>
          <p:cNvPr id="36" name="组合 35"/>
          <p:cNvGrpSpPr/>
          <p:nvPr/>
        </p:nvGrpSpPr>
        <p:grpSpPr>
          <a:xfrm>
            <a:off x="1534657" y="4182665"/>
            <a:ext cx="4137285" cy="1767378"/>
            <a:chOff x="1738859" y="1507228"/>
            <a:chExt cx="4137285" cy="2060379"/>
          </a:xfrm>
        </p:grpSpPr>
        <p:grpSp>
          <p:nvGrpSpPr>
            <p:cNvPr id="43" name="组合 42"/>
            <p:cNvGrpSpPr/>
            <p:nvPr/>
          </p:nvGrpSpPr>
          <p:grpSpPr>
            <a:xfrm>
              <a:off x="1738859" y="1507228"/>
              <a:ext cx="4137285" cy="2060379"/>
              <a:chOff x="1738859" y="1507228"/>
              <a:chExt cx="4137285" cy="2060379"/>
            </a:xfrm>
          </p:grpSpPr>
          <p:sp>
            <p:nvSpPr>
              <p:cNvPr id="46" name="矩形 45"/>
              <p:cNvSpPr/>
              <p:nvPr/>
            </p:nvSpPr>
            <p:spPr>
              <a:xfrm>
                <a:off x="1738859" y="1768839"/>
                <a:ext cx="4137285" cy="1798768"/>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47" name="文本框 46"/>
              <p:cNvSpPr txBox="1"/>
              <p:nvPr/>
            </p:nvSpPr>
            <p:spPr>
              <a:xfrm>
                <a:off x="3200400" y="1507228"/>
                <a:ext cx="1214202" cy="538201"/>
              </a:xfrm>
              <a:prstGeom prst="rect">
                <a:avLst/>
              </a:prstGeom>
              <a:solidFill>
                <a:srgbClr val="61CE93"/>
              </a:solidFill>
              <a:ln>
                <a:noFill/>
              </a:ln>
            </p:spPr>
            <p:txBody>
              <a:bodyPr wrap="square" rtlCol="0">
                <a:spAutoFit/>
              </a:bodyPr>
              <a:lstStyle>
                <a:defPPr>
                  <a:defRPr lang="zh-CN"/>
                </a:defPPr>
                <a:lvl1pPr algn="ctr">
                  <a:defRPr sz="2400" b="1">
                    <a:solidFill>
                      <a:schemeClr val="bg1"/>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en-US" altLang="zh-CN" dirty="0"/>
                  <a:t>Part3</a:t>
                </a:r>
                <a:endParaRPr lang="zh-CN" altLang="en-US" dirty="0"/>
              </a:p>
            </p:txBody>
          </p:sp>
        </p:grpSp>
        <p:sp>
          <p:nvSpPr>
            <p:cNvPr id="44" name="文本框 43"/>
            <p:cNvSpPr txBox="1"/>
            <p:nvPr/>
          </p:nvSpPr>
          <p:spPr>
            <a:xfrm>
              <a:off x="2788170" y="2094540"/>
              <a:ext cx="2038663" cy="538201"/>
            </a:xfrm>
            <a:prstGeom prst="rect">
              <a:avLst/>
            </a:prstGeom>
            <a:noFill/>
          </p:spPr>
          <p:txBody>
            <a:bodyPr wrap="square" rtlCol="0">
              <a:spAutoFit/>
            </a:bodyPr>
            <a:lstStyle/>
            <a:p>
              <a:pPr algn="ctr"/>
              <a:r>
                <a:rPr lang="zh-CN" altLang="en-US" sz="2400" b="1" dirty="0">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项目资金</a:t>
              </a:r>
            </a:p>
          </p:txBody>
        </p:sp>
        <p:sp>
          <p:nvSpPr>
            <p:cNvPr id="45" name="文本框 44"/>
            <p:cNvSpPr txBox="1"/>
            <p:nvPr/>
          </p:nvSpPr>
          <p:spPr>
            <a:xfrm>
              <a:off x="1780080" y="2553667"/>
              <a:ext cx="4096063" cy="968762"/>
            </a:xfrm>
            <a:prstGeom prst="rect">
              <a:avLst/>
            </a:prstGeom>
            <a:noFill/>
          </p:spPr>
          <p:txBody>
            <a:bodyPr wrap="square" rtlCol="0">
              <a:spAutoFit/>
            </a:bodyPr>
            <a:lstStyle>
              <a:defPPr>
                <a:defRPr lang="zh-CN"/>
              </a:defPPr>
              <a:lvl1pPr algn="ctr">
                <a:lnSpc>
                  <a:spcPct val="120000"/>
                </a:lnSpc>
                <a:defRPr sz="2000">
                  <a:solidFill>
                    <a:schemeClr val="tx1">
                      <a:lumMod val="85000"/>
                      <a:lumOff val="15000"/>
                    </a:schemeClr>
                  </a:solidFill>
                  <a:latin typeface="造字工房悦圆演示版常规体" pitchFamily="2" charset="-122"/>
                  <a:ea typeface="造字工房悦圆演示版常规体" pitchFamily="2" charset="-122"/>
                </a:defRPr>
              </a:lvl1pPr>
            </a:lstStyle>
            <a:p>
              <a:r>
                <a:rPr lang="zh-CN" altLang="en-US" dirty="0"/>
                <a:t>网站运营后，项目运行资金远超</a:t>
              </a:r>
              <a:endParaRPr lang="en-US" altLang="zh-CN" dirty="0"/>
            </a:p>
            <a:p>
              <a:r>
                <a:rPr lang="zh-CN" altLang="en-US" dirty="0"/>
                <a:t>月初预算</a:t>
              </a:r>
              <a:endParaRPr lang="en-US" altLang="zh-CN" dirty="0"/>
            </a:p>
          </p:txBody>
        </p:sp>
      </p:grpSp>
      <p:grpSp>
        <p:nvGrpSpPr>
          <p:cNvPr id="37" name="组合 36"/>
          <p:cNvGrpSpPr/>
          <p:nvPr/>
        </p:nvGrpSpPr>
        <p:grpSpPr>
          <a:xfrm>
            <a:off x="6567227" y="4182665"/>
            <a:ext cx="4137285" cy="2097957"/>
            <a:chOff x="1738859" y="1507228"/>
            <a:chExt cx="4137285" cy="2445762"/>
          </a:xfrm>
        </p:grpSpPr>
        <p:grpSp>
          <p:nvGrpSpPr>
            <p:cNvPr id="38" name="组合 37"/>
            <p:cNvGrpSpPr/>
            <p:nvPr/>
          </p:nvGrpSpPr>
          <p:grpSpPr>
            <a:xfrm>
              <a:off x="1738859" y="1507228"/>
              <a:ext cx="4137285" cy="2060379"/>
              <a:chOff x="1738859" y="1507228"/>
              <a:chExt cx="4137285" cy="2060379"/>
            </a:xfrm>
          </p:grpSpPr>
          <p:sp>
            <p:nvSpPr>
              <p:cNvPr id="41" name="矩形 40"/>
              <p:cNvSpPr/>
              <p:nvPr/>
            </p:nvSpPr>
            <p:spPr>
              <a:xfrm>
                <a:off x="1738859" y="1768839"/>
                <a:ext cx="4137285" cy="1798768"/>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42" name="文本框 41"/>
              <p:cNvSpPr txBox="1"/>
              <p:nvPr/>
            </p:nvSpPr>
            <p:spPr>
              <a:xfrm>
                <a:off x="3200400" y="1507228"/>
                <a:ext cx="1214202" cy="538201"/>
              </a:xfrm>
              <a:prstGeom prst="rect">
                <a:avLst/>
              </a:prstGeom>
              <a:solidFill>
                <a:srgbClr val="FF8805"/>
              </a:solidFill>
              <a:ln>
                <a:noFill/>
              </a:ln>
            </p:spPr>
            <p:txBody>
              <a:bodyPr wrap="square" rtlCol="0">
                <a:spAutoFit/>
              </a:bodyPr>
              <a:lstStyle>
                <a:defPPr>
                  <a:defRPr lang="zh-CN"/>
                </a:defPPr>
                <a:lvl1pPr algn="ctr">
                  <a:defRPr sz="2400" b="1">
                    <a:solidFill>
                      <a:schemeClr val="bg1"/>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en-US" altLang="zh-CN" dirty="0"/>
                  <a:t>Part4</a:t>
                </a:r>
                <a:endParaRPr lang="zh-CN" altLang="en-US" dirty="0"/>
              </a:p>
            </p:txBody>
          </p:sp>
        </p:grpSp>
        <p:sp>
          <p:nvSpPr>
            <p:cNvPr id="39" name="文本框 38"/>
            <p:cNvSpPr txBox="1"/>
            <p:nvPr/>
          </p:nvSpPr>
          <p:spPr>
            <a:xfrm>
              <a:off x="2788170" y="2094540"/>
              <a:ext cx="2038663" cy="538201"/>
            </a:xfrm>
            <a:prstGeom prst="rect">
              <a:avLst/>
            </a:prstGeom>
            <a:noFill/>
          </p:spPr>
          <p:txBody>
            <a:bodyPr wrap="square" rtlCol="0">
              <a:spAutoFit/>
            </a:bodyPr>
            <a:lstStyle/>
            <a:p>
              <a:pPr algn="ctr"/>
              <a:r>
                <a:rPr lang="zh-CN" altLang="en-US" sz="2400" b="1" dirty="0">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宣传推广</a:t>
              </a:r>
            </a:p>
          </p:txBody>
        </p:sp>
        <p:sp>
          <p:nvSpPr>
            <p:cNvPr id="40" name="文本框 39"/>
            <p:cNvSpPr txBox="1"/>
            <p:nvPr/>
          </p:nvSpPr>
          <p:spPr>
            <a:xfrm>
              <a:off x="1780080" y="2553667"/>
              <a:ext cx="4096063" cy="1399323"/>
            </a:xfrm>
            <a:prstGeom prst="rect">
              <a:avLst/>
            </a:prstGeom>
            <a:noFill/>
          </p:spPr>
          <p:txBody>
            <a:bodyPr wrap="square" rtlCol="0">
              <a:spAutoFit/>
            </a:bodyPr>
            <a:lstStyle>
              <a:defPPr>
                <a:defRPr lang="zh-CN"/>
              </a:defPPr>
              <a:lvl1pPr algn="ctr">
                <a:lnSpc>
                  <a:spcPct val="120000"/>
                </a:lnSpc>
                <a:defRPr sz="2000">
                  <a:solidFill>
                    <a:schemeClr val="tx1">
                      <a:lumMod val="85000"/>
                      <a:lumOff val="15000"/>
                    </a:schemeClr>
                  </a:solidFill>
                  <a:latin typeface="造字工房悦圆演示版常规体" pitchFamily="2" charset="-122"/>
                  <a:ea typeface="造字工房悦圆演示版常规体" pitchFamily="2" charset="-122"/>
                </a:defRPr>
              </a:lvl1pPr>
            </a:lstStyle>
            <a:p>
              <a:r>
                <a:rPr lang="zh-CN" altLang="en-US" dirty="0"/>
                <a:t>公司内部部门协作能力尚待提高，</a:t>
              </a:r>
              <a:endParaRPr lang="en-US" altLang="zh-CN" dirty="0"/>
            </a:p>
            <a:p>
              <a:r>
                <a:rPr lang="zh-CN" altLang="en-US" dirty="0"/>
                <a:t>缺乏专业的宣传推广团队</a:t>
              </a:r>
              <a:endParaRPr lang="en-US" altLang="zh-CN" dirty="0"/>
            </a:p>
            <a:p>
              <a:endParaRPr lang="en-US" altLang="zh-CN" dirty="0"/>
            </a:p>
          </p:txBody>
        </p:sp>
      </p:grpSp>
    </p:spTree>
    <p:extLst>
      <p:ext uri="{BB962C8B-B14F-4D97-AF65-F5344CB8AC3E}">
        <p14:creationId xmlns:p14="http://schemas.microsoft.com/office/powerpoint/2010/main" val="221693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解决方案</a:t>
            </a:r>
          </a:p>
        </p:txBody>
      </p:sp>
      <p:sp>
        <p:nvSpPr>
          <p:cNvPr id="3" name="文本框 2"/>
          <p:cNvSpPr txBox="1"/>
          <p:nvPr/>
        </p:nvSpPr>
        <p:spPr>
          <a:xfrm>
            <a:off x="509362" y="891366"/>
            <a:ext cx="2276701"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最可能失败的方案</a:t>
            </a:r>
          </a:p>
        </p:txBody>
      </p:sp>
      <p:cxnSp>
        <p:nvCxnSpPr>
          <p:cNvPr id="4" name="直接连接符 3"/>
          <p:cNvCxnSpPr/>
          <p:nvPr/>
        </p:nvCxnSpPr>
        <p:spPr>
          <a:xfrm>
            <a:off x="6102667" y="2017548"/>
            <a:ext cx="4322" cy="2788896"/>
          </a:xfrm>
          <a:prstGeom prst="line">
            <a:avLst/>
          </a:prstGeom>
          <a:ln w="381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011486" y="1425637"/>
            <a:ext cx="3186698" cy="1074057"/>
            <a:chOff x="2997199" y="1634218"/>
            <a:chExt cx="3186698" cy="1074057"/>
          </a:xfrm>
        </p:grpSpPr>
        <p:grpSp>
          <p:nvGrpSpPr>
            <p:cNvPr id="6" name="组合 5"/>
            <p:cNvGrpSpPr/>
            <p:nvPr/>
          </p:nvGrpSpPr>
          <p:grpSpPr>
            <a:xfrm>
              <a:off x="2997199" y="2056198"/>
              <a:ext cx="3186698" cy="193403"/>
              <a:chOff x="1127125" y="2165577"/>
              <a:chExt cx="3729264" cy="226332"/>
            </a:xfrm>
          </p:grpSpPr>
          <p:cxnSp>
            <p:nvCxnSpPr>
              <p:cNvPr id="9" name="直接连接符 8"/>
              <p:cNvCxnSpPr/>
              <p:nvPr/>
            </p:nvCxnSpPr>
            <p:spPr>
              <a:xfrm>
                <a:off x="1335314" y="2278743"/>
                <a:ext cx="3294743"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127125" y="2165577"/>
                <a:ext cx="226332" cy="2263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630057" y="2165577"/>
                <a:ext cx="226332" cy="2263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4053520" y="1634218"/>
              <a:ext cx="1074057" cy="107405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p:cNvSpPr>
            <p:nvPr/>
          </p:nvSpPr>
          <p:spPr bwMode="auto">
            <a:xfrm>
              <a:off x="4296583" y="1799138"/>
              <a:ext cx="587930" cy="744215"/>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28" name="组合 27"/>
          <p:cNvGrpSpPr/>
          <p:nvPr/>
        </p:nvGrpSpPr>
        <p:grpSpPr>
          <a:xfrm>
            <a:off x="2154022" y="2577326"/>
            <a:ext cx="3344761" cy="1089826"/>
            <a:chOff x="2135413" y="2720216"/>
            <a:chExt cx="3344761" cy="1089826"/>
          </a:xfrm>
        </p:grpSpPr>
        <p:sp>
          <p:nvSpPr>
            <p:cNvPr id="29" name="文本框 28"/>
            <p:cNvSpPr txBox="1"/>
            <p:nvPr/>
          </p:nvSpPr>
          <p:spPr>
            <a:xfrm>
              <a:off x="3676774" y="2720216"/>
              <a:ext cx="1803400" cy="400110"/>
            </a:xfrm>
            <a:prstGeom prst="rect">
              <a:avLst/>
            </a:prstGeom>
            <a:noFill/>
          </p:spPr>
          <p:txBody>
            <a:bodyPr wrap="square" rtlCol="0">
              <a:spAutoFit/>
            </a:bodyPr>
            <a:lstStyle/>
            <a:p>
              <a:r>
                <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点击输入标题</a:t>
              </a:r>
            </a:p>
          </p:txBody>
        </p:sp>
        <p:sp>
          <p:nvSpPr>
            <p:cNvPr id="30" name="矩形 29"/>
            <p:cNvSpPr/>
            <p:nvPr/>
          </p:nvSpPr>
          <p:spPr>
            <a:xfrm>
              <a:off x="2135413" y="3052912"/>
              <a:ext cx="3344761" cy="757130"/>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a:t>
              </a:r>
            </a:p>
          </p:txBody>
        </p:sp>
      </p:grpSp>
      <p:grpSp>
        <p:nvGrpSpPr>
          <p:cNvPr id="31" name="组合 30"/>
          <p:cNvGrpSpPr/>
          <p:nvPr/>
        </p:nvGrpSpPr>
        <p:grpSpPr>
          <a:xfrm>
            <a:off x="6747656" y="3941144"/>
            <a:ext cx="3344761" cy="1089826"/>
            <a:chOff x="6733369" y="4149725"/>
            <a:chExt cx="3344761" cy="1089826"/>
          </a:xfrm>
        </p:grpSpPr>
        <p:sp>
          <p:nvSpPr>
            <p:cNvPr id="32" name="文本框 31"/>
            <p:cNvSpPr txBox="1"/>
            <p:nvPr/>
          </p:nvSpPr>
          <p:spPr>
            <a:xfrm>
              <a:off x="6733369" y="4149725"/>
              <a:ext cx="1803400" cy="400110"/>
            </a:xfrm>
            <a:prstGeom prst="rect">
              <a:avLst/>
            </a:prstGeom>
            <a:noFill/>
          </p:spPr>
          <p:txBody>
            <a:bodyPr wrap="square" rtlCol="0">
              <a:spAutoFit/>
            </a:bodyPr>
            <a:lstStyle/>
            <a:p>
              <a:r>
                <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点击输入标题</a:t>
              </a:r>
            </a:p>
          </p:txBody>
        </p:sp>
        <p:sp>
          <p:nvSpPr>
            <p:cNvPr id="33" name="矩形 32"/>
            <p:cNvSpPr/>
            <p:nvPr/>
          </p:nvSpPr>
          <p:spPr>
            <a:xfrm>
              <a:off x="6733369" y="4482421"/>
              <a:ext cx="3344761" cy="757130"/>
            </a:xfrm>
            <a:prstGeom prst="rect">
              <a:avLst/>
            </a:prstGeom>
          </p:spPr>
          <p:txBody>
            <a:bodyPr wrap="square">
              <a:spAutoFit/>
            </a:bodyPr>
            <a:lstStyle/>
            <a:p>
              <a:pPr>
                <a:lnSpc>
                  <a:spcPct val="120000"/>
                </a:lnSpc>
              </a:pPr>
              <a:r>
                <a:rPr lang="zh-CN" altLang="en-US" b="1"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a:t>
              </a:r>
            </a:p>
          </p:txBody>
        </p:sp>
      </p:grpSp>
      <p:grpSp>
        <p:nvGrpSpPr>
          <p:cNvPr id="34" name="组合 33"/>
          <p:cNvGrpSpPr/>
          <p:nvPr/>
        </p:nvGrpSpPr>
        <p:grpSpPr>
          <a:xfrm>
            <a:off x="2154022" y="5291909"/>
            <a:ext cx="3344761" cy="1089826"/>
            <a:chOff x="2135413" y="5434799"/>
            <a:chExt cx="3344761" cy="1089826"/>
          </a:xfrm>
        </p:grpSpPr>
        <p:sp>
          <p:nvSpPr>
            <p:cNvPr id="35" name="文本框 34"/>
            <p:cNvSpPr txBox="1"/>
            <p:nvPr/>
          </p:nvSpPr>
          <p:spPr>
            <a:xfrm>
              <a:off x="3676774" y="5434799"/>
              <a:ext cx="1803400" cy="400110"/>
            </a:xfrm>
            <a:prstGeom prst="rect">
              <a:avLst/>
            </a:prstGeom>
            <a:noFill/>
          </p:spPr>
          <p:txBody>
            <a:bodyPr wrap="square" rtlCol="0">
              <a:spAutoFit/>
            </a:bodyPr>
            <a:lstStyle/>
            <a:p>
              <a:r>
                <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点击输入标题</a:t>
              </a:r>
            </a:p>
          </p:txBody>
        </p:sp>
        <p:sp>
          <p:nvSpPr>
            <p:cNvPr id="36" name="矩形 35"/>
            <p:cNvSpPr/>
            <p:nvPr/>
          </p:nvSpPr>
          <p:spPr>
            <a:xfrm>
              <a:off x="2135413" y="5767495"/>
              <a:ext cx="3344761" cy="757130"/>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a:t>
              </a:r>
            </a:p>
          </p:txBody>
        </p:sp>
      </p:grpSp>
      <p:grpSp>
        <p:nvGrpSpPr>
          <p:cNvPr id="38" name="组合 37"/>
          <p:cNvGrpSpPr/>
          <p:nvPr/>
        </p:nvGrpSpPr>
        <p:grpSpPr>
          <a:xfrm>
            <a:off x="6017907" y="2808349"/>
            <a:ext cx="3186698" cy="1074057"/>
            <a:chOff x="6017907" y="2808349"/>
            <a:chExt cx="3186698" cy="1074057"/>
          </a:xfrm>
        </p:grpSpPr>
        <p:grpSp>
          <p:nvGrpSpPr>
            <p:cNvPr id="13" name="组合 12"/>
            <p:cNvGrpSpPr/>
            <p:nvPr/>
          </p:nvGrpSpPr>
          <p:grpSpPr>
            <a:xfrm>
              <a:off x="6017907" y="2808349"/>
              <a:ext cx="3186698" cy="1074057"/>
              <a:chOff x="2997199" y="1634218"/>
              <a:chExt cx="3186698" cy="1074057"/>
            </a:xfrm>
          </p:grpSpPr>
          <p:grpSp>
            <p:nvGrpSpPr>
              <p:cNvPr id="15" name="组合 14"/>
              <p:cNvGrpSpPr/>
              <p:nvPr/>
            </p:nvGrpSpPr>
            <p:grpSpPr>
              <a:xfrm>
                <a:off x="2997199" y="2056198"/>
                <a:ext cx="3186698" cy="193403"/>
                <a:chOff x="1127125" y="2165577"/>
                <a:chExt cx="3729264" cy="226332"/>
              </a:xfrm>
            </p:grpSpPr>
            <p:cxnSp>
              <p:nvCxnSpPr>
                <p:cNvPr id="17" name="直接连接符 16"/>
                <p:cNvCxnSpPr/>
                <p:nvPr/>
              </p:nvCxnSpPr>
              <p:spPr>
                <a:xfrm>
                  <a:off x="1335314" y="2278743"/>
                  <a:ext cx="3294743"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127125" y="2165577"/>
                  <a:ext cx="226332" cy="226332"/>
                </a:xfrm>
                <a:prstGeom prst="ellipse">
                  <a:avLst/>
                </a:prstGeom>
                <a:solidFill>
                  <a:srgbClr val="61C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19" name="椭圆 18"/>
                <p:cNvSpPr/>
                <p:nvPr/>
              </p:nvSpPr>
              <p:spPr>
                <a:xfrm>
                  <a:off x="4630057" y="2165577"/>
                  <a:ext cx="226332" cy="226332"/>
                </a:xfrm>
                <a:prstGeom prst="ellipse">
                  <a:avLst/>
                </a:prstGeom>
                <a:solidFill>
                  <a:srgbClr val="61C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sp>
            <p:nvSpPr>
              <p:cNvPr id="16" name="椭圆 15"/>
              <p:cNvSpPr/>
              <p:nvPr/>
            </p:nvSpPr>
            <p:spPr>
              <a:xfrm>
                <a:off x="4053520" y="1634218"/>
                <a:ext cx="1074057" cy="1074057"/>
              </a:xfrm>
              <a:prstGeom prst="ellipse">
                <a:avLst/>
              </a:prstGeom>
              <a:solidFill>
                <a:srgbClr val="61C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sp>
          <p:nvSpPr>
            <p:cNvPr id="37" name="KSO_Shape"/>
            <p:cNvSpPr/>
            <p:nvPr/>
          </p:nvSpPr>
          <p:spPr>
            <a:xfrm rot="19281309">
              <a:off x="7478380" y="2973155"/>
              <a:ext cx="265750" cy="809390"/>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40" name="组合 39"/>
          <p:cNvGrpSpPr/>
          <p:nvPr/>
        </p:nvGrpSpPr>
        <p:grpSpPr>
          <a:xfrm>
            <a:off x="3024612" y="4191061"/>
            <a:ext cx="3186698" cy="1074057"/>
            <a:chOff x="3024612" y="4191061"/>
            <a:chExt cx="3186698" cy="1074057"/>
          </a:xfrm>
        </p:grpSpPr>
        <p:grpSp>
          <p:nvGrpSpPr>
            <p:cNvPr id="21" name="组合 20"/>
            <p:cNvGrpSpPr/>
            <p:nvPr/>
          </p:nvGrpSpPr>
          <p:grpSpPr>
            <a:xfrm>
              <a:off x="3024612" y="4191061"/>
              <a:ext cx="3186698" cy="1074057"/>
              <a:chOff x="2997199" y="1634218"/>
              <a:chExt cx="3186698" cy="1074057"/>
            </a:xfrm>
          </p:grpSpPr>
          <p:grpSp>
            <p:nvGrpSpPr>
              <p:cNvPr id="23" name="组合 22"/>
              <p:cNvGrpSpPr/>
              <p:nvPr/>
            </p:nvGrpSpPr>
            <p:grpSpPr>
              <a:xfrm>
                <a:off x="2997199" y="2056198"/>
                <a:ext cx="3186698" cy="193403"/>
                <a:chOff x="1127125" y="2165577"/>
                <a:chExt cx="3729264" cy="226332"/>
              </a:xfrm>
            </p:grpSpPr>
            <p:cxnSp>
              <p:nvCxnSpPr>
                <p:cNvPr id="25" name="直接连接符 24"/>
                <p:cNvCxnSpPr/>
                <p:nvPr/>
              </p:nvCxnSpPr>
              <p:spPr>
                <a:xfrm>
                  <a:off x="1335314" y="2278743"/>
                  <a:ext cx="3294743"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127125" y="2165577"/>
                  <a:ext cx="226332" cy="226332"/>
                </a:xfrm>
                <a:prstGeom prst="ellipse">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27" name="椭圆 26"/>
                <p:cNvSpPr/>
                <p:nvPr/>
              </p:nvSpPr>
              <p:spPr>
                <a:xfrm>
                  <a:off x="4630057" y="2165577"/>
                  <a:ext cx="226332" cy="226332"/>
                </a:xfrm>
                <a:prstGeom prst="ellipse">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sp>
            <p:nvSpPr>
              <p:cNvPr id="24" name="椭圆 23"/>
              <p:cNvSpPr/>
              <p:nvPr/>
            </p:nvSpPr>
            <p:spPr>
              <a:xfrm>
                <a:off x="4053520" y="1634218"/>
                <a:ext cx="1074057" cy="1074057"/>
              </a:xfrm>
              <a:prstGeom prst="ellipse">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sp>
          <p:nvSpPr>
            <p:cNvPr id="39" name="KSO_Shape"/>
            <p:cNvSpPr>
              <a:spLocks/>
            </p:cNvSpPr>
            <p:nvPr/>
          </p:nvSpPr>
          <p:spPr bwMode="auto">
            <a:xfrm>
              <a:off x="4391751" y="4485313"/>
              <a:ext cx="507049" cy="459724"/>
            </a:xfrm>
            <a:custGeom>
              <a:avLst/>
              <a:gdLst>
                <a:gd name="T0" fmla="*/ 1371801 w 2268538"/>
                <a:gd name="T1" fmla="*/ 830613 h 2057401"/>
                <a:gd name="T2" fmla="*/ 1456090 w 2268538"/>
                <a:gd name="T3" fmla="*/ 907350 h 2057401"/>
                <a:gd name="T4" fmla="*/ 1479718 w 2268538"/>
                <a:gd name="T5" fmla="*/ 1024726 h 2057401"/>
                <a:gd name="T6" fmla="*/ 1163236 w 2268538"/>
                <a:gd name="T7" fmla="*/ 934367 h 2057401"/>
                <a:gd name="T8" fmla="*/ 1113254 w 2268538"/>
                <a:gd name="T9" fmla="*/ 918929 h 2057401"/>
                <a:gd name="T10" fmla="*/ 1070087 w 2268538"/>
                <a:gd name="T11" fmla="*/ 947762 h 2057401"/>
                <a:gd name="T12" fmla="*/ 1075767 w 2268538"/>
                <a:gd name="T13" fmla="*/ 1032673 h 2057401"/>
                <a:gd name="T14" fmla="*/ 1224125 w 2268538"/>
                <a:gd name="T15" fmla="*/ 1118718 h 2057401"/>
                <a:gd name="T16" fmla="*/ 1442912 w 2268538"/>
                <a:gd name="T17" fmla="*/ 1233597 h 2057401"/>
                <a:gd name="T18" fmla="*/ 1499257 w 2268538"/>
                <a:gd name="T19" fmla="*/ 1319416 h 2057401"/>
                <a:gd name="T20" fmla="*/ 1510843 w 2268538"/>
                <a:gd name="T21" fmla="*/ 1444057 h 2057401"/>
                <a:gd name="T22" fmla="*/ 1482444 w 2268538"/>
                <a:gd name="T23" fmla="*/ 1535325 h 2057401"/>
                <a:gd name="T24" fmla="*/ 1419511 w 2268538"/>
                <a:gd name="T25" fmla="*/ 1604570 h 2057401"/>
                <a:gd name="T26" fmla="*/ 1274334 w 2268538"/>
                <a:gd name="T27" fmla="*/ 1664052 h 2057401"/>
                <a:gd name="T28" fmla="*/ 948765 w 2268538"/>
                <a:gd name="T29" fmla="*/ 1651112 h 2057401"/>
                <a:gd name="T30" fmla="*/ 815175 w 2268538"/>
                <a:gd name="T31" fmla="*/ 1574601 h 2057401"/>
                <a:gd name="T32" fmla="*/ 768827 w 2268538"/>
                <a:gd name="T33" fmla="*/ 1482199 h 2057401"/>
                <a:gd name="T34" fmla="*/ 1062817 w 2268538"/>
                <a:gd name="T35" fmla="*/ 1450187 h 2057401"/>
                <a:gd name="T36" fmla="*/ 1085082 w 2268538"/>
                <a:gd name="T37" fmla="*/ 1534643 h 2057401"/>
                <a:gd name="T38" fmla="*/ 1151649 w 2268538"/>
                <a:gd name="T39" fmla="*/ 1534416 h 2057401"/>
                <a:gd name="T40" fmla="*/ 1177323 w 2268538"/>
                <a:gd name="T41" fmla="*/ 1489464 h 2057401"/>
                <a:gd name="T42" fmla="*/ 1158693 w 2268538"/>
                <a:gd name="T43" fmla="*/ 1368909 h 2057401"/>
                <a:gd name="T44" fmla="*/ 1032827 w 2268538"/>
                <a:gd name="T45" fmla="*/ 1292399 h 2057401"/>
                <a:gd name="T46" fmla="*/ 831533 w 2268538"/>
                <a:gd name="T47" fmla="*/ 1179563 h 2057401"/>
                <a:gd name="T48" fmla="*/ 767010 w 2268538"/>
                <a:gd name="T49" fmla="*/ 1082393 h 2057401"/>
                <a:gd name="T50" fmla="*/ 759058 w 2268538"/>
                <a:gd name="T51" fmla="*/ 969557 h 2057401"/>
                <a:gd name="T52" fmla="*/ 791774 w 2268538"/>
                <a:gd name="T53" fmla="*/ 895544 h 2057401"/>
                <a:gd name="T54" fmla="*/ 887650 w 2268538"/>
                <a:gd name="T55" fmla="*/ 825618 h 2057401"/>
                <a:gd name="T56" fmla="*/ 1101038 w 2268538"/>
                <a:gd name="T57" fmla="*/ 591004 h 2057401"/>
                <a:gd name="T58" fmla="*/ 867856 w 2268538"/>
                <a:gd name="T59" fmla="*/ 647247 h 2057401"/>
                <a:gd name="T60" fmla="*/ 676410 w 2268538"/>
                <a:gd name="T61" fmla="*/ 779917 h 2057401"/>
                <a:gd name="T62" fmla="*/ 544168 w 2268538"/>
                <a:gd name="T63" fmla="*/ 971324 h 2057401"/>
                <a:gd name="T64" fmla="*/ 487687 w 2268538"/>
                <a:gd name="T65" fmla="*/ 1204233 h 2057401"/>
                <a:gd name="T66" fmla="*/ 520804 w 2268538"/>
                <a:gd name="T67" fmla="*/ 1445306 h 2057401"/>
                <a:gd name="T68" fmla="*/ 634673 w 2268538"/>
                <a:gd name="T69" fmla="*/ 1649187 h 2057401"/>
                <a:gd name="T70" fmla="*/ 812056 w 2268538"/>
                <a:gd name="T71" fmla="*/ 1799092 h 2057401"/>
                <a:gd name="T72" fmla="*/ 1035711 w 2268538"/>
                <a:gd name="T73" fmla="*/ 1877333 h 2057401"/>
                <a:gd name="T74" fmla="*/ 1280689 w 2268538"/>
                <a:gd name="T75" fmla="*/ 1868489 h 2057401"/>
                <a:gd name="T76" fmla="*/ 1496405 w 2268538"/>
                <a:gd name="T77" fmla="*/ 1774146 h 2057401"/>
                <a:gd name="T78" fmla="*/ 1662445 w 2268538"/>
                <a:gd name="T79" fmla="*/ 1612221 h 2057401"/>
                <a:gd name="T80" fmla="*/ 1761571 w 2268538"/>
                <a:gd name="T81" fmla="*/ 1399269 h 2057401"/>
                <a:gd name="T82" fmla="*/ 1776768 w 2268538"/>
                <a:gd name="T83" fmla="*/ 1155021 h 2057401"/>
                <a:gd name="T84" fmla="*/ 1703729 w 2268538"/>
                <a:gd name="T85" fmla="*/ 928915 h 2057401"/>
                <a:gd name="T86" fmla="*/ 1558103 w 2268538"/>
                <a:gd name="T87" fmla="*/ 748167 h 2057401"/>
                <a:gd name="T88" fmla="*/ 1356904 w 2268538"/>
                <a:gd name="T89" fmla="*/ 629557 h 2057401"/>
                <a:gd name="T90" fmla="*/ 127706 w 2268538"/>
                <a:gd name="T91" fmla="*/ 417513 h 2057401"/>
                <a:gd name="T92" fmla="*/ 2222265 w 2268538"/>
                <a:gd name="T93" fmla="*/ 446768 h 2057401"/>
                <a:gd name="T94" fmla="*/ 2267404 w 2268538"/>
                <a:gd name="T95" fmla="*/ 525916 h 2057401"/>
                <a:gd name="T96" fmla="*/ 2250392 w 2268538"/>
                <a:gd name="T97" fmla="*/ 1995942 h 2057401"/>
                <a:gd name="T98" fmla="*/ 2179167 w 2268538"/>
                <a:gd name="T99" fmla="*/ 2051732 h 2057401"/>
                <a:gd name="T100" fmla="*/ 77803 w 2268538"/>
                <a:gd name="T101" fmla="*/ 2047423 h 2057401"/>
                <a:gd name="T102" fmla="*/ 12702 w 2268538"/>
                <a:gd name="T103" fmla="*/ 1985283 h 2057401"/>
                <a:gd name="T104" fmla="*/ 4083 w 2268538"/>
                <a:gd name="T105" fmla="*/ 513216 h 2057401"/>
                <a:gd name="T106" fmla="*/ 56254 w 2268538"/>
                <a:gd name="T107" fmla="*/ 439511 h 2057401"/>
                <a:gd name="T108" fmla="*/ 1383574 w 2268538"/>
                <a:gd name="T109" fmla="*/ 226 h 2057401"/>
                <a:gd name="T110" fmla="*/ 1503802 w 2268538"/>
                <a:gd name="T111" fmla="*/ 53453 h 2057401"/>
                <a:gd name="T112" fmla="*/ 1557111 w 2268538"/>
                <a:gd name="T113" fmla="*/ 173269 h 2057401"/>
                <a:gd name="T114" fmla="*/ 1388338 w 2268538"/>
                <a:gd name="T115" fmla="*/ 156508 h 2057401"/>
                <a:gd name="T116" fmla="*/ 869767 w 2268538"/>
                <a:gd name="T117" fmla="*/ 163756 h 2057401"/>
                <a:gd name="T118" fmla="*/ 715511 w 2268538"/>
                <a:gd name="T119" fmla="*/ 137256 h 2057401"/>
                <a:gd name="T120" fmla="*/ 790597 w 2268538"/>
                <a:gd name="T121" fmla="*/ 31030 h 2057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8" h="2057401">
                  <a:moveTo>
                    <a:pt x="1062362" y="717550"/>
                  </a:moveTo>
                  <a:lnTo>
                    <a:pt x="1201632" y="717550"/>
                  </a:lnTo>
                  <a:lnTo>
                    <a:pt x="1201632" y="787477"/>
                  </a:lnTo>
                  <a:lnTo>
                    <a:pt x="1218672" y="789293"/>
                  </a:lnTo>
                  <a:lnTo>
                    <a:pt x="1235484" y="791336"/>
                  </a:lnTo>
                  <a:lnTo>
                    <a:pt x="1251388" y="793606"/>
                  </a:lnTo>
                  <a:lnTo>
                    <a:pt x="1267064" y="796558"/>
                  </a:lnTo>
                  <a:lnTo>
                    <a:pt x="1282059" y="799736"/>
                  </a:lnTo>
                  <a:lnTo>
                    <a:pt x="1296599" y="802915"/>
                  </a:lnTo>
                  <a:lnTo>
                    <a:pt x="1310685" y="806774"/>
                  </a:lnTo>
                  <a:lnTo>
                    <a:pt x="1323863" y="811088"/>
                  </a:lnTo>
                  <a:lnTo>
                    <a:pt x="1336586" y="815402"/>
                  </a:lnTo>
                  <a:lnTo>
                    <a:pt x="1348854" y="819942"/>
                  </a:lnTo>
                  <a:lnTo>
                    <a:pt x="1360668" y="825164"/>
                  </a:lnTo>
                  <a:lnTo>
                    <a:pt x="1371801" y="830613"/>
                  </a:lnTo>
                  <a:lnTo>
                    <a:pt x="1382479" y="836289"/>
                  </a:lnTo>
                  <a:lnTo>
                    <a:pt x="1392475" y="842419"/>
                  </a:lnTo>
                  <a:lnTo>
                    <a:pt x="1402017" y="848776"/>
                  </a:lnTo>
                  <a:lnTo>
                    <a:pt x="1411105" y="855360"/>
                  </a:lnTo>
                  <a:lnTo>
                    <a:pt x="1419284" y="862625"/>
                  </a:lnTo>
                  <a:lnTo>
                    <a:pt x="1427463" y="869890"/>
                  </a:lnTo>
                  <a:lnTo>
                    <a:pt x="1430871" y="873749"/>
                  </a:lnTo>
                  <a:lnTo>
                    <a:pt x="1434506" y="877609"/>
                  </a:lnTo>
                  <a:lnTo>
                    <a:pt x="1438141" y="881695"/>
                  </a:lnTo>
                  <a:lnTo>
                    <a:pt x="1441549" y="885555"/>
                  </a:lnTo>
                  <a:lnTo>
                    <a:pt x="1444730" y="889642"/>
                  </a:lnTo>
                  <a:lnTo>
                    <a:pt x="1447684" y="894182"/>
                  </a:lnTo>
                  <a:lnTo>
                    <a:pt x="1450637" y="898269"/>
                  </a:lnTo>
                  <a:lnTo>
                    <a:pt x="1453363" y="902582"/>
                  </a:lnTo>
                  <a:lnTo>
                    <a:pt x="1456090" y="907350"/>
                  </a:lnTo>
                  <a:lnTo>
                    <a:pt x="1458589" y="911664"/>
                  </a:lnTo>
                  <a:lnTo>
                    <a:pt x="1460861" y="916432"/>
                  </a:lnTo>
                  <a:lnTo>
                    <a:pt x="1463360" y="920972"/>
                  </a:lnTo>
                  <a:lnTo>
                    <a:pt x="1465405" y="925967"/>
                  </a:lnTo>
                  <a:lnTo>
                    <a:pt x="1467449" y="930735"/>
                  </a:lnTo>
                  <a:lnTo>
                    <a:pt x="1469267" y="935729"/>
                  </a:lnTo>
                  <a:lnTo>
                    <a:pt x="1470857" y="940951"/>
                  </a:lnTo>
                  <a:lnTo>
                    <a:pt x="1473811" y="951168"/>
                  </a:lnTo>
                  <a:lnTo>
                    <a:pt x="1476310" y="961838"/>
                  </a:lnTo>
                  <a:lnTo>
                    <a:pt x="1478355" y="972963"/>
                  </a:lnTo>
                  <a:lnTo>
                    <a:pt x="1479491" y="984087"/>
                  </a:lnTo>
                  <a:lnTo>
                    <a:pt x="1480399" y="995666"/>
                  </a:lnTo>
                  <a:lnTo>
                    <a:pt x="1480627" y="1007699"/>
                  </a:lnTo>
                  <a:lnTo>
                    <a:pt x="1480399" y="1015418"/>
                  </a:lnTo>
                  <a:lnTo>
                    <a:pt x="1479718" y="1024726"/>
                  </a:lnTo>
                  <a:lnTo>
                    <a:pt x="1479036" y="1035851"/>
                  </a:lnTo>
                  <a:lnTo>
                    <a:pt x="1477673" y="1048792"/>
                  </a:lnTo>
                  <a:lnTo>
                    <a:pt x="1175505" y="1048792"/>
                  </a:lnTo>
                  <a:lnTo>
                    <a:pt x="1175505" y="1012694"/>
                  </a:lnTo>
                  <a:lnTo>
                    <a:pt x="1175278" y="998618"/>
                  </a:lnTo>
                  <a:lnTo>
                    <a:pt x="1174596" y="986131"/>
                  </a:lnTo>
                  <a:lnTo>
                    <a:pt x="1173915" y="974779"/>
                  </a:lnTo>
                  <a:lnTo>
                    <a:pt x="1172551" y="964563"/>
                  </a:lnTo>
                  <a:lnTo>
                    <a:pt x="1171188" y="955481"/>
                  </a:lnTo>
                  <a:lnTo>
                    <a:pt x="1169598" y="947989"/>
                  </a:lnTo>
                  <a:lnTo>
                    <a:pt x="1168462" y="944811"/>
                  </a:lnTo>
                  <a:lnTo>
                    <a:pt x="1167099" y="941632"/>
                  </a:lnTo>
                  <a:lnTo>
                    <a:pt x="1166190" y="939135"/>
                  </a:lnTo>
                  <a:lnTo>
                    <a:pt x="1164827" y="936637"/>
                  </a:lnTo>
                  <a:lnTo>
                    <a:pt x="1163236" y="934367"/>
                  </a:lnTo>
                  <a:lnTo>
                    <a:pt x="1161646" y="932324"/>
                  </a:lnTo>
                  <a:lnTo>
                    <a:pt x="1159828" y="930508"/>
                  </a:lnTo>
                  <a:lnTo>
                    <a:pt x="1158011" y="928691"/>
                  </a:lnTo>
                  <a:lnTo>
                    <a:pt x="1155966" y="927102"/>
                  </a:lnTo>
                  <a:lnTo>
                    <a:pt x="1153467" y="925740"/>
                  </a:lnTo>
                  <a:lnTo>
                    <a:pt x="1151195" y="924378"/>
                  </a:lnTo>
                  <a:lnTo>
                    <a:pt x="1148242" y="923243"/>
                  </a:lnTo>
                  <a:lnTo>
                    <a:pt x="1145515" y="922107"/>
                  </a:lnTo>
                  <a:lnTo>
                    <a:pt x="1142335" y="921199"/>
                  </a:lnTo>
                  <a:lnTo>
                    <a:pt x="1138927" y="920518"/>
                  </a:lnTo>
                  <a:lnTo>
                    <a:pt x="1135746" y="920064"/>
                  </a:lnTo>
                  <a:lnTo>
                    <a:pt x="1132111" y="919383"/>
                  </a:lnTo>
                  <a:lnTo>
                    <a:pt x="1128248" y="918929"/>
                  </a:lnTo>
                  <a:lnTo>
                    <a:pt x="1119842" y="918702"/>
                  </a:lnTo>
                  <a:lnTo>
                    <a:pt x="1113254" y="918929"/>
                  </a:lnTo>
                  <a:lnTo>
                    <a:pt x="1106892" y="919610"/>
                  </a:lnTo>
                  <a:lnTo>
                    <a:pt x="1100985" y="920972"/>
                  </a:lnTo>
                  <a:lnTo>
                    <a:pt x="1095533" y="922561"/>
                  </a:lnTo>
                  <a:lnTo>
                    <a:pt x="1090761" y="924832"/>
                  </a:lnTo>
                  <a:lnTo>
                    <a:pt x="1088262" y="926194"/>
                  </a:lnTo>
                  <a:lnTo>
                    <a:pt x="1086218" y="927556"/>
                  </a:lnTo>
                  <a:lnTo>
                    <a:pt x="1083946" y="928918"/>
                  </a:lnTo>
                  <a:lnTo>
                    <a:pt x="1082128" y="930508"/>
                  </a:lnTo>
                  <a:lnTo>
                    <a:pt x="1080083" y="932324"/>
                  </a:lnTo>
                  <a:lnTo>
                    <a:pt x="1078266" y="934140"/>
                  </a:lnTo>
                  <a:lnTo>
                    <a:pt x="1076675" y="936183"/>
                  </a:lnTo>
                  <a:lnTo>
                    <a:pt x="1075085" y="938227"/>
                  </a:lnTo>
                  <a:lnTo>
                    <a:pt x="1073722" y="940724"/>
                  </a:lnTo>
                  <a:lnTo>
                    <a:pt x="1072359" y="942994"/>
                  </a:lnTo>
                  <a:lnTo>
                    <a:pt x="1070087" y="947762"/>
                  </a:lnTo>
                  <a:lnTo>
                    <a:pt x="1068042" y="953438"/>
                  </a:lnTo>
                  <a:lnTo>
                    <a:pt x="1066452" y="959568"/>
                  </a:lnTo>
                  <a:lnTo>
                    <a:pt x="1065316" y="966152"/>
                  </a:lnTo>
                  <a:lnTo>
                    <a:pt x="1064861" y="973190"/>
                  </a:lnTo>
                  <a:lnTo>
                    <a:pt x="1064634" y="980682"/>
                  </a:lnTo>
                  <a:lnTo>
                    <a:pt x="1064634" y="986812"/>
                  </a:lnTo>
                  <a:lnTo>
                    <a:pt x="1065089" y="992942"/>
                  </a:lnTo>
                  <a:lnTo>
                    <a:pt x="1065543" y="998618"/>
                  </a:lnTo>
                  <a:lnTo>
                    <a:pt x="1066452" y="1004293"/>
                  </a:lnTo>
                  <a:lnTo>
                    <a:pt x="1067360" y="1009742"/>
                  </a:lnTo>
                  <a:lnTo>
                    <a:pt x="1068496" y="1014964"/>
                  </a:lnTo>
                  <a:lnTo>
                    <a:pt x="1070087" y="1019959"/>
                  </a:lnTo>
                  <a:lnTo>
                    <a:pt x="1071450" y="1024272"/>
                  </a:lnTo>
                  <a:lnTo>
                    <a:pt x="1073722" y="1028586"/>
                  </a:lnTo>
                  <a:lnTo>
                    <a:pt x="1075767" y="1032673"/>
                  </a:lnTo>
                  <a:lnTo>
                    <a:pt x="1078039" y="1036986"/>
                  </a:lnTo>
                  <a:lnTo>
                    <a:pt x="1080538" y="1040619"/>
                  </a:lnTo>
                  <a:lnTo>
                    <a:pt x="1083491" y="1043797"/>
                  </a:lnTo>
                  <a:lnTo>
                    <a:pt x="1086218" y="1046976"/>
                  </a:lnTo>
                  <a:lnTo>
                    <a:pt x="1089625" y="1050154"/>
                  </a:lnTo>
                  <a:lnTo>
                    <a:pt x="1093033" y="1052652"/>
                  </a:lnTo>
                  <a:lnTo>
                    <a:pt x="1096896" y="1055603"/>
                  </a:lnTo>
                  <a:lnTo>
                    <a:pt x="1101440" y="1058554"/>
                  </a:lnTo>
                  <a:lnTo>
                    <a:pt x="1107119" y="1061733"/>
                  </a:lnTo>
                  <a:lnTo>
                    <a:pt x="1113708" y="1065592"/>
                  </a:lnTo>
                  <a:lnTo>
                    <a:pt x="1128930" y="1073539"/>
                  </a:lnTo>
                  <a:lnTo>
                    <a:pt x="1147560" y="1083074"/>
                  </a:lnTo>
                  <a:lnTo>
                    <a:pt x="1169825" y="1093745"/>
                  </a:lnTo>
                  <a:lnTo>
                    <a:pt x="1195044" y="1105550"/>
                  </a:lnTo>
                  <a:lnTo>
                    <a:pt x="1224125" y="1118718"/>
                  </a:lnTo>
                  <a:lnTo>
                    <a:pt x="1256159" y="1133021"/>
                  </a:lnTo>
                  <a:lnTo>
                    <a:pt x="1283649" y="1145281"/>
                  </a:lnTo>
                  <a:lnTo>
                    <a:pt x="1309322" y="1156633"/>
                  </a:lnTo>
                  <a:lnTo>
                    <a:pt x="1332269" y="1167530"/>
                  </a:lnTo>
                  <a:lnTo>
                    <a:pt x="1352944" y="1177520"/>
                  </a:lnTo>
                  <a:lnTo>
                    <a:pt x="1371573" y="1186828"/>
                  </a:lnTo>
                  <a:lnTo>
                    <a:pt x="1387931" y="1195456"/>
                  </a:lnTo>
                  <a:lnTo>
                    <a:pt x="1401563" y="1203175"/>
                  </a:lnTo>
                  <a:lnTo>
                    <a:pt x="1413150" y="1210440"/>
                  </a:lnTo>
                  <a:lnTo>
                    <a:pt x="1418375" y="1213845"/>
                  </a:lnTo>
                  <a:lnTo>
                    <a:pt x="1423601" y="1217251"/>
                  </a:lnTo>
                  <a:lnTo>
                    <a:pt x="1428372" y="1221337"/>
                  </a:lnTo>
                  <a:lnTo>
                    <a:pt x="1433370" y="1225197"/>
                  </a:lnTo>
                  <a:lnTo>
                    <a:pt x="1438141" y="1229284"/>
                  </a:lnTo>
                  <a:lnTo>
                    <a:pt x="1442912" y="1233597"/>
                  </a:lnTo>
                  <a:lnTo>
                    <a:pt x="1447456" y="1237911"/>
                  </a:lnTo>
                  <a:lnTo>
                    <a:pt x="1452000" y="1242678"/>
                  </a:lnTo>
                  <a:lnTo>
                    <a:pt x="1456317" y="1247673"/>
                  </a:lnTo>
                  <a:lnTo>
                    <a:pt x="1460406" y="1252441"/>
                  </a:lnTo>
                  <a:lnTo>
                    <a:pt x="1464496" y="1257663"/>
                  </a:lnTo>
                  <a:lnTo>
                    <a:pt x="1468813" y="1263111"/>
                  </a:lnTo>
                  <a:lnTo>
                    <a:pt x="1472902" y="1268787"/>
                  </a:lnTo>
                  <a:lnTo>
                    <a:pt x="1476537" y="1274463"/>
                  </a:lnTo>
                  <a:lnTo>
                    <a:pt x="1480399" y="1280139"/>
                  </a:lnTo>
                  <a:lnTo>
                    <a:pt x="1484035" y="1286269"/>
                  </a:lnTo>
                  <a:lnTo>
                    <a:pt x="1487670" y="1292399"/>
                  </a:lnTo>
                  <a:lnTo>
                    <a:pt x="1490623" y="1298983"/>
                  </a:lnTo>
                  <a:lnTo>
                    <a:pt x="1493804" y="1305340"/>
                  </a:lnTo>
                  <a:lnTo>
                    <a:pt x="1496530" y="1312378"/>
                  </a:lnTo>
                  <a:lnTo>
                    <a:pt x="1499257" y="1319416"/>
                  </a:lnTo>
                  <a:lnTo>
                    <a:pt x="1501529" y="1326454"/>
                  </a:lnTo>
                  <a:lnTo>
                    <a:pt x="1503573" y="1333719"/>
                  </a:lnTo>
                  <a:lnTo>
                    <a:pt x="1505618" y="1341211"/>
                  </a:lnTo>
                  <a:lnTo>
                    <a:pt x="1507208" y="1348930"/>
                  </a:lnTo>
                  <a:lnTo>
                    <a:pt x="1508799" y="1357103"/>
                  </a:lnTo>
                  <a:lnTo>
                    <a:pt x="1509935" y="1365049"/>
                  </a:lnTo>
                  <a:lnTo>
                    <a:pt x="1511071" y="1373450"/>
                  </a:lnTo>
                  <a:lnTo>
                    <a:pt x="1511752" y="1382077"/>
                  </a:lnTo>
                  <a:lnTo>
                    <a:pt x="1512434" y="1390477"/>
                  </a:lnTo>
                  <a:lnTo>
                    <a:pt x="1512661" y="1399559"/>
                  </a:lnTo>
                  <a:lnTo>
                    <a:pt x="1512888" y="1408640"/>
                  </a:lnTo>
                  <a:lnTo>
                    <a:pt x="1512434" y="1423170"/>
                  </a:lnTo>
                  <a:lnTo>
                    <a:pt x="1512207" y="1429981"/>
                  </a:lnTo>
                  <a:lnTo>
                    <a:pt x="1511525" y="1437019"/>
                  </a:lnTo>
                  <a:lnTo>
                    <a:pt x="1510843" y="1444057"/>
                  </a:lnTo>
                  <a:lnTo>
                    <a:pt x="1509935" y="1450641"/>
                  </a:lnTo>
                  <a:lnTo>
                    <a:pt x="1509026" y="1457452"/>
                  </a:lnTo>
                  <a:lnTo>
                    <a:pt x="1507890" y="1463809"/>
                  </a:lnTo>
                  <a:lnTo>
                    <a:pt x="1506754" y="1470620"/>
                  </a:lnTo>
                  <a:lnTo>
                    <a:pt x="1505164" y="1476750"/>
                  </a:lnTo>
                  <a:lnTo>
                    <a:pt x="1503573" y="1483334"/>
                  </a:lnTo>
                  <a:lnTo>
                    <a:pt x="1501756" y="1489464"/>
                  </a:lnTo>
                  <a:lnTo>
                    <a:pt x="1499938" y="1495367"/>
                  </a:lnTo>
                  <a:lnTo>
                    <a:pt x="1497893" y="1501270"/>
                  </a:lnTo>
                  <a:lnTo>
                    <a:pt x="1495621" y="1507172"/>
                  </a:lnTo>
                  <a:lnTo>
                    <a:pt x="1493350" y="1513302"/>
                  </a:lnTo>
                  <a:lnTo>
                    <a:pt x="1490850" y="1518978"/>
                  </a:lnTo>
                  <a:lnTo>
                    <a:pt x="1488124" y="1524200"/>
                  </a:lnTo>
                  <a:lnTo>
                    <a:pt x="1485171" y="1529876"/>
                  </a:lnTo>
                  <a:lnTo>
                    <a:pt x="1482444" y="1535325"/>
                  </a:lnTo>
                  <a:lnTo>
                    <a:pt x="1479263" y="1540546"/>
                  </a:lnTo>
                  <a:lnTo>
                    <a:pt x="1475856" y="1545768"/>
                  </a:lnTo>
                  <a:lnTo>
                    <a:pt x="1472675" y="1550990"/>
                  </a:lnTo>
                  <a:lnTo>
                    <a:pt x="1469040" y="1555985"/>
                  </a:lnTo>
                  <a:lnTo>
                    <a:pt x="1465405" y="1560979"/>
                  </a:lnTo>
                  <a:lnTo>
                    <a:pt x="1461542" y="1565520"/>
                  </a:lnTo>
                  <a:lnTo>
                    <a:pt x="1457226" y="1570288"/>
                  </a:lnTo>
                  <a:lnTo>
                    <a:pt x="1453136" y="1574828"/>
                  </a:lnTo>
                  <a:lnTo>
                    <a:pt x="1448819" y="1579596"/>
                  </a:lnTo>
                  <a:lnTo>
                    <a:pt x="1444503" y="1583910"/>
                  </a:lnTo>
                  <a:lnTo>
                    <a:pt x="1439732" y="1588223"/>
                  </a:lnTo>
                  <a:lnTo>
                    <a:pt x="1434961" y="1592537"/>
                  </a:lnTo>
                  <a:lnTo>
                    <a:pt x="1429962" y="1596624"/>
                  </a:lnTo>
                  <a:lnTo>
                    <a:pt x="1424964" y="1600710"/>
                  </a:lnTo>
                  <a:lnTo>
                    <a:pt x="1419511" y="1604570"/>
                  </a:lnTo>
                  <a:lnTo>
                    <a:pt x="1414286" y="1608429"/>
                  </a:lnTo>
                  <a:lnTo>
                    <a:pt x="1408833" y="1612062"/>
                  </a:lnTo>
                  <a:lnTo>
                    <a:pt x="1403153" y="1615694"/>
                  </a:lnTo>
                  <a:lnTo>
                    <a:pt x="1397019" y="1619327"/>
                  </a:lnTo>
                  <a:lnTo>
                    <a:pt x="1391112" y="1622732"/>
                  </a:lnTo>
                  <a:lnTo>
                    <a:pt x="1384978" y="1625911"/>
                  </a:lnTo>
                  <a:lnTo>
                    <a:pt x="1378844" y="1629089"/>
                  </a:lnTo>
                  <a:lnTo>
                    <a:pt x="1372255" y="1632268"/>
                  </a:lnTo>
                  <a:lnTo>
                    <a:pt x="1365666" y="1635219"/>
                  </a:lnTo>
                  <a:lnTo>
                    <a:pt x="1351808" y="1640895"/>
                  </a:lnTo>
                  <a:lnTo>
                    <a:pt x="1337722" y="1646344"/>
                  </a:lnTo>
                  <a:lnTo>
                    <a:pt x="1322727" y="1651339"/>
                  </a:lnTo>
                  <a:lnTo>
                    <a:pt x="1307278" y="1655879"/>
                  </a:lnTo>
                  <a:lnTo>
                    <a:pt x="1291147" y="1660193"/>
                  </a:lnTo>
                  <a:lnTo>
                    <a:pt x="1274334" y="1664052"/>
                  </a:lnTo>
                  <a:lnTo>
                    <a:pt x="1257068" y="1667231"/>
                  </a:lnTo>
                  <a:lnTo>
                    <a:pt x="1239347" y="1670182"/>
                  </a:lnTo>
                  <a:lnTo>
                    <a:pt x="1220717" y="1672680"/>
                  </a:lnTo>
                  <a:lnTo>
                    <a:pt x="1201632" y="1674723"/>
                  </a:lnTo>
                  <a:lnTo>
                    <a:pt x="1201632" y="1757363"/>
                  </a:lnTo>
                  <a:lnTo>
                    <a:pt x="1062362" y="1757363"/>
                  </a:lnTo>
                  <a:lnTo>
                    <a:pt x="1062362" y="1672226"/>
                  </a:lnTo>
                  <a:lnTo>
                    <a:pt x="1047367" y="1670863"/>
                  </a:lnTo>
                  <a:lnTo>
                    <a:pt x="1032600" y="1669047"/>
                  </a:lnTo>
                  <a:lnTo>
                    <a:pt x="1017832" y="1667004"/>
                  </a:lnTo>
                  <a:lnTo>
                    <a:pt x="1003519" y="1664734"/>
                  </a:lnTo>
                  <a:lnTo>
                    <a:pt x="989660" y="1662009"/>
                  </a:lnTo>
                  <a:lnTo>
                    <a:pt x="975801" y="1658604"/>
                  </a:lnTo>
                  <a:lnTo>
                    <a:pt x="961942" y="1654971"/>
                  </a:lnTo>
                  <a:lnTo>
                    <a:pt x="948765" y="1651112"/>
                  </a:lnTo>
                  <a:lnTo>
                    <a:pt x="935588" y="1646571"/>
                  </a:lnTo>
                  <a:lnTo>
                    <a:pt x="922638" y="1641803"/>
                  </a:lnTo>
                  <a:lnTo>
                    <a:pt x="910142" y="1636581"/>
                  </a:lnTo>
                  <a:lnTo>
                    <a:pt x="897646" y="1630906"/>
                  </a:lnTo>
                  <a:lnTo>
                    <a:pt x="885605" y="1625003"/>
                  </a:lnTo>
                  <a:lnTo>
                    <a:pt x="873564" y="1618646"/>
                  </a:lnTo>
                  <a:lnTo>
                    <a:pt x="861977" y="1611835"/>
                  </a:lnTo>
                  <a:lnTo>
                    <a:pt x="850617" y="1604570"/>
                  </a:lnTo>
                  <a:lnTo>
                    <a:pt x="844937" y="1600937"/>
                  </a:lnTo>
                  <a:lnTo>
                    <a:pt x="839485" y="1596851"/>
                  </a:lnTo>
                  <a:lnTo>
                    <a:pt x="834259" y="1592991"/>
                  </a:lnTo>
                  <a:lnTo>
                    <a:pt x="829488" y="1588677"/>
                  </a:lnTo>
                  <a:lnTo>
                    <a:pt x="824490" y="1584137"/>
                  </a:lnTo>
                  <a:lnTo>
                    <a:pt x="819946" y="1579596"/>
                  </a:lnTo>
                  <a:lnTo>
                    <a:pt x="815175" y="1574601"/>
                  </a:lnTo>
                  <a:lnTo>
                    <a:pt x="810858" y="1569834"/>
                  </a:lnTo>
                  <a:lnTo>
                    <a:pt x="806769" y="1564612"/>
                  </a:lnTo>
                  <a:lnTo>
                    <a:pt x="802907" y="1559390"/>
                  </a:lnTo>
                  <a:lnTo>
                    <a:pt x="799044" y="1553714"/>
                  </a:lnTo>
                  <a:lnTo>
                    <a:pt x="795409" y="1548265"/>
                  </a:lnTo>
                  <a:lnTo>
                    <a:pt x="792001" y="1542363"/>
                  </a:lnTo>
                  <a:lnTo>
                    <a:pt x="788593" y="1536460"/>
                  </a:lnTo>
                  <a:lnTo>
                    <a:pt x="785640" y="1530330"/>
                  </a:lnTo>
                  <a:lnTo>
                    <a:pt x="782686" y="1523746"/>
                  </a:lnTo>
                  <a:lnTo>
                    <a:pt x="779733" y="1517389"/>
                  </a:lnTo>
                  <a:lnTo>
                    <a:pt x="777234" y="1510578"/>
                  </a:lnTo>
                  <a:lnTo>
                    <a:pt x="774962" y="1503994"/>
                  </a:lnTo>
                  <a:lnTo>
                    <a:pt x="772690" y="1496956"/>
                  </a:lnTo>
                  <a:lnTo>
                    <a:pt x="770872" y="1489691"/>
                  </a:lnTo>
                  <a:lnTo>
                    <a:pt x="768827" y="1482199"/>
                  </a:lnTo>
                  <a:lnTo>
                    <a:pt x="767237" y="1474707"/>
                  </a:lnTo>
                  <a:lnTo>
                    <a:pt x="765647" y="1466987"/>
                  </a:lnTo>
                  <a:lnTo>
                    <a:pt x="764284" y="1459268"/>
                  </a:lnTo>
                  <a:lnTo>
                    <a:pt x="763148" y="1451322"/>
                  </a:lnTo>
                  <a:lnTo>
                    <a:pt x="762239" y="1442922"/>
                  </a:lnTo>
                  <a:lnTo>
                    <a:pt x="761557" y="1434522"/>
                  </a:lnTo>
                  <a:lnTo>
                    <a:pt x="760648" y="1425894"/>
                  </a:lnTo>
                  <a:lnTo>
                    <a:pt x="760194" y="1417494"/>
                  </a:lnTo>
                  <a:lnTo>
                    <a:pt x="759967" y="1408413"/>
                  </a:lnTo>
                  <a:lnTo>
                    <a:pt x="759967" y="1399332"/>
                  </a:lnTo>
                  <a:lnTo>
                    <a:pt x="759967" y="1356422"/>
                  </a:lnTo>
                  <a:lnTo>
                    <a:pt x="1062362" y="1356422"/>
                  </a:lnTo>
                  <a:lnTo>
                    <a:pt x="1062362" y="1410229"/>
                  </a:lnTo>
                  <a:lnTo>
                    <a:pt x="1062589" y="1431343"/>
                  </a:lnTo>
                  <a:lnTo>
                    <a:pt x="1062817" y="1450187"/>
                  </a:lnTo>
                  <a:lnTo>
                    <a:pt x="1063498" y="1466987"/>
                  </a:lnTo>
                  <a:lnTo>
                    <a:pt x="1064634" y="1481972"/>
                  </a:lnTo>
                  <a:lnTo>
                    <a:pt x="1065770" y="1494686"/>
                  </a:lnTo>
                  <a:lnTo>
                    <a:pt x="1067588" y="1505129"/>
                  </a:lnTo>
                  <a:lnTo>
                    <a:pt x="1068496" y="1509670"/>
                  </a:lnTo>
                  <a:lnTo>
                    <a:pt x="1069405" y="1513756"/>
                  </a:lnTo>
                  <a:lnTo>
                    <a:pt x="1070541" y="1517162"/>
                  </a:lnTo>
                  <a:lnTo>
                    <a:pt x="1071450" y="1519886"/>
                  </a:lnTo>
                  <a:lnTo>
                    <a:pt x="1072813" y="1522611"/>
                  </a:lnTo>
                  <a:lnTo>
                    <a:pt x="1074403" y="1525108"/>
                  </a:lnTo>
                  <a:lnTo>
                    <a:pt x="1076221" y="1527378"/>
                  </a:lnTo>
                  <a:lnTo>
                    <a:pt x="1078039" y="1529422"/>
                  </a:lnTo>
                  <a:lnTo>
                    <a:pt x="1080083" y="1531238"/>
                  </a:lnTo>
                  <a:lnTo>
                    <a:pt x="1082355" y="1533054"/>
                  </a:lnTo>
                  <a:lnTo>
                    <a:pt x="1085082" y="1534643"/>
                  </a:lnTo>
                  <a:lnTo>
                    <a:pt x="1087581" y="1536233"/>
                  </a:lnTo>
                  <a:lnTo>
                    <a:pt x="1090761" y="1537368"/>
                  </a:lnTo>
                  <a:lnTo>
                    <a:pt x="1093715" y="1538503"/>
                  </a:lnTo>
                  <a:lnTo>
                    <a:pt x="1097123" y="1539184"/>
                  </a:lnTo>
                  <a:lnTo>
                    <a:pt x="1100758" y="1540092"/>
                  </a:lnTo>
                  <a:lnTo>
                    <a:pt x="1104393" y="1540773"/>
                  </a:lnTo>
                  <a:lnTo>
                    <a:pt x="1108255" y="1541000"/>
                  </a:lnTo>
                  <a:lnTo>
                    <a:pt x="1112572" y="1541454"/>
                  </a:lnTo>
                  <a:lnTo>
                    <a:pt x="1117116" y="1541681"/>
                  </a:lnTo>
                  <a:lnTo>
                    <a:pt x="1124386" y="1541454"/>
                  </a:lnTo>
                  <a:lnTo>
                    <a:pt x="1131202" y="1540546"/>
                  </a:lnTo>
                  <a:lnTo>
                    <a:pt x="1137791" y="1539184"/>
                  </a:lnTo>
                  <a:lnTo>
                    <a:pt x="1143698" y="1537822"/>
                  </a:lnTo>
                  <a:lnTo>
                    <a:pt x="1149150" y="1535779"/>
                  </a:lnTo>
                  <a:lnTo>
                    <a:pt x="1151649" y="1534416"/>
                  </a:lnTo>
                  <a:lnTo>
                    <a:pt x="1153921" y="1533054"/>
                  </a:lnTo>
                  <a:lnTo>
                    <a:pt x="1156421" y="1531465"/>
                  </a:lnTo>
                  <a:lnTo>
                    <a:pt x="1158693" y="1529876"/>
                  </a:lnTo>
                  <a:lnTo>
                    <a:pt x="1160737" y="1528514"/>
                  </a:lnTo>
                  <a:lnTo>
                    <a:pt x="1162555" y="1526697"/>
                  </a:lnTo>
                  <a:lnTo>
                    <a:pt x="1164372" y="1524654"/>
                  </a:lnTo>
                  <a:lnTo>
                    <a:pt x="1166190" y="1522611"/>
                  </a:lnTo>
                  <a:lnTo>
                    <a:pt x="1167780" y="1520340"/>
                  </a:lnTo>
                  <a:lnTo>
                    <a:pt x="1169144" y="1518070"/>
                  </a:lnTo>
                  <a:lnTo>
                    <a:pt x="1170507" y="1515800"/>
                  </a:lnTo>
                  <a:lnTo>
                    <a:pt x="1171870" y="1513529"/>
                  </a:lnTo>
                  <a:lnTo>
                    <a:pt x="1173915" y="1508081"/>
                  </a:lnTo>
                  <a:lnTo>
                    <a:pt x="1175505" y="1502405"/>
                  </a:lnTo>
                  <a:lnTo>
                    <a:pt x="1176641" y="1496275"/>
                  </a:lnTo>
                  <a:lnTo>
                    <a:pt x="1177323" y="1489464"/>
                  </a:lnTo>
                  <a:lnTo>
                    <a:pt x="1177550" y="1482199"/>
                  </a:lnTo>
                  <a:lnTo>
                    <a:pt x="1177323" y="1464717"/>
                  </a:lnTo>
                  <a:lnTo>
                    <a:pt x="1176641" y="1448144"/>
                  </a:lnTo>
                  <a:lnTo>
                    <a:pt x="1175505" y="1432932"/>
                  </a:lnTo>
                  <a:lnTo>
                    <a:pt x="1173915" y="1419083"/>
                  </a:lnTo>
                  <a:lnTo>
                    <a:pt x="1173006" y="1412727"/>
                  </a:lnTo>
                  <a:lnTo>
                    <a:pt x="1172097" y="1406597"/>
                  </a:lnTo>
                  <a:lnTo>
                    <a:pt x="1170734" y="1400921"/>
                  </a:lnTo>
                  <a:lnTo>
                    <a:pt x="1169598" y="1395245"/>
                  </a:lnTo>
                  <a:lnTo>
                    <a:pt x="1168235" y="1390250"/>
                  </a:lnTo>
                  <a:lnTo>
                    <a:pt x="1166644" y="1385482"/>
                  </a:lnTo>
                  <a:lnTo>
                    <a:pt x="1165054" y="1380942"/>
                  </a:lnTo>
                  <a:lnTo>
                    <a:pt x="1163236" y="1376855"/>
                  </a:lnTo>
                  <a:lnTo>
                    <a:pt x="1161192" y="1372769"/>
                  </a:lnTo>
                  <a:lnTo>
                    <a:pt x="1158693" y="1368909"/>
                  </a:lnTo>
                  <a:lnTo>
                    <a:pt x="1155512" y="1364822"/>
                  </a:lnTo>
                  <a:lnTo>
                    <a:pt x="1151877" y="1360736"/>
                  </a:lnTo>
                  <a:lnTo>
                    <a:pt x="1147787" y="1356422"/>
                  </a:lnTo>
                  <a:lnTo>
                    <a:pt x="1142789" y="1352336"/>
                  </a:lnTo>
                  <a:lnTo>
                    <a:pt x="1137791" y="1348022"/>
                  </a:lnTo>
                  <a:lnTo>
                    <a:pt x="1132111" y="1343708"/>
                  </a:lnTo>
                  <a:lnTo>
                    <a:pt x="1125522" y="1339395"/>
                  </a:lnTo>
                  <a:lnTo>
                    <a:pt x="1118479" y="1334854"/>
                  </a:lnTo>
                  <a:lnTo>
                    <a:pt x="1111436" y="1330540"/>
                  </a:lnTo>
                  <a:lnTo>
                    <a:pt x="1103257" y="1326000"/>
                  </a:lnTo>
                  <a:lnTo>
                    <a:pt x="1094851" y="1321459"/>
                  </a:lnTo>
                  <a:lnTo>
                    <a:pt x="1085763" y="1316918"/>
                  </a:lnTo>
                  <a:lnTo>
                    <a:pt x="1076221" y="1312378"/>
                  </a:lnTo>
                  <a:lnTo>
                    <a:pt x="1066225" y="1307610"/>
                  </a:lnTo>
                  <a:lnTo>
                    <a:pt x="1032827" y="1292399"/>
                  </a:lnTo>
                  <a:lnTo>
                    <a:pt x="1002383" y="1278323"/>
                  </a:lnTo>
                  <a:lnTo>
                    <a:pt x="974665" y="1265155"/>
                  </a:lnTo>
                  <a:lnTo>
                    <a:pt x="949901" y="1252895"/>
                  </a:lnTo>
                  <a:lnTo>
                    <a:pt x="927636" y="1242224"/>
                  </a:lnTo>
                  <a:lnTo>
                    <a:pt x="908325" y="1232008"/>
                  </a:lnTo>
                  <a:lnTo>
                    <a:pt x="891739" y="1222927"/>
                  </a:lnTo>
                  <a:lnTo>
                    <a:pt x="877881" y="1215207"/>
                  </a:lnTo>
                  <a:lnTo>
                    <a:pt x="871746" y="1211348"/>
                  </a:lnTo>
                  <a:lnTo>
                    <a:pt x="865612" y="1207261"/>
                  </a:lnTo>
                  <a:lnTo>
                    <a:pt x="859705" y="1203175"/>
                  </a:lnTo>
                  <a:lnTo>
                    <a:pt x="853798" y="1198861"/>
                  </a:lnTo>
                  <a:lnTo>
                    <a:pt x="848118" y="1194320"/>
                  </a:lnTo>
                  <a:lnTo>
                    <a:pt x="842438" y="1189780"/>
                  </a:lnTo>
                  <a:lnTo>
                    <a:pt x="836986" y="1184558"/>
                  </a:lnTo>
                  <a:lnTo>
                    <a:pt x="831533" y="1179563"/>
                  </a:lnTo>
                  <a:lnTo>
                    <a:pt x="826080" y="1174341"/>
                  </a:lnTo>
                  <a:lnTo>
                    <a:pt x="820855" y="1168893"/>
                  </a:lnTo>
                  <a:lnTo>
                    <a:pt x="815857" y="1163217"/>
                  </a:lnTo>
                  <a:lnTo>
                    <a:pt x="810858" y="1157314"/>
                  </a:lnTo>
                  <a:lnTo>
                    <a:pt x="805860" y="1151184"/>
                  </a:lnTo>
                  <a:lnTo>
                    <a:pt x="801089" y="1145054"/>
                  </a:lnTo>
                  <a:lnTo>
                    <a:pt x="796318" y="1138697"/>
                  </a:lnTo>
                  <a:lnTo>
                    <a:pt x="791774" y="1131886"/>
                  </a:lnTo>
                  <a:lnTo>
                    <a:pt x="787230" y="1125302"/>
                  </a:lnTo>
                  <a:lnTo>
                    <a:pt x="783141" y="1118264"/>
                  </a:lnTo>
                  <a:lnTo>
                    <a:pt x="779506" y="1111226"/>
                  </a:lnTo>
                  <a:lnTo>
                    <a:pt x="775870" y="1104188"/>
                  </a:lnTo>
                  <a:lnTo>
                    <a:pt x="772690" y="1097150"/>
                  </a:lnTo>
                  <a:lnTo>
                    <a:pt x="769736" y="1089658"/>
                  </a:lnTo>
                  <a:lnTo>
                    <a:pt x="767010" y="1082393"/>
                  </a:lnTo>
                  <a:lnTo>
                    <a:pt x="764511" y="1074674"/>
                  </a:lnTo>
                  <a:lnTo>
                    <a:pt x="762466" y="1067182"/>
                  </a:lnTo>
                  <a:lnTo>
                    <a:pt x="760648" y="1059463"/>
                  </a:lnTo>
                  <a:lnTo>
                    <a:pt x="759058" y="1051289"/>
                  </a:lnTo>
                  <a:lnTo>
                    <a:pt x="757922" y="1043343"/>
                  </a:lnTo>
                  <a:lnTo>
                    <a:pt x="756786" y="1035397"/>
                  </a:lnTo>
                  <a:lnTo>
                    <a:pt x="756105" y="1026997"/>
                  </a:lnTo>
                  <a:lnTo>
                    <a:pt x="755650" y="1018824"/>
                  </a:lnTo>
                  <a:lnTo>
                    <a:pt x="755650" y="1010423"/>
                  </a:lnTo>
                  <a:lnTo>
                    <a:pt x="755877" y="998164"/>
                  </a:lnTo>
                  <a:lnTo>
                    <a:pt x="756105" y="992488"/>
                  </a:lnTo>
                  <a:lnTo>
                    <a:pt x="756786" y="986585"/>
                  </a:lnTo>
                  <a:lnTo>
                    <a:pt x="757468" y="980909"/>
                  </a:lnTo>
                  <a:lnTo>
                    <a:pt x="758149" y="975233"/>
                  </a:lnTo>
                  <a:lnTo>
                    <a:pt x="759058" y="969557"/>
                  </a:lnTo>
                  <a:lnTo>
                    <a:pt x="760194" y="963881"/>
                  </a:lnTo>
                  <a:lnTo>
                    <a:pt x="761557" y="958433"/>
                  </a:lnTo>
                  <a:lnTo>
                    <a:pt x="763148" y="953211"/>
                  </a:lnTo>
                  <a:lnTo>
                    <a:pt x="764511" y="947762"/>
                  </a:lnTo>
                  <a:lnTo>
                    <a:pt x="766328" y="942767"/>
                  </a:lnTo>
                  <a:lnTo>
                    <a:pt x="768146" y="937546"/>
                  </a:lnTo>
                  <a:lnTo>
                    <a:pt x="770191" y="932551"/>
                  </a:lnTo>
                  <a:lnTo>
                    <a:pt x="772235" y="927783"/>
                  </a:lnTo>
                  <a:lnTo>
                    <a:pt x="774734" y="922788"/>
                  </a:lnTo>
                  <a:lnTo>
                    <a:pt x="777234" y="918248"/>
                  </a:lnTo>
                  <a:lnTo>
                    <a:pt x="779733" y="913253"/>
                  </a:lnTo>
                  <a:lnTo>
                    <a:pt x="782459" y="908485"/>
                  </a:lnTo>
                  <a:lnTo>
                    <a:pt x="785640" y="904172"/>
                  </a:lnTo>
                  <a:lnTo>
                    <a:pt x="788593" y="899858"/>
                  </a:lnTo>
                  <a:lnTo>
                    <a:pt x="791774" y="895544"/>
                  </a:lnTo>
                  <a:lnTo>
                    <a:pt x="795182" y="891004"/>
                  </a:lnTo>
                  <a:lnTo>
                    <a:pt x="798817" y="886917"/>
                  </a:lnTo>
                  <a:lnTo>
                    <a:pt x="802225" y="882831"/>
                  </a:lnTo>
                  <a:lnTo>
                    <a:pt x="806087" y="878744"/>
                  </a:lnTo>
                  <a:lnTo>
                    <a:pt x="810177" y="874884"/>
                  </a:lnTo>
                  <a:lnTo>
                    <a:pt x="814266" y="870798"/>
                  </a:lnTo>
                  <a:lnTo>
                    <a:pt x="818583" y="867392"/>
                  </a:lnTo>
                  <a:lnTo>
                    <a:pt x="822900" y="863533"/>
                  </a:lnTo>
                  <a:lnTo>
                    <a:pt x="827443" y="859900"/>
                  </a:lnTo>
                  <a:lnTo>
                    <a:pt x="832215" y="856495"/>
                  </a:lnTo>
                  <a:lnTo>
                    <a:pt x="842211" y="849457"/>
                  </a:lnTo>
                  <a:lnTo>
                    <a:pt x="852662" y="843100"/>
                  </a:lnTo>
                  <a:lnTo>
                    <a:pt x="863567" y="836743"/>
                  </a:lnTo>
                  <a:lnTo>
                    <a:pt x="875381" y="831067"/>
                  </a:lnTo>
                  <a:lnTo>
                    <a:pt x="887650" y="825618"/>
                  </a:lnTo>
                  <a:lnTo>
                    <a:pt x="900600" y="820623"/>
                  </a:lnTo>
                  <a:lnTo>
                    <a:pt x="914004" y="815629"/>
                  </a:lnTo>
                  <a:lnTo>
                    <a:pt x="928090" y="811315"/>
                  </a:lnTo>
                  <a:lnTo>
                    <a:pt x="942858" y="807228"/>
                  </a:lnTo>
                  <a:lnTo>
                    <a:pt x="958080" y="803369"/>
                  </a:lnTo>
                  <a:lnTo>
                    <a:pt x="973984" y="799736"/>
                  </a:lnTo>
                  <a:lnTo>
                    <a:pt x="990342" y="796558"/>
                  </a:lnTo>
                  <a:lnTo>
                    <a:pt x="1007381" y="794061"/>
                  </a:lnTo>
                  <a:lnTo>
                    <a:pt x="1025102" y="791336"/>
                  </a:lnTo>
                  <a:lnTo>
                    <a:pt x="1043505" y="789293"/>
                  </a:lnTo>
                  <a:lnTo>
                    <a:pt x="1062362" y="787477"/>
                  </a:lnTo>
                  <a:lnTo>
                    <a:pt x="1062362" y="717550"/>
                  </a:lnTo>
                  <a:close/>
                  <a:moveTo>
                    <a:pt x="1134383" y="590324"/>
                  </a:moveTo>
                  <a:lnTo>
                    <a:pt x="1117597" y="590550"/>
                  </a:lnTo>
                  <a:lnTo>
                    <a:pt x="1101038" y="591004"/>
                  </a:lnTo>
                  <a:lnTo>
                    <a:pt x="1084480" y="592138"/>
                  </a:lnTo>
                  <a:lnTo>
                    <a:pt x="1068375" y="593725"/>
                  </a:lnTo>
                  <a:lnTo>
                    <a:pt x="1052043" y="595540"/>
                  </a:lnTo>
                  <a:lnTo>
                    <a:pt x="1035711" y="597807"/>
                  </a:lnTo>
                  <a:lnTo>
                    <a:pt x="1019833" y="600302"/>
                  </a:lnTo>
                  <a:lnTo>
                    <a:pt x="1003728" y="603477"/>
                  </a:lnTo>
                  <a:lnTo>
                    <a:pt x="988077" y="606879"/>
                  </a:lnTo>
                  <a:lnTo>
                    <a:pt x="972652" y="610734"/>
                  </a:lnTo>
                  <a:lnTo>
                    <a:pt x="957001" y="614816"/>
                  </a:lnTo>
                  <a:lnTo>
                    <a:pt x="941803" y="619579"/>
                  </a:lnTo>
                  <a:lnTo>
                    <a:pt x="926605" y="624341"/>
                  </a:lnTo>
                  <a:lnTo>
                    <a:pt x="911634" y="629557"/>
                  </a:lnTo>
                  <a:lnTo>
                    <a:pt x="896890" y="635227"/>
                  </a:lnTo>
                  <a:lnTo>
                    <a:pt x="882373" y="641124"/>
                  </a:lnTo>
                  <a:lnTo>
                    <a:pt x="867856" y="647247"/>
                  </a:lnTo>
                  <a:lnTo>
                    <a:pt x="853566" y="654050"/>
                  </a:lnTo>
                  <a:lnTo>
                    <a:pt x="839502" y="661081"/>
                  </a:lnTo>
                  <a:lnTo>
                    <a:pt x="825892" y="668565"/>
                  </a:lnTo>
                  <a:lnTo>
                    <a:pt x="812056" y="676049"/>
                  </a:lnTo>
                  <a:lnTo>
                    <a:pt x="798673" y="683986"/>
                  </a:lnTo>
                  <a:lnTo>
                    <a:pt x="785289" y="692150"/>
                  </a:lnTo>
                  <a:lnTo>
                    <a:pt x="772360" y="700768"/>
                  </a:lnTo>
                  <a:lnTo>
                    <a:pt x="759431" y="709840"/>
                  </a:lnTo>
                  <a:lnTo>
                    <a:pt x="746728" y="718685"/>
                  </a:lnTo>
                  <a:lnTo>
                    <a:pt x="734479" y="728210"/>
                  </a:lnTo>
                  <a:lnTo>
                    <a:pt x="722684" y="738188"/>
                  </a:lnTo>
                  <a:lnTo>
                    <a:pt x="710662" y="748167"/>
                  </a:lnTo>
                  <a:lnTo>
                    <a:pt x="698867" y="758372"/>
                  </a:lnTo>
                  <a:lnTo>
                    <a:pt x="687525" y="769031"/>
                  </a:lnTo>
                  <a:lnTo>
                    <a:pt x="676410" y="779917"/>
                  </a:lnTo>
                  <a:lnTo>
                    <a:pt x="665522" y="791029"/>
                  </a:lnTo>
                  <a:lnTo>
                    <a:pt x="655088" y="802369"/>
                  </a:lnTo>
                  <a:lnTo>
                    <a:pt x="644654" y="813935"/>
                  </a:lnTo>
                  <a:lnTo>
                    <a:pt x="634673" y="825728"/>
                  </a:lnTo>
                  <a:lnTo>
                    <a:pt x="624920" y="837974"/>
                  </a:lnTo>
                  <a:lnTo>
                    <a:pt x="615619" y="850221"/>
                  </a:lnTo>
                  <a:lnTo>
                    <a:pt x="606319" y="862921"/>
                  </a:lnTo>
                  <a:lnTo>
                    <a:pt x="597473" y="875621"/>
                  </a:lnTo>
                  <a:lnTo>
                    <a:pt x="588853" y="888774"/>
                  </a:lnTo>
                  <a:lnTo>
                    <a:pt x="580461" y="901928"/>
                  </a:lnTo>
                  <a:lnTo>
                    <a:pt x="572748" y="915308"/>
                  </a:lnTo>
                  <a:lnTo>
                    <a:pt x="565036" y="928915"/>
                  </a:lnTo>
                  <a:lnTo>
                    <a:pt x="557778" y="942749"/>
                  </a:lnTo>
                  <a:lnTo>
                    <a:pt x="550746" y="957037"/>
                  </a:lnTo>
                  <a:lnTo>
                    <a:pt x="544168" y="971324"/>
                  </a:lnTo>
                  <a:lnTo>
                    <a:pt x="537590" y="985612"/>
                  </a:lnTo>
                  <a:lnTo>
                    <a:pt x="531692" y="1000126"/>
                  </a:lnTo>
                  <a:lnTo>
                    <a:pt x="526021" y="1015094"/>
                  </a:lnTo>
                  <a:lnTo>
                    <a:pt x="520804" y="1030062"/>
                  </a:lnTo>
                  <a:lnTo>
                    <a:pt x="516041" y="1045029"/>
                  </a:lnTo>
                  <a:lnTo>
                    <a:pt x="511277" y="1060451"/>
                  </a:lnTo>
                  <a:lnTo>
                    <a:pt x="507194" y="1075646"/>
                  </a:lnTo>
                  <a:lnTo>
                    <a:pt x="503338" y="1091294"/>
                  </a:lnTo>
                  <a:lnTo>
                    <a:pt x="499936" y="1107169"/>
                  </a:lnTo>
                  <a:lnTo>
                    <a:pt x="496760" y="1122817"/>
                  </a:lnTo>
                  <a:lnTo>
                    <a:pt x="494265" y="1138919"/>
                  </a:lnTo>
                  <a:lnTo>
                    <a:pt x="491997" y="1155021"/>
                  </a:lnTo>
                  <a:lnTo>
                    <a:pt x="490182" y="1171349"/>
                  </a:lnTo>
                  <a:lnTo>
                    <a:pt x="488594" y="1187905"/>
                  </a:lnTo>
                  <a:lnTo>
                    <a:pt x="487687" y="1204233"/>
                  </a:lnTo>
                  <a:lnTo>
                    <a:pt x="487006" y="1220788"/>
                  </a:lnTo>
                  <a:lnTo>
                    <a:pt x="486779" y="1237571"/>
                  </a:lnTo>
                  <a:lnTo>
                    <a:pt x="487006" y="1254126"/>
                  </a:lnTo>
                  <a:lnTo>
                    <a:pt x="487687" y="1270908"/>
                  </a:lnTo>
                  <a:lnTo>
                    <a:pt x="488594" y="1287463"/>
                  </a:lnTo>
                  <a:lnTo>
                    <a:pt x="490182" y="1303565"/>
                  </a:lnTo>
                  <a:lnTo>
                    <a:pt x="491997" y="1319894"/>
                  </a:lnTo>
                  <a:lnTo>
                    <a:pt x="494265" y="1336222"/>
                  </a:lnTo>
                  <a:lnTo>
                    <a:pt x="496760" y="1352097"/>
                  </a:lnTo>
                  <a:lnTo>
                    <a:pt x="499936" y="1368199"/>
                  </a:lnTo>
                  <a:lnTo>
                    <a:pt x="503338" y="1383847"/>
                  </a:lnTo>
                  <a:lnTo>
                    <a:pt x="507194" y="1399269"/>
                  </a:lnTo>
                  <a:lnTo>
                    <a:pt x="511277" y="1414690"/>
                  </a:lnTo>
                  <a:lnTo>
                    <a:pt x="516041" y="1429885"/>
                  </a:lnTo>
                  <a:lnTo>
                    <a:pt x="520804" y="1445306"/>
                  </a:lnTo>
                  <a:lnTo>
                    <a:pt x="526021" y="1460047"/>
                  </a:lnTo>
                  <a:lnTo>
                    <a:pt x="531692" y="1474789"/>
                  </a:lnTo>
                  <a:lnTo>
                    <a:pt x="537590" y="1489530"/>
                  </a:lnTo>
                  <a:lnTo>
                    <a:pt x="544168" y="1504044"/>
                  </a:lnTo>
                  <a:lnTo>
                    <a:pt x="550746" y="1518105"/>
                  </a:lnTo>
                  <a:lnTo>
                    <a:pt x="557778" y="1532165"/>
                  </a:lnTo>
                  <a:lnTo>
                    <a:pt x="565036" y="1545999"/>
                  </a:lnTo>
                  <a:lnTo>
                    <a:pt x="572748" y="1559606"/>
                  </a:lnTo>
                  <a:lnTo>
                    <a:pt x="580461" y="1573214"/>
                  </a:lnTo>
                  <a:lnTo>
                    <a:pt x="588853" y="1586594"/>
                  </a:lnTo>
                  <a:lnTo>
                    <a:pt x="597473" y="1599521"/>
                  </a:lnTo>
                  <a:lnTo>
                    <a:pt x="606319" y="1612221"/>
                  </a:lnTo>
                  <a:lnTo>
                    <a:pt x="615619" y="1624921"/>
                  </a:lnTo>
                  <a:lnTo>
                    <a:pt x="624920" y="1637167"/>
                  </a:lnTo>
                  <a:lnTo>
                    <a:pt x="634673" y="1649187"/>
                  </a:lnTo>
                  <a:lnTo>
                    <a:pt x="644654" y="1660980"/>
                  </a:lnTo>
                  <a:lnTo>
                    <a:pt x="655088" y="1672546"/>
                  </a:lnTo>
                  <a:lnTo>
                    <a:pt x="665522" y="1684339"/>
                  </a:lnTo>
                  <a:lnTo>
                    <a:pt x="676410" y="1695451"/>
                  </a:lnTo>
                  <a:lnTo>
                    <a:pt x="687525" y="1706110"/>
                  </a:lnTo>
                  <a:lnTo>
                    <a:pt x="698867" y="1716769"/>
                  </a:lnTo>
                  <a:lnTo>
                    <a:pt x="710662" y="1726974"/>
                  </a:lnTo>
                  <a:lnTo>
                    <a:pt x="722684" y="1737180"/>
                  </a:lnTo>
                  <a:lnTo>
                    <a:pt x="734479" y="1746705"/>
                  </a:lnTo>
                  <a:lnTo>
                    <a:pt x="746728" y="1756230"/>
                  </a:lnTo>
                  <a:lnTo>
                    <a:pt x="759431" y="1765528"/>
                  </a:lnTo>
                  <a:lnTo>
                    <a:pt x="772360" y="1774146"/>
                  </a:lnTo>
                  <a:lnTo>
                    <a:pt x="785289" y="1782764"/>
                  </a:lnTo>
                  <a:lnTo>
                    <a:pt x="798673" y="1790928"/>
                  </a:lnTo>
                  <a:lnTo>
                    <a:pt x="812056" y="1799092"/>
                  </a:lnTo>
                  <a:lnTo>
                    <a:pt x="825892" y="1806803"/>
                  </a:lnTo>
                  <a:lnTo>
                    <a:pt x="839502" y="1814060"/>
                  </a:lnTo>
                  <a:lnTo>
                    <a:pt x="853566" y="1820864"/>
                  </a:lnTo>
                  <a:lnTo>
                    <a:pt x="867856" y="1827667"/>
                  </a:lnTo>
                  <a:lnTo>
                    <a:pt x="882373" y="1834017"/>
                  </a:lnTo>
                  <a:lnTo>
                    <a:pt x="896890" y="1839914"/>
                  </a:lnTo>
                  <a:lnTo>
                    <a:pt x="911634" y="1845583"/>
                  </a:lnTo>
                  <a:lnTo>
                    <a:pt x="926605" y="1850799"/>
                  </a:lnTo>
                  <a:lnTo>
                    <a:pt x="941803" y="1855789"/>
                  </a:lnTo>
                  <a:lnTo>
                    <a:pt x="957001" y="1860324"/>
                  </a:lnTo>
                  <a:lnTo>
                    <a:pt x="972652" y="1864406"/>
                  </a:lnTo>
                  <a:lnTo>
                    <a:pt x="988077" y="1868489"/>
                  </a:lnTo>
                  <a:lnTo>
                    <a:pt x="1003728" y="1871664"/>
                  </a:lnTo>
                  <a:lnTo>
                    <a:pt x="1019833" y="1874839"/>
                  </a:lnTo>
                  <a:lnTo>
                    <a:pt x="1035711" y="1877333"/>
                  </a:lnTo>
                  <a:lnTo>
                    <a:pt x="1052043" y="1879828"/>
                  </a:lnTo>
                  <a:lnTo>
                    <a:pt x="1068375" y="1881415"/>
                  </a:lnTo>
                  <a:lnTo>
                    <a:pt x="1084480" y="1883003"/>
                  </a:lnTo>
                  <a:lnTo>
                    <a:pt x="1101038" y="1884137"/>
                  </a:lnTo>
                  <a:lnTo>
                    <a:pt x="1117597" y="1884590"/>
                  </a:lnTo>
                  <a:lnTo>
                    <a:pt x="1134383" y="1884817"/>
                  </a:lnTo>
                  <a:lnTo>
                    <a:pt x="1151168" y="1884590"/>
                  </a:lnTo>
                  <a:lnTo>
                    <a:pt x="1167500" y="1884137"/>
                  </a:lnTo>
                  <a:lnTo>
                    <a:pt x="1184059" y="1883003"/>
                  </a:lnTo>
                  <a:lnTo>
                    <a:pt x="1200617" y="1881415"/>
                  </a:lnTo>
                  <a:lnTo>
                    <a:pt x="1216949" y="1879828"/>
                  </a:lnTo>
                  <a:lnTo>
                    <a:pt x="1232827" y="1877333"/>
                  </a:lnTo>
                  <a:lnTo>
                    <a:pt x="1249159" y="1874839"/>
                  </a:lnTo>
                  <a:lnTo>
                    <a:pt x="1264810" y="1871664"/>
                  </a:lnTo>
                  <a:lnTo>
                    <a:pt x="1280689" y="1868489"/>
                  </a:lnTo>
                  <a:lnTo>
                    <a:pt x="1296340" y="1864406"/>
                  </a:lnTo>
                  <a:lnTo>
                    <a:pt x="1311538" y="1860324"/>
                  </a:lnTo>
                  <a:lnTo>
                    <a:pt x="1326962" y="1855789"/>
                  </a:lnTo>
                  <a:lnTo>
                    <a:pt x="1341933" y="1850799"/>
                  </a:lnTo>
                  <a:lnTo>
                    <a:pt x="1356904" y="1845583"/>
                  </a:lnTo>
                  <a:lnTo>
                    <a:pt x="1371875" y="1839914"/>
                  </a:lnTo>
                  <a:lnTo>
                    <a:pt x="1386392" y="1834017"/>
                  </a:lnTo>
                  <a:lnTo>
                    <a:pt x="1400909" y="1827667"/>
                  </a:lnTo>
                  <a:lnTo>
                    <a:pt x="1414973" y="1820864"/>
                  </a:lnTo>
                  <a:lnTo>
                    <a:pt x="1429263" y="1814060"/>
                  </a:lnTo>
                  <a:lnTo>
                    <a:pt x="1443100" y="1806803"/>
                  </a:lnTo>
                  <a:lnTo>
                    <a:pt x="1456710" y="1799092"/>
                  </a:lnTo>
                  <a:lnTo>
                    <a:pt x="1470093" y="1790928"/>
                  </a:lnTo>
                  <a:lnTo>
                    <a:pt x="1483249" y="1782764"/>
                  </a:lnTo>
                  <a:lnTo>
                    <a:pt x="1496405" y="1774146"/>
                  </a:lnTo>
                  <a:lnTo>
                    <a:pt x="1509108" y="1765528"/>
                  </a:lnTo>
                  <a:lnTo>
                    <a:pt x="1521810" y="1756230"/>
                  </a:lnTo>
                  <a:lnTo>
                    <a:pt x="1534286" y="1746705"/>
                  </a:lnTo>
                  <a:lnTo>
                    <a:pt x="1546308" y="1737180"/>
                  </a:lnTo>
                  <a:lnTo>
                    <a:pt x="1558103" y="1726974"/>
                  </a:lnTo>
                  <a:lnTo>
                    <a:pt x="1569672" y="1716769"/>
                  </a:lnTo>
                  <a:lnTo>
                    <a:pt x="1581240" y="1706110"/>
                  </a:lnTo>
                  <a:lnTo>
                    <a:pt x="1592128" y="1695451"/>
                  </a:lnTo>
                  <a:lnTo>
                    <a:pt x="1603016" y="1684339"/>
                  </a:lnTo>
                  <a:lnTo>
                    <a:pt x="1613677" y="1672546"/>
                  </a:lnTo>
                  <a:lnTo>
                    <a:pt x="1623884" y="1660980"/>
                  </a:lnTo>
                  <a:lnTo>
                    <a:pt x="1634092" y="1649187"/>
                  </a:lnTo>
                  <a:lnTo>
                    <a:pt x="1643845" y="1637167"/>
                  </a:lnTo>
                  <a:lnTo>
                    <a:pt x="1653372" y="1624921"/>
                  </a:lnTo>
                  <a:lnTo>
                    <a:pt x="1662445" y="1612221"/>
                  </a:lnTo>
                  <a:lnTo>
                    <a:pt x="1671519" y="1599521"/>
                  </a:lnTo>
                  <a:lnTo>
                    <a:pt x="1679911" y="1586594"/>
                  </a:lnTo>
                  <a:lnTo>
                    <a:pt x="1688304" y="1573214"/>
                  </a:lnTo>
                  <a:lnTo>
                    <a:pt x="1696243" y="1559606"/>
                  </a:lnTo>
                  <a:lnTo>
                    <a:pt x="1703729" y="1545999"/>
                  </a:lnTo>
                  <a:lnTo>
                    <a:pt x="1711214" y="1532165"/>
                  </a:lnTo>
                  <a:lnTo>
                    <a:pt x="1718019" y="1518105"/>
                  </a:lnTo>
                  <a:lnTo>
                    <a:pt x="1724824" y="1504044"/>
                  </a:lnTo>
                  <a:lnTo>
                    <a:pt x="1730948" y="1489530"/>
                  </a:lnTo>
                  <a:lnTo>
                    <a:pt x="1736846" y="1474789"/>
                  </a:lnTo>
                  <a:lnTo>
                    <a:pt x="1742517" y="1460047"/>
                  </a:lnTo>
                  <a:lnTo>
                    <a:pt x="1747734" y="1445306"/>
                  </a:lnTo>
                  <a:lnTo>
                    <a:pt x="1752724" y="1429885"/>
                  </a:lnTo>
                  <a:lnTo>
                    <a:pt x="1757261" y="1414690"/>
                  </a:lnTo>
                  <a:lnTo>
                    <a:pt x="1761571" y="1399269"/>
                  </a:lnTo>
                  <a:lnTo>
                    <a:pt x="1765427" y="1383847"/>
                  </a:lnTo>
                  <a:lnTo>
                    <a:pt x="1768602" y="1368199"/>
                  </a:lnTo>
                  <a:lnTo>
                    <a:pt x="1771778" y="1352097"/>
                  </a:lnTo>
                  <a:lnTo>
                    <a:pt x="1774273" y="1336222"/>
                  </a:lnTo>
                  <a:lnTo>
                    <a:pt x="1776768" y="1319894"/>
                  </a:lnTo>
                  <a:lnTo>
                    <a:pt x="1778583" y="1303565"/>
                  </a:lnTo>
                  <a:lnTo>
                    <a:pt x="1779944" y="1287463"/>
                  </a:lnTo>
                  <a:lnTo>
                    <a:pt x="1781078" y="1270908"/>
                  </a:lnTo>
                  <a:lnTo>
                    <a:pt x="1781532" y="1254126"/>
                  </a:lnTo>
                  <a:lnTo>
                    <a:pt x="1781759" y="1237571"/>
                  </a:lnTo>
                  <a:lnTo>
                    <a:pt x="1781532" y="1220788"/>
                  </a:lnTo>
                  <a:lnTo>
                    <a:pt x="1781078" y="1204233"/>
                  </a:lnTo>
                  <a:lnTo>
                    <a:pt x="1779944" y="1187905"/>
                  </a:lnTo>
                  <a:lnTo>
                    <a:pt x="1778583" y="1171349"/>
                  </a:lnTo>
                  <a:lnTo>
                    <a:pt x="1776768" y="1155021"/>
                  </a:lnTo>
                  <a:lnTo>
                    <a:pt x="1774273" y="1138919"/>
                  </a:lnTo>
                  <a:lnTo>
                    <a:pt x="1771778" y="1122817"/>
                  </a:lnTo>
                  <a:lnTo>
                    <a:pt x="1768602" y="1107169"/>
                  </a:lnTo>
                  <a:lnTo>
                    <a:pt x="1765427" y="1091294"/>
                  </a:lnTo>
                  <a:lnTo>
                    <a:pt x="1761571" y="1075646"/>
                  </a:lnTo>
                  <a:lnTo>
                    <a:pt x="1757261" y="1060451"/>
                  </a:lnTo>
                  <a:lnTo>
                    <a:pt x="1752724" y="1045029"/>
                  </a:lnTo>
                  <a:lnTo>
                    <a:pt x="1747734" y="1030062"/>
                  </a:lnTo>
                  <a:lnTo>
                    <a:pt x="1742517" y="1015094"/>
                  </a:lnTo>
                  <a:lnTo>
                    <a:pt x="1736846" y="1000126"/>
                  </a:lnTo>
                  <a:lnTo>
                    <a:pt x="1730948" y="985612"/>
                  </a:lnTo>
                  <a:lnTo>
                    <a:pt x="1724824" y="971324"/>
                  </a:lnTo>
                  <a:lnTo>
                    <a:pt x="1718019" y="957037"/>
                  </a:lnTo>
                  <a:lnTo>
                    <a:pt x="1711214" y="942749"/>
                  </a:lnTo>
                  <a:lnTo>
                    <a:pt x="1703729" y="928915"/>
                  </a:lnTo>
                  <a:lnTo>
                    <a:pt x="1696243" y="915308"/>
                  </a:lnTo>
                  <a:lnTo>
                    <a:pt x="1688304" y="901928"/>
                  </a:lnTo>
                  <a:lnTo>
                    <a:pt x="1679911" y="888774"/>
                  </a:lnTo>
                  <a:lnTo>
                    <a:pt x="1671519" y="875621"/>
                  </a:lnTo>
                  <a:lnTo>
                    <a:pt x="1662445" y="862921"/>
                  </a:lnTo>
                  <a:lnTo>
                    <a:pt x="1653372" y="850221"/>
                  </a:lnTo>
                  <a:lnTo>
                    <a:pt x="1643845" y="837974"/>
                  </a:lnTo>
                  <a:lnTo>
                    <a:pt x="1634092" y="825728"/>
                  </a:lnTo>
                  <a:lnTo>
                    <a:pt x="1623884" y="813935"/>
                  </a:lnTo>
                  <a:lnTo>
                    <a:pt x="1613677" y="802369"/>
                  </a:lnTo>
                  <a:lnTo>
                    <a:pt x="1603016" y="791029"/>
                  </a:lnTo>
                  <a:lnTo>
                    <a:pt x="1592128" y="779917"/>
                  </a:lnTo>
                  <a:lnTo>
                    <a:pt x="1581240" y="769031"/>
                  </a:lnTo>
                  <a:lnTo>
                    <a:pt x="1569672" y="758372"/>
                  </a:lnTo>
                  <a:lnTo>
                    <a:pt x="1558103" y="748167"/>
                  </a:lnTo>
                  <a:lnTo>
                    <a:pt x="1546308" y="738188"/>
                  </a:lnTo>
                  <a:lnTo>
                    <a:pt x="1534286" y="728210"/>
                  </a:lnTo>
                  <a:lnTo>
                    <a:pt x="1521810" y="718685"/>
                  </a:lnTo>
                  <a:lnTo>
                    <a:pt x="1509108" y="709840"/>
                  </a:lnTo>
                  <a:lnTo>
                    <a:pt x="1496405" y="700768"/>
                  </a:lnTo>
                  <a:lnTo>
                    <a:pt x="1483249" y="692150"/>
                  </a:lnTo>
                  <a:lnTo>
                    <a:pt x="1470093" y="683986"/>
                  </a:lnTo>
                  <a:lnTo>
                    <a:pt x="1456710" y="676049"/>
                  </a:lnTo>
                  <a:lnTo>
                    <a:pt x="1443100" y="668565"/>
                  </a:lnTo>
                  <a:lnTo>
                    <a:pt x="1429263" y="661081"/>
                  </a:lnTo>
                  <a:lnTo>
                    <a:pt x="1414973" y="654050"/>
                  </a:lnTo>
                  <a:lnTo>
                    <a:pt x="1400909" y="647247"/>
                  </a:lnTo>
                  <a:lnTo>
                    <a:pt x="1386392" y="641124"/>
                  </a:lnTo>
                  <a:lnTo>
                    <a:pt x="1371875" y="635227"/>
                  </a:lnTo>
                  <a:lnTo>
                    <a:pt x="1356904" y="629557"/>
                  </a:lnTo>
                  <a:lnTo>
                    <a:pt x="1341933" y="624341"/>
                  </a:lnTo>
                  <a:lnTo>
                    <a:pt x="1326962" y="619579"/>
                  </a:lnTo>
                  <a:lnTo>
                    <a:pt x="1311538" y="614816"/>
                  </a:lnTo>
                  <a:lnTo>
                    <a:pt x="1296340" y="610734"/>
                  </a:lnTo>
                  <a:lnTo>
                    <a:pt x="1280689" y="606879"/>
                  </a:lnTo>
                  <a:lnTo>
                    <a:pt x="1264810" y="603477"/>
                  </a:lnTo>
                  <a:lnTo>
                    <a:pt x="1249159" y="600302"/>
                  </a:lnTo>
                  <a:lnTo>
                    <a:pt x="1232827" y="597807"/>
                  </a:lnTo>
                  <a:lnTo>
                    <a:pt x="1216949" y="595540"/>
                  </a:lnTo>
                  <a:lnTo>
                    <a:pt x="1200617" y="593725"/>
                  </a:lnTo>
                  <a:lnTo>
                    <a:pt x="1184059" y="592138"/>
                  </a:lnTo>
                  <a:lnTo>
                    <a:pt x="1167500" y="591004"/>
                  </a:lnTo>
                  <a:lnTo>
                    <a:pt x="1151168" y="590550"/>
                  </a:lnTo>
                  <a:lnTo>
                    <a:pt x="1134383" y="590324"/>
                  </a:lnTo>
                  <a:close/>
                  <a:moveTo>
                    <a:pt x="127706" y="417513"/>
                  </a:moveTo>
                  <a:lnTo>
                    <a:pt x="2140832" y="417513"/>
                  </a:lnTo>
                  <a:lnTo>
                    <a:pt x="2147637" y="417740"/>
                  </a:lnTo>
                  <a:lnTo>
                    <a:pt x="2153988" y="418420"/>
                  </a:lnTo>
                  <a:lnTo>
                    <a:pt x="2160567" y="419100"/>
                  </a:lnTo>
                  <a:lnTo>
                    <a:pt x="2166691" y="420234"/>
                  </a:lnTo>
                  <a:lnTo>
                    <a:pt x="2173042" y="421595"/>
                  </a:lnTo>
                  <a:lnTo>
                    <a:pt x="2179167" y="423182"/>
                  </a:lnTo>
                  <a:lnTo>
                    <a:pt x="2185064" y="425223"/>
                  </a:lnTo>
                  <a:lnTo>
                    <a:pt x="2190735" y="427718"/>
                  </a:lnTo>
                  <a:lnTo>
                    <a:pt x="2196406" y="430213"/>
                  </a:lnTo>
                  <a:lnTo>
                    <a:pt x="2201850" y="432934"/>
                  </a:lnTo>
                  <a:lnTo>
                    <a:pt x="2207294" y="436109"/>
                  </a:lnTo>
                  <a:lnTo>
                    <a:pt x="2212511" y="439511"/>
                  </a:lnTo>
                  <a:lnTo>
                    <a:pt x="2217274" y="442913"/>
                  </a:lnTo>
                  <a:lnTo>
                    <a:pt x="2222265" y="446768"/>
                  </a:lnTo>
                  <a:lnTo>
                    <a:pt x="2226801" y="450850"/>
                  </a:lnTo>
                  <a:lnTo>
                    <a:pt x="2231338" y="454932"/>
                  </a:lnTo>
                  <a:lnTo>
                    <a:pt x="2235648" y="459241"/>
                  </a:lnTo>
                  <a:lnTo>
                    <a:pt x="2239504" y="464004"/>
                  </a:lnTo>
                  <a:lnTo>
                    <a:pt x="2243360" y="468766"/>
                  </a:lnTo>
                  <a:lnTo>
                    <a:pt x="2246989" y="473756"/>
                  </a:lnTo>
                  <a:lnTo>
                    <a:pt x="2250392" y="478972"/>
                  </a:lnTo>
                  <a:lnTo>
                    <a:pt x="2253340" y="484415"/>
                  </a:lnTo>
                  <a:lnTo>
                    <a:pt x="2256062" y="489857"/>
                  </a:lnTo>
                  <a:lnTo>
                    <a:pt x="2258558" y="495527"/>
                  </a:lnTo>
                  <a:lnTo>
                    <a:pt x="2260826" y="501423"/>
                  </a:lnTo>
                  <a:lnTo>
                    <a:pt x="2262867" y="507320"/>
                  </a:lnTo>
                  <a:lnTo>
                    <a:pt x="2264682" y="513216"/>
                  </a:lnTo>
                  <a:lnTo>
                    <a:pt x="2266043" y="519340"/>
                  </a:lnTo>
                  <a:lnTo>
                    <a:pt x="2267404" y="525916"/>
                  </a:lnTo>
                  <a:lnTo>
                    <a:pt x="2268084" y="532040"/>
                  </a:lnTo>
                  <a:lnTo>
                    <a:pt x="2268538" y="538390"/>
                  </a:lnTo>
                  <a:lnTo>
                    <a:pt x="2268538" y="545193"/>
                  </a:lnTo>
                  <a:lnTo>
                    <a:pt x="2268538" y="1929948"/>
                  </a:lnTo>
                  <a:lnTo>
                    <a:pt x="2268538" y="1936524"/>
                  </a:lnTo>
                  <a:lnTo>
                    <a:pt x="2268084" y="1942874"/>
                  </a:lnTo>
                  <a:lnTo>
                    <a:pt x="2267404" y="1949451"/>
                  </a:lnTo>
                  <a:lnTo>
                    <a:pt x="2266043" y="1955574"/>
                  </a:lnTo>
                  <a:lnTo>
                    <a:pt x="2264682" y="1961698"/>
                  </a:lnTo>
                  <a:lnTo>
                    <a:pt x="2262867" y="1967821"/>
                  </a:lnTo>
                  <a:lnTo>
                    <a:pt x="2260826" y="1973944"/>
                  </a:lnTo>
                  <a:lnTo>
                    <a:pt x="2258558" y="1979614"/>
                  </a:lnTo>
                  <a:lnTo>
                    <a:pt x="2256062" y="1985283"/>
                  </a:lnTo>
                  <a:lnTo>
                    <a:pt x="2253340" y="1990499"/>
                  </a:lnTo>
                  <a:lnTo>
                    <a:pt x="2250392" y="1995942"/>
                  </a:lnTo>
                  <a:lnTo>
                    <a:pt x="2246989" y="2001158"/>
                  </a:lnTo>
                  <a:lnTo>
                    <a:pt x="2243360" y="2006374"/>
                  </a:lnTo>
                  <a:lnTo>
                    <a:pt x="2239504" y="2010910"/>
                  </a:lnTo>
                  <a:lnTo>
                    <a:pt x="2235648" y="2015673"/>
                  </a:lnTo>
                  <a:lnTo>
                    <a:pt x="2231338" y="2019982"/>
                  </a:lnTo>
                  <a:lnTo>
                    <a:pt x="2226801" y="2024290"/>
                  </a:lnTo>
                  <a:lnTo>
                    <a:pt x="2222265" y="2028373"/>
                  </a:lnTo>
                  <a:lnTo>
                    <a:pt x="2217274" y="2032228"/>
                  </a:lnTo>
                  <a:lnTo>
                    <a:pt x="2212511" y="2035630"/>
                  </a:lnTo>
                  <a:lnTo>
                    <a:pt x="2207294" y="2039032"/>
                  </a:lnTo>
                  <a:lnTo>
                    <a:pt x="2201850" y="2042207"/>
                  </a:lnTo>
                  <a:lnTo>
                    <a:pt x="2196406" y="2044928"/>
                  </a:lnTo>
                  <a:lnTo>
                    <a:pt x="2190735" y="2047423"/>
                  </a:lnTo>
                  <a:lnTo>
                    <a:pt x="2185064" y="2049690"/>
                  </a:lnTo>
                  <a:lnTo>
                    <a:pt x="2179167" y="2051732"/>
                  </a:lnTo>
                  <a:lnTo>
                    <a:pt x="2173042" y="2053546"/>
                  </a:lnTo>
                  <a:lnTo>
                    <a:pt x="2166691" y="2054907"/>
                  </a:lnTo>
                  <a:lnTo>
                    <a:pt x="2160567" y="2056040"/>
                  </a:lnTo>
                  <a:lnTo>
                    <a:pt x="2153988" y="2056948"/>
                  </a:lnTo>
                  <a:lnTo>
                    <a:pt x="2147637" y="2057401"/>
                  </a:lnTo>
                  <a:lnTo>
                    <a:pt x="2140832" y="2057401"/>
                  </a:lnTo>
                  <a:lnTo>
                    <a:pt x="127706" y="2057401"/>
                  </a:lnTo>
                  <a:lnTo>
                    <a:pt x="121355" y="2057401"/>
                  </a:lnTo>
                  <a:lnTo>
                    <a:pt x="114776" y="2056948"/>
                  </a:lnTo>
                  <a:lnTo>
                    <a:pt x="108425" y="2056040"/>
                  </a:lnTo>
                  <a:lnTo>
                    <a:pt x="101847" y="2054907"/>
                  </a:lnTo>
                  <a:lnTo>
                    <a:pt x="95723" y="2053546"/>
                  </a:lnTo>
                  <a:lnTo>
                    <a:pt x="89825" y="2051732"/>
                  </a:lnTo>
                  <a:lnTo>
                    <a:pt x="83927" y="2049690"/>
                  </a:lnTo>
                  <a:lnTo>
                    <a:pt x="77803" y="2047423"/>
                  </a:lnTo>
                  <a:lnTo>
                    <a:pt x="72586" y="2044928"/>
                  </a:lnTo>
                  <a:lnTo>
                    <a:pt x="66915" y="2042207"/>
                  </a:lnTo>
                  <a:lnTo>
                    <a:pt x="61471" y="2039032"/>
                  </a:lnTo>
                  <a:lnTo>
                    <a:pt x="56254" y="2035630"/>
                  </a:lnTo>
                  <a:lnTo>
                    <a:pt x="51264" y="2032228"/>
                  </a:lnTo>
                  <a:lnTo>
                    <a:pt x="46500" y="2028373"/>
                  </a:lnTo>
                  <a:lnTo>
                    <a:pt x="41737" y="2024290"/>
                  </a:lnTo>
                  <a:lnTo>
                    <a:pt x="37427" y="2019982"/>
                  </a:lnTo>
                  <a:lnTo>
                    <a:pt x="33344" y="2015673"/>
                  </a:lnTo>
                  <a:lnTo>
                    <a:pt x="29261" y="2010910"/>
                  </a:lnTo>
                  <a:lnTo>
                    <a:pt x="25632" y="2006374"/>
                  </a:lnTo>
                  <a:lnTo>
                    <a:pt x="22002" y="2001158"/>
                  </a:lnTo>
                  <a:lnTo>
                    <a:pt x="18600" y="1995942"/>
                  </a:lnTo>
                  <a:lnTo>
                    <a:pt x="15424" y="1990499"/>
                  </a:lnTo>
                  <a:lnTo>
                    <a:pt x="12702" y="1985283"/>
                  </a:lnTo>
                  <a:lnTo>
                    <a:pt x="9980" y="1979614"/>
                  </a:lnTo>
                  <a:lnTo>
                    <a:pt x="7712" y="1973944"/>
                  </a:lnTo>
                  <a:lnTo>
                    <a:pt x="5671" y="1967821"/>
                  </a:lnTo>
                  <a:lnTo>
                    <a:pt x="4083" y="1961698"/>
                  </a:lnTo>
                  <a:lnTo>
                    <a:pt x="2495" y="1955574"/>
                  </a:lnTo>
                  <a:lnTo>
                    <a:pt x="1588" y="1949451"/>
                  </a:lnTo>
                  <a:lnTo>
                    <a:pt x="680" y="1942874"/>
                  </a:lnTo>
                  <a:lnTo>
                    <a:pt x="227" y="1936524"/>
                  </a:lnTo>
                  <a:lnTo>
                    <a:pt x="0" y="1929948"/>
                  </a:lnTo>
                  <a:lnTo>
                    <a:pt x="0" y="545193"/>
                  </a:lnTo>
                  <a:lnTo>
                    <a:pt x="227" y="538390"/>
                  </a:lnTo>
                  <a:lnTo>
                    <a:pt x="680" y="532040"/>
                  </a:lnTo>
                  <a:lnTo>
                    <a:pt x="1588" y="525916"/>
                  </a:lnTo>
                  <a:lnTo>
                    <a:pt x="2495" y="519340"/>
                  </a:lnTo>
                  <a:lnTo>
                    <a:pt x="4083" y="513216"/>
                  </a:lnTo>
                  <a:lnTo>
                    <a:pt x="5671" y="507320"/>
                  </a:lnTo>
                  <a:lnTo>
                    <a:pt x="7712" y="501423"/>
                  </a:lnTo>
                  <a:lnTo>
                    <a:pt x="9980" y="495527"/>
                  </a:lnTo>
                  <a:lnTo>
                    <a:pt x="12702" y="489857"/>
                  </a:lnTo>
                  <a:lnTo>
                    <a:pt x="15424" y="484415"/>
                  </a:lnTo>
                  <a:lnTo>
                    <a:pt x="18600" y="478972"/>
                  </a:lnTo>
                  <a:lnTo>
                    <a:pt x="22002" y="473756"/>
                  </a:lnTo>
                  <a:lnTo>
                    <a:pt x="25632" y="468766"/>
                  </a:lnTo>
                  <a:lnTo>
                    <a:pt x="29261" y="464004"/>
                  </a:lnTo>
                  <a:lnTo>
                    <a:pt x="33344" y="459241"/>
                  </a:lnTo>
                  <a:lnTo>
                    <a:pt x="37427" y="454932"/>
                  </a:lnTo>
                  <a:lnTo>
                    <a:pt x="41737" y="450850"/>
                  </a:lnTo>
                  <a:lnTo>
                    <a:pt x="46500" y="446768"/>
                  </a:lnTo>
                  <a:lnTo>
                    <a:pt x="51264" y="442913"/>
                  </a:lnTo>
                  <a:lnTo>
                    <a:pt x="56254" y="439511"/>
                  </a:lnTo>
                  <a:lnTo>
                    <a:pt x="61471" y="436109"/>
                  </a:lnTo>
                  <a:lnTo>
                    <a:pt x="66915" y="432934"/>
                  </a:lnTo>
                  <a:lnTo>
                    <a:pt x="72586" y="430213"/>
                  </a:lnTo>
                  <a:lnTo>
                    <a:pt x="77803" y="427718"/>
                  </a:lnTo>
                  <a:lnTo>
                    <a:pt x="83927" y="425223"/>
                  </a:lnTo>
                  <a:lnTo>
                    <a:pt x="89825" y="423182"/>
                  </a:lnTo>
                  <a:lnTo>
                    <a:pt x="95723" y="421595"/>
                  </a:lnTo>
                  <a:lnTo>
                    <a:pt x="101847" y="420234"/>
                  </a:lnTo>
                  <a:lnTo>
                    <a:pt x="108425" y="419100"/>
                  </a:lnTo>
                  <a:lnTo>
                    <a:pt x="114776" y="418420"/>
                  </a:lnTo>
                  <a:lnTo>
                    <a:pt x="121355" y="417740"/>
                  </a:lnTo>
                  <a:lnTo>
                    <a:pt x="127706" y="417513"/>
                  </a:lnTo>
                  <a:close/>
                  <a:moveTo>
                    <a:pt x="892905" y="0"/>
                  </a:moveTo>
                  <a:lnTo>
                    <a:pt x="1374273" y="0"/>
                  </a:lnTo>
                  <a:lnTo>
                    <a:pt x="1383574" y="226"/>
                  </a:lnTo>
                  <a:lnTo>
                    <a:pt x="1392875" y="679"/>
                  </a:lnTo>
                  <a:lnTo>
                    <a:pt x="1402175" y="2038"/>
                  </a:lnTo>
                  <a:lnTo>
                    <a:pt x="1411022" y="3624"/>
                  </a:lnTo>
                  <a:lnTo>
                    <a:pt x="1419869" y="5662"/>
                  </a:lnTo>
                  <a:lnTo>
                    <a:pt x="1428716" y="8154"/>
                  </a:lnTo>
                  <a:lnTo>
                    <a:pt x="1437110" y="11098"/>
                  </a:lnTo>
                  <a:lnTo>
                    <a:pt x="1445503" y="14269"/>
                  </a:lnTo>
                  <a:lnTo>
                    <a:pt x="1453669" y="17893"/>
                  </a:lnTo>
                  <a:lnTo>
                    <a:pt x="1461382" y="21743"/>
                  </a:lnTo>
                  <a:lnTo>
                    <a:pt x="1469095" y="26500"/>
                  </a:lnTo>
                  <a:lnTo>
                    <a:pt x="1476581" y="31030"/>
                  </a:lnTo>
                  <a:lnTo>
                    <a:pt x="1483840" y="36239"/>
                  </a:lnTo>
                  <a:lnTo>
                    <a:pt x="1490872" y="41675"/>
                  </a:lnTo>
                  <a:lnTo>
                    <a:pt x="1497224" y="47337"/>
                  </a:lnTo>
                  <a:lnTo>
                    <a:pt x="1503802" y="53453"/>
                  </a:lnTo>
                  <a:lnTo>
                    <a:pt x="1509927" y="60021"/>
                  </a:lnTo>
                  <a:lnTo>
                    <a:pt x="1515598" y="66363"/>
                  </a:lnTo>
                  <a:lnTo>
                    <a:pt x="1521043" y="73384"/>
                  </a:lnTo>
                  <a:lnTo>
                    <a:pt x="1526260" y="80632"/>
                  </a:lnTo>
                  <a:lnTo>
                    <a:pt x="1530797" y="88107"/>
                  </a:lnTo>
                  <a:lnTo>
                    <a:pt x="1535334" y="95807"/>
                  </a:lnTo>
                  <a:lnTo>
                    <a:pt x="1539417" y="103508"/>
                  </a:lnTo>
                  <a:lnTo>
                    <a:pt x="1543047" y="111662"/>
                  </a:lnTo>
                  <a:lnTo>
                    <a:pt x="1546223" y="120043"/>
                  </a:lnTo>
                  <a:lnTo>
                    <a:pt x="1549172" y="128423"/>
                  </a:lnTo>
                  <a:lnTo>
                    <a:pt x="1551667" y="137256"/>
                  </a:lnTo>
                  <a:lnTo>
                    <a:pt x="1553709" y="146090"/>
                  </a:lnTo>
                  <a:lnTo>
                    <a:pt x="1555297" y="154923"/>
                  </a:lnTo>
                  <a:lnTo>
                    <a:pt x="1556658" y="163983"/>
                  </a:lnTo>
                  <a:lnTo>
                    <a:pt x="1557111" y="173269"/>
                  </a:lnTo>
                  <a:lnTo>
                    <a:pt x="1557338" y="182782"/>
                  </a:lnTo>
                  <a:lnTo>
                    <a:pt x="1557338" y="354013"/>
                  </a:lnTo>
                  <a:lnTo>
                    <a:pt x="1404217" y="354013"/>
                  </a:lnTo>
                  <a:lnTo>
                    <a:pt x="1404217" y="182782"/>
                  </a:lnTo>
                  <a:lnTo>
                    <a:pt x="1404217" y="179837"/>
                  </a:lnTo>
                  <a:lnTo>
                    <a:pt x="1403536" y="176667"/>
                  </a:lnTo>
                  <a:lnTo>
                    <a:pt x="1402856" y="173722"/>
                  </a:lnTo>
                  <a:lnTo>
                    <a:pt x="1401948" y="171231"/>
                  </a:lnTo>
                  <a:lnTo>
                    <a:pt x="1400587" y="168286"/>
                  </a:lnTo>
                  <a:lnTo>
                    <a:pt x="1398999" y="166021"/>
                  </a:lnTo>
                  <a:lnTo>
                    <a:pt x="1397412" y="163756"/>
                  </a:lnTo>
                  <a:lnTo>
                    <a:pt x="1395370" y="161718"/>
                  </a:lnTo>
                  <a:lnTo>
                    <a:pt x="1393328" y="159679"/>
                  </a:lnTo>
                  <a:lnTo>
                    <a:pt x="1391060" y="157867"/>
                  </a:lnTo>
                  <a:lnTo>
                    <a:pt x="1388338" y="156508"/>
                  </a:lnTo>
                  <a:lnTo>
                    <a:pt x="1385842" y="155149"/>
                  </a:lnTo>
                  <a:lnTo>
                    <a:pt x="1383347" y="154243"/>
                  </a:lnTo>
                  <a:lnTo>
                    <a:pt x="1380171" y="153564"/>
                  </a:lnTo>
                  <a:lnTo>
                    <a:pt x="1377222" y="152884"/>
                  </a:lnTo>
                  <a:lnTo>
                    <a:pt x="1374273" y="152658"/>
                  </a:lnTo>
                  <a:lnTo>
                    <a:pt x="892905" y="152658"/>
                  </a:lnTo>
                  <a:lnTo>
                    <a:pt x="889956" y="152884"/>
                  </a:lnTo>
                  <a:lnTo>
                    <a:pt x="886780" y="153564"/>
                  </a:lnTo>
                  <a:lnTo>
                    <a:pt x="884058" y="154243"/>
                  </a:lnTo>
                  <a:lnTo>
                    <a:pt x="881109" y="155149"/>
                  </a:lnTo>
                  <a:lnTo>
                    <a:pt x="878614" y="156508"/>
                  </a:lnTo>
                  <a:lnTo>
                    <a:pt x="876118" y="157867"/>
                  </a:lnTo>
                  <a:lnTo>
                    <a:pt x="873623" y="159679"/>
                  </a:lnTo>
                  <a:lnTo>
                    <a:pt x="871581" y="161718"/>
                  </a:lnTo>
                  <a:lnTo>
                    <a:pt x="869767" y="163756"/>
                  </a:lnTo>
                  <a:lnTo>
                    <a:pt x="867952" y="166021"/>
                  </a:lnTo>
                  <a:lnTo>
                    <a:pt x="866591" y="168286"/>
                  </a:lnTo>
                  <a:lnTo>
                    <a:pt x="865230" y="171231"/>
                  </a:lnTo>
                  <a:lnTo>
                    <a:pt x="864096" y="173722"/>
                  </a:lnTo>
                  <a:lnTo>
                    <a:pt x="863415" y="176667"/>
                  </a:lnTo>
                  <a:lnTo>
                    <a:pt x="863188" y="179837"/>
                  </a:lnTo>
                  <a:lnTo>
                    <a:pt x="862961" y="182782"/>
                  </a:lnTo>
                  <a:lnTo>
                    <a:pt x="862961" y="354013"/>
                  </a:lnTo>
                  <a:lnTo>
                    <a:pt x="709613" y="354013"/>
                  </a:lnTo>
                  <a:lnTo>
                    <a:pt x="709613" y="182782"/>
                  </a:lnTo>
                  <a:lnTo>
                    <a:pt x="709840" y="173269"/>
                  </a:lnTo>
                  <a:lnTo>
                    <a:pt x="710747" y="163983"/>
                  </a:lnTo>
                  <a:lnTo>
                    <a:pt x="711654" y="154923"/>
                  </a:lnTo>
                  <a:lnTo>
                    <a:pt x="713469" y="146090"/>
                  </a:lnTo>
                  <a:lnTo>
                    <a:pt x="715511" y="137256"/>
                  </a:lnTo>
                  <a:lnTo>
                    <a:pt x="718006" y="128423"/>
                  </a:lnTo>
                  <a:lnTo>
                    <a:pt x="720728" y="120043"/>
                  </a:lnTo>
                  <a:lnTo>
                    <a:pt x="724131" y="111662"/>
                  </a:lnTo>
                  <a:lnTo>
                    <a:pt x="727761" y="103508"/>
                  </a:lnTo>
                  <a:lnTo>
                    <a:pt x="731844" y="95807"/>
                  </a:lnTo>
                  <a:lnTo>
                    <a:pt x="736154" y="88107"/>
                  </a:lnTo>
                  <a:lnTo>
                    <a:pt x="741145" y="80632"/>
                  </a:lnTo>
                  <a:lnTo>
                    <a:pt x="745908" y="73384"/>
                  </a:lnTo>
                  <a:lnTo>
                    <a:pt x="751806" y="66363"/>
                  </a:lnTo>
                  <a:lnTo>
                    <a:pt x="757478" y="60021"/>
                  </a:lnTo>
                  <a:lnTo>
                    <a:pt x="763376" y="53453"/>
                  </a:lnTo>
                  <a:lnTo>
                    <a:pt x="769727" y="47337"/>
                  </a:lnTo>
                  <a:lnTo>
                    <a:pt x="776533" y="41675"/>
                  </a:lnTo>
                  <a:lnTo>
                    <a:pt x="783338" y="36239"/>
                  </a:lnTo>
                  <a:lnTo>
                    <a:pt x="790597" y="31030"/>
                  </a:lnTo>
                  <a:lnTo>
                    <a:pt x="797856" y="26500"/>
                  </a:lnTo>
                  <a:lnTo>
                    <a:pt x="805569" y="21743"/>
                  </a:lnTo>
                  <a:lnTo>
                    <a:pt x="813509" y="17893"/>
                  </a:lnTo>
                  <a:lnTo>
                    <a:pt x="821675" y="14269"/>
                  </a:lnTo>
                  <a:lnTo>
                    <a:pt x="830069" y="11098"/>
                  </a:lnTo>
                  <a:lnTo>
                    <a:pt x="838689" y="8154"/>
                  </a:lnTo>
                  <a:lnTo>
                    <a:pt x="847082" y="5662"/>
                  </a:lnTo>
                  <a:lnTo>
                    <a:pt x="856156" y="3624"/>
                  </a:lnTo>
                  <a:lnTo>
                    <a:pt x="865003" y="2038"/>
                  </a:lnTo>
                  <a:lnTo>
                    <a:pt x="874304" y="679"/>
                  </a:lnTo>
                  <a:lnTo>
                    <a:pt x="883604" y="226"/>
                  </a:lnTo>
                  <a:lnTo>
                    <a:pt x="89290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9710009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left)">
                                      <p:cBhvr>
                                        <p:cTn id="13" dur="500"/>
                                        <p:tgtEl>
                                          <p:spTgt spid="5"/>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p:tgtEl>
                                          <p:spTgt spid="38"/>
                                        </p:tgtEl>
                                        <p:attrNameLst>
                                          <p:attrName>ppt_x</p:attrName>
                                        </p:attrNameLst>
                                      </p:cBhvr>
                                      <p:tavLst>
                                        <p:tav tm="0">
                                          <p:val>
                                            <p:strVal val="#ppt_x-#ppt_w*1.125000"/>
                                          </p:val>
                                        </p:tav>
                                        <p:tav tm="100000">
                                          <p:val>
                                            <p:strVal val="#ppt_x"/>
                                          </p:val>
                                        </p:tav>
                                      </p:tavLst>
                                    </p:anim>
                                    <p:animEffect transition="in" filter="wipe(right)">
                                      <p:cBhvr>
                                        <p:cTn id="26" dur="500"/>
                                        <p:tgtEl>
                                          <p:spTgt spid="38"/>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p:tgtEl>
                                          <p:spTgt spid="40"/>
                                        </p:tgtEl>
                                        <p:attrNameLst>
                                          <p:attrName>ppt_x</p:attrName>
                                        </p:attrNameLst>
                                      </p:cBhvr>
                                      <p:tavLst>
                                        <p:tav tm="0">
                                          <p:val>
                                            <p:strVal val="#ppt_x+#ppt_w*1.125000"/>
                                          </p:val>
                                        </p:tav>
                                        <p:tav tm="100000">
                                          <p:val>
                                            <p:strVal val="#ppt_x"/>
                                          </p:val>
                                        </p:tav>
                                      </p:tavLst>
                                    </p:anim>
                                    <p:animEffect transition="in" filter="wipe(left)">
                                      <p:cBhvr>
                                        <p:cTn id="36" dur="500"/>
                                        <p:tgtEl>
                                          <p:spTgt spid="40"/>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解决方案</a:t>
            </a:r>
          </a:p>
        </p:txBody>
      </p:sp>
      <p:sp>
        <p:nvSpPr>
          <p:cNvPr id="3" name="文本框 2"/>
          <p:cNvSpPr txBox="1"/>
          <p:nvPr/>
        </p:nvSpPr>
        <p:spPr>
          <a:xfrm>
            <a:off x="509363" y="891366"/>
            <a:ext cx="1762350"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最大胆的方案</a:t>
            </a:r>
          </a:p>
        </p:txBody>
      </p:sp>
      <p:grpSp>
        <p:nvGrpSpPr>
          <p:cNvPr id="4" name="组合 3"/>
          <p:cNvGrpSpPr/>
          <p:nvPr/>
        </p:nvGrpSpPr>
        <p:grpSpPr>
          <a:xfrm>
            <a:off x="1168678" y="2005265"/>
            <a:ext cx="2925015" cy="3578993"/>
            <a:chOff x="1168678" y="2005265"/>
            <a:chExt cx="2925015" cy="3578993"/>
          </a:xfrm>
        </p:grpSpPr>
        <p:grpSp>
          <p:nvGrpSpPr>
            <p:cNvPr id="5" name="组合 4"/>
            <p:cNvGrpSpPr/>
            <p:nvPr/>
          </p:nvGrpSpPr>
          <p:grpSpPr>
            <a:xfrm>
              <a:off x="1168678" y="2005265"/>
              <a:ext cx="2925015" cy="3578993"/>
              <a:chOff x="1407833" y="1681707"/>
              <a:chExt cx="2925015" cy="3578993"/>
            </a:xfrm>
          </p:grpSpPr>
          <p:sp>
            <p:nvSpPr>
              <p:cNvPr id="7" name="圆角矩形 6"/>
              <p:cNvSpPr/>
              <p:nvPr/>
            </p:nvSpPr>
            <p:spPr>
              <a:xfrm>
                <a:off x="1407833" y="2179876"/>
                <a:ext cx="2925015" cy="3080824"/>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nvGrpSpPr>
              <p:cNvPr id="8" name="组合 7"/>
              <p:cNvGrpSpPr/>
              <p:nvPr/>
            </p:nvGrpSpPr>
            <p:grpSpPr>
              <a:xfrm>
                <a:off x="2372171" y="1681707"/>
                <a:ext cx="996338" cy="996338"/>
                <a:chOff x="2239062" y="1681707"/>
                <a:chExt cx="996338" cy="996338"/>
              </a:xfrm>
            </p:grpSpPr>
            <p:sp>
              <p:nvSpPr>
                <p:cNvPr id="9" name="椭圆 8"/>
                <p:cNvSpPr/>
                <p:nvPr/>
              </p:nvSpPr>
              <p:spPr>
                <a:xfrm>
                  <a:off x="2239062" y="1681707"/>
                  <a:ext cx="996338" cy="996338"/>
                </a:xfrm>
                <a:prstGeom prst="ellipse">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10" name="Freeform 60"/>
                <p:cNvSpPr>
                  <a:spLocks noEditPoints="1"/>
                </p:cNvSpPr>
                <p:nvPr/>
              </p:nvSpPr>
              <p:spPr bwMode="auto">
                <a:xfrm>
                  <a:off x="2361787" y="1804432"/>
                  <a:ext cx="750888" cy="750888"/>
                </a:xfrm>
                <a:custGeom>
                  <a:avLst/>
                  <a:gdLst>
                    <a:gd name="T0" fmla="*/ 200 w 200"/>
                    <a:gd name="T1" fmla="*/ 120 h 200"/>
                    <a:gd name="T2" fmla="*/ 200 w 200"/>
                    <a:gd name="T3" fmla="*/ 80 h 200"/>
                    <a:gd name="T4" fmla="*/ 178 w 200"/>
                    <a:gd name="T5" fmla="*/ 80 h 200"/>
                    <a:gd name="T6" fmla="*/ 170 w 200"/>
                    <a:gd name="T7" fmla="*/ 59 h 200"/>
                    <a:gd name="T8" fmla="*/ 185 w 200"/>
                    <a:gd name="T9" fmla="*/ 43 h 200"/>
                    <a:gd name="T10" fmla="*/ 157 w 200"/>
                    <a:gd name="T11" fmla="*/ 15 h 200"/>
                    <a:gd name="T12" fmla="*/ 142 w 200"/>
                    <a:gd name="T13" fmla="*/ 30 h 200"/>
                    <a:gd name="T14" fmla="*/ 120 w 200"/>
                    <a:gd name="T15" fmla="*/ 21 h 200"/>
                    <a:gd name="T16" fmla="*/ 120 w 200"/>
                    <a:gd name="T17" fmla="*/ 0 h 200"/>
                    <a:gd name="T18" fmla="*/ 80 w 200"/>
                    <a:gd name="T19" fmla="*/ 0 h 200"/>
                    <a:gd name="T20" fmla="*/ 80 w 200"/>
                    <a:gd name="T21" fmla="*/ 21 h 200"/>
                    <a:gd name="T22" fmla="*/ 59 w 200"/>
                    <a:gd name="T23" fmla="*/ 30 h 200"/>
                    <a:gd name="T24" fmla="*/ 44 w 200"/>
                    <a:gd name="T25" fmla="*/ 15 h 200"/>
                    <a:gd name="T26" fmla="*/ 16 w 200"/>
                    <a:gd name="T27" fmla="*/ 43 h 200"/>
                    <a:gd name="T28" fmla="*/ 31 w 200"/>
                    <a:gd name="T29" fmla="*/ 59 h 200"/>
                    <a:gd name="T30" fmla="*/ 23 w 200"/>
                    <a:gd name="T31" fmla="*/ 80 h 200"/>
                    <a:gd name="T32" fmla="*/ 0 w 200"/>
                    <a:gd name="T33" fmla="*/ 80 h 200"/>
                    <a:gd name="T34" fmla="*/ 0 w 200"/>
                    <a:gd name="T35" fmla="*/ 120 h 200"/>
                    <a:gd name="T36" fmla="*/ 23 w 200"/>
                    <a:gd name="T37" fmla="*/ 120 h 200"/>
                    <a:gd name="T38" fmla="*/ 32 w 200"/>
                    <a:gd name="T39" fmla="*/ 140 h 200"/>
                    <a:gd name="T40" fmla="*/ 16 w 200"/>
                    <a:gd name="T41" fmla="*/ 156 h 200"/>
                    <a:gd name="T42" fmla="*/ 44 w 200"/>
                    <a:gd name="T43" fmla="*/ 184 h 200"/>
                    <a:gd name="T44" fmla="*/ 61 w 200"/>
                    <a:gd name="T45" fmla="*/ 168 h 200"/>
                    <a:gd name="T46" fmla="*/ 80 w 200"/>
                    <a:gd name="T47" fmla="*/ 176 h 200"/>
                    <a:gd name="T48" fmla="*/ 80 w 200"/>
                    <a:gd name="T49" fmla="*/ 200 h 200"/>
                    <a:gd name="T50" fmla="*/ 120 w 200"/>
                    <a:gd name="T51" fmla="*/ 200 h 200"/>
                    <a:gd name="T52" fmla="*/ 120 w 200"/>
                    <a:gd name="T53" fmla="*/ 176 h 200"/>
                    <a:gd name="T54" fmla="*/ 140 w 200"/>
                    <a:gd name="T55" fmla="*/ 168 h 200"/>
                    <a:gd name="T56" fmla="*/ 157 w 200"/>
                    <a:gd name="T57" fmla="*/ 184 h 200"/>
                    <a:gd name="T58" fmla="*/ 185 w 200"/>
                    <a:gd name="T59" fmla="*/ 156 h 200"/>
                    <a:gd name="T60" fmla="*/ 169 w 200"/>
                    <a:gd name="T61" fmla="*/ 140 h 200"/>
                    <a:gd name="T62" fmla="*/ 177 w 200"/>
                    <a:gd name="T63" fmla="*/ 120 h 200"/>
                    <a:gd name="T64" fmla="*/ 200 w 200"/>
                    <a:gd name="T65" fmla="*/ 120 h 200"/>
                    <a:gd name="T66" fmla="*/ 100 w 200"/>
                    <a:gd name="T67" fmla="*/ 128 h 200"/>
                    <a:gd name="T68" fmla="*/ 72 w 200"/>
                    <a:gd name="T69" fmla="*/ 100 h 200"/>
                    <a:gd name="T70" fmla="*/ 100 w 200"/>
                    <a:gd name="T71" fmla="*/ 72 h 200"/>
                    <a:gd name="T72" fmla="*/ 128 w 200"/>
                    <a:gd name="T73" fmla="*/ 100 h 200"/>
                    <a:gd name="T74" fmla="*/ 100 w 200"/>
                    <a:gd name="T75"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20"/>
                      </a:moveTo>
                      <a:cubicBezTo>
                        <a:pt x="200" y="80"/>
                        <a:pt x="200" y="80"/>
                        <a:pt x="200" y="80"/>
                      </a:cubicBezTo>
                      <a:cubicBezTo>
                        <a:pt x="178" y="80"/>
                        <a:pt x="178" y="80"/>
                        <a:pt x="178" y="80"/>
                      </a:cubicBezTo>
                      <a:cubicBezTo>
                        <a:pt x="176" y="72"/>
                        <a:pt x="174" y="65"/>
                        <a:pt x="170" y="59"/>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9"/>
                        <a:pt x="31" y="59"/>
                        <a:pt x="31" y="59"/>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lnTo>
                        <a:pt x="200" y="12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2" charset="-122"/>
                    <a:ea typeface="造字工房悦圆演示版常规体" pitchFamily="2" charset="-122"/>
                  </a:endParaRPr>
                </a:p>
              </p:txBody>
            </p:sp>
          </p:grpSp>
        </p:grpSp>
        <p:sp>
          <p:nvSpPr>
            <p:cNvPr id="6" name="文本框 5"/>
            <p:cNvSpPr txBox="1"/>
            <p:nvPr/>
          </p:nvSpPr>
          <p:spPr>
            <a:xfrm>
              <a:off x="1245520" y="3134376"/>
              <a:ext cx="2771330" cy="2317109"/>
            </a:xfrm>
            <a:prstGeom prst="rect">
              <a:avLst/>
            </a:prstGeom>
            <a:noFill/>
          </p:spPr>
          <p:txBody>
            <a:bodyPr wrap="square" rtlCol="0">
              <a:spAutoFit/>
            </a:bodyPr>
            <a:lstStyle/>
            <a:p>
              <a:pPr algn="ctr">
                <a:lnSpc>
                  <a:spcPct val="120000"/>
                </a:lnSpc>
              </a:pPr>
              <a:r>
                <a:rPr lang="zh-CN" altLang="en-US"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输入大标题</a:t>
              </a:r>
              <a:endParaRPr lang="en-US" altLang="zh-CN"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点击输入内容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zh-CN" altLang="en-US" dirty="0">
                <a:solidFill>
                  <a:schemeClr val="tx1">
                    <a:lumMod val="65000"/>
                    <a:lumOff val="35000"/>
                  </a:schemeClr>
                </a:solidFill>
                <a:latin typeface="造字工房悦圆演示版常规体" pitchFamily="2" charset="-122"/>
                <a:ea typeface="造字工房悦圆演示版常规体" pitchFamily="2" charset="-122"/>
              </a:endParaRPr>
            </a:p>
          </p:txBody>
        </p:sp>
      </p:grpSp>
      <p:grpSp>
        <p:nvGrpSpPr>
          <p:cNvPr id="11" name="组合 10"/>
          <p:cNvGrpSpPr/>
          <p:nvPr/>
        </p:nvGrpSpPr>
        <p:grpSpPr>
          <a:xfrm>
            <a:off x="4622297" y="2005265"/>
            <a:ext cx="2925015" cy="3578993"/>
            <a:chOff x="4622297" y="2005265"/>
            <a:chExt cx="2925015" cy="3578993"/>
          </a:xfrm>
        </p:grpSpPr>
        <p:grpSp>
          <p:nvGrpSpPr>
            <p:cNvPr id="12" name="组合 11"/>
            <p:cNvGrpSpPr/>
            <p:nvPr/>
          </p:nvGrpSpPr>
          <p:grpSpPr>
            <a:xfrm>
              <a:off x="4622297" y="2005265"/>
              <a:ext cx="2925015" cy="3578993"/>
              <a:chOff x="1407833" y="1681707"/>
              <a:chExt cx="2925015" cy="3578993"/>
            </a:xfrm>
          </p:grpSpPr>
          <p:sp>
            <p:nvSpPr>
              <p:cNvPr id="17" name="圆角矩形 16"/>
              <p:cNvSpPr/>
              <p:nvPr/>
            </p:nvSpPr>
            <p:spPr>
              <a:xfrm>
                <a:off x="1407833" y="2179876"/>
                <a:ext cx="2925015" cy="3080824"/>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18" name="椭圆 17"/>
              <p:cNvSpPr/>
              <p:nvPr/>
            </p:nvSpPr>
            <p:spPr>
              <a:xfrm>
                <a:off x="2372171" y="1681707"/>
                <a:ext cx="996338" cy="996338"/>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grpSp>
          <p:nvGrpSpPr>
            <p:cNvPr id="13" name="组合 12"/>
            <p:cNvGrpSpPr/>
            <p:nvPr/>
          </p:nvGrpSpPr>
          <p:grpSpPr>
            <a:xfrm>
              <a:off x="5785016" y="2187515"/>
              <a:ext cx="661487" cy="659974"/>
              <a:chOff x="3830638" y="2357438"/>
              <a:chExt cx="693737" cy="692150"/>
            </a:xfrm>
            <a:solidFill>
              <a:schemeClr val="bg1">
                <a:lumMod val="50000"/>
              </a:schemeClr>
            </a:solidFill>
          </p:grpSpPr>
          <p:sp>
            <p:nvSpPr>
              <p:cNvPr id="15" name="Freeform 61"/>
              <p:cNvSpPr>
                <a:spLocks/>
              </p:cNvSpPr>
              <p:nvPr/>
            </p:nvSpPr>
            <p:spPr bwMode="auto">
              <a:xfrm>
                <a:off x="4070350" y="2357438"/>
                <a:ext cx="454025" cy="450850"/>
              </a:xfrm>
              <a:custGeom>
                <a:avLst/>
                <a:gdLst>
                  <a:gd name="T0" fmla="*/ 116 w 121"/>
                  <a:gd name="T1" fmla="*/ 3 h 120"/>
                  <a:gd name="T2" fmla="*/ 107 w 121"/>
                  <a:gd name="T3" fmla="*/ 0 h 120"/>
                  <a:gd name="T4" fmla="*/ 99 w 121"/>
                  <a:gd name="T5" fmla="*/ 3 h 120"/>
                  <a:gd name="T6" fmla="*/ 70 w 121"/>
                  <a:gd name="T7" fmla="*/ 32 h 120"/>
                  <a:gd name="T8" fmla="*/ 66 w 121"/>
                  <a:gd name="T9" fmla="*/ 36 h 120"/>
                  <a:gd name="T10" fmla="*/ 62 w 121"/>
                  <a:gd name="T11" fmla="*/ 40 h 120"/>
                  <a:gd name="T12" fmla="*/ 39 w 121"/>
                  <a:gd name="T13" fmla="*/ 63 h 120"/>
                  <a:gd name="T14" fmla="*/ 0 w 121"/>
                  <a:gd name="T15" fmla="*/ 103 h 120"/>
                  <a:gd name="T16" fmla="*/ 0 w 121"/>
                  <a:gd name="T17" fmla="*/ 103 h 120"/>
                  <a:gd name="T18" fmla="*/ 0 w 121"/>
                  <a:gd name="T19" fmla="*/ 120 h 120"/>
                  <a:gd name="T20" fmla="*/ 16 w 121"/>
                  <a:gd name="T21" fmla="*/ 120 h 120"/>
                  <a:gd name="T22" fmla="*/ 16 w 121"/>
                  <a:gd name="T23" fmla="*/ 120 h 120"/>
                  <a:gd name="T24" fmla="*/ 36 w 121"/>
                  <a:gd name="T25" fmla="*/ 100 h 120"/>
                  <a:gd name="T26" fmla="*/ 80 w 121"/>
                  <a:gd name="T27" fmla="*/ 57 h 120"/>
                  <a:gd name="T28" fmla="*/ 80 w 121"/>
                  <a:gd name="T29" fmla="*/ 56 h 120"/>
                  <a:gd name="T30" fmla="*/ 80 w 121"/>
                  <a:gd name="T31" fmla="*/ 56 h 120"/>
                  <a:gd name="T32" fmla="*/ 82 w 121"/>
                  <a:gd name="T33" fmla="*/ 54 h 120"/>
                  <a:gd name="T34" fmla="*/ 82 w 121"/>
                  <a:gd name="T35" fmla="*/ 54 h 120"/>
                  <a:gd name="T36" fmla="*/ 116 w 121"/>
                  <a:gd name="T37" fmla="*/ 20 h 120"/>
                  <a:gd name="T38" fmla="*/ 116 w 121"/>
                  <a:gd name="T39"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20">
                    <a:moveTo>
                      <a:pt x="116" y="3"/>
                    </a:moveTo>
                    <a:cubicBezTo>
                      <a:pt x="113" y="1"/>
                      <a:pt x="110" y="0"/>
                      <a:pt x="107" y="0"/>
                    </a:cubicBezTo>
                    <a:cubicBezTo>
                      <a:pt x="104" y="0"/>
                      <a:pt x="101" y="1"/>
                      <a:pt x="99" y="3"/>
                    </a:cubicBezTo>
                    <a:cubicBezTo>
                      <a:pt x="70" y="32"/>
                      <a:pt x="70" y="32"/>
                      <a:pt x="70" y="32"/>
                    </a:cubicBezTo>
                    <a:cubicBezTo>
                      <a:pt x="66" y="36"/>
                      <a:pt x="66" y="36"/>
                      <a:pt x="66" y="36"/>
                    </a:cubicBezTo>
                    <a:cubicBezTo>
                      <a:pt x="62" y="40"/>
                      <a:pt x="62" y="40"/>
                      <a:pt x="62" y="40"/>
                    </a:cubicBezTo>
                    <a:cubicBezTo>
                      <a:pt x="39" y="63"/>
                      <a:pt x="39" y="63"/>
                      <a:pt x="39" y="63"/>
                    </a:cubicBezTo>
                    <a:cubicBezTo>
                      <a:pt x="0" y="103"/>
                      <a:pt x="0" y="103"/>
                      <a:pt x="0" y="103"/>
                    </a:cubicBezTo>
                    <a:cubicBezTo>
                      <a:pt x="0" y="103"/>
                      <a:pt x="0" y="103"/>
                      <a:pt x="0" y="103"/>
                    </a:cubicBezTo>
                    <a:cubicBezTo>
                      <a:pt x="0" y="120"/>
                      <a:pt x="0" y="120"/>
                      <a:pt x="0" y="120"/>
                    </a:cubicBezTo>
                    <a:cubicBezTo>
                      <a:pt x="16" y="120"/>
                      <a:pt x="16" y="120"/>
                      <a:pt x="16" y="120"/>
                    </a:cubicBezTo>
                    <a:cubicBezTo>
                      <a:pt x="16" y="120"/>
                      <a:pt x="16" y="120"/>
                      <a:pt x="16" y="120"/>
                    </a:cubicBezTo>
                    <a:cubicBezTo>
                      <a:pt x="36" y="100"/>
                      <a:pt x="36" y="100"/>
                      <a:pt x="36" y="100"/>
                    </a:cubicBezTo>
                    <a:cubicBezTo>
                      <a:pt x="80" y="57"/>
                      <a:pt x="80" y="57"/>
                      <a:pt x="80" y="57"/>
                    </a:cubicBezTo>
                    <a:cubicBezTo>
                      <a:pt x="80" y="56"/>
                      <a:pt x="80" y="56"/>
                      <a:pt x="80" y="56"/>
                    </a:cubicBezTo>
                    <a:cubicBezTo>
                      <a:pt x="80" y="56"/>
                      <a:pt x="80" y="56"/>
                      <a:pt x="80" y="56"/>
                    </a:cubicBezTo>
                    <a:cubicBezTo>
                      <a:pt x="82" y="54"/>
                      <a:pt x="82" y="54"/>
                      <a:pt x="82" y="54"/>
                    </a:cubicBezTo>
                    <a:cubicBezTo>
                      <a:pt x="82" y="54"/>
                      <a:pt x="82" y="54"/>
                      <a:pt x="82" y="54"/>
                    </a:cubicBezTo>
                    <a:cubicBezTo>
                      <a:pt x="116" y="20"/>
                      <a:pt x="116" y="20"/>
                      <a:pt x="116" y="20"/>
                    </a:cubicBezTo>
                    <a:cubicBezTo>
                      <a:pt x="121" y="16"/>
                      <a:pt x="121" y="8"/>
                      <a:pt x="116" y="3"/>
                    </a:cubicBezTo>
                    <a:close/>
                  </a:path>
                </a:pathLst>
              </a:custGeom>
              <a:solidFill>
                <a:srgbClr val="61CE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2" charset="-122"/>
                  <a:ea typeface="造字工房悦圆演示版常规体" pitchFamily="2" charset="-122"/>
                </a:endParaRPr>
              </a:p>
            </p:txBody>
          </p:sp>
          <p:sp>
            <p:nvSpPr>
              <p:cNvPr id="16" name="Freeform 62"/>
              <p:cNvSpPr>
                <a:spLocks/>
              </p:cNvSpPr>
              <p:nvPr/>
            </p:nvSpPr>
            <p:spPr bwMode="auto">
              <a:xfrm>
                <a:off x="3830638" y="2478088"/>
                <a:ext cx="569913" cy="571500"/>
              </a:xfrm>
              <a:custGeom>
                <a:avLst/>
                <a:gdLst>
                  <a:gd name="T0" fmla="*/ 352 w 359"/>
                  <a:gd name="T1" fmla="*/ 71 h 360"/>
                  <a:gd name="T2" fmla="*/ 248 w 359"/>
                  <a:gd name="T3" fmla="*/ 175 h 360"/>
                  <a:gd name="T4" fmla="*/ 203 w 359"/>
                  <a:gd name="T5" fmla="*/ 223 h 360"/>
                  <a:gd name="T6" fmla="*/ 196 w 359"/>
                  <a:gd name="T7" fmla="*/ 227 h 360"/>
                  <a:gd name="T8" fmla="*/ 189 w 359"/>
                  <a:gd name="T9" fmla="*/ 227 h 360"/>
                  <a:gd name="T10" fmla="*/ 151 w 359"/>
                  <a:gd name="T11" fmla="*/ 227 h 360"/>
                  <a:gd name="T12" fmla="*/ 132 w 359"/>
                  <a:gd name="T13" fmla="*/ 227 h 360"/>
                  <a:gd name="T14" fmla="*/ 132 w 359"/>
                  <a:gd name="T15" fmla="*/ 208 h 360"/>
                  <a:gd name="T16" fmla="*/ 132 w 359"/>
                  <a:gd name="T17" fmla="*/ 168 h 360"/>
                  <a:gd name="T18" fmla="*/ 132 w 359"/>
                  <a:gd name="T19" fmla="*/ 159 h 360"/>
                  <a:gd name="T20" fmla="*/ 137 w 359"/>
                  <a:gd name="T21" fmla="*/ 154 h 360"/>
                  <a:gd name="T22" fmla="*/ 231 w 359"/>
                  <a:gd name="T23" fmla="*/ 59 h 360"/>
                  <a:gd name="T24" fmla="*/ 286 w 359"/>
                  <a:gd name="T25" fmla="*/ 5 h 360"/>
                  <a:gd name="T26" fmla="*/ 291 w 359"/>
                  <a:gd name="T27" fmla="*/ 0 h 360"/>
                  <a:gd name="T28" fmla="*/ 0 w 359"/>
                  <a:gd name="T29" fmla="*/ 0 h 360"/>
                  <a:gd name="T30" fmla="*/ 0 w 359"/>
                  <a:gd name="T31" fmla="*/ 360 h 360"/>
                  <a:gd name="T32" fmla="*/ 359 w 359"/>
                  <a:gd name="T33" fmla="*/ 360 h 360"/>
                  <a:gd name="T34" fmla="*/ 359 w 359"/>
                  <a:gd name="T35" fmla="*/ 66 h 360"/>
                  <a:gd name="T36" fmla="*/ 354 w 359"/>
                  <a:gd name="T37" fmla="*/ 71 h 360"/>
                  <a:gd name="T38" fmla="*/ 352 w 359"/>
                  <a:gd name="T39"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360">
                    <a:moveTo>
                      <a:pt x="352" y="71"/>
                    </a:moveTo>
                    <a:lnTo>
                      <a:pt x="248" y="175"/>
                    </a:lnTo>
                    <a:lnTo>
                      <a:pt x="203" y="223"/>
                    </a:lnTo>
                    <a:lnTo>
                      <a:pt x="196" y="227"/>
                    </a:lnTo>
                    <a:lnTo>
                      <a:pt x="189" y="227"/>
                    </a:lnTo>
                    <a:lnTo>
                      <a:pt x="151" y="227"/>
                    </a:lnTo>
                    <a:lnTo>
                      <a:pt x="132" y="227"/>
                    </a:lnTo>
                    <a:lnTo>
                      <a:pt x="132" y="208"/>
                    </a:lnTo>
                    <a:lnTo>
                      <a:pt x="132" y="168"/>
                    </a:lnTo>
                    <a:lnTo>
                      <a:pt x="132" y="159"/>
                    </a:lnTo>
                    <a:lnTo>
                      <a:pt x="137" y="154"/>
                    </a:lnTo>
                    <a:lnTo>
                      <a:pt x="231" y="59"/>
                    </a:lnTo>
                    <a:lnTo>
                      <a:pt x="286" y="5"/>
                    </a:lnTo>
                    <a:lnTo>
                      <a:pt x="291" y="0"/>
                    </a:lnTo>
                    <a:lnTo>
                      <a:pt x="0" y="0"/>
                    </a:lnTo>
                    <a:lnTo>
                      <a:pt x="0" y="360"/>
                    </a:lnTo>
                    <a:lnTo>
                      <a:pt x="359" y="360"/>
                    </a:lnTo>
                    <a:lnTo>
                      <a:pt x="359" y="66"/>
                    </a:lnTo>
                    <a:lnTo>
                      <a:pt x="354" y="71"/>
                    </a:lnTo>
                    <a:lnTo>
                      <a:pt x="352" y="71"/>
                    </a:lnTo>
                    <a:close/>
                  </a:path>
                </a:pathLst>
              </a:custGeom>
              <a:solidFill>
                <a:srgbClr val="61CE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2" charset="-122"/>
                  <a:ea typeface="造字工房悦圆演示版常规体" pitchFamily="2" charset="-122"/>
                </a:endParaRPr>
              </a:p>
            </p:txBody>
          </p:sp>
        </p:grpSp>
        <p:sp>
          <p:nvSpPr>
            <p:cNvPr id="14" name="文本框 13"/>
            <p:cNvSpPr txBox="1"/>
            <p:nvPr/>
          </p:nvSpPr>
          <p:spPr>
            <a:xfrm>
              <a:off x="4671060" y="3134376"/>
              <a:ext cx="2771330" cy="2317109"/>
            </a:xfrm>
            <a:prstGeom prst="rect">
              <a:avLst/>
            </a:prstGeom>
            <a:noFill/>
          </p:spPr>
          <p:txBody>
            <a:bodyPr wrap="square" rtlCol="0">
              <a:spAutoFit/>
            </a:bodyPr>
            <a:lstStyle/>
            <a:p>
              <a:pPr algn="ctr">
                <a:lnSpc>
                  <a:spcPct val="120000"/>
                </a:lnSpc>
              </a:pPr>
              <a:r>
                <a:rPr lang="zh-CN" altLang="en-US"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输入大标题</a:t>
              </a:r>
              <a:endParaRPr lang="en-US" altLang="zh-CN"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点击输入内容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zh-CN" altLang="en-US" dirty="0">
                <a:solidFill>
                  <a:schemeClr val="tx1">
                    <a:lumMod val="65000"/>
                    <a:lumOff val="35000"/>
                  </a:schemeClr>
                </a:solidFill>
                <a:latin typeface="造字工房悦圆演示版常规体" pitchFamily="2" charset="-122"/>
                <a:ea typeface="造字工房悦圆演示版常规体" pitchFamily="2" charset="-122"/>
              </a:endParaRPr>
            </a:p>
          </p:txBody>
        </p:sp>
      </p:grpSp>
      <p:grpSp>
        <p:nvGrpSpPr>
          <p:cNvPr id="19" name="组合 18"/>
          <p:cNvGrpSpPr/>
          <p:nvPr/>
        </p:nvGrpSpPr>
        <p:grpSpPr>
          <a:xfrm>
            <a:off x="8075915" y="2005265"/>
            <a:ext cx="2925015" cy="3578993"/>
            <a:chOff x="8075915" y="2005265"/>
            <a:chExt cx="2925015" cy="3578993"/>
          </a:xfrm>
        </p:grpSpPr>
        <p:grpSp>
          <p:nvGrpSpPr>
            <p:cNvPr id="20" name="组合 19"/>
            <p:cNvGrpSpPr/>
            <p:nvPr/>
          </p:nvGrpSpPr>
          <p:grpSpPr>
            <a:xfrm>
              <a:off x="8075915" y="2005265"/>
              <a:ext cx="2925015" cy="3578993"/>
              <a:chOff x="1407833" y="1681707"/>
              <a:chExt cx="2925015" cy="3578993"/>
            </a:xfrm>
          </p:grpSpPr>
          <p:sp>
            <p:nvSpPr>
              <p:cNvPr id="25" name="圆角矩形 24"/>
              <p:cNvSpPr/>
              <p:nvPr/>
            </p:nvSpPr>
            <p:spPr>
              <a:xfrm>
                <a:off x="1407833" y="2179876"/>
                <a:ext cx="2925015" cy="3080824"/>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26" name="椭圆 25"/>
              <p:cNvSpPr/>
              <p:nvPr/>
            </p:nvSpPr>
            <p:spPr>
              <a:xfrm>
                <a:off x="2372171" y="1681707"/>
                <a:ext cx="996338" cy="996338"/>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grpSp>
          <p:nvGrpSpPr>
            <p:cNvPr id="21" name="组合 20"/>
            <p:cNvGrpSpPr/>
            <p:nvPr/>
          </p:nvGrpSpPr>
          <p:grpSpPr>
            <a:xfrm>
              <a:off x="9167959" y="2112517"/>
              <a:ext cx="738275" cy="734972"/>
              <a:chOff x="7797800" y="2395538"/>
              <a:chExt cx="709613" cy="706438"/>
            </a:xfrm>
            <a:solidFill>
              <a:schemeClr val="bg1">
                <a:lumMod val="50000"/>
              </a:schemeClr>
            </a:solidFill>
          </p:grpSpPr>
          <p:sp>
            <p:nvSpPr>
              <p:cNvPr id="23" name="Freeform 39"/>
              <p:cNvSpPr>
                <a:spLocks noEditPoints="1"/>
              </p:cNvSpPr>
              <p:nvPr/>
            </p:nvSpPr>
            <p:spPr bwMode="auto">
              <a:xfrm>
                <a:off x="7797800" y="2395538"/>
                <a:ext cx="709613" cy="706438"/>
              </a:xfrm>
              <a:custGeom>
                <a:avLst/>
                <a:gdLst>
                  <a:gd name="T0" fmla="*/ 134 w 189"/>
                  <a:gd name="T1" fmla="*/ 124 h 188"/>
                  <a:gd name="T2" fmla="*/ 152 w 189"/>
                  <a:gd name="T3" fmla="*/ 76 h 188"/>
                  <a:gd name="T4" fmla="*/ 76 w 189"/>
                  <a:gd name="T5" fmla="*/ 0 h 188"/>
                  <a:gd name="T6" fmla="*/ 0 w 189"/>
                  <a:gd name="T7" fmla="*/ 76 h 188"/>
                  <a:gd name="T8" fmla="*/ 76 w 189"/>
                  <a:gd name="T9" fmla="*/ 152 h 188"/>
                  <a:gd name="T10" fmla="*/ 125 w 189"/>
                  <a:gd name="T11" fmla="*/ 134 h 188"/>
                  <a:gd name="T12" fmla="*/ 179 w 189"/>
                  <a:gd name="T13" fmla="*/ 188 h 188"/>
                  <a:gd name="T14" fmla="*/ 189 w 189"/>
                  <a:gd name="T15" fmla="*/ 179 h 188"/>
                  <a:gd name="T16" fmla="*/ 134 w 189"/>
                  <a:gd name="T17" fmla="*/ 124 h 188"/>
                  <a:gd name="T18" fmla="*/ 76 w 189"/>
                  <a:gd name="T19" fmla="*/ 144 h 188"/>
                  <a:gd name="T20" fmla="*/ 8 w 189"/>
                  <a:gd name="T21" fmla="*/ 76 h 188"/>
                  <a:gd name="T22" fmla="*/ 76 w 189"/>
                  <a:gd name="T23" fmla="*/ 8 h 188"/>
                  <a:gd name="T24" fmla="*/ 144 w 189"/>
                  <a:gd name="T25" fmla="*/ 76 h 188"/>
                  <a:gd name="T26" fmla="*/ 76 w 189"/>
                  <a:gd name="T27" fmla="*/ 14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88">
                    <a:moveTo>
                      <a:pt x="134" y="124"/>
                    </a:moveTo>
                    <a:cubicBezTo>
                      <a:pt x="145" y="111"/>
                      <a:pt x="152" y="94"/>
                      <a:pt x="152" y="76"/>
                    </a:cubicBezTo>
                    <a:cubicBezTo>
                      <a:pt x="152" y="34"/>
                      <a:pt x="118" y="0"/>
                      <a:pt x="76" y="0"/>
                    </a:cubicBezTo>
                    <a:cubicBezTo>
                      <a:pt x="34" y="0"/>
                      <a:pt x="0" y="34"/>
                      <a:pt x="0" y="76"/>
                    </a:cubicBezTo>
                    <a:cubicBezTo>
                      <a:pt x="0" y="118"/>
                      <a:pt x="34" y="152"/>
                      <a:pt x="76" y="152"/>
                    </a:cubicBezTo>
                    <a:cubicBezTo>
                      <a:pt x="94" y="152"/>
                      <a:pt x="111" y="145"/>
                      <a:pt x="125" y="134"/>
                    </a:cubicBezTo>
                    <a:cubicBezTo>
                      <a:pt x="179" y="188"/>
                      <a:pt x="179" y="188"/>
                      <a:pt x="179" y="188"/>
                    </a:cubicBezTo>
                    <a:cubicBezTo>
                      <a:pt x="189" y="179"/>
                      <a:pt x="189" y="179"/>
                      <a:pt x="189" y="179"/>
                    </a:cubicBezTo>
                    <a:lnTo>
                      <a:pt x="134" y="124"/>
                    </a:lnTo>
                    <a:close/>
                    <a:moveTo>
                      <a:pt x="76" y="144"/>
                    </a:moveTo>
                    <a:cubicBezTo>
                      <a:pt x="38" y="144"/>
                      <a:pt x="8" y="113"/>
                      <a:pt x="8" y="76"/>
                    </a:cubicBezTo>
                    <a:cubicBezTo>
                      <a:pt x="8" y="38"/>
                      <a:pt x="38" y="8"/>
                      <a:pt x="76" y="8"/>
                    </a:cubicBezTo>
                    <a:cubicBezTo>
                      <a:pt x="113" y="8"/>
                      <a:pt x="144" y="38"/>
                      <a:pt x="144" y="76"/>
                    </a:cubicBezTo>
                    <a:cubicBezTo>
                      <a:pt x="144" y="113"/>
                      <a:pt x="113" y="144"/>
                      <a:pt x="76" y="144"/>
                    </a:cubicBezTo>
                    <a:close/>
                  </a:path>
                </a:pathLst>
              </a:custGeom>
              <a:solidFill>
                <a:srgbClr val="FF8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2" charset="-122"/>
                  <a:ea typeface="造字工房悦圆演示版常规体" pitchFamily="2" charset="-122"/>
                </a:endParaRPr>
              </a:p>
            </p:txBody>
          </p:sp>
          <p:sp>
            <p:nvSpPr>
              <p:cNvPr id="24" name="Oval 40"/>
              <p:cNvSpPr>
                <a:spLocks noChangeArrowheads="1"/>
              </p:cNvSpPr>
              <p:nvPr/>
            </p:nvSpPr>
            <p:spPr bwMode="auto">
              <a:xfrm>
                <a:off x="7858125" y="2455863"/>
                <a:ext cx="450850" cy="450850"/>
              </a:xfrm>
              <a:prstGeom prst="ellipse">
                <a:avLst/>
              </a:prstGeom>
              <a:solidFill>
                <a:srgbClr val="FF88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2" charset="-122"/>
                  <a:ea typeface="造字工房悦圆演示版常规体" pitchFamily="2" charset="-122"/>
                </a:endParaRPr>
              </a:p>
            </p:txBody>
          </p:sp>
        </p:grpSp>
        <p:sp>
          <p:nvSpPr>
            <p:cNvPr id="22" name="文本框 21"/>
            <p:cNvSpPr txBox="1"/>
            <p:nvPr/>
          </p:nvSpPr>
          <p:spPr>
            <a:xfrm>
              <a:off x="8151431" y="3134376"/>
              <a:ext cx="2771330" cy="2317109"/>
            </a:xfrm>
            <a:prstGeom prst="rect">
              <a:avLst/>
            </a:prstGeom>
            <a:noFill/>
          </p:spPr>
          <p:txBody>
            <a:bodyPr wrap="square" rtlCol="0">
              <a:spAutoFit/>
            </a:bodyPr>
            <a:lstStyle/>
            <a:p>
              <a:pPr algn="ctr">
                <a:lnSpc>
                  <a:spcPct val="120000"/>
                </a:lnSpc>
              </a:pPr>
              <a:r>
                <a:rPr lang="zh-CN" altLang="en-US"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输入大标题</a:t>
              </a:r>
              <a:endParaRPr lang="en-US" altLang="zh-CN" sz="28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点击输入内容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zh-CN" altLang="en-US" dirty="0">
                <a:solidFill>
                  <a:schemeClr val="tx1">
                    <a:lumMod val="65000"/>
                    <a:lumOff val="35000"/>
                  </a:schemeClr>
                </a:solidFill>
                <a:latin typeface="造字工房悦圆演示版常规体" pitchFamily="2" charset="-122"/>
                <a:ea typeface="造字工房悦圆演示版常规体" pitchFamily="2" charset="-122"/>
              </a:endParaRPr>
            </a:p>
          </p:txBody>
        </p:sp>
      </p:grpSp>
    </p:spTree>
    <p:extLst>
      <p:ext uri="{BB962C8B-B14F-4D97-AF65-F5344CB8AC3E}">
        <p14:creationId xmlns:p14="http://schemas.microsoft.com/office/powerpoint/2010/main" val="28907416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style.rotation</p:attrName>
                                        </p:attrNameLst>
                                      </p:cBhvr>
                                      <p:tavLst>
                                        <p:tav tm="0">
                                          <p:val>
                                            <p:fltVal val="90"/>
                                          </p:val>
                                        </p:tav>
                                        <p:tav tm="100000">
                                          <p:val>
                                            <p:fltVal val="0"/>
                                          </p:val>
                                        </p:tav>
                                      </p:tavLst>
                                    </p:anim>
                                    <p:animEffect transition="in" filter="fade">
                                      <p:cBhvr>
                                        <p:cTn id="3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826" y="165659"/>
            <a:ext cx="2160814" cy="658642"/>
          </a:xfrm>
          <a:prstGeom prst="rect">
            <a:avLst/>
          </a:prstGeom>
          <a:noFill/>
        </p:spPr>
        <p:txBody>
          <a:bodyPr wrap="square" rtlCol="0">
            <a:spAutoFit/>
          </a:bodyPr>
          <a:lstStyle/>
          <a:p>
            <a:pPr>
              <a:lnSpc>
                <a:spcPct val="120000"/>
              </a:lnSpc>
            </a:pPr>
            <a:r>
              <a:rPr lang="zh-CN" altLang="en-US" sz="32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解决方案</a:t>
            </a:r>
          </a:p>
        </p:txBody>
      </p:sp>
      <p:sp>
        <p:nvSpPr>
          <p:cNvPr id="3" name="文本框 2"/>
          <p:cNvSpPr txBox="1"/>
          <p:nvPr/>
        </p:nvSpPr>
        <p:spPr>
          <a:xfrm>
            <a:off x="509362" y="891366"/>
            <a:ext cx="2134277" cy="446276"/>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最可行的方案</a:t>
            </a:r>
          </a:p>
        </p:txBody>
      </p:sp>
      <p:grpSp>
        <p:nvGrpSpPr>
          <p:cNvPr id="4" name="组合 3"/>
          <p:cNvGrpSpPr/>
          <p:nvPr/>
        </p:nvGrpSpPr>
        <p:grpSpPr>
          <a:xfrm>
            <a:off x="5948284" y="1495422"/>
            <a:ext cx="309489" cy="4473526"/>
            <a:chOff x="5904742" y="1814736"/>
            <a:chExt cx="309489" cy="4473526"/>
          </a:xfrm>
        </p:grpSpPr>
        <p:sp>
          <p:nvSpPr>
            <p:cNvPr id="5" name="椭圆 4"/>
            <p:cNvSpPr/>
            <p:nvPr/>
          </p:nvSpPr>
          <p:spPr>
            <a:xfrm>
              <a:off x="5904742" y="1814736"/>
              <a:ext cx="309489" cy="309489"/>
            </a:xfrm>
            <a:prstGeom prst="ellipse">
              <a:avLst/>
            </a:prstGeom>
            <a:noFill/>
            <a:ln w="38100">
              <a:solidFill>
                <a:srgbClr val="61CE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cxnSp>
          <p:nvCxnSpPr>
            <p:cNvPr id="6" name="直接连接符 5"/>
            <p:cNvCxnSpPr/>
            <p:nvPr/>
          </p:nvCxnSpPr>
          <p:spPr>
            <a:xfrm>
              <a:off x="6059486" y="2124225"/>
              <a:ext cx="0" cy="4164037"/>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982114" y="2716240"/>
              <a:ext cx="154745" cy="154745"/>
            </a:xfrm>
            <a:prstGeom prst="ellipse">
              <a:avLst/>
            </a:prstGeom>
            <a:solidFill>
              <a:srgbClr val="61C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8" name="椭圆 7"/>
            <p:cNvSpPr/>
            <p:nvPr/>
          </p:nvSpPr>
          <p:spPr>
            <a:xfrm>
              <a:off x="5982114" y="3684066"/>
              <a:ext cx="154745" cy="15474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9" name="椭圆 8"/>
            <p:cNvSpPr/>
            <p:nvPr/>
          </p:nvSpPr>
          <p:spPr>
            <a:xfrm>
              <a:off x="5982114" y="4651892"/>
              <a:ext cx="154745" cy="154745"/>
            </a:xfrm>
            <a:prstGeom prst="ellipse">
              <a:avLst/>
            </a:prstGeom>
            <a:solidFill>
              <a:srgbClr val="FF8805"/>
            </a:solidFill>
            <a:ln>
              <a:solidFill>
                <a:srgbClr val="FF88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sp>
          <p:nvSpPr>
            <p:cNvPr id="10" name="椭圆 9"/>
            <p:cNvSpPr/>
            <p:nvPr/>
          </p:nvSpPr>
          <p:spPr>
            <a:xfrm>
              <a:off x="5982114" y="5619718"/>
              <a:ext cx="154745" cy="15474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2" charset="-122"/>
                <a:ea typeface="造字工房悦圆演示版常规体" pitchFamily="2" charset="-122"/>
              </a:endParaRPr>
            </a:p>
          </p:txBody>
        </p:sp>
      </p:grpSp>
      <p:sp>
        <p:nvSpPr>
          <p:cNvPr id="11" name="文本框 10"/>
          <p:cNvSpPr txBox="1"/>
          <p:nvPr/>
        </p:nvSpPr>
        <p:spPr>
          <a:xfrm>
            <a:off x="959654" y="1966466"/>
            <a:ext cx="5009734" cy="1015663"/>
          </a:xfrm>
          <a:prstGeom prst="rect">
            <a:avLst/>
          </a:prstGeom>
          <a:noFill/>
        </p:spPr>
        <p:txBody>
          <a:bodyPr wrap="square" rtlCol="0">
            <a:spAutoFit/>
          </a:bodyPr>
          <a:lstStyle/>
          <a:p>
            <a:r>
              <a:rPr lang="en-US" altLang="zh-CN"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01.</a:t>
            </a:r>
            <a:r>
              <a:rPr lang="zh-CN" altLang="en-US"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输入标题</a:t>
            </a:r>
            <a:endParaRPr lang="en-US" altLang="zh-CN"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点击输入内容点击输入内容点击输入内容点击输入内容点击输入内容点击输入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en-US" altLang="zh-CN" dirty="0" smtClean="0">
              <a:solidFill>
                <a:schemeClr val="bg2">
                  <a:lumMod val="25000"/>
                </a:schemeClr>
              </a:solidFill>
              <a:latin typeface="造字工房悦圆演示版常规体" pitchFamily="2" charset="-122"/>
              <a:ea typeface="造字工房悦圆演示版常规体" pitchFamily="2" charset="-122"/>
            </a:endParaRPr>
          </a:p>
        </p:txBody>
      </p:sp>
      <p:sp>
        <p:nvSpPr>
          <p:cNvPr id="12" name="文本框 11"/>
          <p:cNvSpPr txBox="1"/>
          <p:nvPr/>
        </p:nvSpPr>
        <p:spPr>
          <a:xfrm>
            <a:off x="6257773" y="2915535"/>
            <a:ext cx="5009734" cy="1015663"/>
          </a:xfrm>
          <a:prstGeom prst="rect">
            <a:avLst/>
          </a:prstGeom>
          <a:noFill/>
        </p:spPr>
        <p:txBody>
          <a:bodyPr wrap="square" rtlCol="0">
            <a:spAutoFit/>
          </a:bodyPr>
          <a:lstStyle/>
          <a:p>
            <a:r>
              <a:rPr lang="en-US" altLang="zh-CN" sz="24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02.</a:t>
            </a:r>
            <a:r>
              <a:rPr lang="zh-CN" altLang="en-US"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输入标题</a:t>
            </a:r>
            <a:endParaRPr lang="en-US" altLang="zh-CN"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点击输入内容点击输入内容点击输入内容点击输入内容点击输入内容点击输入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en-US" altLang="zh-CN" dirty="0" smtClean="0">
              <a:solidFill>
                <a:schemeClr val="bg2">
                  <a:lumMod val="25000"/>
                </a:schemeClr>
              </a:solidFill>
              <a:latin typeface="造字工房悦圆演示版常规体" pitchFamily="2" charset="-122"/>
              <a:ea typeface="造字工房悦圆演示版常规体" pitchFamily="2" charset="-122"/>
            </a:endParaRPr>
          </a:p>
        </p:txBody>
      </p:sp>
      <p:sp>
        <p:nvSpPr>
          <p:cNvPr id="13" name="文本框 12"/>
          <p:cNvSpPr txBox="1"/>
          <p:nvPr/>
        </p:nvSpPr>
        <p:spPr>
          <a:xfrm>
            <a:off x="959654" y="3920878"/>
            <a:ext cx="5009734" cy="1015663"/>
          </a:xfrm>
          <a:prstGeom prst="rect">
            <a:avLst/>
          </a:prstGeom>
          <a:noFill/>
        </p:spPr>
        <p:txBody>
          <a:bodyPr wrap="square" rtlCol="0">
            <a:spAutoFit/>
          </a:bodyPr>
          <a:lstStyle/>
          <a:p>
            <a:r>
              <a:rPr lang="en-US" altLang="zh-CN" sz="24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03.</a:t>
            </a:r>
            <a:r>
              <a:rPr lang="zh-CN" altLang="en-US"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输入标题</a:t>
            </a:r>
            <a:endParaRPr lang="en-US" altLang="zh-CN"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点击输入内容点击输入内容点击输入内容点击输入内容点击输入内容点击输入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en-US" altLang="zh-CN" dirty="0" smtClean="0">
              <a:solidFill>
                <a:schemeClr val="bg2">
                  <a:lumMod val="25000"/>
                </a:schemeClr>
              </a:solidFill>
              <a:latin typeface="造字工房悦圆演示版常规体" pitchFamily="2" charset="-122"/>
              <a:ea typeface="造字工房悦圆演示版常规体" pitchFamily="2" charset="-122"/>
            </a:endParaRPr>
          </a:p>
        </p:txBody>
      </p:sp>
      <p:sp>
        <p:nvSpPr>
          <p:cNvPr id="14" name="文本框 13"/>
          <p:cNvSpPr txBox="1"/>
          <p:nvPr/>
        </p:nvSpPr>
        <p:spPr>
          <a:xfrm>
            <a:off x="6257773" y="4869944"/>
            <a:ext cx="5009734" cy="1015663"/>
          </a:xfrm>
          <a:prstGeom prst="rect">
            <a:avLst/>
          </a:prstGeom>
          <a:noFill/>
        </p:spPr>
        <p:txBody>
          <a:bodyPr wrap="square" rtlCol="0">
            <a:spAutoFit/>
          </a:bodyPr>
          <a:lstStyle/>
          <a:p>
            <a:r>
              <a:rPr lang="en-US" altLang="zh-CN" sz="24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04.</a:t>
            </a:r>
            <a:r>
              <a:rPr lang="zh-CN" altLang="en-US"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输入标题</a:t>
            </a:r>
            <a:endParaRPr lang="en-US" altLang="zh-CN" sz="24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r>
              <a:rPr lang="zh-CN" altLang="en-US" dirty="0">
                <a:solidFill>
                  <a:schemeClr val="tx1">
                    <a:lumMod val="65000"/>
                    <a:lumOff val="35000"/>
                  </a:schemeClr>
                </a:solidFill>
                <a:latin typeface="造字工房悦圆演示版常规体" pitchFamily="2" charset="-122"/>
                <a:ea typeface="造字工房悦圆演示版常规体" pitchFamily="2" charset="-122"/>
              </a:rPr>
              <a:t>点击输入内容点击输入内容点击输入内容点击输入内容点击输入内容点击输入</a:t>
            </a:r>
            <a:r>
              <a:rPr lang="zh-CN" altLang="en-US" dirty="0" smtClean="0">
                <a:solidFill>
                  <a:schemeClr val="tx1">
                    <a:lumMod val="65000"/>
                    <a:lumOff val="35000"/>
                  </a:schemeClr>
                </a:solidFill>
                <a:latin typeface="造字工房悦圆演示版常规体" pitchFamily="2" charset="-122"/>
                <a:ea typeface="造字工房悦圆演示版常规体" pitchFamily="2" charset="-122"/>
              </a:rPr>
              <a:t>内容</a:t>
            </a:r>
            <a:endParaRPr lang="en-US" altLang="zh-CN" dirty="0" smtClean="0">
              <a:solidFill>
                <a:schemeClr val="bg2">
                  <a:lumMod val="25000"/>
                </a:schemeClr>
              </a:solidFill>
              <a:latin typeface="造字工房悦圆演示版常规体" pitchFamily="2" charset="-122"/>
              <a:ea typeface="造字工房悦圆演示版常规体" pitchFamily="2" charset="-122"/>
            </a:endParaRPr>
          </a:p>
        </p:txBody>
      </p:sp>
    </p:spTree>
    <p:extLst>
      <p:ext uri="{BB962C8B-B14F-4D97-AF65-F5344CB8AC3E}">
        <p14:creationId xmlns:p14="http://schemas.microsoft.com/office/powerpoint/2010/main" val="13467729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4000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4000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accel="4000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accel="4000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未来计划</a:t>
            </a:r>
          </a:p>
        </p:txBody>
      </p:sp>
      <p:sp>
        <p:nvSpPr>
          <p:cNvPr id="3" name="文本框 2"/>
          <p:cNvSpPr txBox="1"/>
          <p:nvPr/>
        </p:nvSpPr>
        <p:spPr>
          <a:xfrm>
            <a:off x="509363" y="891366"/>
            <a:ext cx="3262537"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向上级说明未来的工作计划</a:t>
            </a:r>
          </a:p>
        </p:txBody>
      </p:sp>
      <p:grpSp>
        <p:nvGrpSpPr>
          <p:cNvPr id="4" name="组合 3"/>
          <p:cNvGrpSpPr/>
          <p:nvPr/>
        </p:nvGrpSpPr>
        <p:grpSpPr>
          <a:xfrm>
            <a:off x="515938" y="2094407"/>
            <a:ext cx="2713390" cy="4060558"/>
            <a:chOff x="515938" y="2151557"/>
            <a:chExt cx="2713390" cy="4060558"/>
          </a:xfrm>
        </p:grpSpPr>
        <p:grpSp>
          <p:nvGrpSpPr>
            <p:cNvPr id="5" name="组合 4"/>
            <p:cNvGrpSpPr/>
            <p:nvPr/>
          </p:nvGrpSpPr>
          <p:grpSpPr>
            <a:xfrm>
              <a:off x="515938" y="2151557"/>
              <a:ext cx="2698876" cy="3480326"/>
              <a:chOff x="515938" y="2151557"/>
              <a:chExt cx="2698876" cy="3480326"/>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4" y="2151557"/>
                <a:ext cx="2694143" cy="1800150"/>
              </a:xfrm>
              <a:prstGeom prst="rect">
                <a:avLst/>
              </a:prstGeom>
              <a:ln>
                <a:solidFill>
                  <a:schemeClr val="bg1">
                    <a:lumMod val="50000"/>
                  </a:schemeClr>
                </a:solidFill>
              </a:ln>
              <a:effectLst/>
            </p:spPr>
          </p:pic>
          <p:sp>
            <p:nvSpPr>
              <p:cNvPr id="8" name="文本框 7"/>
              <p:cNvSpPr txBox="1"/>
              <p:nvPr/>
            </p:nvSpPr>
            <p:spPr>
              <a:xfrm>
                <a:off x="515938" y="4186872"/>
                <a:ext cx="2698876" cy="1445011"/>
              </a:xfrm>
              <a:prstGeom prst="rect">
                <a:avLst/>
              </a:prstGeom>
              <a:noFill/>
            </p:spPr>
            <p:txBody>
              <a:bodyPr wrap="square" rtlCol="0">
                <a:spAutoFit/>
              </a:bodyPr>
              <a:lstStyle/>
              <a:p>
                <a:pPr algn="ctr">
                  <a:lnSpc>
                    <a:spcPct val="120000"/>
                  </a:lnSpc>
                </a:pPr>
                <a:r>
                  <a:rPr lang="zh-CN" altLang="en-US"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团队组建</a:t>
                </a:r>
                <a:endParaRPr lang="en-US" altLang="zh-CN"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b="1" dirty="0" smtClean="0">
                    <a:solidFill>
                      <a:schemeClr val="tx1">
                        <a:lumMod val="75000"/>
                        <a:lumOff val="25000"/>
                      </a:schemeClr>
                    </a:solidFill>
                    <a:latin typeface="造字工房悦圆演示版常规体" pitchFamily="2" charset="-122"/>
                    <a:ea typeface="造字工房悦圆演示版常规体" pitchFamily="2" charset="-122"/>
                  </a:rPr>
                  <a:t>右击图片选择“更改图片”，然后选择自己要替换的图片替换即可。</a:t>
                </a:r>
                <a:endParaRPr lang="zh-CN" altLang="en-US" b="1" dirty="0">
                  <a:solidFill>
                    <a:schemeClr val="tx1">
                      <a:lumMod val="75000"/>
                      <a:lumOff val="25000"/>
                    </a:schemeClr>
                  </a:solidFill>
                  <a:latin typeface="造字工房悦圆演示版常规体" pitchFamily="2" charset="-122"/>
                  <a:ea typeface="造字工房悦圆演示版常规体" pitchFamily="2" charset="-122"/>
                </a:endParaRPr>
              </a:p>
            </p:txBody>
          </p:sp>
        </p:grpSp>
        <p:cxnSp>
          <p:nvCxnSpPr>
            <p:cNvPr id="6" name="直接连接符 5"/>
            <p:cNvCxnSpPr/>
            <p:nvPr/>
          </p:nvCxnSpPr>
          <p:spPr>
            <a:xfrm>
              <a:off x="3229328" y="4154904"/>
              <a:ext cx="0" cy="205721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305480" y="2094407"/>
            <a:ext cx="2732700" cy="4060557"/>
            <a:chOff x="3328988" y="2151558"/>
            <a:chExt cx="2732700" cy="4060557"/>
          </a:xfrm>
        </p:grpSpPr>
        <p:cxnSp>
          <p:nvCxnSpPr>
            <p:cNvPr id="10" name="直接连接符 9"/>
            <p:cNvCxnSpPr/>
            <p:nvPr/>
          </p:nvCxnSpPr>
          <p:spPr>
            <a:xfrm>
              <a:off x="6061688" y="4154904"/>
              <a:ext cx="0" cy="205721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328988" y="2151558"/>
              <a:ext cx="2723024" cy="3480325"/>
              <a:chOff x="3328988" y="2151558"/>
              <a:chExt cx="2723024" cy="3480325"/>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4360" r="4568"/>
              <a:stretch/>
            </p:blipFill>
            <p:spPr>
              <a:xfrm>
                <a:off x="3328988" y="2151558"/>
                <a:ext cx="2686050" cy="1800150"/>
              </a:xfrm>
              <a:prstGeom prst="rect">
                <a:avLst/>
              </a:prstGeom>
              <a:ln>
                <a:solidFill>
                  <a:schemeClr val="bg1">
                    <a:lumMod val="50000"/>
                  </a:schemeClr>
                </a:solidFill>
              </a:ln>
              <a:effectLst/>
            </p:spPr>
          </p:pic>
          <p:sp>
            <p:nvSpPr>
              <p:cNvPr id="13" name="文本框 12"/>
              <p:cNvSpPr txBox="1"/>
              <p:nvPr/>
            </p:nvSpPr>
            <p:spPr>
              <a:xfrm>
                <a:off x="3353136" y="4186872"/>
                <a:ext cx="2698876" cy="1445011"/>
              </a:xfrm>
              <a:prstGeom prst="rect">
                <a:avLst/>
              </a:prstGeom>
              <a:noFill/>
            </p:spPr>
            <p:txBody>
              <a:bodyPr wrap="square" rtlCol="0">
                <a:spAutoFit/>
              </a:bodyPr>
              <a:lstStyle/>
              <a:p>
                <a:pPr algn="ctr">
                  <a:lnSpc>
                    <a:spcPct val="120000"/>
                  </a:lnSpc>
                </a:pPr>
                <a:r>
                  <a:rPr lang="zh-CN" altLang="en-US"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网站运行</a:t>
                </a:r>
                <a:endParaRPr lang="en-US" altLang="zh-CN"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b="1" dirty="0" smtClean="0">
                    <a:solidFill>
                      <a:schemeClr val="tx1">
                        <a:lumMod val="75000"/>
                        <a:lumOff val="25000"/>
                      </a:schemeClr>
                    </a:solidFill>
                    <a:latin typeface="造字工房悦圆演示版常规体" pitchFamily="2" charset="-122"/>
                    <a:ea typeface="造字工房悦圆演示版常规体" pitchFamily="2" charset="-122"/>
                  </a:rPr>
                  <a:t>右</a:t>
                </a:r>
                <a:r>
                  <a:rPr lang="zh-CN" altLang="en-US" b="1" dirty="0">
                    <a:solidFill>
                      <a:schemeClr val="tx1">
                        <a:lumMod val="75000"/>
                        <a:lumOff val="25000"/>
                      </a:schemeClr>
                    </a:solidFill>
                    <a:latin typeface="造字工房悦圆演示版常规体" pitchFamily="2" charset="-122"/>
                    <a:ea typeface="造字工房悦圆演示版常规体" pitchFamily="2" charset="-122"/>
                  </a:rPr>
                  <a:t>击图片选择“更改图片”，然后选择自己要替换的图片替换即可。</a:t>
                </a:r>
              </a:p>
            </p:txBody>
          </p:sp>
        </p:grpSp>
      </p:grpSp>
      <p:grpSp>
        <p:nvGrpSpPr>
          <p:cNvPr id="14" name="组合 13"/>
          <p:cNvGrpSpPr/>
          <p:nvPr/>
        </p:nvGrpSpPr>
        <p:grpSpPr>
          <a:xfrm>
            <a:off x="6114332" y="2094407"/>
            <a:ext cx="2754846" cy="4060558"/>
            <a:chOff x="6139202" y="2151557"/>
            <a:chExt cx="2754846" cy="4060558"/>
          </a:xfrm>
        </p:grpSpPr>
        <p:cxnSp>
          <p:nvCxnSpPr>
            <p:cNvPr id="15" name="直接连接符 14"/>
            <p:cNvCxnSpPr/>
            <p:nvPr/>
          </p:nvCxnSpPr>
          <p:spPr>
            <a:xfrm>
              <a:off x="8894048" y="4154904"/>
              <a:ext cx="0" cy="205721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139202" y="2151557"/>
              <a:ext cx="2750008" cy="3480326"/>
              <a:chOff x="6139202" y="2151557"/>
              <a:chExt cx="2750008" cy="3480326"/>
            </a:xfrm>
          </p:grpSpPr>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9202" y="2151557"/>
                <a:ext cx="2691194" cy="1800150"/>
              </a:xfrm>
              <a:prstGeom prst="rect">
                <a:avLst/>
              </a:prstGeom>
              <a:ln w="6350">
                <a:noFill/>
              </a:ln>
              <a:effectLst/>
            </p:spPr>
          </p:pic>
          <p:sp>
            <p:nvSpPr>
              <p:cNvPr id="18" name="文本框 17"/>
              <p:cNvSpPr txBox="1"/>
              <p:nvPr/>
            </p:nvSpPr>
            <p:spPr>
              <a:xfrm>
                <a:off x="6190334" y="4186872"/>
                <a:ext cx="2698876" cy="1445011"/>
              </a:xfrm>
              <a:prstGeom prst="rect">
                <a:avLst/>
              </a:prstGeom>
              <a:noFill/>
            </p:spPr>
            <p:txBody>
              <a:bodyPr wrap="square" rtlCol="0">
                <a:spAutoFit/>
              </a:bodyPr>
              <a:lstStyle/>
              <a:p>
                <a:pPr algn="ctr">
                  <a:lnSpc>
                    <a:spcPct val="120000"/>
                  </a:lnSpc>
                </a:pPr>
                <a:r>
                  <a:rPr lang="zh-CN" altLang="en-US"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推广宣传</a:t>
                </a:r>
                <a:endParaRPr lang="en-US" altLang="zh-CN"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b="1" dirty="0" smtClean="0">
                    <a:solidFill>
                      <a:schemeClr val="tx1">
                        <a:lumMod val="75000"/>
                        <a:lumOff val="25000"/>
                      </a:schemeClr>
                    </a:solidFill>
                    <a:latin typeface="造字工房悦圆演示版常规体" pitchFamily="2" charset="-122"/>
                    <a:ea typeface="造字工房悦圆演示版常规体" pitchFamily="2" charset="-122"/>
                  </a:rPr>
                  <a:t>右</a:t>
                </a:r>
                <a:r>
                  <a:rPr lang="zh-CN" altLang="en-US" b="1" dirty="0">
                    <a:solidFill>
                      <a:schemeClr val="tx1">
                        <a:lumMod val="75000"/>
                        <a:lumOff val="25000"/>
                      </a:schemeClr>
                    </a:solidFill>
                    <a:latin typeface="造字工房悦圆演示版常规体" pitchFamily="2" charset="-122"/>
                    <a:ea typeface="造字工房悦圆演示版常规体" pitchFamily="2" charset="-122"/>
                  </a:rPr>
                  <a:t>击图片选择“更改图片”，然后选择自己要替换的图片替换即可。</a:t>
                </a:r>
              </a:p>
            </p:txBody>
          </p:sp>
        </p:grpSp>
      </p:grpSp>
      <p:grpSp>
        <p:nvGrpSpPr>
          <p:cNvPr id="19" name="组合 18"/>
          <p:cNvGrpSpPr/>
          <p:nvPr/>
        </p:nvGrpSpPr>
        <p:grpSpPr>
          <a:xfrm>
            <a:off x="8945331" y="2094407"/>
            <a:ext cx="2781077" cy="3480326"/>
            <a:chOff x="8945331" y="2151557"/>
            <a:chExt cx="2781077" cy="3480326"/>
          </a:xfrm>
        </p:grpSpPr>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5331" y="2151557"/>
              <a:ext cx="2698361" cy="1800150"/>
            </a:xfrm>
            <a:prstGeom prst="rect">
              <a:avLst/>
            </a:prstGeom>
            <a:ln>
              <a:solidFill>
                <a:schemeClr val="bg1">
                  <a:lumMod val="50000"/>
                </a:schemeClr>
              </a:solidFill>
            </a:ln>
            <a:effectLst/>
          </p:spPr>
        </p:pic>
        <p:sp>
          <p:nvSpPr>
            <p:cNvPr id="21" name="文本框 20"/>
            <p:cNvSpPr txBox="1"/>
            <p:nvPr/>
          </p:nvSpPr>
          <p:spPr>
            <a:xfrm>
              <a:off x="9027532" y="4186872"/>
              <a:ext cx="2698876" cy="1445011"/>
            </a:xfrm>
            <a:prstGeom prst="rect">
              <a:avLst/>
            </a:prstGeom>
            <a:noFill/>
          </p:spPr>
          <p:txBody>
            <a:bodyPr wrap="square" rtlCol="0">
              <a:spAutoFit/>
            </a:bodyPr>
            <a:lstStyle/>
            <a:p>
              <a:pPr algn="ctr">
                <a:lnSpc>
                  <a:spcPct val="120000"/>
                </a:lnSpc>
              </a:pPr>
              <a:r>
                <a:rPr lang="zh-CN" altLang="en-US"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人员招聘</a:t>
              </a:r>
              <a:endParaRPr lang="en-US" altLang="zh-CN" sz="2000" b="1" dirty="0">
                <a:solidFill>
                  <a:srgbClr val="0070C0"/>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a:p>
              <a:pPr algn="ctr">
                <a:lnSpc>
                  <a:spcPct val="120000"/>
                </a:lnSpc>
              </a:pPr>
              <a:r>
                <a:rPr lang="zh-CN" altLang="en-US" b="1" dirty="0" smtClean="0">
                  <a:solidFill>
                    <a:schemeClr val="tx1">
                      <a:lumMod val="75000"/>
                      <a:lumOff val="25000"/>
                    </a:schemeClr>
                  </a:solidFill>
                  <a:latin typeface="造字工房悦圆演示版常规体" pitchFamily="2" charset="-122"/>
                  <a:ea typeface="造字工房悦圆演示版常规体" pitchFamily="2" charset="-122"/>
                </a:rPr>
                <a:t>右</a:t>
              </a:r>
              <a:r>
                <a:rPr lang="zh-CN" altLang="en-US" b="1" dirty="0">
                  <a:solidFill>
                    <a:schemeClr val="tx1">
                      <a:lumMod val="75000"/>
                      <a:lumOff val="25000"/>
                    </a:schemeClr>
                  </a:solidFill>
                  <a:latin typeface="造字工房悦圆演示版常规体" pitchFamily="2" charset="-122"/>
                  <a:ea typeface="造字工房悦圆演示版常规体" pitchFamily="2" charset="-122"/>
                </a:rPr>
                <a:t>击图片选择“更改图片”，然后选择自己要替换的图片替换即可。</a:t>
              </a:r>
            </a:p>
          </p:txBody>
        </p:sp>
      </p:grpSp>
    </p:spTree>
    <p:extLst>
      <p:ext uri="{BB962C8B-B14F-4D97-AF65-F5344CB8AC3E}">
        <p14:creationId xmlns:p14="http://schemas.microsoft.com/office/powerpoint/2010/main" val="593215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anim calcmode="lin" valueType="num">
                                      <p:cBhvr>
                                        <p:cTn id="34" dur="500" fill="hold"/>
                                        <p:tgtEl>
                                          <p:spTgt spid="19"/>
                                        </p:tgtEl>
                                        <p:attrNameLst>
                                          <p:attrName>ppt_x</p:attrName>
                                        </p:attrNameLst>
                                      </p:cBhvr>
                                      <p:tavLst>
                                        <p:tav tm="0">
                                          <p:val>
                                            <p:strVal val="#ppt_x"/>
                                          </p:val>
                                        </p:tav>
                                        <p:tav tm="100000">
                                          <p:val>
                                            <p:strVal val="#ppt_x"/>
                                          </p:val>
                                        </p:tav>
                                      </p:tavLst>
                                    </p:anim>
                                    <p:anim calcmode="lin" valueType="num">
                                      <p:cBhvr>
                                        <p:cTn id="35"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2826" y="165659"/>
            <a:ext cx="2160814" cy="658642"/>
          </a:xfrm>
          <a:prstGeom prst="rect">
            <a:avLst/>
          </a:prstGeom>
          <a:noFill/>
        </p:spPr>
        <p:txBody>
          <a:bodyPr wrap="square" rtlCol="0">
            <a:spAutoFit/>
          </a:bodyPr>
          <a:lstStyle>
            <a:defPPr>
              <a:defRPr lang="zh-CN"/>
            </a:defPPr>
            <a:lvl1pPr>
              <a:lnSpc>
                <a:spcPct val="120000"/>
              </a:lnSpc>
              <a:defRPr sz="3200" b="1">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defRPr>
            </a:lvl1pPr>
          </a:lstStyle>
          <a:p>
            <a:r>
              <a:rPr lang="zh-CN" altLang="en-US" dirty="0"/>
              <a:t>未来计划</a:t>
            </a:r>
          </a:p>
        </p:txBody>
      </p:sp>
      <p:sp>
        <p:nvSpPr>
          <p:cNvPr id="5" name="文本框 4"/>
          <p:cNvSpPr txBox="1"/>
          <p:nvPr/>
        </p:nvSpPr>
        <p:spPr>
          <a:xfrm>
            <a:off x="509363" y="891366"/>
            <a:ext cx="4367437" cy="461665"/>
          </a:xfrm>
          <a:prstGeom prst="rect">
            <a:avLst/>
          </a:prstGeom>
          <a:noFill/>
        </p:spPr>
        <p:txBody>
          <a:bodyPr wrap="square" rtlCol="0">
            <a:spAutoFit/>
          </a:bodyPr>
          <a:lstStyle>
            <a:defPPr>
              <a:defRPr lang="zh-CN"/>
            </a:defPPr>
            <a:lvl1pPr>
              <a:lnSpc>
                <a:spcPct val="120000"/>
              </a:lnSpc>
              <a:defRPr sz="2000" b="1">
                <a:solidFill>
                  <a:srgbClr val="E7E6E6">
                    <a:lumMod val="25000"/>
                  </a:srgbClr>
                </a:solidFill>
                <a:effectLst/>
                <a:latin typeface="造字工房悦圆演示版常规体" pitchFamily="2" charset="-122"/>
                <a:ea typeface="造字工房悦圆演示版常规体" pitchFamily="2" charset="-122"/>
              </a:defRPr>
            </a:lvl1pPr>
          </a:lstStyle>
          <a:p>
            <a:r>
              <a:rPr lang="zh-CN" altLang="en-US" dirty="0"/>
              <a:t>向上级说明未来的工作</a:t>
            </a:r>
            <a:r>
              <a:rPr lang="zh-CN" altLang="en-US" dirty="0" smtClean="0"/>
              <a:t>计划时间节点</a:t>
            </a:r>
            <a:endParaRPr lang="zh-CN" altLang="en-US" dirty="0"/>
          </a:p>
        </p:txBody>
      </p:sp>
      <p:grpSp>
        <p:nvGrpSpPr>
          <p:cNvPr id="6" name="组合 5"/>
          <p:cNvGrpSpPr/>
          <p:nvPr/>
        </p:nvGrpSpPr>
        <p:grpSpPr>
          <a:xfrm>
            <a:off x="382353" y="3707433"/>
            <a:ext cx="11437259" cy="173492"/>
            <a:chOff x="377371" y="3332292"/>
            <a:chExt cx="11437259" cy="173492"/>
          </a:xfrm>
        </p:grpSpPr>
        <p:cxnSp>
          <p:nvCxnSpPr>
            <p:cNvPr id="7" name="直接连接符 6"/>
            <p:cNvCxnSpPr/>
            <p:nvPr/>
          </p:nvCxnSpPr>
          <p:spPr>
            <a:xfrm>
              <a:off x="550863" y="3419038"/>
              <a:ext cx="11090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77371" y="3332292"/>
              <a:ext cx="173492" cy="173492"/>
            </a:xfrm>
            <a:prstGeom prst="ellipse">
              <a:avLst/>
            </a:prstGeom>
            <a:solidFill>
              <a:srgbClr val="FF8805"/>
            </a:solidFill>
            <a:ln>
              <a:solidFill>
                <a:srgbClr val="FF88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sp>
          <p:nvSpPr>
            <p:cNvPr id="9" name="椭圆 8"/>
            <p:cNvSpPr/>
            <p:nvPr/>
          </p:nvSpPr>
          <p:spPr>
            <a:xfrm>
              <a:off x="11641138" y="3332292"/>
              <a:ext cx="173492" cy="173492"/>
            </a:xfrm>
            <a:prstGeom prst="ellipse">
              <a:avLst/>
            </a:prstGeom>
            <a:solidFill>
              <a:srgbClr val="FF8805"/>
            </a:solidFill>
            <a:ln>
              <a:solidFill>
                <a:srgbClr val="FF88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grpSp>
      <p:cxnSp>
        <p:nvCxnSpPr>
          <p:cNvPr id="10" name="直接连接符 9"/>
          <p:cNvCxnSpPr/>
          <p:nvPr/>
        </p:nvCxnSpPr>
        <p:spPr>
          <a:xfrm flipV="1">
            <a:off x="10328725" y="3897153"/>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206336" y="2259806"/>
            <a:ext cx="1578429" cy="2241253"/>
            <a:chOff x="1187286" y="1955005"/>
            <a:chExt cx="1578429" cy="2241253"/>
          </a:xfrm>
        </p:grpSpPr>
        <p:sp>
          <p:nvSpPr>
            <p:cNvPr id="12" name="文本框 11"/>
            <p:cNvSpPr txBox="1"/>
            <p:nvPr/>
          </p:nvSpPr>
          <p:spPr>
            <a:xfrm>
              <a:off x="1496881" y="3796148"/>
              <a:ext cx="959242"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&lt;6.5&gt;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grpSp>
          <p:nvGrpSpPr>
            <p:cNvPr id="13" name="组合 12"/>
            <p:cNvGrpSpPr/>
            <p:nvPr/>
          </p:nvGrpSpPr>
          <p:grpSpPr>
            <a:xfrm>
              <a:off x="1187286" y="1955005"/>
              <a:ext cx="1578429" cy="1861835"/>
              <a:chOff x="1187286" y="1955005"/>
              <a:chExt cx="1578429" cy="1861835"/>
            </a:xfrm>
          </p:grpSpPr>
          <p:grpSp>
            <p:nvGrpSpPr>
              <p:cNvPr id="14" name="组合 13"/>
              <p:cNvGrpSpPr/>
              <p:nvPr/>
            </p:nvGrpSpPr>
            <p:grpSpPr>
              <a:xfrm>
                <a:off x="1856926" y="3379765"/>
                <a:ext cx="239150" cy="437075"/>
                <a:chOff x="2293034" y="3309425"/>
                <a:chExt cx="239150" cy="437075"/>
              </a:xfrm>
            </p:grpSpPr>
            <p:sp>
              <p:nvSpPr>
                <p:cNvPr id="17" name="菱形 16"/>
                <p:cNvSpPr/>
                <p:nvPr/>
              </p:nvSpPr>
              <p:spPr>
                <a:xfrm>
                  <a:off x="2293034" y="3309425"/>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18" name="直接连接符 17"/>
                <p:cNvCxnSpPr>
                  <a:stCxn id="17" idx="2"/>
                </p:cNvCxnSpPr>
                <p:nvPr/>
              </p:nvCxnSpPr>
              <p:spPr>
                <a:xfrm>
                  <a:off x="2412609" y="3548575"/>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15" name="直接连接符 14"/>
              <p:cNvCxnSpPr>
                <a:stCxn id="17" idx="0"/>
              </p:cNvCxnSpPr>
              <p:nvPr/>
            </p:nvCxnSpPr>
            <p:spPr>
              <a:xfrm flipV="1">
                <a:off x="1976501" y="2584940"/>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87286" y="195500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grpSp>
      <p:grpSp>
        <p:nvGrpSpPr>
          <p:cNvPr id="19" name="组合 18"/>
          <p:cNvGrpSpPr/>
          <p:nvPr/>
        </p:nvGrpSpPr>
        <p:grpSpPr>
          <a:xfrm>
            <a:off x="2863446" y="3139208"/>
            <a:ext cx="1578429" cy="2182019"/>
            <a:chOff x="2844396" y="2834407"/>
            <a:chExt cx="1578429" cy="2182019"/>
          </a:xfrm>
        </p:grpSpPr>
        <p:grpSp>
          <p:nvGrpSpPr>
            <p:cNvPr id="20" name="组合 19"/>
            <p:cNvGrpSpPr/>
            <p:nvPr/>
          </p:nvGrpSpPr>
          <p:grpSpPr>
            <a:xfrm>
              <a:off x="3523561" y="3208031"/>
              <a:ext cx="239150" cy="414208"/>
              <a:chOff x="4020892" y="3134367"/>
              <a:chExt cx="239150" cy="414208"/>
            </a:xfrm>
          </p:grpSpPr>
          <p:sp>
            <p:nvSpPr>
              <p:cNvPr id="24" name="菱形 23"/>
              <p:cNvSpPr/>
              <p:nvPr/>
            </p:nvSpPr>
            <p:spPr>
              <a:xfrm>
                <a:off x="4020892" y="3309425"/>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25" name="直接连接符 24"/>
              <p:cNvCxnSpPr/>
              <p:nvPr/>
            </p:nvCxnSpPr>
            <p:spPr>
              <a:xfrm>
                <a:off x="4130942" y="3134367"/>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3111776" y="2834407"/>
              <a:ext cx="1078818"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&lt;6.10&gt;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cxnSp>
          <p:nvCxnSpPr>
            <p:cNvPr id="22" name="直接连接符 21"/>
            <p:cNvCxnSpPr/>
            <p:nvPr/>
          </p:nvCxnSpPr>
          <p:spPr>
            <a:xfrm flipV="1">
              <a:off x="3645289" y="3614431"/>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44396" y="437009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grpSp>
        <p:nvGrpSpPr>
          <p:cNvPr id="26" name="组合 25"/>
          <p:cNvGrpSpPr/>
          <p:nvPr/>
        </p:nvGrpSpPr>
        <p:grpSpPr>
          <a:xfrm>
            <a:off x="4539605" y="2259806"/>
            <a:ext cx="1578429" cy="2234814"/>
            <a:chOff x="4520555" y="1955005"/>
            <a:chExt cx="1578429" cy="2234814"/>
          </a:xfrm>
        </p:grpSpPr>
        <p:grpSp>
          <p:nvGrpSpPr>
            <p:cNvPr id="27" name="组合 26"/>
            <p:cNvGrpSpPr/>
            <p:nvPr/>
          </p:nvGrpSpPr>
          <p:grpSpPr>
            <a:xfrm>
              <a:off x="5190196" y="3379765"/>
              <a:ext cx="239150" cy="412466"/>
              <a:chOff x="5748750" y="3309425"/>
              <a:chExt cx="239150" cy="412466"/>
            </a:xfrm>
          </p:grpSpPr>
          <p:sp>
            <p:nvSpPr>
              <p:cNvPr id="31" name="菱形 30"/>
              <p:cNvSpPr/>
              <p:nvPr/>
            </p:nvSpPr>
            <p:spPr>
              <a:xfrm>
                <a:off x="5748750" y="3309425"/>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32" name="直接连接符 31"/>
              <p:cNvCxnSpPr/>
              <p:nvPr/>
            </p:nvCxnSpPr>
            <p:spPr>
              <a:xfrm>
                <a:off x="5868325" y="3523966"/>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4737751" y="3789709"/>
              <a:ext cx="1139734"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&lt;6.15&gt;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cxnSp>
          <p:nvCxnSpPr>
            <p:cNvPr id="29" name="直接连接符 28"/>
            <p:cNvCxnSpPr/>
            <p:nvPr/>
          </p:nvCxnSpPr>
          <p:spPr>
            <a:xfrm flipV="1">
              <a:off x="5309771" y="2584939"/>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520555" y="195500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grpSp>
        <p:nvGrpSpPr>
          <p:cNvPr id="33" name="组合 32"/>
          <p:cNvGrpSpPr/>
          <p:nvPr/>
        </p:nvGrpSpPr>
        <p:grpSpPr>
          <a:xfrm>
            <a:off x="6206241" y="3126213"/>
            <a:ext cx="1578429" cy="2195014"/>
            <a:chOff x="6187191" y="2821412"/>
            <a:chExt cx="1578429" cy="2195014"/>
          </a:xfrm>
        </p:grpSpPr>
        <p:grpSp>
          <p:nvGrpSpPr>
            <p:cNvPr id="34" name="组合 33"/>
            <p:cNvGrpSpPr/>
            <p:nvPr/>
          </p:nvGrpSpPr>
          <p:grpSpPr>
            <a:xfrm>
              <a:off x="6856831" y="3185164"/>
              <a:ext cx="239150" cy="437075"/>
              <a:chOff x="7476608" y="3101538"/>
              <a:chExt cx="239150" cy="437075"/>
            </a:xfrm>
          </p:grpSpPr>
          <p:sp>
            <p:nvSpPr>
              <p:cNvPr id="38" name="菱形 37"/>
              <p:cNvSpPr/>
              <p:nvPr/>
            </p:nvSpPr>
            <p:spPr>
              <a:xfrm>
                <a:off x="7476608" y="3299463"/>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39" name="直接连接符 38"/>
              <p:cNvCxnSpPr/>
              <p:nvPr/>
            </p:nvCxnSpPr>
            <p:spPr>
              <a:xfrm>
                <a:off x="7596183" y="3101538"/>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6422872" y="2821412"/>
              <a:ext cx="1069291"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&lt;6.20&gt;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cxnSp>
          <p:nvCxnSpPr>
            <p:cNvPr id="36" name="直接连接符 35"/>
            <p:cNvCxnSpPr/>
            <p:nvPr/>
          </p:nvCxnSpPr>
          <p:spPr>
            <a:xfrm flipV="1">
              <a:off x="6976406" y="3614431"/>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187191" y="437009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grpSp>
        <p:nvGrpSpPr>
          <p:cNvPr id="40" name="组合 39"/>
          <p:cNvGrpSpPr/>
          <p:nvPr/>
        </p:nvGrpSpPr>
        <p:grpSpPr>
          <a:xfrm>
            <a:off x="7794193" y="2259806"/>
            <a:ext cx="1578429" cy="2241253"/>
            <a:chOff x="7775143" y="1955005"/>
            <a:chExt cx="1578429" cy="2241253"/>
          </a:xfrm>
        </p:grpSpPr>
        <p:grpSp>
          <p:nvGrpSpPr>
            <p:cNvPr id="41" name="组合 40"/>
            <p:cNvGrpSpPr/>
            <p:nvPr/>
          </p:nvGrpSpPr>
          <p:grpSpPr>
            <a:xfrm>
              <a:off x="8523466" y="3379765"/>
              <a:ext cx="239150" cy="428292"/>
              <a:chOff x="9204464" y="3338149"/>
              <a:chExt cx="239150" cy="428292"/>
            </a:xfrm>
          </p:grpSpPr>
          <p:sp>
            <p:nvSpPr>
              <p:cNvPr id="45" name="菱形 44"/>
              <p:cNvSpPr/>
              <p:nvPr/>
            </p:nvSpPr>
            <p:spPr>
              <a:xfrm>
                <a:off x="9204464" y="3338149"/>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46" name="直接连接符 45"/>
              <p:cNvCxnSpPr/>
              <p:nvPr/>
            </p:nvCxnSpPr>
            <p:spPr>
              <a:xfrm>
                <a:off x="9324039" y="3568516"/>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8163418" y="3796148"/>
              <a:ext cx="1137581"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&lt;6.25&gt;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cxnSp>
          <p:nvCxnSpPr>
            <p:cNvPr id="43" name="直接连接符 42"/>
            <p:cNvCxnSpPr/>
            <p:nvPr/>
          </p:nvCxnSpPr>
          <p:spPr>
            <a:xfrm flipV="1">
              <a:off x="8643040" y="2584939"/>
              <a:ext cx="0" cy="79482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775143" y="195500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grpSp>
        <p:nvGrpSpPr>
          <p:cNvPr id="47" name="组合 46"/>
          <p:cNvGrpSpPr/>
          <p:nvPr/>
        </p:nvGrpSpPr>
        <p:grpSpPr>
          <a:xfrm>
            <a:off x="9549036" y="3126213"/>
            <a:ext cx="1578429" cy="2195014"/>
            <a:chOff x="9529986" y="2821412"/>
            <a:chExt cx="1578429" cy="2195014"/>
          </a:xfrm>
        </p:grpSpPr>
        <p:grpSp>
          <p:nvGrpSpPr>
            <p:cNvPr id="48" name="组合 47"/>
            <p:cNvGrpSpPr/>
            <p:nvPr/>
          </p:nvGrpSpPr>
          <p:grpSpPr>
            <a:xfrm>
              <a:off x="10199625" y="3185164"/>
              <a:ext cx="239150" cy="437075"/>
              <a:chOff x="7476608" y="3101538"/>
              <a:chExt cx="239150" cy="437075"/>
            </a:xfrm>
          </p:grpSpPr>
          <p:sp>
            <p:nvSpPr>
              <p:cNvPr id="51" name="菱形 50"/>
              <p:cNvSpPr/>
              <p:nvPr/>
            </p:nvSpPr>
            <p:spPr>
              <a:xfrm>
                <a:off x="7476608" y="3299463"/>
                <a:ext cx="239150" cy="239150"/>
              </a:xfrm>
              <a:prstGeom prst="diamond">
                <a:avLst/>
              </a:prstGeom>
              <a:solidFill>
                <a:srgbClr val="FF8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2" charset="-122"/>
                  <a:ea typeface="造字工房悦圆演示版常规体" pitchFamily="2" charset="-122"/>
                </a:endParaRPr>
              </a:p>
            </p:txBody>
          </p:sp>
          <p:cxnSp>
            <p:nvCxnSpPr>
              <p:cNvPr id="52" name="直接连接符 51"/>
              <p:cNvCxnSpPr/>
              <p:nvPr/>
            </p:nvCxnSpPr>
            <p:spPr>
              <a:xfrm>
                <a:off x="7596183" y="3101538"/>
                <a:ext cx="0" cy="197925"/>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9779792" y="2821412"/>
              <a:ext cx="1059764" cy="400110"/>
            </a:xfrm>
            <a:prstGeom prst="rect">
              <a:avLst/>
            </a:prstGeom>
            <a:noFill/>
          </p:spPr>
          <p:txBody>
            <a:bodyPr wrap="square" rtlCol="0">
              <a:spAutoFit/>
            </a:bodyPr>
            <a:lstStyle/>
            <a:p>
              <a:pPr algn="ctr"/>
              <a:r>
                <a:rPr lang="en-US" altLang="zh-CN" sz="2000" b="1" dirty="0" smtClean="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rPr>
                <a:t>&lt;6.30&gt;</a:t>
              </a:r>
              <a:endParaRPr lang="zh-CN" altLang="en-US" sz="2000" b="1" dirty="0">
                <a:solidFill>
                  <a:srgbClr val="E7E6E6">
                    <a:lumMod val="25000"/>
                  </a:srgbClr>
                </a:solidFill>
                <a:effectLst>
                  <a:outerShdw blurRad="63500" sx="102000" sy="102000" algn="ctr" rotWithShape="0">
                    <a:prstClr val="black">
                      <a:alpha val="40000"/>
                    </a:prstClr>
                  </a:outerShdw>
                </a:effectLst>
                <a:latin typeface="造字工房悦圆演示版常规体" pitchFamily="2" charset="-122"/>
                <a:ea typeface="造字工房悦圆演示版常规体" pitchFamily="2" charset="-122"/>
              </a:endParaRPr>
            </a:p>
          </p:txBody>
        </p:sp>
        <p:sp>
          <p:nvSpPr>
            <p:cNvPr id="50" name="矩形 49"/>
            <p:cNvSpPr/>
            <p:nvPr/>
          </p:nvSpPr>
          <p:spPr>
            <a:xfrm>
              <a:off x="9529986" y="4370095"/>
              <a:ext cx="1578429" cy="646331"/>
            </a:xfrm>
            <a:prstGeom prst="rect">
              <a:avLst/>
            </a:prstGeom>
          </p:spPr>
          <p:txBody>
            <a:bodyPr wrap="square">
              <a:spAutoFit/>
            </a:bodyPr>
            <a:lstStyle/>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a:p>
              <a:r>
                <a:rPr lang="zh-CN" altLang="en-US" b="1" dirty="0" smtClean="0">
                  <a:solidFill>
                    <a:schemeClr val="bg2">
                      <a:lumMod val="25000"/>
                    </a:schemeClr>
                  </a:solidFill>
                  <a:latin typeface="造字工房悦圆演示版常规体" pitchFamily="2" charset="-122"/>
                  <a:ea typeface="造字工房悦圆演示版常规体" pitchFamily="2" charset="-122"/>
                </a:rPr>
                <a:t>点击输入内容</a:t>
              </a:r>
              <a:endParaRPr lang="en-US" altLang="zh-CN" b="1" dirty="0" smtClean="0">
                <a:solidFill>
                  <a:schemeClr val="bg2">
                    <a:lumMod val="25000"/>
                  </a:schemeClr>
                </a:solidFill>
                <a:latin typeface="造字工房悦圆演示版常规体" pitchFamily="2" charset="-122"/>
                <a:ea typeface="造字工房悦圆演示版常规体" pitchFamily="2" charset="-122"/>
              </a:endParaRPr>
            </a:p>
          </p:txBody>
        </p:sp>
      </p:grpSp>
    </p:spTree>
    <p:extLst>
      <p:ext uri="{BB962C8B-B14F-4D97-AF65-F5344CB8AC3E}">
        <p14:creationId xmlns:p14="http://schemas.microsoft.com/office/powerpoint/2010/main" val="20697624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620</TotalTime>
  <Words>524</Words>
  <Application>Microsoft Office PowerPoint</Application>
  <PresentationFormat>自定义</PresentationFormat>
  <Paragraphs>98</Paragraphs>
  <Slides>10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Arial</vt:lpstr>
      <vt:lpstr>宋体</vt:lpstr>
      <vt:lpstr>Calibri Light</vt:lpstr>
      <vt:lpstr>造字工房悦圆演示版常规体</vt:lpstr>
      <vt:lpstr>Calibri</vt:lpstr>
      <vt:lpstr>iLiHei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李秦岭</dc:creator>
  <cp:lastModifiedBy>pc</cp:lastModifiedBy>
  <cp:revision>80</cp:revision>
  <dcterms:created xsi:type="dcterms:W3CDTF">2015-05-16T13:15:35Z</dcterms:created>
  <dcterms:modified xsi:type="dcterms:W3CDTF">2015-07-12T12:41:20Z</dcterms:modified>
</cp:coreProperties>
</file>