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9.xml" ContentType="application/vnd.openxmlformats-officedocument.presentationml.tags+xml"/>
  <Override PartName="/ppt/notesSlides/notesSlide28.xml" ContentType="application/vnd.openxmlformats-officedocument.presentationml.notesSlide+xml"/>
  <Override PartName="/ppt/tags/tag20.xml" ContentType="application/vnd.openxmlformats-officedocument.presentationml.tags+xml"/>
  <Override PartName="/ppt/notesSlides/notesSlide29.xml" ContentType="application/vnd.openxmlformats-officedocument.presentationml.notesSlide+xml"/>
  <Override PartName="/ppt/tags/tag21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301" r:id="rId2"/>
    <p:sldId id="257" r:id="rId3"/>
    <p:sldId id="295" r:id="rId4"/>
    <p:sldId id="290" r:id="rId5"/>
    <p:sldId id="292" r:id="rId6"/>
    <p:sldId id="259" r:id="rId7"/>
    <p:sldId id="293" r:id="rId8"/>
    <p:sldId id="261" r:id="rId9"/>
    <p:sldId id="262" r:id="rId10"/>
    <p:sldId id="296" r:id="rId11"/>
    <p:sldId id="263" r:id="rId12"/>
    <p:sldId id="294" r:id="rId13"/>
    <p:sldId id="265" r:id="rId14"/>
    <p:sldId id="297" r:id="rId15"/>
    <p:sldId id="284" r:id="rId16"/>
    <p:sldId id="285" r:id="rId17"/>
    <p:sldId id="298" r:id="rId18"/>
    <p:sldId id="267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99" r:id="rId28"/>
    <p:sldId id="278" r:id="rId29"/>
    <p:sldId id="279" r:id="rId30"/>
    <p:sldId id="280" r:id="rId31"/>
    <p:sldId id="287" r:id="rId32"/>
    <p:sldId id="289" r:id="rId33"/>
  </p:sldIdLst>
  <p:sldSz cx="9144000" cy="5143500" type="screen16x9"/>
  <p:notesSz cx="6858000" cy="9144000"/>
  <p:embeddedFontLst>
    <p:embeddedFont>
      <p:font typeface="方正兰亭细黑_GBK_M" charset="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Impact" pitchFamily="34" charset="0"/>
      <p:regular r:id="rId38"/>
    </p:embeddedFont>
    <p:embeddedFont>
      <p:font typeface="方正兰亭粗黑_GBK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方正兰亭细黑_GBK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21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-11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37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  <a:t>2016-10-04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pattFill prst="ltUpDiag">
          <a:fgClr>
            <a:schemeClr val="accent6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1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microsoft.com/office/2007/relationships/hdphoto" Target="../media/hdphoto2.wdp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2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71751"/>
            <a:ext cx="9144000" cy="1828235"/>
          </a:xfrm>
          <a:prstGeom prst="rect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pic>
        <p:nvPicPr>
          <p:cNvPr id="10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012" y="285261"/>
            <a:ext cx="1967244" cy="196697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803" y="210279"/>
            <a:ext cx="2230535" cy="223023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015413" y="5314104"/>
            <a:ext cx="1128587" cy="38088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r>
              <a:rPr lang="zh-CN" altLang="en-US" dirty="0" smtClean="0"/>
              <a:t>延时文字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2349113" y="3309841"/>
            <a:ext cx="4391725" cy="43191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933451" y="3289685"/>
            <a:ext cx="3262377" cy="46163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itchFamily="2" charset="-122"/>
                <a:ea typeface="方正兰亭粗黑_GBK" pitchFamily="2" charset="-122"/>
              </a:rPr>
              <a:t>在这输入您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itchFamily="2" charset="-122"/>
                <a:ea typeface="方正兰亭粗黑_GBK" pitchFamily="2" charset="-122"/>
              </a:rPr>
              <a:t>的学校名字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Group 91"/>
          <p:cNvGrpSpPr/>
          <p:nvPr/>
        </p:nvGrpSpPr>
        <p:grpSpPr bwMode="auto">
          <a:xfrm>
            <a:off x="2359829" y="3325361"/>
            <a:ext cx="390552" cy="616758"/>
            <a:chOff x="936" y="1480"/>
            <a:chExt cx="1589" cy="2510"/>
          </a:xfrm>
        </p:grpSpPr>
        <p:grpSp>
          <p:nvGrpSpPr>
            <p:cNvPr id="26" name="组合 33"/>
            <p:cNvGrpSpPr/>
            <p:nvPr/>
          </p:nvGrpSpPr>
          <p:grpSpPr bwMode="auto">
            <a:xfrm>
              <a:off x="985" y="1583"/>
              <a:ext cx="1441" cy="2407"/>
              <a:chOff x="1754168" y="3653262"/>
              <a:chExt cx="1857599" cy="310781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itchFamily="65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solidFill>
                <a:srgbClr val="5380F7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itchFamily="65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196990" y="4093185"/>
                <a:ext cx="968886" cy="2667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7" name="组合 4"/>
            <p:cNvGrpSpPr/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386" y="3454207"/>
            <a:ext cx="1475294" cy="353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530" y="2611207"/>
            <a:ext cx="6201036" cy="6461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毕业论文答辩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3468" y="672415"/>
            <a:ext cx="1341205" cy="132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50381" y="3751322"/>
            <a:ext cx="3871399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        专业：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63931" y="4059099"/>
            <a:ext cx="3335269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答辩人：陈ＸＸ　导师：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pic>
        <p:nvPicPr>
          <p:cNvPr id="36" name="M01-06-00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33676" y="-82391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67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67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67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867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17284E-7 L 0.42031 0.0009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7" y="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3457E-6 L 0.41459 -0.0021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-12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67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67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867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367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4" grpId="0" animBg="1"/>
      <p:bldP spid="19" grpId="0"/>
      <p:bldP spid="23" grpId="0" animBg="1"/>
      <p:bldP spid="24" grpId="0"/>
      <p:bldP spid="2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2459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9626" y="1834674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80F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29819" y="24900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9819" y="29366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3784" y="2537257"/>
            <a:ext cx="1577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3784" y="2985025"/>
            <a:ext cx="1229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35931" y="2517511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35931" y="2954874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55100" y="976391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87681" y="1833259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39737" y="2733874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9966" y="3737055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80085" y="16234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77339" y="338239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23198" y="438976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6191" y="248610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15199" y="1048961"/>
            <a:ext cx="936015" cy="936015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728354" y="1952437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椭圆 75"/>
          <p:cNvSpPr/>
          <p:nvPr/>
        </p:nvSpPr>
        <p:spPr>
          <a:xfrm>
            <a:off x="2607513" y="2842044"/>
            <a:ext cx="936015" cy="936015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32098" y="3745521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008" y="247835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现状三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5392" y="3569150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现状五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5265" y="246460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现状四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0533" y="357222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现状六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/>
          <p:nvPr/>
        </p:nvSpPr>
        <p:spPr>
          <a:xfrm rot="5400000">
            <a:off x="4583471" y="3324594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3181254" y="3300887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736609" y="391030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8057" y="2822149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848" y="390668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78893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49924" y="138448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现状一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439" y="1419622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现状二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34"/>
          <p:cNvSpPr/>
          <p:nvPr/>
        </p:nvSpPr>
        <p:spPr>
          <a:xfrm rot="5400000">
            <a:off x="4599289" y="116425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3197072" y="114054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719077" y="170765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9856" y="171091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3517576" y="150755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8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4077369" y="255800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3512505" y="3667391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008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640391" y="154748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5210038" y="2544250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80C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4667772" y="3675634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5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577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81000" y="3038207"/>
            <a:ext cx="8439150" cy="0"/>
          </a:xfrm>
          <a:prstGeom prst="straightConnector1">
            <a:avLst/>
          </a:prstGeom>
          <a:ln w="57150">
            <a:solidFill>
              <a:srgbClr val="1A3F6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>
            <a:off x="1460984" y="2265193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43550" y="3870674"/>
            <a:ext cx="12001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57274" y="1013703"/>
            <a:ext cx="11716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43700" y="1130146"/>
            <a:ext cx="12573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62425" y="1034896"/>
            <a:ext cx="11239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775190" y="3880585"/>
            <a:ext cx="113006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椭圆 34"/>
          <p:cNvSpPr/>
          <p:nvPr/>
        </p:nvSpPr>
        <p:spPr>
          <a:xfrm>
            <a:off x="4269296" y="2283718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34"/>
          <p:cNvSpPr/>
          <p:nvPr/>
        </p:nvSpPr>
        <p:spPr>
          <a:xfrm>
            <a:off x="6944444" y="2256887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5611157" y="2499742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2802845" y="2522556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46098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90163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264289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83096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94444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3246" y="1776063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34963" y="25439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34963" y="29905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8928" y="2591192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8928" y="3038960"/>
            <a:ext cx="1572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PROCESS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41075" y="2571446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41075" y="3008809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4733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2509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7111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0379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467544" y="2427734"/>
            <a:ext cx="8208912" cy="228600"/>
          </a:xfrm>
          <a:prstGeom prst="notchedRightArrow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076" y="1635646"/>
            <a:ext cx="1697385" cy="1697385"/>
            <a:chOff x="1278794" y="3334906"/>
            <a:chExt cx="914014" cy="9140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529730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思路一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46134" y="1639356"/>
            <a:ext cx="1697385" cy="1697385"/>
            <a:chOff x="1278794" y="3334906"/>
            <a:chExt cx="914014" cy="9140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529731" y="3740516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思路二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8516" y="1635646"/>
            <a:ext cx="1697385" cy="1697385"/>
            <a:chOff x="1278794" y="3334906"/>
            <a:chExt cx="914014" cy="914014"/>
          </a:xfrm>
        </p:grpSpPr>
        <p:grpSp>
          <p:nvGrpSpPr>
            <p:cNvPr id="48" name="组合 4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529731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思路三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19031" y="1642521"/>
            <a:ext cx="1697385" cy="1697385"/>
            <a:chOff x="1278794" y="3334906"/>
            <a:chExt cx="914014" cy="914014"/>
          </a:xfrm>
        </p:grpSpPr>
        <p:grpSp>
          <p:nvGrpSpPr>
            <p:cNvPr id="53" name="组合 5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529731" y="3738812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思路四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824277" y="1491630"/>
            <a:ext cx="645364" cy="64536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8" name="椭圆 57"/>
          <p:cNvSpPr/>
          <p:nvPr/>
        </p:nvSpPr>
        <p:spPr>
          <a:xfrm>
            <a:off x="2783180" y="1491630"/>
            <a:ext cx="645364" cy="64536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9" name="椭圆 58"/>
          <p:cNvSpPr/>
          <p:nvPr/>
        </p:nvSpPr>
        <p:spPr>
          <a:xfrm>
            <a:off x="4760524" y="1498175"/>
            <a:ext cx="645364" cy="64536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0" name="椭圆 59"/>
          <p:cNvSpPr/>
          <p:nvPr/>
        </p:nvSpPr>
        <p:spPr>
          <a:xfrm>
            <a:off x="6707078" y="1498175"/>
            <a:ext cx="645364" cy="64536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1000830" y="164252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2952968" y="1663271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6895784" y="1679567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  <p:sp>
        <p:nvSpPr>
          <p:cNvPr id="65" name="Freeform 20"/>
          <p:cNvSpPr>
            <a:spLocks noEditPoints="1"/>
          </p:cNvSpPr>
          <p:nvPr/>
        </p:nvSpPr>
        <p:spPr bwMode="auto">
          <a:xfrm>
            <a:off x="4949998" y="1635646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燕尾形 46"/>
          <p:cNvSpPr/>
          <p:nvPr/>
        </p:nvSpPr>
        <p:spPr>
          <a:xfrm>
            <a:off x="899592" y="2480499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48" name="燕尾形 47"/>
          <p:cNvSpPr/>
          <p:nvPr/>
        </p:nvSpPr>
        <p:spPr>
          <a:xfrm>
            <a:off x="161967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0" name="燕尾形 49"/>
          <p:cNvSpPr/>
          <p:nvPr/>
        </p:nvSpPr>
        <p:spPr>
          <a:xfrm>
            <a:off x="233975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1" name="燕尾形 50"/>
          <p:cNvSpPr/>
          <p:nvPr/>
        </p:nvSpPr>
        <p:spPr>
          <a:xfrm>
            <a:off x="3033703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cxnSp>
        <p:nvCxnSpPr>
          <p:cNvPr id="52" name="直接连接符 51"/>
          <p:cNvCxnSpPr/>
          <p:nvPr/>
        </p:nvCxnSpPr>
        <p:spPr>
          <a:xfrm rot="5400000">
            <a:off x="3816077" y="3018148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555776" y="205772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115616" y="156363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3275856" y="335387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1763688" y="335387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五边形 56"/>
          <p:cNvSpPr/>
          <p:nvPr/>
        </p:nvSpPr>
        <p:spPr>
          <a:xfrm>
            <a:off x="-36512" y="2473083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/>
          </a:p>
        </p:txBody>
      </p:sp>
      <p:sp>
        <p:nvSpPr>
          <p:cNvPr id="58" name="TextBox 57"/>
          <p:cNvSpPr txBox="1"/>
          <p:nvPr/>
        </p:nvSpPr>
        <p:spPr>
          <a:xfrm>
            <a:off x="6228184" y="1347613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99592" y="1119451"/>
            <a:ext cx="2327891" cy="444187"/>
            <a:chOff x="814328" y="3219334"/>
            <a:chExt cx="2266827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3" name="椭圆 62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5380F7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过程一内容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47664" y="3723878"/>
            <a:ext cx="2327891" cy="444187"/>
            <a:chOff x="814325" y="3219334"/>
            <a:chExt cx="2266826" cy="432536"/>
          </a:xfrm>
        </p:grpSpPr>
        <p:grpSp>
          <p:nvGrpSpPr>
            <p:cNvPr id="67" name="组合 66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圆角矩形 70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5380F7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二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95244" y="1623506"/>
            <a:ext cx="2327891" cy="515597"/>
            <a:chOff x="814328" y="3219334"/>
            <a:chExt cx="2266829" cy="502073"/>
          </a:xfrm>
        </p:grpSpPr>
        <p:grpSp>
          <p:nvGrpSpPr>
            <p:cNvPr id="74" name="组合 73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5380F7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1183671" y="3331792"/>
              <a:ext cx="1847692" cy="389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三内容</a:t>
              </a:r>
            </a:p>
            <a:p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059832" y="4299942"/>
            <a:ext cx="2327891" cy="444187"/>
            <a:chOff x="814328" y="3219334"/>
            <a:chExt cx="2266828" cy="432536"/>
          </a:xfrm>
        </p:grpSpPr>
        <p:grpSp>
          <p:nvGrpSpPr>
            <p:cNvPr id="81" name="组合 80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5380F7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085352" y="3345963"/>
              <a:ext cx="1926671" cy="19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四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3779912" y="2057728"/>
            <a:ext cx="1698901" cy="1620807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88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/>
            </a:p>
          </p:txBody>
        </p:sp>
        <p:sp>
          <p:nvSpPr>
            <p:cNvPr id="89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/>
            </a:p>
          </p:txBody>
        </p:sp>
      </p:grp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365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9" grpId="0"/>
      <p:bldP spid="47" grpId="0" animBg="1"/>
      <p:bldP spid="48" grpId="0" animBg="1"/>
      <p:bldP spid="50" grpId="0" animBg="1"/>
      <p:bldP spid="51" grpId="0" animBg="1"/>
      <p:bldP spid="57" grpId="0" animBg="1"/>
      <p:bldP spid="58" grpId="0"/>
      <p:bldP spid="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5380F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423535" y="24734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3535" y="28861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3535" y="32988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3535" y="37115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2601" y="2551138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2601" y="2959460"/>
            <a:ext cx="1092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2601" y="3367782"/>
            <a:ext cx="861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2601" y="3776104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29647" y="250091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29647" y="2938275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29647" y="3375638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129647" y="3813001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423535" y="41242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2601" y="4184428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29646" y="4171540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7" name="椭圆 34"/>
          <p:cNvSpPr/>
          <p:nvPr/>
        </p:nvSpPr>
        <p:spPr>
          <a:xfrm rot="10800000">
            <a:off x="3334084" y="1569270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5400000">
            <a:off x="3538287" y="2796338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34"/>
          <p:cNvSpPr/>
          <p:nvPr/>
        </p:nvSpPr>
        <p:spPr>
          <a:xfrm>
            <a:off x="4765968" y="2630943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 rot="16200000">
            <a:off x="4570570" y="1372326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Freeform 18"/>
          <p:cNvSpPr>
            <a:spLocks noEditPoints="1"/>
          </p:cNvSpPr>
          <p:nvPr/>
        </p:nvSpPr>
        <p:spPr bwMode="auto">
          <a:xfrm>
            <a:off x="5035708" y="3258673"/>
            <a:ext cx="538162" cy="47148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642519" y="3259799"/>
            <a:ext cx="525462" cy="452437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609181" y="1881601"/>
            <a:ext cx="558800" cy="460375"/>
            <a:chOff x="3376613" y="2879725"/>
            <a:chExt cx="558800" cy="460375"/>
          </a:xfrm>
        </p:grpSpPr>
        <p:sp>
          <p:nvSpPr>
            <p:cNvPr id="109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12"/>
          <p:cNvSpPr/>
          <p:nvPr/>
        </p:nvSpPr>
        <p:spPr bwMode="auto">
          <a:xfrm>
            <a:off x="4980158" y="1790833"/>
            <a:ext cx="573087" cy="54451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008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6084168" y="206974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084168" y="177387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095236" y="346642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095236" y="317056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数据二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36691" y="355566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36691" y="325979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数据三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25623" y="2086694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25623" y="1790833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数据四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 rot="5400000">
            <a:off x="2044393" y="2982310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658150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032223" y="1943488"/>
            <a:ext cx="1161081" cy="2666129"/>
            <a:chOff x="4013612" y="985436"/>
            <a:chExt cx="1443428" cy="3314468"/>
          </a:xfrm>
        </p:grpSpPr>
        <p:sp>
          <p:nvSpPr>
            <p:cNvPr id="105" name="圆角矩形 104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170705" y="3647656"/>
            <a:ext cx="899981" cy="899981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rot="5400000">
            <a:off x="4760286" y="2741411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5619703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89015" y="1943488"/>
            <a:ext cx="1161081" cy="2666129"/>
            <a:chOff x="4013612" y="985436"/>
            <a:chExt cx="1443428" cy="3314468"/>
          </a:xfrm>
        </p:grpSpPr>
        <p:sp>
          <p:nvSpPr>
            <p:cNvPr id="113" name="圆角矩形 112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4132259" y="3647656"/>
            <a:ext cx="899981" cy="899981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6945807" y="1370413"/>
            <a:ext cx="1161081" cy="3239204"/>
            <a:chOff x="4013613" y="985437"/>
            <a:chExt cx="1443428" cy="3314468"/>
          </a:xfrm>
        </p:grpSpPr>
        <p:sp>
          <p:nvSpPr>
            <p:cNvPr id="121" name="圆角矩形 120"/>
            <p:cNvSpPr/>
            <p:nvPr/>
          </p:nvSpPr>
          <p:spPr>
            <a:xfrm rot="5400000">
              <a:off x="3078093" y="1920957"/>
              <a:ext cx="3314468" cy="1443428"/>
            </a:xfrm>
            <a:prstGeom prst="roundRect">
              <a:avLst>
                <a:gd name="adj" fmla="val 46172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3109760" y="1976006"/>
              <a:ext cx="3251129" cy="1352701"/>
            </a:xfrm>
            <a:prstGeom prst="roundRect">
              <a:avLst>
                <a:gd name="adj" fmla="val 48249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椭圆 122"/>
          <p:cNvSpPr/>
          <p:nvPr/>
        </p:nvSpPr>
        <p:spPr>
          <a:xfrm>
            <a:off x="7093813" y="3647656"/>
            <a:ext cx="899981" cy="899981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23"/>
          <p:cNvSpPr txBox="1"/>
          <p:nvPr/>
        </p:nvSpPr>
        <p:spPr>
          <a:xfrm>
            <a:off x="4177330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86276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38884" y="180168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45%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58150" y="286250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39054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165437" y="9075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165437" y="10668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036816" y="917548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直接连接符 9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539384" y="1180443"/>
            <a:ext cx="2071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RESEARCH MENTALITY </a:t>
            </a:r>
          </a:p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AND THE PROCESS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1741714" y="2220686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145928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287008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28089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7" name="同心圆 1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569169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710250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79878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978481" y="412838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62754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219304" y="41280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649336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55132" y="1165930"/>
            <a:ext cx="2148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BACKGROUND OF </a:t>
            </a:r>
          </a:p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SUBJECT AND CONTENT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094106" y="4445122"/>
            <a:ext cx="2092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PRESENT SITUATION AND </a:t>
            </a:r>
          </a:p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DEVELOPMENT OF SUBJECT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261799" y="4417978"/>
            <a:ext cx="157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RESULTS OF </a:t>
            </a:r>
          </a:p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EXPRIMENTAL DATA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71117" y="1171178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SOLUTIONS </a:t>
            </a:r>
          </a:p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AND SUMMARY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 animBg="1"/>
      <p:bldP spid="106" grpId="0"/>
      <p:bldP spid="107" grpId="0"/>
      <p:bldP spid="35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126470" y="1921438"/>
            <a:ext cx="2412192" cy="701179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2832059" y="1921438"/>
            <a:ext cx="1706603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888282" y="1921438"/>
            <a:ext cx="650380" cy="2027866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38662" y="1921438"/>
            <a:ext cx="574541" cy="2075575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4538662" y="1921438"/>
            <a:ext cx="1647314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538662" y="1921438"/>
            <a:ext cx="2437224" cy="75731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2476990" y="3123937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33213" y="3641944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750752" y="3641944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30907" y="3104091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20817" y="2323681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1401" y="2241661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837483" y="1220259"/>
            <a:ext cx="1402358" cy="1402358"/>
            <a:chOff x="3851771" y="1163107"/>
            <a:chExt cx="1402358" cy="1402358"/>
          </a:xfrm>
        </p:grpSpPr>
        <p:grpSp>
          <p:nvGrpSpPr>
            <p:cNvPr id="76" name="组合 7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099140" y="171039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488612" y="240505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03782" y="322832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32219" y="389041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8251" y="237647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06349" y="326683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34678" y="389041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0080C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35" name="椭圆 34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08957" y="2627556"/>
              <a:ext cx="580608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84500" y="3587733"/>
              <a:ext cx="7521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6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32" name="组合 3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88748" y="1565452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31" name="椭圆 30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08937" y="1049342"/>
              <a:ext cx="38343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39" name="椭圆 38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49886" y="1997410"/>
              <a:ext cx="914033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00656" y="2271917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TITLE</a:t>
            </a:r>
            <a:endParaRPr lang="zh-CN" altLang="en-US" sz="3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99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99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6573" y="267886"/>
            <a:ext cx="1394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97708" y="396471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实验难点二</a:t>
            </a:r>
            <a:endParaRPr lang="zh-CN" altLang="en-US" sz="16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14622" y="3956364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实验难点三</a:t>
            </a:r>
            <a:endParaRPr lang="zh-CN" altLang="en-US" sz="16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14622" y="260702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实验难点四</a:t>
            </a:r>
            <a:endParaRPr lang="zh-CN" altLang="en-US" sz="16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59209" y="260289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实验难点一</a:t>
            </a:r>
            <a:endParaRPr lang="zh-CN" altLang="en-US" sz="16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椭圆 34"/>
          <p:cNvSpPr/>
          <p:nvPr/>
        </p:nvSpPr>
        <p:spPr>
          <a:xfrm rot="10800000">
            <a:off x="3288725" y="2114564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5400000">
            <a:off x="3492928" y="33416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34"/>
          <p:cNvSpPr/>
          <p:nvPr/>
        </p:nvSpPr>
        <p:spPr>
          <a:xfrm>
            <a:off x="4720609" y="3176237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4525211" y="191762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69665" y="267886"/>
            <a:ext cx="1084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3880762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629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2690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82423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921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2686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分析内容一</a:t>
            </a:r>
            <a:endParaRPr lang="zh-CN" altLang="en-US" sz="14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83094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分析内容二</a:t>
            </a:r>
            <a:endParaRPr lang="zh-CN" altLang="en-US" sz="14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28221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分析内容三</a:t>
            </a:r>
            <a:endParaRPr lang="zh-CN" altLang="en-US" sz="14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3524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分析内容四</a:t>
            </a:r>
            <a:endParaRPr lang="zh-CN" altLang="en-US" sz="14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75050" y="3090427"/>
            <a:ext cx="500908" cy="500908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717380" y="3314738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552263" y="3315097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55929" y="3433436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75518" y="3319757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062244" y="3312252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53278" y="3443659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850333" y="3346863"/>
            <a:ext cx="250454" cy="25045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26981" y="3313456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151556" y="3321511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359742" y="3370647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900741" y="3130953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070359" y="3443943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06355" y="3167050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206031" y="3258897"/>
            <a:ext cx="322151" cy="322151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5958" y="3311634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06867" y="3314967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21657" y="3446199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772349" y="3131696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690644" y="3368030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193490" y="3174245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730460" y="3305673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611" y="267886"/>
            <a:ext cx="1394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55" name="组合 5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18190" y="3274864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739259" y="19424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评估内容</a:t>
            </a:r>
            <a:r>
              <a:rPr lang="zh-CN" altLang="en-US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82620" y="283580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评估内容三</a:t>
            </a:r>
            <a:endParaRPr lang="zh-CN" altLang="en-US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96587" y="42593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评估内容五</a:t>
            </a:r>
            <a:endParaRPr lang="zh-CN" altLang="en-US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14495" y="291679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评估内容二</a:t>
            </a:r>
            <a:endParaRPr lang="zh-CN" altLang="en-US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966971" y="43355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评估内容四</a:t>
            </a:r>
            <a:endParaRPr lang="zh-CN" altLang="en-US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3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7" grpId="0"/>
      <p:bldP spid="53" grpId="0" animBg="1"/>
      <p:bldP spid="59" grpId="0" animBg="1"/>
      <p:bldP spid="64" grpId="0" animBg="1"/>
      <p:bldP spid="65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7793" y="267886"/>
            <a:ext cx="16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191714" y="2157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标题一</a:t>
            </a:r>
            <a:endParaRPr lang="zh-CN" altLang="en-US" sz="3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149829" y="2623322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90724" y="25875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469441" y="2832241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404100" y="25840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034054" y="2800177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756772" y="2827510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731988" y="309126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551991" y="26030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890095" y="26107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217976" y="2610215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2"/>
          <p:cNvSpPr txBox="1"/>
          <p:nvPr/>
        </p:nvSpPr>
        <p:spPr>
          <a:xfrm>
            <a:off x="3033186" y="30624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标题二</a:t>
            </a:r>
            <a:endParaRPr lang="zh-CN" altLang="en-US" sz="3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3991301" y="352788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932196" y="34921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3310913" y="37368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4245572" y="34886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98244" y="373207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573460" y="399582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0" name="同心圆 2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3731567" y="35153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3" name="同心圆 2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059448" y="351477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6" name="同心圆 2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4848410" y="213478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标题三</a:t>
            </a:r>
            <a:endParaRPr lang="zh-CN" altLang="en-US" sz="3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5806525" y="260020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747420" y="25644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060796" y="25609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690750" y="27770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5311868" y="285519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2" name="同心圆 2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5545785" y="286155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5" name="同心圆 2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208687" y="257988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8" name="同心圆 2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5546791" y="258763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1" name="同心圆 2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874672" y="258709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4" name="同心圆 2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6537510" y="30912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标题四</a:t>
            </a:r>
            <a:endParaRPr lang="zh-CN" altLang="en-US" sz="32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6436520" y="35209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815237" y="3765598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749896" y="35174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7379850" y="373353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102568" y="3760867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235891" y="3544111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3" name="同心圆 2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563772" y="3543572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6" name="同心圆 2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136532" y="2906000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9" name="同心圆 2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3875526" y="370473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2" name="同心圆 2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3393463" y="350756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5" name="同心圆 2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495625" y="355667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8" name="同心圆 2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077784" y="402461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1" name="同心圆 2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椭圆 2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6897787" y="3536359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4" name="同心圆 2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椭圆 2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TextBox 29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568518" y="1757459"/>
              <a:ext cx="689633" cy="662048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65443" y="25530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443" y="29996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5443" y="34461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65443" y="38642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55194" y="2600254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5194" y="3048022"/>
            <a:ext cx="1725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55194" y="3495790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7636" y="3943559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71555" y="2580508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171555" y="3017871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71555" y="3455234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71555" y="3892597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465443" y="423798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63209" y="4317335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71555" y="4266373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5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8545" y="267886"/>
            <a:ext cx="1555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44" name="组合 43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49" name="组合 48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54" name="组合 53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752438" y="3825704"/>
              <a:ext cx="733780" cy="74457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59" name="组合 58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456877" y="2299775"/>
              <a:ext cx="928687" cy="9644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四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2230637" y="192367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528" y="2920772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56176" y="3770953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36096" y="915566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246287" y="4155926"/>
            <a:ext cx="447031" cy="447031"/>
            <a:chOff x="2246286" y="4230035"/>
            <a:chExt cx="525513" cy="525513"/>
          </a:xfrm>
          <a:solidFill>
            <a:srgbClr val="1A3F6C"/>
          </a:solidFill>
        </p:grpSpPr>
        <p:sp>
          <p:nvSpPr>
            <p:cNvPr id="68" name="椭圆 67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90214" y="4356307"/>
              <a:ext cx="433392" cy="3256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77236" y="3993954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1" name="椭圆 70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246285" y="4351468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22599" y="342632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4" name="椭圆 73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246285" y="4371106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52320" y="257175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7" name="椭圆 76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46285" y="4380064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椭圆 78"/>
          <p:cNvSpPr/>
          <p:nvPr/>
        </p:nvSpPr>
        <p:spPr>
          <a:xfrm>
            <a:off x="4349204" y="3297699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087077" y="391484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224465" y="4498008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765464" y="4258314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341787" y="3799199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954877" y="3288931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360071" y="3209594"/>
            <a:ext cx="167224" cy="16722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62548" y="3113850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161319" y="2765899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8028384" y="2307255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053009" y="1993016"/>
            <a:ext cx="152400" cy="1524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66178" y="4299942"/>
            <a:ext cx="166157" cy="16615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38" grpId="0"/>
      <p:bldP spid="63" grpId="0"/>
      <p:bldP spid="64" grpId="0"/>
      <p:bldP spid="65" grpId="0"/>
      <p:bldP spid="66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58284" y="267886"/>
            <a:ext cx="2236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89" name="直接连接符 88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44736" y="3296277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891669" y="1358541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评估一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81486" y="333881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评估三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747580" y="1111435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评估四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55735" y="332167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评估二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5" name="同心圆 1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</a:rPr>
                <a:t>方案评估</a:t>
              </a: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592781" y="2186777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45181" y="4011910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849365" y="4058985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012160" y="197298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2" name="椭圆 12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3" name="椭圆 12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4" name="椭圆 12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8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7" grpId="0"/>
      <p:bldP spid="118" grpId="0"/>
      <p:bldP spid="119" grpId="0"/>
      <p:bldP spid="120" grpId="0"/>
      <p:bldP spid="121" grpId="0" animBg="1"/>
      <p:bldP spid="122" grpId="0" animBg="1"/>
      <p:bldP spid="123" grpId="0" animBg="1"/>
      <p:bldP spid="1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5380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4866" y="2896649"/>
            <a:ext cx="1241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5380F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50203" y="24909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0203" y="32884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0203" y="37350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50203" y="41530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4168" y="2538146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34168" y="3336874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4168" y="3784642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4168" y="4232411"/>
            <a:ext cx="156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56315" y="2518400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156315" y="3306723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56315" y="3744086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156315" y="4181449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50203" y="29066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相关研究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21531" y="2953861"/>
            <a:ext cx="1324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2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56315" y="2934115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836" y="267886"/>
            <a:ext cx="21852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709236" y="1894300"/>
            <a:ext cx="1200324" cy="1200324"/>
            <a:chOff x="6709236" y="1850758"/>
            <a:chExt cx="1200324" cy="1200324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225509" y="1879832"/>
            <a:ext cx="1200324" cy="1200324"/>
            <a:chOff x="1225509" y="1836290"/>
            <a:chExt cx="1200324" cy="1200324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234214" y="2096862"/>
            <a:ext cx="1668414" cy="1668414"/>
            <a:chOff x="5234214" y="2053320"/>
            <a:chExt cx="1668414" cy="1668414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措施三</a:t>
              </a:r>
              <a:endParaRPr lang="zh-CN" altLang="en-US" sz="20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198327" y="2090113"/>
            <a:ext cx="1668414" cy="1668414"/>
            <a:chOff x="2198327" y="2046571"/>
            <a:chExt cx="1668414" cy="1668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措施二</a:t>
              </a:r>
              <a:endParaRPr lang="zh-CN" altLang="en-US" sz="20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481448" y="2381591"/>
            <a:ext cx="2181104" cy="2181104"/>
            <a:chOff x="3481448" y="2338049"/>
            <a:chExt cx="2181104" cy="218110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80C0"/>
                  </a:solidFill>
                  <a:latin typeface="方正兰亭细黑_GBK" pitchFamily="2" charset="-122"/>
                  <a:ea typeface="方正兰亭细黑_GBK" pitchFamily="2" charset="-122"/>
                </a:rPr>
                <a:t>措施一</a:t>
              </a:r>
              <a:endParaRPr lang="zh-CN" altLang="en-US" sz="2800" dirty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5658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1226969" y="344781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04729" y="3571714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78432" y="3377093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11193" y="3498702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52192" y="3259008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4941" y="3302300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81911" y="3433728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3147794" y="3072585"/>
            <a:ext cx="167224" cy="167224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2895" y="3190313"/>
            <a:ext cx="137389" cy="137389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381102" y="2417860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080C0"/>
                </a:solidFill>
              </a:rPr>
              <a:t>参考文献</a:t>
            </a:r>
            <a:endParaRPr lang="en-US" altLang="zh-CN" sz="2000" b="1" dirty="0">
              <a:solidFill>
                <a:srgbClr val="0080C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25650" y="267886"/>
            <a:ext cx="11015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  <p:bldP spid="40" grpId="0" animBg="1"/>
      <p:bldP spid="41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15816" y="555527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rgbClr val="0080C0"/>
                </a:solidFill>
                <a:latin typeface="Impact" pitchFamily="34" charset="0"/>
                <a:ea typeface="微软雅黑" pitchFamily="34" charset="-122"/>
              </a:rPr>
              <a:t>THANKS!</a:t>
            </a:r>
            <a:endParaRPr lang="zh-CN" altLang="en-US" sz="6600" b="0" dirty="0" smtClean="0">
              <a:solidFill>
                <a:srgbClr val="0080C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640" y="199568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0008" y="4088350"/>
            <a:ext cx="304800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2000" b="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7217" y="267886"/>
            <a:ext cx="1138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78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1439864" y="1664494"/>
            <a:ext cx="6264275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毕业论文主要目的是培养学生综合运用所学知识和技能，理论联系实际，独立分析，解决实际问题的能力，使学生得到从事本专业工作和进行相关的基本训练。毕业论文应反映出作者能够准确地掌握所学的专业基础知识，基本学会综合运用所学知识进行科学研究的方法，对所研究的题目有一定的心得体会，论文题目的范围不宜过宽，一般选择本学科某一重要问题的一个侧面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1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416300" y="994410"/>
            <a:ext cx="2311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行业大背景</a:t>
            </a:r>
          </a:p>
        </p:txBody>
      </p:sp>
      <p:grpSp>
        <p:nvGrpSpPr>
          <p:cNvPr id="6155" name="组合 2"/>
          <p:cNvGrpSpPr/>
          <p:nvPr/>
        </p:nvGrpSpPr>
        <p:grpSpPr bwMode="auto">
          <a:xfrm>
            <a:off x="2770188" y="1138714"/>
            <a:ext cx="3579812" cy="142875"/>
            <a:chOff x="0" y="0"/>
            <a:chExt cx="3580582" cy="158874"/>
          </a:xfrm>
        </p:grpSpPr>
        <p:grpSp>
          <p:nvGrpSpPr>
            <p:cNvPr id="6156" name="组合 61"/>
            <p:cNvGrpSpPr/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60" name="组合 62"/>
            <p:cNvGrpSpPr/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059464" y="3524926"/>
            <a:ext cx="2185594" cy="1224902"/>
            <a:chOff x="6059464" y="3524926"/>
            <a:chExt cx="2185594" cy="1224902"/>
          </a:xfrm>
        </p:grpSpPr>
        <p:grpSp>
          <p:nvGrpSpPr>
            <p:cNvPr id="38" name="组合 37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圆角矩形 3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8" name="组合 19"/>
            <p:cNvGrpSpPr/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6169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0080C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170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660458" y="3524926"/>
            <a:ext cx="2185594" cy="1224902"/>
            <a:chOff x="6059464" y="3524926"/>
            <a:chExt cx="2185594" cy="1224902"/>
          </a:xfrm>
        </p:grpSpPr>
        <p:grpSp>
          <p:nvGrpSpPr>
            <p:cNvPr id="46" name="组合 45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19"/>
            <p:cNvGrpSpPr/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48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0080C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9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220937" y="3524926"/>
            <a:ext cx="2185594" cy="1224902"/>
            <a:chOff x="6059464" y="3524926"/>
            <a:chExt cx="2185594" cy="1224902"/>
          </a:xfrm>
        </p:grpSpPr>
        <p:grpSp>
          <p:nvGrpSpPr>
            <p:cNvPr id="53" name="组合 52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19"/>
            <p:cNvGrpSpPr/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55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0080C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6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 autoUpdateAnimBg="0"/>
      <p:bldP spid="6154" grpId="0" bldLvl="0" autoUpdateAnimBg="0"/>
      <p:bldP spid="34" grpId="0" animBg="1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rgbClr val="538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TextBox 24"/>
          <p:cNvSpPr>
            <a:spLocks noChangeArrowheads="1"/>
          </p:cNvSpPr>
          <p:nvPr/>
        </p:nvSpPr>
        <p:spPr bwMode="auto">
          <a:xfrm>
            <a:off x="1249089" y="1446602"/>
            <a:ext cx="8747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全国现状</a:t>
            </a:r>
          </a:p>
        </p:txBody>
      </p:sp>
      <p:sp>
        <p:nvSpPr>
          <p:cNvPr id="39" name="TextBox 31"/>
          <p:cNvSpPr>
            <a:spLocks noChangeArrowheads="1"/>
          </p:cNvSpPr>
          <p:nvPr/>
        </p:nvSpPr>
        <p:spPr bwMode="auto">
          <a:xfrm>
            <a:off x="7219951" y="3350895"/>
            <a:ext cx="874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地区现状</a:t>
            </a:r>
          </a:p>
        </p:txBody>
      </p:sp>
      <p:sp>
        <p:nvSpPr>
          <p:cNvPr id="40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毕业论文在进行编写的过程中，需要经过开题报告、论文编写、论文上交评定、论文答辩以及论文评分五个过程，其中开题报告是论文进行的最重要的一个过程，也是论文能否进行的一个重要指标。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solidFill>
                  <a:srgbClr val="C1DCE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rgbClr val="C1DCE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国内外相关研究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2665" y="267886"/>
            <a:ext cx="1701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31171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:\0PPT素材\9918632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72" y="3529047"/>
            <a:ext cx="1898901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PPT素材\ce4FaCfURkdJ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76" y="2269047"/>
            <a:ext cx="1906197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37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348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2573" y="100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80C0"/>
                </a:solidFill>
              </a:rPr>
              <a:t>国内研究一：</a:t>
            </a:r>
            <a:endParaRPr lang="zh-CN" altLang="en-US" sz="1600" b="1" dirty="0">
              <a:solidFill>
                <a:srgbClr val="008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5" y="124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12573" y="226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80C0"/>
                </a:solidFill>
              </a:rPr>
              <a:t>国内研究二：</a:t>
            </a:r>
            <a:endParaRPr lang="zh-CN" altLang="en-US" sz="1600" b="1" dirty="0">
              <a:solidFill>
                <a:srgbClr val="0080C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714625" y="250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12573" y="3550194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80C0"/>
                </a:solidFill>
              </a:rPr>
              <a:t>国内研究三：</a:t>
            </a:r>
            <a:endParaRPr lang="zh-CN" altLang="en-US" sz="1600" b="1" dirty="0">
              <a:solidFill>
                <a:srgbClr val="0080C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14625" y="3783973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146" y="221616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80C0"/>
                </a:solidFill>
              </a:rPr>
              <a:t>国外研究一：</a:t>
            </a:r>
            <a:endParaRPr lang="zh-CN" altLang="en-US" sz="1600" b="1" dirty="0">
              <a:solidFill>
                <a:srgbClr val="0080C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61951" y="2607601"/>
            <a:ext cx="198939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8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7" grpId="0"/>
      <p:bldP spid="4" grpId="0"/>
      <p:bldP spid="5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42230" y="2088733"/>
            <a:ext cx="1423450" cy="142345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64286" y="2622833"/>
            <a:ext cx="1223538" cy="368530"/>
            <a:chOff x="3838575" y="2712368"/>
            <a:chExt cx="1604974" cy="36853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88781" y="1419622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6016" y="144861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008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61064" y="248850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008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16016" y="3579954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0080C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008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94883" y="2406113"/>
            <a:ext cx="718145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11771" y="1476863"/>
            <a:ext cx="308455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3820" y="2516931"/>
            <a:ext cx="285253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58416" y="3631245"/>
            <a:ext cx="313790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5" y="2107471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46574" y="267886"/>
            <a:ext cx="1890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30200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38117" y="267886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7" name="空心弧 36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67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961382" y="113673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综述一内容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45" name="椭圆 44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-28000" r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52" name="组合 51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54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0080C0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5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0080C0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59" name="组合 58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080C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64" name="组合 63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0080C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69" name="组合 6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0080C0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609454" y="1997065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综述一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75" name="矩形 74"/>
          <p:cNvSpPr/>
          <p:nvPr/>
        </p:nvSpPr>
        <p:spPr>
          <a:xfrm>
            <a:off x="5684012" y="302804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84" name="矩形 83"/>
          <p:cNvSpPr/>
          <p:nvPr/>
        </p:nvSpPr>
        <p:spPr>
          <a:xfrm>
            <a:off x="5009017" y="3972459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26803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80C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600" dirty="0">
              <a:solidFill>
                <a:srgbClr val="0080C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80C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0080C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09404" y="3942940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40" name="椭圆 39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rgbClr val="5380F7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11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51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"/>
                            </p:stCondLst>
                            <p:childTnLst>
                              <p:par>
                                <p:cTn id="1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00"/>
                            </p:stCondLst>
                            <p:childTnLst>
                              <p:par>
                                <p:cTn id="2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135" grpId="0"/>
      <p:bldP spid="36" grpId="0" animBg="1"/>
      <p:bldP spid="36" grpId="1" animBg="1"/>
      <p:bldP spid="36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1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清风素材 https://12sc.taobao.com/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3093</Words>
  <Application>Microsoft Office PowerPoint</Application>
  <PresentationFormat>全屏显示(16:9)</PresentationFormat>
  <Paragraphs>445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方正兰亭细黑_GBK_M</vt:lpstr>
      <vt:lpstr>微软雅黑</vt:lpstr>
      <vt:lpstr>造字工房劲黑（非商用）常规体</vt:lpstr>
      <vt:lpstr>Impact</vt:lpstr>
      <vt:lpstr>Watford DB</vt:lpstr>
      <vt:lpstr>Kozuka Gothic Pro R</vt:lpstr>
      <vt:lpstr>方正兰亭粗黑_GBK</vt:lpstr>
      <vt:lpstr>Calibri</vt:lpstr>
      <vt:lpstr>方正超粗黑简体</vt:lpstr>
      <vt:lpstr>方正兰亭细黑_GBK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64</cp:revision>
  <dcterms:created xsi:type="dcterms:W3CDTF">2015-01-23T04:02:00Z</dcterms:created>
  <dcterms:modified xsi:type="dcterms:W3CDTF">2016-10-04T03:43:14Z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