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586" autoAdjust="0"/>
  </p:normalViewPr>
  <p:slideViewPr>
    <p:cSldViewPr>
      <p:cViewPr varScale="1">
        <p:scale>
          <a:sx n="102" d="100"/>
          <a:sy n="102" d="100"/>
        </p:scale>
        <p:origin x="-1884" y="-102"/>
      </p:cViewPr>
      <p:guideLst>
        <p:guide orient="horz" pos="2160"/>
        <p:guide pos="2880"/>
        <p:guide pos="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fld id="{91862F12-7540-4E60-A50A-6E63D6120656}" type="datetimeFigureOut">
              <a:rPr lang="zh-CN" altLang="en-US"/>
              <a:pPr>
                <a:defRPr/>
              </a:pPr>
              <a:t>2016/9/9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CD06CDD-E292-4676-AE30-D46C5C212676}" type="slidenum">
              <a:rPr lang="zh-CN" altLang="en-US"/>
              <a:pPr/>
              <a:t>‹#›</a:t>
            </a:fld>
            <a:endParaRPr lang="zh-CN" altLang="en-US"/>
          </a:p>
        </p:txBody>
      </p:sp>
    </p:spTree>
    <p:extLst>
      <p:ext uri="{BB962C8B-B14F-4D97-AF65-F5344CB8AC3E}">
        <p14:creationId xmlns:p14="http://schemas.microsoft.com/office/powerpoint/2010/main" val="22315677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09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b="1" dirty="0" smtClean="0"/>
          </a:p>
        </p:txBody>
      </p:sp>
      <p:sp>
        <p:nvSpPr>
          <p:cNvPr id="40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4F1969D-B732-4D36-BEF1-9B3A568957A7}" type="slidenum">
              <a:rPr lang="zh-CN" altLang="en-US"/>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614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b="1" dirty="0" smtClean="0"/>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81E88F9-916D-4F58-B204-29D9C8A7CD4D}" type="slidenum">
              <a:rPr lang="zh-CN" altLang="en-US"/>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19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81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2BA57C5-B410-4BFA-B5EC-59409E43E17F}"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24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b="1" dirty="0" smtClean="0"/>
          </a:p>
        </p:txBody>
      </p:sp>
      <p:sp>
        <p:nvSpPr>
          <p:cNvPr id="102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584C857-33CF-482B-92E0-D15706293324}" type="slidenum">
              <a:rPr lang="zh-CN" altLang="en-US"/>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229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b="1" dirty="0" smtClean="0"/>
          </a:p>
        </p:txBody>
      </p:sp>
      <p:sp>
        <p:nvSpPr>
          <p:cNvPr id="122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9CC31FC-7FC5-456B-B300-DD5CEED6048E}" type="slidenum">
              <a:rPr lang="zh-CN" altLang="en-US"/>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433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b="1" dirty="0" smtClean="0"/>
          </a:p>
        </p:txBody>
      </p:sp>
      <p:sp>
        <p:nvSpPr>
          <p:cNvPr id="1433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BFCA2A8-6E28-426D-A65C-6B23D2D58903}" type="slidenum">
              <a:rPr lang="zh-CN" altLang="en-US"/>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638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b="1" dirty="0" smtClean="0"/>
          </a:p>
        </p:txBody>
      </p:sp>
      <p:sp>
        <p:nvSpPr>
          <p:cNvPr id="163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C2A6697-A13C-4523-8A88-A7CD7B633AC8}" type="slidenum">
              <a:rPr lang="zh-CN" altLang="en-US"/>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F743797-4C51-440C-B73B-78E702E4CFE7}" type="slidenum">
              <a:rPr lang="zh-CN" altLang="en-US"/>
              <a:pPr/>
              <a:t>‹#›</a:t>
            </a:fld>
            <a:endParaRPr lang="zh-CN" altLang="en-US"/>
          </a:p>
        </p:txBody>
      </p:sp>
    </p:spTree>
    <p:extLst>
      <p:ext uri="{BB962C8B-B14F-4D97-AF65-F5344CB8AC3E}">
        <p14:creationId xmlns:p14="http://schemas.microsoft.com/office/powerpoint/2010/main" val="3690254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F3A96D7-C3F4-4789-AA7B-AB673000864F}" type="slidenum">
              <a:rPr lang="zh-CN" altLang="en-US"/>
              <a:pPr/>
              <a:t>‹#›</a:t>
            </a:fld>
            <a:endParaRPr lang="zh-CN" altLang="en-US"/>
          </a:p>
        </p:txBody>
      </p:sp>
    </p:spTree>
    <p:extLst>
      <p:ext uri="{BB962C8B-B14F-4D97-AF65-F5344CB8AC3E}">
        <p14:creationId xmlns:p14="http://schemas.microsoft.com/office/powerpoint/2010/main" val="3400491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176E9DB-0C39-4A46-9626-41CAA1415C24}" type="slidenum">
              <a:rPr lang="zh-CN" altLang="en-US"/>
              <a:pPr/>
              <a:t>‹#›</a:t>
            </a:fld>
            <a:endParaRPr lang="zh-CN" altLang="en-US"/>
          </a:p>
        </p:txBody>
      </p:sp>
    </p:spTree>
    <p:extLst>
      <p:ext uri="{BB962C8B-B14F-4D97-AF65-F5344CB8AC3E}">
        <p14:creationId xmlns:p14="http://schemas.microsoft.com/office/powerpoint/2010/main" val="1423729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BE2C805-7C58-4CFA-A57D-3BF0719FA14E}" type="slidenum">
              <a:rPr lang="zh-CN" altLang="en-US"/>
              <a:pPr/>
              <a:t>‹#›</a:t>
            </a:fld>
            <a:endParaRPr lang="zh-CN" altLang="en-US"/>
          </a:p>
        </p:txBody>
      </p:sp>
    </p:spTree>
    <p:extLst>
      <p:ext uri="{BB962C8B-B14F-4D97-AF65-F5344CB8AC3E}">
        <p14:creationId xmlns:p14="http://schemas.microsoft.com/office/powerpoint/2010/main" val="267408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44D77A5-75DD-4F37-9A67-5C879827BE70}" type="slidenum">
              <a:rPr lang="zh-CN" altLang="en-US"/>
              <a:pPr/>
              <a:t>‹#›</a:t>
            </a:fld>
            <a:endParaRPr lang="zh-CN" altLang="en-US"/>
          </a:p>
        </p:txBody>
      </p:sp>
    </p:spTree>
    <p:extLst>
      <p:ext uri="{BB962C8B-B14F-4D97-AF65-F5344CB8AC3E}">
        <p14:creationId xmlns:p14="http://schemas.microsoft.com/office/powerpoint/2010/main" val="3964721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82DEB2C-09A2-400B-9464-0D78CE55FA42}" type="slidenum">
              <a:rPr lang="zh-CN" altLang="en-US"/>
              <a:pPr/>
              <a:t>‹#›</a:t>
            </a:fld>
            <a:endParaRPr lang="zh-CN" altLang="en-US"/>
          </a:p>
        </p:txBody>
      </p:sp>
    </p:spTree>
    <p:extLst>
      <p:ext uri="{BB962C8B-B14F-4D97-AF65-F5344CB8AC3E}">
        <p14:creationId xmlns:p14="http://schemas.microsoft.com/office/powerpoint/2010/main" val="3685548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6761EA08-5C9E-4EA0-A17B-7861971AF7AE}" type="slidenum">
              <a:rPr lang="zh-CN" altLang="en-US"/>
              <a:pPr/>
              <a:t>‹#›</a:t>
            </a:fld>
            <a:endParaRPr lang="zh-CN" altLang="en-US"/>
          </a:p>
        </p:txBody>
      </p:sp>
    </p:spTree>
    <p:extLst>
      <p:ext uri="{BB962C8B-B14F-4D97-AF65-F5344CB8AC3E}">
        <p14:creationId xmlns:p14="http://schemas.microsoft.com/office/powerpoint/2010/main" val="3320865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DFAFFA1F-806B-4417-AAC3-542E18F76E8D}" type="slidenum">
              <a:rPr lang="zh-CN" altLang="en-US"/>
              <a:pPr/>
              <a:t>‹#›</a:t>
            </a:fld>
            <a:endParaRPr lang="zh-CN" altLang="en-US"/>
          </a:p>
        </p:txBody>
      </p:sp>
    </p:spTree>
    <p:extLst>
      <p:ext uri="{BB962C8B-B14F-4D97-AF65-F5344CB8AC3E}">
        <p14:creationId xmlns:p14="http://schemas.microsoft.com/office/powerpoint/2010/main" val="1244908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2720F70-F8D0-468D-89A7-7817E19232C3}" type="slidenum">
              <a:rPr lang="zh-CN" altLang="en-US"/>
              <a:pPr/>
              <a:t>‹#›</a:t>
            </a:fld>
            <a:endParaRPr lang="zh-CN" altLang="en-US"/>
          </a:p>
        </p:txBody>
      </p:sp>
    </p:spTree>
    <p:extLst>
      <p:ext uri="{BB962C8B-B14F-4D97-AF65-F5344CB8AC3E}">
        <p14:creationId xmlns:p14="http://schemas.microsoft.com/office/powerpoint/2010/main" val="3080724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01EF602-6BAB-43EF-BC6A-2B4D1E6E20C8}" type="slidenum">
              <a:rPr lang="zh-CN" altLang="en-US"/>
              <a:pPr/>
              <a:t>‹#›</a:t>
            </a:fld>
            <a:endParaRPr lang="zh-CN" altLang="en-US"/>
          </a:p>
        </p:txBody>
      </p:sp>
    </p:spTree>
    <p:extLst>
      <p:ext uri="{BB962C8B-B14F-4D97-AF65-F5344CB8AC3E}">
        <p14:creationId xmlns:p14="http://schemas.microsoft.com/office/powerpoint/2010/main" val="973004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BD3A4A-986D-4F27-82F6-546EAFA1CD01}" type="datetimeFigureOut">
              <a:rPr lang="zh-CN" altLang="en-US"/>
              <a:pPr>
                <a:defRPr/>
              </a:pPr>
              <a:t>2016/9/9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DFFC549-15F9-43C7-980B-A2F77FF6F7B0}" type="slidenum">
              <a:rPr lang="zh-CN" altLang="en-US"/>
              <a:pPr/>
              <a:t>‹#›</a:t>
            </a:fld>
            <a:endParaRPr lang="zh-CN" altLang="en-US"/>
          </a:p>
        </p:txBody>
      </p:sp>
    </p:spTree>
    <p:extLst>
      <p:ext uri="{BB962C8B-B14F-4D97-AF65-F5344CB8AC3E}">
        <p14:creationId xmlns:p14="http://schemas.microsoft.com/office/powerpoint/2010/main" val="4180094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文本占位符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bg1"/>
                </a:solidFill>
                <a:latin typeface="微软雅黑" pitchFamily="34" charset="-122"/>
                <a:ea typeface="微软雅黑" pitchFamily="34" charset="-122"/>
              </a:defRPr>
            </a:lvl1pPr>
          </a:lstStyle>
          <a:p>
            <a:pPr>
              <a:defRPr/>
            </a:pPr>
            <a:fld id="{B5BD3A4A-986D-4F27-82F6-546EAFA1CD01}" type="datetimeFigureOut">
              <a:rPr lang="zh-CN" altLang="en-US"/>
              <a:pPr>
                <a:defRPr/>
              </a:pPr>
              <a:t>2016/9/9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bg1"/>
                </a:solidFill>
                <a:latin typeface="微软雅黑" pitchFamily="34" charset="-122"/>
                <a:ea typeface="微软雅黑" pitchFamily="34" charset="-122"/>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latin typeface="微软雅黑" pitchFamily="34" charset="-122"/>
                <a:ea typeface="微软雅黑" pitchFamily="34" charset="-122"/>
              </a:defRPr>
            </a:lvl1pPr>
          </a:lstStyle>
          <a:p>
            <a:fld id="{10A2F616-EBCC-4AF1-9777-C108666B1DD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bg1"/>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bg1"/>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bg1"/>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bg1"/>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bg1"/>
          </a:solidFill>
          <a:latin typeface="微软雅黑" pitchFamily="34" charset="-122"/>
          <a:ea typeface="微软雅黑" pitchFamily="34" charset="-122"/>
        </a:defRPr>
      </a:lvl5pPr>
      <a:lvl6pPr marL="457200" algn="ctr" rtl="0" fontAlgn="base">
        <a:spcBef>
          <a:spcPct val="0"/>
        </a:spcBef>
        <a:spcAft>
          <a:spcPct val="0"/>
        </a:spcAft>
        <a:defRPr sz="4400">
          <a:solidFill>
            <a:schemeClr val="bg1"/>
          </a:solidFill>
          <a:latin typeface="微软雅黑" pitchFamily="34" charset="-122"/>
          <a:ea typeface="微软雅黑" pitchFamily="34" charset="-122"/>
        </a:defRPr>
      </a:lvl6pPr>
      <a:lvl7pPr marL="914400" algn="ctr" rtl="0" fontAlgn="base">
        <a:spcBef>
          <a:spcPct val="0"/>
        </a:spcBef>
        <a:spcAft>
          <a:spcPct val="0"/>
        </a:spcAft>
        <a:defRPr sz="4400">
          <a:solidFill>
            <a:schemeClr val="bg1"/>
          </a:solidFill>
          <a:latin typeface="微软雅黑" pitchFamily="34" charset="-122"/>
          <a:ea typeface="微软雅黑" pitchFamily="34" charset="-122"/>
        </a:defRPr>
      </a:lvl7pPr>
      <a:lvl8pPr marL="1371600" algn="ctr" rtl="0" fontAlgn="base">
        <a:spcBef>
          <a:spcPct val="0"/>
        </a:spcBef>
        <a:spcAft>
          <a:spcPct val="0"/>
        </a:spcAft>
        <a:defRPr sz="4400">
          <a:solidFill>
            <a:schemeClr val="bg1"/>
          </a:solidFill>
          <a:latin typeface="微软雅黑" pitchFamily="34" charset="-122"/>
          <a:ea typeface="微软雅黑" pitchFamily="34" charset="-122"/>
        </a:defRPr>
      </a:lvl8pPr>
      <a:lvl9pPr marL="1828800" algn="ctr" rtl="0" fontAlgn="base">
        <a:spcBef>
          <a:spcPct val="0"/>
        </a:spcBef>
        <a:spcAft>
          <a:spcPct val="0"/>
        </a:spcAft>
        <a:defRPr sz="4400">
          <a:solidFill>
            <a:schemeClr val="bg1"/>
          </a:solidFill>
          <a:latin typeface="微软雅黑" pitchFamily="34" charset="-122"/>
          <a:ea typeface="微软雅黑" pitchFamily="34"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bg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bg1"/>
          </a:solidFill>
          <a:latin typeface="微软雅黑" pitchFamily="34" charset="-122"/>
          <a:ea typeface="微软雅黑" pitchFamily="34"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bg1"/>
          </a:solidFill>
          <a:latin typeface="微软雅黑" pitchFamily="34" charset="-122"/>
          <a:ea typeface="微软雅黑" pitchFamily="34"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bg1"/>
          </a:solidFill>
          <a:latin typeface="微软雅黑" pitchFamily="34" charset="-122"/>
          <a:ea typeface="微软雅黑" pitchFamily="34"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bg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00" y="333375"/>
            <a:ext cx="8788400" cy="394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325" y="101600"/>
            <a:ext cx="1058863"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425" y="30163"/>
            <a:ext cx="40116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extBox 15"/>
          <p:cNvSpPr txBox="1">
            <a:spLocks noChangeArrowheads="1"/>
          </p:cNvSpPr>
          <p:nvPr/>
        </p:nvSpPr>
        <p:spPr bwMode="auto">
          <a:xfrm>
            <a:off x="4356100" y="492125"/>
            <a:ext cx="4464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chemeClr val="bg1"/>
                </a:solidFill>
                <a:latin typeface="微软雅黑" pitchFamily="34" charset="-122"/>
                <a:ea typeface="微软雅黑" pitchFamily="34" charset="-122"/>
              </a:rPr>
              <a:t>你了解听众吗？</a:t>
            </a:r>
          </a:p>
        </p:txBody>
      </p:sp>
      <p:sp>
        <p:nvSpPr>
          <p:cNvPr id="5123" name="矩形 16"/>
          <p:cNvSpPr>
            <a:spLocks noChangeArrowheads="1"/>
          </p:cNvSpPr>
          <p:nvPr/>
        </p:nvSpPr>
        <p:spPr bwMode="auto">
          <a:xfrm>
            <a:off x="4356100" y="1282700"/>
            <a:ext cx="42481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00">
                <a:solidFill>
                  <a:schemeClr val="bg1"/>
                </a:solidFill>
                <a:latin typeface="微软雅黑" pitchFamily="34" charset="-122"/>
                <a:ea typeface="微软雅黑" pitchFamily="34" charset="-122"/>
              </a:rPr>
              <a:t>在做演示之前，有几个重要信息您一定要很充分的了解</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如果您可以对听众的信息了解更多，你在传递信息的时候就会愈精准，效果就越好！</a:t>
            </a:r>
          </a:p>
        </p:txBody>
      </p:sp>
      <p:sp>
        <p:nvSpPr>
          <p:cNvPr id="5124" name="矩形 17"/>
          <p:cNvSpPr>
            <a:spLocks noChangeArrowheads="1"/>
          </p:cNvSpPr>
          <p:nvPr/>
        </p:nvSpPr>
        <p:spPr bwMode="auto">
          <a:xfrm>
            <a:off x="4356100" y="2608263"/>
            <a:ext cx="45720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sz="1600" b="1" dirty="0">
                <a:solidFill>
                  <a:schemeClr val="bg1"/>
                </a:solidFill>
                <a:latin typeface="微软雅黑" pitchFamily="34" charset="-122"/>
                <a:ea typeface="微软雅黑" pitchFamily="34" charset="-122"/>
              </a:rPr>
              <a:t>你的听众是谁？</a:t>
            </a:r>
            <a:endParaRPr lang="en-US" altLang="zh-CN" sz="1600" b="1" dirty="0">
              <a:solidFill>
                <a:schemeClr val="bg1"/>
              </a:solidFill>
              <a:latin typeface="微软雅黑" pitchFamily="34" charset="-122"/>
              <a:ea typeface="微软雅黑" pitchFamily="34" charset="-122"/>
            </a:endParaRPr>
          </a:p>
          <a:p>
            <a:pPr>
              <a:spcAft>
                <a:spcPts val="600"/>
              </a:spcAft>
            </a:pPr>
            <a:r>
              <a:rPr lang="zh-CN" altLang="en-US" sz="1400" dirty="0">
                <a:solidFill>
                  <a:schemeClr val="bg1"/>
                </a:solidFill>
                <a:latin typeface="微软雅黑" pitchFamily="34" charset="-122"/>
                <a:ea typeface="微软雅黑" pitchFamily="34" charset="-122"/>
              </a:rPr>
              <a:t>相关背景、行业、学历、性别与年龄</a:t>
            </a:r>
          </a:p>
        </p:txBody>
      </p:sp>
      <p:cxnSp>
        <p:nvCxnSpPr>
          <p:cNvPr id="20" name="直接连接符 19"/>
          <p:cNvCxnSpPr/>
          <p:nvPr/>
        </p:nvCxnSpPr>
        <p:spPr>
          <a:xfrm>
            <a:off x="4446588" y="3322638"/>
            <a:ext cx="4049712"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26" name="矩形 20"/>
          <p:cNvSpPr>
            <a:spLocks noChangeArrowheads="1"/>
          </p:cNvSpPr>
          <p:nvPr/>
        </p:nvSpPr>
        <p:spPr bwMode="auto">
          <a:xfrm>
            <a:off x="4356100" y="3451225"/>
            <a:ext cx="45720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sz="1600" b="1">
                <a:solidFill>
                  <a:schemeClr val="bg1"/>
                </a:solidFill>
                <a:latin typeface="微软雅黑" pitchFamily="34" charset="-122"/>
                <a:ea typeface="微软雅黑" pitchFamily="34" charset="-122"/>
              </a:rPr>
              <a:t>听众了解你的演讲主题吗？</a:t>
            </a:r>
            <a:endParaRPr lang="en-US" altLang="zh-CN" sz="1600" b="1">
              <a:solidFill>
                <a:schemeClr val="bg1"/>
              </a:solidFill>
              <a:latin typeface="微软雅黑" pitchFamily="34" charset="-122"/>
              <a:ea typeface="微软雅黑" pitchFamily="34" charset="-122"/>
            </a:endParaRPr>
          </a:p>
          <a:p>
            <a:pPr>
              <a:spcAft>
                <a:spcPts val="600"/>
              </a:spcAft>
            </a:pPr>
            <a:r>
              <a:rPr lang="zh-CN" altLang="en-US" sz="1400">
                <a:solidFill>
                  <a:schemeClr val="bg1"/>
                </a:solidFill>
                <a:latin typeface="微软雅黑" pitchFamily="34" charset="-122"/>
                <a:ea typeface="微软雅黑" pitchFamily="34" charset="-122"/>
              </a:rPr>
              <a:t>已经有一定认识了？不清楚，以前从未听说过？</a:t>
            </a:r>
          </a:p>
        </p:txBody>
      </p:sp>
      <p:sp>
        <p:nvSpPr>
          <p:cNvPr id="5127" name="矩形 21"/>
          <p:cNvSpPr>
            <a:spLocks noChangeArrowheads="1"/>
          </p:cNvSpPr>
          <p:nvPr/>
        </p:nvSpPr>
        <p:spPr bwMode="auto">
          <a:xfrm>
            <a:off x="4356100" y="4294188"/>
            <a:ext cx="4572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rPr>
              <a:t>听众的心态怎样？</a:t>
            </a:r>
          </a:p>
          <a:p>
            <a:r>
              <a:rPr lang="zh-CN" altLang="en-US" sz="1400">
                <a:solidFill>
                  <a:schemeClr val="bg1"/>
                </a:solidFill>
                <a:latin typeface="微软雅黑" pitchFamily="34" charset="-122"/>
                <a:ea typeface="微软雅黑" pitchFamily="34" charset="-122"/>
              </a:rPr>
              <a:t>这个活动的前后有没有其他活动要进行？</a:t>
            </a:r>
          </a:p>
        </p:txBody>
      </p:sp>
      <p:sp>
        <p:nvSpPr>
          <p:cNvPr id="5128" name="矩形 22"/>
          <p:cNvSpPr>
            <a:spLocks noChangeArrowheads="1"/>
          </p:cNvSpPr>
          <p:nvPr/>
        </p:nvSpPr>
        <p:spPr bwMode="auto">
          <a:xfrm>
            <a:off x="4356100" y="5060950"/>
            <a:ext cx="41402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rPr>
              <a:t>听众的价值观什么？</a:t>
            </a:r>
          </a:p>
          <a:p>
            <a:r>
              <a:rPr lang="zh-CN" altLang="en-US" sz="1400">
                <a:solidFill>
                  <a:schemeClr val="bg1"/>
                </a:solidFill>
                <a:latin typeface="微软雅黑" pitchFamily="34" charset="-122"/>
                <a:ea typeface="微软雅黑" pitchFamily="34" charset="-122"/>
              </a:rPr>
              <a:t>利润、社会公益，学习与成长</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哪一个最重要？</a:t>
            </a:r>
          </a:p>
        </p:txBody>
      </p:sp>
      <p:sp>
        <p:nvSpPr>
          <p:cNvPr id="5129" name="矩形 23"/>
          <p:cNvSpPr>
            <a:spLocks noChangeArrowheads="1"/>
          </p:cNvSpPr>
          <p:nvPr/>
        </p:nvSpPr>
        <p:spPr bwMode="auto">
          <a:xfrm>
            <a:off x="4356100" y="5827713"/>
            <a:ext cx="4572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rPr>
              <a:t>听众接收信息的风格是什么？</a:t>
            </a:r>
          </a:p>
          <a:p>
            <a:r>
              <a:rPr lang="zh-CN" altLang="en-US" sz="1400">
                <a:solidFill>
                  <a:schemeClr val="bg1"/>
                </a:solidFill>
                <a:latin typeface="微软雅黑" pitchFamily="34" charset="-122"/>
                <a:ea typeface="微软雅黑" pitchFamily="34" charset="-122"/>
              </a:rPr>
              <a:t>是“听觉型”、“视觉型”或“触觉型”？</a:t>
            </a:r>
          </a:p>
        </p:txBody>
      </p:sp>
      <p:cxnSp>
        <p:nvCxnSpPr>
          <p:cNvPr id="27" name="直接连接符 26"/>
          <p:cNvCxnSpPr/>
          <p:nvPr/>
        </p:nvCxnSpPr>
        <p:spPr>
          <a:xfrm>
            <a:off x="4446588" y="4221163"/>
            <a:ext cx="4049712"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446588" y="4941888"/>
            <a:ext cx="4049712"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446588" y="5745163"/>
            <a:ext cx="4049712"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Box 5"/>
          <p:cNvSpPr txBox="1">
            <a:spLocks noChangeArrowheads="1"/>
          </p:cNvSpPr>
          <p:nvPr/>
        </p:nvSpPr>
        <p:spPr bwMode="auto">
          <a:xfrm>
            <a:off x="1281113" y="384175"/>
            <a:ext cx="1584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微软雅黑" pitchFamily="34" charset="-122"/>
                <a:ea typeface="微软雅黑" pitchFamily="34" charset="-122"/>
              </a:rPr>
              <a:t>基本信息</a:t>
            </a:r>
          </a:p>
        </p:txBody>
      </p:sp>
      <p:pic>
        <p:nvPicPr>
          <p:cNvPr id="7" name="图片 6"/>
          <p:cNvPicPr>
            <a:picLocks noChangeAspect="1"/>
          </p:cNvPicPr>
          <p:nvPr/>
        </p:nvPicPr>
        <p:blipFill>
          <a:blip r:embed="rId3" cstate="print">
            <a:duotone>
              <a:prstClr val="black"/>
              <a:schemeClr val="accent1">
                <a:tint val="45000"/>
                <a:satMod val="400000"/>
              </a:schemeClr>
            </a:duotone>
          </a:blip>
          <a:stretch>
            <a:fillRect/>
          </a:stretch>
        </p:blipFill>
        <p:spPr>
          <a:xfrm>
            <a:off x="1303122" y="638234"/>
            <a:ext cx="4572000" cy="3357128"/>
          </a:xfrm>
          <a:prstGeom prst="rect">
            <a:avLst/>
          </a:prstGeom>
        </p:spPr>
      </p:pic>
      <p:pic>
        <p:nvPicPr>
          <p:cNvPr id="8" name="图片 7"/>
          <p:cNvPicPr>
            <a:picLocks noChangeAspect="1"/>
          </p:cNvPicPr>
          <p:nvPr/>
        </p:nvPicPr>
        <p:blipFill>
          <a:blip r:embed="rId4" cstate="print">
            <a:duotone>
              <a:prstClr val="black"/>
              <a:schemeClr val="accent2">
                <a:tint val="45000"/>
                <a:satMod val="400000"/>
              </a:schemeClr>
            </a:duotone>
          </a:blip>
          <a:stretch>
            <a:fillRect/>
          </a:stretch>
        </p:blipFill>
        <p:spPr>
          <a:xfrm>
            <a:off x="5281310" y="2050544"/>
            <a:ext cx="3810000" cy="3257550"/>
          </a:xfrm>
          <a:prstGeom prst="rect">
            <a:avLst/>
          </a:prstGeom>
        </p:spPr>
      </p:pic>
      <p:sp>
        <p:nvSpPr>
          <p:cNvPr id="7172" name="矩形 8"/>
          <p:cNvSpPr>
            <a:spLocks noChangeArrowheads="1"/>
          </p:cNvSpPr>
          <p:nvPr/>
        </p:nvSpPr>
        <p:spPr bwMode="auto">
          <a:xfrm>
            <a:off x="2019300" y="1557338"/>
            <a:ext cx="32004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rgbClr val="8EB4E3"/>
                </a:solidFill>
                <a:latin typeface="方正硬笔楷书简体" pitchFamily="65" charset="-122"/>
                <a:ea typeface="方正硬笔楷书简体" pitchFamily="65" charset="-122"/>
              </a:rPr>
              <a:t>       我们这套系统可以简化贵公司的工作流程，原来需要一星期完成的工作，现在只须一天时间，每年可以帮助贵公司节约成本</a:t>
            </a:r>
            <a:r>
              <a:rPr lang="en-US" altLang="zh-CN">
                <a:solidFill>
                  <a:srgbClr val="8EB4E3"/>
                </a:solidFill>
                <a:latin typeface="方正硬笔楷书简体" pitchFamily="65" charset="-122"/>
                <a:ea typeface="方正硬笔楷书简体" pitchFamily="65" charset="-122"/>
              </a:rPr>
              <a:t>XX</a:t>
            </a:r>
            <a:r>
              <a:rPr lang="zh-CN" altLang="en-US">
                <a:solidFill>
                  <a:srgbClr val="8EB4E3"/>
                </a:solidFill>
                <a:latin typeface="方正硬笔楷书简体" pitchFamily="65" charset="-122"/>
                <a:ea typeface="方正硬笔楷书简体" pitchFamily="65" charset="-122"/>
              </a:rPr>
              <a:t>万元。</a:t>
            </a:r>
          </a:p>
        </p:txBody>
      </p:sp>
      <p:sp>
        <p:nvSpPr>
          <p:cNvPr id="7173" name="矩形 9"/>
          <p:cNvSpPr>
            <a:spLocks noChangeArrowheads="1"/>
          </p:cNvSpPr>
          <p:nvPr/>
        </p:nvSpPr>
        <p:spPr bwMode="auto">
          <a:xfrm>
            <a:off x="2195513" y="5084763"/>
            <a:ext cx="6624637"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600"/>
              </a:spcAft>
            </a:pPr>
            <a:r>
              <a:rPr lang="zh-CN" altLang="en-US" sz="1400">
                <a:solidFill>
                  <a:schemeClr val="bg1"/>
                </a:solidFill>
                <a:latin typeface="微软雅黑" pitchFamily="34" charset="-122"/>
                <a:ea typeface="微软雅黑" pitchFamily="34" charset="-122"/>
              </a:rPr>
              <a:t>听众的基本信息包括他们的相关背景、行业、学历、经历等最基本的数据，甚至还有他们的人数及在公司里的职务背景等。</a:t>
            </a:r>
            <a:endParaRPr lang="en-US" altLang="zh-CN" sz="1400">
              <a:solidFill>
                <a:schemeClr val="bg1"/>
              </a:solidFill>
              <a:latin typeface="微软雅黑" pitchFamily="34" charset="-122"/>
              <a:ea typeface="微软雅黑" pitchFamily="34" charset="-122"/>
            </a:endParaRPr>
          </a:p>
          <a:p>
            <a:pPr algn="just">
              <a:lnSpc>
                <a:spcPct val="150000"/>
              </a:lnSpc>
              <a:spcAft>
                <a:spcPts val="600"/>
              </a:spcAft>
            </a:pPr>
            <a:r>
              <a:rPr lang="zh-CN" altLang="en-US" sz="1600" b="1">
                <a:solidFill>
                  <a:schemeClr val="bg1"/>
                </a:solidFill>
                <a:latin typeface="微软雅黑" pitchFamily="34" charset="-122"/>
                <a:ea typeface="微软雅黑" pitchFamily="34" charset="-122"/>
              </a:rPr>
              <a:t>同样的主题对不同的背景，职位或职能的听众来说，所呈现的方式和技巧是绝对不同的。</a:t>
            </a:r>
          </a:p>
        </p:txBody>
      </p:sp>
      <p:pic>
        <p:nvPicPr>
          <p:cNvPr id="7174" name="图片 10"/>
          <p:cNvPicPr>
            <a:picLocks noChangeAspect="1" noChangeArrowheads="1"/>
          </p:cNvPicPr>
          <p:nvPr/>
        </p:nvPicPr>
        <p:blipFill>
          <a:blip r:embed="rId5">
            <a:extLst>
              <a:ext uri="{28A0092B-C50C-407E-A947-70E740481C1C}">
                <a14:useLocalDpi xmlns:a14="http://schemas.microsoft.com/office/drawing/2010/main" val="0"/>
              </a:ext>
            </a:extLst>
          </a:blip>
          <a:srcRect r="56407"/>
          <a:stretch>
            <a:fillRect/>
          </a:stretch>
        </p:blipFill>
        <p:spPr bwMode="auto">
          <a:xfrm>
            <a:off x="250825" y="265113"/>
            <a:ext cx="1201738"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矩形 1"/>
          <p:cNvSpPr>
            <a:spLocks noChangeArrowheads="1"/>
          </p:cNvSpPr>
          <p:nvPr/>
        </p:nvSpPr>
        <p:spPr bwMode="auto">
          <a:xfrm>
            <a:off x="5564188" y="2940050"/>
            <a:ext cx="29686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rgbClr val="D99694"/>
                </a:solidFill>
                <a:latin typeface="方正硬笔楷书简体" pitchFamily="65" charset="-122"/>
                <a:ea typeface="方正硬笔楷书简体" pitchFamily="65" charset="-122"/>
              </a:rPr>
              <a:t>　　这套办公系统采用领先的</a:t>
            </a:r>
            <a:r>
              <a:rPr lang="en-US" altLang="zh-CN">
                <a:solidFill>
                  <a:srgbClr val="D99694"/>
                </a:solidFill>
                <a:latin typeface="方正硬笔楷书简体" pitchFamily="65" charset="-122"/>
                <a:ea typeface="方正硬笔楷书简体" pitchFamily="65" charset="-122"/>
              </a:rPr>
              <a:t>B/S</a:t>
            </a:r>
            <a:r>
              <a:rPr lang="zh-CN" altLang="en-US">
                <a:solidFill>
                  <a:srgbClr val="D99694"/>
                </a:solidFill>
                <a:latin typeface="方正硬笔楷书简体" pitchFamily="65" charset="-122"/>
                <a:ea typeface="方正硬笔楷书简体" pitchFamily="65" charset="-122"/>
              </a:rPr>
              <a:t>操作方式，无需安装客户端软件，直接使用浏览器登录使用</a:t>
            </a:r>
            <a:r>
              <a:rPr lang="en-US" altLang="zh-CN">
                <a:solidFill>
                  <a:srgbClr val="D99694"/>
                </a:solidFill>
                <a:latin typeface="方正硬笔楷书简体" pitchFamily="65" charset="-122"/>
                <a:ea typeface="方正硬笔楷书简体" pitchFamily="65" charset="-122"/>
              </a:rPr>
              <a:t>OA</a:t>
            </a:r>
            <a:r>
              <a:rPr lang="zh-CN" altLang="en-US">
                <a:solidFill>
                  <a:srgbClr val="D99694"/>
                </a:solidFill>
                <a:latin typeface="方正硬笔楷书简体" pitchFamily="65" charset="-122"/>
                <a:ea typeface="方正硬笔楷书简体" pitchFamily="65" charset="-122"/>
              </a:rPr>
              <a:t>系统，实现全球移动</a:t>
            </a:r>
            <a:r>
              <a:rPr lang="en-US" altLang="zh-CN">
                <a:solidFill>
                  <a:srgbClr val="D99694"/>
                </a:solidFill>
                <a:latin typeface="方正硬笔楷书简体" pitchFamily="65" charset="-122"/>
                <a:ea typeface="方正硬笔楷书简体" pitchFamily="65" charset="-122"/>
              </a:rPr>
              <a:t>OA</a:t>
            </a:r>
            <a:r>
              <a:rPr lang="zh-CN" altLang="en-US">
                <a:solidFill>
                  <a:srgbClr val="D99694"/>
                </a:solidFill>
                <a:latin typeface="方正硬笔楷书简体" pitchFamily="65" charset="-122"/>
                <a:ea typeface="方正硬笔楷书简体" pitchFamily="65" charset="-122"/>
              </a:rPr>
              <a:t>办公</a:t>
            </a:r>
            <a:r>
              <a:rPr lang="en-US" altLang="zh-CN">
                <a:solidFill>
                  <a:srgbClr val="D99694"/>
                </a:solidFill>
                <a:latin typeface="方正硬笔楷书简体" pitchFamily="65" charset="-122"/>
                <a:ea typeface="方正硬笔楷书简体" pitchFamily="65" charset="-122"/>
              </a:rPr>
              <a:t>……</a:t>
            </a:r>
            <a:endParaRPr lang="zh-CN" altLang="en-US">
              <a:solidFill>
                <a:srgbClr val="D99694"/>
              </a:solidFill>
              <a:latin typeface="方正硬笔楷书简体" pitchFamily="65" charset="-122"/>
              <a:ea typeface="方正硬笔楷书简体" pitchFamily="65" charset="-122"/>
            </a:endParaRPr>
          </a:p>
        </p:txBody>
      </p:sp>
      <p:sp>
        <p:nvSpPr>
          <p:cNvPr id="3" name="TextBox 2"/>
          <p:cNvSpPr txBox="1"/>
          <p:nvPr/>
        </p:nvSpPr>
        <p:spPr>
          <a:xfrm>
            <a:off x="2625725" y="1220788"/>
            <a:ext cx="2303463" cy="368300"/>
          </a:xfrm>
          <a:prstGeom prst="rect">
            <a:avLst/>
          </a:prstGeom>
          <a:noFill/>
        </p:spPr>
        <p:txBody>
          <a:bodyPr>
            <a:spAutoFit/>
          </a:bodyPr>
          <a:lstStyle/>
          <a:p>
            <a:pPr fontAlgn="auto">
              <a:spcBef>
                <a:spcPts val="0"/>
              </a:spcBef>
              <a:spcAft>
                <a:spcPts val="0"/>
              </a:spcAft>
              <a:buFontTx/>
              <a:buNone/>
              <a:defRPr/>
            </a:pPr>
            <a:r>
              <a:rPr lang="zh-CN" altLang="en-US" dirty="0">
                <a:solidFill>
                  <a:schemeClr val="tx2">
                    <a:lumMod val="40000"/>
                    <a:lumOff val="60000"/>
                  </a:schemeClr>
                </a:solidFill>
                <a:latin typeface="微软雅黑" pitchFamily="34" charset="-122"/>
                <a:ea typeface="微软雅黑" pitchFamily="34" charset="-122"/>
              </a:rPr>
              <a:t>对高层管理人员说</a:t>
            </a:r>
          </a:p>
        </p:txBody>
      </p:sp>
      <p:sp>
        <p:nvSpPr>
          <p:cNvPr id="12" name="TextBox 11"/>
          <p:cNvSpPr txBox="1"/>
          <p:nvPr/>
        </p:nvSpPr>
        <p:spPr>
          <a:xfrm>
            <a:off x="5940425" y="2527300"/>
            <a:ext cx="2303463" cy="369888"/>
          </a:xfrm>
          <a:prstGeom prst="rect">
            <a:avLst/>
          </a:prstGeom>
          <a:noFill/>
        </p:spPr>
        <p:txBody>
          <a:bodyPr>
            <a:spAutoFit/>
          </a:bodyPr>
          <a:lstStyle/>
          <a:p>
            <a:pPr algn="ctr" fontAlgn="auto">
              <a:spcBef>
                <a:spcPts val="0"/>
              </a:spcBef>
              <a:spcAft>
                <a:spcPts val="0"/>
              </a:spcAft>
              <a:buFontTx/>
              <a:buNone/>
              <a:defRPr/>
            </a:pPr>
            <a:r>
              <a:rPr lang="zh-CN" altLang="en-US" dirty="0">
                <a:solidFill>
                  <a:schemeClr val="accent2">
                    <a:lumMod val="60000"/>
                    <a:lumOff val="40000"/>
                  </a:schemeClr>
                </a:solidFill>
                <a:latin typeface="微软雅黑" pitchFamily="34" charset="-122"/>
                <a:ea typeface="微软雅黑" pitchFamily="34" charset="-122"/>
              </a:rPr>
              <a:t>对信息部门人员说</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5"/>
          <p:cNvSpPr txBox="1">
            <a:spLocks noChangeArrowheads="1"/>
          </p:cNvSpPr>
          <p:nvPr/>
        </p:nvSpPr>
        <p:spPr bwMode="auto">
          <a:xfrm>
            <a:off x="1281113" y="384175"/>
            <a:ext cx="2498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微软雅黑" pitchFamily="34" charset="-122"/>
                <a:ea typeface="微软雅黑" pitchFamily="34" charset="-122"/>
              </a:rPr>
              <a:t>对主题的了解</a:t>
            </a:r>
          </a:p>
        </p:txBody>
      </p:sp>
      <p:sp>
        <p:nvSpPr>
          <p:cNvPr id="9218" name="矩形 9"/>
          <p:cNvSpPr>
            <a:spLocks noChangeArrowheads="1"/>
          </p:cNvSpPr>
          <p:nvPr/>
        </p:nvSpPr>
        <p:spPr bwMode="auto">
          <a:xfrm>
            <a:off x="4508500" y="4054475"/>
            <a:ext cx="43005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Aft>
                <a:spcPts val="1200"/>
              </a:spcAft>
            </a:pPr>
            <a:r>
              <a:rPr lang="zh-CN" altLang="en-US" sz="1400">
                <a:solidFill>
                  <a:schemeClr val="bg1"/>
                </a:solidFill>
                <a:latin typeface="微软雅黑" pitchFamily="34" charset="-122"/>
                <a:ea typeface="微软雅黑" pitchFamily="34" charset="-122"/>
              </a:rPr>
              <a:t>听众对演讲主题的认识程度也是很重要的。如果他们对主题已经很有了解，而您在台上还是从基本知识开始谈，他们一定会觉得很无趣，认为您是浪费了他们的时间。</a:t>
            </a:r>
            <a:endParaRPr lang="en-US" altLang="zh-CN" sz="1400">
              <a:solidFill>
                <a:schemeClr val="bg1"/>
              </a:solidFill>
              <a:latin typeface="微软雅黑" pitchFamily="34" charset="-122"/>
              <a:ea typeface="微软雅黑" pitchFamily="34" charset="-122"/>
            </a:endParaRPr>
          </a:p>
          <a:p>
            <a:pPr>
              <a:lnSpc>
                <a:spcPct val="150000"/>
              </a:lnSpc>
              <a:spcAft>
                <a:spcPts val="1200"/>
              </a:spcAft>
            </a:pPr>
            <a:r>
              <a:rPr lang="zh-CN" altLang="en-US" sz="1400">
                <a:solidFill>
                  <a:schemeClr val="bg1"/>
                </a:solidFill>
                <a:latin typeface="微软雅黑" pitchFamily="34" charset="-122"/>
                <a:ea typeface="微软雅黑" pitchFamily="34" charset="-122"/>
              </a:rPr>
              <a:t>反之，如果他们本身在</a:t>
            </a:r>
            <a:r>
              <a:rPr lang="en-US" altLang="zh-CN" sz="1400">
                <a:solidFill>
                  <a:schemeClr val="bg1"/>
                </a:solidFill>
                <a:latin typeface="微软雅黑" pitchFamily="34" charset="-122"/>
                <a:ea typeface="微软雅黑" pitchFamily="34" charset="-122"/>
              </a:rPr>
              <a:t>ABC</a:t>
            </a:r>
            <a:r>
              <a:rPr lang="zh-CN" altLang="en-US" sz="1400">
                <a:solidFill>
                  <a:schemeClr val="bg1"/>
                </a:solidFill>
                <a:latin typeface="微软雅黑" pitchFamily="34" charset="-122"/>
                <a:ea typeface="微软雅黑" pitchFamily="34" charset="-122"/>
              </a:rPr>
              <a:t>程度，但您却用</a:t>
            </a:r>
            <a:r>
              <a:rPr lang="en-US" altLang="zh-CN" sz="1400">
                <a:solidFill>
                  <a:schemeClr val="bg1"/>
                </a:solidFill>
                <a:latin typeface="微软雅黑" pitchFamily="34" charset="-122"/>
                <a:ea typeface="微软雅黑" pitchFamily="34" charset="-122"/>
              </a:rPr>
              <a:t>XYZ</a:t>
            </a:r>
            <a:r>
              <a:rPr lang="zh-CN" altLang="en-US" sz="1400">
                <a:solidFill>
                  <a:schemeClr val="bg1"/>
                </a:solidFill>
                <a:latin typeface="微软雅黑" pitchFamily="34" charset="-122"/>
                <a:ea typeface="微软雅黑" pitchFamily="34" charset="-122"/>
              </a:rPr>
              <a:t>的深度来讲，他们就根本听不懂，这个演讲也很难成功。</a:t>
            </a:r>
          </a:p>
        </p:txBody>
      </p:sp>
      <p:pic>
        <p:nvPicPr>
          <p:cNvPr id="2" name="图片 1"/>
          <p:cNvPicPr>
            <a:picLocks noChangeAspect="1"/>
          </p:cNvPicPr>
          <p:nvPr/>
        </p:nvPicPr>
        <p:blipFill>
          <a:blip r:embed="rId3" cstate="print">
            <a:duotone>
              <a:prstClr val="black"/>
              <a:schemeClr val="accent1">
                <a:tint val="45000"/>
                <a:satMod val="400000"/>
              </a:schemeClr>
            </a:duotone>
          </a:blip>
          <a:stretch>
            <a:fillRect/>
          </a:stretch>
        </p:blipFill>
        <p:spPr>
          <a:xfrm>
            <a:off x="-684585" y="3241350"/>
            <a:ext cx="5040561" cy="3618102"/>
          </a:xfrm>
          <a:prstGeom prst="rect">
            <a:avLst/>
          </a:prstGeom>
        </p:spPr>
      </p:pic>
      <p:pic>
        <p:nvPicPr>
          <p:cNvPr id="3" name="图片 2"/>
          <p:cNvPicPr>
            <a:picLocks noChangeAspect="1"/>
          </p:cNvPicPr>
          <p:nvPr/>
        </p:nvPicPr>
        <p:blipFill>
          <a:blip r:embed="rId4" cstate="print">
            <a:duotone>
              <a:prstClr val="black"/>
              <a:schemeClr val="accent2">
                <a:tint val="45000"/>
                <a:satMod val="400000"/>
              </a:schemeClr>
            </a:duotone>
          </a:blip>
          <a:stretch>
            <a:fillRect/>
          </a:stretch>
        </p:blipFill>
        <p:spPr>
          <a:xfrm rot="20919507">
            <a:off x="5262549" y="-120136"/>
            <a:ext cx="3853250" cy="3051689"/>
          </a:xfrm>
          <a:prstGeom prst="rect">
            <a:avLst/>
          </a:prstGeom>
        </p:spPr>
      </p:pic>
      <p:pic>
        <p:nvPicPr>
          <p:cNvPr id="5" name="图片 4"/>
          <p:cNvPicPr>
            <a:picLocks noChangeAspect="1"/>
          </p:cNvPicPr>
          <p:nvPr/>
        </p:nvPicPr>
        <p:blipFill>
          <a:blip r:embed="rId5" cstate="print">
            <a:duotone>
              <a:prstClr val="black"/>
              <a:schemeClr val="accent2">
                <a:tint val="45000"/>
                <a:satMod val="400000"/>
              </a:schemeClr>
            </a:duotone>
          </a:blip>
          <a:stretch>
            <a:fillRect/>
          </a:stretch>
        </p:blipFill>
        <p:spPr>
          <a:xfrm>
            <a:off x="3563888" y="2630085"/>
            <a:ext cx="686577" cy="1036262"/>
          </a:xfrm>
          <a:prstGeom prst="rect">
            <a:avLst/>
          </a:prstGeom>
        </p:spPr>
      </p:pic>
      <p:pic>
        <p:nvPicPr>
          <p:cNvPr id="11" name="图片 10"/>
          <p:cNvPicPr>
            <a:picLocks noChangeAspect="1"/>
          </p:cNvPicPr>
          <p:nvPr/>
        </p:nvPicPr>
        <p:blipFill>
          <a:blip r:embed="rId6" cstate="print">
            <a:duotone>
              <a:prstClr val="black"/>
              <a:schemeClr val="accent2">
                <a:tint val="45000"/>
                <a:satMod val="400000"/>
              </a:schemeClr>
            </a:duotone>
          </a:blip>
          <a:stretch>
            <a:fillRect/>
          </a:stretch>
        </p:blipFill>
        <p:spPr>
          <a:xfrm>
            <a:off x="4158656" y="2375194"/>
            <a:ext cx="699371" cy="942444"/>
          </a:xfrm>
          <a:prstGeom prst="rect">
            <a:avLst/>
          </a:prstGeom>
        </p:spPr>
      </p:pic>
      <p:pic>
        <p:nvPicPr>
          <p:cNvPr id="12" name="图片 11"/>
          <p:cNvPicPr>
            <a:picLocks noChangeAspect="1"/>
          </p:cNvPicPr>
          <p:nvPr/>
        </p:nvPicPr>
        <p:blipFill>
          <a:blip r:embed="rId7" cstate="print">
            <a:duotone>
              <a:prstClr val="black"/>
              <a:schemeClr val="accent2">
                <a:tint val="45000"/>
                <a:satMod val="400000"/>
              </a:schemeClr>
            </a:duotone>
          </a:blip>
          <a:stretch>
            <a:fillRect/>
          </a:stretch>
        </p:blipFill>
        <p:spPr>
          <a:xfrm>
            <a:off x="4883427" y="2259077"/>
            <a:ext cx="724957" cy="742015"/>
          </a:xfrm>
          <a:prstGeom prst="rect">
            <a:avLst/>
          </a:prstGeom>
        </p:spPr>
      </p:pic>
      <p:pic>
        <p:nvPicPr>
          <p:cNvPr id="13" name="图片 12"/>
          <p:cNvPicPr>
            <a:picLocks noChangeAspect="1"/>
          </p:cNvPicPr>
          <p:nvPr/>
        </p:nvPicPr>
        <p:blipFill>
          <a:blip r:embed="rId8" cstate="print">
            <a:duotone>
              <a:prstClr val="black"/>
              <a:schemeClr val="accent1">
                <a:tint val="45000"/>
                <a:satMod val="400000"/>
              </a:schemeClr>
            </a:duotone>
          </a:blip>
          <a:stretch>
            <a:fillRect/>
          </a:stretch>
        </p:blipFill>
        <p:spPr>
          <a:xfrm>
            <a:off x="150020" y="1658278"/>
            <a:ext cx="1494992" cy="1622445"/>
          </a:xfrm>
          <a:prstGeom prst="rect">
            <a:avLst/>
          </a:prstGeom>
        </p:spPr>
      </p:pic>
      <p:pic>
        <p:nvPicPr>
          <p:cNvPr id="9225" name="图片 13"/>
          <p:cNvPicPr>
            <a:picLocks noChangeAspect="1" noChangeArrowheads="1"/>
          </p:cNvPicPr>
          <p:nvPr/>
        </p:nvPicPr>
        <p:blipFill>
          <a:blip r:embed="rId9">
            <a:extLst>
              <a:ext uri="{28A0092B-C50C-407E-A947-70E740481C1C}">
                <a14:useLocalDpi xmlns:a14="http://schemas.microsoft.com/office/drawing/2010/main" val="0"/>
              </a:ext>
            </a:extLst>
          </a:blip>
          <a:srcRect r="59003"/>
          <a:stretch>
            <a:fillRect/>
          </a:stretch>
        </p:blipFill>
        <p:spPr bwMode="auto">
          <a:xfrm>
            <a:off x="223838" y="265113"/>
            <a:ext cx="11303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Box 4"/>
          <p:cNvSpPr txBox="1">
            <a:spLocks noChangeArrowheads="1"/>
          </p:cNvSpPr>
          <p:nvPr/>
        </p:nvSpPr>
        <p:spPr bwMode="auto">
          <a:xfrm>
            <a:off x="1281113" y="384175"/>
            <a:ext cx="2498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微软雅黑" pitchFamily="34" charset="-122"/>
                <a:ea typeface="微软雅黑" pitchFamily="34" charset="-122"/>
              </a:rPr>
              <a:t>心态</a:t>
            </a:r>
          </a:p>
        </p:txBody>
      </p:sp>
      <p:sp>
        <p:nvSpPr>
          <p:cNvPr id="11266" name="矩形 5"/>
          <p:cNvSpPr>
            <a:spLocks noChangeArrowheads="1"/>
          </p:cNvSpPr>
          <p:nvPr/>
        </p:nvSpPr>
        <p:spPr bwMode="auto">
          <a:xfrm>
            <a:off x="4211638" y="2749550"/>
            <a:ext cx="4564062"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1200"/>
              </a:spcAft>
            </a:pPr>
            <a:r>
              <a:rPr lang="zh-CN" altLang="en-US" sz="1600" b="1">
                <a:solidFill>
                  <a:schemeClr val="bg1"/>
                </a:solidFill>
                <a:latin typeface="微软雅黑" pitchFamily="34" charset="-122"/>
                <a:ea typeface="微软雅黑" pitchFamily="34" charset="-122"/>
              </a:rPr>
              <a:t>除了对主题的了解之外，我们还必须对听众的心态有所理解。所谓的心态就是，他们来听您的报告之前或之后，有没有其他的活动要进行。</a:t>
            </a:r>
          </a:p>
          <a:p>
            <a:pPr algn="just">
              <a:lnSpc>
                <a:spcPct val="150000"/>
              </a:lnSpc>
              <a:spcAft>
                <a:spcPts val="1200"/>
              </a:spcAft>
            </a:pPr>
            <a:r>
              <a:rPr lang="zh-CN" altLang="en-US" sz="1400">
                <a:solidFill>
                  <a:schemeClr val="bg1"/>
                </a:solidFill>
                <a:latin typeface="微软雅黑" pitchFamily="34" charset="-122"/>
                <a:ea typeface="微软雅黑" pitchFamily="34" charset="-122"/>
              </a:rPr>
              <a:t>我们要谨记的是，一个人的心态是流动的、连续的，不会因为进到你的演讲现场，整个心就属于您！他会受到前面活动的影响，也会受到后面即将要发生的事情影响。虽然他的人就在您的演讲现场，但他的心可能已经想着等一下要去开一个重要的会或做一件很重要的事。</a:t>
            </a:r>
            <a:endParaRPr lang="en-US" altLang="zh-CN" sz="1400">
              <a:solidFill>
                <a:schemeClr val="bg1"/>
              </a:solidFill>
              <a:latin typeface="微软雅黑" pitchFamily="34" charset="-122"/>
              <a:ea typeface="微软雅黑" pitchFamily="34" charset="-122"/>
            </a:endParaRPr>
          </a:p>
          <a:p>
            <a:pPr algn="just">
              <a:lnSpc>
                <a:spcPct val="150000"/>
              </a:lnSpc>
              <a:spcAft>
                <a:spcPts val="1200"/>
              </a:spcAft>
            </a:pPr>
            <a:r>
              <a:rPr lang="zh-CN" altLang="en-US" sz="1400">
                <a:solidFill>
                  <a:schemeClr val="bg1"/>
                </a:solidFill>
                <a:latin typeface="微软雅黑" pitchFamily="34" charset="-122"/>
                <a:ea typeface="微软雅黑" pitchFamily="34" charset="-122"/>
              </a:rPr>
              <a:t>所以，一个聪明的演讲者必须先去探听这一群听从，尤其是里面的关键人物，在前面会有一些什么样的活动。</a:t>
            </a:r>
          </a:p>
          <a:p>
            <a:pPr algn="just">
              <a:lnSpc>
                <a:spcPct val="150000"/>
              </a:lnSpc>
              <a:spcAft>
                <a:spcPts val="1200"/>
              </a:spcAft>
            </a:pPr>
            <a:endParaRPr lang="zh-CN" altLang="en-US" sz="1400">
              <a:solidFill>
                <a:schemeClr val="bg1"/>
              </a:solidFill>
              <a:latin typeface="微软雅黑" pitchFamily="34" charset="-122"/>
              <a:ea typeface="微软雅黑" pitchFamily="34" charset="-122"/>
            </a:endParaRPr>
          </a:p>
        </p:txBody>
      </p:sp>
      <p:pic>
        <p:nvPicPr>
          <p:cNvPr id="11267" name="图片 6"/>
          <p:cNvPicPr>
            <a:picLocks noChangeAspect="1" noChangeArrowheads="1"/>
          </p:cNvPicPr>
          <p:nvPr/>
        </p:nvPicPr>
        <p:blipFill>
          <a:blip r:embed="rId3">
            <a:extLst>
              <a:ext uri="{28A0092B-C50C-407E-A947-70E740481C1C}">
                <a14:useLocalDpi xmlns:a14="http://schemas.microsoft.com/office/drawing/2010/main" val="0"/>
              </a:ext>
            </a:extLst>
          </a:blip>
          <a:srcRect r="59193"/>
          <a:stretch>
            <a:fillRect/>
          </a:stretch>
        </p:blipFill>
        <p:spPr bwMode="auto">
          <a:xfrm>
            <a:off x="228600" y="261938"/>
            <a:ext cx="112395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4" cstate="print">
            <a:duotone>
              <a:prstClr val="black"/>
              <a:schemeClr val="accent2">
                <a:tint val="45000"/>
                <a:satMod val="400000"/>
              </a:schemeClr>
            </a:duotone>
          </a:blip>
          <a:stretch>
            <a:fillRect/>
          </a:stretch>
        </p:blipFill>
        <p:spPr>
          <a:xfrm>
            <a:off x="-733175" y="2536622"/>
            <a:ext cx="4225056" cy="4321378"/>
          </a:xfrm>
          <a:prstGeom prst="rect">
            <a:avLst/>
          </a:prstGeom>
        </p:spPr>
      </p:pic>
      <p:pic>
        <p:nvPicPr>
          <p:cNvPr id="11269"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14288"/>
            <a:ext cx="31845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6" cstate="print">
            <a:duotone>
              <a:prstClr val="black"/>
              <a:schemeClr val="accent2">
                <a:tint val="45000"/>
                <a:satMod val="400000"/>
              </a:schemeClr>
            </a:duotone>
          </a:blip>
          <a:stretch>
            <a:fillRect/>
          </a:stretch>
        </p:blipFill>
        <p:spPr>
          <a:xfrm>
            <a:off x="2123602" y="691573"/>
            <a:ext cx="2446349" cy="2451986"/>
          </a:xfrm>
          <a:prstGeom prst="rect">
            <a:avLst/>
          </a:prstGeom>
        </p:spPr>
      </p:pic>
      <p:sp>
        <p:nvSpPr>
          <p:cNvPr id="11271" name="矩形 10"/>
          <p:cNvSpPr>
            <a:spLocks noChangeArrowheads="1"/>
          </p:cNvSpPr>
          <p:nvPr/>
        </p:nvSpPr>
        <p:spPr bwMode="auto">
          <a:xfrm>
            <a:off x="2986088" y="1209675"/>
            <a:ext cx="1295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D99694"/>
                </a:solidFill>
                <a:latin typeface="方正硬笔楷书简体" pitchFamily="65" charset="-122"/>
                <a:ea typeface="方正硬笔楷书简体" pitchFamily="65" charset="-122"/>
              </a:rPr>
              <a:t>上面这家伙还要讲多久啊？</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3"/>
          <p:cNvSpPr>
            <a:spLocks noChangeArrowheads="1"/>
          </p:cNvSpPr>
          <p:nvPr/>
        </p:nvSpPr>
        <p:spPr bwMode="auto">
          <a:xfrm>
            <a:off x="5003800" y="3073400"/>
            <a:ext cx="3744913"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1200"/>
              </a:spcAft>
            </a:pPr>
            <a:r>
              <a:rPr lang="zh-CN" altLang="en-US" sz="1400">
                <a:solidFill>
                  <a:schemeClr val="bg1"/>
                </a:solidFill>
                <a:latin typeface="微软雅黑" pitchFamily="34" charset="-122"/>
                <a:ea typeface="微软雅黑" pitchFamily="34" charset="-122"/>
              </a:rPr>
              <a:t>什么是价值观？</a:t>
            </a:r>
            <a:endParaRPr lang="en-US" altLang="zh-CN" sz="1400">
              <a:solidFill>
                <a:schemeClr val="bg1"/>
              </a:solidFill>
              <a:latin typeface="微软雅黑" pitchFamily="34" charset="-122"/>
              <a:ea typeface="微软雅黑" pitchFamily="34" charset="-122"/>
            </a:endParaRPr>
          </a:p>
          <a:p>
            <a:pPr algn="just">
              <a:lnSpc>
                <a:spcPct val="150000"/>
              </a:lnSpc>
              <a:spcAft>
                <a:spcPts val="1200"/>
              </a:spcAft>
            </a:pPr>
            <a:r>
              <a:rPr lang="zh-CN" altLang="en-US" sz="1400">
                <a:solidFill>
                  <a:schemeClr val="bg1"/>
                </a:solidFill>
                <a:latin typeface="微软雅黑" pitchFamily="34" charset="-122"/>
                <a:ea typeface="微软雅黑" pitchFamily="34" charset="-122"/>
              </a:rPr>
              <a:t>就是“</a:t>
            </a:r>
            <a:r>
              <a:rPr lang="en-US" altLang="zh-CN" sz="1400">
                <a:solidFill>
                  <a:schemeClr val="bg1"/>
                </a:solidFill>
                <a:latin typeface="微软雅黑" pitchFamily="34" charset="-122"/>
                <a:ea typeface="微软雅黑" pitchFamily="34" charset="-122"/>
              </a:rPr>
              <a:t>What matters”——</a:t>
            </a:r>
            <a:r>
              <a:rPr lang="zh-CN" altLang="en-US" sz="1400">
                <a:solidFill>
                  <a:schemeClr val="bg1"/>
                </a:solidFill>
                <a:latin typeface="微软雅黑" pitchFamily="34" charset="-122"/>
                <a:ea typeface="微软雅黑" pitchFamily="34" charset="-122"/>
              </a:rPr>
              <a:t>是他认为最重要的事。一个企业或组织是有价值观的。每一个企业所重视的可能都不一样；可能是利润、社会公益，而有些学习型组织或企业，对学习与成长的重视程度，甚至还胜过赚钱与营业额！</a:t>
            </a:r>
          </a:p>
        </p:txBody>
      </p:sp>
      <p:sp>
        <p:nvSpPr>
          <p:cNvPr id="13314" name="TextBox 5"/>
          <p:cNvSpPr txBox="1">
            <a:spLocks noChangeArrowheads="1"/>
          </p:cNvSpPr>
          <p:nvPr/>
        </p:nvSpPr>
        <p:spPr bwMode="auto">
          <a:xfrm>
            <a:off x="1281113" y="384175"/>
            <a:ext cx="2498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微软雅黑" pitchFamily="34" charset="-122"/>
                <a:ea typeface="微软雅黑" pitchFamily="34" charset="-122"/>
              </a:rPr>
              <a:t>价值观</a:t>
            </a:r>
          </a:p>
        </p:txBody>
      </p:sp>
      <p:pic>
        <p:nvPicPr>
          <p:cNvPr id="13315" name="图片 6"/>
          <p:cNvPicPr>
            <a:picLocks noChangeAspect="1" noChangeArrowheads="1"/>
          </p:cNvPicPr>
          <p:nvPr/>
        </p:nvPicPr>
        <p:blipFill>
          <a:blip r:embed="rId3">
            <a:extLst>
              <a:ext uri="{28A0092B-C50C-407E-A947-70E740481C1C}">
                <a14:useLocalDpi xmlns:a14="http://schemas.microsoft.com/office/drawing/2010/main" val="0"/>
              </a:ext>
            </a:extLst>
          </a:blip>
          <a:srcRect r="59615" b="11713"/>
          <a:stretch>
            <a:fillRect/>
          </a:stretch>
        </p:blipFill>
        <p:spPr bwMode="auto">
          <a:xfrm>
            <a:off x="225425" y="261938"/>
            <a:ext cx="1112838"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1412875"/>
            <a:ext cx="3717925"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8825" y="384175"/>
            <a:ext cx="869950"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图片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299365">
            <a:off x="2936875" y="347663"/>
            <a:ext cx="9858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图片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5163" y="1190625"/>
            <a:ext cx="6477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图片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8100" y="2430463"/>
            <a:ext cx="944563"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图片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3605060">
            <a:off x="523875" y="2876550"/>
            <a:ext cx="5810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图片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907127">
            <a:off x="917575" y="2005013"/>
            <a:ext cx="84137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p:cNvPicPr>
            <a:picLocks noChangeAspect="1"/>
          </p:cNvPicPr>
          <p:nvPr/>
        </p:nvPicPr>
        <p:blipFill>
          <a:blip r:embed="rId11" cstate="print">
            <a:duotone>
              <a:prstClr val="black"/>
              <a:srgbClr val="D9C3A5">
                <a:tint val="50000"/>
                <a:satMod val="180000"/>
              </a:srgbClr>
            </a:duotone>
          </a:blip>
          <a:stretch>
            <a:fillRect/>
          </a:stretch>
        </p:blipFill>
        <p:spPr>
          <a:xfrm>
            <a:off x="467544" y="4709006"/>
            <a:ext cx="703040" cy="791773"/>
          </a:xfrm>
          <a:prstGeom prst="rect">
            <a:avLst/>
          </a:prstGeom>
        </p:spPr>
      </p:pic>
      <p:pic>
        <p:nvPicPr>
          <p:cNvPr id="13324" name="图片 1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654425" y="1412875"/>
            <a:ext cx="836613"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矩形 1"/>
          <p:cNvSpPr>
            <a:spLocks noChangeArrowheads="1"/>
          </p:cNvSpPr>
          <p:nvPr/>
        </p:nvSpPr>
        <p:spPr bwMode="auto">
          <a:xfrm>
            <a:off x="5003800" y="1878013"/>
            <a:ext cx="36004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1200"/>
              </a:spcAft>
            </a:pPr>
            <a:r>
              <a:rPr lang="zh-CN" altLang="en-US" b="1">
                <a:solidFill>
                  <a:schemeClr val="bg1"/>
                </a:solidFill>
                <a:latin typeface="微软雅黑" pitchFamily="34" charset="-122"/>
                <a:ea typeface="微软雅黑" pitchFamily="34" charset="-122"/>
              </a:rPr>
              <a:t>除此之外，一位好的演讲者，也会试着了解听众的价值观。</a:t>
            </a:r>
            <a:endParaRPr lang="en-US" altLang="zh-CN" b="1">
              <a:solidFill>
                <a:schemeClr val="bg1"/>
              </a:solidFill>
              <a:latin typeface="微软雅黑" pitchFamily="34" charset="-122"/>
              <a:ea typeface="微软雅黑"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0"/>
          <p:cNvPicPr>
            <a:picLocks noChangeAspect="1" noChangeArrowheads="1"/>
          </p:cNvPicPr>
          <p:nvPr/>
        </p:nvPicPr>
        <p:blipFill>
          <a:blip r:embed="rId3">
            <a:extLst>
              <a:ext uri="{28A0092B-C50C-407E-A947-70E740481C1C}">
                <a14:useLocalDpi xmlns:a14="http://schemas.microsoft.com/office/drawing/2010/main" val="0"/>
              </a:ext>
            </a:extLst>
          </a:blip>
          <a:srcRect r="56979"/>
          <a:stretch>
            <a:fillRect/>
          </a:stretch>
        </p:blipFill>
        <p:spPr bwMode="auto">
          <a:xfrm>
            <a:off x="211138" y="274638"/>
            <a:ext cx="1184275"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extBox 5"/>
          <p:cNvSpPr txBox="1">
            <a:spLocks noChangeArrowheads="1"/>
          </p:cNvSpPr>
          <p:nvPr/>
        </p:nvSpPr>
        <p:spPr bwMode="auto">
          <a:xfrm>
            <a:off x="1281113" y="384175"/>
            <a:ext cx="2498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微软雅黑" pitchFamily="34" charset="-122"/>
                <a:ea typeface="微软雅黑" pitchFamily="34" charset="-122"/>
              </a:rPr>
              <a:t>接收的信息风格</a:t>
            </a:r>
          </a:p>
        </p:txBody>
      </p:sp>
      <p:sp>
        <p:nvSpPr>
          <p:cNvPr id="15363" name="矩形 1"/>
          <p:cNvSpPr>
            <a:spLocks noChangeArrowheads="1"/>
          </p:cNvSpPr>
          <p:nvPr/>
        </p:nvSpPr>
        <p:spPr bwMode="auto">
          <a:xfrm>
            <a:off x="561975" y="4117975"/>
            <a:ext cx="2354263"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Bef>
                <a:spcPts val="1800"/>
              </a:spcBef>
            </a:pPr>
            <a:r>
              <a:rPr lang="zh-CN" altLang="en-US" sz="3200">
                <a:solidFill>
                  <a:schemeClr val="bg1"/>
                </a:solidFill>
                <a:latin typeface="微软雅黑" pitchFamily="34" charset="-122"/>
                <a:ea typeface="微软雅黑" pitchFamily="34" charset="-122"/>
              </a:rPr>
              <a:t>听觉型</a:t>
            </a:r>
            <a:endParaRPr lang="en-US" altLang="zh-CN" sz="3200">
              <a:solidFill>
                <a:schemeClr val="bg1"/>
              </a:solidFill>
              <a:latin typeface="微软雅黑" pitchFamily="34" charset="-122"/>
              <a:ea typeface="微软雅黑" pitchFamily="34" charset="-122"/>
            </a:endParaRPr>
          </a:p>
          <a:p>
            <a:pPr>
              <a:lnSpc>
                <a:spcPct val="150000"/>
              </a:lnSpc>
              <a:spcBef>
                <a:spcPts val="1800"/>
              </a:spcBef>
            </a:pPr>
            <a:r>
              <a:rPr lang="zh-CN" altLang="en-US" sz="1600">
                <a:solidFill>
                  <a:schemeClr val="bg1"/>
                </a:solidFill>
                <a:latin typeface="微软雅黑" pitchFamily="34" charset="-122"/>
                <a:ea typeface="微软雅黑" pitchFamily="34" charset="-122"/>
              </a:rPr>
              <a:t>在意话语、声音的沟通，以及音调的变化等。</a:t>
            </a:r>
          </a:p>
        </p:txBody>
      </p:sp>
      <p:sp>
        <p:nvSpPr>
          <p:cNvPr id="15364" name="矩形 6"/>
          <p:cNvSpPr>
            <a:spLocks noChangeArrowheads="1"/>
          </p:cNvSpPr>
          <p:nvPr/>
        </p:nvSpPr>
        <p:spPr bwMode="auto">
          <a:xfrm>
            <a:off x="3533775" y="4117975"/>
            <a:ext cx="2449513"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Bef>
                <a:spcPts val="1800"/>
              </a:spcBef>
            </a:pPr>
            <a:r>
              <a:rPr lang="zh-CN" altLang="en-US" sz="3200">
                <a:solidFill>
                  <a:schemeClr val="bg1"/>
                </a:solidFill>
                <a:latin typeface="微软雅黑" pitchFamily="34" charset="-122"/>
                <a:ea typeface="微软雅黑" pitchFamily="34" charset="-122"/>
              </a:rPr>
              <a:t>视觉型</a:t>
            </a:r>
            <a:endParaRPr lang="en-US" altLang="zh-CN" sz="3200">
              <a:solidFill>
                <a:schemeClr val="bg1"/>
              </a:solidFill>
              <a:latin typeface="微软雅黑" pitchFamily="34" charset="-122"/>
              <a:ea typeface="微软雅黑" pitchFamily="34" charset="-122"/>
            </a:endParaRPr>
          </a:p>
          <a:p>
            <a:pPr>
              <a:lnSpc>
                <a:spcPct val="150000"/>
              </a:lnSpc>
              <a:spcBef>
                <a:spcPts val="1800"/>
              </a:spcBef>
            </a:pPr>
            <a:r>
              <a:rPr lang="zh-CN" altLang="en-US" sz="1600">
                <a:solidFill>
                  <a:schemeClr val="bg1"/>
                </a:solidFill>
                <a:latin typeface="微软雅黑" pitchFamily="34" charset="-122"/>
                <a:ea typeface="微软雅黑" pitchFamily="34" charset="-122"/>
              </a:rPr>
              <a:t>在意你的穿着、仪态，您的</a:t>
            </a:r>
            <a:r>
              <a:rPr lang="en-US" altLang="zh-CN" sz="1600">
                <a:solidFill>
                  <a:schemeClr val="bg1"/>
                </a:solidFill>
                <a:latin typeface="微软雅黑" pitchFamily="34" charset="-122"/>
                <a:ea typeface="微软雅黑" pitchFamily="34" charset="-122"/>
              </a:rPr>
              <a:t>PPT</a:t>
            </a:r>
            <a:r>
              <a:rPr lang="zh-CN" altLang="en-US" sz="1600">
                <a:solidFill>
                  <a:schemeClr val="bg1"/>
                </a:solidFill>
                <a:latin typeface="微软雅黑" pitchFamily="34" charset="-122"/>
                <a:ea typeface="微软雅黑" pitchFamily="34" charset="-122"/>
              </a:rPr>
              <a:t>设计是否精美</a:t>
            </a:r>
          </a:p>
        </p:txBody>
      </p:sp>
      <p:sp>
        <p:nvSpPr>
          <p:cNvPr id="15365" name="矩形 7"/>
          <p:cNvSpPr>
            <a:spLocks noChangeArrowheads="1"/>
          </p:cNvSpPr>
          <p:nvPr/>
        </p:nvSpPr>
        <p:spPr bwMode="auto">
          <a:xfrm>
            <a:off x="6740525" y="4117975"/>
            <a:ext cx="177482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Bef>
                <a:spcPts val="1800"/>
              </a:spcBef>
            </a:pPr>
            <a:r>
              <a:rPr lang="zh-CN" altLang="en-US" sz="3200">
                <a:solidFill>
                  <a:schemeClr val="bg1"/>
                </a:solidFill>
                <a:latin typeface="微软雅黑" pitchFamily="34" charset="-122"/>
                <a:ea typeface="微软雅黑" pitchFamily="34" charset="-122"/>
              </a:rPr>
              <a:t>触觉型</a:t>
            </a:r>
            <a:endParaRPr lang="en-US" altLang="zh-CN" sz="3200">
              <a:solidFill>
                <a:schemeClr val="bg1"/>
              </a:solidFill>
              <a:latin typeface="微软雅黑" pitchFamily="34" charset="-122"/>
              <a:ea typeface="微软雅黑" pitchFamily="34" charset="-122"/>
            </a:endParaRPr>
          </a:p>
          <a:p>
            <a:pPr algn="ctr">
              <a:lnSpc>
                <a:spcPct val="150000"/>
              </a:lnSpc>
              <a:spcBef>
                <a:spcPts val="1800"/>
              </a:spcBef>
            </a:pPr>
            <a:r>
              <a:rPr lang="zh-CN" altLang="en-US" sz="1600">
                <a:solidFill>
                  <a:schemeClr val="bg1"/>
                </a:solidFill>
                <a:latin typeface="微软雅黑" pitchFamily="34" charset="-122"/>
                <a:ea typeface="微软雅黑" pitchFamily="34" charset="-122"/>
              </a:rPr>
              <a:t>在意实际的互动</a:t>
            </a:r>
          </a:p>
        </p:txBody>
      </p:sp>
      <p:pic>
        <p:nvPicPr>
          <p:cNvPr id="15366"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 y="1808163"/>
            <a:ext cx="212407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3775" y="1808163"/>
            <a:ext cx="2246313"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1938" y="1808163"/>
            <a:ext cx="2032000" cy="203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57729"/>
            <a:ext cx="893618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theme/theme1.xml><?xml version="1.0" encoding="utf-8"?>
<a:theme xmlns:a="http://schemas.openxmlformats.org/drawingml/2006/main" name="新思境PPT专业设计QQ:43618906​">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Pages>0</Pages>
  <Words>628</Words>
  <Characters>0</Characters>
  <Application>Microsoft Office PowerPoint</Application>
  <DocSecurity>0</DocSecurity>
  <PresentationFormat>全屏显示(4:3)</PresentationFormat>
  <Lines>0</Lines>
  <Paragraphs>45</Paragraphs>
  <Slides>8</Slides>
  <Notes>7</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新思境PPT专业设计QQ:43618906​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95</cp:revision>
  <dcterms:created xsi:type="dcterms:W3CDTF">2009-03-01T06:53:13Z</dcterms:created>
  <dcterms:modified xsi:type="dcterms:W3CDTF">2016-09-09T03:51:07Z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