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5" r:id="rId4"/>
    <p:sldId id="266" r:id="rId5"/>
    <p:sldId id="279" r:id="rId6"/>
    <p:sldId id="267" r:id="rId7"/>
    <p:sldId id="268" r:id="rId8"/>
    <p:sldId id="264" r:id="rId9"/>
    <p:sldId id="269" r:id="rId10"/>
    <p:sldId id="270" r:id="rId11"/>
    <p:sldId id="271" r:id="rId12"/>
    <p:sldId id="283" r:id="rId13"/>
    <p:sldId id="259" r:id="rId14"/>
    <p:sldId id="280" r:id="rId15"/>
    <p:sldId id="272" r:id="rId16"/>
    <p:sldId id="273" r:id="rId17"/>
    <p:sldId id="275" r:id="rId18"/>
    <p:sldId id="274" r:id="rId19"/>
    <p:sldId id="281" r:id="rId20"/>
    <p:sldId id="276" r:id="rId21"/>
    <p:sldId id="277" r:id="rId22"/>
    <p:sldId id="284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9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E4DBF482-5F0C-45A7-B412-572C295607D6}" type="datetime1">
              <a:rPr lang="zh-CN" altLang="en-US"/>
              <a:pPr/>
              <a:t>2016/9/9 Friday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defTabSz="0">
              <a:spcBef>
                <a:spcPct val="30000"/>
              </a:spcBef>
              <a:buFontTx/>
              <a:buNone/>
            </a:pPr>
            <a:r>
              <a:rPr lang="zh-CN" sz="1200"/>
              <a:t>单击此处编辑母版文本样式</a:t>
            </a:r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sz="1200"/>
              <a:t>第二级</a:t>
            </a:r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sz="1200"/>
              <a:t>第三级</a:t>
            </a:r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sz="1200"/>
              <a:t>第四级</a:t>
            </a:r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B61E1BE9-6FD5-42F3-ACA8-E00A7F6A1AFB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5017717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3BA97-B434-4356-A5F6-59C14C39FF2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1030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F36D8-0B50-4FE2-A62B-783887C7934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078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19C31-610D-4AA5-A494-56FB9860444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249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22A71DE1-CFBC-4F7C-8C00-BEFAECE4639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4252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B7AD36-2C65-4BBC-A817-C7E1045AC33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932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B5E3F-C46E-4425-B07A-F000FB8F514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0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5040C-53DB-4844-AD09-802B2AE835F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4632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E9E9B6-653F-4292-98FB-212140D8389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9566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92BC3-2266-4F6C-9948-7D9360436D7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7735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D8BFD-B2D0-4C2F-9B84-4E4112F7F2E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1052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20D1E0-C753-4894-9C13-0B9278465E4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3837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59A54-D919-4DB9-B981-6BC8DDB6265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4930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FFFFF"/>
            </a:gs>
            <a:gs pos="53000">
              <a:srgbClr val="FFFFFF"/>
            </a:gs>
            <a:gs pos="84999">
              <a:srgbClr val="F2F2F2"/>
            </a:gs>
            <a:gs pos="100000">
              <a:srgbClr val="F2F2F2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Arial" pitchFamily="34" charset="0"/>
              </a:rPr>
              <a:t>第二级</a:t>
            </a:r>
          </a:p>
          <a:p>
            <a:pPr lvl="2"/>
            <a:r>
              <a:rPr lang="zh-CN" smtClean="0">
                <a:sym typeface="Arial" pitchFamily="34" charset="0"/>
              </a:rPr>
              <a:t>第三级</a:t>
            </a:r>
          </a:p>
          <a:p>
            <a:pPr lvl="3"/>
            <a:r>
              <a:rPr lang="zh-CN" smtClean="0">
                <a:sym typeface="Arial" pitchFamily="34" charset="0"/>
              </a:rPr>
              <a:t>第四级</a:t>
            </a:r>
          </a:p>
          <a:p>
            <a:pPr lvl="4"/>
            <a:r>
              <a:rPr lang="zh-CN" smtClean="0">
                <a:sym typeface="Arial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  <a:sym typeface="Arial" pitchFamily="34" charset="0"/>
              </a:defRPr>
            </a:lvl1pPr>
          </a:lstStyle>
          <a:p>
            <a:fld id="{0CB44990-43F0-4D75-9124-6FD3801EBD77}" type="datetime1">
              <a:rPr lang="zh-CN" altLang="en-US"/>
              <a:pPr/>
              <a:t>2016/9/9 Friday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  <a:sym typeface="Arial" pitchFamily="34" charset="0"/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  <a:sym typeface="Arial" pitchFamily="34" charset="0"/>
              </a:defRPr>
            </a:lvl1pPr>
          </a:lstStyle>
          <a:p>
            <a:fld id="{4E1734C6-086C-42F6-BBEA-CB8AB762B39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  <a:sym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  <a:sym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  <a:sym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  <a:sym typeface="Arial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Arial" pitchFamily="34" charset="0"/>
        </a:defRPr>
      </a:lvl5pPr>
      <a:lvl6pPr marL="25146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Arial" pitchFamily="34" charset="0"/>
        </a:defRPr>
      </a:lvl6pPr>
      <a:lvl7pPr marL="29718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Arial" pitchFamily="34" charset="0"/>
        </a:defRPr>
      </a:lvl7pPr>
      <a:lvl8pPr marL="34290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Arial" pitchFamily="34" charset="0"/>
        </a:defRPr>
      </a:lvl8pPr>
      <a:lvl9pPr marL="38862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winddesktop.com/View_Wallpaper.aspx?PicId=86203" TargetMode="Externa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1773238"/>
            <a:ext cx="7772400" cy="1470025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sz="5400" b="1"/>
              <a:t>我的成长</a:t>
            </a:r>
            <a:endParaRPr lang="zh-CN"/>
          </a:p>
        </p:txBody>
      </p:sp>
      <p:sp>
        <p:nvSpPr>
          <p:cNvPr id="3075" name="副标题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3211513" y="3284538"/>
            <a:ext cx="6400800" cy="5762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ctr" eaLnBrk="1" hangingPunct="1">
              <a:buFont typeface="Arial" pitchFamily="34" charset="0"/>
              <a:buNone/>
            </a:pPr>
            <a:r>
              <a:rPr lang="en-US" sz="2800"/>
              <a:t>——</a:t>
            </a:r>
            <a:r>
              <a:rPr lang="zh-CN" altLang="en-US" sz="2800"/>
              <a:t>我与她的新生</a:t>
            </a:r>
            <a:endParaRPr lang="zh-CN" altLang="en-US"/>
          </a:p>
        </p:txBody>
      </p:sp>
      <p:pic>
        <p:nvPicPr>
          <p:cNvPr id="307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4784725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齿轮大图 点击还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1925" y="0"/>
            <a:ext cx="9493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2291" name="TextBox 5"/>
          <p:cNvSpPr>
            <a:spLocks noChangeArrowheads="1"/>
          </p:cNvSpPr>
          <p:nvPr/>
        </p:nvSpPr>
        <p:spPr bwMode="auto">
          <a:xfrm>
            <a:off x="1798638" y="1381125"/>
            <a:ext cx="5724525" cy="6477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>
                <a:solidFill>
                  <a:schemeClr val="bg1"/>
                </a:solidFill>
                <a:ea typeface="微软雅黑" pitchFamily="34" charset="-122"/>
              </a:rPr>
              <a:t>建立市场开发部的工作机制</a:t>
            </a:r>
            <a:endParaRPr lang="zh-CN" altLang="en-US"/>
          </a:p>
        </p:txBody>
      </p:sp>
      <p:sp>
        <p:nvSpPr>
          <p:cNvPr id="12292" name="TextBox 3"/>
          <p:cNvSpPr>
            <a:spLocks noChangeArrowheads="1"/>
          </p:cNvSpPr>
          <p:nvPr/>
        </p:nvSpPr>
        <p:spPr bwMode="auto">
          <a:xfrm>
            <a:off x="6737350" y="6165850"/>
            <a:ext cx="439738" cy="4000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endParaRPr lang="zh-CN" altLang="en-US"/>
          </a:p>
        </p:txBody>
      </p:sp>
      <p:sp>
        <p:nvSpPr>
          <p:cNvPr id="12293" name="TextBox 4"/>
          <p:cNvSpPr>
            <a:spLocks noChangeArrowheads="1"/>
          </p:cNvSpPr>
          <p:nvPr/>
        </p:nvSpPr>
        <p:spPr bwMode="auto">
          <a:xfrm>
            <a:off x="7181850" y="6165850"/>
            <a:ext cx="1466850" cy="4000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我们的目标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farm3.static.flickr.com/2234/2456279865_605f5924c0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3315" name="TextBox 5"/>
          <p:cNvSpPr>
            <a:spLocks noChangeArrowheads="1"/>
          </p:cNvSpPr>
          <p:nvPr/>
        </p:nvSpPr>
        <p:spPr bwMode="auto">
          <a:xfrm>
            <a:off x="6737350" y="6165850"/>
            <a:ext cx="439738" cy="4000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endParaRPr lang="zh-CN" altLang="en-US"/>
          </a:p>
        </p:txBody>
      </p:sp>
      <p:sp>
        <p:nvSpPr>
          <p:cNvPr id="13316" name="TextBox 6"/>
          <p:cNvSpPr>
            <a:spLocks noChangeArrowheads="1"/>
          </p:cNvSpPr>
          <p:nvPr/>
        </p:nvSpPr>
        <p:spPr bwMode="auto">
          <a:xfrm>
            <a:off x="7181850" y="6165850"/>
            <a:ext cx="1466850" cy="4000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我们的目标</a:t>
            </a:r>
            <a:endParaRPr lang="zh-CN" altLang="en-US"/>
          </a:p>
        </p:txBody>
      </p:sp>
      <p:sp>
        <p:nvSpPr>
          <p:cNvPr id="13317" name="Text Box 9"/>
          <p:cNvSpPr>
            <a:spLocks noChangeArrowheads="1"/>
          </p:cNvSpPr>
          <p:nvPr/>
        </p:nvSpPr>
        <p:spPr bwMode="auto">
          <a:xfrm>
            <a:off x="6129338" y="3644900"/>
            <a:ext cx="45878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13318" name="Text Box 10"/>
          <p:cNvSpPr>
            <a:spLocks noChangeArrowheads="1"/>
          </p:cNvSpPr>
          <p:nvPr/>
        </p:nvSpPr>
        <p:spPr bwMode="auto">
          <a:xfrm>
            <a:off x="915988" y="2420938"/>
            <a:ext cx="2216150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每个人都是管理者事件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全程跟踪负责制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强调思考力、平衡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力、预判力、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>
            <a:spLocks noChangeArrowheads="1"/>
          </p:cNvSpPr>
          <p:nvPr/>
        </p:nvSpPr>
        <p:spPr bwMode="auto">
          <a:xfrm>
            <a:off x="3468688" y="4424363"/>
            <a:ext cx="473710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1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</a:t>
            </a:r>
            <a:r>
              <a:rPr lang="zh-CN" altLang="en-US" sz="8000" b="1">
                <a:solidFill>
                  <a:srgbClr val="A5A5A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的新生</a:t>
            </a:r>
            <a:endParaRPr lang="zh-CN" altLang="en-US"/>
          </a:p>
        </p:txBody>
      </p:sp>
      <p:sp>
        <p:nvSpPr>
          <p:cNvPr id="14339" name="TextBox 4"/>
          <p:cNvSpPr>
            <a:spLocks noChangeArrowheads="1"/>
          </p:cNvSpPr>
          <p:nvPr/>
        </p:nvSpPr>
        <p:spPr bwMode="auto">
          <a:xfrm>
            <a:off x="6227763" y="4070350"/>
            <a:ext cx="698500" cy="708025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262626"/>
            </a:solidFill>
            <a:bevel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endParaRPr lang="zh-CN" altLang="en-US"/>
          </a:p>
        </p:txBody>
      </p:sp>
      <p:sp>
        <p:nvSpPr>
          <p:cNvPr id="14340" name="TextBox 5"/>
          <p:cNvSpPr>
            <a:spLocks noChangeArrowheads="1"/>
          </p:cNvSpPr>
          <p:nvPr/>
        </p:nvSpPr>
        <p:spPr bwMode="auto">
          <a:xfrm>
            <a:off x="7308850" y="4070350"/>
            <a:ext cx="696913" cy="708025"/>
          </a:xfrm>
          <a:prstGeom prst="rect">
            <a:avLst/>
          </a:prstGeom>
          <a:noFill/>
          <a:ln w="9525" cmpd="sng">
            <a:solidFill>
              <a:srgbClr val="26262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>
            <a:spLocks noChangeArrowheads="1"/>
          </p:cNvSpPr>
          <p:nvPr/>
        </p:nvSpPr>
        <p:spPr bwMode="auto">
          <a:xfrm>
            <a:off x="1273175" y="1781175"/>
            <a:ext cx="1755775" cy="4000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做了的事</a:t>
            </a:r>
            <a:endParaRPr lang="zh-CN" altLang="en-US"/>
          </a:p>
        </p:txBody>
      </p:sp>
      <p:sp>
        <p:nvSpPr>
          <p:cNvPr id="15363" name="TextBox 14"/>
          <p:cNvSpPr>
            <a:spLocks noChangeArrowheads="1"/>
          </p:cNvSpPr>
          <p:nvPr/>
        </p:nvSpPr>
        <p:spPr bwMode="auto">
          <a:xfrm>
            <a:off x="828675" y="2603500"/>
            <a:ext cx="388778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>
                <a:ea typeface="微软雅黑" pitchFamily="34" charset="-122"/>
              </a:rPr>
              <a:t>1</a:t>
            </a:r>
            <a:r>
              <a:rPr lang="zh-CN" altLang="en-US">
                <a:ea typeface="微软雅黑" pitchFamily="34" charset="-122"/>
              </a:rPr>
              <a:t>、内容已经被删除</a:t>
            </a:r>
            <a:endParaRPr lang="en-US"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>
                <a:ea typeface="微软雅黑" pitchFamily="34" charset="-122"/>
              </a:rPr>
              <a:t>2</a:t>
            </a:r>
            <a:r>
              <a:rPr lang="zh-CN" altLang="en-US">
                <a:ea typeface="微软雅黑" pitchFamily="34" charset="-122"/>
              </a:rPr>
              <a:t>、内容已经被删除</a:t>
            </a:r>
            <a:endParaRPr lang="en-US"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>
                <a:ea typeface="微软雅黑" pitchFamily="34" charset="-122"/>
              </a:rPr>
              <a:t>3</a:t>
            </a:r>
            <a:r>
              <a:rPr lang="zh-CN" altLang="en-US">
                <a:ea typeface="微软雅黑" pitchFamily="34" charset="-122"/>
              </a:rPr>
              <a:t>、内容已经被删除</a:t>
            </a:r>
            <a:endParaRPr lang="en-US"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>
              <a:ea typeface="微软雅黑" pitchFamily="34" charset="-122"/>
            </a:endParaRPr>
          </a:p>
        </p:txBody>
      </p:sp>
      <p:sp>
        <p:nvSpPr>
          <p:cNvPr id="15364" name="TextBox 12"/>
          <p:cNvSpPr>
            <a:spLocks noChangeArrowheads="1"/>
          </p:cNvSpPr>
          <p:nvPr/>
        </p:nvSpPr>
        <p:spPr bwMode="auto">
          <a:xfrm>
            <a:off x="6172200" y="3744913"/>
            <a:ext cx="1755775" cy="4000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没做的事</a:t>
            </a:r>
            <a:endParaRPr lang="zh-CN" altLang="en-US"/>
          </a:p>
        </p:txBody>
      </p:sp>
      <p:sp>
        <p:nvSpPr>
          <p:cNvPr id="15365" name="TextBox 11"/>
          <p:cNvSpPr>
            <a:spLocks noChangeArrowheads="1"/>
          </p:cNvSpPr>
          <p:nvPr/>
        </p:nvSpPr>
        <p:spPr bwMode="auto">
          <a:xfrm>
            <a:off x="814388" y="1781175"/>
            <a:ext cx="441325" cy="4000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</a:t>
            </a:r>
            <a:endParaRPr lang="zh-CN" altLang="en-US"/>
          </a:p>
        </p:txBody>
      </p:sp>
      <p:sp>
        <p:nvSpPr>
          <p:cNvPr id="15366" name="TextBox 14"/>
          <p:cNvSpPr>
            <a:spLocks noChangeArrowheads="1"/>
          </p:cNvSpPr>
          <p:nvPr/>
        </p:nvSpPr>
        <p:spPr bwMode="auto">
          <a:xfrm>
            <a:off x="5695950" y="3744913"/>
            <a:ext cx="441325" cy="4000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</a:t>
            </a:r>
            <a:endParaRPr lang="zh-CN" altLang="en-US"/>
          </a:p>
        </p:txBody>
      </p:sp>
      <p:sp>
        <p:nvSpPr>
          <p:cNvPr id="15367" name="TextBox 1"/>
          <p:cNvSpPr>
            <a:spLocks noChangeArrowheads="1"/>
          </p:cNvSpPr>
          <p:nvPr/>
        </p:nvSpPr>
        <p:spPr bwMode="auto">
          <a:xfrm>
            <a:off x="679450" y="476250"/>
            <a:ext cx="25447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7200">
                <a:solidFill>
                  <a:srgbClr val="C00000"/>
                </a:solidFill>
                <a:latin typeface="Bauhaus 93" pitchFamily="82" charset="0"/>
                <a:sym typeface="Bauhaus 93" pitchFamily="82" charset="0"/>
              </a:rPr>
              <a:t>DONE</a:t>
            </a:r>
            <a:endParaRPr lang="zh-CN" altLang="en-US" sz="7200">
              <a:solidFill>
                <a:srgbClr val="C00000"/>
              </a:solidFill>
              <a:latin typeface="Bauhaus 93" pitchFamily="82" charset="0"/>
              <a:sym typeface="Bauhaus 93" pitchFamily="82" charset="0"/>
            </a:endParaRPr>
          </a:p>
        </p:txBody>
      </p:sp>
      <p:sp>
        <p:nvSpPr>
          <p:cNvPr id="15368" name="TextBox 13"/>
          <p:cNvSpPr>
            <a:spLocks noChangeArrowheads="1"/>
          </p:cNvSpPr>
          <p:nvPr/>
        </p:nvSpPr>
        <p:spPr bwMode="auto">
          <a:xfrm>
            <a:off x="5464175" y="2439988"/>
            <a:ext cx="15890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7200">
                <a:solidFill>
                  <a:srgbClr val="262626"/>
                </a:solidFill>
                <a:latin typeface="Bauhaus 93" pitchFamily="82" charset="0"/>
                <a:sym typeface="Bauhaus 93" pitchFamily="82" charset="0"/>
              </a:rPr>
              <a:t>DO</a:t>
            </a:r>
            <a:endParaRPr lang="zh-CN" altLang="en-US" sz="7200">
              <a:solidFill>
                <a:srgbClr val="262626"/>
              </a:solidFill>
              <a:latin typeface="Bauhaus 93" pitchFamily="82" charset="0"/>
              <a:sym typeface="Bauhaus 93" pitchFamily="82" charset="0"/>
            </a:endParaRPr>
          </a:p>
        </p:txBody>
      </p:sp>
      <p:sp>
        <p:nvSpPr>
          <p:cNvPr id="15369" name="TextBox 14"/>
          <p:cNvSpPr>
            <a:spLocks noChangeArrowheads="1"/>
          </p:cNvSpPr>
          <p:nvPr/>
        </p:nvSpPr>
        <p:spPr bwMode="auto">
          <a:xfrm>
            <a:off x="5437188" y="4510088"/>
            <a:ext cx="273526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>
                <a:ea typeface="微软雅黑" pitchFamily="34" charset="-122"/>
              </a:rPr>
              <a:t>1</a:t>
            </a:r>
            <a:r>
              <a:rPr lang="zh-CN" altLang="en-US">
                <a:ea typeface="微软雅黑" pitchFamily="34" charset="-122"/>
              </a:rPr>
              <a:t>、内容已经被删除</a:t>
            </a:r>
            <a:endParaRPr lang="en-US"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>
                <a:ea typeface="微软雅黑" pitchFamily="34" charset="-122"/>
              </a:rPr>
              <a:t>2</a:t>
            </a:r>
            <a:r>
              <a:rPr lang="zh-CN" altLang="en-US">
                <a:ea typeface="微软雅黑" pitchFamily="34" charset="-122"/>
              </a:rPr>
              <a:t>、内容已经被删除</a:t>
            </a:r>
            <a:endParaRPr lang="en-US"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>
                <a:ea typeface="微软雅黑" pitchFamily="34" charset="-122"/>
              </a:rPr>
              <a:t>3</a:t>
            </a:r>
            <a:r>
              <a:rPr lang="zh-CN" altLang="en-US">
                <a:ea typeface="微软雅黑" pitchFamily="34" charset="-122"/>
              </a:rPr>
              <a:t>、内容已经被删除</a:t>
            </a:r>
            <a:endParaRPr lang="en-US"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>
            <a:spLocks noChangeArrowheads="1"/>
          </p:cNvSpPr>
          <p:nvPr/>
        </p:nvSpPr>
        <p:spPr bwMode="auto">
          <a:xfrm>
            <a:off x="3059113" y="4005263"/>
            <a:ext cx="504507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1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她</a:t>
            </a:r>
            <a:r>
              <a:rPr lang="zh-CN" altLang="en-US" sz="8800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的新生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学走路的可爱宝宝婴儿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450" y="903288"/>
            <a:ext cx="5200650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7411" name="TextBox 4"/>
          <p:cNvSpPr>
            <a:spLocks noChangeArrowheads="1"/>
          </p:cNvSpPr>
          <p:nvPr/>
        </p:nvSpPr>
        <p:spPr bwMode="auto">
          <a:xfrm>
            <a:off x="611188" y="1773238"/>
            <a:ext cx="38782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>
                <a:ea typeface="微软雅黑" pitchFamily="34" charset="-122"/>
              </a:rPr>
              <a:t>她的</a:t>
            </a:r>
            <a:r>
              <a:rPr lang="zh-CN" altLang="en-US" sz="5400" b="1">
                <a:solidFill>
                  <a:srgbClr val="FFC000"/>
                </a:solidFill>
                <a:ea typeface="微软雅黑" pitchFamily="34" charset="-122"/>
              </a:rPr>
              <a:t>蹒跚学步</a:t>
            </a:r>
            <a:endParaRPr lang="zh-CN" altLang="en-US"/>
          </a:p>
        </p:txBody>
      </p:sp>
      <p:sp>
        <p:nvSpPr>
          <p:cNvPr id="17412" name="TextBox 14"/>
          <p:cNvSpPr>
            <a:spLocks noChangeArrowheads="1"/>
          </p:cNvSpPr>
          <p:nvPr/>
        </p:nvSpPr>
        <p:spPr bwMode="auto">
          <a:xfrm>
            <a:off x="852488" y="3100388"/>
            <a:ext cx="3887787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zh-CN" altLang="en-US">
                <a:ea typeface="微软雅黑" pitchFamily="34" charset="-122"/>
              </a:rPr>
              <a:t>内容已经被删除</a:t>
            </a:r>
            <a:endParaRPr lang="en-US">
              <a:ea typeface="微软雅黑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zh-CN" altLang="en-US">
                <a:ea typeface="微软雅黑" pitchFamily="34" charset="-122"/>
              </a:rPr>
              <a:t>内容已经被删除</a:t>
            </a:r>
            <a:endParaRPr lang="en-US">
              <a:ea typeface="微软雅黑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zh-CN" altLang="en-US">
                <a:ea typeface="微软雅黑" pitchFamily="34" charset="-122"/>
              </a:rPr>
              <a:t>内容已经被删除</a:t>
            </a:r>
            <a:endParaRPr lang="en-US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blog.shakespeare-school.ro/wp-content/uploads/2011/03/Child-with-Microphone-and-Headphon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3562350"/>
            <a:ext cx="3305175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8435" name="矩形 4"/>
          <p:cNvSpPr>
            <a:spLocks noChangeArrowheads="1"/>
          </p:cNvSpPr>
          <p:nvPr/>
        </p:nvSpPr>
        <p:spPr bwMode="auto">
          <a:xfrm>
            <a:off x="2555875" y="612775"/>
            <a:ext cx="43910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ea typeface="微软雅黑" pitchFamily="34" charset="-122"/>
              </a:rPr>
              <a:t>她的</a:t>
            </a:r>
            <a:r>
              <a:rPr lang="zh-CN" altLang="en-US" sz="6000" b="1">
                <a:solidFill>
                  <a:srgbClr val="00B0F0"/>
                </a:solidFill>
                <a:ea typeface="微软雅黑" pitchFamily="34" charset="-122"/>
              </a:rPr>
              <a:t>咿呀学语</a:t>
            </a:r>
            <a:endParaRPr lang="zh-CN" altLang="en-US"/>
          </a:p>
        </p:txBody>
      </p:sp>
      <p:sp>
        <p:nvSpPr>
          <p:cNvPr id="18436" name="TextBox 1"/>
          <p:cNvSpPr>
            <a:spLocks noChangeArrowheads="1"/>
          </p:cNvSpPr>
          <p:nvPr/>
        </p:nvSpPr>
        <p:spPr bwMode="auto">
          <a:xfrm>
            <a:off x="2438400" y="1916113"/>
            <a:ext cx="434022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内容已经被删除，这里可以录入相关解析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0216-E863-413D-8134-73E79EE2DB32}" type="slidenum">
              <a:rPr lang="zh-CN" altLang="en-US"/>
              <a:pPr/>
              <a:t>17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pic>
        <p:nvPicPr>
          <p:cNvPr id="19458" name="Picture 7" descr="http://farm1.static.flickr.com/115/273543098_4505815c09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025" y="404813"/>
            <a:ext cx="2665413" cy="402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9459" name="矩形 7"/>
          <p:cNvSpPr>
            <a:spLocks noChangeArrowheads="1"/>
          </p:cNvSpPr>
          <p:nvPr/>
        </p:nvSpPr>
        <p:spPr bwMode="auto">
          <a:xfrm>
            <a:off x="2339975" y="4438650"/>
            <a:ext cx="397986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ea typeface="微软雅黑" pitchFamily="34" charset="-122"/>
              </a:rPr>
              <a:t>她的</a:t>
            </a:r>
            <a:r>
              <a:rPr lang="zh-CN" altLang="en-US" sz="5400" b="1">
                <a:solidFill>
                  <a:srgbClr val="00CC00"/>
                </a:solidFill>
                <a:ea typeface="微软雅黑" pitchFamily="34" charset="-122"/>
              </a:rPr>
              <a:t>爱的呼唤</a:t>
            </a:r>
            <a:endParaRPr lang="en-US" sz="5400" b="1">
              <a:solidFill>
                <a:srgbClr val="00CC00"/>
              </a:solidFill>
              <a:ea typeface="微软雅黑" pitchFamily="34" charset="-122"/>
            </a:endParaRPr>
          </a:p>
        </p:txBody>
      </p:sp>
      <p:sp>
        <p:nvSpPr>
          <p:cNvPr id="19460" name="TextBox 3"/>
          <p:cNvSpPr>
            <a:spLocks noChangeArrowheads="1"/>
          </p:cNvSpPr>
          <p:nvPr/>
        </p:nvSpPr>
        <p:spPr bwMode="auto">
          <a:xfrm>
            <a:off x="1814513" y="5621338"/>
            <a:ext cx="5032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极强凝聚力的团队，将给每个成员带来无限的爱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FFFFF"/>
            </a:gs>
            <a:gs pos="53000">
              <a:srgbClr val="FFFFFF"/>
            </a:gs>
            <a:gs pos="84999">
              <a:srgbClr val="F2F2F2"/>
            </a:gs>
            <a:gs pos="100000">
              <a:srgbClr val="F2F2F2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少女的瞳孔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0483" name="矩形 4"/>
          <p:cNvSpPr>
            <a:spLocks noChangeArrowheads="1"/>
          </p:cNvSpPr>
          <p:nvPr/>
        </p:nvSpPr>
        <p:spPr bwMode="auto">
          <a:xfrm>
            <a:off x="3954463" y="3640138"/>
            <a:ext cx="46974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ea typeface="微软雅黑" pitchFamily="34" charset="-122"/>
                <a:sym typeface="Arial" pitchFamily="34" charset="0"/>
              </a:rPr>
              <a:t>她的</a:t>
            </a:r>
            <a:r>
              <a:rPr lang="zh-CN" altLang="en-US" sz="6600" b="1">
                <a:solidFill>
                  <a:srgbClr val="DAEEF3"/>
                </a:solidFill>
                <a:ea typeface="微软雅黑" pitchFamily="34" charset="-122"/>
                <a:sym typeface="Arial" pitchFamily="34" charset="0"/>
              </a:rPr>
              <a:t>渴望眼神</a:t>
            </a:r>
            <a:endParaRPr lang="zh-CN" altLang="en-US"/>
          </a:p>
        </p:txBody>
      </p:sp>
      <p:sp>
        <p:nvSpPr>
          <p:cNvPr id="20484" name="TextBox 1"/>
          <p:cNvSpPr>
            <a:spLocks noChangeArrowheads="1"/>
          </p:cNvSpPr>
          <p:nvPr/>
        </p:nvSpPr>
        <p:spPr bwMode="auto">
          <a:xfrm>
            <a:off x="4572000" y="5084763"/>
            <a:ext cx="2089150" cy="1290637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内容已经被删除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内容已经被删除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内容已经被删除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>
            <a:spLocks noChangeArrowheads="1"/>
          </p:cNvSpPr>
          <p:nvPr/>
        </p:nvSpPr>
        <p:spPr bwMode="auto">
          <a:xfrm>
            <a:off x="1187450" y="4005263"/>
            <a:ext cx="764857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1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8000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1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她</a:t>
            </a:r>
            <a:r>
              <a:rPr lang="zh-CN" altLang="en-US" sz="8800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的未来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城市夜景高清大图 点击还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4099" name="TextBox 3"/>
          <p:cNvSpPr>
            <a:spLocks noChangeArrowheads="1"/>
          </p:cNvSpPr>
          <p:nvPr/>
        </p:nvSpPr>
        <p:spPr bwMode="auto">
          <a:xfrm>
            <a:off x="287338" y="4160838"/>
            <a:ext cx="8748712" cy="18605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岁月如梭，光阴似箭，在忙碌与如何不忙碌中纠结了</a:t>
            </a:r>
            <a:r>
              <a:rPr lang="en-US" sz="3200">
                <a:solidFill>
                  <a:schemeClr val="bg1"/>
                </a:solidFill>
                <a:ea typeface="微软雅黑" pitchFamily="34" charset="-122"/>
              </a:rPr>
              <a:t>180</a:t>
            </a: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天。在职业生涯，我还是第一次做职能部门的管理者，这需要诸多的改变，适应、心理的阵痛。但经历时间的洗礼 ，事情本质的学习，摸索、总结，我期望</a:t>
            </a:r>
            <a:r>
              <a:rPr lang="en-US" sz="200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我能蜕变。</a:t>
            </a:r>
            <a:endParaRPr lang="zh-CN" altLang="en-US"/>
          </a:p>
        </p:txBody>
      </p:sp>
      <p:sp>
        <p:nvSpPr>
          <p:cNvPr id="4100" name="TextBox 2"/>
          <p:cNvSpPr>
            <a:spLocks noChangeArrowheads="1"/>
          </p:cNvSpPr>
          <p:nvPr/>
        </p:nvSpPr>
        <p:spPr bwMode="auto">
          <a:xfrm>
            <a:off x="3276600" y="3357563"/>
            <a:ext cx="54657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9600">
                <a:solidFill>
                  <a:srgbClr val="EAEAEA"/>
                </a:solidFill>
                <a:latin typeface="Verdana" pitchFamily="34" charset="0"/>
                <a:sym typeface="Verdana" pitchFamily="34" charset="0"/>
              </a:rPr>
              <a:t>CHANGE</a:t>
            </a:r>
            <a:endParaRPr lang="zh-CN" altLang="en-US" sz="9600">
              <a:solidFill>
                <a:srgbClr val="EAEAEA"/>
              </a:solidFill>
              <a:latin typeface="Verdana" pitchFamily="34" charset="0"/>
              <a:ea typeface="微软雅黑" pitchFamily="34" charset="-122"/>
              <a:sym typeface="Verdan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4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  <p:pic>
        <p:nvPicPr>
          <p:cNvPr id="22531" name="Picture 2" descr="http://farm5.static.flickr.com/4095/4851849758_f0e17f542d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0"/>
          <a:stretch>
            <a:fillRect/>
          </a:stretch>
        </p:blipFill>
        <p:spPr bwMode="auto">
          <a:xfrm>
            <a:off x="-53975" y="765175"/>
            <a:ext cx="9178925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2532" name="TextBox 6"/>
          <p:cNvSpPr>
            <a:spLocks noChangeArrowheads="1"/>
          </p:cNvSpPr>
          <p:nvPr/>
        </p:nvSpPr>
        <p:spPr bwMode="auto">
          <a:xfrm>
            <a:off x="2813050" y="4724400"/>
            <a:ext cx="3775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chemeClr val="bg1"/>
                </a:solidFill>
                <a:ea typeface="微软雅黑" pitchFamily="34" charset="-122"/>
              </a:rPr>
              <a:t>我与她是有缘的</a:t>
            </a:r>
            <a:endParaRPr lang="zh-CN" altLang="en-US"/>
          </a:p>
        </p:txBody>
      </p:sp>
      <p:sp>
        <p:nvSpPr>
          <p:cNvPr id="22533" name="TextBox 7"/>
          <p:cNvSpPr>
            <a:spLocks noChangeArrowheads="1"/>
          </p:cNvSpPr>
          <p:nvPr/>
        </p:nvSpPr>
        <p:spPr bwMode="auto">
          <a:xfrm>
            <a:off x="2709863" y="5516563"/>
            <a:ext cx="38782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从业务到职能，从普通员工到管理者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 descr="http://www.winddesktop.com/Wallpaper/02735/Original/02735_005_HugqTAI5.jpg">
            <a:hlinkClick r:id="rId2" tooltip="可爱婴儿(2) [第5张]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39" b="-249"/>
          <a:stretch>
            <a:fillRect/>
          </a:stretch>
        </p:blipFill>
        <p:spPr bwMode="auto">
          <a:xfrm>
            <a:off x="2755900" y="1628775"/>
            <a:ext cx="6353175" cy="466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3555" name="矩形 4"/>
          <p:cNvSpPr>
            <a:spLocks noChangeArrowheads="1"/>
          </p:cNvSpPr>
          <p:nvPr/>
        </p:nvSpPr>
        <p:spPr bwMode="auto">
          <a:xfrm>
            <a:off x="381000" y="1422400"/>
            <a:ext cx="38766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ea typeface="微软雅黑" pitchFamily="34" charset="-122"/>
              </a:rPr>
              <a:t>她的未来</a:t>
            </a:r>
            <a:endParaRPr lang="en-US" sz="4800">
              <a:solidFill>
                <a:schemeClr val="bg1"/>
              </a:solidFill>
              <a:ea typeface="微软雅黑" pitchFamily="34" charset="-122"/>
            </a:endParaRPr>
          </a:p>
          <a:p>
            <a:r>
              <a:rPr lang="zh-CN" altLang="en-US" sz="4800">
                <a:solidFill>
                  <a:schemeClr val="bg1"/>
                </a:solidFill>
                <a:ea typeface="微软雅黑" pitchFamily="34" charset="-122"/>
              </a:rPr>
              <a:t>我是要负责的</a:t>
            </a:r>
            <a:endParaRPr lang="zh-CN" altLang="en-US"/>
          </a:p>
        </p:txBody>
      </p:sp>
      <p:sp>
        <p:nvSpPr>
          <p:cNvPr id="23556" name="TextBox 5"/>
          <p:cNvSpPr>
            <a:spLocks noChangeArrowheads="1"/>
          </p:cNvSpPr>
          <p:nvPr/>
        </p:nvSpPr>
        <p:spPr bwMode="auto">
          <a:xfrm>
            <a:off x="381000" y="3314700"/>
            <a:ext cx="3646488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作为一名管理者，</a:t>
            </a:r>
            <a:endParaRPr lang="en-US">
              <a:solidFill>
                <a:schemeClr val="bg1"/>
              </a:solidFill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我有责任为她建立好发展的机制，</a:t>
            </a:r>
            <a:endParaRPr lang="en-US">
              <a:solidFill>
                <a:schemeClr val="bg1"/>
              </a:solidFill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做事的原则、方向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孵化的小鸡大图 点击还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5123" name="TextBox 3"/>
          <p:cNvSpPr>
            <a:spLocks noChangeArrowheads="1"/>
          </p:cNvSpPr>
          <p:nvPr/>
        </p:nvSpPr>
        <p:spPr bwMode="auto">
          <a:xfrm>
            <a:off x="5122863" y="3452813"/>
            <a:ext cx="384175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刚刚诞生，</a:t>
            </a:r>
            <a:endParaRPr 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“机制”还不够健全，</a:t>
            </a:r>
            <a:endParaRPr 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“合力”还不够强，</a:t>
            </a:r>
            <a:endParaRPr 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“行动能力”还很弱。。。</a:t>
            </a:r>
            <a:endParaRPr lang="zh-CN" altLang="en-US"/>
          </a:p>
        </p:txBody>
      </p:sp>
      <p:sp>
        <p:nvSpPr>
          <p:cNvPr id="5124" name="矩形 4"/>
          <p:cNvSpPr>
            <a:spLocks noChangeArrowheads="1"/>
          </p:cNvSpPr>
          <p:nvPr/>
        </p:nvSpPr>
        <p:spPr bwMode="auto">
          <a:xfrm>
            <a:off x="5122863" y="1052513"/>
            <a:ext cx="1416050" cy="15700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ea typeface="微软雅黑" pitchFamily="34" charset="-122"/>
              </a:rPr>
              <a:t>她</a:t>
            </a:r>
            <a:endParaRPr lang="zh-CN" altLang="en-US" sz="9600">
              <a:solidFill>
                <a:srgbClr val="0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生命力大图 点击还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197"/>
          <a:stretch>
            <a:fillRect/>
          </a:stretch>
        </p:blipFill>
        <p:spPr bwMode="auto">
          <a:xfrm>
            <a:off x="0" y="-1177925"/>
            <a:ext cx="9144000" cy="803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6147" name="TextBox 3"/>
          <p:cNvSpPr>
            <a:spLocks noChangeArrowheads="1"/>
          </p:cNvSpPr>
          <p:nvPr/>
        </p:nvSpPr>
        <p:spPr bwMode="auto">
          <a:xfrm>
            <a:off x="2916238" y="2146300"/>
            <a:ext cx="6119812" cy="7397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  <a:sym typeface="Arial" pitchFamily="34" charset="0"/>
              </a:rPr>
              <a:t>但她极强的生命力昭示着她美好的</a:t>
            </a:r>
            <a:r>
              <a:rPr lang="zh-CN" altLang="en-US" sz="2800" b="1">
                <a:solidFill>
                  <a:schemeClr val="bg1"/>
                </a:solidFill>
                <a:ea typeface="微软雅黑" pitchFamily="34" charset="-122"/>
                <a:sym typeface="Arial" pitchFamily="34" charset="0"/>
              </a:rPr>
              <a:t>未来</a:t>
            </a:r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  <a:sym typeface="Arial" pitchFamily="34" charset="0"/>
              </a:rPr>
              <a:t>。。</a:t>
            </a:r>
            <a:endParaRPr lang="zh-CN" altLang="en-US" sz="2400">
              <a:solidFill>
                <a:srgbClr val="000000"/>
              </a:solidFill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>
            <a:spLocks noChangeArrowheads="1"/>
          </p:cNvSpPr>
          <p:nvPr/>
        </p:nvSpPr>
        <p:spPr bwMode="auto">
          <a:xfrm>
            <a:off x="3468688" y="4424363"/>
            <a:ext cx="473710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1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</a:t>
            </a:r>
            <a:r>
              <a:rPr lang="zh-CN" altLang="en-US" sz="8000" b="1">
                <a:solidFill>
                  <a:srgbClr val="A5A5A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的新生</a:t>
            </a:r>
            <a:endParaRPr lang="zh-CN" altLang="en-US"/>
          </a:p>
        </p:txBody>
      </p:sp>
      <p:sp>
        <p:nvSpPr>
          <p:cNvPr id="7171" name="TextBox 4"/>
          <p:cNvSpPr>
            <a:spLocks noChangeArrowheads="1"/>
          </p:cNvSpPr>
          <p:nvPr/>
        </p:nvSpPr>
        <p:spPr bwMode="auto">
          <a:xfrm>
            <a:off x="6227763" y="4070350"/>
            <a:ext cx="698500" cy="708025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262626"/>
            </a:solidFill>
            <a:bevel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endParaRPr lang="zh-CN" altLang="en-US"/>
          </a:p>
        </p:txBody>
      </p:sp>
      <p:sp>
        <p:nvSpPr>
          <p:cNvPr id="7172" name="TextBox 5"/>
          <p:cNvSpPr>
            <a:spLocks noChangeArrowheads="1"/>
          </p:cNvSpPr>
          <p:nvPr/>
        </p:nvSpPr>
        <p:spPr bwMode="auto">
          <a:xfrm>
            <a:off x="7308850" y="4086225"/>
            <a:ext cx="696913" cy="706438"/>
          </a:xfrm>
          <a:prstGeom prst="rect">
            <a:avLst/>
          </a:prstGeom>
          <a:noFill/>
          <a:ln w="9525" cmpd="sng">
            <a:solidFill>
              <a:srgbClr val="26262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 idx="4294967295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8195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  <p:pic>
        <p:nvPicPr>
          <p:cNvPr id="8196" name="Picture 2" descr="看向未来大图 点击还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8197" name="TextBox 4"/>
          <p:cNvSpPr>
            <a:spLocks noChangeArrowheads="1"/>
          </p:cNvSpPr>
          <p:nvPr/>
        </p:nvSpPr>
        <p:spPr bwMode="auto">
          <a:xfrm>
            <a:off x="1476375" y="4508500"/>
            <a:ext cx="7199313" cy="11350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</a:rPr>
              <a:t>打造一个专博的开发部，他们年青、上进、专业，但他们更需要一个让他们能学习能成长的环境</a:t>
            </a:r>
            <a:r>
              <a:rPr lang="en-US" sz="2400" b="1">
                <a:solidFill>
                  <a:schemeClr val="bg1"/>
                </a:solidFill>
                <a:ea typeface="微软雅黑" pitchFamily="34" charset="-122"/>
              </a:rPr>
              <a:t>-----</a:t>
            </a:r>
            <a:endParaRPr lang="zh-CN" altLang="en-US"/>
          </a:p>
        </p:txBody>
      </p:sp>
      <p:sp>
        <p:nvSpPr>
          <p:cNvPr id="8198" name="TextBox 5"/>
          <p:cNvSpPr>
            <a:spLocks noChangeArrowheads="1"/>
          </p:cNvSpPr>
          <p:nvPr/>
        </p:nvSpPr>
        <p:spPr bwMode="auto">
          <a:xfrm>
            <a:off x="7019925" y="188913"/>
            <a:ext cx="441325" cy="4000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endParaRPr lang="zh-CN" altLang="en-US"/>
          </a:p>
        </p:txBody>
      </p:sp>
      <p:sp>
        <p:nvSpPr>
          <p:cNvPr id="8199" name="TextBox 3"/>
          <p:cNvSpPr>
            <a:spLocks noChangeArrowheads="1"/>
          </p:cNvSpPr>
          <p:nvPr/>
        </p:nvSpPr>
        <p:spPr bwMode="auto">
          <a:xfrm>
            <a:off x="7464425" y="188913"/>
            <a:ext cx="1211263" cy="4000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团队打造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团结 给力加油大图 点击还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2978150"/>
            <a:ext cx="9132887" cy="387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9219" name="TextBox 4"/>
          <p:cNvSpPr>
            <a:spLocks noChangeArrowheads="1"/>
          </p:cNvSpPr>
          <p:nvPr/>
        </p:nvSpPr>
        <p:spPr bwMode="auto">
          <a:xfrm>
            <a:off x="827088" y="333375"/>
            <a:ext cx="7704137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ea typeface="微软雅黑" pitchFamily="34" charset="-122"/>
              </a:rPr>
              <a:t>他们需要</a:t>
            </a:r>
            <a:r>
              <a:rPr lang="zh-CN" altLang="en-US" sz="2400" b="1">
                <a:ea typeface="微软雅黑" pitchFamily="34" charset="-122"/>
              </a:rPr>
              <a:t>轻松、快乐的空气，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ea typeface="微软雅黑" pitchFamily="34" charset="-122"/>
              </a:rPr>
              <a:t>他们需要</a:t>
            </a:r>
            <a:r>
              <a:rPr lang="zh-CN" altLang="en-US" sz="2400" b="1">
                <a:ea typeface="微软雅黑" pitchFamily="34" charset="-122"/>
              </a:rPr>
              <a:t>有凝聚力、有超强执行力、有思考能力、有应   变能力、有向心力的合作伙伴</a:t>
            </a:r>
            <a:endParaRPr lang="en-US" sz="2400" b="1"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ea typeface="微软雅黑" pitchFamily="34" charset="-122"/>
              </a:rPr>
              <a:t>他们需要</a:t>
            </a:r>
            <a:r>
              <a:rPr lang="zh-CN" altLang="en-US" sz="2400" b="1">
                <a:ea typeface="微软雅黑" pitchFamily="34" charset="-122"/>
              </a:rPr>
              <a:t>有成效的历练、有挑战极限的机会、有前途的助推力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4000" b="1">
                <a:solidFill>
                  <a:srgbClr val="974806"/>
                </a:solidFill>
                <a:ea typeface="微软雅黑" pitchFamily="34" charset="-122"/>
              </a:rPr>
              <a:t>我们要创造高效的团队</a:t>
            </a:r>
            <a:endParaRPr lang="zh-CN" altLang="en-US"/>
          </a:p>
        </p:txBody>
      </p: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3222625" y="2470150"/>
            <a:ext cx="18573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endParaRPr lang="zh-CN" altLang="zh-CN" sz="2800" b="1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9221" name="TextBox 4"/>
          <p:cNvSpPr>
            <a:spLocks noChangeArrowheads="1"/>
          </p:cNvSpPr>
          <p:nvPr/>
        </p:nvSpPr>
        <p:spPr bwMode="auto">
          <a:xfrm>
            <a:off x="7019925" y="188913"/>
            <a:ext cx="441325" cy="4000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endParaRPr lang="zh-CN" altLang="en-US"/>
          </a:p>
        </p:txBody>
      </p:sp>
      <p:sp>
        <p:nvSpPr>
          <p:cNvPr id="9222" name="TextBox 5"/>
          <p:cNvSpPr>
            <a:spLocks noChangeArrowheads="1"/>
          </p:cNvSpPr>
          <p:nvPr/>
        </p:nvSpPr>
        <p:spPr bwMode="auto">
          <a:xfrm>
            <a:off x="7464425" y="188913"/>
            <a:ext cx="1211263" cy="4000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团队打造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farm3.static.flickr.com/2794/4073797556_91148d2400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0243" name="TextBox 1"/>
          <p:cNvSpPr>
            <a:spLocks noChangeArrowheads="1"/>
          </p:cNvSpPr>
          <p:nvPr/>
        </p:nvSpPr>
        <p:spPr bwMode="auto">
          <a:xfrm>
            <a:off x="6084888" y="1412875"/>
            <a:ext cx="2590800" cy="7699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solidFill>
                  <a:schemeClr val="bg1"/>
                </a:solidFill>
                <a:ea typeface="微软雅黑" pitchFamily="34" charset="-122"/>
              </a:rPr>
              <a:t>专项培养</a:t>
            </a:r>
            <a:endParaRPr lang="zh-CN" altLang="en-US"/>
          </a:p>
        </p:txBody>
      </p:sp>
      <p:sp>
        <p:nvSpPr>
          <p:cNvPr id="10244" name="TextBox 3"/>
          <p:cNvSpPr>
            <a:spLocks noChangeArrowheads="1"/>
          </p:cNvSpPr>
          <p:nvPr/>
        </p:nvSpPr>
        <p:spPr bwMode="auto">
          <a:xfrm>
            <a:off x="6737350" y="6165850"/>
            <a:ext cx="439738" cy="4000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endParaRPr lang="zh-CN" altLang="en-US"/>
          </a:p>
        </p:txBody>
      </p:sp>
      <p:sp>
        <p:nvSpPr>
          <p:cNvPr id="10245" name="TextBox 4"/>
          <p:cNvSpPr>
            <a:spLocks noChangeArrowheads="1"/>
          </p:cNvSpPr>
          <p:nvPr/>
        </p:nvSpPr>
        <p:spPr bwMode="auto">
          <a:xfrm>
            <a:off x="7181850" y="6165850"/>
            <a:ext cx="1466850" cy="4000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我们的目标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铅笔大图 点击还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163" y="3814763"/>
            <a:ext cx="3727450" cy="304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1267" name="TextBox 4"/>
          <p:cNvSpPr>
            <a:spLocks noChangeArrowheads="1"/>
          </p:cNvSpPr>
          <p:nvPr/>
        </p:nvSpPr>
        <p:spPr bwMode="auto">
          <a:xfrm>
            <a:off x="4284663" y="260350"/>
            <a:ext cx="55403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ea typeface="微软雅黑" pitchFamily="34" charset="-122"/>
              </a:rPr>
              <a:t>提高学习和应变能力</a:t>
            </a:r>
            <a:endParaRPr lang="zh-CN" altLang="en-US"/>
          </a:p>
        </p:txBody>
      </p:sp>
      <p:sp>
        <p:nvSpPr>
          <p:cNvPr id="11268" name="TextBox 5"/>
          <p:cNvSpPr>
            <a:spLocks noChangeArrowheads="1"/>
          </p:cNvSpPr>
          <p:nvPr/>
        </p:nvSpPr>
        <p:spPr bwMode="auto">
          <a:xfrm>
            <a:off x="6737350" y="6165850"/>
            <a:ext cx="439738" cy="4000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endParaRPr lang="zh-CN" altLang="en-US"/>
          </a:p>
        </p:txBody>
      </p:sp>
      <p:sp>
        <p:nvSpPr>
          <p:cNvPr id="11269" name="TextBox 6"/>
          <p:cNvSpPr>
            <a:spLocks noChangeArrowheads="1"/>
          </p:cNvSpPr>
          <p:nvPr/>
        </p:nvSpPr>
        <p:spPr bwMode="auto">
          <a:xfrm>
            <a:off x="7181850" y="6165850"/>
            <a:ext cx="1466850" cy="4000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我们的目标</a:t>
            </a:r>
            <a:endParaRPr lang="zh-CN" altLang="en-US"/>
          </a:p>
        </p:txBody>
      </p:sp>
      <p:sp>
        <p:nvSpPr>
          <p:cNvPr id="11270" name="Text Box 7"/>
          <p:cNvSpPr>
            <a:spLocks noChangeArrowheads="1"/>
          </p:cNvSpPr>
          <p:nvPr/>
        </p:nvSpPr>
        <p:spPr bwMode="auto">
          <a:xfrm rot="18915798">
            <a:off x="2725738" y="3527425"/>
            <a:ext cx="3598862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97480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不要固守过去，要定位于未来；创新与成熟一定是相辅相成的！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450</Words>
  <Characters>0</Characters>
  <Application>Microsoft Office PowerPoint</Application>
  <DocSecurity>0</DocSecurity>
  <PresentationFormat>全屏显示(4:3)</PresentationFormat>
  <Lines>0</Lines>
  <Paragraphs>75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我的成长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62</cp:revision>
  <dcterms:created xsi:type="dcterms:W3CDTF">2011-07-06T06:10:00Z</dcterms:created>
  <dcterms:modified xsi:type="dcterms:W3CDTF">2016-09-09T03:51:02Z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2052-9.1.0.4764</vt:lpwstr>
  </property>
</Properties>
</file>