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 id="429" r:id="rId38"/>
    <p:sldId id="430" r:id="rId39"/>
  </p:sldIdLst>
  <p:sldSz cx="9144000" cy="5143500" type="screen16x9"/>
  <p:notesSz cx="6858000" cy="9144000"/>
  <p:embeddedFontLst>
    <p:embeddedFont>
      <p:font typeface="Calibri" panose="020F0502020204030204" pitchFamily="34" charset="0"/>
      <p:regular r:id="rId41"/>
      <p:bold r:id="rId42"/>
      <p:italic r:id="rId43"/>
      <p:boldItalic r:id="rId44"/>
    </p:embeddedFont>
    <p:embeddedFont>
      <p:font typeface="微软雅黑" panose="020B0503020204020204" pitchFamily="34" charset="-122"/>
      <p:regular r:id="rId45"/>
      <p:bold r:id="rId46"/>
    </p:embeddedFont>
  </p:embeddedFontLst>
  <p:custDataLst>
    <p:tags r:id="rId4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630" y="162"/>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1"/>
            </a:solidFill>
            <a:ln>
              <a:noFill/>
            </a:ln>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1-0B4A-4256-9968-7123CEE60D22}"/>
              </c:ext>
            </c:extLst>
          </c:dPt>
          <c:dPt>
            <c:idx val="1"/>
            <c:invertIfNegative val="0"/>
            <c:bubble3D val="0"/>
            <c:extLst xmlns:c16r2="http://schemas.microsoft.com/office/drawing/2015/06/chart">
              <c:ext xmlns:c16="http://schemas.microsoft.com/office/drawing/2014/chart" uri="{C3380CC4-5D6E-409C-BE32-E72D297353CC}">
                <c16:uniqueId val="{00000003-0B4A-4256-9968-7123CEE60D22}"/>
              </c:ext>
            </c:extLst>
          </c:dPt>
          <c:dPt>
            <c:idx val="2"/>
            <c:invertIfNegative val="0"/>
            <c:bubble3D val="0"/>
            <c:extLst xmlns:c16r2="http://schemas.microsoft.com/office/drawing/2015/06/chart">
              <c:ext xmlns:c16="http://schemas.microsoft.com/office/drawing/2014/chart" uri="{C3380CC4-5D6E-409C-BE32-E72D297353CC}">
                <c16:uniqueId val="{00000005-0B4A-4256-9968-7123CEE60D22}"/>
              </c:ext>
            </c:extLst>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6-0B4A-4256-9968-7123CEE60D22}"/>
            </c:ext>
          </c:extLst>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7-0B4A-4256-9968-7123CEE60D22}"/>
            </c:ext>
          </c:extLst>
        </c:ser>
        <c:ser>
          <c:idx val="2"/>
          <c:order val="2"/>
          <c:tx>
            <c:strRef>
              <c:f>Sheet1!$D$1</c:f>
              <c:strCache>
                <c:ptCount val="1"/>
                <c:pt idx="0">
                  <c:v>列3</c:v>
                </c:pt>
              </c:strCache>
            </c:strRef>
          </c:tx>
          <c:spPr>
            <a:solidFill>
              <a:schemeClr val="accent1">
                <a:lumMod val="60000"/>
                <a:lumOff val="40000"/>
              </a:schemeClr>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8-0B4A-4256-9968-7123CEE60D22}"/>
            </c:ext>
          </c:extLst>
        </c:ser>
        <c:dLbls>
          <c:showLegendKey val="0"/>
          <c:showVal val="0"/>
          <c:showCatName val="0"/>
          <c:showSerName val="0"/>
          <c:showPercent val="0"/>
          <c:showBubbleSize val="0"/>
        </c:dLbls>
        <c:gapWidth val="150"/>
        <c:shape val="box"/>
        <c:axId val="18115584"/>
        <c:axId val="18154240"/>
        <c:axId val="0"/>
      </c:bar3DChart>
      <c:catAx>
        <c:axId val="18115584"/>
        <c:scaling>
          <c:orientation val="minMax"/>
        </c:scaling>
        <c:delete val="1"/>
        <c:axPos val="b"/>
        <c:numFmt formatCode="General" sourceLinked="1"/>
        <c:majorTickMark val="none"/>
        <c:minorTickMark val="none"/>
        <c:tickLblPos val="nextTo"/>
        <c:crossAx val="18154240"/>
        <c:crosses val="autoZero"/>
        <c:auto val="1"/>
        <c:lblAlgn val="ctr"/>
        <c:lblOffset val="100"/>
        <c:noMultiLvlLbl val="0"/>
      </c:catAx>
      <c:valAx>
        <c:axId val="1815424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1811558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2016/9/25 Sunday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5432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588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362679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67347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469669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248352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71416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873883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20703" y="206564"/>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58" r:id="rId4"/>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19.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5.xml"/><Relationship Id="rId5" Type="http://schemas.microsoft.com/office/2007/relationships/hdphoto" Target="../media/hdphoto3.wdp"/><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0" name="TextBox 59"/>
          <p:cNvSpPr txBox="1"/>
          <p:nvPr/>
        </p:nvSpPr>
        <p:spPr>
          <a:xfrm>
            <a:off x="4134394" y="2337830"/>
            <a:ext cx="3927678" cy="461665"/>
          </a:xfrm>
          <a:prstGeom prst="rect">
            <a:avLst/>
          </a:prstGeom>
          <a:noFill/>
        </p:spPr>
        <p:txBody>
          <a:bodyPr wrap="none" rtlCol="0">
            <a:spAutoFit/>
          </a:bodyPr>
          <a:lstStyle/>
          <a:p>
            <a:r>
              <a:rPr lang="en-US" altLang="zh-CN" sz="2400" dirty="0">
                <a:solidFill>
                  <a:schemeClr val="bg1">
                    <a:lumMod val="65000"/>
                  </a:schemeClr>
                </a:solidFill>
                <a:latin typeface="+mn-lt"/>
                <a:ea typeface="+mn-ea"/>
                <a:cs typeface="+mn-ea"/>
                <a:sym typeface="+mn-lt"/>
              </a:rPr>
              <a:t>BUSINESS POWERPOINT</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chemeClr val="accent1"/>
                </a:solidFill>
                <a:latin typeface="+mn-lt"/>
                <a:ea typeface="+mn-ea"/>
                <a:cs typeface="+mn-ea"/>
                <a:sym typeface="+mn-lt"/>
              </a:rPr>
              <a:t>2018</a:t>
            </a:r>
            <a:endParaRPr lang="zh-CN" altLang="en-US" sz="8000" b="1" spc="-300" dirty="0">
              <a:solidFill>
                <a:schemeClr val="accent1"/>
              </a:solidFill>
              <a:latin typeface="+mn-lt"/>
              <a:ea typeface="+mn-ea"/>
              <a:cs typeface="+mn-ea"/>
              <a:sym typeface="+mn-lt"/>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a:solidFill>
                  <a:schemeClr val="accent1"/>
                </a:solidFill>
                <a:latin typeface="+mn-lt"/>
                <a:ea typeface="+mn-ea"/>
                <a:cs typeface="+mn-ea"/>
                <a:sym typeface="+mn-lt"/>
              </a:rPr>
              <a:t>工作报告总结</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mn-lt"/>
                <a:ea typeface="+mn-ea"/>
                <a:cs typeface="+mn-ea"/>
                <a:sym typeface="+mn-lt"/>
              </a:rPr>
              <a:t>Your content to play here, or through your copy, paste in this box, and select only </a:t>
            </a:r>
          </a:p>
          <a:p>
            <a:r>
              <a:rPr lang="en-US" altLang="zh-CN" sz="900" dirty="0">
                <a:solidFill>
                  <a:schemeClr val="bg1">
                    <a:lumMod val="65000"/>
                  </a:schemeClr>
                </a:solidFill>
                <a:latin typeface="+mn-lt"/>
                <a:ea typeface="+mn-ea"/>
                <a:cs typeface="+mn-ea"/>
                <a:sym typeface="+mn-lt"/>
              </a:rPr>
              <a:t>the text. Your content to play here, or through your copy, paste in </a:t>
            </a:r>
          </a:p>
          <a:p>
            <a:r>
              <a:rPr lang="en-US" altLang="zh-CN" sz="900" dirty="0">
                <a:solidFill>
                  <a:schemeClr val="bg1">
                    <a:lumMod val="65000"/>
                  </a:schemeClr>
                </a:solidFill>
                <a:latin typeface="+mn-lt"/>
                <a:ea typeface="+mn-ea"/>
                <a:cs typeface="+mn-ea"/>
                <a:sym typeface="+mn-lt"/>
              </a:rPr>
              <a:t>this box, and select only the text.</a:t>
            </a: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3" name="矩形 42"/>
          <p:cNvSpPr/>
          <p:nvPr>
            <p:custDataLst>
              <p:tags r:id="rId3"/>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
        <p:nvSpPr>
          <p:cNvPr id="45" name="矩形 44"/>
          <p:cNvSpPr/>
          <p:nvPr>
            <p:custDataLst>
              <p:tags r:id="rId4"/>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第二部分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工作完成情况</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02</a:t>
            </a:r>
            <a:endParaRPr lang="zh-CN" altLang="en-US" sz="1600" dirty="0">
              <a:solidFill>
                <a:schemeClr val="bg1"/>
              </a:solidFill>
              <a:latin typeface="+mn-lt"/>
              <a:ea typeface="+mn-ea"/>
              <a:cs typeface="+mn-ea"/>
              <a:sym typeface="+mn-lt"/>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7" name="TextBox 7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工作完成概述</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cs typeface="+mn-ea"/>
              <a:sym typeface="+mn-lt"/>
            </a:endParaRPr>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n-lt"/>
                <a:ea typeface="+mn-ea"/>
                <a:cs typeface="+mn-ea"/>
                <a:sym typeface="+mn-lt"/>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cs typeface="+mn-ea"/>
                <a:sym typeface="+mn-lt"/>
              </a:endParaRPr>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Group 30"/>
          <p:cNvGrpSpPr/>
          <p:nvPr/>
        </p:nvGrpSpPr>
        <p:grpSpPr>
          <a:xfrm>
            <a:off x="4801394" y="3834127"/>
            <a:ext cx="317357" cy="278329"/>
            <a:chOff x="3175" y="-1587"/>
            <a:chExt cx="490538" cy="430212"/>
          </a:xfrm>
          <a:solidFill>
            <a:schemeClr val="accent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grpSp>
        <p:nvGrpSpPr>
          <p:cNvPr id="23" name="Group 18"/>
          <p:cNvGrpSpPr/>
          <p:nvPr/>
        </p:nvGrpSpPr>
        <p:grpSpPr>
          <a:xfrm>
            <a:off x="7429035" y="3182144"/>
            <a:ext cx="312268" cy="312268"/>
            <a:chOff x="6350" y="4763"/>
            <a:chExt cx="492125" cy="492125"/>
          </a:xfrm>
          <a:solidFill>
            <a:schemeClr val="accent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7" name="TextBox 26"/>
          <p:cNvSpPr txBox="1"/>
          <p:nvPr/>
        </p:nvSpPr>
        <p:spPr>
          <a:xfrm>
            <a:off x="229394" y="3303609"/>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8" name="TextBox 27"/>
          <p:cNvSpPr txBox="1"/>
          <p:nvPr/>
        </p:nvSpPr>
        <p:spPr>
          <a:xfrm>
            <a:off x="2120662" y="3658278"/>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9" name="TextBox 28"/>
          <p:cNvSpPr txBox="1"/>
          <p:nvPr/>
        </p:nvSpPr>
        <p:spPr>
          <a:xfrm>
            <a:off x="4024278" y="4215127"/>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30" name="TextBox 29"/>
          <p:cNvSpPr txBox="1"/>
          <p:nvPr/>
        </p:nvSpPr>
        <p:spPr>
          <a:xfrm>
            <a:off x="6688574" y="3639528"/>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椭圆 32"/>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椭圆 35"/>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mn-lt"/>
                <a:ea typeface="+mn-ea"/>
                <a:cs typeface="+mn-ea"/>
                <a:sym typeface="+mn-lt"/>
              </a:rPr>
              <a:t>完成概述</a:t>
            </a:r>
          </a:p>
        </p:txBody>
      </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重点任务完成</a:t>
            </a:r>
          </a:p>
        </p:txBody>
      </p:sp>
      <p:sp>
        <p:nvSpPr>
          <p:cNvPr id="3"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lumMod val="60000"/>
                <a:lumOff val="4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lumMod val="60000"/>
                <a:lumOff val="40000"/>
              </a:schemeClr>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n-lt"/>
                <a:ea typeface="+mn-ea"/>
                <a:cs typeface="+mn-ea"/>
                <a:sym typeface="+mn-lt"/>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1">
                <a:lumMod val="60000"/>
                <a:lumOff val="4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mn-lt"/>
                  <a:ea typeface="+mn-ea"/>
                  <a:cs typeface="+mn-ea"/>
                  <a:sym typeface="+mn-lt"/>
                </a:rPr>
                <a:t>添加</a:t>
              </a:r>
              <a:endParaRPr lang="en-US" altLang="zh-CN" sz="2800" dirty="0">
                <a:solidFill>
                  <a:schemeClr val="bg1"/>
                </a:solidFill>
                <a:effectLst/>
                <a:latin typeface="+mn-lt"/>
                <a:ea typeface="+mn-ea"/>
                <a:cs typeface="+mn-ea"/>
                <a:sym typeface="+mn-lt"/>
              </a:endParaRPr>
            </a:p>
            <a:p>
              <a:r>
                <a:rPr lang="zh-CN" altLang="en-US" sz="2800" dirty="0">
                  <a:solidFill>
                    <a:schemeClr val="bg1"/>
                  </a:solidFill>
                  <a:effectLst/>
                  <a:latin typeface="+mn-lt"/>
                  <a:ea typeface="+mn-ea"/>
                  <a:cs typeface="+mn-ea"/>
                  <a:sym typeface="+mn-lt"/>
                </a:rPr>
                <a:t>文本</a:t>
              </a:r>
            </a:p>
          </p:txBody>
        </p:sp>
      </p:grpSp>
      <p:sp>
        <p:nvSpPr>
          <p:cNvPr id="34" name="TextBox 3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35" name="矩形 3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工作完成阶段</a:t>
            </a:r>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2" name="椭圆 3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7" name="椭圆 3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42" name="椭圆 4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47" name="椭圆 4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2" name="椭圆 5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7" name="椭圆 5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阶段一</a:t>
            </a: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阶段二</a:t>
            </a: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阶段三</a:t>
            </a: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阶段四</a:t>
            </a: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阶段五</a:t>
            </a: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chemeClr val="accent1"/>
                </a:solidFill>
                <a:latin typeface="+mn-lt"/>
                <a:ea typeface="+mn-ea"/>
                <a:cs typeface="+mn-ea"/>
                <a:sym typeface="+mn-lt"/>
              </a:rPr>
              <a:t>阶段六</a:t>
            </a: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107" name="TextBox 10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工作完成比例</a:t>
            </a:r>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45%</a:t>
              </a:r>
              <a:endParaRPr lang="zh-CN" altLang="en-US" sz="2100" b="1" dirty="0">
                <a:solidFill>
                  <a:schemeClr val="tx1">
                    <a:lumMod val="65000"/>
                    <a:lumOff val="35000"/>
                  </a:schemeClr>
                </a:solidFill>
                <a:latin typeface="+mn-lt"/>
                <a:ea typeface="+mn-ea"/>
                <a:cs typeface="+mn-ea"/>
                <a:sym typeface="+mn-lt"/>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n-lt"/>
                  <a:ea typeface="+mn-ea"/>
                  <a:cs typeface="+mn-ea"/>
                  <a:sym typeface="+mn-lt"/>
                </a:rPr>
                <a:t>68%</a:t>
              </a:r>
              <a:endParaRPr lang="zh-CN" altLang="en-US" sz="2000" b="1" dirty="0">
                <a:solidFill>
                  <a:schemeClr val="tx1">
                    <a:lumMod val="65000"/>
                    <a:lumOff val="35000"/>
                  </a:schemeClr>
                </a:solidFill>
                <a:latin typeface="+mn-lt"/>
                <a:ea typeface="+mn-ea"/>
                <a:cs typeface="+mn-ea"/>
                <a:sym typeface="+mn-lt"/>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79%</a:t>
              </a:r>
              <a:endParaRPr lang="zh-CN" altLang="en-US" sz="2100" b="1" dirty="0">
                <a:solidFill>
                  <a:schemeClr val="tx1">
                    <a:lumMod val="65000"/>
                    <a:lumOff val="35000"/>
                  </a:schemeClr>
                </a:solidFill>
                <a:latin typeface="+mn-lt"/>
                <a:ea typeface="+mn-ea"/>
                <a:cs typeface="+mn-ea"/>
                <a:sym typeface="+mn-lt"/>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92%</a:t>
              </a:r>
              <a:endParaRPr lang="zh-CN" altLang="en-US" sz="2100" b="1" dirty="0">
                <a:solidFill>
                  <a:schemeClr val="tx1">
                    <a:lumMod val="65000"/>
                    <a:lumOff val="35000"/>
                  </a:schemeClr>
                </a:solidFill>
                <a:latin typeface="+mn-lt"/>
                <a:ea typeface="+mn-ea"/>
                <a:cs typeface="+mn-ea"/>
                <a:sym typeface="+mn-lt"/>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1">
              <a:lumMod val="60000"/>
              <a:lumOff val="40000"/>
            </a:schemeClr>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1">
              <a:lumMod val="60000"/>
              <a:lumOff val="40000"/>
            </a:schemeClr>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8" name="TextBox 8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63" name="矩形 6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月计划完成</a:t>
            </a:r>
          </a:p>
        </p:txBody>
      </p:sp>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9" name="圆角矩形 8"/>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一月份</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15" name="圆角矩形 14"/>
              <p:cNvSpPr/>
              <p:nvPr/>
            </p:nvSpPr>
            <p:spPr bwMode="auto">
              <a:xfrm>
                <a:off x="2675090" y="5620577"/>
                <a:ext cx="1896899" cy="727516"/>
              </a:xfrm>
              <a:prstGeom prst="roundRect">
                <a:avLst>
                  <a:gd name="adj" fmla="val 10568"/>
                </a:avLst>
              </a:pr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二月份</a:t>
              </a:r>
              <a:endParaRPr lang="en-US" altLang="zh-CN" sz="1400" dirty="0">
                <a:solidFill>
                  <a:srgbClr val="F8F8F8"/>
                </a:solidFill>
                <a:latin typeface="+mn-lt"/>
                <a:ea typeface="+mn-ea"/>
                <a:cs typeface="+mn-ea"/>
                <a:sym typeface="+mn-lt"/>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22" name="圆角矩形 21"/>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三月份</a:t>
              </a: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29" name="圆角矩形 28"/>
              <p:cNvSpPr/>
              <p:nvPr/>
            </p:nvSpPr>
            <p:spPr bwMode="auto">
              <a:xfrm>
                <a:off x="2675090" y="5620577"/>
                <a:ext cx="1896899" cy="727516"/>
              </a:xfrm>
              <a:prstGeom prst="roundRect">
                <a:avLst>
                  <a:gd name="adj" fmla="val 10568"/>
                </a:avLst>
              </a:pr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四月份</a:t>
              </a: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mn-lt"/>
                <a:ea typeface="+mn-ea"/>
                <a:cs typeface="+mn-ea"/>
                <a:sym typeface="+mn-lt"/>
              </a:rPr>
              <a:t>添加标题文字内容</a:t>
            </a:r>
          </a:p>
        </p:txBody>
      </p:sp>
      <p:sp>
        <p:nvSpPr>
          <p:cNvPr id="33" name="TextBox 3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完成项目展示</a:t>
            </a:r>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05</a:t>
            </a:r>
            <a:endParaRPr lang="en-US" sz="900" b="1" dirty="0">
              <a:cs typeface="+mn-ea"/>
              <a:sym typeface="+mn-lt"/>
            </a:endParaRPr>
          </a:p>
        </p:txBody>
      </p:sp>
      <p:sp>
        <p:nvSpPr>
          <p:cNvPr id="9" name="Rounded Rectangle 33"/>
          <p:cNvSpPr/>
          <p:nvPr/>
        </p:nvSpPr>
        <p:spPr>
          <a:xfrm>
            <a:off x="4922647"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a:t>
            </a:r>
            <a:r>
              <a:rPr lang="en-US" sz="900" b="1" dirty="0">
                <a:cs typeface="+mn-ea"/>
                <a:sym typeface="+mn-lt"/>
              </a:rPr>
              <a:t>2</a:t>
            </a:r>
          </a:p>
        </p:txBody>
      </p:sp>
      <p:sp>
        <p:nvSpPr>
          <p:cNvPr id="10" name="Rounded Rectangle 32"/>
          <p:cNvSpPr/>
          <p:nvPr/>
        </p:nvSpPr>
        <p:spPr>
          <a:xfrm>
            <a:off x="2362374"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a:t>
            </a:r>
            <a:r>
              <a:rPr lang="en-US" sz="900" b="1" dirty="0">
                <a:cs typeface="+mn-ea"/>
                <a:sym typeface="+mn-lt"/>
              </a:rPr>
              <a:t>1</a:t>
            </a:r>
          </a:p>
        </p:txBody>
      </p:sp>
      <p:sp>
        <p:nvSpPr>
          <p:cNvPr id="11" name="Rounded Rectangle 34"/>
          <p:cNvSpPr/>
          <p:nvPr/>
        </p:nvSpPr>
        <p:spPr>
          <a:xfrm>
            <a:off x="7286238"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03</a:t>
            </a:r>
            <a:endParaRPr lang="en-US" sz="900" b="1" dirty="0">
              <a:cs typeface="+mn-ea"/>
              <a:sym typeface="+mn-lt"/>
            </a:endParaRPr>
          </a:p>
        </p:txBody>
      </p:sp>
      <p:sp>
        <p:nvSpPr>
          <p:cNvPr id="12" name="Rounded Rectangle 35"/>
          <p:cNvSpPr/>
          <p:nvPr/>
        </p:nvSpPr>
        <p:spPr>
          <a:xfrm>
            <a:off x="3665887" y="3275962"/>
            <a:ext cx="896437" cy="206456"/>
          </a:xfrm>
          <a:prstGeom prst="roundRect">
            <a:avLst>
              <a:gd name="adj" fmla="val 50000"/>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cs typeface="+mn-ea"/>
                <a:sym typeface="+mn-lt"/>
              </a:rPr>
              <a:t>项目名称 </a:t>
            </a:r>
            <a:r>
              <a:rPr lang="en-US" altLang="zh-CN" sz="1000" b="1" dirty="0">
                <a:cs typeface="+mn-ea"/>
                <a:sym typeface="+mn-lt"/>
              </a:rPr>
              <a:t>04</a:t>
            </a:r>
            <a:endParaRPr lang="en-US" sz="1000" b="1" dirty="0">
              <a:cs typeface="+mn-ea"/>
              <a:sym typeface="+mn-lt"/>
            </a:endParaRPr>
          </a:p>
        </p:txBody>
      </p:sp>
      <p:sp>
        <p:nvSpPr>
          <p:cNvPr id="13" name="TextBox 1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工作完成季度</a:t>
            </a:r>
          </a:p>
        </p:txBody>
      </p:sp>
      <p:sp>
        <p:nvSpPr>
          <p:cNvPr id="40" name="TextBox 39"/>
          <p:cNvSpPr txBox="1"/>
          <p:nvPr/>
        </p:nvSpPr>
        <p:spPr>
          <a:xfrm>
            <a:off x="7565126" y="2225119"/>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82%</a:t>
            </a:r>
            <a:endParaRPr lang="zh-CN" altLang="en-US" spc="-114" dirty="0">
              <a:solidFill>
                <a:schemeClr val="bg1">
                  <a:lumMod val="50000"/>
                </a:schemeClr>
              </a:solidFill>
              <a:latin typeface="+mn-lt"/>
              <a:ea typeface="+mn-ea"/>
              <a:cs typeface="+mn-ea"/>
              <a:sym typeface="+mn-lt"/>
            </a:endParaRPr>
          </a:p>
        </p:txBody>
      </p:sp>
      <p:sp>
        <p:nvSpPr>
          <p:cNvPr id="41" name="TextBox 40"/>
          <p:cNvSpPr txBox="1"/>
          <p:nvPr/>
        </p:nvSpPr>
        <p:spPr>
          <a:xfrm>
            <a:off x="6874407" y="2340605"/>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73%</a:t>
            </a:r>
            <a:endParaRPr lang="zh-CN" altLang="en-US" spc="-114" dirty="0">
              <a:solidFill>
                <a:schemeClr val="bg1">
                  <a:lumMod val="50000"/>
                </a:schemeClr>
              </a:solidFill>
              <a:latin typeface="+mn-lt"/>
              <a:ea typeface="+mn-ea"/>
              <a:cs typeface="+mn-ea"/>
              <a:sym typeface="+mn-lt"/>
            </a:endParaRPr>
          </a:p>
        </p:txBody>
      </p:sp>
      <p:sp>
        <p:nvSpPr>
          <p:cNvPr id="42" name="TextBox 41"/>
          <p:cNvSpPr txBox="1"/>
          <p:nvPr/>
        </p:nvSpPr>
        <p:spPr>
          <a:xfrm>
            <a:off x="6247054" y="2657319"/>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56%</a:t>
            </a:r>
            <a:endParaRPr lang="zh-CN" altLang="en-US" spc="-114" dirty="0">
              <a:solidFill>
                <a:schemeClr val="bg1">
                  <a:lumMod val="50000"/>
                </a:schemeClr>
              </a:solidFill>
              <a:latin typeface="+mn-lt"/>
              <a:ea typeface="+mn-ea"/>
              <a:cs typeface="+mn-ea"/>
              <a:sym typeface="+mn-lt"/>
            </a:endParaRPr>
          </a:p>
        </p:txBody>
      </p:sp>
      <p:sp>
        <p:nvSpPr>
          <p:cNvPr id="43" name="TextBox 42"/>
          <p:cNvSpPr txBox="1"/>
          <p:nvPr/>
        </p:nvSpPr>
        <p:spPr>
          <a:xfrm>
            <a:off x="5689759" y="3023012"/>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32%</a:t>
            </a:r>
            <a:endParaRPr lang="zh-CN" altLang="en-US" spc="-114" dirty="0">
              <a:solidFill>
                <a:schemeClr val="bg1">
                  <a:lumMod val="50000"/>
                </a:schemeClr>
              </a:solidFill>
              <a:latin typeface="+mn-lt"/>
              <a:ea typeface="+mn-ea"/>
              <a:cs typeface="+mn-ea"/>
              <a:sym typeface="+mn-lt"/>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6" name="矩形 45"/>
            <p:cNvSpPr/>
            <p:nvPr/>
          </p:nvSpPr>
          <p:spPr>
            <a:xfrm>
              <a:off x="9889504" y="3063800"/>
              <a:ext cx="2376556"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7" name="矩形 46"/>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8" name="矩形 47"/>
            <p:cNvSpPr/>
            <p:nvPr/>
          </p:nvSpPr>
          <p:spPr>
            <a:xfrm>
              <a:off x="9763824" y="3899089"/>
              <a:ext cx="2199274"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9" name="矩形 48"/>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0" name="矩形 49"/>
            <p:cNvSpPr/>
            <p:nvPr/>
          </p:nvSpPr>
          <p:spPr>
            <a:xfrm>
              <a:off x="9381625" y="4671501"/>
              <a:ext cx="1660158"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1" name="矩形 50"/>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2" name="矩形 51"/>
            <p:cNvSpPr/>
            <p:nvPr/>
          </p:nvSpPr>
          <p:spPr>
            <a:xfrm>
              <a:off x="9018774" y="5378259"/>
              <a:ext cx="1145643"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5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6"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第一月</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6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2"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第二月</a:t>
              </a: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6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8"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第三月</a:t>
              </a: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7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4"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第四月</a:t>
              </a: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第一月</a:t>
              </a:r>
            </a:p>
          </p:txBody>
        </p:sp>
      </p:grpSp>
      <p:grpSp>
        <p:nvGrpSpPr>
          <p:cNvPr id="84" name="组合 83"/>
          <p:cNvGrpSpPr/>
          <p:nvPr/>
        </p:nvGrpSpPr>
        <p:grpSpPr>
          <a:xfrm>
            <a:off x="1357015" y="1277991"/>
            <a:ext cx="2184598" cy="805283"/>
            <a:chOff x="6084168" y="1274556"/>
            <a:chExt cx="2317853" cy="830459"/>
          </a:xfrm>
        </p:grpSpPr>
        <p:sp>
          <p:nvSpPr>
            <p:cNvPr id="85" name="TextBox 84"/>
            <p:cNvSpPr txBox="1"/>
            <p:nvPr/>
          </p:nvSpPr>
          <p:spPr>
            <a:xfrm>
              <a:off x="6084168" y="1514664"/>
              <a:ext cx="2317853" cy="590351"/>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您的内容打在这里，或者通过您的内容打在这里，或者您的内容打在这里，或者您的内容打在这里，</a:t>
              </a:r>
            </a:p>
          </p:txBody>
        </p:sp>
        <p:sp>
          <p:nvSpPr>
            <p:cNvPr id="86" name="TextBox 85"/>
            <p:cNvSpPr txBox="1"/>
            <p:nvPr/>
          </p:nvSpPr>
          <p:spPr>
            <a:xfrm>
              <a:off x="6109640" y="1274556"/>
              <a:ext cx="1008112" cy="293991"/>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n-lt"/>
                  <a:ea typeface="+mn-ea"/>
                  <a:cs typeface="+mn-ea"/>
                  <a:sym typeface="+mn-lt"/>
                </a:rPr>
                <a:t>添加标题</a:t>
              </a:r>
            </a:p>
          </p:txBody>
        </p:sp>
      </p:grpSp>
      <p:sp>
        <p:nvSpPr>
          <p:cNvPr id="87" name="TextBox 8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88" name="矩形 87"/>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457200" y="1347614"/>
            <a:ext cx="10058400" cy="2592288"/>
          </a:xfrm>
          <a:prstGeom prst="rect">
            <a:avLst/>
          </a:prstGeom>
          <a:solidFill>
            <a:schemeClr val="accent1">
              <a:lumMod val="60000"/>
              <a:lumOff val="4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第三部分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成果展示及问题</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03</a:t>
            </a:r>
            <a:endParaRPr lang="zh-CN" altLang="en-US" sz="1600" dirty="0">
              <a:solidFill>
                <a:schemeClr val="bg1"/>
              </a:solidFill>
              <a:latin typeface="+mn-lt"/>
              <a:ea typeface="+mn-ea"/>
              <a:cs typeface="+mn-ea"/>
              <a:sym typeface="+mn-lt"/>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7" name="TextBox 7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重点项目展示</a:t>
            </a:r>
          </a:p>
        </p:txBody>
      </p:sp>
      <p:pic>
        <p:nvPicPr>
          <p:cNvPr id="40" name="Picture 1"/>
          <p:cNvPicPr>
            <a:picLocks noChangeAspect="1"/>
          </p:cNvPicPr>
          <p:nvPr/>
        </p:nvPicPr>
        <p:blipFill>
          <a:blip r:embed="rId3">
            <a:duotone>
              <a:prstClr val="black"/>
              <a:srgbClr val="A568D2">
                <a:tint val="45000"/>
                <a:satMod val="400000"/>
              </a:srgbClr>
            </a:duotone>
            <a:extLst>
              <a:ext uri="{BEBA8EAE-BF5A-486C-A8C5-ECC9F3942E4B}">
                <a14:imgProps xmlns:a14="http://schemas.microsoft.com/office/drawing/2010/main">
                  <a14:imgLayer r:embed="rId4">
                    <a14:imgEffect>
                      <a14:sharpenSoften amount="25000"/>
                    </a14:imgEffect>
                    <a14:imgEffect>
                      <a14:colorTemperature colorTemp="6525"/>
                    </a14:imgEffect>
                    <a14:imgEffect>
                      <a14:saturation sat="10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chemeClr val="accent1"/>
          </a:solidFill>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1"/>
                </a:solidFill>
                <a:effectLst/>
                <a:uLnTx/>
                <a:uFillTx/>
                <a:latin typeface="+mn-lt"/>
                <a:ea typeface="+mn-ea"/>
                <a:cs typeface="+mn-ea"/>
                <a:sym typeface="+mn-lt"/>
              </a:rPr>
              <a:t>项目分析</a:t>
            </a: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1"/>
                </a:solidFill>
                <a:latin typeface="+mn-lt"/>
                <a:ea typeface="+mn-ea"/>
                <a:cs typeface="+mn-ea"/>
                <a:sym typeface="+mn-lt"/>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chemeClr val="accent1"/>
                </a:solidFill>
                <a:latin typeface="+mn-lt"/>
                <a:ea typeface="+mn-ea"/>
                <a:cs typeface="+mn-ea"/>
                <a:sym typeface="+mn-lt"/>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a:solidFill>
                  <a:schemeClr val="bg1"/>
                </a:solidFill>
                <a:latin typeface="+mn-lt"/>
                <a:ea typeface="+mn-ea"/>
                <a:cs typeface="+mn-ea"/>
                <a:sym typeface="+mn-lt"/>
              </a:rPr>
              <a:t>P</a:t>
            </a:r>
            <a:r>
              <a:rPr lang="en-US" sz="2400" dirty="0">
                <a:solidFill>
                  <a:schemeClr val="bg1"/>
                </a:solidFill>
                <a:latin typeface="+mn-lt"/>
                <a:ea typeface="+mn-ea"/>
                <a:cs typeface="+mn-ea"/>
                <a:sym typeface="+mn-lt"/>
              </a:rPr>
              <a:t>ROJECT DISPLAY</a:t>
            </a:r>
            <a:endParaRPr lang="zh-CN" altLang="en-US" sz="2400" b="0" baseline="-3000" dirty="0">
              <a:solidFill>
                <a:schemeClr val="bg1"/>
              </a:solidFill>
              <a:latin typeface="+mn-lt"/>
              <a:ea typeface="+mn-ea"/>
              <a:cs typeface="+mn-ea"/>
              <a:sym typeface="+mn-lt"/>
            </a:endParaRPr>
          </a:p>
        </p:txBody>
      </p:sp>
      <p:sp>
        <p:nvSpPr>
          <p:cNvPr id="54" name="TextBox 5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accent1"/>
                </a:solidFill>
                <a:effectLst/>
                <a:uLnTx/>
                <a:uFillTx/>
                <a:latin typeface="+mn-lt"/>
                <a:ea typeface="+mn-ea"/>
                <a:cs typeface="+mn-ea"/>
                <a:sym typeface="+mn-lt"/>
              </a:rPr>
              <a:t>目 录</a:t>
            </a: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a:solidFill>
                  <a:schemeClr val="accent1"/>
                </a:solidFill>
                <a:latin typeface="+mn-lt"/>
                <a:ea typeface="+mn-ea"/>
                <a:cs typeface="+mn-ea"/>
                <a:sym typeface="+mn-lt"/>
              </a:rPr>
              <a:t>CATALOG</a:t>
            </a:r>
            <a:endParaRPr kumimoji="0" lang="zh-CN" altLang="en-US" sz="1000" b="0" i="0" u="none" strike="noStrike" kern="0" cap="none" spc="0" normalizeH="0" baseline="0" noProof="0" dirty="0">
              <a:ln>
                <a:noFill/>
              </a:ln>
              <a:solidFill>
                <a:schemeClr val="accent1"/>
              </a:solidFill>
              <a:effectLst/>
              <a:uLnTx/>
              <a:uFillTx/>
              <a:latin typeface="+mn-lt"/>
              <a:ea typeface="+mn-ea"/>
              <a:cs typeface="+mn-ea"/>
              <a:sym typeface="+mn-lt"/>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79" name="TextBox 78"/>
            <p:cNvSpPr txBox="1"/>
            <p:nvPr/>
          </p:nvSpPr>
          <p:spPr>
            <a:xfrm>
              <a:off x="9918251" y="3180762"/>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05</a:t>
              </a:r>
              <a:endParaRPr lang="zh-CN" altLang="en-US" sz="3200" dirty="0">
                <a:solidFill>
                  <a:schemeClr val="bg1"/>
                </a:solidFill>
                <a:latin typeface="+mn-lt"/>
                <a:ea typeface="+mn-ea"/>
                <a:cs typeface="+mn-ea"/>
                <a:sym typeface="+mn-lt"/>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6" name="TextBox 85"/>
            <p:cNvSpPr txBox="1"/>
            <p:nvPr/>
          </p:nvSpPr>
          <p:spPr>
            <a:xfrm>
              <a:off x="6259489" y="3110169"/>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03</a:t>
              </a:r>
              <a:endParaRPr lang="zh-CN" altLang="en-US" sz="3200" dirty="0">
                <a:solidFill>
                  <a:schemeClr val="bg1"/>
                </a:solidFill>
                <a:latin typeface="+mn-lt"/>
                <a:ea typeface="+mn-ea"/>
                <a:cs typeface="+mn-ea"/>
                <a:sym typeface="+mn-lt"/>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4" name="TextBox 93"/>
            <p:cNvSpPr txBox="1"/>
            <p:nvPr/>
          </p:nvSpPr>
          <p:spPr>
            <a:xfrm>
              <a:off x="2575311" y="3250047"/>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01</a:t>
              </a:r>
              <a:endParaRPr lang="zh-CN" altLang="en-US" sz="3200" dirty="0">
                <a:solidFill>
                  <a:schemeClr val="bg1"/>
                </a:solidFill>
                <a:latin typeface="+mn-lt"/>
                <a:ea typeface="+mn-ea"/>
                <a:cs typeface="+mn-ea"/>
                <a:sym typeface="+mn-lt"/>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9" name="TextBox 98"/>
            <p:cNvSpPr txBox="1"/>
            <p:nvPr/>
          </p:nvSpPr>
          <p:spPr>
            <a:xfrm>
              <a:off x="4382517" y="4183862"/>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6" name="TextBox 105"/>
            <p:cNvSpPr txBox="1"/>
            <p:nvPr/>
          </p:nvSpPr>
          <p:spPr>
            <a:xfrm>
              <a:off x="8048903" y="4173377"/>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04</a:t>
              </a:r>
              <a:endParaRPr lang="zh-CN" altLang="en-US" sz="3200" dirty="0">
                <a:solidFill>
                  <a:schemeClr val="bg1"/>
                </a:solidFill>
                <a:latin typeface="+mn-lt"/>
                <a:ea typeface="+mn-ea"/>
                <a:cs typeface="+mn-ea"/>
                <a:sym typeface="+mn-lt"/>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n-lt"/>
                  <a:ea typeface="+mn-ea"/>
                  <a:cs typeface="+mn-ea"/>
                  <a:sym typeface="+mn-lt"/>
                </a:rPr>
                <a:t>WORKREPORT</a:t>
              </a:r>
              <a:endParaRPr lang="zh-CN" altLang="en-US" sz="800" dirty="0">
                <a:solidFill>
                  <a:schemeClr val="tx1">
                    <a:lumMod val="50000"/>
                    <a:lumOff val="50000"/>
                  </a:schemeClr>
                </a:solidFill>
                <a:latin typeface="+mn-lt"/>
                <a:ea typeface="+mn-ea"/>
                <a:cs typeface="+mn-ea"/>
                <a:sym typeface="+mn-lt"/>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sp>
        <p:nvSpPr>
          <p:cNvPr id="126" name="TextBox 12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工作执行过程</a:t>
            </a:r>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accent1"/>
              </a:solidFill>
              <a:cs typeface="+mn-ea"/>
              <a:sym typeface="+mn-lt"/>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第一阶段</a:t>
              </a: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第二阶段</a:t>
              </a: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第三阶段</a:t>
              </a: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第四阶段</a:t>
              </a:r>
            </a:p>
          </p:txBody>
        </p:sp>
      </p:grpSp>
      <p:sp>
        <p:nvSpPr>
          <p:cNvPr id="52" name="椭圆 51"/>
          <p:cNvSpPr/>
          <p:nvPr/>
        </p:nvSpPr>
        <p:spPr>
          <a:xfrm>
            <a:off x="824277" y="1347614"/>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3" name="椭圆 52"/>
          <p:cNvSpPr/>
          <p:nvPr/>
        </p:nvSpPr>
        <p:spPr>
          <a:xfrm>
            <a:off x="2783180" y="1347614"/>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4" name="椭圆 53"/>
          <p:cNvSpPr/>
          <p:nvPr/>
        </p:nvSpPr>
        <p:spPr>
          <a:xfrm>
            <a:off x="4760524" y="1354159"/>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5" name="椭圆 54"/>
          <p:cNvSpPr/>
          <p:nvPr/>
        </p:nvSpPr>
        <p:spPr>
          <a:xfrm>
            <a:off x="6707078" y="1354159"/>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60" name="TextBox 5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61" name="矩形 6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工作存在问题</a:t>
            </a:r>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0" name="TextBox 9"/>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3" name="TextBox 12"/>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6" name="TextBox 15"/>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9" name="TextBox 18"/>
            <p:cNvSpPr txBox="1"/>
            <p:nvPr/>
          </p:nvSpPr>
          <p:spPr>
            <a:xfrm>
              <a:off x="6532344" y="1274556"/>
              <a:ext cx="1008112" cy="237472"/>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椭圆 23"/>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2"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椭圆 30"/>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9"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椭圆 37"/>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 name="椭圆 4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3"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sp>
        <p:nvSpPr>
          <p:cNvPr id="48" name="TextBox 4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工作解决方法</a:t>
            </a:r>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Group 30"/>
          <p:cNvGrpSpPr/>
          <p:nvPr/>
        </p:nvGrpSpPr>
        <p:grpSpPr>
          <a:xfrm>
            <a:off x="2896394" y="2004579"/>
            <a:ext cx="576066" cy="491765"/>
            <a:chOff x="3440113" y="1050925"/>
            <a:chExt cx="390525" cy="333376"/>
          </a:xfrm>
          <a:solidFill>
            <a:schemeClr val="accent1"/>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rgbClr val="7030A0"/>
                </a:solidFill>
                <a:latin typeface="+mn-lt"/>
                <a:ea typeface="+mn-ea"/>
                <a:cs typeface="+mn-ea"/>
                <a:sym typeface="+mn-lt"/>
              </a:rPr>
              <a:t>解决方法策略</a:t>
            </a: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latin typeface="+mn-lt"/>
                <a:ea typeface="+mn-ea"/>
                <a:cs typeface="+mn-ea"/>
                <a:sym typeface="+mn-lt"/>
              </a:rPr>
              <a:t>您的内容打在这里，或者通过复制您的文本后，在此框中选择粘贴，并选择只保留</a:t>
            </a:r>
            <a:r>
              <a:rPr lang="zh-CN" altLang="en-US" sz="1150" b="0" kern="0" noProof="1">
                <a:solidFill>
                  <a:schemeClr val="tx1">
                    <a:lumMod val="65000"/>
                    <a:lumOff val="35000"/>
                  </a:schemeClr>
                </a:solidFill>
                <a:latin typeface="+mn-lt"/>
                <a:ea typeface="+mn-ea"/>
                <a:cs typeface="+mn-ea"/>
                <a:sym typeface="+mn-lt"/>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latin typeface="+mn-lt"/>
              <a:ea typeface="+mn-ea"/>
              <a:cs typeface="+mn-ea"/>
              <a:sym typeface="+mn-lt"/>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椭圆 32"/>
            <p:cNvSpPr/>
            <p:nvPr/>
          </p:nvSpPr>
          <p:spPr>
            <a:xfrm>
              <a:off x="5269270" y="2029388"/>
              <a:ext cx="769580" cy="769580"/>
            </a:xfrm>
            <a:prstGeom prst="ellipse">
              <a:avLst/>
            </a:prstGeom>
            <a:solidFill>
              <a:schemeClr val="accent1"/>
            </a:solidFill>
            <a:ln>
              <a:solidFill>
                <a:schemeClr val="accent1">
                  <a:lumMod val="60000"/>
                  <a:lumOff val="40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椭圆 35"/>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椭圆 38"/>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2" name="椭圆 41"/>
            <p:cNvSpPr/>
            <p:nvPr/>
          </p:nvSpPr>
          <p:spPr>
            <a:xfrm>
              <a:off x="5295589" y="2057095"/>
              <a:ext cx="714907" cy="714907"/>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solidFill>
              <a:schemeClr val="accent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5" name="椭圆 44"/>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8" name="椭圆 47"/>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solidFill>
              <a:schemeClr val="accent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1" name="椭圆 50"/>
            <p:cNvSpPr/>
            <p:nvPr/>
          </p:nvSpPr>
          <p:spPr>
            <a:xfrm>
              <a:off x="5300210" y="2060330"/>
              <a:ext cx="707701" cy="707701"/>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4" name="椭圆 53"/>
            <p:cNvSpPr/>
            <p:nvPr/>
          </p:nvSpPr>
          <p:spPr>
            <a:xfrm>
              <a:off x="5269270" y="2029388"/>
              <a:ext cx="769580" cy="769580"/>
            </a:xfrm>
            <a:prstGeom prst="ellipse">
              <a:avLst/>
            </a:prstGeom>
            <a:solidFill>
              <a:schemeClr val="accent1"/>
            </a:solidFill>
            <a:ln>
              <a:solidFill>
                <a:schemeClr val="accent1">
                  <a:lumMod val="60000"/>
                  <a:lumOff val="40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7" name="椭圆 56"/>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0" name="椭圆 59"/>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1" name="TextBox 6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项目成果展示</a:t>
            </a:r>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sp>
        <p:nvSpPr>
          <p:cNvPr id="45" name="TextBox 44"/>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6" name="矩形 4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年度收益增长</a:t>
            </a:r>
          </a:p>
        </p:txBody>
      </p:sp>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100</a:t>
            </a:r>
            <a:endParaRPr lang="zh-CN" altLang="en-US" sz="800" dirty="0">
              <a:latin typeface="+mn-lt"/>
              <a:ea typeface="+mn-ea"/>
              <a:cs typeface="+mn-ea"/>
              <a:sym typeface="+mn-lt"/>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200</a:t>
            </a:r>
            <a:endParaRPr lang="zh-CN" altLang="en-US" sz="800" dirty="0">
              <a:latin typeface="+mn-lt"/>
              <a:ea typeface="+mn-ea"/>
              <a:cs typeface="+mn-ea"/>
              <a:sym typeface="+mn-lt"/>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300</a:t>
            </a:r>
            <a:endParaRPr lang="zh-CN" altLang="en-US" sz="800" dirty="0">
              <a:latin typeface="+mn-lt"/>
              <a:ea typeface="+mn-ea"/>
              <a:cs typeface="+mn-ea"/>
              <a:sym typeface="+mn-lt"/>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400</a:t>
            </a:r>
            <a:endParaRPr lang="zh-CN" altLang="en-US" sz="800" dirty="0">
              <a:latin typeface="+mn-lt"/>
              <a:ea typeface="+mn-ea"/>
              <a:cs typeface="+mn-ea"/>
              <a:sym typeface="+mn-lt"/>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500</a:t>
            </a:r>
            <a:endParaRPr lang="zh-CN" altLang="en-US" sz="800" dirty="0">
              <a:latin typeface="+mn-lt"/>
              <a:ea typeface="+mn-ea"/>
              <a:cs typeface="+mn-ea"/>
              <a:sym typeface="+mn-lt"/>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600</a:t>
            </a:r>
            <a:endParaRPr lang="zh-CN" altLang="en-US" sz="800" dirty="0">
              <a:latin typeface="+mn-lt"/>
              <a:ea typeface="+mn-ea"/>
              <a:cs typeface="+mn-ea"/>
              <a:sym typeface="+mn-lt"/>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700</a:t>
            </a:r>
            <a:endParaRPr lang="zh-CN" altLang="en-US" sz="800" dirty="0">
              <a:latin typeface="+mn-lt"/>
              <a:ea typeface="+mn-ea"/>
              <a:cs typeface="+mn-ea"/>
              <a:sym typeface="+mn-lt"/>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800</a:t>
            </a:r>
            <a:endParaRPr lang="zh-CN" altLang="en-US" sz="800" dirty="0">
              <a:latin typeface="+mn-lt"/>
              <a:ea typeface="+mn-ea"/>
              <a:cs typeface="+mn-ea"/>
              <a:sym typeface="+mn-lt"/>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0</a:t>
            </a:r>
            <a:endParaRPr lang="zh-CN" altLang="en-US" sz="800" dirty="0">
              <a:latin typeface="+mn-lt"/>
              <a:ea typeface="+mn-ea"/>
              <a:cs typeface="+mn-ea"/>
              <a:sym typeface="+mn-lt"/>
            </a:endParaRPr>
          </a:p>
        </p:txBody>
      </p:sp>
      <p:sp>
        <p:nvSpPr>
          <p:cNvPr id="26" name="矩形 25"/>
          <p:cNvSpPr/>
          <p:nvPr/>
        </p:nvSpPr>
        <p:spPr>
          <a:xfrm>
            <a:off x="1943680" y="1789588"/>
            <a:ext cx="577560" cy="230185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7" name="矩形 26"/>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8" name="矩形 27"/>
          <p:cNvSpPr/>
          <p:nvPr/>
        </p:nvSpPr>
        <p:spPr>
          <a:xfrm>
            <a:off x="2924756" y="2447260"/>
            <a:ext cx="577560" cy="164417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9" name="矩形 28"/>
          <p:cNvSpPr/>
          <p:nvPr/>
        </p:nvSpPr>
        <p:spPr>
          <a:xfrm>
            <a:off x="2924756" y="2714391"/>
            <a:ext cx="577560" cy="1377050"/>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0" name="矩形 29"/>
          <p:cNvSpPr/>
          <p:nvPr/>
        </p:nvSpPr>
        <p:spPr>
          <a:xfrm>
            <a:off x="3914620" y="2940513"/>
            <a:ext cx="577560" cy="115092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1" name="矩形 30"/>
          <p:cNvSpPr/>
          <p:nvPr/>
        </p:nvSpPr>
        <p:spPr>
          <a:xfrm>
            <a:off x="3914620" y="3372062"/>
            <a:ext cx="577560" cy="719378"/>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2" name="矩形 31"/>
          <p:cNvSpPr/>
          <p:nvPr/>
        </p:nvSpPr>
        <p:spPr>
          <a:xfrm>
            <a:off x="4909799" y="3104932"/>
            <a:ext cx="577560" cy="9865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3" name="矩形 32"/>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n-lt"/>
                <a:ea typeface="+mn-ea"/>
                <a:cs typeface="+mn-ea"/>
                <a:sym typeface="+mn-lt"/>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n-lt"/>
                <a:ea typeface="+mn-ea"/>
                <a:cs typeface="+mn-ea"/>
                <a:sym typeface="+mn-lt"/>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n-lt"/>
                <a:ea typeface="+mn-ea"/>
                <a:cs typeface="+mn-ea"/>
                <a:sym typeface="+mn-lt"/>
              </a:rPr>
              <a:t>18,500,000</a:t>
            </a:r>
            <a:endParaRPr lang="zh-CN" altLang="en-US" sz="2700" dirty="0">
              <a:solidFill>
                <a:schemeClr val="bg2"/>
              </a:solidFill>
              <a:latin typeface="+mn-lt"/>
              <a:ea typeface="+mn-ea"/>
              <a:cs typeface="+mn-ea"/>
              <a:sym typeface="+mn-lt"/>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n-lt"/>
                <a:ea typeface="+mn-ea"/>
                <a:cs typeface="+mn-ea"/>
                <a:sym typeface="+mn-lt"/>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n-lt"/>
                <a:ea typeface="+mn-ea"/>
                <a:cs typeface="+mn-ea"/>
                <a:sym typeface="+mn-lt"/>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n-lt"/>
                <a:ea typeface="+mn-ea"/>
                <a:cs typeface="+mn-ea"/>
                <a:sym typeface="+mn-lt"/>
              </a:rPr>
              <a:t>纯利润</a:t>
            </a:r>
          </a:p>
        </p:txBody>
      </p:sp>
      <p:sp>
        <p:nvSpPr>
          <p:cNvPr id="40" name="TextBox 9"/>
          <p:cNvSpPr txBox="1">
            <a:spLocks noChangeArrowheads="1"/>
          </p:cNvSpPr>
          <p:nvPr/>
        </p:nvSpPr>
        <p:spPr bwMode="auto">
          <a:xfrm>
            <a:off x="3987857" y="2691943"/>
            <a:ext cx="44563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350</a:t>
            </a:r>
            <a:r>
              <a:rPr lang="zh-CN" altLang="en-US" sz="1300" b="1" dirty="0">
                <a:solidFill>
                  <a:schemeClr val="accent1"/>
                </a:solidFill>
                <a:latin typeface="+mn-lt"/>
                <a:ea typeface="+mn-ea"/>
                <a:cs typeface="+mn-ea"/>
                <a:sym typeface="+mn-lt"/>
              </a:rPr>
              <a:t>万</a:t>
            </a:r>
          </a:p>
        </p:txBody>
      </p:sp>
      <p:sp>
        <p:nvSpPr>
          <p:cNvPr id="41" name="TextBox 9"/>
          <p:cNvSpPr txBox="1">
            <a:spLocks noChangeArrowheads="1"/>
          </p:cNvSpPr>
          <p:nvPr/>
        </p:nvSpPr>
        <p:spPr bwMode="auto">
          <a:xfrm>
            <a:off x="2990718" y="2215057"/>
            <a:ext cx="44563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500</a:t>
            </a:r>
            <a:r>
              <a:rPr lang="zh-CN" altLang="en-US" sz="1300" b="1" dirty="0">
                <a:solidFill>
                  <a:schemeClr val="accent1"/>
                </a:solidFill>
                <a:latin typeface="+mn-lt"/>
                <a:ea typeface="+mn-ea"/>
                <a:cs typeface="+mn-ea"/>
                <a:sym typeface="+mn-lt"/>
              </a:rPr>
              <a:t>万</a:t>
            </a:r>
          </a:p>
        </p:txBody>
      </p:sp>
      <p:sp>
        <p:nvSpPr>
          <p:cNvPr id="42" name="TextBox 9"/>
          <p:cNvSpPr txBox="1">
            <a:spLocks noChangeArrowheads="1"/>
          </p:cNvSpPr>
          <p:nvPr/>
        </p:nvSpPr>
        <p:spPr bwMode="auto">
          <a:xfrm>
            <a:off x="4972933" y="2878512"/>
            <a:ext cx="44563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300</a:t>
            </a:r>
            <a:r>
              <a:rPr lang="zh-CN" altLang="en-US" sz="1300" b="1" dirty="0">
                <a:solidFill>
                  <a:schemeClr val="accent1"/>
                </a:solidFill>
                <a:latin typeface="+mn-lt"/>
                <a:ea typeface="+mn-ea"/>
                <a:cs typeface="+mn-ea"/>
                <a:sym typeface="+mn-lt"/>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n-lt"/>
                <a:ea typeface="+mn-ea"/>
                <a:cs typeface="+mn-ea"/>
                <a:sym typeface="+mn-lt"/>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650</a:t>
            </a:r>
            <a:r>
              <a:rPr lang="zh-CN" altLang="en-US" sz="1100" dirty="0">
                <a:solidFill>
                  <a:schemeClr val="bg1"/>
                </a:solidFill>
                <a:latin typeface="+mn-lt"/>
                <a:ea typeface="+mn-ea"/>
                <a:cs typeface="+mn-ea"/>
                <a:sym typeface="+mn-lt"/>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420</a:t>
            </a:r>
            <a:r>
              <a:rPr lang="zh-CN" altLang="en-US" sz="1100" dirty="0">
                <a:solidFill>
                  <a:schemeClr val="bg1"/>
                </a:solidFill>
                <a:latin typeface="+mn-lt"/>
                <a:ea typeface="+mn-ea"/>
                <a:cs typeface="+mn-ea"/>
                <a:sym typeface="+mn-lt"/>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220</a:t>
            </a:r>
            <a:r>
              <a:rPr lang="zh-CN" altLang="en-US" sz="1100" dirty="0">
                <a:solidFill>
                  <a:schemeClr val="bg1"/>
                </a:solidFill>
                <a:latin typeface="+mn-lt"/>
                <a:ea typeface="+mn-ea"/>
                <a:cs typeface="+mn-ea"/>
                <a:sym typeface="+mn-lt"/>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240</a:t>
            </a:r>
            <a:r>
              <a:rPr lang="zh-CN" altLang="en-US" sz="1100" dirty="0">
                <a:solidFill>
                  <a:schemeClr val="bg1"/>
                </a:solidFill>
                <a:latin typeface="+mn-lt"/>
                <a:ea typeface="+mn-ea"/>
                <a:cs typeface="+mn-ea"/>
                <a:sym typeface="+mn-lt"/>
              </a:rPr>
              <a:t>万</a:t>
            </a:r>
          </a:p>
        </p:txBody>
      </p:sp>
      <p:sp>
        <p:nvSpPr>
          <p:cNvPr id="48" name="矩形 47"/>
          <p:cNvSpPr/>
          <p:nvPr/>
        </p:nvSpPr>
        <p:spPr>
          <a:xfrm>
            <a:off x="6660852" y="3870035"/>
            <a:ext cx="342079" cy="16428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cs typeface="+mn-ea"/>
              <a:sym typeface="+mn-lt"/>
            </a:endParaRPr>
          </a:p>
        </p:txBody>
      </p:sp>
      <p:sp>
        <p:nvSpPr>
          <p:cNvPr id="49" name="矩形 48"/>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cs typeface="+mn-ea"/>
              <a:sym typeface="+mn-lt"/>
            </a:endParaRPr>
          </a:p>
        </p:txBody>
      </p:sp>
      <p:sp>
        <p:nvSpPr>
          <p:cNvPr id="50" name="TextBox 9"/>
          <p:cNvSpPr txBox="1">
            <a:spLocks noChangeArrowheads="1"/>
          </p:cNvSpPr>
          <p:nvPr/>
        </p:nvSpPr>
        <p:spPr bwMode="auto">
          <a:xfrm>
            <a:off x="2020909" y="1573426"/>
            <a:ext cx="44563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700</a:t>
            </a:r>
            <a:r>
              <a:rPr lang="zh-CN" altLang="en-US" sz="1300" b="1" dirty="0">
                <a:solidFill>
                  <a:schemeClr val="accent1"/>
                </a:solidFill>
                <a:latin typeface="+mn-lt"/>
                <a:ea typeface="+mn-ea"/>
                <a:cs typeface="+mn-ea"/>
                <a:sym typeface="+mn-lt"/>
              </a:rPr>
              <a:t>万</a:t>
            </a:r>
          </a:p>
        </p:txBody>
      </p:sp>
      <p:sp>
        <p:nvSpPr>
          <p:cNvPr id="51" name="TextBox 5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39172" y="1347614"/>
            <a:ext cx="92578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第四部分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工作不足及提高</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04</a:t>
            </a:r>
            <a:endParaRPr lang="zh-CN" altLang="en-US" sz="1600" dirty="0">
              <a:solidFill>
                <a:schemeClr val="bg1"/>
              </a:solidFill>
              <a:latin typeface="+mn-lt"/>
              <a:ea typeface="+mn-ea"/>
              <a:cs typeface="+mn-ea"/>
              <a:sym typeface="+mn-lt"/>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扩展销售</a:t>
            </a:r>
          </a:p>
          <a:p>
            <a:endParaRPr lang="zh-CN" altLang="en-US" sz="1200" dirty="0">
              <a:solidFill>
                <a:schemeClr val="bg1"/>
              </a:solidFill>
              <a:latin typeface="+mn-lt"/>
              <a:ea typeface="+mn-ea"/>
              <a:cs typeface="+mn-ea"/>
              <a:sym typeface="+mn-lt"/>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5" name="TextBox 74"/>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工作努力方向</a:t>
            </a:r>
          </a:p>
        </p:txBody>
      </p:sp>
      <p:sp>
        <p:nvSpPr>
          <p:cNvPr id="3" name="椭圆 2"/>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1</a:t>
              </a:r>
              <a:endParaRPr lang="zh-CN" altLang="en-US" sz="2500" b="1" dirty="0">
                <a:solidFill>
                  <a:schemeClr val="accent1"/>
                </a:solidFill>
                <a:cs typeface="+mn-ea"/>
                <a:sym typeface="+mn-lt"/>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2</a:t>
              </a:r>
              <a:endParaRPr lang="zh-CN" altLang="en-US" sz="2500" b="1" dirty="0">
                <a:solidFill>
                  <a:schemeClr val="accent1"/>
                </a:solidFill>
                <a:cs typeface="+mn-ea"/>
                <a:sym typeface="+mn-lt"/>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3</a:t>
              </a:r>
              <a:endParaRPr lang="zh-CN" altLang="en-US" sz="2500" b="1" dirty="0">
                <a:solidFill>
                  <a:schemeClr val="accent1"/>
                </a:solidFill>
                <a:cs typeface="+mn-ea"/>
                <a:sym typeface="+mn-lt"/>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n-lt"/>
                <a:ea typeface="+mn-ea"/>
                <a:cs typeface="+mn-ea"/>
                <a:sym typeface="+mn-lt"/>
              </a:rPr>
              <a:t>努力</a:t>
            </a:r>
            <a:endParaRPr lang="en-US" altLang="zh-CN" sz="2000" b="1" dirty="0">
              <a:solidFill>
                <a:schemeClr val="bg1"/>
              </a:solidFill>
              <a:latin typeface="+mn-lt"/>
              <a:ea typeface="+mn-ea"/>
              <a:cs typeface="+mn-ea"/>
              <a:sym typeface="+mn-lt"/>
            </a:endParaRPr>
          </a:p>
          <a:p>
            <a:pPr algn="ctr"/>
            <a:r>
              <a:rPr lang="zh-CN" altLang="en-US" sz="2000" b="1" dirty="0">
                <a:solidFill>
                  <a:schemeClr val="bg1"/>
                </a:solidFill>
                <a:latin typeface="+mn-lt"/>
                <a:ea typeface="+mn-ea"/>
                <a:cs typeface="+mn-ea"/>
                <a:sym typeface="+mn-lt"/>
              </a:rPr>
              <a:t>方向</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20" name="TextBox 19"/>
          <p:cNvSpPr txBox="1"/>
          <p:nvPr/>
        </p:nvSpPr>
        <p:spPr>
          <a:xfrm>
            <a:off x="3491879" y="2069425"/>
            <a:ext cx="1752111" cy="1400383"/>
          </a:xfrm>
          <a:prstGeom prst="rect">
            <a:avLst/>
          </a:prstGeom>
          <a:noFill/>
        </p:spPr>
        <p:txBody>
          <a:bodyPr wrap="square" lIns="0" tIns="0" rIns="0" bIns="0" rtlCol="0">
            <a:spAutoFit/>
          </a:bodyPr>
          <a:lstStyle/>
          <a:p>
            <a:pPr algn="just">
              <a:lnSpc>
                <a:spcPct val="130000"/>
              </a:lnSpc>
            </a:pPr>
            <a:r>
              <a:rPr lang="zh-CN" altLang="en-US" sz="1400" dirty="0">
                <a:latin typeface="+mn-lt"/>
                <a:ea typeface="+mn-ea"/>
                <a:cs typeface="+mn-ea"/>
                <a:sym typeface="+mn-lt"/>
              </a:rPr>
              <a:t>点击输入简要文字内容，文字内容需概括精炼，不用多余的文字修饰，言简意赅的说明分项内容</a:t>
            </a:r>
            <a:r>
              <a:rPr lang="en-US" altLang="zh-CN" sz="1400" dirty="0">
                <a:latin typeface="+mn-lt"/>
                <a:ea typeface="+mn-ea"/>
                <a:cs typeface="+mn-ea"/>
                <a:sym typeface="+mn-lt"/>
              </a:rPr>
              <a:t>……</a:t>
            </a:r>
          </a:p>
        </p:txBody>
      </p:sp>
      <p:sp>
        <p:nvSpPr>
          <p:cNvPr id="21"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2" name="TextBox 21"/>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23" name="矩形 2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工作效率提高</a:t>
            </a:r>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TextBox 14"/>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6" name="TextBox 15"/>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7" name="TextBox 16"/>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8" name="TextBox 17"/>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9" name="椭圆 18"/>
          <p:cNvSpPr/>
          <p:nvPr/>
        </p:nvSpPr>
        <p:spPr>
          <a:xfrm>
            <a:off x="4575050" y="2928956"/>
            <a:ext cx="500908" cy="500908"/>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717380" y="3153267"/>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552263" y="315362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2255929" y="327196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6175518" y="315828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3062244" y="315078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6553278" y="328218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850333" y="318539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6726981" y="3151985"/>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4151556" y="3160040"/>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7359742" y="320917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900741" y="296948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070359" y="328247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4506355" y="300557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3206031" y="3097426"/>
            <a:ext cx="322151" cy="322151"/>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5075958" y="315016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1206867" y="315349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921657" y="32847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2772349" y="297022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1690644" y="320655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6193490" y="3012774"/>
            <a:ext cx="137389" cy="13738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7730460" y="3144202"/>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0"/>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mn-lt"/>
                <a:ea typeface="+mn-ea"/>
                <a:cs typeface="+mn-ea"/>
                <a:sym typeface="+mn-lt"/>
              </a:rPr>
              <a:t>……</a:t>
            </a: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44" name="TextBox 4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团队努力方向</a:t>
            </a:r>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a:latin typeface="+mn-lt"/>
                <a:ea typeface="+mn-ea"/>
                <a:cs typeface="+mn-ea"/>
                <a:sym typeface="+mn-lt"/>
              </a:rPr>
              <a:t>方向一</a:t>
            </a:r>
          </a:p>
        </p:txBody>
      </p:sp>
      <p:cxnSp>
        <p:nvCxnSpPr>
          <p:cNvPr id="5" name="直接连接符 4"/>
          <p:cNvCxnSpPr/>
          <p:nvPr/>
        </p:nvCxnSpPr>
        <p:spPr>
          <a:xfrm flipV="1">
            <a:off x="2639023" y="1792279"/>
            <a:ext cx="1913927" cy="2123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635896" y="3179365"/>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4888236" y="3145626"/>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641678" y="235194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940152" y="1484231"/>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2573690" y="1472828"/>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35496" y="1895281"/>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mn-lt"/>
                <a:ea typeface="+mn-ea"/>
                <a:cs typeface="+mn-ea"/>
                <a:sym typeface="+mn-lt"/>
              </a:rPr>
              <a:t>方向二</a:t>
            </a:r>
          </a:p>
        </p:txBody>
      </p:sp>
      <p:sp>
        <p:nvSpPr>
          <p:cNvPr id="19" name="TextBox 18"/>
          <p:cNvSpPr txBox="1"/>
          <p:nvPr/>
        </p:nvSpPr>
        <p:spPr>
          <a:xfrm>
            <a:off x="539552" y="3047409"/>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mn-lt"/>
                <a:ea typeface="+mn-ea"/>
                <a:cs typeface="+mn-ea"/>
                <a:sym typeface="+mn-lt"/>
              </a:rPr>
              <a:t>方向三</a:t>
            </a:r>
          </a:p>
        </p:txBody>
      </p:sp>
      <p:sp>
        <p:nvSpPr>
          <p:cNvPr id="21" name="TextBox 20"/>
          <p:cNvSpPr txBox="1"/>
          <p:nvPr/>
        </p:nvSpPr>
        <p:spPr>
          <a:xfrm>
            <a:off x="1452308" y="3983513"/>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mn-lt"/>
                <a:ea typeface="+mn-ea"/>
                <a:cs typeface="+mn-ea"/>
                <a:sym typeface="+mn-lt"/>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mn-lt"/>
                <a:ea typeface="+mn-ea"/>
                <a:cs typeface="+mn-ea"/>
                <a:sym typeface="+mn-lt"/>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mn-lt"/>
                <a:ea typeface="+mn-ea"/>
                <a:cs typeface="+mn-ea"/>
                <a:sym typeface="+mn-lt"/>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努力</a:t>
              </a:r>
              <a:endParaRPr lang="en-US" altLang="zh-CN" sz="1400" b="1" dirty="0">
                <a:solidFill>
                  <a:schemeClr val="tx1">
                    <a:lumMod val="85000"/>
                    <a:lumOff val="15000"/>
                  </a:schemeClr>
                </a:solidFill>
                <a:latin typeface="+mn-lt"/>
                <a:ea typeface="+mn-ea"/>
                <a:cs typeface="+mn-ea"/>
                <a:sym typeface="+mn-lt"/>
              </a:endParaRPr>
            </a:p>
            <a:p>
              <a:pPr algn="ctr" fontAlgn="auto">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方向</a:t>
              </a:r>
            </a:p>
          </p:txBody>
        </p:sp>
      </p:grpSp>
      <p:sp>
        <p:nvSpPr>
          <p:cNvPr id="33" name="TextBox 3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扩展市场策略</a:t>
            </a:r>
          </a:p>
        </p:txBody>
      </p:sp>
      <p:cxnSp>
        <p:nvCxnSpPr>
          <p:cNvPr id="3" name="直接连接符 72"/>
          <p:cNvCxnSpPr>
            <a:cxnSpLocks noChangeShapeType="1"/>
          </p:cNvCxnSpPr>
          <p:nvPr/>
        </p:nvCxnSpPr>
        <p:spPr bwMode="auto">
          <a:xfrm>
            <a:off x="6908676" y="1945942"/>
            <a:ext cx="559718" cy="184693"/>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 name="椭圆 6"/>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 name="椭圆 9"/>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 name="椭圆 12"/>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a:solidFill>
                  <a:schemeClr val="bg1">
                    <a:lumMod val="95000"/>
                  </a:schemeClr>
                </a:solidFill>
                <a:latin typeface="+mn-lt"/>
                <a:ea typeface="+mn-ea"/>
                <a:cs typeface="+mn-ea"/>
                <a:sym typeface="+mn-lt"/>
              </a:rPr>
              <a:t>高端</a:t>
            </a:r>
            <a:endParaRPr lang="en-US" altLang="zh-CN" sz="2200" b="0" dirty="0">
              <a:solidFill>
                <a:schemeClr val="bg1">
                  <a:lumMod val="95000"/>
                </a:schemeClr>
              </a:solidFill>
              <a:latin typeface="+mn-lt"/>
              <a:ea typeface="+mn-ea"/>
              <a:cs typeface="+mn-ea"/>
              <a:sym typeface="+mn-lt"/>
            </a:endParaRPr>
          </a:p>
          <a:p>
            <a:pPr algn="ctr" eaLnBrk="1" hangingPunct="1">
              <a:spcBef>
                <a:spcPct val="0"/>
              </a:spcBef>
              <a:buFont typeface="Arial" charset="0"/>
              <a:buNone/>
            </a:pPr>
            <a:r>
              <a:rPr lang="zh-CN" altLang="en-US" sz="2200" b="0" dirty="0">
                <a:solidFill>
                  <a:schemeClr val="bg1">
                    <a:lumMod val="95000"/>
                  </a:schemeClr>
                </a:solidFill>
                <a:latin typeface="+mn-lt"/>
                <a:ea typeface="+mn-ea"/>
                <a:cs typeface="+mn-ea"/>
                <a:sym typeface="+mn-lt"/>
              </a:rPr>
              <a:t>市场</a:t>
            </a:r>
          </a:p>
        </p:txBody>
      </p:sp>
      <p:sp>
        <p:nvSpPr>
          <p:cNvPr id="28"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1"/>
                </a:solidFill>
                <a:latin typeface="+mn-lt"/>
                <a:ea typeface="+mn-ea"/>
                <a:cs typeface="+mn-ea"/>
                <a:sym typeface="+mn-lt"/>
              </a:rPr>
              <a:t>细分</a:t>
            </a:r>
            <a:endParaRPr lang="en-US" altLang="zh-CN" sz="1900" b="0" dirty="0">
              <a:solidFill>
                <a:schemeClr val="accent1"/>
              </a:solidFill>
              <a:latin typeface="+mn-lt"/>
              <a:ea typeface="+mn-ea"/>
              <a:cs typeface="+mn-ea"/>
              <a:sym typeface="+mn-lt"/>
            </a:endParaRPr>
          </a:p>
          <a:p>
            <a:pPr algn="ctr" eaLnBrk="1" hangingPunct="1">
              <a:spcBef>
                <a:spcPct val="0"/>
              </a:spcBef>
              <a:buFont typeface="Arial" charset="0"/>
              <a:buNone/>
            </a:pPr>
            <a:r>
              <a:rPr lang="zh-CN" altLang="en-US" sz="1900" b="0" dirty="0">
                <a:solidFill>
                  <a:schemeClr val="accent1"/>
                </a:solidFill>
                <a:latin typeface="+mn-lt"/>
                <a:ea typeface="+mn-ea"/>
                <a:cs typeface="+mn-ea"/>
                <a:sym typeface="+mn-lt"/>
              </a:rPr>
              <a:t>市场</a:t>
            </a:r>
          </a:p>
        </p:txBody>
      </p:sp>
      <p:sp>
        <p:nvSpPr>
          <p:cNvPr id="29"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latin typeface="+mn-lt"/>
                <a:ea typeface="+mn-ea"/>
                <a:cs typeface="+mn-ea"/>
                <a:sym typeface="+mn-lt"/>
              </a:rPr>
              <a:t>周边</a:t>
            </a:r>
            <a:endParaRPr lang="en-US" altLang="zh-CN" sz="1900" b="0" dirty="0">
              <a:solidFill>
                <a:schemeClr val="bg1">
                  <a:lumMod val="95000"/>
                </a:schemeClr>
              </a:solidFill>
              <a:latin typeface="+mn-lt"/>
              <a:ea typeface="+mn-ea"/>
              <a:cs typeface="+mn-ea"/>
              <a:sym typeface="+mn-lt"/>
            </a:endParaRPr>
          </a:p>
          <a:p>
            <a:pPr algn="ctr" eaLnBrk="1" hangingPunct="1">
              <a:spcBef>
                <a:spcPct val="0"/>
              </a:spcBef>
              <a:buFont typeface="Arial" charset="0"/>
              <a:buNone/>
            </a:pPr>
            <a:r>
              <a:rPr lang="zh-CN" altLang="en-US" sz="1900" b="0" dirty="0">
                <a:solidFill>
                  <a:schemeClr val="bg1">
                    <a:lumMod val="95000"/>
                  </a:schemeClr>
                </a:solidFill>
                <a:latin typeface="+mn-lt"/>
                <a:ea typeface="+mn-ea"/>
                <a:cs typeface="+mn-ea"/>
                <a:sym typeface="+mn-lt"/>
              </a:rPr>
              <a:t>市场</a:t>
            </a:r>
          </a:p>
        </p:txBody>
      </p:sp>
      <p:sp>
        <p:nvSpPr>
          <p:cNvPr id="30"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1"/>
                </a:solidFill>
                <a:latin typeface="+mn-lt"/>
                <a:ea typeface="+mn-ea"/>
                <a:cs typeface="+mn-ea"/>
                <a:sym typeface="+mn-lt"/>
              </a:rPr>
              <a:t>本地</a:t>
            </a:r>
            <a:endParaRPr lang="en-US" altLang="zh-CN" sz="1200" b="0" dirty="0">
              <a:solidFill>
                <a:schemeClr val="accent1"/>
              </a:solidFill>
              <a:latin typeface="+mn-lt"/>
              <a:ea typeface="+mn-ea"/>
              <a:cs typeface="+mn-ea"/>
              <a:sym typeface="+mn-lt"/>
            </a:endParaRPr>
          </a:p>
          <a:p>
            <a:pPr algn="ctr" eaLnBrk="1" hangingPunct="1">
              <a:spcBef>
                <a:spcPct val="0"/>
              </a:spcBef>
              <a:buFont typeface="Arial" charset="0"/>
              <a:buNone/>
            </a:pPr>
            <a:r>
              <a:rPr lang="zh-CN" altLang="en-US" sz="1200" b="0" dirty="0">
                <a:solidFill>
                  <a:schemeClr val="accent1"/>
                </a:solidFill>
                <a:latin typeface="+mn-lt"/>
                <a:ea typeface="+mn-ea"/>
                <a:cs typeface="+mn-ea"/>
                <a:sym typeface="+mn-lt"/>
              </a:rPr>
              <a:t>市场</a:t>
            </a:r>
          </a:p>
        </p:txBody>
      </p:sp>
      <p:sp>
        <p:nvSpPr>
          <p:cNvPr id="31" name="矩形 76"/>
          <p:cNvSpPr>
            <a:spLocks noChangeArrowheads="1"/>
          </p:cNvSpPr>
          <p:nvPr/>
        </p:nvSpPr>
        <p:spPr bwMode="auto">
          <a:xfrm>
            <a:off x="959142" y="3715984"/>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2" name="矩形 80"/>
          <p:cNvSpPr>
            <a:spLocks noChangeArrowheads="1"/>
          </p:cNvSpPr>
          <p:nvPr/>
        </p:nvSpPr>
        <p:spPr bwMode="auto">
          <a:xfrm>
            <a:off x="2145016" y="2817540"/>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3" name="矩形 81"/>
          <p:cNvSpPr>
            <a:spLocks noChangeArrowheads="1"/>
          </p:cNvSpPr>
          <p:nvPr/>
        </p:nvSpPr>
        <p:spPr bwMode="auto">
          <a:xfrm>
            <a:off x="3848923" y="3959867"/>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4" name="矩形 82"/>
          <p:cNvSpPr>
            <a:spLocks noChangeArrowheads="1"/>
          </p:cNvSpPr>
          <p:nvPr/>
        </p:nvSpPr>
        <p:spPr bwMode="auto">
          <a:xfrm>
            <a:off x="5482823" y="2650746"/>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latin typeface="+mn-lt"/>
                <a:ea typeface="+mn-ea"/>
                <a:cs typeface="+mn-ea"/>
                <a:sym typeface="+mn-lt"/>
              </a:rPr>
              <a:t>添加主要标题内容</a:t>
            </a:r>
            <a:endParaRPr lang="zh-CN" altLang="en-US" sz="1600" dirty="0">
              <a:solidFill>
                <a:schemeClr val="accent1"/>
              </a:solidFill>
              <a:latin typeface="+mn-lt"/>
              <a:ea typeface="+mn-ea"/>
              <a:cs typeface="+mn-ea"/>
              <a:sym typeface="+mn-lt"/>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0694" y="2324665"/>
            <a:ext cx="428209" cy="428209"/>
            <a:chOff x="5242429" y="2002493"/>
            <a:chExt cx="823277" cy="823277"/>
          </a:xfrm>
          <a:solidFill>
            <a:schemeClr val="accent1">
              <a:lumMod val="60000"/>
              <a:lumOff val="40000"/>
            </a:schemeClr>
          </a:solidFill>
        </p:grpSpPr>
        <p:sp>
          <p:nvSpPr>
            <p:cNvPr id="38" name="椭圆 37"/>
            <p:cNvSpPr/>
            <p:nvPr/>
          </p:nvSpPr>
          <p:spPr>
            <a:xfrm>
              <a:off x="5242429" y="2002493"/>
              <a:ext cx="823277" cy="823277"/>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1" name="矩形 4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55085" y="1347614"/>
            <a:ext cx="925417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第一部分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年度工作概述</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01</a:t>
            </a:r>
            <a:endParaRPr lang="zh-CN" altLang="en-US" sz="1600"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3" name="TextBox 7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75" name="矩形 7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第五部分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明年工作计划</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05</a:t>
            </a:r>
            <a:endParaRPr lang="zh-CN" altLang="en-US" sz="1600"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1" name="TextBox 7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72" name="矩形 7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933867" cy="377030"/>
          </a:xfrm>
        </p:spPr>
        <p:txBody>
          <a:bodyPr/>
          <a:lstStyle/>
          <a:p>
            <a:pPr algn="l"/>
            <a:r>
              <a:rPr lang="zh-CN" altLang="en-US" dirty="0">
                <a:latin typeface="+mn-lt"/>
                <a:ea typeface="+mn-ea"/>
                <a:cs typeface="+mn-ea"/>
                <a:sym typeface="+mn-lt"/>
              </a:rPr>
              <a:t>营业额提升方法</a:t>
            </a:r>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42" name="TextBox 41"/>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chemeClr val="accent1">
                <a:lumMod val="60000"/>
                <a:lumOff val="40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52" name="TextBox 51"/>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62" name="TextBox 61"/>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chemeClr val="accent1">
                <a:lumMod val="60000"/>
                <a:lumOff val="40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72" name="TextBox 71"/>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76" name="TextBox 7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管理提升方针</a:t>
            </a:r>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方针一</a:t>
            </a: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方针二</a:t>
            </a: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方针三</a:t>
            </a: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方针四</a:t>
            </a:r>
          </a:p>
        </p:txBody>
      </p:sp>
      <p:sp>
        <p:nvSpPr>
          <p:cNvPr id="27" name="TextBox 2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团队扩大计划</a:t>
            </a:r>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pic>
        <p:nvPicPr>
          <p:cNvPr id="24" name="Picture 77" descr="F:\Trabajos\Envato\Graphic River\Mica PPT\mountains.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创新务实</a:t>
            </a: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超越自我</a:t>
            </a: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追求卓越</a:t>
            </a: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团结奋斗</a:t>
            </a: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敢于创新</a:t>
            </a: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Pragmatic innovation</a:t>
            </a:r>
            <a:endParaRPr lang="zh-CN" altLang="en-US" sz="600" b="0" dirty="0">
              <a:latin typeface="+mn-lt"/>
              <a:ea typeface="+mn-ea"/>
              <a:cs typeface="+mn-ea"/>
              <a:sym typeface="+mn-lt"/>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Transcendental ego</a:t>
            </a:r>
            <a:endParaRPr lang="zh-CN" altLang="en-US" sz="600" b="0" dirty="0">
              <a:latin typeface="+mn-lt"/>
              <a:ea typeface="+mn-ea"/>
              <a:cs typeface="+mn-ea"/>
              <a:sym typeface="+mn-lt"/>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Pursuit of excellence</a:t>
            </a:r>
            <a:endParaRPr lang="zh-CN" altLang="en-US" sz="600" b="0" dirty="0">
              <a:latin typeface="+mn-lt"/>
              <a:ea typeface="+mn-ea"/>
              <a:cs typeface="+mn-ea"/>
              <a:sym typeface="+mn-lt"/>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n-lt"/>
                <a:ea typeface="+mn-ea"/>
                <a:cs typeface="+mn-ea"/>
                <a:sym typeface="+mn-lt"/>
              </a:rPr>
              <a:t>United struggle</a:t>
            </a:r>
            <a:endParaRPr lang="zh-CN" altLang="en-US" sz="600" b="0" dirty="0">
              <a:latin typeface="+mn-lt"/>
              <a:ea typeface="+mn-ea"/>
              <a:cs typeface="+mn-ea"/>
              <a:sym typeface="+mn-lt"/>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n-lt"/>
                <a:ea typeface="+mn-ea"/>
                <a:cs typeface="+mn-ea"/>
                <a:sym typeface="+mn-lt"/>
              </a:rPr>
              <a:t>Dare to innovate</a:t>
            </a:r>
            <a:endParaRPr lang="zh-CN" altLang="en-US" sz="600" b="0" dirty="0">
              <a:latin typeface="+mn-lt"/>
              <a:ea typeface="+mn-ea"/>
              <a:cs typeface="+mn-ea"/>
              <a:sym typeface="+mn-lt"/>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cs typeface="+mn-ea"/>
                <a:sym typeface="+mn-lt"/>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cs typeface="+mn-ea"/>
              <a:sym typeface="+mn-lt"/>
            </a:endParaRPr>
          </a:p>
        </p:txBody>
      </p:sp>
      <p:sp>
        <p:nvSpPr>
          <p:cNvPr id="36" name="TextBox 3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37" name="矩形 3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利益最大化</a:t>
            </a:r>
          </a:p>
        </p:txBody>
      </p:sp>
      <p:sp>
        <p:nvSpPr>
          <p:cNvPr id="3" name="五角星 2"/>
          <p:cNvSpPr/>
          <p:nvPr/>
        </p:nvSpPr>
        <p:spPr>
          <a:xfrm>
            <a:off x="2051581" y="1738257"/>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a:solidFill>
                    <a:schemeClr val="tx1">
                      <a:lumMod val="75000"/>
                      <a:lumOff val="25000"/>
                    </a:schemeClr>
                  </a:solidFill>
                  <a:latin typeface="+mn-lt"/>
                  <a:ea typeface="+mn-ea"/>
                  <a:cs typeface="+mn-ea"/>
                  <a:sym typeface="+mn-lt"/>
                </a:rPr>
                <a:t>利益</a:t>
              </a:r>
              <a:endParaRPr lang="en-US" altLang="zh-CN" dirty="0">
                <a:solidFill>
                  <a:schemeClr val="tx1">
                    <a:lumMod val="75000"/>
                    <a:lumOff val="25000"/>
                  </a:schemeClr>
                </a:solidFill>
                <a:latin typeface="+mn-lt"/>
                <a:ea typeface="+mn-ea"/>
                <a:cs typeface="+mn-ea"/>
                <a:sym typeface="+mn-lt"/>
              </a:endParaRPr>
            </a:p>
            <a:p>
              <a:pPr algn="ctr"/>
              <a:r>
                <a:rPr lang="zh-CN" altLang="en-US" dirty="0">
                  <a:solidFill>
                    <a:schemeClr val="tx1">
                      <a:lumMod val="75000"/>
                      <a:lumOff val="25000"/>
                    </a:schemeClr>
                  </a:solidFill>
                  <a:latin typeface="+mn-lt"/>
                  <a:ea typeface="+mn-ea"/>
                  <a:cs typeface="+mn-ea"/>
                  <a:sym typeface="+mn-lt"/>
                </a:rPr>
                <a:t>最大化</a:t>
              </a:r>
              <a:endParaRPr lang="en-US" altLang="zh-CN" dirty="0">
                <a:solidFill>
                  <a:schemeClr val="tx1">
                    <a:lumMod val="75000"/>
                    <a:lumOff val="25000"/>
                  </a:schemeClr>
                </a:solidFill>
                <a:latin typeface="+mn-lt"/>
                <a:ea typeface="+mn-ea"/>
                <a:cs typeface="+mn-ea"/>
                <a:sym typeface="+mn-lt"/>
              </a:endParaRPr>
            </a:p>
          </p:txBody>
        </p:sp>
      </p:grpSp>
      <p:sp>
        <p:nvSpPr>
          <p:cNvPr id="9" name="椭圆 8"/>
          <p:cNvSpPr/>
          <p:nvPr/>
        </p:nvSpPr>
        <p:spPr>
          <a:xfrm>
            <a:off x="1548834"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0" name="椭圆 9"/>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1" name="椭圆 10"/>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2" name="椭圆 11"/>
          <p:cNvSpPr/>
          <p:nvPr/>
        </p:nvSpPr>
        <p:spPr>
          <a:xfrm>
            <a:off x="3532192" y="36618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3" name="椭圆 12"/>
          <p:cNvSpPr/>
          <p:nvPr/>
        </p:nvSpPr>
        <p:spPr>
          <a:xfrm>
            <a:off x="2038835" y="36491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n-lt"/>
                <a:ea typeface="+mn-ea"/>
                <a:cs typeface="+mn-ea"/>
                <a:sym typeface="+mn-lt"/>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n-lt"/>
                <a:ea typeface="+mn-ea"/>
                <a:cs typeface="+mn-ea"/>
                <a:sym typeface="+mn-lt"/>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latin typeface="+mn-lt"/>
                  <a:ea typeface="+mn-ea"/>
                  <a:cs typeface="+mn-ea"/>
                  <a:sym typeface="+mn-lt"/>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01</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02</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03</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20%</a:t>
            </a:r>
            <a:endParaRPr lang="zh-CN" altLang="en-US" sz="1600" b="1" dirty="0">
              <a:solidFill>
                <a:schemeClr val="bg1"/>
              </a:solidFill>
              <a:latin typeface="+mn-lt"/>
              <a:ea typeface="+mn-ea"/>
              <a:cs typeface="+mn-ea"/>
              <a:sym typeface="+mn-lt"/>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15%</a:t>
            </a:r>
            <a:endParaRPr lang="zh-CN" altLang="en-US" sz="1600" b="1" dirty="0">
              <a:solidFill>
                <a:schemeClr val="bg1"/>
              </a:solidFill>
              <a:latin typeface="+mn-lt"/>
              <a:ea typeface="+mn-ea"/>
              <a:cs typeface="+mn-ea"/>
              <a:sym typeface="+mn-lt"/>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10%</a:t>
            </a:r>
            <a:endParaRPr lang="zh-CN" altLang="en-US" sz="1600" b="1" dirty="0">
              <a:solidFill>
                <a:schemeClr val="bg1"/>
              </a:solidFill>
              <a:latin typeface="+mn-lt"/>
              <a:ea typeface="+mn-ea"/>
              <a:cs typeface="+mn-ea"/>
              <a:sym typeface="+mn-lt"/>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35%</a:t>
            </a:r>
            <a:endParaRPr lang="zh-CN" altLang="en-US" sz="1600" b="1" dirty="0">
              <a:solidFill>
                <a:schemeClr val="bg1"/>
              </a:solidFill>
              <a:latin typeface="+mn-lt"/>
              <a:ea typeface="+mn-ea"/>
              <a:cs typeface="+mn-ea"/>
              <a:sym typeface="+mn-lt"/>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20%</a:t>
            </a:r>
            <a:endParaRPr lang="zh-CN" altLang="en-US" sz="1600" b="1" dirty="0">
              <a:solidFill>
                <a:schemeClr val="bg1"/>
              </a:solidFill>
              <a:latin typeface="+mn-lt"/>
              <a:ea typeface="+mn-ea"/>
              <a:cs typeface="+mn-ea"/>
              <a:sym typeface="+mn-lt"/>
            </a:endParaRPr>
          </a:p>
        </p:txBody>
      </p:sp>
      <p:sp>
        <p:nvSpPr>
          <p:cNvPr id="32" name="TextBox 31"/>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努力</a:t>
            </a:r>
            <a:r>
              <a:rPr lang="zh-CN" altLang="en-US" dirty="0">
                <a:latin typeface="+mn-lt"/>
                <a:ea typeface="+mn-ea"/>
                <a:cs typeface="+mn-ea"/>
                <a:sym typeface="+mn-lt"/>
              </a:rPr>
              <a:t>方向</a:t>
            </a:r>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椭圆 6"/>
          <p:cNvSpPr/>
          <p:nvPr/>
        </p:nvSpPr>
        <p:spPr>
          <a:xfrm>
            <a:off x="2288070"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8" name="矩形 7"/>
          <p:cNvSpPr/>
          <p:nvPr/>
        </p:nvSpPr>
        <p:spPr>
          <a:xfrm>
            <a:off x="1366729" y="1601897"/>
            <a:ext cx="1107996" cy="369332"/>
          </a:xfrm>
          <a:prstGeom prst="rect">
            <a:avLst/>
          </a:prstGeom>
        </p:spPr>
        <p:txBody>
          <a:bodyPr wrap="none">
            <a:spAutoFit/>
          </a:bodyPr>
          <a:lstStyle/>
          <a:p>
            <a:r>
              <a:rPr lang="zh-CN" altLang="en-US" dirty="0">
                <a:latin typeface="+mn-lt"/>
                <a:ea typeface="+mn-ea"/>
                <a:cs typeface="+mn-ea"/>
                <a:sym typeface="+mn-lt"/>
              </a:rPr>
              <a:t>市场方面</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椭圆 16"/>
          <p:cNvSpPr/>
          <p:nvPr/>
        </p:nvSpPr>
        <p:spPr>
          <a:xfrm>
            <a:off x="5079697"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sp>
        <p:nvSpPr>
          <p:cNvPr id="18" name="椭圆 17"/>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sp>
        <p:nvSpPr>
          <p:cNvPr id="19" name="矩形 18"/>
          <p:cNvSpPr/>
          <p:nvPr/>
        </p:nvSpPr>
        <p:spPr>
          <a:xfrm>
            <a:off x="4092175" y="1626354"/>
            <a:ext cx="1107996" cy="369332"/>
          </a:xfrm>
          <a:prstGeom prst="rect">
            <a:avLst/>
          </a:prstGeom>
        </p:spPr>
        <p:txBody>
          <a:bodyPr wrap="none">
            <a:spAutoFit/>
          </a:bodyPr>
          <a:lstStyle/>
          <a:p>
            <a:r>
              <a:rPr lang="zh-CN" altLang="en-US" dirty="0">
                <a:latin typeface="+mn-lt"/>
                <a:ea typeface="+mn-ea"/>
                <a:cs typeface="+mn-ea"/>
                <a:sym typeface="+mn-lt"/>
              </a:rPr>
              <a:t>产品方面</a:t>
            </a:r>
          </a:p>
        </p:txBody>
      </p:sp>
      <p:sp>
        <p:nvSpPr>
          <p:cNvPr id="20" name="矩形 19"/>
          <p:cNvSpPr/>
          <p:nvPr/>
        </p:nvSpPr>
        <p:spPr>
          <a:xfrm>
            <a:off x="6826314" y="1626354"/>
            <a:ext cx="1107996" cy="369332"/>
          </a:xfrm>
          <a:prstGeom prst="rect">
            <a:avLst/>
          </a:prstGeom>
        </p:spPr>
        <p:txBody>
          <a:bodyPr wrap="none">
            <a:spAutoFit/>
          </a:bodyPr>
          <a:lstStyle/>
          <a:p>
            <a:r>
              <a:rPr lang="zh-CN" altLang="en-US" dirty="0">
                <a:latin typeface="+mn-lt"/>
                <a:ea typeface="+mn-ea"/>
                <a:cs typeface="+mn-ea"/>
                <a:sym typeface="+mn-lt"/>
              </a:rPr>
              <a:t>服务方面</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4" name="TextBox 2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谢</a:t>
            </a: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谢</a:t>
            </a: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观</a:t>
            </a: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看</a:t>
            </a:r>
          </a:p>
        </p:txBody>
      </p:sp>
      <p:sp>
        <p:nvSpPr>
          <p:cNvPr id="41" name="椭圆 40"/>
          <p:cNvSpPr/>
          <p:nvPr/>
        </p:nvSpPr>
        <p:spPr>
          <a:xfrm>
            <a:off x="4598197" y="3288996"/>
            <a:ext cx="500908" cy="500908"/>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2" name="椭圆 41"/>
          <p:cNvSpPr/>
          <p:nvPr/>
        </p:nvSpPr>
        <p:spPr>
          <a:xfrm>
            <a:off x="5740527" y="3513307"/>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3" name="椭圆 42"/>
          <p:cNvSpPr/>
          <p:nvPr/>
        </p:nvSpPr>
        <p:spPr>
          <a:xfrm>
            <a:off x="2575410" y="351366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4" name="椭圆 43"/>
          <p:cNvSpPr/>
          <p:nvPr/>
        </p:nvSpPr>
        <p:spPr>
          <a:xfrm>
            <a:off x="2279076" y="363200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5" name="椭圆 44"/>
          <p:cNvSpPr/>
          <p:nvPr/>
        </p:nvSpPr>
        <p:spPr>
          <a:xfrm>
            <a:off x="6198665" y="351832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6" name="椭圆 45"/>
          <p:cNvSpPr/>
          <p:nvPr/>
        </p:nvSpPr>
        <p:spPr>
          <a:xfrm>
            <a:off x="3085391" y="351082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7" name="椭圆 46"/>
          <p:cNvSpPr/>
          <p:nvPr/>
        </p:nvSpPr>
        <p:spPr>
          <a:xfrm>
            <a:off x="6576425" y="36422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8" name="椭圆 47"/>
          <p:cNvSpPr/>
          <p:nvPr/>
        </p:nvSpPr>
        <p:spPr>
          <a:xfrm>
            <a:off x="3873480" y="354543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9" name="椭圆 48"/>
          <p:cNvSpPr/>
          <p:nvPr/>
        </p:nvSpPr>
        <p:spPr>
          <a:xfrm>
            <a:off x="6750128" y="3512025"/>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0" name="椭圆 49"/>
          <p:cNvSpPr/>
          <p:nvPr/>
        </p:nvSpPr>
        <p:spPr>
          <a:xfrm>
            <a:off x="4174703" y="3520080"/>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1" name="椭圆 50"/>
          <p:cNvSpPr/>
          <p:nvPr/>
        </p:nvSpPr>
        <p:spPr>
          <a:xfrm>
            <a:off x="7382889" y="356921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5923888" y="332952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椭圆 52"/>
          <p:cNvSpPr/>
          <p:nvPr/>
        </p:nvSpPr>
        <p:spPr>
          <a:xfrm>
            <a:off x="2093506" y="364251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椭圆 53"/>
          <p:cNvSpPr/>
          <p:nvPr/>
        </p:nvSpPr>
        <p:spPr>
          <a:xfrm>
            <a:off x="4529502" y="336561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椭圆 54"/>
          <p:cNvSpPr/>
          <p:nvPr/>
        </p:nvSpPr>
        <p:spPr>
          <a:xfrm>
            <a:off x="3229178" y="3457466"/>
            <a:ext cx="322151" cy="322151"/>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6" name="椭圆 55"/>
          <p:cNvSpPr/>
          <p:nvPr/>
        </p:nvSpPr>
        <p:spPr>
          <a:xfrm>
            <a:off x="5099105" y="351020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7" name="椭圆 56"/>
          <p:cNvSpPr/>
          <p:nvPr/>
        </p:nvSpPr>
        <p:spPr>
          <a:xfrm>
            <a:off x="1230014" y="351353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8" name="椭圆 57"/>
          <p:cNvSpPr/>
          <p:nvPr/>
        </p:nvSpPr>
        <p:spPr>
          <a:xfrm>
            <a:off x="944804" y="36447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9" name="椭圆 58"/>
          <p:cNvSpPr/>
          <p:nvPr/>
        </p:nvSpPr>
        <p:spPr>
          <a:xfrm>
            <a:off x="2795496" y="333026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0" name="椭圆 59"/>
          <p:cNvSpPr/>
          <p:nvPr/>
        </p:nvSpPr>
        <p:spPr>
          <a:xfrm>
            <a:off x="1713791" y="356659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1" name="椭圆 60"/>
          <p:cNvSpPr/>
          <p:nvPr/>
        </p:nvSpPr>
        <p:spPr>
          <a:xfrm>
            <a:off x="6216637" y="3372814"/>
            <a:ext cx="137389" cy="13738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2" name="椭圆 61"/>
          <p:cNvSpPr/>
          <p:nvPr/>
        </p:nvSpPr>
        <p:spPr>
          <a:xfrm>
            <a:off x="7753607" y="3504242"/>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a:latin typeface="+mn-lt"/>
                <a:ea typeface="+mn-ea"/>
                <a:cs typeface="+mn-ea"/>
                <a:sym typeface="+mn-lt"/>
              </a:rPr>
              <a:t>        回顾这一年的工作，在取得成绩的同时，我们也找到了工作中的不足和问题，主要反映于</a:t>
            </a:r>
            <a:r>
              <a:rPr lang="en-US" altLang="zh-CN" sz="1100" dirty="0">
                <a:latin typeface="+mn-lt"/>
                <a:ea typeface="+mn-ea"/>
                <a:cs typeface="+mn-ea"/>
                <a:sym typeface="+mn-lt"/>
              </a:rPr>
              <a:t>xx</a:t>
            </a:r>
            <a:r>
              <a:rPr lang="zh-CN" altLang="en-US" sz="1100" dirty="0">
                <a:latin typeface="+mn-lt"/>
                <a:ea typeface="+mn-ea"/>
                <a:cs typeface="+mn-ea"/>
                <a:sym typeface="+mn-lt"/>
              </a:rPr>
              <a:t>及</a:t>
            </a:r>
            <a:r>
              <a:rPr lang="en-US" altLang="zh-CN" sz="1100" dirty="0">
                <a:latin typeface="+mn-lt"/>
                <a:ea typeface="+mn-ea"/>
                <a:cs typeface="+mn-ea"/>
                <a:sym typeface="+mn-lt"/>
              </a:rPr>
              <a:t>xxx</a:t>
            </a:r>
            <a:r>
              <a:rPr lang="zh-CN" altLang="en-US" sz="1100" dirty="0">
                <a:latin typeface="+mn-lt"/>
                <a:ea typeface="+mn-ea"/>
                <a:cs typeface="+mn-ea"/>
                <a:sym typeface="+mn-lt"/>
              </a:rPr>
              <a:t>的风格、定型还有待进一步探索，尤其是网上的公司产品库充分体现我们</a:t>
            </a:r>
            <a:r>
              <a:rPr lang="en-US" altLang="zh-CN" sz="1100" dirty="0" err="1">
                <a:latin typeface="+mn-lt"/>
                <a:ea typeface="+mn-ea"/>
                <a:cs typeface="+mn-ea"/>
                <a:sym typeface="+mn-lt"/>
              </a:rPr>
              <a:t>xxxxx</a:t>
            </a:r>
            <a:r>
              <a:rPr lang="zh-CN" altLang="en-US" sz="1100" dirty="0">
                <a:latin typeface="+mn-lt"/>
                <a:ea typeface="+mn-ea"/>
                <a:cs typeface="+mn-ea"/>
                <a:sym typeface="+mn-lt"/>
              </a:rPr>
              <a:t>和我们这个平台能为客户提供良好的商机和快捷方便的信息、导航的功能发挥。展望新的一年，我们将继续努力，力争各项工作更上一个新台阶</a:t>
            </a:r>
            <a:r>
              <a:rPr lang="zh-CN" altLang="en-US" sz="1100" dirty="0" smtClean="0">
                <a:latin typeface="+mn-lt"/>
                <a:ea typeface="+mn-ea"/>
                <a:cs typeface="+mn-ea"/>
                <a:sym typeface="+mn-lt"/>
              </a:rPr>
              <a:t>。</a:t>
            </a:r>
            <a:r>
              <a:rPr lang="en-US" altLang="zh-CN" sz="1100" dirty="0" smtClean="0">
                <a:solidFill>
                  <a:srgbClr val="7030A0"/>
                </a:solidFill>
                <a:latin typeface="+mn-lt"/>
                <a:ea typeface="+mn-ea"/>
                <a:cs typeface="+mn-ea"/>
                <a:sym typeface="+mn-lt"/>
              </a:rPr>
              <a:t>2018</a:t>
            </a:r>
            <a:r>
              <a:rPr lang="zh-CN" altLang="en-US" sz="1100" dirty="0" smtClean="0">
                <a:solidFill>
                  <a:srgbClr val="7030A0"/>
                </a:solidFill>
                <a:latin typeface="+mn-lt"/>
                <a:ea typeface="+mn-ea"/>
                <a:cs typeface="+mn-ea"/>
                <a:sym typeface="+mn-lt"/>
              </a:rPr>
              <a:t>我们</a:t>
            </a:r>
            <a:r>
              <a:rPr lang="zh-CN" altLang="en-US" sz="1100" dirty="0">
                <a:solidFill>
                  <a:srgbClr val="7030A0"/>
                </a:solidFill>
                <a:latin typeface="+mn-lt"/>
                <a:ea typeface="+mn-ea"/>
                <a:cs typeface="+mn-ea"/>
                <a:sym typeface="+mn-lt"/>
              </a:rPr>
              <a:t>所向披靡</a:t>
            </a:r>
            <a:r>
              <a:rPr lang="zh-CN" altLang="en-US" sz="1100" dirty="0" smtClean="0">
                <a:solidFill>
                  <a:srgbClr val="7030A0"/>
                </a:solidFill>
                <a:latin typeface="+mn-lt"/>
                <a:ea typeface="+mn-ea"/>
                <a:cs typeface="+mn-ea"/>
                <a:sym typeface="+mn-lt"/>
              </a:rPr>
              <a:t>，</a:t>
            </a:r>
            <a:r>
              <a:rPr lang="en-US" altLang="zh-CN" sz="1100" dirty="0" smtClean="0">
                <a:solidFill>
                  <a:srgbClr val="7030A0"/>
                </a:solidFill>
                <a:latin typeface="+mn-lt"/>
                <a:ea typeface="+mn-ea"/>
                <a:cs typeface="+mn-ea"/>
                <a:sym typeface="+mn-lt"/>
              </a:rPr>
              <a:t>2018</a:t>
            </a:r>
            <a:r>
              <a:rPr lang="zh-CN" altLang="en-US" sz="1100" dirty="0" smtClean="0">
                <a:solidFill>
                  <a:srgbClr val="7030A0"/>
                </a:solidFill>
                <a:latin typeface="+mn-lt"/>
                <a:ea typeface="+mn-ea"/>
                <a:cs typeface="+mn-ea"/>
                <a:sym typeface="+mn-lt"/>
              </a:rPr>
              <a:t>我们</a:t>
            </a:r>
            <a:r>
              <a:rPr lang="zh-CN" altLang="en-US" sz="1100" dirty="0">
                <a:solidFill>
                  <a:srgbClr val="7030A0"/>
                </a:solidFill>
                <a:latin typeface="+mn-lt"/>
                <a:ea typeface="+mn-ea"/>
                <a:cs typeface="+mn-ea"/>
                <a:sym typeface="+mn-lt"/>
              </a:rPr>
              <a:t>勇往直前！</a:t>
            </a:r>
          </a:p>
          <a:p>
            <a:pPr>
              <a:lnSpc>
                <a:spcPct val="150000"/>
              </a:lnSpc>
            </a:pPr>
            <a:endParaRPr lang="zh-CN" altLang="en-US" sz="1100" dirty="0">
              <a:latin typeface="+mn-lt"/>
              <a:ea typeface="+mn-ea"/>
              <a:cs typeface="+mn-ea"/>
              <a:sym typeface="+mn-lt"/>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chemeClr val="accent1"/>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dirty="0">
              <a:cs typeface="+mn-ea"/>
              <a:sym typeface="+mn-lt"/>
            </a:endParaRPr>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椭圆 7"/>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mn-lt"/>
                  <a:ea typeface="+mn-ea"/>
                  <a:cs typeface="+mn-ea"/>
                  <a:sym typeface="+mn-lt"/>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mn-lt"/>
                  <a:ea typeface="+mn-ea"/>
                  <a:cs typeface="+mn-ea"/>
                  <a:sym typeface="+mn-lt"/>
                </a:rPr>
                <a:t>FOREWORD</a:t>
              </a:r>
              <a:endParaRPr lang="zh-CN" altLang="en-US" sz="900" dirty="0">
                <a:solidFill>
                  <a:schemeClr val="bg1"/>
                </a:solidFill>
                <a:latin typeface="+mn-lt"/>
                <a:ea typeface="+mn-ea"/>
                <a:cs typeface="+mn-ea"/>
                <a:sym typeface="+mn-lt"/>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8423305" y="3522698"/>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椭圆 33"/>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8585278" y="4984207"/>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TextBox 3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工作</a:t>
            </a:r>
            <a:r>
              <a:rPr lang="zh-CN" altLang="en-US" dirty="0">
                <a:latin typeface="+mn-lt"/>
                <a:ea typeface="+mn-ea"/>
                <a:cs typeface="+mn-ea"/>
                <a:sym typeface="+mn-lt"/>
              </a:rPr>
              <a:t>回顾</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cs typeface="+mn-ea"/>
              <a:sym typeface="+mn-lt"/>
            </a:endParaRPr>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0" name="椭圆 99"/>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6</a:t>
              </a:r>
              <a:r>
                <a:rPr lang="zh-CN" altLang="en-US" sz="1400" dirty="0">
                  <a:solidFill>
                    <a:schemeClr val="bg1"/>
                  </a:solidFill>
                  <a:latin typeface="+mn-lt"/>
                  <a:ea typeface="+mn-ea"/>
                  <a:cs typeface="+mn-ea"/>
                  <a:sym typeface="+mn-lt"/>
                </a:rPr>
                <a:t>月</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7" name="椭圆 106"/>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7</a:t>
              </a:r>
              <a:r>
                <a:rPr lang="zh-CN" altLang="en-US" sz="1400" dirty="0">
                  <a:solidFill>
                    <a:schemeClr val="bg1"/>
                  </a:solidFill>
                  <a:latin typeface="+mn-lt"/>
                  <a:ea typeface="+mn-ea"/>
                  <a:cs typeface="+mn-ea"/>
                  <a:sym typeface="+mn-lt"/>
                </a:rPr>
                <a:t>月</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4" name="椭圆 113"/>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8</a:t>
              </a:r>
              <a:r>
                <a:rPr lang="zh-CN" altLang="en-US" sz="1400" dirty="0">
                  <a:solidFill>
                    <a:schemeClr val="bg1"/>
                  </a:solidFill>
                  <a:latin typeface="+mn-lt"/>
                  <a:ea typeface="+mn-ea"/>
                  <a:cs typeface="+mn-ea"/>
                  <a:sym typeface="+mn-lt"/>
                </a:rPr>
                <a:t>月</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1" name="椭圆 120"/>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9</a:t>
              </a:r>
              <a:r>
                <a:rPr lang="zh-CN" altLang="en-US" sz="1400" dirty="0">
                  <a:solidFill>
                    <a:schemeClr val="bg1"/>
                  </a:solidFill>
                  <a:latin typeface="+mn-lt"/>
                  <a:ea typeface="+mn-ea"/>
                  <a:cs typeface="+mn-ea"/>
                  <a:sym typeface="+mn-lt"/>
                </a:rPr>
                <a:t>月</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8" name="椭圆 127"/>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n-lt"/>
                  <a:ea typeface="+mn-ea"/>
                  <a:cs typeface="+mn-ea"/>
                  <a:sym typeface="+mn-lt"/>
                </a:rPr>
                <a:t>10</a:t>
              </a:r>
              <a:r>
                <a:rPr lang="zh-CN" altLang="en-US" sz="1200" dirty="0">
                  <a:solidFill>
                    <a:schemeClr val="bg1"/>
                  </a:solidFill>
                  <a:latin typeface="+mn-lt"/>
                  <a:ea typeface="+mn-ea"/>
                  <a:cs typeface="+mn-ea"/>
                  <a:sym typeface="+mn-lt"/>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5" name="椭圆 13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11</a:t>
              </a:r>
              <a:r>
                <a:rPr lang="zh-CN" altLang="en-US" sz="1400" dirty="0">
                  <a:solidFill>
                    <a:schemeClr val="bg1"/>
                  </a:solidFill>
                  <a:latin typeface="+mn-lt"/>
                  <a:ea typeface="+mn-ea"/>
                  <a:cs typeface="+mn-ea"/>
                  <a:sym typeface="+mn-lt"/>
                </a:rPr>
                <a:t>月</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42" name="椭圆 141"/>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12</a:t>
              </a:r>
              <a:r>
                <a:rPr lang="zh-CN" altLang="en-US" sz="1400" dirty="0">
                  <a:solidFill>
                    <a:schemeClr val="bg1"/>
                  </a:solidFill>
                  <a:latin typeface="+mn-lt"/>
                  <a:ea typeface="+mn-ea"/>
                  <a:cs typeface="+mn-ea"/>
                  <a:sym typeface="+mn-lt"/>
                </a:rPr>
                <a:t>月</a:t>
              </a: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1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09344"/>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50" name="组合 149"/>
          <p:cNvGrpSpPr/>
          <p:nvPr/>
        </p:nvGrpSpPr>
        <p:grpSpPr>
          <a:xfrm>
            <a:off x="2555776" y="1366748"/>
            <a:ext cx="1575314" cy="965418"/>
            <a:chOff x="873900" y="1541325"/>
            <a:chExt cx="1166203" cy="814401"/>
          </a:xfrm>
        </p:grpSpPr>
        <p:sp>
          <p:nvSpPr>
            <p:cNvPr id="151" name="TextBox 150"/>
            <p:cNvSpPr txBox="1"/>
            <p:nvPr/>
          </p:nvSpPr>
          <p:spPr>
            <a:xfrm>
              <a:off x="873900" y="1767302"/>
              <a:ext cx="1166203" cy="36683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52" name="组合 151"/>
            <p:cNvGrpSpPr/>
            <p:nvPr/>
          </p:nvGrpSpPr>
          <p:grpSpPr>
            <a:xfrm>
              <a:off x="947384" y="1541325"/>
              <a:ext cx="1008112" cy="814401"/>
              <a:chOff x="947384" y="1541325"/>
              <a:chExt cx="1008112" cy="814401"/>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27488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55" name="组合 154"/>
          <p:cNvGrpSpPr/>
          <p:nvPr/>
        </p:nvGrpSpPr>
        <p:grpSpPr>
          <a:xfrm>
            <a:off x="4499992" y="1275606"/>
            <a:ext cx="1639315" cy="1051144"/>
            <a:chOff x="873900" y="1541325"/>
            <a:chExt cx="1166203" cy="814401"/>
          </a:xfrm>
        </p:grpSpPr>
        <p:sp>
          <p:nvSpPr>
            <p:cNvPr id="156" name="TextBox 155"/>
            <p:cNvSpPr txBox="1"/>
            <p:nvPr/>
          </p:nvSpPr>
          <p:spPr>
            <a:xfrm>
              <a:off x="873900" y="1767302"/>
              <a:ext cx="1166203" cy="336914"/>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57" name="组合 156"/>
            <p:cNvGrpSpPr/>
            <p:nvPr/>
          </p:nvGrpSpPr>
          <p:grpSpPr>
            <a:xfrm>
              <a:off x="947384" y="1541325"/>
              <a:ext cx="1008112" cy="814401"/>
              <a:chOff x="947384" y="1541325"/>
              <a:chExt cx="1008112" cy="814401"/>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25246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60" name="组合 159"/>
          <p:cNvGrpSpPr/>
          <p:nvPr/>
        </p:nvGrpSpPr>
        <p:grpSpPr>
          <a:xfrm>
            <a:off x="6837777" y="1326099"/>
            <a:ext cx="1550647" cy="817312"/>
            <a:chOff x="873900" y="1541325"/>
            <a:chExt cx="1166203" cy="652383"/>
          </a:xfrm>
        </p:grpSpPr>
        <p:sp>
          <p:nvSpPr>
            <p:cNvPr id="161" name="TextBox 160"/>
            <p:cNvSpPr txBox="1"/>
            <p:nvPr/>
          </p:nvSpPr>
          <p:spPr>
            <a:xfrm>
              <a:off x="873900" y="1767302"/>
              <a:ext cx="1166203" cy="34710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62" name="组合 161"/>
            <p:cNvGrpSpPr/>
            <p:nvPr/>
          </p:nvGrpSpPr>
          <p:grpSpPr>
            <a:xfrm>
              <a:off x="947384" y="1541325"/>
              <a:ext cx="1008112" cy="652383"/>
              <a:chOff x="947384" y="1541325"/>
              <a:chExt cx="1008112" cy="652383"/>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26010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65" name="组合 164"/>
          <p:cNvGrpSpPr/>
          <p:nvPr/>
        </p:nvGrpSpPr>
        <p:grpSpPr>
          <a:xfrm>
            <a:off x="1559925" y="3422332"/>
            <a:ext cx="1624546" cy="897443"/>
            <a:chOff x="873900" y="1340833"/>
            <a:chExt cx="1166203" cy="827364"/>
          </a:xfrm>
        </p:grpSpPr>
        <p:sp>
          <p:nvSpPr>
            <p:cNvPr id="166" name="TextBox 16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67" name="组合 166"/>
            <p:cNvGrpSpPr/>
            <p:nvPr/>
          </p:nvGrpSpPr>
          <p:grpSpPr>
            <a:xfrm>
              <a:off x="947384" y="1340833"/>
              <a:ext cx="1008112" cy="500905"/>
              <a:chOff x="947384" y="1340833"/>
              <a:chExt cx="1008112" cy="500905"/>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70" name="组合 169"/>
          <p:cNvGrpSpPr/>
          <p:nvPr/>
        </p:nvGrpSpPr>
        <p:grpSpPr>
          <a:xfrm>
            <a:off x="3553012" y="3422332"/>
            <a:ext cx="1624546" cy="897443"/>
            <a:chOff x="873900" y="1340833"/>
            <a:chExt cx="1166203" cy="827364"/>
          </a:xfrm>
        </p:grpSpPr>
        <p:sp>
          <p:nvSpPr>
            <p:cNvPr id="171" name="TextBox 170"/>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72" name="组合 171"/>
            <p:cNvGrpSpPr/>
            <p:nvPr/>
          </p:nvGrpSpPr>
          <p:grpSpPr>
            <a:xfrm>
              <a:off x="947384" y="1340833"/>
              <a:ext cx="1008112" cy="500905"/>
              <a:chOff x="947384" y="1340833"/>
              <a:chExt cx="1008112" cy="500905"/>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75" name="组合 174"/>
          <p:cNvGrpSpPr/>
          <p:nvPr/>
        </p:nvGrpSpPr>
        <p:grpSpPr>
          <a:xfrm>
            <a:off x="5539742" y="3477961"/>
            <a:ext cx="1624546" cy="897443"/>
            <a:chOff x="873900" y="1340833"/>
            <a:chExt cx="1166203" cy="827364"/>
          </a:xfrm>
        </p:grpSpPr>
        <p:sp>
          <p:nvSpPr>
            <p:cNvPr id="176" name="TextBox 17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77" name="组合 176"/>
            <p:cNvGrpSpPr/>
            <p:nvPr/>
          </p:nvGrpSpPr>
          <p:grpSpPr>
            <a:xfrm>
              <a:off x="947384" y="1340833"/>
              <a:ext cx="1008112" cy="500905"/>
              <a:chOff x="947384" y="1340833"/>
              <a:chExt cx="1008112" cy="500905"/>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sp>
        <p:nvSpPr>
          <p:cNvPr id="180" name="TextBox 17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127293338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工作</a:t>
            </a:r>
            <a:r>
              <a:rPr lang="zh-CN" altLang="en-US" dirty="0">
                <a:latin typeface="+mn-lt"/>
                <a:ea typeface="+mn-ea"/>
                <a:cs typeface="+mn-ea"/>
                <a:sym typeface="+mn-lt"/>
              </a:rPr>
              <a:t>概述</a:t>
            </a:r>
          </a:p>
        </p:txBody>
      </p:sp>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965 w 6594033"/>
              <a:gd name="connsiteY0" fmla="*/ 7470 h 3090960"/>
              <a:gd name="connsiteX1" fmla="*/ 6594033 w 6594033"/>
              <a:gd name="connsiteY1" fmla="*/ 0 h 3090960"/>
              <a:gd name="connsiteX2" fmla="*/ 6594033 w 6594033"/>
              <a:gd name="connsiteY2" fmla="*/ 3090960 h 3090960"/>
              <a:gd name="connsiteX3" fmla="*/ 0 w 6594033"/>
              <a:gd name="connsiteY3" fmla="*/ 3090960 h 3090960"/>
              <a:gd name="connsiteX4" fmla="*/ 965 w 6594033"/>
              <a:gd name="connsiteY4" fmla="*/ 747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chemeClr val="accent1">
              <a:lumMod val="60000"/>
              <a:lumOff val="40000"/>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lt"/>
              <a:ea typeface="+mn-ea"/>
              <a:cs typeface="+mn-ea"/>
              <a:sym typeface="+mn-lt"/>
            </a:endParaRPr>
          </a:p>
        </p:txBody>
      </p:sp>
      <p:pic>
        <p:nvPicPr>
          <p:cNvPr id="7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rgbClr val="7030A0"/>
                </a:solidFill>
                <a:latin typeface="+mn-lt"/>
                <a:ea typeface="+mn-ea"/>
                <a:cs typeface="+mn-ea"/>
                <a:sym typeface="+mn-lt"/>
              </a:rPr>
              <a:t>本年度工作叙述</a:t>
            </a:r>
          </a:p>
        </p:txBody>
      </p:sp>
      <p:grpSp>
        <p:nvGrpSpPr>
          <p:cNvPr id="79" name="组合 78"/>
          <p:cNvGrpSpPr/>
          <p:nvPr/>
        </p:nvGrpSpPr>
        <p:grpSpPr>
          <a:xfrm flipH="1">
            <a:off x="363558" y="1858448"/>
            <a:ext cx="4572000" cy="827942"/>
            <a:chOff x="-107776" y="1594012"/>
            <a:chExt cx="4572000" cy="82794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n-lt"/>
                  <a:ea typeface="+mn-ea"/>
                  <a:cs typeface="+mn-ea"/>
                  <a:sym typeface="+mn-lt"/>
                </a:rPr>
                <a:t>点击增加小标题</a:t>
              </a: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2" name="矩形 81"/>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请输入相关内容请输入相关内容请输入相关内容请输入相关内容</a:t>
              </a:r>
              <a:endParaRPr lang="en-US" altLang="zh-CN" sz="1100" dirty="0">
                <a:solidFill>
                  <a:schemeClr val="tx1">
                    <a:lumMod val="85000"/>
                    <a:lumOff val="15000"/>
                  </a:schemeClr>
                </a:solidFill>
                <a:latin typeface="+mn-lt"/>
                <a:ea typeface="+mn-ea"/>
                <a:cs typeface="+mn-ea"/>
                <a:sym typeface="+mn-lt"/>
              </a:endParaRPr>
            </a:p>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a:t>
              </a:r>
            </a:p>
          </p:txBody>
        </p:sp>
      </p:grpSp>
      <p:grpSp>
        <p:nvGrpSpPr>
          <p:cNvPr id="83" name="组合 82"/>
          <p:cNvGrpSpPr/>
          <p:nvPr/>
        </p:nvGrpSpPr>
        <p:grpSpPr>
          <a:xfrm flipH="1">
            <a:off x="365173" y="2764178"/>
            <a:ext cx="4572000" cy="827942"/>
            <a:chOff x="-107776" y="1594012"/>
            <a:chExt cx="4572000" cy="82794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n-lt"/>
                  <a:ea typeface="+mn-ea"/>
                  <a:cs typeface="+mn-ea"/>
                  <a:sym typeface="+mn-lt"/>
                </a:rPr>
                <a:t>点击增加小标题</a:t>
              </a: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6" name="矩形 85"/>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请输入相关内容请输入相关内容请输入相关内容请输入相关内容</a:t>
              </a:r>
              <a:endParaRPr lang="en-US" altLang="zh-CN" sz="1100" dirty="0">
                <a:solidFill>
                  <a:schemeClr val="tx1">
                    <a:lumMod val="85000"/>
                    <a:lumOff val="15000"/>
                  </a:schemeClr>
                </a:solidFill>
                <a:latin typeface="+mn-lt"/>
                <a:ea typeface="+mn-ea"/>
                <a:cs typeface="+mn-ea"/>
                <a:sym typeface="+mn-lt"/>
              </a:endParaRPr>
            </a:p>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a:t>
              </a: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mn-lt"/>
              <a:ea typeface="+mn-ea"/>
              <a:cs typeface="+mn-ea"/>
              <a:sym typeface="+mn-lt"/>
            </a:endParaRPr>
          </a:p>
          <a:p>
            <a:pPr>
              <a:lnSpc>
                <a:spcPct val="130000"/>
              </a:lnSpc>
            </a:pPr>
            <a:endParaRPr lang="en-US" altLang="zh-CN" sz="1050" dirty="0">
              <a:solidFill>
                <a:sysClr val="windowText" lastClr="000000"/>
              </a:solidFill>
              <a:latin typeface="+mn-lt"/>
              <a:ea typeface="+mn-ea"/>
              <a:cs typeface="+mn-ea"/>
              <a:sym typeface="+mn-lt"/>
            </a:endParaRPr>
          </a:p>
        </p:txBody>
      </p:sp>
      <p:sp>
        <p:nvSpPr>
          <p:cNvPr id="88" name="TextBox 8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17" name="矩形 1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a:latin typeface="+mn-lt"/>
                <a:ea typeface="+mn-ea"/>
                <a:cs typeface="+mn-ea"/>
                <a:sym typeface="+mn-lt"/>
              </a:rPr>
              <a:t>我们的工作团队</a:t>
            </a:r>
          </a:p>
        </p:txBody>
      </p:sp>
      <p:sp>
        <p:nvSpPr>
          <p:cNvPr id="55" name="TextBox 54"/>
          <p:cNvSpPr txBox="1"/>
          <p:nvPr/>
        </p:nvSpPr>
        <p:spPr>
          <a:xfrm>
            <a:off x="3583590" y="2355726"/>
            <a:ext cx="5092866" cy="228524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mn-lt"/>
                <a:ea typeface="+mn-ea"/>
                <a:cs typeface="+mn-ea"/>
                <a:sym typeface="+mn-lt"/>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b="1" dirty="0">
                <a:solidFill>
                  <a:schemeClr val="tx1">
                    <a:lumMod val="75000"/>
                    <a:lumOff val="25000"/>
                  </a:schemeClr>
                </a:solidFill>
                <a:latin typeface="+mn-lt"/>
                <a:ea typeface="+mn-ea"/>
                <a:cs typeface="+mn-ea"/>
                <a:sym typeface="+mn-lt"/>
              </a:rPr>
              <a:t>       我们是一支专业的团队。</a:t>
            </a:r>
            <a:r>
              <a:rPr lang="zh-CN" altLang="en-US" sz="1100" dirty="0">
                <a:solidFill>
                  <a:schemeClr val="tx1">
                    <a:lumMod val="75000"/>
                    <a:lumOff val="25000"/>
                  </a:schemeClr>
                </a:solidFill>
                <a:latin typeface="+mn-lt"/>
                <a:ea typeface="+mn-ea"/>
                <a:cs typeface="+mn-ea"/>
                <a:sym typeface="+mn-lt"/>
              </a:rPr>
              <a:t>我们的成员拥有多年的信息安全专业技术背景，来自国内知名安全公司的一线骨干。</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我们是一支年轻的团队</a:t>
            </a:r>
            <a:r>
              <a:rPr lang="zh-CN" altLang="en-US" sz="1100" dirty="0">
                <a:solidFill>
                  <a:schemeClr val="tx1">
                    <a:lumMod val="75000"/>
                    <a:lumOff val="25000"/>
                  </a:schemeClr>
                </a:solidFill>
                <a:latin typeface="+mn-lt"/>
                <a:ea typeface="+mn-ea"/>
                <a:cs typeface="+mn-ea"/>
                <a:sym typeface="+mn-lt"/>
              </a:rPr>
              <a:t>。我们的平均年龄仅有</a:t>
            </a:r>
            <a:r>
              <a:rPr lang="en-US" altLang="zh-CN" sz="1100" dirty="0">
                <a:solidFill>
                  <a:schemeClr val="tx1">
                    <a:lumMod val="75000"/>
                    <a:lumOff val="25000"/>
                  </a:schemeClr>
                </a:solidFill>
                <a:latin typeface="+mn-lt"/>
                <a:ea typeface="+mn-ea"/>
                <a:cs typeface="+mn-ea"/>
                <a:sym typeface="+mn-lt"/>
              </a:rPr>
              <a:t>26</a:t>
            </a:r>
            <a:r>
              <a:rPr lang="zh-CN" altLang="en-US" sz="1100" dirty="0">
                <a:solidFill>
                  <a:schemeClr val="tx1">
                    <a:lumMod val="75000"/>
                    <a:lumOff val="25000"/>
                  </a:schemeClr>
                </a:solidFill>
                <a:latin typeface="+mn-lt"/>
                <a:ea typeface="+mn-ea"/>
                <a:cs typeface="+mn-ea"/>
                <a:sym typeface="+mn-lt"/>
              </a:rPr>
              <a:t>岁，充满了朝气和创新精神。</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我们是一支专注的团队</a:t>
            </a:r>
            <a:r>
              <a:rPr lang="zh-CN" altLang="en-US" sz="1100" dirty="0">
                <a:solidFill>
                  <a:schemeClr val="tx1">
                    <a:lumMod val="75000"/>
                    <a:lumOff val="25000"/>
                  </a:schemeClr>
                </a:solidFill>
                <a:latin typeface="+mn-lt"/>
                <a:ea typeface="+mn-ea"/>
                <a:cs typeface="+mn-ea"/>
                <a:sym typeface="+mn-lt"/>
              </a:rPr>
              <a:t>。我们坚信，安全的品牌源自客户的信任。只有专注，才能做好安全。</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我们是一支有梦想的团队</a:t>
            </a:r>
            <a:r>
              <a:rPr lang="zh-CN" altLang="en-US" sz="1100" dirty="0">
                <a:solidFill>
                  <a:schemeClr val="tx1">
                    <a:lumMod val="75000"/>
                    <a:lumOff val="25000"/>
                  </a:schemeClr>
                </a:solidFill>
                <a:latin typeface="+mn-lt"/>
                <a:ea typeface="+mn-ea"/>
                <a:cs typeface="+mn-ea"/>
                <a:sym typeface="+mn-lt"/>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8" name="斜纹 57"/>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mn-lt"/>
                  <a:ea typeface="+mn-ea"/>
                  <a:cs typeface="+mn-ea"/>
                  <a:sym typeface="+mn-lt"/>
                </a:rPr>
                <a:t>专业</a:t>
              </a: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mn-lt"/>
                  <a:ea typeface="+mn-ea"/>
                  <a:cs typeface="+mn-ea"/>
                  <a:sym typeface="+mn-lt"/>
                </a:rPr>
                <a:t>年轻</a:t>
              </a: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n-lt"/>
                  <a:ea typeface="+mn-ea"/>
                  <a:cs typeface="+mn-ea"/>
                  <a:sym typeface="+mn-lt"/>
                </a:rPr>
                <a:t>有梦想</a:t>
              </a: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n-lt"/>
                  <a:ea typeface="+mn-ea"/>
                  <a:cs typeface="+mn-ea"/>
                  <a:sym typeface="+mn-lt"/>
                </a:rPr>
                <a:t>行动力强</a:t>
              </a:r>
            </a:p>
          </p:txBody>
        </p:sp>
      </p:grpSp>
      <p:sp>
        <p:nvSpPr>
          <p:cNvPr id="79" name="TextBox 78"/>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工作进度比例</a:t>
            </a:r>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 name="椭圆 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2" name="Chart 14"/>
          <p:cNvGraphicFramePr/>
          <p:nvPr>
            <p:extLst>
              <p:ext uri="{D42A27DB-BD31-4B8C-83A1-F6EECF244321}">
                <p14:modId xmlns:p14="http://schemas.microsoft.com/office/powerpoint/2010/main" val="3567723809"/>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1</a:t>
            </a: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2</a:t>
            </a: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3</a:t>
            </a: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1"/>
                </a:solidFill>
                <a:latin typeface="+mn-lt"/>
                <a:ea typeface="+mn-ea"/>
                <a:cs typeface="+mn-ea"/>
                <a:sym typeface="+mn-lt"/>
              </a:rPr>
              <a:t>填加标题</a:t>
            </a:r>
            <a:endParaRPr lang="en-US" altLang="zh-CN" sz="1400" b="1" dirty="0">
              <a:solidFill>
                <a:schemeClr val="accent1"/>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n-lt"/>
                <a:ea typeface="+mn-ea"/>
                <a:cs typeface="+mn-ea"/>
                <a:sym typeface="+mn-lt"/>
              </a:rPr>
              <a:t>填加标题</a:t>
            </a:r>
            <a:endParaRPr lang="en-US" altLang="zh-CN" sz="1400" b="1" dirty="0">
              <a:solidFill>
                <a:schemeClr val="tx1">
                  <a:lumMod val="75000"/>
                  <a:lumOff val="2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1">
                    <a:lumMod val="60000"/>
                    <a:lumOff val="40000"/>
                  </a:schemeClr>
                </a:solidFill>
                <a:latin typeface="+mn-lt"/>
                <a:ea typeface="+mn-ea"/>
                <a:cs typeface="+mn-ea"/>
                <a:sym typeface="+mn-lt"/>
              </a:rPr>
              <a:t>填加标题</a:t>
            </a:r>
            <a:endParaRPr lang="en-US" altLang="zh-CN" sz="1400" b="1" dirty="0">
              <a:solidFill>
                <a:schemeClr val="accent1">
                  <a:lumMod val="60000"/>
                  <a:lumOff val="40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35" name="椭圆 34"/>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5" name="椭圆 44"/>
              <p:cNvSpPr/>
              <p:nvPr/>
            </p:nvSpPr>
            <p:spPr>
              <a:xfrm>
                <a:off x="4237176" y="819597"/>
                <a:ext cx="669652" cy="669652"/>
              </a:xfrm>
              <a:prstGeom prst="ellipse">
                <a:avLst/>
              </a:prstGeom>
              <a:solidFill>
                <a:schemeClr val="accent1">
                  <a:lumMod val="60000"/>
                  <a:lumOff val="40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sp>
        <p:nvSpPr>
          <p:cNvPr id="46" name="TextBox 4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与去年相比</a:t>
            </a:r>
          </a:p>
        </p:txBody>
      </p:sp>
      <p:sp>
        <p:nvSpPr>
          <p:cNvPr id="22" name="圆角矩形 21"/>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cs typeface="+mn-ea"/>
              <a:sym typeface="+mn-lt"/>
            </a:endParaRPr>
          </a:p>
        </p:txBody>
      </p:sp>
      <p:sp>
        <p:nvSpPr>
          <p:cNvPr id="23" name="圆角矩形 22"/>
          <p:cNvSpPr/>
          <p:nvPr/>
        </p:nvSpPr>
        <p:spPr>
          <a:xfrm>
            <a:off x="5391110" y="1533052"/>
            <a:ext cx="1860245" cy="339072"/>
          </a:xfrm>
          <a:prstGeom prst="roundRect">
            <a:avLst/>
          </a:prstGeom>
          <a:solidFill>
            <a:schemeClr val="accent1">
              <a:lumMod val="60000"/>
              <a:lumOff val="40000"/>
            </a:schemeClr>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cs typeface="+mn-ea"/>
              <a:sym typeface="+mn-lt"/>
            </a:endParaRPr>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chemeClr val="accent1">
              <a:lumMod val="60000"/>
              <a:lumOff val="40000"/>
            </a:schemeClr>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n-lt"/>
              <a:ea typeface="+mn-ea"/>
              <a:cs typeface="+mn-ea"/>
              <a:sym typeface="+mn-lt"/>
            </a:endParaRPr>
          </a:p>
        </p:txBody>
      </p:sp>
      <p:sp>
        <p:nvSpPr>
          <p:cNvPr id="27" name="TextBox 26"/>
          <p:cNvSpPr txBox="1"/>
          <p:nvPr/>
        </p:nvSpPr>
        <p:spPr>
          <a:xfrm>
            <a:off x="1743869" y="1541604"/>
            <a:ext cx="1924964" cy="339072"/>
          </a:xfrm>
          <a:prstGeom prst="rect">
            <a:avLst/>
          </a:prstGeom>
          <a:noFill/>
        </p:spPr>
        <p:txBody>
          <a:bodyPr wrap="none" lIns="91438" tIns="45719" rIns="91438" bIns="45719" rtlCol="0">
            <a:spAutoFit/>
          </a:bodyPr>
          <a:lstStyle/>
          <a:p>
            <a:pPr algn="r"/>
            <a:r>
              <a:rPr lang="en-US" altLang="zh-CN" sz="1600" b="1" dirty="0">
                <a:solidFill>
                  <a:schemeClr val="bg1"/>
                </a:solidFill>
                <a:latin typeface="+mn-lt"/>
                <a:ea typeface="+mn-ea"/>
                <a:cs typeface="+mn-ea"/>
                <a:sym typeface="+mn-lt"/>
              </a:rPr>
              <a:t>2014</a:t>
            </a:r>
            <a:r>
              <a:rPr lang="zh-CN" altLang="en-US" sz="1600" b="1" dirty="0">
                <a:solidFill>
                  <a:schemeClr val="bg1"/>
                </a:solidFill>
                <a:latin typeface="+mn-lt"/>
                <a:ea typeface="+mn-ea"/>
                <a:cs typeface="+mn-ea"/>
                <a:sym typeface="+mn-lt"/>
              </a:rPr>
              <a:t>年上半年情况</a:t>
            </a:r>
          </a:p>
        </p:txBody>
      </p:sp>
      <p:sp>
        <p:nvSpPr>
          <p:cNvPr id="28" name="TextBox 27"/>
          <p:cNvSpPr txBox="1"/>
          <p:nvPr/>
        </p:nvSpPr>
        <p:spPr>
          <a:xfrm>
            <a:off x="5392020" y="1531197"/>
            <a:ext cx="1924964" cy="339072"/>
          </a:xfrm>
          <a:prstGeom prst="rect">
            <a:avLst/>
          </a:prstGeom>
          <a:solidFill>
            <a:schemeClr val="accent1">
              <a:lumMod val="60000"/>
              <a:lumOff val="40000"/>
            </a:schemeClr>
          </a:solidFill>
        </p:spPr>
        <p:txBody>
          <a:bodyPr wrap="none" lIns="91438" tIns="45719" rIns="91438" bIns="45719" rtlCol="0">
            <a:spAutoFit/>
          </a:bodyPr>
          <a:lstStyle/>
          <a:p>
            <a:r>
              <a:rPr lang="en-US" altLang="zh-CN" sz="1600" b="1" dirty="0" smtClean="0">
                <a:solidFill>
                  <a:schemeClr val="bg1"/>
                </a:solidFill>
                <a:latin typeface="+mn-lt"/>
                <a:ea typeface="+mn-ea"/>
                <a:cs typeface="+mn-ea"/>
                <a:sym typeface="+mn-lt"/>
              </a:rPr>
              <a:t>2018</a:t>
            </a:r>
            <a:r>
              <a:rPr lang="zh-CN" altLang="en-US" sz="1600" b="1" dirty="0" smtClean="0">
                <a:solidFill>
                  <a:schemeClr val="bg1"/>
                </a:solidFill>
                <a:latin typeface="+mn-lt"/>
                <a:ea typeface="+mn-ea"/>
                <a:cs typeface="+mn-ea"/>
                <a:sym typeface="+mn-lt"/>
              </a:rPr>
              <a:t>年</a:t>
            </a:r>
            <a:r>
              <a:rPr lang="zh-CN" altLang="en-US" sz="1600" b="1" dirty="0">
                <a:solidFill>
                  <a:schemeClr val="bg1"/>
                </a:solidFill>
                <a:latin typeface="+mn-lt"/>
                <a:ea typeface="+mn-ea"/>
                <a:cs typeface="+mn-ea"/>
                <a:sym typeface="+mn-lt"/>
              </a:rPr>
              <a:t>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n-lt"/>
                <a:ea typeface="+mn-ea"/>
                <a:cs typeface="+mn-ea"/>
                <a:sym typeface="+mn-lt"/>
              </a:rPr>
              <a:t>这里输入简要文字说明这里输入简要文字说明这里输入简要文字说明</a:t>
            </a:r>
          </a:p>
          <a:p>
            <a:pPr algn="r"/>
            <a:r>
              <a:rPr lang="zh-CN" altLang="en-US" sz="1100" dirty="0">
                <a:solidFill>
                  <a:schemeClr val="bg2"/>
                </a:solidFill>
                <a:latin typeface="+mn-lt"/>
                <a:ea typeface="+mn-ea"/>
                <a:cs typeface="+mn-ea"/>
                <a:sym typeface="+mn-lt"/>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n-lt"/>
                <a:ea typeface="+mn-ea"/>
                <a:cs typeface="+mn-ea"/>
                <a:sym typeface="+mn-lt"/>
              </a:rPr>
              <a:t>这里输入简要文字说明这里输入简要文字说明这里输入简要文字说明</a:t>
            </a:r>
          </a:p>
          <a:p>
            <a:r>
              <a:rPr lang="zh-CN" altLang="en-US" sz="1100" dirty="0">
                <a:solidFill>
                  <a:schemeClr val="bg2"/>
                </a:solidFill>
                <a:latin typeface="+mn-lt"/>
                <a:ea typeface="+mn-ea"/>
                <a:cs typeface="+mn-ea"/>
                <a:sym typeface="+mn-lt"/>
              </a:rPr>
              <a:t>这里输入简要文字说明</a:t>
            </a:r>
          </a:p>
        </p:txBody>
      </p:sp>
      <p:sp>
        <p:nvSpPr>
          <p:cNvPr id="31" name="矩形 30"/>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计划完成：</a:t>
            </a:r>
            <a:r>
              <a:rPr lang="en-US" altLang="zh-CN" sz="1300" dirty="0">
                <a:cs typeface="+mn-ea"/>
                <a:sym typeface="+mn-lt"/>
              </a:rPr>
              <a:t>60%</a:t>
            </a:r>
            <a:endParaRPr lang="zh-CN" altLang="en-US" sz="1300" dirty="0">
              <a:cs typeface="+mn-ea"/>
              <a:sym typeface="+mn-lt"/>
            </a:endParaRPr>
          </a:p>
        </p:txBody>
      </p:sp>
      <p:sp>
        <p:nvSpPr>
          <p:cNvPr id="32" name="矩形 31"/>
          <p:cNvSpPr/>
          <p:nvPr/>
        </p:nvSpPr>
        <p:spPr bwMode="auto">
          <a:xfrm>
            <a:off x="1363008" y="3222347"/>
            <a:ext cx="2264651"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实际完成数：</a:t>
            </a:r>
            <a:r>
              <a:rPr lang="en-US" altLang="zh-CN" sz="1300" dirty="0">
                <a:cs typeface="+mn-ea"/>
                <a:sym typeface="+mn-lt"/>
              </a:rPr>
              <a:t>555</a:t>
            </a:r>
            <a:r>
              <a:rPr lang="zh-CN" altLang="en-US" sz="1300" dirty="0">
                <a:cs typeface="+mn-ea"/>
                <a:sym typeface="+mn-lt"/>
              </a:rPr>
              <a:t>万</a:t>
            </a:r>
          </a:p>
        </p:txBody>
      </p:sp>
      <p:sp>
        <p:nvSpPr>
          <p:cNvPr id="33" name="矩形 32"/>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回款数：</a:t>
            </a:r>
            <a:r>
              <a:rPr lang="en-US" altLang="zh-CN" sz="1300" dirty="0">
                <a:cs typeface="+mn-ea"/>
                <a:sym typeface="+mn-lt"/>
              </a:rPr>
              <a:t>400</a:t>
            </a:r>
            <a:r>
              <a:rPr lang="zh-CN" altLang="en-US" sz="1300" dirty="0">
                <a:cs typeface="+mn-ea"/>
                <a:sym typeface="+mn-lt"/>
              </a:rPr>
              <a:t>万</a:t>
            </a:r>
          </a:p>
        </p:txBody>
      </p:sp>
      <p:sp>
        <p:nvSpPr>
          <p:cNvPr id="34" name="矩形 33"/>
          <p:cNvSpPr/>
          <p:nvPr/>
        </p:nvSpPr>
        <p:spPr bwMode="auto">
          <a:xfrm>
            <a:off x="2065057" y="3963916"/>
            <a:ext cx="1562604"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您的文字</a:t>
            </a:r>
          </a:p>
        </p:txBody>
      </p:sp>
      <p:sp>
        <p:nvSpPr>
          <p:cNvPr id="35" name="矩形 34"/>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计划完成：</a:t>
            </a:r>
            <a:r>
              <a:rPr lang="en-US" altLang="zh-CN" sz="1300" dirty="0">
                <a:cs typeface="+mn-ea"/>
                <a:sym typeface="+mn-lt"/>
              </a:rPr>
              <a:t>80%</a:t>
            </a:r>
            <a:endParaRPr lang="zh-CN" altLang="en-US" sz="1300" dirty="0">
              <a:cs typeface="+mn-ea"/>
              <a:sym typeface="+mn-lt"/>
            </a:endParaRPr>
          </a:p>
        </p:txBody>
      </p:sp>
      <p:sp>
        <p:nvSpPr>
          <p:cNvPr id="36" name="矩形 35"/>
          <p:cNvSpPr/>
          <p:nvPr/>
        </p:nvSpPr>
        <p:spPr bwMode="auto">
          <a:xfrm>
            <a:off x="5506204" y="3222347"/>
            <a:ext cx="2614276"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实际完成数：</a:t>
            </a:r>
            <a:r>
              <a:rPr lang="en-US" altLang="zh-CN" sz="1300" dirty="0">
                <a:cs typeface="+mn-ea"/>
                <a:sym typeface="+mn-lt"/>
              </a:rPr>
              <a:t>800</a:t>
            </a:r>
            <a:r>
              <a:rPr lang="zh-CN" altLang="en-US" sz="1300" dirty="0">
                <a:cs typeface="+mn-ea"/>
                <a:sym typeface="+mn-lt"/>
              </a:rPr>
              <a:t>万</a:t>
            </a:r>
          </a:p>
        </p:txBody>
      </p:sp>
      <p:sp>
        <p:nvSpPr>
          <p:cNvPr id="37" name="矩形 36"/>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回款数：</a:t>
            </a:r>
            <a:r>
              <a:rPr lang="en-US" altLang="zh-CN" sz="1300" dirty="0">
                <a:cs typeface="+mn-ea"/>
                <a:sym typeface="+mn-lt"/>
              </a:rPr>
              <a:t>500</a:t>
            </a:r>
            <a:r>
              <a:rPr lang="zh-CN" altLang="en-US" sz="1300" dirty="0">
                <a:cs typeface="+mn-ea"/>
                <a:sym typeface="+mn-lt"/>
              </a:rPr>
              <a:t>万</a:t>
            </a:r>
          </a:p>
        </p:txBody>
      </p:sp>
      <p:sp>
        <p:nvSpPr>
          <p:cNvPr id="38" name="矩形 37"/>
          <p:cNvSpPr/>
          <p:nvPr/>
        </p:nvSpPr>
        <p:spPr bwMode="auto">
          <a:xfrm>
            <a:off x="5497170" y="3963916"/>
            <a:ext cx="1860245"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您的文字</a:t>
            </a:r>
          </a:p>
        </p:txBody>
      </p:sp>
      <p:sp>
        <p:nvSpPr>
          <p:cNvPr id="39" name="TextBox 38"/>
          <p:cNvSpPr txBox="1"/>
          <p:nvPr/>
        </p:nvSpPr>
        <p:spPr>
          <a:xfrm>
            <a:off x="4332113" y="2665019"/>
            <a:ext cx="595031" cy="461663"/>
          </a:xfrm>
          <a:prstGeom prst="rect">
            <a:avLst/>
          </a:prstGeom>
          <a:noFill/>
        </p:spPr>
        <p:txBody>
          <a:bodyPr wrap="none" lIns="91438" tIns="45719" rIns="91438" bIns="45719" rtlCol="0">
            <a:spAutoFit/>
          </a:bodyPr>
          <a:lstStyle/>
          <a:p>
            <a:r>
              <a:rPr lang="en-US" altLang="zh-CN" sz="2400" dirty="0">
                <a:solidFill>
                  <a:srgbClr val="F8F8F8"/>
                </a:solidFill>
                <a:latin typeface="+mn-lt"/>
                <a:ea typeface="+mn-ea"/>
                <a:cs typeface="+mn-ea"/>
                <a:sym typeface="+mn-lt"/>
              </a:rPr>
              <a:t>VS</a:t>
            </a:r>
            <a:endParaRPr lang="zh-CN" altLang="en-US" sz="2400" dirty="0">
              <a:solidFill>
                <a:srgbClr val="F8F8F8"/>
              </a:solidFill>
              <a:latin typeface="+mn-lt"/>
              <a:ea typeface="+mn-ea"/>
              <a:cs typeface="+mn-ea"/>
              <a:sym typeface="+mn-lt"/>
            </a:endParaRPr>
          </a:p>
        </p:txBody>
      </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1" name="矩形 4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animBg="1"/>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animBg="1"/>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7F7F7F"/>
      </a:dk2>
      <a:lt2>
        <a:srgbClr val="7F7F7F"/>
      </a:lt2>
      <a:accent1>
        <a:srgbClr val="7030A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8181</TotalTime>
  <Words>3292</Words>
  <Application>Microsoft Office PowerPoint</Application>
  <PresentationFormat>全屏显示(16:9)</PresentationFormat>
  <Paragraphs>492</Paragraphs>
  <Slides>38</Slides>
  <Notes>36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38</vt:i4>
      </vt:variant>
    </vt:vector>
  </HeadingPairs>
  <TitlesOfParts>
    <vt:vector size="43" baseType="lpstr">
      <vt:lpstr>Arial</vt:lpstr>
      <vt:lpstr>宋体</vt:lpstr>
      <vt:lpstr>Calibri</vt:lpstr>
      <vt:lpstr>微软雅黑</vt:lpstr>
      <vt:lpstr>Office 主题​​</vt:lpstr>
      <vt:lpstr>PowerPoint 演示文稿</vt:lpstr>
      <vt:lpstr>PowerPoint 演示文稿</vt:lpstr>
      <vt:lpstr>PowerPoint 演示文稿</vt:lpstr>
      <vt:lpstr>PowerPoint 演示文稿</vt:lpstr>
      <vt:lpstr>2018工作回顾</vt:lpstr>
      <vt:lpstr>2018工作概述</vt:lpstr>
      <vt:lpstr>我们的工作团队</vt:lpstr>
      <vt:lpstr>工作进度比例</vt:lpstr>
      <vt:lpstr>与去年相比</vt:lpstr>
      <vt:lpstr>PowerPoint 演示文稿</vt:lpstr>
      <vt:lpstr>工作完成概述</vt:lpstr>
      <vt:lpstr>重点任务完成</vt:lpstr>
      <vt:lpstr>工作完成阶段</vt:lpstr>
      <vt:lpstr>工作完成比例</vt:lpstr>
      <vt:lpstr>月计划完成</vt:lpstr>
      <vt:lpstr>完成项目展示</vt:lpstr>
      <vt:lpstr>工作完成季度</vt:lpstr>
      <vt:lpstr>PowerPoint 演示文稿</vt:lpstr>
      <vt:lpstr>重点项目展示</vt:lpstr>
      <vt:lpstr>工作执行过程</vt:lpstr>
      <vt:lpstr>工作存在问题</vt:lpstr>
      <vt:lpstr>工作解决方法</vt:lpstr>
      <vt:lpstr>项目成果展示</vt:lpstr>
      <vt:lpstr>年度收益增长</vt:lpstr>
      <vt:lpstr>PowerPoint 演示文稿</vt:lpstr>
      <vt:lpstr>工作努力方向</vt:lpstr>
      <vt:lpstr>工作效率提高</vt:lpstr>
      <vt:lpstr>团队努力方向</vt:lpstr>
      <vt:lpstr>扩展市场策略</vt:lpstr>
      <vt:lpstr>PowerPoint 演示文稿</vt:lpstr>
      <vt:lpstr>营业额提升方法</vt:lpstr>
      <vt:lpstr>管理提升方针</vt:lpstr>
      <vt:lpstr>团队扩大计划</vt:lpstr>
      <vt:lpstr>利益最大化</vt:lpstr>
      <vt:lpstr>2018努力方向</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951</cp:revision>
  <dcterms:created xsi:type="dcterms:W3CDTF">2015-04-24T01:01:13Z</dcterms:created>
  <dcterms:modified xsi:type="dcterms:W3CDTF">2016-09-25T14:25:09Z</dcterms:modified>
  <cp:category>https://800sucai.taobao.com/</cp:category>
</cp:coreProperties>
</file>