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3" r:id="rId2"/>
    <p:sldId id="302" r:id="rId3"/>
    <p:sldId id="258" r:id="rId4"/>
    <p:sldId id="261" r:id="rId5"/>
    <p:sldId id="268" r:id="rId6"/>
    <p:sldId id="269" r:id="rId7"/>
    <p:sldId id="270" r:id="rId8"/>
    <p:sldId id="271" r:id="rId9"/>
    <p:sldId id="267" r:id="rId10"/>
    <p:sldId id="298" r:id="rId11"/>
    <p:sldId id="260" r:id="rId12"/>
    <p:sldId id="275" r:id="rId13"/>
    <p:sldId id="273" r:id="rId14"/>
    <p:sldId id="263" r:id="rId15"/>
    <p:sldId id="274" r:id="rId16"/>
    <p:sldId id="264" r:id="rId17"/>
    <p:sldId id="276" r:id="rId18"/>
    <p:sldId id="299" r:id="rId19"/>
    <p:sldId id="280" r:id="rId20"/>
    <p:sldId id="284" r:id="rId21"/>
    <p:sldId id="281" r:id="rId22"/>
    <p:sldId id="282" r:id="rId23"/>
    <p:sldId id="283" r:id="rId24"/>
    <p:sldId id="265" r:id="rId25"/>
    <p:sldId id="285" r:id="rId26"/>
    <p:sldId id="300" r:id="rId27"/>
    <p:sldId id="287" r:id="rId28"/>
    <p:sldId id="290" r:id="rId29"/>
    <p:sldId id="291" r:id="rId30"/>
    <p:sldId id="289" r:id="rId31"/>
    <p:sldId id="292" r:id="rId32"/>
    <p:sldId id="279" r:id="rId33"/>
    <p:sldId id="301" r:id="rId34"/>
    <p:sldId id="266" r:id="rId35"/>
    <p:sldId id="294" r:id="rId36"/>
    <p:sldId id="295" r:id="rId37"/>
    <p:sldId id="296" r:id="rId38"/>
    <p:sldId id="297" r:id="rId39"/>
    <p:sldId id="304" r:id="rId40"/>
    <p:sldId id="305" r:id="rId41"/>
  </p:sldIdLst>
  <p:sldSz cx="13681075" cy="7921625"/>
  <p:notesSz cx="6858000" cy="9144000"/>
  <p:defaultText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C0C"/>
    <a:srgbClr val="CB0B0B"/>
    <a:srgbClr val="FF6600"/>
    <a:srgbClr val="66FFFF"/>
    <a:srgbClr val="E35803"/>
    <a:srgbClr val="E9344D"/>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4660"/>
  </p:normalViewPr>
  <p:slideViewPr>
    <p:cSldViewPr>
      <p:cViewPr>
        <p:scale>
          <a:sx n="91" d="100"/>
          <a:sy n="91" d="100"/>
        </p:scale>
        <p:origin x="462" y="804"/>
      </p:cViewPr>
      <p:guideLst>
        <p:guide orient="horz" pos="2496"/>
        <p:guide pos="4309"/>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D237C-C4C5-43CF-B4D3-19F2C9B0755C}"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FBD33-0E80-4B03-BDEC-5ABB56D86918}" type="slidenum">
              <a:rPr lang="zh-CN" altLang="en-US" smtClean="0"/>
              <a:t>‹#›</a:t>
            </a:fld>
            <a:endParaRPr lang="zh-CN" altLang="en-US"/>
          </a:p>
        </p:txBody>
      </p:sp>
    </p:spTree>
    <p:extLst>
      <p:ext uri="{BB962C8B-B14F-4D97-AF65-F5344CB8AC3E}">
        <p14:creationId xmlns:p14="http://schemas.microsoft.com/office/powerpoint/2010/main" val="3635352942"/>
      </p:ext>
    </p:extLst>
  </p:cSld>
  <p:clrMap bg1="lt1" tx1="dk1" bg2="lt2" tx2="dk2" accent1="accent1" accent2="accent2" accent3="accent3" accent4="accent4" accent5="accent5" accent6="accent6" hlink="hlink" folHlink="folHlink"/>
  <p:notesStyle>
    <a:lvl1pPr marL="0" algn="l" defTabSz="496336" rtl="0" eaLnBrk="1" latinLnBrk="0" hangingPunct="1">
      <a:defRPr sz="700" kern="1200">
        <a:solidFill>
          <a:schemeClr val="tx1"/>
        </a:solidFill>
        <a:latin typeface="+mn-lt"/>
        <a:ea typeface="+mn-ea"/>
        <a:cs typeface="+mn-cs"/>
      </a:defRPr>
    </a:lvl1pPr>
    <a:lvl2pPr marL="248168" algn="l" defTabSz="496336" rtl="0" eaLnBrk="1" latinLnBrk="0" hangingPunct="1">
      <a:defRPr sz="700" kern="1200">
        <a:solidFill>
          <a:schemeClr val="tx1"/>
        </a:solidFill>
        <a:latin typeface="+mn-lt"/>
        <a:ea typeface="+mn-ea"/>
        <a:cs typeface="+mn-cs"/>
      </a:defRPr>
    </a:lvl2pPr>
    <a:lvl3pPr marL="496336" algn="l" defTabSz="496336" rtl="0" eaLnBrk="1" latinLnBrk="0" hangingPunct="1">
      <a:defRPr sz="700" kern="1200">
        <a:solidFill>
          <a:schemeClr val="tx1"/>
        </a:solidFill>
        <a:latin typeface="+mn-lt"/>
        <a:ea typeface="+mn-ea"/>
        <a:cs typeface="+mn-cs"/>
      </a:defRPr>
    </a:lvl3pPr>
    <a:lvl4pPr marL="744504" algn="l" defTabSz="496336" rtl="0" eaLnBrk="1" latinLnBrk="0" hangingPunct="1">
      <a:defRPr sz="700" kern="1200">
        <a:solidFill>
          <a:schemeClr val="tx1"/>
        </a:solidFill>
        <a:latin typeface="+mn-lt"/>
        <a:ea typeface="+mn-ea"/>
        <a:cs typeface="+mn-cs"/>
      </a:defRPr>
    </a:lvl4pPr>
    <a:lvl5pPr marL="992673" algn="l" defTabSz="496336" rtl="0" eaLnBrk="1" latinLnBrk="0" hangingPunct="1">
      <a:defRPr sz="700" kern="1200">
        <a:solidFill>
          <a:schemeClr val="tx1"/>
        </a:solidFill>
        <a:latin typeface="+mn-lt"/>
        <a:ea typeface="+mn-ea"/>
        <a:cs typeface="+mn-cs"/>
      </a:defRPr>
    </a:lvl5pPr>
    <a:lvl6pPr marL="1240841" algn="l" defTabSz="496336" rtl="0" eaLnBrk="1" latinLnBrk="0" hangingPunct="1">
      <a:defRPr sz="700" kern="1200">
        <a:solidFill>
          <a:schemeClr val="tx1"/>
        </a:solidFill>
        <a:latin typeface="+mn-lt"/>
        <a:ea typeface="+mn-ea"/>
        <a:cs typeface="+mn-cs"/>
      </a:defRPr>
    </a:lvl6pPr>
    <a:lvl7pPr marL="1489009" algn="l" defTabSz="496336" rtl="0" eaLnBrk="1" latinLnBrk="0" hangingPunct="1">
      <a:defRPr sz="700" kern="1200">
        <a:solidFill>
          <a:schemeClr val="tx1"/>
        </a:solidFill>
        <a:latin typeface="+mn-lt"/>
        <a:ea typeface="+mn-ea"/>
        <a:cs typeface="+mn-cs"/>
      </a:defRPr>
    </a:lvl7pPr>
    <a:lvl8pPr marL="1737177" algn="l" defTabSz="496336" rtl="0" eaLnBrk="1" latinLnBrk="0" hangingPunct="1">
      <a:defRPr sz="700" kern="1200">
        <a:solidFill>
          <a:schemeClr val="tx1"/>
        </a:solidFill>
        <a:latin typeface="+mn-lt"/>
        <a:ea typeface="+mn-ea"/>
        <a:cs typeface="+mn-cs"/>
      </a:defRPr>
    </a:lvl8pPr>
    <a:lvl9pPr marL="1985345" algn="l" defTabSz="496336" rtl="0" eaLnBrk="1" latinLnBrk="0" hangingPunct="1">
      <a:defRPr sz="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a:t>
            </a:fld>
            <a:endParaRPr lang="zh-CN" altLang="en-US"/>
          </a:p>
        </p:txBody>
      </p:sp>
    </p:spTree>
    <p:extLst>
      <p:ext uri="{BB962C8B-B14F-4D97-AF65-F5344CB8AC3E}">
        <p14:creationId xmlns:p14="http://schemas.microsoft.com/office/powerpoint/2010/main" val="181305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10</a:t>
            </a:fld>
            <a:endParaRPr lang="zh-CN" altLang="en-US"/>
          </a:p>
        </p:txBody>
      </p:sp>
    </p:spTree>
    <p:extLst>
      <p:ext uri="{BB962C8B-B14F-4D97-AF65-F5344CB8AC3E}">
        <p14:creationId xmlns:p14="http://schemas.microsoft.com/office/powerpoint/2010/main" val="3490102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11</a:t>
            </a:fld>
            <a:endParaRPr lang="zh-CN" altLang="en-US"/>
          </a:p>
        </p:txBody>
      </p:sp>
    </p:spTree>
    <p:extLst>
      <p:ext uri="{BB962C8B-B14F-4D97-AF65-F5344CB8AC3E}">
        <p14:creationId xmlns:p14="http://schemas.microsoft.com/office/powerpoint/2010/main" val="329283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12</a:t>
            </a:fld>
            <a:endParaRPr lang="zh-CN" altLang="en-US"/>
          </a:p>
        </p:txBody>
      </p:sp>
    </p:spTree>
    <p:extLst>
      <p:ext uri="{BB962C8B-B14F-4D97-AF65-F5344CB8AC3E}">
        <p14:creationId xmlns:p14="http://schemas.microsoft.com/office/powerpoint/2010/main" val="176952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13</a:t>
            </a:fld>
            <a:endParaRPr lang="zh-CN" altLang="en-US"/>
          </a:p>
        </p:txBody>
      </p:sp>
    </p:spTree>
    <p:extLst>
      <p:ext uri="{BB962C8B-B14F-4D97-AF65-F5344CB8AC3E}">
        <p14:creationId xmlns:p14="http://schemas.microsoft.com/office/powerpoint/2010/main" val="185179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14</a:t>
            </a:fld>
            <a:endParaRPr lang="zh-CN" altLang="en-US"/>
          </a:p>
        </p:txBody>
      </p:sp>
    </p:spTree>
    <p:extLst>
      <p:ext uri="{BB962C8B-B14F-4D97-AF65-F5344CB8AC3E}">
        <p14:creationId xmlns:p14="http://schemas.microsoft.com/office/powerpoint/2010/main" val="1173324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15</a:t>
            </a:fld>
            <a:endParaRPr lang="zh-CN" altLang="en-US"/>
          </a:p>
        </p:txBody>
      </p:sp>
    </p:spTree>
    <p:extLst>
      <p:ext uri="{BB962C8B-B14F-4D97-AF65-F5344CB8AC3E}">
        <p14:creationId xmlns:p14="http://schemas.microsoft.com/office/powerpoint/2010/main" val="124766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16</a:t>
            </a:fld>
            <a:endParaRPr lang="zh-CN" altLang="en-US"/>
          </a:p>
        </p:txBody>
      </p:sp>
    </p:spTree>
    <p:extLst>
      <p:ext uri="{BB962C8B-B14F-4D97-AF65-F5344CB8AC3E}">
        <p14:creationId xmlns:p14="http://schemas.microsoft.com/office/powerpoint/2010/main" val="3705085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17</a:t>
            </a:fld>
            <a:endParaRPr lang="zh-CN" altLang="en-US"/>
          </a:p>
        </p:txBody>
      </p:sp>
    </p:spTree>
    <p:extLst>
      <p:ext uri="{BB962C8B-B14F-4D97-AF65-F5344CB8AC3E}">
        <p14:creationId xmlns:p14="http://schemas.microsoft.com/office/powerpoint/2010/main" val="586508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18</a:t>
            </a:fld>
            <a:endParaRPr lang="zh-CN" altLang="en-US"/>
          </a:p>
        </p:txBody>
      </p:sp>
    </p:spTree>
    <p:extLst>
      <p:ext uri="{BB962C8B-B14F-4D97-AF65-F5344CB8AC3E}">
        <p14:creationId xmlns:p14="http://schemas.microsoft.com/office/powerpoint/2010/main" val="441806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19</a:t>
            </a:fld>
            <a:endParaRPr lang="zh-CN" altLang="en-US"/>
          </a:p>
        </p:txBody>
      </p:sp>
    </p:spTree>
    <p:extLst>
      <p:ext uri="{BB962C8B-B14F-4D97-AF65-F5344CB8AC3E}">
        <p14:creationId xmlns:p14="http://schemas.microsoft.com/office/powerpoint/2010/main" val="1825565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a:t>
            </a:fld>
            <a:endParaRPr lang="zh-CN" altLang="en-US"/>
          </a:p>
        </p:txBody>
      </p:sp>
    </p:spTree>
    <p:extLst>
      <p:ext uri="{BB962C8B-B14F-4D97-AF65-F5344CB8AC3E}">
        <p14:creationId xmlns:p14="http://schemas.microsoft.com/office/powerpoint/2010/main" val="4289004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20</a:t>
            </a:fld>
            <a:endParaRPr lang="zh-CN" altLang="en-US"/>
          </a:p>
        </p:txBody>
      </p:sp>
    </p:spTree>
    <p:extLst>
      <p:ext uri="{BB962C8B-B14F-4D97-AF65-F5344CB8AC3E}">
        <p14:creationId xmlns:p14="http://schemas.microsoft.com/office/powerpoint/2010/main" val="1253637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21</a:t>
            </a:fld>
            <a:endParaRPr lang="zh-CN" altLang="en-US"/>
          </a:p>
        </p:txBody>
      </p:sp>
    </p:spTree>
    <p:extLst>
      <p:ext uri="{BB962C8B-B14F-4D97-AF65-F5344CB8AC3E}">
        <p14:creationId xmlns:p14="http://schemas.microsoft.com/office/powerpoint/2010/main" val="2872975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22</a:t>
            </a:fld>
            <a:endParaRPr lang="zh-CN" altLang="en-US"/>
          </a:p>
        </p:txBody>
      </p:sp>
    </p:spTree>
    <p:extLst>
      <p:ext uri="{BB962C8B-B14F-4D97-AF65-F5344CB8AC3E}">
        <p14:creationId xmlns:p14="http://schemas.microsoft.com/office/powerpoint/2010/main" val="196874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23</a:t>
            </a:fld>
            <a:endParaRPr lang="zh-CN" altLang="en-US"/>
          </a:p>
        </p:txBody>
      </p:sp>
    </p:spTree>
    <p:extLst>
      <p:ext uri="{BB962C8B-B14F-4D97-AF65-F5344CB8AC3E}">
        <p14:creationId xmlns:p14="http://schemas.microsoft.com/office/powerpoint/2010/main" val="3147737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24</a:t>
            </a:fld>
            <a:endParaRPr lang="zh-CN" altLang="en-US"/>
          </a:p>
        </p:txBody>
      </p:sp>
    </p:spTree>
    <p:extLst>
      <p:ext uri="{BB962C8B-B14F-4D97-AF65-F5344CB8AC3E}">
        <p14:creationId xmlns:p14="http://schemas.microsoft.com/office/powerpoint/2010/main" val="2763393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25</a:t>
            </a:fld>
            <a:endParaRPr lang="zh-CN" altLang="en-US"/>
          </a:p>
        </p:txBody>
      </p:sp>
    </p:spTree>
    <p:extLst>
      <p:ext uri="{BB962C8B-B14F-4D97-AF65-F5344CB8AC3E}">
        <p14:creationId xmlns:p14="http://schemas.microsoft.com/office/powerpoint/2010/main" val="1596421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26</a:t>
            </a:fld>
            <a:endParaRPr lang="zh-CN" altLang="en-US"/>
          </a:p>
        </p:txBody>
      </p:sp>
    </p:spTree>
    <p:extLst>
      <p:ext uri="{BB962C8B-B14F-4D97-AF65-F5344CB8AC3E}">
        <p14:creationId xmlns:p14="http://schemas.microsoft.com/office/powerpoint/2010/main" val="1277419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27</a:t>
            </a:fld>
            <a:endParaRPr lang="zh-CN" altLang="en-US"/>
          </a:p>
        </p:txBody>
      </p:sp>
    </p:spTree>
    <p:extLst>
      <p:ext uri="{BB962C8B-B14F-4D97-AF65-F5344CB8AC3E}">
        <p14:creationId xmlns:p14="http://schemas.microsoft.com/office/powerpoint/2010/main" val="1055910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28</a:t>
            </a:fld>
            <a:endParaRPr lang="zh-CN" altLang="en-US"/>
          </a:p>
        </p:txBody>
      </p:sp>
    </p:spTree>
    <p:extLst>
      <p:ext uri="{BB962C8B-B14F-4D97-AF65-F5344CB8AC3E}">
        <p14:creationId xmlns:p14="http://schemas.microsoft.com/office/powerpoint/2010/main" val="4000325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extLst>
      <p:ext uri="{BB962C8B-B14F-4D97-AF65-F5344CB8AC3E}">
        <p14:creationId xmlns:p14="http://schemas.microsoft.com/office/powerpoint/2010/main" val="7215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a:t>
            </a:fld>
            <a:endParaRPr lang="zh-CN" altLang="en-US"/>
          </a:p>
        </p:txBody>
      </p:sp>
    </p:spTree>
    <p:extLst>
      <p:ext uri="{BB962C8B-B14F-4D97-AF65-F5344CB8AC3E}">
        <p14:creationId xmlns:p14="http://schemas.microsoft.com/office/powerpoint/2010/main" val="922509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30</a:t>
            </a:fld>
            <a:endParaRPr lang="zh-CN" altLang="en-US"/>
          </a:p>
        </p:txBody>
      </p:sp>
    </p:spTree>
    <p:extLst>
      <p:ext uri="{BB962C8B-B14F-4D97-AF65-F5344CB8AC3E}">
        <p14:creationId xmlns:p14="http://schemas.microsoft.com/office/powerpoint/2010/main" val="21461067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31</a:t>
            </a:fld>
            <a:endParaRPr lang="zh-CN" altLang="en-US"/>
          </a:p>
        </p:txBody>
      </p:sp>
    </p:spTree>
    <p:extLst>
      <p:ext uri="{BB962C8B-B14F-4D97-AF65-F5344CB8AC3E}">
        <p14:creationId xmlns:p14="http://schemas.microsoft.com/office/powerpoint/2010/main" val="4277217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32</a:t>
            </a:fld>
            <a:endParaRPr lang="zh-CN" altLang="en-US"/>
          </a:p>
        </p:txBody>
      </p:sp>
    </p:spTree>
    <p:extLst>
      <p:ext uri="{BB962C8B-B14F-4D97-AF65-F5344CB8AC3E}">
        <p14:creationId xmlns:p14="http://schemas.microsoft.com/office/powerpoint/2010/main" val="42644457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33</a:t>
            </a:fld>
            <a:endParaRPr lang="zh-CN" altLang="en-US"/>
          </a:p>
        </p:txBody>
      </p:sp>
    </p:spTree>
    <p:extLst>
      <p:ext uri="{BB962C8B-B14F-4D97-AF65-F5344CB8AC3E}">
        <p14:creationId xmlns:p14="http://schemas.microsoft.com/office/powerpoint/2010/main" val="11480093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34</a:t>
            </a:fld>
            <a:endParaRPr lang="zh-CN" altLang="en-US"/>
          </a:p>
        </p:txBody>
      </p:sp>
    </p:spTree>
    <p:extLst>
      <p:ext uri="{BB962C8B-B14F-4D97-AF65-F5344CB8AC3E}">
        <p14:creationId xmlns:p14="http://schemas.microsoft.com/office/powerpoint/2010/main" val="1080448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35</a:t>
            </a:fld>
            <a:endParaRPr lang="zh-CN" altLang="en-US"/>
          </a:p>
        </p:txBody>
      </p:sp>
    </p:spTree>
    <p:extLst>
      <p:ext uri="{BB962C8B-B14F-4D97-AF65-F5344CB8AC3E}">
        <p14:creationId xmlns:p14="http://schemas.microsoft.com/office/powerpoint/2010/main" val="3778258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36</a:t>
            </a:fld>
            <a:endParaRPr lang="zh-CN" altLang="en-US"/>
          </a:p>
        </p:txBody>
      </p:sp>
    </p:spTree>
    <p:extLst>
      <p:ext uri="{BB962C8B-B14F-4D97-AF65-F5344CB8AC3E}">
        <p14:creationId xmlns:p14="http://schemas.microsoft.com/office/powerpoint/2010/main" val="2831616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37</a:t>
            </a:fld>
            <a:endParaRPr lang="zh-CN" altLang="en-US"/>
          </a:p>
        </p:txBody>
      </p:sp>
    </p:spTree>
    <p:extLst>
      <p:ext uri="{BB962C8B-B14F-4D97-AF65-F5344CB8AC3E}">
        <p14:creationId xmlns:p14="http://schemas.microsoft.com/office/powerpoint/2010/main" val="1127325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38</a:t>
            </a:fld>
            <a:endParaRPr lang="zh-CN" altLang="en-US"/>
          </a:p>
        </p:txBody>
      </p:sp>
    </p:spTree>
    <p:extLst>
      <p:ext uri="{BB962C8B-B14F-4D97-AF65-F5344CB8AC3E}">
        <p14:creationId xmlns:p14="http://schemas.microsoft.com/office/powerpoint/2010/main" val="3147451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4</a:t>
            </a:fld>
            <a:endParaRPr lang="zh-CN" altLang="en-US"/>
          </a:p>
        </p:txBody>
      </p:sp>
    </p:spTree>
    <p:extLst>
      <p:ext uri="{BB962C8B-B14F-4D97-AF65-F5344CB8AC3E}">
        <p14:creationId xmlns:p14="http://schemas.microsoft.com/office/powerpoint/2010/main" val="738863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5</a:t>
            </a:fld>
            <a:endParaRPr lang="zh-CN" altLang="en-US"/>
          </a:p>
        </p:txBody>
      </p:sp>
    </p:spTree>
    <p:extLst>
      <p:ext uri="{BB962C8B-B14F-4D97-AF65-F5344CB8AC3E}">
        <p14:creationId xmlns:p14="http://schemas.microsoft.com/office/powerpoint/2010/main" val="2889542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6</a:t>
            </a:fld>
            <a:endParaRPr lang="zh-CN" altLang="en-US"/>
          </a:p>
        </p:txBody>
      </p:sp>
    </p:spTree>
    <p:extLst>
      <p:ext uri="{BB962C8B-B14F-4D97-AF65-F5344CB8AC3E}">
        <p14:creationId xmlns:p14="http://schemas.microsoft.com/office/powerpoint/2010/main" val="385854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7</a:t>
            </a:fld>
            <a:endParaRPr lang="zh-CN" altLang="en-US"/>
          </a:p>
        </p:txBody>
      </p:sp>
    </p:spTree>
    <p:extLst>
      <p:ext uri="{BB962C8B-B14F-4D97-AF65-F5344CB8AC3E}">
        <p14:creationId xmlns:p14="http://schemas.microsoft.com/office/powerpoint/2010/main" val="51521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400077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9</a:t>
            </a:fld>
            <a:endParaRPr lang="zh-CN" altLang="en-US"/>
          </a:p>
        </p:txBody>
      </p:sp>
    </p:spTree>
    <p:extLst>
      <p:ext uri="{BB962C8B-B14F-4D97-AF65-F5344CB8AC3E}">
        <p14:creationId xmlns:p14="http://schemas.microsoft.com/office/powerpoint/2010/main" val="11518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40"/>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2" y="4488922"/>
            <a:ext cx="9576753" cy="2024416"/>
          </a:xfrm>
        </p:spPr>
        <p:txBody>
          <a:bodyPr/>
          <a:lstStyle>
            <a:lvl1pPr marL="0" indent="0" algn="ctr">
              <a:buNone/>
              <a:defRPr>
                <a:solidFill>
                  <a:schemeClr val="tx1">
                    <a:tint val="75000"/>
                  </a:schemeClr>
                </a:solidFill>
              </a:defRPr>
            </a:lvl1pPr>
            <a:lvl2pPr marL="656653" indent="0" algn="ctr">
              <a:buNone/>
              <a:defRPr>
                <a:solidFill>
                  <a:schemeClr val="tx1">
                    <a:tint val="75000"/>
                  </a:schemeClr>
                </a:solidFill>
              </a:defRPr>
            </a:lvl2pPr>
            <a:lvl3pPr marL="1313306" indent="0" algn="ctr">
              <a:buNone/>
              <a:defRPr>
                <a:solidFill>
                  <a:schemeClr val="tx1">
                    <a:tint val="75000"/>
                  </a:schemeClr>
                </a:solidFill>
              </a:defRPr>
            </a:lvl3pPr>
            <a:lvl4pPr marL="1969959" indent="0" algn="ctr">
              <a:buNone/>
              <a:defRPr>
                <a:solidFill>
                  <a:schemeClr val="tx1">
                    <a:tint val="75000"/>
                  </a:schemeClr>
                </a:solidFill>
              </a:defRPr>
            </a:lvl4pPr>
            <a:lvl5pPr marL="2626612" indent="0" algn="ctr">
              <a:buNone/>
              <a:defRPr>
                <a:solidFill>
                  <a:schemeClr val="tx1">
                    <a:tint val="75000"/>
                  </a:schemeClr>
                </a:solidFill>
              </a:defRPr>
            </a:lvl5pPr>
            <a:lvl6pPr marL="3283265" indent="0" algn="ctr">
              <a:buNone/>
              <a:defRPr>
                <a:solidFill>
                  <a:schemeClr val="tx1">
                    <a:tint val="75000"/>
                  </a:schemeClr>
                </a:solidFill>
              </a:defRPr>
            </a:lvl6pPr>
            <a:lvl7pPr marL="3939918" indent="0" algn="ctr">
              <a:buNone/>
              <a:defRPr>
                <a:solidFill>
                  <a:schemeClr val="tx1">
                    <a:tint val="75000"/>
                  </a:schemeClr>
                </a:solidFill>
              </a:defRPr>
            </a:lvl7pPr>
            <a:lvl8pPr marL="4596570" indent="0" algn="ctr">
              <a:buNone/>
              <a:defRPr>
                <a:solidFill>
                  <a:schemeClr val="tx1">
                    <a:tint val="75000"/>
                  </a:schemeClr>
                </a:solidFill>
              </a:defRPr>
            </a:lvl8pPr>
            <a:lvl9pPr marL="52532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55728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73452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79" y="238382"/>
            <a:ext cx="3078242" cy="506837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054" y="238382"/>
            <a:ext cx="9006708" cy="506837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809718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97579" y="1026878"/>
            <a:ext cx="11685918" cy="5860535"/>
          </a:xfrm>
          <a:prstGeom prst="rect">
            <a:avLst/>
          </a:prstGeom>
        </p:spPr>
        <p:txBody>
          <a:bodyPr anchor="ctr"/>
          <a:lstStyle/>
          <a:p>
            <a:pPr lvl="0" defTabSz="492465">
              <a:defRPr sz="5600">
                <a:latin typeface="Gill Sans"/>
                <a:ea typeface="Gill Sans"/>
                <a:cs typeface="Gill Sans"/>
                <a:sym typeface="Gill Sans"/>
              </a:defRPr>
            </a:pPr>
            <a:endParaRPr/>
          </a:p>
        </p:txBody>
      </p:sp>
    </p:spTree>
    <p:extLst>
      <p:ext uri="{BB962C8B-B14F-4D97-AF65-F5344CB8AC3E}">
        <p14:creationId xmlns:p14="http://schemas.microsoft.com/office/powerpoint/2010/main" val="393248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3348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9"/>
            <a:ext cx="11628914" cy="1573323"/>
          </a:xfrm>
        </p:spPr>
        <p:txBody>
          <a:bodyPr anchor="t"/>
          <a:lstStyle>
            <a:lvl1pPr algn="l">
              <a:defRPr sz="5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900">
                <a:solidFill>
                  <a:schemeClr val="tx1">
                    <a:tint val="75000"/>
                  </a:schemeClr>
                </a:solidFill>
              </a:defRPr>
            </a:lvl1pPr>
            <a:lvl2pPr marL="656653" indent="0">
              <a:buNone/>
              <a:defRPr sz="2600">
                <a:solidFill>
                  <a:schemeClr val="tx1">
                    <a:tint val="75000"/>
                  </a:schemeClr>
                </a:solidFill>
              </a:defRPr>
            </a:lvl2pPr>
            <a:lvl3pPr marL="1313306" indent="0">
              <a:buNone/>
              <a:defRPr sz="2300">
                <a:solidFill>
                  <a:schemeClr val="tx1">
                    <a:tint val="75000"/>
                  </a:schemeClr>
                </a:solidFill>
              </a:defRPr>
            </a:lvl3pPr>
            <a:lvl4pPr marL="1969959" indent="0">
              <a:buNone/>
              <a:defRPr sz="2000">
                <a:solidFill>
                  <a:schemeClr val="tx1">
                    <a:tint val="75000"/>
                  </a:schemeClr>
                </a:solidFill>
              </a:defRPr>
            </a:lvl4pPr>
            <a:lvl5pPr marL="2626612" indent="0">
              <a:buNone/>
              <a:defRPr sz="2000">
                <a:solidFill>
                  <a:schemeClr val="tx1">
                    <a:tint val="75000"/>
                  </a:schemeClr>
                </a:solidFill>
              </a:defRPr>
            </a:lvl5pPr>
            <a:lvl6pPr marL="3283265" indent="0">
              <a:buNone/>
              <a:defRPr sz="2000">
                <a:solidFill>
                  <a:schemeClr val="tx1">
                    <a:tint val="75000"/>
                  </a:schemeClr>
                </a:solidFill>
              </a:defRPr>
            </a:lvl6pPr>
            <a:lvl7pPr marL="3939918" indent="0">
              <a:buNone/>
              <a:defRPr sz="2000">
                <a:solidFill>
                  <a:schemeClr val="tx1">
                    <a:tint val="75000"/>
                  </a:schemeClr>
                </a:solidFill>
              </a:defRPr>
            </a:lvl7pPr>
            <a:lvl8pPr marL="4596570" indent="0">
              <a:buNone/>
              <a:defRPr sz="2000">
                <a:solidFill>
                  <a:schemeClr val="tx1">
                    <a:tint val="75000"/>
                  </a:schemeClr>
                </a:solidFill>
              </a:defRPr>
            </a:lvl8pPr>
            <a:lvl9pPr marL="5253224" indent="0">
              <a:buNone/>
              <a:defRPr sz="20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72952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056"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4548"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2717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3"/>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5" y="1773199"/>
            <a:ext cx="6044851"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4" name="内容占位符 3"/>
          <p:cNvSpPr>
            <a:spLocks noGrp="1"/>
          </p:cNvSpPr>
          <p:nvPr>
            <p:ph sz="half" idx="2"/>
          </p:nvPr>
        </p:nvSpPr>
        <p:spPr>
          <a:xfrm>
            <a:off x="684055" y="2512182"/>
            <a:ext cx="6044851"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800" y="1773199"/>
            <a:ext cx="6047225"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6" name="内容占位符 5"/>
          <p:cNvSpPr>
            <a:spLocks noGrp="1"/>
          </p:cNvSpPr>
          <p:nvPr>
            <p:ph sz="quarter" idx="4"/>
          </p:nvPr>
        </p:nvSpPr>
        <p:spPr>
          <a:xfrm>
            <a:off x="6949800" y="2512182"/>
            <a:ext cx="6047225"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531059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122233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19222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6" y="315398"/>
            <a:ext cx="4500980" cy="1342276"/>
          </a:xfrm>
        </p:spPr>
        <p:txBody>
          <a:bodyPr anchor="b"/>
          <a:lstStyle>
            <a:lvl1pPr algn="l">
              <a:defRPr sz="2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2" y="315400"/>
            <a:ext cx="7648101" cy="6760888"/>
          </a:xfrm>
        </p:spPr>
        <p:txBody>
          <a:bodyPr/>
          <a:lstStyle>
            <a:lvl1pPr>
              <a:defRPr sz="4600"/>
            </a:lvl1pPr>
            <a:lvl2pPr>
              <a:defRPr sz="4000"/>
            </a:lvl2pPr>
            <a:lvl3pPr>
              <a:defRPr sz="35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6" y="1657676"/>
            <a:ext cx="4500980" cy="5418612"/>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6885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8" y="5545138"/>
            <a:ext cx="8208645" cy="654636"/>
          </a:xfrm>
        </p:spPr>
        <p:txBody>
          <a:bodyPr anchor="b"/>
          <a:lstStyle>
            <a:lvl1pPr algn="l">
              <a:defRPr sz="2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8" y="707813"/>
            <a:ext cx="8208645" cy="4752975"/>
          </a:xfrm>
        </p:spPr>
        <p:txBody>
          <a:bodyPr/>
          <a:lstStyle>
            <a:lvl1pPr marL="0" indent="0">
              <a:buNone/>
              <a:defRPr sz="4600"/>
            </a:lvl1pPr>
            <a:lvl2pPr marL="656653" indent="0">
              <a:buNone/>
              <a:defRPr sz="4000"/>
            </a:lvl2pPr>
            <a:lvl3pPr marL="1313306" indent="0">
              <a:buNone/>
              <a:defRPr sz="3500"/>
            </a:lvl3pPr>
            <a:lvl4pPr marL="1969959" indent="0">
              <a:buNone/>
              <a:defRPr sz="2900"/>
            </a:lvl4pPr>
            <a:lvl5pPr marL="2626612" indent="0">
              <a:buNone/>
              <a:defRPr sz="2900"/>
            </a:lvl5pPr>
            <a:lvl6pPr marL="3283265" indent="0">
              <a:buNone/>
              <a:defRPr sz="2900"/>
            </a:lvl6pPr>
            <a:lvl7pPr marL="3939918" indent="0">
              <a:buNone/>
              <a:defRPr sz="2900"/>
            </a:lvl7pPr>
            <a:lvl8pPr marL="4596570" indent="0">
              <a:buNone/>
              <a:defRPr sz="2900"/>
            </a:lvl8pPr>
            <a:lvl9pPr marL="5253224" indent="0">
              <a:buNone/>
              <a:defRPr sz="2900"/>
            </a:lvl9pPr>
          </a:lstStyle>
          <a:p>
            <a:endParaRPr lang="zh-CN" altLang="en-US"/>
          </a:p>
        </p:txBody>
      </p:sp>
      <p:sp>
        <p:nvSpPr>
          <p:cNvPr id="4" name="文本占位符 3"/>
          <p:cNvSpPr>
            <a:spLocks noGrp="1"/>
          </p:cNvSpPr>
          <p:nvPr>
            <p:ph type="body" sz="half" idx="2"/>
          </p:nvPr>
        </p:nvSpPr>
        <p:spPr>
          <a:xfrm>
            <a:off x="2681588" y="6199774"/>
            <a:ext cx="8208645" cy="929690"/>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45105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3"/>
            <a:ext cx="12312968" cy="1320271"/>
          </a:xfrm>
          <a:prstGeom prst="rect">
            <a:avLst/>
          </a:prstGeom>
        </p:spPr>
        <p:txBody>
          <a:bodyPr vert="horz" lIns="131330" tIns="65665" rIns="131330" bIns="6566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1"/>
            <a:ext cx="12312968" cy="5227905"/>
          </a:xfrm>
          <a:prstGeom prst="rect">
            <a:avLst/>
          </a:prstGeom>
        </p:spPr>
        <p:txBody>
          <a:bodyPr vert="horz" lIns="131330" tIns="65665" rIns="131330" bIns="6566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5" y="7342173"/>
            <a:ext cx="3192251" cy="421754"/>
          </a:xfrm>
          <a:prstGeom prst="rect">
            <a:avLst/>
          </a:prstGeom>
        </p:spPr>
        <p:txBody>
          <a:bodyPr vert="horz" lIns="131330" tIns="65665" rIns="131330" bIns="65665" rtlCol="0" anchor="ctr"/>
          <a:lstStyle>
            <a:lvl1pPr algn="l">
              <a:defRPr sz="1700">
                <a:solidFill>
                  <a:schemeClr val="tx1">
                    <a:tint val="75000"/>
                  </a:schemeClr>
                </a:solidFill>
              </a:defRPr>
            </a:lvl1pPr>
          </a:lstStyle>
          <a:p>
            <a:fld id="{294692E2-2E36-4BA6-BF46-F8FA43FD31EF}" type="datetimeFigureOut">
              <a:rPr lang="zh-CN" altLang="en-US" smtClean="0"/>
              <a:t>2016/9/25 Sunday</a:t>
            </a:fld>
            <a:endParaRPr lang="zh-CN" altLang="en-US"/>
          </a:p>
        </p:txBody>
      </p:sp>
      <p:sp>
        <p:nvSpPr>
          <p:cNvPr id="5" name="页脚占位符 4"/>
          <p:cNvSpPr>
            <a:spLocks noGrp="1"/>
          </p:cNvSpPr>
          <p:nvPr>
            <p:ph type="ftr" sz="quarter" idx="3"/>
          </p:nvPr>
        </p:nvSpPr>
        <p:spPr>
          <a:xfrm>
            <a:off x="4674368" y="7342173"/>
            <a:ext cx="4332341" cy="421754"/>
          </a:xfrm>
          <a:prstGeom prst="rect">
            <a:avLst/>
          </a:prstGeom>
        </p:spPr>
        <p:txBody>
          <a:bodyPr vert="horz" lIns="131330" tIns="65665" rIns="131330" bIns="65665" rtlCol="0" anchor="ctr"/>
          <a:lstStyle>
            <a:lvl1pPr algn="ctr">
              <a:defRPr sz="17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3" y="7342173"/>
            <a:ext cx="3192251" cy="421754"/>
          </a:xfrm>
          <a:prstGeom prst="rect">
            <a:avLst/>
          </a:prstGeom>
        </p:spPr>
        <p:txBody>
          <a:bodyPr vert="horz" lIns="131330" tIns="65665" rIns="131330" bIns="65665" rtlCol="0" anchor="ctr"/>
          <a:lstStyle>
            <a:lvl1pPr algn="r">
              <a:defRPr sz="1700">
                <a:solidFill>
                  <a:schemeClr val="tx1">
                    <a:tint val="75000"/>
                  </a:schemeClr>
                </a:solidFill>
              </a:defRPr>
            </a:lvl1p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04573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313306" rtl="0" eaLnBrk="1" latinLnBrk="0" hangingPunct="1">
        <a:spcBef>
          <a:spcPct val="0"/>
        </a:spcBef>
        <a:buNone/>
        <a:defRPr sz="6300" kern="1200">
          <a:solidFill>
            <a:schemeClr val="tx1"/>
          </a:solidFill>
          <a:latin typeface="+mj-lt"/>
          <a:ea typeface="+mj-ea"/>
          <a:cs typeface="+mj-cs"/>
        </a:defRPr>
      </a:lvl1pPr>
    </p:titleStyle>
    <p:bodyStyle>
      <a:lvl1pPr marL="492489" indent="-492489" algn="l" defTabSz="1313306"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7061" indent="-410408" algn="l" defTabSz="1313306"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1632" indent="-328327" algn="l" defTabSz="1313306"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298285"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4938"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1591"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68244"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24897"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81550"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C:\Users\Administrator\Desktop\Nipic_10274128_2015082719021213185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96" y="-427394"/>
            <a:ext cx="17866632" cy="84940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50112" y="1000532"/>
            <a:ext cx="9922734" cy="1281225"/>
          </a:xfrm>
          <a:prstGeom prst="rect">
            <a:avLst/>
          </a:prstGeom>
          <a:noFill/>
        </p:spPr>
        <p:txBody>
          <a:bodyPr wrap="none" lIns="49634" tIns="24817" rIns="49634" bIns="24817" rtlCol="0">
            <a:spAutoFit/>
          </a:bodyPr>
          <a:lstStyle/>
          <a:p>
            <a:pPr algn="ctr"/>
            <a:r>
              <a:rPr lang="zh-CN" altLang="en-US" sz="8000" spc="-163" dirty="0">
                <a:solidFill>
                  <a:srgbClr val="D60C0C"/>
                </a:solidFill>
                <a:latin typeface="思源黑体 CN Bold" pitchFamily="34" charset="-122"/>
                <a:ea typeface="思源黑体 CN Bold" pitchFamily="34" charset="-122"/>
              </a:rPr>
              <a:t>工作汇报总结</a:t>
            </a:r>
            <a:r>
              <a:rPr lang="en-US" altLang="zh-CN" sz="8000" spc="-163" dirty="0">
                <a:solidFill>
                  <a:srgbClr val="D60C0C"/>
                </a:solidFill>
                <a:latin typeface="思源黑体 CN Bold" pitchFamily="34" charset="-122"/>
                <a:ea typeface="思源黑体 CN Bold" pitchFamily="34" charset="-122"/>
              </a:rPr>
              <a:t>PPT</a:t>
            </a:r>
            <a:r>
              <a:rPr lang="zh-CN" altLang="en-US" sz="8000" spc="-163" dirty="0">
                <a:solidFill>
                  <a:srgbClr val="D60C0C"/>
                </a:solidFill>
                <a:latin typeface="思源黑体 CN Bold" pitchFamily="34" charset="-122"/>
                <a:ea typeface="思源黑体 CN Bold" pitchFamily="34" charset="-122"/>
              </a:rPr>
              <a:t>模板</a:t>
            </a:r>
          </a:p>
        </p:txBody>
      </p:sp>
      <p:sp>
        <p:nvSpPr>
          <p:cNvPr id="20" name="TextBox 19"/>
          <p:cNvSpPr txBox="1"/>
          <p:nvPr/>
        </p:nvSpPr>
        <p:spPr>
          <a:xfrm>
            <a:off x="1145175" y="2400355"/>
            <a:ext cx="7123827" cy="850338"/>
          </a:xfrm>
          <a:prstGeom prst="rect">
            <a:avLst/>
          </a:prstGeom>
          <a:noFill/>
        </p:spPr>
        <p:txBody>
          <a:bodyPr wrap="none" lIns="49634" tIns="24817" rIns="49634" bIns="24817" rtlCol="0">
            <a:spAutoFit/>
          </a:bodyPr>
          <a:lstStyle/>
          <a:p>
            <a:pPr algn="ctr"/>
            <a:r>
              <a:rPr lang="en-US" altLang="zh-CN" sz="5200" dirty="0">
                <a:solidFill>
                  <a:schemeClr val="tx1">
                    <a:lumMod val="65000"/>
                    <a:lumOff val="35000"/>
                  </a:schemeClr>
                </a:solidFill>
                <a:latin typeface="DIN Mittelschrift Std" pitchFamily="50" charset="0"/>
              </a:rPr>
              <a:t>BUSINESS POWERPOINT</a:t>
            </a:r>
          </a:p>
        </p:txBody>
      </p:sp>
      <p:sp>
        <p:nvSpPr>
          <p:cNvPr id="39" name="TextBox 38"/>
          <p:cNvSpPr txBox="1"/>
          <p:nvPr/>
        </p:nvSpPr>
        <p:spPr>
          <a:xfrm>
            <a:off x="5611480" y="3325316"/>
            <a:ext cx="2123544" cy="357895"/>
          </a:xfrm>
          <a:prstGeom prst="rect">
            <a:avLst/>
          </a:prstGeom>
          <a:noFill/>
        </p:spPr>
        <p:txBody>
          <a:bodyPr wrap="square" lIns="49634" tIns="24817" rIns="49634" bIns="24817"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内容非常全面</a:t>
            </a:r>
          </a:p>
        </p:txBody>
      </p:sp>
      <p:grpSp>
        <p:nvGrpSpPr>
          <p:cNvPr id="8" name="组合 7"/>
          <p:cNvGrpSpPr/>
          <p:nvPr/>
        </p:nvGrpSpPr>
        <p:grpSpPr>
          <a:xfrm>
            <a:off x="1119367" y="3325316"/>
            <a:ext cx="2001032" cy="400110"/>
            <a:chOff x="1764681" y="6696521"/>
            <a:chExt cx="3528392" cy="691011"/>
          </a:xfrm>
        </p:grpSpPr>
        <p:sp>
          <p:nvSpPr>
            <p:cNvPr id="36" name="TextBox 35"/>
            <p:cNvSpPr txBox="1"/>
            <p:nvPr/>
          </p:nvSpPr>
          <p:spPr>
            <a:xfrm>
              <a:off x="1764681" y="6696521"/>
              <a:ext cx="3096858"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商业</a:t>
              </a:r>
              <a:r>
                <a:rPr lang="en-US" altLang="zh-CN"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PPT</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通用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a:off x="3242914" y="3325316"/>
            <a:ext cx="2252807" cy="400110"/>
            <a:chOff x="5509097" y="6696521"/>
            <a:chExt cx="3972343" cy="691011"/>
          </a:xfrm>
        </p:grpSpPr>
        <p:sp>
          <p:nvSpPr>
            <p:cNvPr id="38" name="TextBox 37"/>
            <p:cNvSpPr txBox="1"/>
            <p:nvPr/>
          </p:nvSpPr>
          <p:spPr>
            <a:xfrm>
              <a:off x="5509097" y="6696521"/>
              <a:ext cx="3744415"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会打字就能修改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7" name="Destiny of the Chose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63695" y="-709586"/>
            <a:ext cx="276395" cy="282192"/>
          </a:xfrm>
          <a:prstGeom prst="rect">
            <a:avLst/>
          </a:prstGeom>
        </p:spPr>
      </p:pic>
    </p:spTree>
    <p:extLst>
      <p:ext uri="{BB962C8B-B14F-4D97-AF65-F5344CB8AC3E}">
        <p14:creationId xmlns:p14="http://schemas.microsoft.com/office/powerpoint/2010/main" val="281644283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257"/>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9"/>
                                        </p:tgtEl>
                                        <p:attrNameLst>
                                          <p:attrName>ppt_y</p:attrName>
                                        </p:attrNameLst>
                                      </p:cBhvr>
                                      <p:tavLst>
                                        <p:tav tm="0">
                                          <p:val>
                                            <p:strVal val="#ppt_y"/>
                                          </p:val>
                                        </p:tav>
                                        <p:tav tm="100000">
                                          <p:val>
                                            <p:strVal val="#ppt_y"/>
                                          </p:val>
                                        </p:tav>
                                      </p:tavLst>
                                    </p:anim>
                                    <p:anim calcmode="lin" valueType="num">
                                      <p:cBhvr>
                                        <p:cTn id="1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9"/>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1000"/>
                                        <p:tgtEl>
                                          <p:spTgt spid="20"/>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56"/>
                                        </p:tgtEl>
                                        <p:attrNameLst>
                                          <p:attrName>style.visibility</p:attrName>
                                        </p:attrNameLst>
                                      </p:cBhvr>
                                      <p:to>
                                        <p:strVal val="visible"/>
                                      </p:to>
                                    </p:set>
                                    <p:animEffect transition="in" filter="wipe(left)">
                                      <p:cBhvr>
                                        <p:cTn id="26" dur="500"/>
                                        <p:tgtEl>
                                          <p:spTgt spid="25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57"/>
                </p:tgtEl>
              </p:cMediaNode>
            </p:audio>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项目介绍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项目介绍及发展</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项目背景</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市场分析</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面临问题</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行业发展趋势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989681" cy="400110"/>
            <a:chOff x="17580587" y="9968299"/>
            <a:chExt cx="3508377" cy="691011"/>
          </a:xfrm>
        </p:grpSpPr>
        <p:sp>
          <p:nvSpPr>
            <p:cNvPr id="40" name="TextBox 39"/>
            <p:cNvSpPr txBox="1"/>
            <p:nvPr/>
          </p:nvSpPr>
          <p:spPr>
            <a:xfrm>
              <a:off x="18049854" y="9968299"/>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竞争对手分析</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02</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457344" cy="400110"/>
            <a:chOff x="14536417" y="11170642"/>
            <a:chExt cx="2569714" cy="691011"/>
          </a:xfrm>
        </p:grpSpPr>
        <p:sp>
          <p:nvSpPr>
            <p:cNvPr id="28" name="TextBox 27"/>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解决方案</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39622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8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6692901" y="2925562"/>
            <a:ext cx="1250249" cy="2744710"/>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3695227" y="2654666"/>
            <a:ext cx="3179622" cy="3604184"/>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81" name="TextBox 80"/>
          <p:cNvSpPr txBox="1"/>
          <p:nvPr/>
        </p:nvSpPr>
        <p:spPr>
          <a:xfrm>
            <a:off x="4047429" y="2993962"/>
            <a:ext cx="2389132"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2087234" y="3585566"/>
            <a:ext cx="1492460" cy="1523771"/>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162161" y="6861367"/>
              <a:ext cx="1668090" cy="1541485"/>
            </a:xfrm>
            <a:prstGeom prst="rect">
              <a:avLst/>
            </a:prstGeom>
            <a:noFill/>
          </p:spPr>
          <p:txBody>
            <a:bodyPr wrap="square" rtlCol="0">
              <a:spAutoFit/>
            </a:bodyPr>
            <a:lstStyle/>
            <a:p>
              <a:r>
                <a:rPr lang="zh-CN" altLang="en-US" dirty="0" smtClean="0">
                  <a:solidFill>
                    <a:schemeClr val="bg1"/>
                  </a:solidFill>
                  <a:latin typeface="思源黑体 CN Medium" pitchFamily="34" charset="-122"/>
                  <a:ea typeface="思源黑体 CN Medium" pitchFamily="34" charset="-122"/>
                </a:rPr>
                <a:t>项目</a:t>
              </a:r>
              <a:endParaRPr lang="en-US" altLang="zh-CN" dirty="0" smtClean="0">
                <a:solidFill>
                  <a:schemeClr val="bg1"/>
                </a:solidFill>
                <a:latin typeface="思源黑体 CN Medium" pitchFamily="34" charset="-122"/>
                <a:ea typeface="思源黑体 CN Medium" pitchFamily="34" charset="-122"/>
              </a:endParaRPr>
            </a:p>
            <a:p>
              <a:r>
                <a:rPr lang="zh-CN" altLang="en-US" dirty="0" smtClean="0">
                  <a:solidFill>
                    <a:schemeClr val="bg1"/>
                  </a:solidFill>
                  <a:latin typeface="思源黑体 CN Medium" pitchFamily="34" charset="-122"/>
                  <a:ea typeface="思源黑体 CN Medium" pitchFamily="34" charset="-122"/>
                </a:rPr>
                <a:t>背景</a:t>
              </a:r>
              <a:endParaRPr lang="en-US" altLang="zh-CN" dirty="0" smtClean="0">
                <a:solidFill>
                  <a:schemeClr val="bg1"/>
                </a:solidFill>
                <a:latin typeface="思源黑体 CN Medium" pitchFamily="34" charset="-122"/>
                <a:ea typeface="思源黑体 CN Medium" pitchFamily="34" charset="-122"/>
              </a:endParaRPr>
            </a:p>
          </p:txBody>
        </p:sp>
      </p:grpSp>
      <p:sp>
        <p:nvSpPr>
          <p:cNvPr id="84" name="TextBox 83"/>
          <p:cNvSpPr txBox="1"/>
          <p:nvPr/>
        </p:nvSpPr>
        <p:spPr>
          <a:xfrm>
            <a:off x="8930703" y="1792720"/>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273916" y="3962601"/>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9087497" y="5811508"/>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7470290" y="1792718"/>
            <a:ext cx="1198200" cy="1223338"/>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85"/>
            <p:cNvSpPr txBox="1"/>
            <p:nvPr/>
          </p:nvSpPr>
          <p:spPr>
            <a:xfrm>
              <a:off x="13581323" y="3528167"/>
              <a:ext cx="1457162" cy="1222556"/>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endParaRPr>
            </a:p>
          </p:txBody>
        </p:sp>
      </p:grpSp>
      <p:grpSp>
        <p:nvGrpSpPr>
          <p:cNvPr id="12" name="组合 11"/>
          <p:cNvGrpSpPr/>
          <p:nvPr/>
        </p:nvGrpSpPr>
        <p:grpSpPr>
          <a:xfrm>
            <a:off x="7532433" y="5571206"/>
            <a:ext cx="1336131" cy="1223336"/>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13539159" y="10087373"/>
              <a:ext cx="1989080" cy="1222558"/>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endParaRPr>
            </a:p>
          </p:txBody>
        </p:sp>
      </p:grpSp>
      <p:grpSp>
        <p:nvGrpSpPr>
          <p:cNvPr id="4" name="组合 3"/>
          <p:cNvGrpSpPr/>
          <p:nvPr/>
        </p:nvGrpSpPr>
        <p:grpSpPr>
          <a:xfrm>
            <a:off x="8002721" y="3814632"/>
            <a:ext cx="1198200" cy="1223337"/>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4466879" y="7033180"/>
              <a:ext cx="1636297" cy="1222557"/>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02</a:t>
              </a:r>
              <a:endParaRPr lang="zh-CN" altLang="en-US" sz="4000" dirty="0">
                <a:solidFill>
                  <a:schemeClr val="bg1"/>
                </a:solidFill>
              </a:endParaRPr>
            </a:p>
          </p:txBody>
        </p: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3" name="组合 12"/>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项目背景</a:t>
              </a:r>
            </a:p>
          </p:txBody>
        </p:sp>
      </p:grpSp>
    </p:spTree>
    <p:extLst>
      <p:ext uri="{BB962C8B-B14F-4D97-AF65-F5344CB8AC3E}">
        <p14:creationId xmlns:p14="http://schemas.microsoft.com/office/powerpoint/2010/main" val="2969286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4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4000">
                                          <p:cBhvr additive="base">
                                            <p:cTn id="1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项目来源</a:t>
              </a:r>
            </a:p>
          </p:txBody>
        </p:sp>
      </p:grpSp>
      <p:grpSp>
        <p:nvGrpSpPr>
          <p:cNvPr id="5" name="组合 4"/>
          <p:cNvGrpSpPr/>
          <p:nvPr/>
        </p:nvGrpSpPr>
        <p:grpSpPr>
          <a:xfrm>
            <a:off x="1730350" y="2038950"/>
            <a:ext cx="5314374" cy="847510"/>
            <a:chOff x="3051103" y="3521377"/>
            <a:chExt cx="9370762" cy="1463697"/>
          </a:xfrm>
        </p:grpSpPr>
        <p:sp>
          <p:nvSpPr>
            <p:cNvPr id="74" name="Shape 1258"/>
            <p:cNvSpPr/>
            <p:nvPr/>
          </p:nvSpPr>
          <p:spPr>
            <a:xfrm>
              <a:off x="4834528" y="363494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 name="组合 1"/>
            <p:cNvGrpSpPr/>
            <p:nvPr/>
          </p:nvGrpSpPr>
          <p:grpSpPr>
            <a:xfrm>
              <a:off x="3051103" y="3521377"/>
              <a:ext cx="1539080" cy="1419312"/>
              <a:chOff x="1783635" y="4451703"/>
              <a:chExt cx="1539080" cy="1419312"/>
            </a:xfrm>
          </p:grpSpPr>
          <p:sp>
            <p:nvSpPr>
              <p:cNvPr id="7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6" name="组合 5"/>
          <p:cNvGrpSpPr/>
          <p:nvPr/>
        </p:nvGrpSpPr>
        <p:grpSpPr>
          <a:xfrm>
            <a:off x="1730350" y="3418788"/>
            <a:ext cx="5314374" cy="821811"/>
            <a:chOff x="3051103" y="5904433"/>
            <a:chExt cx="9370762" cy="1419312"/>
          </a:xfrm>
        </p:grpSpPr>
        <p:sp>
          <p:nvSpPr>
            <p:cNvPr id="80" name="Shape 1262"/>
            <p:cNvSpPr/>
            <p:nvPr/>
          </p:nvSpPr>
          <p:spPr>
            <a:xfrm>
              <a:off x="4834528" y="5904433"/>
              <a:ext cx="7587337" cy="135012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02" name="组合 101"/>
            <p:cNvGrpSpPr/>
            <p:nvPr/>
          </p:nvGrpSpPr>
          <p:grpSpPr>
            <a:xfrm>
              <a:off x="3051103" y="5904433"/>
              <a:ext cx="1539080" cy="1419312"/>
              <a:chOff x="1783635" y="4451703"/>
              <a:chExt cx="1539080" cy="1419312"/>
            </a:xfrm>
          </p:grpSpPr>
          <p:sp>
            <p:nvSpPr>
              <p:cNvPr id="10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1714388" y="4753000"/>
            <a:ext cx="5314374" cy="847510"/>
            <a:chOff x="3022956" y="8208689"/>
            <a:chExt cx="9370762" cy="1463697"/>
          </a:xfrm>
        </p:grpSpPr>
        <p:sp>
          <p:nvSpPr>
            <p:cNvPr id="110" name="Shape 1258"/>
            <p:cNvSpPr/>
            <p:nvPr/>
          </p:nvSpPr>
          <p:spPr>
            <a:xfrm>
              <a:off x="4806381" y="8322257"/>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12" name="组合 111"/>
            <p:cNvGrpSpPr/>
            <p:nvPr/>
          </p:nvGrpSpPr>
          <p:grpSpPr>
            <a:xfrm>
              <a:off x="3022956" y="8208689"/>
              <a:ext cx="1539080" cy="1419312"/>
              <a:chOff x="1783635" y="4451703"/>
              <a:chExt cx="1539080" cy="1419312"/>
            </a:xfrm>
          </p:grpSpPr>
          <p:sp>
            <p:nvSpPr>
              <p:cNvPr id="1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8195" name="Picture 3" descr="C:\Users\Administrator\Desktop\CzfyunALkqJt.JPG"/>
          <p:cNvPicPr>
            <a:picLocks noChangeAspect="1" noChangeArrowheads="1"/>
          </p:cNvPicPr>
          <p:nvPr/>
        </p:nvPicPr>
        <p:blipFill rotWithShape="1">
          <a:blip r:embed="rId3">
            <a:extLst>
              <a:ext uri="{28A0092B-C50C-407E-A947-70E740481C1C}">
                <a14:useLocalDpi xmlns:a14="http://schemas.microsoft.com/office/drawing/2010/main" val="0"/>
              </a:ext>
            </a:extLst>
          </a:blip>
          <a:srcRect l="3810" t="435" r="46115" b="-435"/>
          <a:stretch/>
        </p:blipFill>
        <p:spPr bwMode="auto">
          <a:xfrm flipH="1">
            <a:off x="8487382" y="-7660"/>
            <a:ext cx="5427775" cy="795730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371740" y="4764888"/>
            <a:ext cx="231280" cy="3184760"/>
          </a:xfrm>
          <a:prstGeom prst="rect">
            <a:avLst/>
          </a:prstGeom>
          <a:gradFill>
            <a:gsLst>
              <a:gs pos="5000">
                <a:srgbClr val="E00E0E"/>
              </a:gs>
              <a:gs pos="100000">
                <a:srgbClr val="E9344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8" name="组合 7"/>
          <p:cNvGrpSpPr/>
          <p:nvPr/>
        </p:nvGrpSpPr>
        <p:grpSpPr>
          <a:xfrm>
            <a:off x="1714388" y="6045516"/>
            <a:ext cx="5314374" cy="847510"/>
            <a:chOff x="3022956" y="10440937"/>
            <a:chExt cx="9370762" cy="1463697"/>
          </a:xfrm>
        </p:grpSpPr>
        <p:sp>
          <p:nvSpPr>
            <p:cNvPr id="122" name="Shape 1258"/>
            <p:cNvSpPr/>
            <p:nvPr/>
          </p:nvSpPr>
          <p:spPr>
            <a:xfrm>
              <a:off x="4806381" y="1055450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3" name="组合 122"/>
            <p:cNvGrpSpPr/>
            <p:nvPr/>
          </p:nvGrpSpPr>
          <p:grpSpPr>
            <a:xfrm>
              <a:off x="3022956" y="10440937"/>
              <a:ext cx="1539080" cy="1419312"/>
              <a:chOff x="1783635" y="4451703"/>
              <a:chExt cx="1539080" cy="1419312"/>
            </a:xfrm>
          </p:grpSpPr>
          <p:sp>
            <p:nvSpPr>
              <p:cNvPr id="124"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442767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1+#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anim calcmode="lin" valueType="num">
                                      <p:cBhvr>
                                        <p:cTn id="35" dur="500" fill="hold"/>
                                        <p:tgtEl>
                                          <p:spTgt spid="6"/>
                                        </p:tgtEl>
                                        <p:attrNameLst>
                                          <p:attrName>ppt_x</p:attrName>
                                        </p:attrNameLst>
                                      </p:cBhvr>
                                      <p:tavLst>
                                        <p:tav tm="0">
                                          <p:val>
                                            <p:strVal val="#ppt_x"/>
                                          </p:val>
                                        </p:tav>
                                        <p:tav tm="100000">
                                          <p:val>
                                            <p:strVal val="#ppt_x"/>
                                          </p:val>
                                        </p:tav>
                                      </p:tavLst>
                                    </p:anim>
                                    <p:anim calcmode="lin" valueType="num">
                                      <p:cBhvr>
                                        <p:cTn id="36" dur="5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7231870" y="1981113"/>
            <a:ext cx="4016251" cy="4709794"/>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19" name="组合 118"/>
          <p:cNvGrpSpPr/>
          <p:nvPr/>
        </p:nvGrpSpPr>
        <p:grpSpPr>
          <a:xfrm flipH="1">
            <a:off x="5361603" y="2870450"/>
            <a:ext cx="1870267" cy="2881981"/>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381672"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市场分析</a:t>
              </a:r>
            </a:p>
          </p:txBody>
        </p:sp>
      </p:grpSp>
      <p:sp>
        <p:nvSpPr>
          <p:cNvPr id="12" name="椭圆 11"/>
          <p:cNvSpPr/>
          <p:nvPr/>
        </p:nvSpPr>
        <p:spPr>
          <a:xfrm>
            <a:off x="2219293" y="2606523"/>
            <a:ext cx="3183147" cy="3249927"/>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0" name="TextBox 69"/>
          <p:cNvSpPr txBox="1"/>
          <p:nvPr/>
        </p:nvSpPr>
        <p:spPr>
          <a:xfrm>
            <a:off x="2989161" y="3412976"/>
            <a:ext cx="1723381" cy="1650557"/>
          </a:xfrm>
          <a:prstGeom prst="rect">
            <a:avLst/>
          </a:prstGeom>
          <a:noFill/>
          <a:ln>
            <a:noFill/>
          </a:ln>
        </p:spPr>
        <p:txBody>
          <a:bodyPr wrap="square" lIns="49634" tIns="24817" rIns="49634" bIns="24817" rtlCol="0">
            <a:spAutoFit/>
          </a:bodyPr>
          <a:lstStyle/>
          <a:p>
            <a:r>
              <a:rPr lang="zh-CN" altLang="en-US" sz="5200" b="1" dirty="0">
                <a:solidFill>
                  <a:schemeClr val="bg1"/>
                </a:solidFill>
                <a:latin typeface="微软雅黑" pitchFamily="34" charset="-122"/>
                <a:ea typeface="微软雅黑" pitchFamily="34" charset="-122"/>
              </a:rPr>
              <a:t>市场调查</a:t>
            </a:r>
            <a:endParaRPr lang="en-US" altLang="zh-CN" sz="5200" b="1" dirty="0">
              <a:solidFill>
                <a:schemeClr val="bg1"/>
              </a:solidFill>
              <a:latin typeface="微软雅黑" pitchFamily="34" charset="-122"/>
              <a:ea typeface="微软雅黑" pitchFamily="34" charset="-122"/>
            </a:endParaRPr>
          </a:p>
        </p:txBody>
      </p:sp>
      <p:grpSp>
        <p:nvGrpSpPr>
          <p:cNvPr id="17" name="组合 16"/>
          <p:cNvGrpSpPr/>
          <p:nvPr/>
        </p:nvGrpSpPr>
        <p:grpSpPr>
          <a:xfrm>
            <a:off x="7493318" y="2388968"/>
            <a:ext cx="3307875" cy="481482"/>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4494247" y="4261101"/>
              <a:ext cx="384611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493318" y="3061660"/>
            <a:ext cx="3307875" cy="481482"/>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4593580" y="5472592"/>
              <a:ext cx="3647449"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493318" y="3734353"/>
            <a:ext cx="3307875" cy="481482"/>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4162342" y="6603590"/>
              <a:ext cx="4509926"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493318" y="4407045"/>
            <a:ext cx="3307875" cy="481482"/>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4465633" y="7724623"/>
              <a:ext cx="390334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493318" y="5079736"/>
            <a:ext cx="3307875" cy="481482"/>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4728914" y="8927142"/>
              <a:ext cx="3376780"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493318" y="5752431"/>
            <a:ext cx="3307875" cy="481482"/>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4186339" y="10140523"/>
              <a:ext cx="4461931"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428275" y="5024783"/>
            <a:ext cx="1127026" cy="1150670"/>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TextBox 114"/>
            <p:cNvSpPr txBox="1"/>
            <p:nvPr/>
          </p:nvSpPr>
          <p:spPr>
            <a:xfrm>
              <a:off x="8188920" y="9326077"/>
              <a:ext cx="1606666" cy="744165"/>
            </a:xfrm>
            <a:prstGeom prst="rect">
              <a:avLst/>
            </a:prstGeom>
            <a:noFill/>
            <a:ln>
              <a:noFill/>
            </a:ln>
          </p:spPr>
          <p:txBody>
            <a:bodyPr wrap="square" rtlCol="0">
              <a:spAutoFit/>
            </a:bodyPr>
            <a:lstStyle/>
            <a:p>
              <a:r>
                <a:rPr lang="zh-CN" altLang="en-US" sz="2200" b="1" dirty="0">
                  <a:solidFill>
                    <a:srgbClr val="D60C0C"/>
                  </a:solidFill>
                  <a:latin typeface="微软雅黑" pitchFamily="34" charset="-122"/>
                  <a:ea typeface="微软雅黑" pitchFamily="34" charset="-122"/>
                </a:rPr>
                <a:t>超市</a:t>
              </a:r>
              <a:endParaRPr lang="en-US" altLang="zh-CN" sz="22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4877486" y="3686504"/>
            <a:ext cx="1160077" cy="1150671"/>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TextBox 115"/>
            <p:cNvSpPr txBox="1"/>
            <p:nvPr/>
          </p:nvSpPr>
          <p:spPr>
            <a:xfrm>
              <a:off x="8773744" y="6943761"/>
              <a:ext cx="1872208" cy="691011"/>
            </a:xfrm>
            <a:prstGeom prst="rect">
              <a:avLst/>
            </a:prstGeom>
            <a:noFill/>
            <a:ln>
              <a:noFill/>
            </a:ln>
          </p:spPr>
          <p:txBody>
            <a:bodyPr wrap="square" rtlCol="0">
              <a:spAutoFit/>
            </a:bodyPr>
            <a:lstStyle/>
            <a:p>
              <a:r>
                <a:rPr lang="zh-CN" altLang="en-US" sz="2000" b="1" dirty="0">
                  <a:solidFill>
                    <a:srgbClr val="D60C0C"/>
                  </a:solidFill>
                  <a:latin typeface="微软雅黑" pitchFamily="34" charset="-122"/>
                  <a:ea typeface="微软雅黑" pitchFamily="34" charset="-122"/>
                </a:rPr>
                <a:t>直营店</a:t>
              </a:r>
              <a:endParaRPr lang="en-US" altLang="zh-CN" sz="20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4387438" y="2310597"/>
            <a:ext cx="1127026" cy="1150670"/>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7921240" y="4546934"/>
              <a:ext cx="1601170" cy="797321"/>
            </a:xfrm>
            <a:prstGeom prst="rect">
              <a:avLst/>
            </a:prstGeom>
            <a:noFill/>
            <a:ln>
              <a:noFill/>
            </a:ln>
          </p:spPr>
          <p:txBody>
            <a:bodyPr wrap="square" rtlCol="0">
              <a:spAutoFit/>
            </a:bodyPr>
            <a:lstStyle/>
            <a:p>
              <a:r>
                <a:rPr lang="zh-CN" altLang="en-US" sz="2400" b="1" dirty="0" smtClean="0">
                  <a:solidFill>
                    <a:srgbClr val="D60C0C"/>
                  </a:solidFill>
                  <a:latin typeface="微软雅黑" pitchFamily="34" charset="-122"/>
                  <a:ea typeface="微软雅黑" pitchFamily="34" charset="-122"/>
                </a:rPr>
                <a:t>门 店</a:t>
              </a:r>
              <a:endParaRPr lang="en-US" altLang="zh-CN" sz="2400" b="1" dirty="0">
                <a:solidFill>
                  <a:srgbClr val="D60C0C"/>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229861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randombar(horizontal)">
                                      <p:cBhvr>
                                        <p:cTn id="23" dur="500"/>
                                        <p:tgtEl>
                                          <p:spTgt spid="70"/>
                                        </p:tgtEl>
                                      </p:cBhvr>
                                    </p:animEffect>
                                  </p:childTnLst>
                                </p:cTn>
                              </p:par>
                            </p:childTnLst>
                          </p:cTn>
                        </p:par>
                        <p:par>
                          <p:cTn id="24" fill="hold">
                            <p:stCondLst>
                              <p:cond delay="2000"/>
                            </p:stCondLst>
                            <p:childTnLst>
                              <p:par>
                                <p:cTn id="25" presetID="1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000"/>
                            </p:stCondLst>
                            <p:childTnLst>
                              <p:par>
                                <p:cTn id="32" presetID="15"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fltVal val="0"/>
                                          </p:val>
                                        </p:tav>
                                        <p:tav tm="100000">
                                          <p:val>
                                            <p:strVal val="#ppt_w"/>
                                          </p:val>
                                        </p:tav>
                                      </p:tavLst>
                                    </p:anim>
                                    <p:anim calcmode="lin" valueType="num">
                                      <p:cBhvr>
                                        <p:cTn id="35" dur="1000" fill="hold"/>
                                        <p:tgtEl>
                                          <p:spTgt spid="4"/>
                                        </p:tgtEl>
                                        <p:attrNameLst>
                                          <p:attrName>ppt_h</p:attrName>
                                        </p:attrNameLst>
                                      </p:cBhvr>
                                      <p:tavLst>
                                        <p:tav tm="0">
                                          <p:val>
                                            <p:fltVal val="0"/>
                                          </p:val>
                                        </p:tav>
                                        <p:tav tm="100000">
                                          <p:val>
                                            <p:strVal val="#ppt_h"/>
                                          </p:val>
                                        </p:tav>
                                      </p:tavLst>
                                    </p:anim>
                                    <p:anim calcmode="lin" valueType="num">
                                      <p:cBhvr>
                                        <p:cTn id="3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000"/>
                            </p:stCondLst>
                            <p:childTnLst>
                              <p:par>
                                <p:cTn id="39" presetID="15"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left)">
                                      <p:cBhvr>
                                        <p:cTn id="48" dur="500"/>
                                        <p:tgtEl>
                                          <p:spTgt spid="119"/>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6000"/>
                            </p:stCondLst>
                            <p:childTnLst>
                              <p:par>
                                <p:cTn id="56" presetID="42" presetClass="entr" presetSubtype="0" fill="hold" nodeType="after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ppt_x</p:attrName>
                                        </p:attrNameLst>
                                      </p:cBhvr>
                                      <p:tavLst>
                                        <p:tav tm="0">
                                          <p:val>
                                            <p:strVal val="#ppt_x"/>
                                          </p:val>
                                        </p:tav>
                                        <p:tav tm="100000">
                                          <p:val>
                                            <p:strVal val="#ppt_x"/>
                                          </p:val>
                                        </p:tav>
                                      </p:tavLst>
                                    </p:anim>
                                    <p:anim calcmode="lin" valueType="num">
                                      <p:cBhvr>
                                        <p:cTn id="60" dur="5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6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8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92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3" grpId="0" animBg="1"/>
      <p:bldP spid="12"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发展趋势</a:t>
              </a:r>
            </a:p>
          </p:txBody>
        </p:sp>
      </p:grpSp>
      <p:pic>
        <p:nvPicPr>
          <p:cNvPr id="9" name="02_Meet Our Offices.jpg"/>
          <p:cNvPicPr/>
          <p:nvPr/>
        </p:nvPicPr>
        <p:blipFill>
          <a:blip r:embed="rId3">
            <a:extLst>
              <a:ext uri="{28A0092B-C50C-407E-A947-70E740481C1C}">
                <a14:useLocalDpi xmlns:a14="http://schemas.microsoft.com/office/drawing/2010/main" val="0"/>
              </a:ext>
            </a:extLst>
          </a:blip>
          <a:stretch>
            <a:fillRect/>
          </a:stretch>
        </p:blipFill>
        <p:spPr>
          <a:xfrm>
            <a:off x="7044724" y="2293048"/>
            <a:ext cx="5634128" cy="2293065"/>
          </a:xfrm>
          <a:prstGeom prst="rect">
            <a:avLst/>
          </a:prstGeom>
          <a:ln w="12700">
            <a:miter lim="400000"/>
          </a:ln>
        </p:spPr>
      </p:pic>
      <p:pic>
        <p:nvPicPr>
          <p:cNvPr id="7170"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8256" y="4676591"/>
            <a:ext cx="2762873" cy="199434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4725" y="4676591"/>
            <a:ext cx="2750446" cy="199434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305751" y="2293049"/>
            <a:ext cx="1594497" cy="741951"/>
            <a:chOff x="4065694" y="3960217"/>
            <a:chExt cx="2811555" cy="1281388"/>
          </a:xfrm>
        </p:grpSpPr>
        <p:sp>
          <p:nvSpPr>
            <p:cNvPr id="20" name="Rounded Rectangle 43"/>
            <p:cNvSpPr/>
            <p:nvPr/>
          </p:nvSpPr>
          <p:spPr>
            <a:xfrm>
              <a:off x="4081294" y="3961259"/>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22" name="TextBox 21"/>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30"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D60C0C"/>
                </a:solidFill>
                <a:latin typeface="+mj-lt"/>
              </a:rPr>
              <a:t>1</a:t>
            </a:r>
            <a:r>
              <a:rPr lang="en-US" sz="4300" dirty="0">
                <a:solidFill>
                  <a:srgbClr val="D60C0C"/>
                </a:solidFill>
                <a:latin typeface="+mj-lt"/>
              </a:rPr>
              <a:t>.</a:t>
            </a:r>
            <a:endParaRPr lang="id-ID" sz="4300" dirty="0">
              <a:solidFill>
                <a:srgbClr val="D60C0C"/>
              </a:solidFill>
              <a:latin typeface="+mj-lt"/>
            </a:endParaRPr>
          </a:p>
        </p:txBody>
      </p:sp>
      <p:sp>
        <p:nvSpPr>
          <p:cNvPr id="31"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2.</a:t>
            </a:r>
            <a:endParaRPr lang="id-ID" sz="4300" dirty="0">
              <a:solidFill>
                <a:srgbClr val="D60C0C"/>
              </a:solidFill>
              <a:latin typeface="+mj-lt"/>
            </a:endParaRPr>
          </a:p>
        </p:txBody>
      </p:sp>
      <p:sp>
        <p:nvSpPr>
          <p:cNvPr id="35"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3.</a:t>
            </a:r>
            <a:endParaRPr lang="id-ID" sz="4300" dirty="0">
              <a:solidFill>
                <a:srgbClr val="D60C0C"/>
              </a:solidFill>
              <a:latin typeface="+mj-lt"/>
            </a:endParaRPr>
          </a:p>
        </p:txBody>
      </p:sp>
      <p:sp>
        <p:nvSpPr>
          <p:cNvPr id="37"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7172" name="直接连接符 7171"/>
          <p:cNvCxnSpPr/>
          <p:nvPr/>
        </p:nvCxnSpPr>
        <p:spPr>
          <a:xfrm>
            <a:off x="1980889" y="4294366"/>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980889" y="5528397"/>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4880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500" fill="hold"/>
                                        <p:tgtEl>
                                          <p:spTgt spid="7171"/>
                                        </p:tgtEl>
                                        <p:attrNameLst>
                                          <p:attrName>ppt_w</p:attrName>
                                        </p:attrNameLst>
                                      </p:cBhvr>
                                      <p:tavLst>
                                        <p:tav tm="0">
                                          <p:val>
                                            <p:fltVal val="0"/>
                                          </p:val>
                                        </p:tav>
                                        <p:tav tm="100000">
                                          <p:val>
                                            <p:strVal val="#ppt_w"/>
                                          </p:val>
                                        </p:tav>
                                      </p:tavLst>
                                    </p:anim>
                                    <p:anim calcmode="lin" valueType="num">
                                      <p:cBhvr>
                                        <p:cTn id="22" dur="500" fill="hold"/>
                                        <p:tgtEl>
                                          <p:spTgt spid="717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p:cTn id="25" dur="500" fill="hold"/>
                                        <p:tgtEl>
                                          <p:spTgt spid="7170"/>
                                        </p:tgtEl>
                                        <p:attrNameLst>
                                          <p:attrName>ppt_w</p:attrName>
                                        </p:attrNameLst>
                                      </p:cBhvr>
                                      <p:tavLst>
                                        <p:tav tm="0">
                                          <p:val>
                                            <p:fltVal val="0"/>
                                          </p:val>
                                        </p:tav>
                                        <p:tav tm="100000">
                                          <p:val>
                                            <p:strVal val="#ppt_w"/>
                                          </p:val>
                                        </p:tav>
                                      </p:tavLst>
                                    </p:anim>
                                    <p:anim calcmode="lin" valueType="num">
                                      <p:cBhvr>
                                        <p:cTn id="26" dur="500" fill="hold"/>
                                        <p:tgtEl>
                                          <p:spTgt spid="7170"/>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 calcmode="lin" valueType="num">
                                      <p:cBhvr additive="base">
                                        <p:cTn id="43" dur="500"/>
                                        <p:tgtEl>
                                          <p:spTgt spid="7172"/>
                                        </p:tgtEl>
                                        <p:attrNameLst>
                                          <p:attrName>ppt_y</p:attrName>
                                        </p:attrNameLst>
                                      </p:cBhvr>
                                      <p:tavLst>
                                        <p:tav tm="0">
                                          <p:val>
                                            <p:strVal val="#ppt_y+#ppt_h*1.125000"/>
                                          </p:val>
                                        </p:tav>
                                        <p:tav tm="100000">
                                          <p:val>
                                            <p:strVal val="#ppt_y"/>
                                          </p:val>
                                        </p:tav>
                                      </p:tavLst>
                                    </p:anim>
                                    <p:animEffect transition="in" filter="wipe(up)">
                                      <p:cBhvr>
                                        <p:cTn id="44" dur="500"/>
                                        <p:tgtEl>
                                          <p:spTgt spid="7172"/>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randombar(horizontal)">
                                      <p:cBhvr>
                                        <p:cTn id="48" dur="500"/>
                                        <p:tgtEl>
                                          <p:spTgt spid="34"/>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ppt_y</p:attrName>
                                        </p:attrNameLst>
                                      </p:cBhvr>
                                      <p:tavLst>
                                        <p:tav tm="0">
                                          <p:val>
                                            <p:strVal val="#ppt_y+#ppt_h*1.125000"/>
                                          </p:val>
                                        </p:tav>
                                        <p:tav tm="100000">
                                          <p:val>
                                            <p:strVal val="#ppt_y"/>
                                          </p:val>
                                        </p:tav>
                                      </p:tavLst>
                                    </p:anim>
                                    <p:animEffect transition="in" filter="wipe(up)">
                                      <p:cBhvr>
                                        <p:cTn id="53" dur="500"/>
                                        <p:tgtEl>
                                          <p:spTgt spid="35"/>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up)">
                                      <p:cBhvr>
                                        <p:cTn id="58" dur="500"/>
                                        <p:tgtEl>
                                          <p:spTgt spid="43"/>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P spid="31"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竞争对手</a:t>
              </a: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14647" t="5339" r="29017" b="9750"/>
          <a:stretch>
            <a:fillRect/>
          </a:stretch>
        </p:blipFill>
        <p:spPr>
          <a:xfrm>
            <a:off x="6137897" y="3668955"/>
            <a:ext cx="1839798" cy="1793591"/>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2600"/>
                    </a14:imgEffect>
                  </a14:imgLayer>
                </a14:imgProps>
              </a:ext>
              <a:ext uri="{28A0092B-C50C-407E-A947-70E740481C1C}">
                <a14:useLocalDpi xmlns:a14="http://schemas.microsoft.com/office/drawing/2010/main" val="0"/>
              </a:ext>
            </a:extLst>
          </a:blip>
          <a:srcRect l="29290" t="856" r="11339" b="2816"/>
          <a:stretch>
            <a:fillRect/>
          </a:stretch>
        </p:blipFill>
        <p:spPr>
          <a:xfrm>
            <a:off x="10421884" y="3676916"/>
            <a:ext cx="1823445" cy="1813214"/>
          </a:xfrm>
          <a:prstGeom prst="rect">
            <a:avLst/>
          </a:prstGeom>
        </p:spPr>
      </p:pic>
      <p:pic>
        <p:nvPicPr>
          <p:cNvPr id="57" name="图片 56"/>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594" t="8271" r="66777" b="33459"/>
          <a:stretch>
            <a:fillRect/>
          </a:stretch>
        </p:blipFill>
        <p:spPr>
          <a:xfrm>
            <a:off x="8317156" y="3676033"/>
            <a:ext cx="1791866" cy="1814097"/>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58" name="组合 57"/>
          <p:cNvGrpSpPr/>
          <p:nvPr/>
        </p:nvGrpSpPr>
        <p:grpSpPr>
          <a:xfrm>
            <a:off x="1548977" y="6412918"/>
            <a:ext cx="10696351" cy="992578"/>
            <a:chOff x="1379715" y="3986755"/>
            <a:chExt cx="6588710" cy="595891"/>
          </a:xfrm>
          <a:solidFill>
            <a:schemeClr val="bg1">
              <a:lumMod val="50000"/>
            </a:schemeClr>
          </a:solidFill>
        </p:grpSpPr>
        <p:sp>
          <p:nvSpPr>
            <p:cNvPr id="59" name="矩形 5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753859" y="2042884"/>
            <a:ext cx="1594497" cy="741951"/>
            <a:chOff x="2948535" y="3672185"/>
            <a:chExt cx="2811555" cy="1281388"/>
          </a:xfrm>
        </p:grpSpPr>
        <p:sp>
          <p:nvSpPr>
            <p:cNvPr id="61" name="Rounded Rectangle 43"/>
            <p:cNvSpPr/>
            <p:nvPr/>
          </p:nvSpPr>
          <p:spPr>
            <a:xfrm>
              <a:off x="2964135"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TextBox 61"/>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63" name="TextBox 62"/>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4" name="TextBox 63"/>
          <p:cNvSpPr txBox="1"/>
          <p:nvPr/>
        </p:nvSpPr>
        <p:spPr>
          <a:xfrm>
            <a:off x="1769709" y="2912853"/>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6023792" y="2126272"/>
            <a:ext cx="1594497" cy="741951"/>
            <a:chOff x="10715080" y="3672185"/>
            <a:chExt cx="2811555" cy="1281388"/>
          </a:xfrm>
        </p:grpSpPr>
        <p:sp>
          <p:nvSpPr>
            <p:cNvPr id="65" name="Rounded Rectangle 43"/>
            <p:cNvSpPr/>
            <p:nvPr/>
          </p:nvSpPr>
          <p:spPr>
            <a:xfrm>
              <a:off x="10730680"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TextBox 65"/>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67" name="TextBox 66"/>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8" name="TextBox 67"/>
          <p:cNvSpPr txBox="1"/>
          <p:nvPr/>
        </p:nvSpPr>
        <p:spPr>
          <a:xfrm>
            <a:off x="6042174" y="2862148"/>
            <a:ext cx="6203152"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69" name="Rounded Rectangle 43"/>
          <p:cNvSpPr/>
          <p:nvPr/>
        </p:nvSpPr>
        <p:spPr>
          <a:xfrm>
            <a:off x="6380311"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0" name="Rounded Rectangle 43"/>
          <p:cNvSpPr/>
          <p:nvPr/>
        </p:nvSpPr>
        <p:spPr>
          <a:xfrm>
            <a:off x="8584405"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1" name="Rounded Rectangle 43"/>
          <p:cNvSpPr/>
          <p:nvPr/>
        </p:nvSpPr>
        <p:spPr>
          <a:xfrm>
            <a:off x="10789624"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2" name="TextBox 71"/>
          <p:cNvSpPr txBox="1"/>
          <p:nvPr/>
        </p:nvSpPr>
        <p:spPr>
          <a:xfrm>
            <a:off x="6672229"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3" name="TextBox 72"/>
          <p:cNvSpPr txBox="1"/>
          <p:nvPr/>
        </p:nvSpPr>
        <p:spPr>
          <a:xfrm>
            <a:off x="8946518"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4" name="TextBox 73"/>
          <p:cNvSpPr txBox="1"/>
          <p:nvPr/>
        </p:nvSpPr>
        <p:spPr>
          <a:xfrm>
            <a:off x="11151737"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Tree>
    <p:extLst>
      <p:ext uri="{BB962C8B-B14F-4D97-AF65-F5344CB8AC3E}">
        <p14:creationId xmlns:p14="http://schemas.microsoft.com/office/powerpoint/2010/main" val="22842838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randombar(horizontal)">
                                      <p:cBhvr>
                                        <p:cTn id="33" dur="500"/>
                                        <p:tgtEl>
                                          <p:spTgt spid="6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1000"/>
                                        <p:tgtEl>
                                          <p:spTgt spid="71"/>
                                        </p:tgtEl>
                                      </p:cBhvr>
                                    </p:animEffect>
                                    <p:anim calcmode="lin" valueType="num">
                                      <p:cBhvr>
                                        <p:cTn id="64" dur="1000" fill="hold"/>
                                        <p:tgtEl>
                                          <p:spTgt spid="71"/>
                                        </p:tgtEl>
                                        <p:attrNameLst>
                                          <p:attrName>ppt_x</p:attrName>
                                        </p:attrNameLst>
                                      </p:cBhvr>
                                      <p:tavLst>
                                        <p:tav tm="0">
                                          <p:val>
                                            <p:strVal val="#ppt_x"/>
                                          </p:val>
                                        </p:tav>
                                        <p:tav tm="100000">
                                          <p:val>
                                            <p:strVal val="#ppt_x"/>
                                          </p:val>
                                        </p:tav>
                                      </p:tavLst>
                                    </p:anim>
                                    <p:anim calcmode="lin" valueType="num">
                                      <p:cBhvr>
                                        <p:cTn id="65" dur="1000" fill="hold"/>
                                        <p:tgtEl>
                                          <p:spTgt spid="7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0" presetClass="entr" presetSubtype="0"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4" grpId="0"/>
      <p:bldP spid="68" grpId="0"/>
      <p:bldP spid="69" grpId="0" animBg="1"/>
      <p:bldP spid="70" grpId="0" animBg="1"/>
      <p:bldP spid="71" grpId="0" animBg="1"/>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4335527" y="2655947"/>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5" name="平行四边形 4"/>
          <p:cNvSpPr/>
          <p:nvPr/>
        </p:nvSpPr>
        <p:spPr>
          <a:xfrm>
            <a:off x="7039077" y="1444037"/>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6" name="平行四边形 5"/>
          <p:cNvSpPr/>
          <p:nvPr/>
        </p:nvSpPr>
        <p:spPr>
          <a:xfrm>
            <a:off x="3518410" y="5079764"/>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7" name="平行四边形 6"/>
          <p:cNvSpPr/>
          <p:nvPr/>
        </p:nvSpPr>
        <p:spPr>
          <a:xfrm>
            <a:off x="6169796" y="3867856"/>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grpSp>
        <p:nvGrpSpPr>
          <p:cNvPr id="3" name="组合 2"/>
          <p:cNvGrpSpPr/>
          <p:nvPr/>
        </p:nvGrpSpPr>
        <p:grpSpPr>
          <a:xfrm>
            <a:off x="7537168" y="1409547"/>
            <a:ext cx="2456761" cy="1600568"/>
            <a:chOff x="13290180" y="2434361"/>
            <a:chExt cx="4331972" cy="2764267"/>
          </a:xfrm>
        </p:grpSpPr>
        <p:sp>
          <p:nvSpPr>
            <p:cNvPr id="8" name="TextBox 7"/>
            <p:cNvSpPr txBox="1"/>
            <p:nvPr/>
          </p:nvSpPr>
          <p:spPr>
            <a:xfrm>
              <a:off x="16578588" y="2434361"/>
              <a:ext cx="1043564" cy="1036515"/>
            </a:xfrm>
            <a:prstGeom prst="rect">
              <a:avLst/>
            </a:prstGeom>
            <a:noFill/>
          </p:spPr>
          <p:txBody>
            <a:bodyPr wrap="none" rtlCol="0">
              <a:spAutoFit/>
            </a:bodyPr>
            <a:lstStyle/>
            <a:p>
              <a:r>
                <a:rPr lang="en-US" altLang="zh-CN" sz="3300" dirty="0">
                  <a:solidFill>
                    <a:schemeClr val="bg1"/>
                  </a:solidFill>
                  <a:latin typeface="DIN Mittelschrift Std" pitchFamily="50" charset="0"/>
                  <a:cs typeface="Raavi" pitchFamily="34" charset="0"/>
                </a:rPr>
                <a:t>01</a:t>
              </a:r>
              <a:endParaRPr lang="zh-CN" altLang="en-US" sz="3300" dirty="0">
                <a:solidFill>
                  <a:schemeClr val="bg1"/>
                </a:solidFill>
                <a:latin typeface="DIN Mittelschrift Std" pitchFamily="50" charset="0"/>
                <a:cs typeface="Raavi" pitchFamily="34" charset="0"/>
              </a:endParaRPr>
            </a:p>
          </p:txBody>
        </p:sp>
        <p:sp>
          <p:nvSpPr>
            <p:cNvPr id="9" name="矩形 24"/>
            <p:cNvSpPr>
              <a:spLocks noChangeArrowheads="1"/>
            </p:cNvSpPr>
            <p:nvPr/>
          </p:nvSpPr>
          <p:spPr bwMode="auto">
            <a:xfrm>
              <a:off x="13290180" y="3118872"/>
              <a:ext cx="3718193"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4609756" y="2957108"/>
            <a:ext cx="2440224" cy="1480040"/>
            <a:chOff x="8128318" y="5107084"/>
            <a:chExt cx="4302813" cy="2556109"/>
          </a:xfrm>
        </p:grpSpPr>
        <p:sp>
          <p:nvSpPr>
            <p:cNvPr id="10" name="矩形 24"/>
            <p:cNvSpPr>
              <a:spLocks noChangeArrowheads="1"/>
            </p:cNvSpPr>
            <p:nvPr/>
          </p:nvSpPr>
          <p:spPr bwMode="auto">
            <a:xfrm>
              <a:off x="8902889" y="5107084"/>
              <a:ext cx="3528242"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7"/>
              <a:ext cx="890930" cy="850476"/>
            </a:xfrm>
            <a:prstGeom prst="rect">
              <a:avLst/>
            </a:prstGeom>
            <a:noFill/>
          </p:spPr>
          <p:txBody>
            <a:bodyPr wrap="none" rtlCol="0">
              <a:spAutoFit/>
            </a:bodyPr>
            <a:lstStyle/>
            <a:p>
              <a:r>
                <a:rPr lang="en-US" altLang="zh-CN" dirty="0" smtClean="0">
                  <a:solidFill>
                    <a:schemeClr val="bg1"/>
                  </a:solidFill>
                  <a:latin typeface="DIN Mittelschrift Std" pitchFamily="50" charset="0"/>
                  <a:cs typeface="Raavi" pitchFamily="34" charset="0"/>
                </a:rPr>
                <a:t>02</a:t>
              </a:r>
              <a:endParaRPr lang="zh-CN" altLang="en-US" dirty="0">
                <a:solidFill>
                  <a:schemeClr val="bg1"/>
                </a:solidFill>
                <a:latin typeface="DIN Mittelschrift Std" pitchFamily="50" charset="0"/>
                <a:cs typeface="Raavi" pitchFamily="34" charset="0"/>
              </a:endParaRPr>
            </a:p>
          </p:txBody>
        </p:sp>
      </p:grpSp>
      <p:grpSp>
        <p:nvGrpSpPr>
          <p:cNvPr id="26" name="组合 25"/>
          <p:cNvGrpSpPr/>
          <p:nvPr/>
        </p:nvGrpSpPr>
        <p:grpSpPr>
          <a:xfrm>
            <a:off x="6745007" y="3841481"/>
            <a:ext cx="2384394" cy="1579720"/>
            <a:chOff x="11893375" y="6634441"/>
            <a:chExt cx="4204368" cy="2728261"/>
          </a:xfrm>
        </p:grpSpPr>
        <p:sp>
          <p:nvSpPr>
            <p:cNvPr id="12" name="矩形 24"/>
            <p:cNvSpPr>
              <a:spLocks noChangeArrowheads="1"/>
            </p:cNvSpPr>
            <p:nvPr/>
          </p:nvSpPr>
          <p:spPr bwMode="auto">
            <a:xfrm>
              <a:off x="11893375" y="7282946"/>
              <a:ext cx="3528241"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29" y="6634441"/>
              <a:ext cx="953114" cy="930207"/>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03</a:t>
              </a:r>
              <a:endParaRPr lang="zh-CN" altLang="en-US" sz="2900" dirty="0">
                <a:solidFill>
                  <a:schemeClr val="bg1"/>
                </a:solidFill>
                <a:latin typeface="DIN Mittelschrift Std" pitchFamily="50" charset="0"/>
                <a:cs typeface="Raavi" pitchFamily="34" charset="0"/>
              </a:endParaRPr>
            </a:p>
          </p:txBody>
        </p:sp>
      </p:grpSp>
      <p:grpSp>
        <p:nvGrpSpPr>
          <p:cNvPr id="27" name="组合 26"/>
          <p:cNvGrpSpPr/>
          <p:nvPr/>
        </p:nvGrpSpPr>
        <p:grpSpPr>
          <a:xfrm>
            <a:off x="3835763" y="5311727"/>
            <a:ext cx="2353443" cy="1559791"/>
            <a:chOff x="6763544" y="9173637"/>
            <a:chExt cx="4149793" cy="2693841"/>
          </a:xfrm>
        </p:grpSpPr>
        <p:sp>
          <p:nvSpPr>
            <p:cNvPr id="14" name="矩形 24"/>
            <p:cNvSpPr>
              <a:spLocks noChangeArrowheads="1"/>
            </p:cNvSpPr>
            <p:nvPr/>
          </p:nvSpPr>
          <p:spPr bwMode="auto">
            <a:xfrm>
              <a:off x="7385095" y="9173637"/>
              <a:ext cx="3528242" cy="2079755"/>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53114" cy="930206"/>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04</a:t>
              </a:r>
              <a:endParaRPr lang="zh-CN" altLang="en-US" sz="2900" dirty="0">
                <a:solidFill>
                  <a:schemeClr val="bg1"/>
                </a:solidFill>
                <a:latin typeface="DIN Mittelschrift Std" pitchFamily="50" charset="0"/>
                <a:cs typeface="Raavi" pitchFamily="34" charset="0"/>
              </a:endParaRPr>
            </a:p>
          </p:txBody>
        </p:sp>
      </p:grpSp>
      <p:sp>
        <p:nvSpPr>
          <p:cNvPr id="16" name="燕尾形 15"/>
          <p:cNvSpPr/>
          <p:nvPr/>
        </p:nvSpPr>
        <p:spPr>
          <a:xfrm>
            <a:off x="9568666" y="3307444"/>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7" name="燕尾形 16"/>
          <p:cNvSpPr/>
          <p:nvPr/>
        </p:nvSpPr>
        <p:spPr>
          <a:xfrm flipH="1">
            <a:off x="3780910" y="4216977"/>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8" name="TextBox 17"/>
          <p:cNvSpPr txBox="1"/>
          <p:nvPr/>
        </p:nvSpPr>
        <p:spPr>
          <a:xfrm>
            <a:off x="10066755" y="3251240"/>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1654662" y="4169016"/>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平行四边形 20"/>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22" name="对角圆角矩形 21"/>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面临问题</a:t>
              </a:r>
            </a:p>
          </p:txBody>
        </p:sp>
      </p:grpSp>
    </p:spTree>
    <p:extLst>
      <p:ext uri="{BB962C8B-B14F-4D97-AF65-F5344CB8AC3E}">
        <p14:creationId xmlns:p14="http://schemas.microsoft.com/office/powerpoint/2010/main" val="19152928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randombar(horizontal)">
                                      <p:cBhvr>
                                        <p:cTn id="70" dur="500"/>
                                        <p:tgtEl>
                                          <p:spTgt spid="1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608583" y="4813806"/>
            <a:ext cx="1457127" cy="96457"/>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21"/>
          <p:cNvGrpSpPr>
            <a:grpSpLocks/>
          </p:cNvGrpSpPr>
          <p:nvPr/>
        </p:nvGrpSpPr>
        <p:grpSpPr bwMode="auto">
          <a:xfrm>
            <a:off x="5725384" y="2569900"/>
            <a:ext cx="2738069" cy="1890519"/>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2" name="文本框 23"/>
            <p:cNvSpPr>
              <a:spLocks noChangeArrowheads="1"/>
            </p:cNvSpPr>
            <p:nvPr/>
          </p:nvSpPr>
          <p:spPr bwMode="auto">
            <a:xfrm>
              <a:off x="728466" y="579708"/>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02</a:t>
              </a:r>
              <a:endParaRPr lang="zh-CN" altLang="en-US" sz="4300" dirty="0">
                <a:solidFill>
                  <a:schemeClr val="bg1"/>
                </a:solidFill>
                <a:latin typeface="微软雅黑" pitchFamily="34" charset="-122"/>
                <a:ea typeface="微软雅黑" pitchFamily="34" charset="-122"/>
              </a:endParaRPr>
            </a:p>
          </p:txBody>
        </p:sp>
      </p:grpSp>
      <p:grpSp>
        <p:nvGrpSpPr>
          <p:cNvPr id="43" name="组合 24"/>
          <p:cNvGrpSpPr>
            <a:grpSpLocks/>
          </p:cNvGrpSpPr>
          <p:nvPr/>
        </p:nvGrpSpPr>
        <p:grpSpPr bwMode="auto">
          <a:xfrm>
            <a:off x="5725384" y="4517643"/>
            <a:ext cx="2738069" cy="1890519"/>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5" name="文本框 26"/>
            <p:cNvSpPr>
              <a:spLocks noChangeArrowheads="1"/>
            </p:cNvSpPr>
            <p:nvPr/>
          </p:nvSpPr>
          <p:spPr bwMode="auto">
            <a:xfrm>
              <a:off x="728466" y="180213"/>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03</a:t>
              </a:r>
              <a:endParaRPr lang="zh-CN" altLang="en-US" sz="4300" dirty="0">
                <a:solidFill>
                  <a:schemeClr val="bg1"/>
                </a:solidFill>
                <a:latin typeface="微软雅黑" pitchFamily="34" charset="-122"/>
                <a:ea typeface="微软雅黑" pitchFamily="34" charset="-122"/>
              </a:endParaRPr>
            </a:p>
          </p:txBody>
        </p:sp>
      </p:grpSp>
      <p:grpSp>
        <p:nvGrpSpPr>
          <p:cNvPr id="46" name="组合 27"/>
          <p:cNvGrpSpPr>
            <a:grpSpLocks/>
          </p:cNvGrpSpPr>
          <p:nvPr/>
        </p:nvGrpSpPr>
        <p:grpSpPr bwMode="auto">
          <a:xfrm>
            <a:off x="7151505" y="4517643"/>
            <a:ext cx="2735993" cy="1890519"/>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8" name="文本框 29"/>
            <p:cNvSpPr>
              <a:spLocks noChangeArrowheads="1"/>
            </p:cNvSpPr>
            <p:nvPr/>
          </p:nvSpPr>
          <p:spPr bwMode="auto">
            <a:xfrm>
              <a:off x="751525" y="520297"/>
              <a:ext cx="590138" cy="5189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900" dirty="0">
                  <a:solidFill>
                    <a:schemeClr val="bg1"/>
                  </a:solidFill>
                  <a:latin typeface="微软雅黑" pitchFamily="34" charset="-122"/>
                  <a:ea typeface="微软雅黑" pitchFamily="34" charset="-122"/>
                </a:rPr>
                <a:t>04</a:t>
              </a:r>
              <a:endParaRPr lang="zh-CN" altLang="en-US" sz="3900" dirty="0">
                <a:solidFill>
                  <a:schemeClr val="bg1"/>
                </a:solidFill>
                <a:latin typeface="微软雅黑" pitchFamily="34" charset="-122"/>
                <a:ea typeface="微软雅黑" pitchFamily="34" charset="-122"/>
              </a:endParaRPr>
            </a:p>
          </p:txBody>
        </p:sp>
      </p:grpSp>
      <p:grpSp>
        <p:nvGrpSpPr>
          <p:cNvPr id="2" name="组合 1"/>
          <p:cNvGrpSpPr/>
          <p:nvPr/>
        </p:nvGrpSpPr>
        <p:grpSpPr>
          <a:xfrm>
            <a:off x="2136295" y="2543213"/>
            <a:ext cx="2151162" cy="1520292"/>
            <a:chOff x="3766900" y="4392265"/>
            <a:chExt cx="3793114" cy="2625625"/>
          </a:xfrm>
        </p:grpSpPr>
        <p:sp>
          <p:nvSpPr>
            <p:cNvPr id="49" name="TextBox 48"/>
            <p:cNvSpPr txBox="1"/>
            <p:nvPr/>
          </p:nvSpPr>
          <p:spPr>
            <a:xfrm>
              <a:off x="3766900" y="5510974"/>
              <a:ext cx="3793114" cy="1506916"/>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386761" y="2174815"/>
                <a:ext cx="1180053" cy="527288"/>
              </a:xfrm>
              <a:prstGeom prst="rect">
                <a:avLst/>
              </a:prstGeom>
              <a:noFill/>
            </p:spPr>
            <p:txBody>
              <a:bodyPr wrap="square" lIns="91431" tIns="0" rIns="91431"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8565840" y="2553956"/>
            <a:ext cx="2735592" cy="1264127"/>
            <a:chOff x="15104026" y="4410819"/>
            <a:chExt cx="4823631" cy="2183215"/>
          </a:xfrm>
        </p:grpSpPr>
        <p:sp>
          <p:nvSpPr>
            <p:cNvPr id="50" name="TextBox 49"/>
            <p:cNvSpPr txBox="1"/>
            <p:nvPr/>
          </p:nvSpPr>
          <p:spPr>
            <a:xfrm>
              <a:off x="15104026" y="5536275"/>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7767455" y="2185040"/>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9903855" y="4552434"/>
            <a:ext cx="2735592" cy="1186378"/>
            <a:chOff x="17463330" y="7862298"/>
            <a:chExt cx="4823631" cy="2048937"/>
          </a:xfrm>
        </p:grpSpPr>
        <p:sp>
          <p:nvSpPr>
            <p:cNvPr id="52" name="TextBox 51"/>
            <p:cNvSpPr txBox="1"/>
            <p:nvPr/>
          </p:nvSpPr>
          <p:spPr>
            <a:xfrm>
              <a:off x="17463330" y="8853476"/>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9116794" y="4087166"/>
                <a:ext cx="1180053" cy="483346"/>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3211876" y="4603769"/>
            <a:ext cx="2735592" cy="1270662"/>
            <a:chOff x="5663457" y="7950956"/>
            <a:chExt cx="4823631" cy="2194501"/>
          </a:xfrm>
        </p:grpSpPr>
        <p:sp>
          <p:nvSpPr>
            <p:cNvPr id="51" name="TextBox 50"/>
            <p:cNvSpPr txBox="1"/>
            <p:nvPr/>
          </p:nvSpPr>
          <p:spPr>
            <a:xfrm>
              <a:off x="5663457" y="9087697"/>
              <a:ext cx="4823631" cy="105776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606053" y="4136026"/>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方案三</a:t>
                </a:r>
              </a:p>
            </p:txBody>
          </p:sp>
        </p:grpSp>
      </p:gr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 name="组合 5"/>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解决方案</a:t>
              </a:r>
            </a:p>
          </p:txBody>
        </p:sp>
      </p:grpSp>
      <p:grpSp>
        <p:nvGrpSpPr>
          <p:cNvPr id="69" name="组合 68"/>
          <p:cNvGrpSpPr/>
          <p:nvPr/>
        </p:nvGrpSpPr>
        <p:grpSpPr>
          <a:xfrm>
            <a:off x="8374077" y="4765578"/>
            <a:ext cx="1511128" cy="96457"/>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7037329" y="2746032"/>
            <a:ext cx="1511128" cy="96457"/>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3393140" y="2809804"/>
            <a:ext cx="1457127" cy="96457"/>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18"/>
          <p:cNvGrpSpPr>
            <a:grpSpLocks/>
          </p:cNvGrpSpPr>
          <p:nvPr/>
        </p:nvGrpSpPr>
        <p:grpSpPr bwMode="auto">
          <a:xfrm>
            <a:off x="4301338" y="2569900"/>
            <a:ext cx="2735993" cy="1890519"/>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39" name="文本框 20"/>
            <p:cNvSpPr>
              <a:spLocks noChangeArrowheads="1"/>
            </p:cNvSpPr>
            <p:nvPr/>
          </p:nvSpPr>
          <p:spPr bwMode="auto">
            <a:xfrm>
              <a:off x="725753" y="122472"/>
              <a:ext cx="636740"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01</a:t>
              </a:r>
              <a:endParaRPr lang="zh-CN" altLang="en-US" sz="4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7191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right)">
                                      <p:cBhvr>
                                        <p:cTn id="37" dur="500"/>
                                        <p:tgtEl>
                                          <p:spTgt spid="75"/>
                                        </p:tgtEl>
                                      </p:cBhvr>
                                    </p:animEffect>
                                  </p:childTnLst>
                                </p:cTn>
                              </p:par>
                              <p:par>
                                <p:cTn id="38" presetID="22" presetClass="entr" presetSubtype="2"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8" fill="hold"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2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500"/>
                            </p:stCondLst>
                            <p:childTnLst>
                              <p:par>
                                <p:cTn id="48" presetID="1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p:tgtEl>
                                          <p:spTgt spid="2"/>
                                        </p:tgtEl>
                                        <p:attrNameLst>
                                          <p:attrName>ppt_x</p:attrName>
                                        </p:attrNameLst>
                                      </p:cBhvr>
                                      <p:tavLst>
                                        <p:tav tm="0">
                                          <p:val>
                                            <p:strVal val="#ppt_x-#ppt_w*1.125000"/>
                                          </p:val>
                                        </p:tav>
                                        <p:tav tm="100000">
                                          <p:val>
                                            <p:strVal val="#ppt_x"/>
                                          </p:val>
                                        </p:tav>
                                      </p:tavLst>
                                    </p:anim>
                                    <p:animEffect transition="in" filter="wipe(right)">
                                      <p:cBhvr>
                                        <p:cTn id="51" dur="500"/>
                                        <p:tgtEl>
                                          <p:spTgt spid="2"/>
                                        </p:tgtEl>
                                      </p:cBhvr>
                                    </p:animEffect>
                                  </p:childTnLst>
                                </p:cTn>
                              </p:par>
                              <p:par>
                                <p:cTn id="52" presetID="12" presetClass="entr" presetSubtype="8"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p:tgtEl>
                                          <p:spTgt spid="3"/>
                                        </p:tgtEl>
                                        <p:attrNameLst>
                                          <p:attrName>ppt_x</p:attrName>
                                        </p:attrNameLst>
                                      </p:cBhvr>
                                      <p:tavLst>
                                        <p:tav tm="0">
                                          <p:val>
                                            <p:strVal val="#ppt_x-#ppt_w*1.125000"/>
                                          </p:val>
                                        </p:tav>
                                        <p:tav tm="100000">
                                          <p:val>
                                            <p:strVal val="#ppt_x"/>
                                          </p:val>
                                        </p:tav>
                                      </p:tavLst>
                                    </p:anim>
                                    <p:animEffect transition="in" filter="wipe(right)">
                                      <p:cBhvr>
                                        <p:cTn id="55" dur="500"/>
                                        <p:tgtEl>
                                          <p:spTgt spid="3"/>
                                        </p:tgtEl>
                                      </p:cBhvr>
                                    </p:animEffect>
                                  </p:childTnLst>
                                </p:cTn>
                              </p:par>
                              <p:par>
                                <p:cTn id="56" presetID="12" presetClass="entr" presetSubtype="2"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p:tgtEl>
                                          <p:spTgt spid="5"/>
                                        </p:tgtEl>
                                        <p:attrNameLst>
                                          <p:attrName>ppt_x</p:attrName>
                                        </p:attrNameLst>
                                      </p:cBhvr>
                                      <p:tavLst>
                                        <p:tav tm="0">
                                          <p:val>
                                            <p:strVal val="#ppt_x+#ppt_w*1.125000"/>
                                          </p:val>
                                        </p:tav>
                                        <p:tav tm="100000">
                                          <p:val>
                                            <p:strVal val="#ppt_x"/>
                                          </p:val>
                                        </p:tav>
                                      </p:tavLst>
                                    </p:anim>
                                    <p:animEffect transition="in" filter="wipe(left)">
                                      <p:cBhvr>
                                        <p:cTn id="59" dur="500"/>
                                        <p:tgtEl>
                                          <p:spTgt spid="5"/>
                                        </p:tgtEl>
                                      </p:cBhvr>
                                    </p:animEffect>
                                  </p:childTnLst>
                                </p:cTn>
                              </p:par>
                              <p:par>
                                <p:cTn id="60" presetID="12" presetClass="entr" presetSubtype="2"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p:tgtEl>
                                          <p:spTgt spid="4"/>
                                        </p:tgtEl>
                                        <p:attrNameLst>
                                          <p:attrName>ppt_x</p:attrName>
                                        </p:attrNameLst>
                                      </p:cBhvr>
                                      <p:tavLst>
                                        <p:tav tm="0">
                                          <p:val>
                                            <p:strVal val="#ppt_x+#ppt_w*1.125000"/>
                                          </p:val>
                                        </p:tav>
                                        <p:tav tm="100000">
                                          <p:val>
                                            <p:strVal val="#ppt_x"/>
                                          </p:val>
                                        </p:tav>
                                      </p:tavLst>
                                    </p:anim>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产品运营</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产品运营及推广</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产品概述</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产品形式</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地面推广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网络营销推广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产品功能</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03</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970305" cy="400110"/>
            <a:chOff x="14536417" y="11170642"/>
            <a:chExt cx="3474213" cy="691011"/>
          </a:xfrm>
        </p:grpSpPr>
        <p:sp>
          <p:nvSpPr>
            <p:cNvPr id="28" name="TextBox 27"/>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产品利润分析</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300569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8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anim calcmode="lin" valueType="num">
                                      <p:cBhvr>
                                        <p:cTn id="64" dur="500" fill="hold"/>
                                        <p:tgtEl>
                                          <p:spTgt spid="27"/>
                                        </p:tgtEl>
                                        <p:attrNameLst>
                                          <p:attrName>ppt_x</p:attrName>
                                        </p:attrNameLst>
                                      </p:cBhvr>
                                      <p:tavLst>
                                        <p:tav tm="0">
                                          <p:val>
                                            <p:strVal val="#ppt_x"/>
                                          </p:val>
                                        </p:tav>
                                        <p:tav tm="100000">
                                          <p:val>
                                            <p:strVal val="#ppt_x"/>
                                          </p:val>
                                        </p:tav>
                                      </p:tavLst>
                                    </p:anim>
                                    <p:anim calcmode="lin" valueType="num">
                                      <p:cBhvr>
                                        <p:cTn id="6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产品概述</a:t>
              </a:r>
            </a:p>
          </p:txBody>
        </p:sp>
      </p:grpSp>
      <p:pic>
        <p:nvPicPr>
          <p:cNvPr id="154" name="04_Content 02.jpg"/>
          <p:cNvPicPr/>
          <p:nvPr/>
        </p:nvPicPr>
        <p:blipFill rotWithShape="1">
          <a:blip r:embed="rId3">
            <a:extLst>
              <a:ext uri="{28A0092B-C50C-407E-A947-70E740481C1C}">
                <a14:useLocalDpi xmlns:a14="http://schemas.microsoft.com/office/drawing/2010/main" val="0"/>
              </a:ext>
            </a:extLst>
          </a:blip>
          <a:srcRect l="6478" r="8353"/>
          <a:stretch/>
        </p:blipFill>
        <p:spPr>
          <a:xfrm flipH="1">
            <a:off x="7667788" y="-46891"/>
            <a:ext cx="6013289" cy="7968516"/>
          </a:xfrm>
          <a:prstGeom prst="rect">
            <a:avLst/>
          </a:prstGeom>
          <a:ln w="12700">
            <a:miter lim="400000"/>
          </a:ln>
        </p:spPr>
      </p:pic>
      <p:sp>
        <p:nvSpPr>
          <p:cNvPr id="155" name="Shape 1258"/>
          <p:cNvSpPr/>
          <p:nvPr/>
        </p:nvSpPr>
        <p:spPr>
          <a:xfrm>
            <a:off x="2753775" y="2081887"/>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sp>
        <p:nvSpPr>
          <p:cNvPr id="156" name="Shape 1262"/>
          <p:cNvSpPr/>
          <p:nvPr/>
        </p:nvSpPr>
        <p:spPr>
          <a:xfrm>
            <a:off x="2753775" y="4702520"/>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57" name="组合 156"/>
          <p:cNvGrpSpPr/>
          <p:nvPr/>
        </p:nvGrpSpPr>
        <p:grpSpPr>
          <a:xfrm>
            <a:off x="1742351" y="2016130"/>
            <a:ext cx="872848" cy="821811"/>
            <a:chOff x="1783635" y="4451703"/>
            <a:chExt cx="1539080" cy="1419312"/>
          </a:xfrm>
        </p:grpSpPr>
        <p:sp>
          <p:nvSpPr>
            <p:cNvPr id="15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grpSp>
        <p:nvGrpSpPr>
          <p:cNvPr id="161" name="组合 160"/>
          <p:cNvGrpSpPr/>
          <p:nvPr/>
        </p:nvGrpSpPr>
        <p:grpSpPr>
          <a:xfrm>
            <a:off x="1742351" y="4702520"/>
            <a:ext cx="872848" cy="821811"/>
            <a:chOff x="1783635" y="4451703"/>
            <a:chExt cx="1539080" cy="1419312"/>
          </a:xfrm>
        </p:grpSpPr>
        <p:sp>
          <p:nvSpPr>
            <p:cNvPr id="162"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grpSp>
        <p:nvGrpSpPr>
          <p:cNvPr id="15" name="组合 14"/>
          <p:cNvGrpSpPr/>
          <p:nvPr/>
        </p:nvGrpSpPr>
        <p:grpSpPr>
          <a:xfrm>
            <a:off x="2819675" y="3126930"/>
            <a:ext cx="3724251" cy="1252926"/>
            <a:chOff x="4846832" y="5352989"/>
            <a:chExt cx="7935073" cy="2710416"/>
          </a:xfrm>
        </p:grpSpPr>
        <p:pic>
          <p:nvPicPr>
            <p:cNvPr id="175"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6832" y="5373647"/>
              <a:ext cx="3887437" cy="2594032"/>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4" cy="27104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1" name="组合 180"/>
          <p:cNvGrpSpPr/>
          <p:nvPr/>
        </p:nvGrpSpPr>
        <p:grpSpPr>
          <a:xfrm>
            <a:off x="2805680" y="5670271"/>
            <a:ext cx="3708161" cy="1252926"/>
            <a:chOff x="8965481" y="5352989"/>
            <a:chExt cx="7900790" cy="2710416"/>
          </a:xfrm>
        </p:grpSpPr>
        <p:pic>
          <p:nvPicPr>
            <p:cNvPr id="182"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78834" y="5373647"/>
              <a:ext cx="3887437" cy="2594031"/>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5" cy="271041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6729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14:presetBounceEnd="64000">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14:bounceEnd="64000">
                                          <p:cBhvr additive="base">
                                            <p:cTn id="51" dur="500" fill="hold"/>
                                            <p:tgtEl>
                                              <p:spTgt spid="154"/>
                                            </p:tgtEl>
                                            <p:attrNameLst>
                                              <p:attrName>ppt_x</p:attrName>
                                            </p:attrNameLst>
                                          </p:cBhvr>
                                          <p:tavLst>
                                            <p:tav tm="0">
                                              <p:val>
                                                <p:strVal val="#ppt_x"/>
                                              </p:val>
                                            </p:tav>
                                            <p:tav tm="100000">
                                              <p:val>
                                                <p:strVal val="#ppt_x"/>
                                              </p:val>
                                            </p:tav>
                                          </p:tavLst>
                                        </p:anim>
                                        <p:anim calcmode="lin" valueType="num" p14:bounceEnd="64000">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additive="base">
                                            <p:cTn id="51" dur="500" fill="hold"/>
                                            <p:tgtEl>
                                              <p:spTgt spid="154"/>
                                            </p:tgtEl>
                                            <p:attrNameLst>
                                              <p:attrName>ppt_x</p:attrName>
                                            </p:attrNameLst>
                                          </p:cBhvr>
                                          <p:tavLst>
                                            <p:tav tm="0">
                                              <p:val>
                                                <p:strVal val="#ppt_x"/>
                                              </p:val>
                                            </p:tav>
                                            <p:tav tm="100000">
                                              <p:val>
                                                <p:strVal val="#ppt_x"/>
                                              </p:val>
                                            </p:tav>
                                          </p:tavLst>
                                        </p:anim>
                                        <p:anim calcmode="lin" valueType="num">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箭头连接符 36"/>
          <p:cNvCxnSpPr/>
          <p:nvPr/>
        </p:nvCxnSpPr>
        <p:spPr>
          <a:xfrm flipH="1">
            <a:off x="5209177" y="195949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93602" y="1327877"/>
            <a:ext cx="1583645" cy="615766"/>
            <a:chOff x="10066111" y="2293315"/>
            <a:chExt cx="2792420" cy="1063462"/>
          </a:xfrm>
        </p:grpSpPr>
        <p:sp>
          <p:nvSpPr>
            <p:cNvPr id="24" name="TextBox 23"/>
            <p:cNvSpPr txBox="1"/>
            <p:nvPr/>
          </p:nvSpPr>
          <p:spPr>
            <a:xfrm>
              <a:off x="10066111" y="2293315"/>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公司</a:t>
              </a:r>
              <a:r>
                <a:rPr lang="en-US" altLang="zh-CN" sz="2000" b="1" dirty="0">
                  <a:solidFill>
                    <a:schemeClr val="tx1">
                      <a:lumMod val="65000"/>
                      <a:lumOff val="35000"/>
                    </a:schemeClr>
                  </a:solidFill>
                  <a:latin typeface="思源黑体 CN Bold" pitchFamily="34" charset="-122"/>
                  <a:ea typeface="思源黑体 CN Bold" pitchFamily="34" charset="-122"/>
                </a:rPr>
                <a:t>/</a:t>
              </a:r>
              <a:r>
                <a:rPr lang="zh-CN" altLang="en-US" sz="2000" b="1" dirty="0">
                  <a:solidFill>
                    <a:schemeClr val="tx1">
                      <a:lumMod val="65000"/>
                      <a:lumOff val="35000"/>
                    </a:schemeClr>
                  </a:solidFill>
                  <a:latin typeface="思源黑体 CN Bold" pitchFamily="34" charset="-122"/>
                  <a:ea typeface="思源黑体 CN Bold" pitchFamily="34" charset="-122"/>
                </a:rPr>
                <a:t>团队</a:t>
              </a:r>
            </a:p>
          </p:txBody>
        </p:sp>
        <p:sp>
          <p:nvSpPr>
            <p:cNvPr id="65" name="TextBox 64"/>
            <p:cNvSpPr txBox="1"/>
            <p:nvPr/>
          </p:nvSpPr>
          <p:spPr>
            <a:xfrm>
              <a:off x="10067396" y="2878384"/>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1" name="直接箭头连接符 70"/>
          <p:cNvCxnSpPr/>
          <p:nvPr/>
        </p:nvCxnSpPr>
        <p:spPr>
          <a:xfrm flipH="1">
            <a:off x="5209177" y="395508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93602" y="3316095"/>
            <a:ext cx="1583645" cy="601018"/>
            <a:chOff x="10066111" y="5727075"/>
            <a:chExt cx="2792420" cy="1037990"/>
          </a:xfrm>
        </p:grpSpPr>
        <p:sp>
          <p:nvSpPr>
            <p:cNvPr id="72" name="TextBox 71"/>
            <p:cNvSpPr txBox="1"/>
            <p:nvPr/>
          </p:nvSpPr>
          <p:spPr>
            <a:xfrm>
              <a:off x="10066111" y="5727075"/>
              <a:ext cx="2792420" cy="691011"/>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产品运营</a:t>
              </a:r>
            </a:p>
          </p:txBody>
        </p:sp>
        <p:sp>
          <p:nvSpPr>
            <p:cNvPr id="74" name="TextBox 73"/>
            <p:cNvSpPr txBox="1"/>
            <p:nvPr/>
          </p:nvSpPr>
          <p:spPr>
            <a:xfrm>
              <a:off x="10093112" y="6286673"/>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5" name="直接箭头连接符 74"/>
          <p:cNvCxnSpPr/>
          <p:nvPr/>
        </p:nvCxnSpPr>
        <p:spPr>
          <a:xfrm flipH="1">
            <a:off x="5209177" y="6114958"/>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93602" y="5446477"/>
            <a:ext cx="1583645" cy="623139"/>
            <a:chOff x="10066111" y="9406350"/>
            <a:chExt cx="2792420" cy="1076192"/>
          </a:xfrm>
        </p:grpSpPr>
        <p:sp>
          <p:nvSpPr>
            <p:cNvPr id="76" name="TextBox 75"/>
            <p:cNvSpPr txBox="1"/>
            <p:nvPr/>
          </p:nvSpPr>
          <p:spPr>
            <a:xfrm>
              <a:off x="10066111" y="9406350"/>
              <a:ext cx="2792420" cy="69101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财务融资</a:t>
              </a:r>
            </a:p>
          </p:txBody>
        </p:sp>
        <p:sp>
          <p:nvSpPr>
            <p:cNvPr id="78" name="TextBox 77"/>
            <p:cNvSpPr txBox="1"/>
            <p:nvPr/>
          </p:nvSpPr>
          <p:spPr>
            <a:xfrm>
              <a:off x="10093112" y="10004151"/>
              <a:ext cx="2697707" cy="478391"/>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80" name="直接箭头连接符 79"/>
          <p:cNvCxnSpPr/>
          <p:nvPr/>
        </p:nvCxnSpPr>
        <p:spPr>
          <a:xfrm>
            <a:off x="8596547" y="2914457"/>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8667240" y="5449621"/>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4" name="Picture 2" descr="C:\Users\Administrator\Desktop\未标题-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403" t="26464" r="23334" b="9782"/>
          <a:stretch/>
        </p:blipFill>
        <p:spPr bwMode="auto">
          <a:xfrm>
            <a:off x="6636353" y="1079542"/>
            <a:ext cx="3700501" cy="6249705"/>
          </a:xfrm>
          <a:prstGeom prst="rect">
            <a:avLst/>
          </a:prstGeom>
          <a:noFill/>
          <a:extLst>
            <a:ext uri="{909E8E84-426E-40DD-AFC4-6F175D3DCCD1}">
              <a14:hiddenFill xmlns:a14="http://schemas.microsoft.com/office/drawing/2010/main">
                <a:solidFill>
                  <a:srgbClr val="FFFFFF"/>
                </a:solidFill>
              </a14:hiddenFill>
            </a:ext>
          </a:extLst>
        </p:spPr>
      </p:pic>
      <p:sp>
        <p:nvSpPr>
          <p:cNvPr id="98" name="直角三角形 97"/>
          <p:cNvSpPr/>
          <p:nvPr/>
        </p:nvSpPr>
        <p:spPr>
          <a:xfrm rot="5400000">
            <a:off x="-500566" y="467427"/>
            <a:ext cx="3431784" cy="2470938"/>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9" name="TextBox 98"/>
          <p:cNvSpPr txBox="1"/>
          <p:nvPr/>
        </p:nvSpPr>
        <p:spPr>
          <a:xfrm>
            <a:off x="1773225" y="2672714"/>
            <a:ext cx="1306796" cy="1650557"/>
          </a:xfrm>
          <a:prstGeom prst="rect">
            <a:avLst/>
          </a:prstGeom>
          <a:noFill/>
        </p:spPr>
        <p:txBody>
          <a:bodyPr wrap="square" lIns="49634" tIns="24817" rIns="49634" bIns="24817" rtlCol="0">
            <a:spAutoFit/>
          </a:bodyPr>
          <a:lstStyle/>
          <a:p>
            <a:r>
              <a:rPr lang="zh-CN" altLang="en-US" sz="5200" dirty="0">
                <a:solidFill>
                  <a:schemeClr val="tx1">
                    <a:lumMod val="65000"/>
                    <a:lumOff val="35000"/>
                  </a:schemeClr>
                </a:solidFill>
                <a:latin typeface="思源黑体 CN Bold" pitchFamily="34" charset="-122"/>
                <a:ea typeface="思源黑体 CN Bold" pitchFamily="34" charset="-122"/>
              </a:rPr>
              <a:t>目</a:t>
            </a:r>
            <a:endParaRPr lang="en-US" altLang="zh-CN" sz="5200" dirty="0">
              <a:solidFill>
                <a:schemeClr val="tx1">
                  <a:lumMod val="65000"/>
                  <a:lumOff val="35000"/>
                </a:schemeClr>
              </a:solidFill>
              <a:latin typeface="思源黑体 CN Bold" pitchFamily="34" charset="-122"/>
              <a:ea typeface="思源黑体 CN Bold" pitchFamily="34" charset="-122"/>
            </a:endParaRPr>
          </a:p>
          <a:p>
            <a:r>
              <a:rPr lang="en-US" altLang="zh-CN" sz="5200" dirty="0">
                <a:solidFill>
                  <a:schemeClr val="tx1">
                    <a:lumMod val="65000"/>
                    <a:lumOff val="35000"/>
                  </a:schemeClr>
                </a:solidFill>
                <a:latin typeface="思源黑体 CN Bold" pitchFamily="34" charset="-122"/>
                <a:ea typeface="思源黑体 CN Bold" pitchFamily="34" charset="-122"/>
              </a:rPr>
              <a:t>   </a:t>
            </a:r>
            <a:r>
              <a:rPr lang="zh-CN" altLang="en-US" sz="5200" dirty="0">
                <a:solidFill>
                  <a:schemeClr val="tx1">
                    <a:lumMod val="65000"/>
                    <a:lumOff val="35000"/>
                  </a:schemeClr>
                </a:solidFill>
                <a:latin typeface="思源黑体 CN Bold" pitchFamily="34" charset="-122"/>
                <a:ea typeface="思源黑体 CN Bold" pitchFamily="34" charset="-122"/>
              </a:rPr>
              <a:t>录</a:t>
            </a:r>
          </a:p>
        </p:txBody>
      </p:sp>
      <p:sp>
        <p:nvSpPr>
          <p:cNvPr id="104" name="TextBox 103"/>
          <p:cNvSpPr txBox="1"/>
          <p:nvPr/>
        </p:nvSpPr>
        <p:spPr>
          <a:xfrm>
            <a:off x="1772390" y="3523932"/>
            <a:ext cx="654235" cy="3272080"/>
          </a:xfrm>
          <a:prstGeom prst="rect">
            <a:avLst/>
          </a:prstGeom>
          <a:noFill/>
        </p:spPr>
        <p:txBody>
          <a:bodyPr vert="eaVert" wrap="square" lIns="49634" tIns="24817" rIns="49634" bIns="24817" rtlCol="0">
            <a:spAutoFit/>
          </a:bodyPr>
          <a:lstStyle/>
          <a:p>
            <a:r>
              <a:rPr lang="en-US" altLang="zh-CN" sz="3600" dirty="0">
                <a:solidFill>
                  <a:schemeClr val="tx1">
                    <a:lumMod val="65000"/>
                    <a:lumOff val="35000"/>
                  </a:schemeClr>
                </a:solidFill>
                <a:latin typeface="思源黑体 CN Regular" pitchFamily="34" charset="-122"/>
                <a:ea typeface="思源黑体 CN Regular" pitchFamily="34" charset="-122"/>
              </a:rPr>
              <a:t>CATALOG</a:t>
            </a:r>
            <a:endParaRPr lang="zh-CN" altLang="en-US" sz="3600" dirty="0">
              <a:solidFill>
                <a:schemeClr val="tx1">
                  <a:lumMod val="65000"/>
                  <a:lumOff val="35000"/>
                </a:schemeClr>
              </a:solidFill>
              <a:latin typeface="思源黑体 CN Regular" pitchFamily="34" charset="-122"/>
              <a:ea typeface="思源黑体 CN Regular" pitchFamily="34" charset="-122"/>
            </a:endParaRPr>
          </a:p>
        </p:txBody>
      </p:sp>
      <p:sp>
        <p:nvSpPr>
          <p:cNvPr id="105" name="矩形 104"/>
          <p:cNvSpPr/>
          <p:nvPr/>
        </p:nvSpPr>
        <p:spPr>
          <a:xfrm>
            <a:off x="2211424" y="204880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6" name="矩形 105"/>
          <p:cNvSpPr/>
          <p:nvPr/>
        </p:nvSpPr>
        <p:spPr>
          <a:xfrm>
            <a:off x="2622418" y="2492000"/>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3" name="组合 12"/>
          <p:cNvGrpSpPr/>
          <p:nvPr/>
        </p:nvGrpSpPr>
        <p:grpSpPr>
          <a:xfrm>
            <a:off x="3373675" y="714245"/>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FF0000"/>
                  </a:gs>
                  <a:gs pos="100000">
                    <a:srgbClr val="C00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502976" y="546223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1204980" y="5834415"/>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2448737" y="1608540"/>
            <a:ext cx="631284" cy="622268"/>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45" name="圆角矩形 44"/>
          <p:cNvSpPr/>
          <p:nvPr/>
        </p:nvSpPr>
        <p:spPr>
          <a:xfrm>
            <a:off x="5209175" y="1345884"/>
            <a:ext cx="635060" cy="52754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01</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3" name="圆角矩形 72"/>
          <p:cNvSpPr/>
          <p:nvPr/>
        </p:nvSpPr>
        <p:spPr>
          <a:xfrm>
            <a:off x="5209175" y="3293707"/>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03</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7" name="圆角矩形 76"/>
          <p:cNvSpPr/>
          <p:nvPr/>
        </p:nvSpPr>
        <p:spPr>
          <a:xfrm>
            <a:off x="5209175" y="5453580"/>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latin typeface="DFGothic-EB" panose="02010609010101010101" pitchFamily="1" charset="-128"/>
                <a:ea typeface="DFGothic-EB" panose="02010609010101010101" pitchFamily="1" charset="-128"/>
              </a:rPr>
              <a:t>05</a:t>
            </a:r>
            <a:endParaRPr lang="zh-CN" altLang="en-US" sz="2900" dirty="0">
              <a:latin typeface="DFGothic-EB" panose="02010609010101010101" pitchFamily="1" charset="-128"/>
              <a:ea typeface="DFGothic-EB" panose="02010609010101010101" pitchFamily="1" charset="-128"/>
            </a:endParaRPr>
          </a:p>
        </p:txBody>
      </p:sp>
      <p:grpSp>
        <p:nvGrpSpPr>
          <p:cNvPr id="9" name="组合 8"/>
          <p:cNvGrpSpPr/>
          <p:nvPr/>
        </p:nvGrpSpPr>
        <p:grpSpPr>
          <a:xfrm>
            <a:off x="9667332" y="2256760"/>
            <a:ext cx="1583645" cy="615766"/>
            <a:chOff x="17262293" y="3897543"/>
            <a:chExt cx="2792420" cy="1063460"/>
          </a:xfrm>
        </p:grpSpPr>
        <p:sp>
          <p:nvSpPr>
            <p:cNvPr id="81" name="TextBox 80"/>
            <p:cNvSpPr txBox="1"/>
            <p:nvPr/>
          </p:nvSpPr>
          <p:spPr>
            <a:xfrm>
              <a:off x="17262293" y="3897543"/>
              <a:ext cx="2792420" cy="691011"/>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项目介绍</a:t>
              </a:r>
            </a:p>
          </p:txBody>
        </p:sp>
        <p:sp>
          <p:nvSpPr>
            <p:cNvPr id="83" name="TextBox 82"/>
            <p:cNvSpPr txBox="1"/>
            <p:nvPr/>
          </p:nvSpPr>
          <p:spPr>
            <a:xfrm>
              <a:off x="17289294" y="4482611"/>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grpSp>
        <p:nvGrpSpPr>
          <p:cNvPr id="10" name="组合 9"/>
          <p:cNvGrpSpPr/>
          <p:nvPr/>
        </p:nvGrpSpPr>
        <p:grpSpPr>
          <a:xfrm>
            <a:off x="9708170" y="4791921"/>
            <a:ext cx="1583645" cy="615766"/>
            <a:chOff x="17334301" y="8275909"/>
            <a:chExt cx="2792420" cy="1063462"/>
          </a:xfrm>
        </p:grpSpPr>
        <p:sp>
          <p:nvSpPr>
            <p:cNvPr id="89" name="TextBox 88"/>
            <p:cNvSpPr txBox="1"/>
            <p:nvPr/>
          </p:nvSpPr>
          <p:spPr>
            <a:xfrm>
              <a:off x="17334301" y="8275909"/>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发展计划</a:t>
              </a:r>
            </a:p>
          </p:txBody>
        </p:sp>
        <p:sp>
          <p:nvSpPr>
            <p:cNvPr id="91" name="TextBox 90"/>
            <p:cNvSpPr txBox="1"/>
            <p:nvPr/>
          </p:nvSpPr>
          <p:spPr>
            <a:xfrm>
              <a:off x="17361302" y="8860978"/>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sp>
        <p:nvSpPr>
          <p:cNvPr id="82" name="圆角矩形 81"/>
          <p:cNvSpPr/>
          <p:nvPr/>
        </p:nvSpPr>
        <p:spPr>
          <a:xfrm>
            <a:off x="10935501" y="2256491"/>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02</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90" name="圆角矩形 89"/>
          <p:cNvSpPr/>
          <p:nvPr/>
        </p:nvSpPr>
        <p:spPr>
          <a:xfrm>
            <a:off x="11051555" y="4791656"/>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04</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Tree>
    <p:extLst>
      <p:ext uri="{BB962C8B-B14F-4D97-AF65-F5344CB8AC3E}">
        <p14:creationId xmlns:p14="http://schemas.microsoft.com/office/powerpoint/2010/main" val="34892838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randombar(horizontal)">
                                      <p:cBhvr>
                                        <p:cTn id="7" dur="500"/>
                                        <p:tgtEl>
                                          <p:spTgt spid="9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Effect transition="in" filter="fade">
                                      <p:cBhvr>
                                        <p:cTn id="17" dur="500"/>
                                        <p:tgtEl>
                                          <p:spTgt spid="10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 calcmode="lin" valueType="num">
                                      <p:cBhvr>
                                        <p:cTn id="20" dur="500" fill="hold"/>
                                        <p:tgtEl>
                                          <p:spTgt spid="106"/>
                                        </p:tgtEl>
                                        <p:attrNameLst>
                                          <p:attrName>ppt_w</p:attrName>
                                        </p:attrNameLst>
                                      </p:cBhvr>
                                      <p:tavLst>
                                        <p:tav tm="0">
                                          <p:val>
                                            <p:fltVal val="0"/>
                                          </p:val>
                                        </p:tav>
                                        <p:tav tm="100000">
                                          <p:val>
                                            <p:strVal val="#ppt_w"/>
                                          </p:val>
                                        </p:tav>
                                      </p:tavLst>
                                    </p:anim>
                                    <p:anim calcmode="lin" valueType="num">
                                      <p:cBhvr>
                                        <p:cTn id="21" dur="500" fill="hold"/>
                                        <p:tgtEl>
                                          <p:spTgt spid="106"/>
                                        </p:tgtEl>
                                        <p:attrNameLst>
                                          <p:attrName>ppt_h</p:attrName>
                                        </p:attrNameLst>
                                      </p:cBhvr>
                                      <p:tavLst>
                                        <p:tav tm="0">
                                          <p:val>
                                            <p:fltVal val="0"/>
                                          </p:val>
                                        </p:tav>
                                        <p:tav tm="100000">
                                          <p:val>
                                            <p:strVal val="#ppt_h"/>
                                          </p:val>
                                        </p:tav>
                                      </p:tavLst>
                                    </p:anim>
                                    <p:animEffect transition="in" filter="fade">
                                      <p:cBhvr>
                                        <p:cTn id="22" dur="500"/>
                                        <p:tgtEl>
                                          <p:spTgt spid="10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p:cTn id="30" dur="500" fill="hold"/>
                                        <p:tgtEl>
                                          <p:spTgt spid="109"/>
                                        </p:tgtEl>
                                        <p:attrNameLst>
                                          <p:attrName>ppt_w</p:attrName>
                                        </p:attrNameLst>
                                      </p:cBhvr>
                                      <p:tavLst>
                                        <p:tav tm="0">
                                          <p:val>
                                            <p:fltVal val="0"/>
                                          </p:val>
                                        </p:tav>
                                        <p:tav tm="100000">
                                          <p:val>
                                            <p:strVal val="#ppt_w"/>
                                          </p:val>
                                        </p:tav>
                                      </p:tavLst>
                                    </p:anim>
                                    <p:anim calcmode="lin" valueType="num">
                                      <p:cBhvr>
                                        <p:cTn id="31" dur="500" fill="hold"/>
                                        <p:tgtEl>
                                          <p:spTgt spid="109"/>
                                        </p:tgtEl>
                                        <p:attrNameLst>
                                          <p:attrName>ppt_h</p:attrName>
                                        </p:attrNameLst>
                                      </p:cBhvr>
                                      <p:tavLst>
                                        <p:tav tm="0">
                                          <p:val>
                                            <p:fltVal val="0"/>
                                          </p:val>
                                        </p:tav>
                                        <p:tav tm="100000">
                                          <p:val>
                                            <p:strVal val="#ppt_h"/>
                                          </p:val>
                                        </p:tav>
                                      </p:tavLst>
                                    </p:anim>
                                    <p:animEffect transition="in" filter="fade">
                                      <p:cBhvr>
                                        <p:cTn id="32" dur="500"/>
                                        <p:tgtEl>
                                          <p:spTgt spid="109"/>
                                        </p:tgtEl>
                                      </p:cBhvr>
                                    </p:animEffect>
                                  </p:childTnLst>
                                </p:cTn>
                              </p:par>
                            </p:childTnLst>
                          </p:cTn>
                        </p:par>
                        <p:par>
                          <p:cTn id="33" fill="hold">
                            <p:stCondLst>
                              <p:cond delay="500"/>
                            </p:stCondLst>
                            <p:childTnLst>
                              <p:par>
                                <p:cTn id="34" presetID="5" presetClass="entr" presetSubtype="5"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checkerboard(down)">
                                      <p:cBhvr>
                                        <p:cTn id="36" dur="500"/>
                                        <p:tgtEl>
                                          <p:spTgt spid="99"/>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par>
                                <p:cTn id="44" presetID="5" presetClass="entr" presetSubtype="5"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checkerboard(down)">
                                      <p:cBhvr>
                                        <p:cTn id="46" dur="500"/>
                                        <p:tgtEl>
                                          <p:spTgt spid="104"/>
                                        </p:tgtEl>
                                      </p:cBhvr>
                                    </p:animEffect>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anim calcmode="lin" valueType="num">
                                      <p:cBhvr>
                                        <p:cTn id="51" dur="500" fill="hold"/>
                                        <p:tgtEl>
                                          <p:spTgt spid="4"/>
                                        </p:tgtEl>
                                        <p:attrNameLst>
                                          <p:attrName>ppt_x</p:attrName>
                                        </p:attrNameLst>
                                      </p:cBhvr>
                                      <p:tavLst>
                                        <p:tav tm="0">
                                          <p:val>
                                            <p:strVal val="#ppt_x"/>
                                          </p:val>
                                        </p:tav>
                                        <p:tav tm="100000">
                                          <p:val>
                                            <p:strVal val="#ppt_x"/>
                                          </p:val>
                                        </p:tav>
                                      </p:tavLst>
                                    </p:anim>
                                    <p:anim calcmode="lin" valueType="num">
                                      <p:cBhvr>
                                        <p:cTn id="52" dur="5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down)">
                                      <p:cBhvr>
                                        <p:cTn id="71" dur="500"/>
                                        <p:tgtEl>
                                          <p:spTgt spid="80"/>
                                        </p:tgtEl>
                                      </p:cBhvr>
                                    </p:animEffect>
                                  </p:childTnLst>
                                </p:cTn>
                              </p:par>
                            </p:childTnLst>
                          </p:cTn>
                        </p:par>
                        <p:par>
                          <p:cTn id="72" fill="hold">
                            <p:stCondLst>
                              <p:cond delay="4000"/>
                            </p:stCondLst>
                            <p:childTnLst>
                              <p:par>
                                <p:cTn id="73" presetID="47"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childTnLst>
                          </p:cTn>
                        </p:par>
                        <p:par>
                          <p:cTn id="83" fill="hold">
                            <p:stCondLst>
                              <p:cond delay="5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500"/>
                                        <p:tgtEl>
                                          <p:spTgt spid="71"/>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anim calcmode="lin" valueType="num">
                                      <p:cBhvr>
                                        <p:cTn id="91" dur="500" fill="hold"/>
                                        <p:tgtEl>
                                          <p:spTgt spid="73"/>
                                        </p:tgtEl>
                                        <p:attrNameLst>
                                          <p:attrName>ppt_x</p:attrName>
                                        </p:attrNameLst>
                                      </p:cBhvr>
                                      <p:tavLst>
                                        <p:tav tm="0">
                                          <p:val>
                                            <p:strVal val="#ppt_x"/>
                                          </p:val>
                                        </p:tav>
                                        <p:tav tm="100000">
                                          <p:val>
                                            <p:strVal val="#ppt_x"/>
                                          </p:val>
                                        </p:tav>
                                      </p:tavLst>
                                    </p:anim>
                                    <p:anim calcmode="lin" valueType="num">
                                      <p:cBhvr>
                                        <p:cTn id="92" dur="500" fill="hold"/>
                                        <p:tgtEl>
                                          <p:spTgt spid="73"/>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12" presetClass="entr" presetSubtype="8"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p:tgtEl>
                                          <p:spTgt spid="12"/>
                                        </p:tgtEl>
                                        <p:attrNameLst>
                                          <p:attrName>ppt_x</p:attrName>
                                        </p:attrNameLst>
                                      </p:cBhvr>
                                      <p:tavLst>
                                        <p:tav tm="0">
                                          <p:val>
                                            <p:strVal val="#ppt_x-#ppt_w*1.125000"/>
                                          </p:val>
                                        </p:tav>
                                        <p:tav tm="100000">
                                          <p:val>
                                            <p:strVal val="#ppt_x"/>
                                          </p:val>
                                        </p:tav>
                                      </p:tavLst>
                                    </p:anim>
                                    <p:animEffect transition="in" filter="wipe(right)">
                                      <p:cBhvr>
                                        <p:cTn id="97" dur="500"/>
                                        <p:tgtEl>
                                          <p:spTgt spid="12"/>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wipe(down)">
                                      <p:cBhvr>
                                        <p:cTn id="101" dur="500"/>
                                        <p:tgtEl>
                                          <p:spTgt spid="88"/>
                                        </p:tgtEl>
                                      </p:cBhvr>
                                    </p:animEffect>
                                  </p:childTnLst>
                                </p:cTn>
                              </p:par>
                            </p:childTnLst>
                          </p:cTn>
                        </p:par>
                        <p:par>
                          <p:cTn id="102" fill="hold">
                            <p:stCondLst>
                              <p:cond delay="70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12" presetClass="entr" presetSubtype="8"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p:tgtEl>
                                          <p:spTgt spid="10"/>
                                        </p:tgtEl>
                                        <p:attrNameLst>
                                          <p:attrName>ppt_x</p:attrName>
                                        </p:attrNameLst>
                                      </p:cBhvr>
                                      <p:tavLst>
                                        <p:tav tm="0">
                                          <p:val>
                                            <p:strVal val="#ppt_x-#ppt_w*1.125000"/>
                                          </p:val>
                                        </p:tav>
                                        <p:tav tm="100000">
                                          <p:val>
                                            <p:strVal val="#ppt_x"/>
                                          </p:val>
                                        </p:tav>
                                      </p:tavLst>
                                    </p:anim>
                                    <p:animEffect transition="in" filter="wipe(right)">
                                      <p:cBhvr>
                                        <p:cTn id="112" dur="500"/>
                                        <p:tgtEl>
                                          <p:spTgt spid="10"/>
                                        </p:tgtEl>
                                      </p:cBhvr>
                                    </p:animEffect>
                                  </p:childTnLst>
                                </p:cTn>
                              </p:par>
                            </p:childTnLst>
                          </p:cTn>
                        </p:par>
                        <p:par>
                          <p:cTn id="113" fill="hold">
                            <p:stCondLst>
                              <p:cond delay="8000"/>
                            </p:stCondLst>
                            <p:childTnLst>
                              <p:par>
                                <p:cTn id="114" presetID="22" presetClass="entr" presetSubtype="4"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down)">
                                      <p:cBhvr>
                                        <p:cTn id="116" dur="500"/>
                                        <p:tgtEl>
                                          <p:spTgt spid="75"/>
                                        </p:tgtEl>
                                      </p:cBhvr>
                                    </p:animEffect>
                                  </p:childTnLst>
                                </p:cTn>
                              </p:par>
                            </p:childTnLst>
                          </p:cTn>
                        </p:par>
                        <p:par>
                          <p:cTn id="117" fill="hold">
                            <p:stCondLst>
                              <p:cond delay="8500"/>
                            </p:stCondLst>
                            <p:childTnLst>
                              <p:par>
                                <p:cTn id="118" presetID="47" presetClass="entr" presetSubtype="0" fill="hold" grpId="0" nodeType="afterEffect">
                                  <p:stCondLst>
                                    <p:cond delay="0"/>
                                  </p:stCondLst>
                                  <p:childTnLst>
                                    <p:set>
                                      <p:cBhvr>
                                        <p:cTn id="119" dur="1" fill="hold">
                                          <p:stCondLst>
                                            <p:cond delay="0"/>
                                          </p:stCondLst>
                                        </p:cTn>
                                        <p:tgtEl>
                                          <p:spTgt spid="77"/>
                                        </p:tgtEl>
                                        <p:attrNameLst>
                                          <p:attrName>style.visibility</p:attrName>
                                        </p:attrNameLst>
                                      </p:cBhvr>
                                      <p:to>
                                        <p:strVal val="visible"/>
                                      </p:to>
                                    </p:set>
                                    <p:animEffect transition="in" filter="fade">
                                      <p:cBhvr>
                                        <p:cTn id="120" dur="500"/>
                                        <p:tgtEl>
                                          <p:spTgt spid="77"/>
                                        </p:tgtEl>
                                      </p:cBhvr>
                                    </p:animEffect>
                                    <p:anim calcmode="lin" valueType="num">
                                      <p:cBhvr>
                                        <p:cTn id="121" dur="500" fill="hold"/>
                                        <p:tgtEl>
                                          <p:spTgt spid="77"/>
                                        </p:tgtEl>
                                        <p:attrNameLst>
                                          <p:attrName>ppt_x</p:attrName>
                                        </p:attrNameLst>
                                      </p:cBhvr>
                                      <p:tavLst>
                                        <p:tav tm="0">
                                          <p:val>
                                            <p:strVal val="#ppt_x"/>
                                          </p:val>
                                        </p:tav>
                                        <p:tav tm="100000">
                                          <p:val>
                                            <p:strVal val="#ppt_x"/>
                                          </p:val>
                                        </p:tav>
                                      </p:tavLst>
                                    </p:anim>
                                    <p:anim calcmode="lin" valueType="num">
                                      <p:cBhvr>
                                        <p:cTn id="122" dur="500" fill="hold"/>
                                        <p:tgtEl>
                                          <p:spTgt spid="77"/>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12" presetClass="entr" presetSubtype="8" fill="hold" nodeType="afterEffect">
                                  <p:stCondLst>
                                    <p:cond delay="0"/>
                                  </p:stCondLst>
                                  <p:childTnLst>
                                    <p:set>
                                      <p:cBhvr>
                                        <p:cTn id="125" dur="1" fill="hold">
                                          <p:stCondLst>
                                            <p:cond delay="0"/>
                                          </p:stCondLst>
                                        </p:cTn>
                                        <p:tgtEl>
                                          <p:spTgt spid="11"/>
                                        </p:tgtEl>
                                        <p:attrNameLst>
                                          <p:attrName>style.visibility</p:attrName>
                                        </p:attrNameLst>
                                      </p:cBhvr>
                                      <p:to>
                                        <p:strVal val="visible"/>
                                      </p:to>
                                    </p:set>
                                    <p:anim calcmode="lin" valueType="num">
                                      <p:cBhvr additive="base">
                                        <p:cTn id="126" dur="500"/>
                                        <p:tgtEl>
                                          <p:spTgt spid="11"/>
                                        </p:tgtEl>
                                        <p:attrNameLst>
                                          <p:attrName>ppt_x</p:attrName>
                                        </p:attrNameLst>
                                      </p:cBhvr>
                                      <p:tavLst>
                                        <p:tav tm="0">
                                          <p:val>
                                            <p:strVal val="#ppt_x-#ppt_w*1.125000"/>
                                          </p:val>
                                        </p:tav>
                                        <p:tav tm="100000">
                                          <p:val>
                                            <p:strVal val="#ppt_x"/>
                                          </p:val>
                                        </p:tav>
                                      </p:tavLst>
                                    </p:anim>
                                    <p:animEffect transition="in" filter="wipe(right)">
                                      <p:cBhvr>
                                        <p:cTn id="1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4" grpId="0"/>
      <p:bldP spid="105" grpId="0" animBg="1"/>
      <p:bldP spid="106" grpId="0" animBg="1"/>
      <p:bldP spid="108" grpId="0" animBg="1"/>
      <p:bldP spid="109" grpId="0" animBg="1"/>
      <p:bldP spid="110" grpId="0" animBg="1"/>
      <p:bldP spid="45" grpId="0" animBg="1"/>
      <p:bldP spid="73" grpId="0" animBg="1"/>
      <p:bldP spid="77" grpId="0" animBg="1"/>
      <p:bldP spid="82" grpId="0" animBg="1"/>
      <p:bldP spid="9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产品功能</a:t>
              </a:r>
            </a:p>
          </p:txBody>
        </p:sp>
      </p:grpSp>
      <p:grpSp>
        <p:nvGrpSpPr>
          <p:cNvPr id="12" name="组合 11"/>
          <p:cNvGrpSpPr/>
          <p:nvPr/>
        </p:nvGrpSpPr>
        <p:grpSpPr>
          <a:xfrm>
            <a:off x="3676723" y="3016262"/>
            <a:ext cx="7224079" cy="2159800"/>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395124" y="4382383"/>
            <a:ext cx="1570230" cy="1603173"/>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TextBox 142"/>
            <p:cNvSpPr txBox="1"/>
            <p:nvPr/>
          </p:nvSpPr>
          <p:spPr>
            <a:xfrm>
              <a:off x="4899325" y="8322934"/>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绿色</a:t>
              </a:r>
              <a:endParaRPr lang="en-US" altLang="zh-CN" sz="2400" dirty="0">
                <a:solidFill>
                  <a:prstClr val="white"/>
                </a:solidFill>
                <a:latin typeface="思源黑体 CN Medium" pitchFamily="34" charset="-122"/>
                <a:ea typeface="思源黑体 CN Medium" pitchFamily="34" charset="-122"/>
              </a:endParaRPr>
            </a:p>
            <a:p>
              <a:pPr lvl="0"/>
              <a:r>
                <a:rPr lang="zh-CN" altLang="en-US" sz="2400" dirty="0">
                  <a:solidFill>
                    <a:prstClr val="white"/>
                  </a:solidFill>
                  <a:latin typeface="思源黑体 CN Medium" pitchFamily="34" charset="-122"/>
                  <a:ea typeface="思源黑体 CN Medium" pitchFamily="34" charset="-122"/>
                </a:rPr>
                <a:t>安全</a:t>
              </a:r>
            </a:p>
          </p:txBody>
        </p:sp>
      </p:grpSp>
      <p:grpSp>
        <p:nvGrpSpPr>
          <p:cNvPr id="6" name="组合 5"/>
          <p:cNvGrpSpPr/>
          <p:nvPr/>
        </p:nvGrpSpPr>
        <p:grpSpPr>
          <a:xfrm>
            <a:off x="4325264" y="2329187"/>
            <a:ext cx="1570230" cy="1603173"/>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TextBox 143"/>
            <p:cNvSpPr txBox="1"/>
            <p:nvPr/>
          </p:nvSpPr>
          <p:spPr>
            <a:xfrm>
              <a:off x="8338396"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功能强大</a:t>
              </a:r>
            </a:p>
          </p:txBody>
        </p:sp>
      </p:grpSp>
      <p:grpSp>
        <p:nvGrpSpPr>
          <p:cNvPr id="7" name="组合 6"/>
          <p:cNvGrpSpPr/>
          <p:nvPr/>
        </p:nvGrpSpPr>
        <p:grpSpPr>
          <a:xfrm>
            <a:off x="6255404" y="4382383"/>
            <a:ext cx="1570230" cy="1603173"/>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11679000" y="8203415"/>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运行可靠</a:t>
              </a:r>
            </a:p>
          </p:txBody>
        </p:sp>
      </p:grpSp>
      <p:grpSp>
        <p:nvGrpSpPr>
          <p:cNvPr id="9" name="组合 8"/>
          <p:cNvGrpSpPr/>
          <p:nvPr/>
        </p:nvGrpSpPr>
        <p:grpSpPr>
          <a:xfrm>
            <a:off x="8185544" y="2329187"/>
            <a:ext cx="1570230" cy="1603173"/>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145"/>
            <p:cNvSpPr txBox="1"/>
            <p:nvPr/>
          </p:nvSpPr>
          <p:spPr>
            <a:xfrm>
              <a:off x="15149075"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方便查询</a:t>
              </a:r>
            </a:p>
          </p:txBody>
        </p:sp>
      </p:grpSp>
      <p:grpSp>
        <p:nvGrpSpPr>
          <p:cNvPr id="8" name="组合 7"/>
          <p:cNvGrpSpPr/>
          <p:nvPr/>
        </p:nvGrpSpPr>
        <p:grpSpPr>
          <a:xfrm>
            <a:off x="10115686" y="4382383"/>
            <a:ext cx="1570230" cy="1603173"/>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TextBox 147"/>
            <p:cNvSpPr txBox="1"/>
            <p:nvPr/>
          </p:nvSpPr>
          <p:spPr>
            <a:xfrm>
              <a:off x="18485781" y="8350571"/>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牢固可靠</a:t>
              </a:r>
            </a:p>
          </p:txBody>
        </p:sp>
      </p:grpSp>
      <p:grpSp>
        <p:nvGrpSpPr>
          <p:cNvPr id="10" name="组合 9"/>
          <p:cNvGrpSpPr/>
          <p:nvPr/>
        </p:nvGrpSpPr>
        <p:grpSpPr>
          <a:xfrm>
            <a:off x="1795896" y="2621986"/>
            <a:ext cx="10470952" cy="4356500"/>
            <a:chOff x="3166677" y="4528310"/>
            <a:chExt cx="18463285" cy="7523911"/>
          </a:xfrm>
        </p:grpSpPr>
        <p:sp>
          <p:nvSpPr>
            <p:cNvPr id="149" name="TextBox 148"/>
            <p:cNvSpPr txBox="1"/>
            <p:nvPr/>
          </p:nvSpPr>
          <p:spPr>
            <a:xfrm>
              <a:off x="3738216"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0" name="TextBox 149"/>
            <p:cNvSpPr txBox="1"/>
            <p:nvPr/>
          </p:nvSpPr>
          <p:spPr>
            <a:xfrm>
              <a:off x="3166677" y="4707300"/>
              <a:ext cx="3793114" cy="1506917"/>
            </a:xfrm>
            <a:prstGeom prst="rect">
              <a:avLst/>
            </a:prstGeom>
            <a:noFill/>
          </p:spPr>
          <p:txBody>
            <a:bodyPr wrap="square" lIns="91431" tIns="45715" rIns="91431" bIns="45715" rtlCol="0">
              <a:spAutoFit/>
            </a:bodyPr>
            <a:lstStyle/>
            <a:p>
              <a:pPr algn="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1" name="TextBox 150"/>
            <p:cNvSpPr txBox="1"/>
            <p:nvPr/>
          </p:nvSpPr>
          <p:spPr>
            <a:xfrm>
              <a:off x="10661391"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2" name="TextBox 151"/>
            <p:cNvSpPr txBox="1"/>
            <p:nvPr/>
          </p:nvSpPr>
          <p:spPr>
            <a:xfrm>
              <a:off x="17836848" y="4528310"/>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3" name="TextBox 152"/>
            <p:cNvSpPr txBox="1"/>
            <p:nvPr/>
          </p:nvSpPr>
          <p:spPr>
            <a:xfrm>
              <a:off x="17836848"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spTree>
    <p:extLst>
      <p:ext uri="{BB962C8B-B14F-4D97-AF65-F5344CB8AC3E}">
        <p14:creationId xmlns:p14="http://schemas.microsoft.com/office/powerpoint/2010/main" val="7098914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15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产品形式</a:t>
              </a:r>
            </a:p>
          </p:txBody>
        </p:sp>
      </p:grpSp>
      <p:sp>
        <p:nvSpPr>
          <p:cNvPr id="27" name="平行四边形 26"/>
          <p:cNvSpPr/>
          <p:nvPr/>
        </p:nvSpPr>
        <p:spPr>
          <a:xfrm>
            <a:off x="1962434" y="2391387"/>
            <a:ext cx="3112104" cy="1606223"/>
          </a:xfrm>
          <a:prstGeom prst="parallelogram">
            <a:avLst>
              <a:gd name="adj" fmla="val 35443"/>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8" name="平行四边形 27"/>
          <p:cNvSpPr/>
          <p:nvPr/>
        </p:nvSpPr>
        <p:spPr>
          <a:xfrm>
            <a:off x="5396502" y="2391387"/>
            <a:ext cx="3112104" cy="1606223"/>
          </a:xfrm>
          <a:prstGeom prst="parallelogram">
            <a:avLst>
              <a:gd name="adj" fmla="val 35443"/>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9" name="平行四边形 28"/>
          <p:cNvSpPr/>
          <p:nvPr/>
        </p:nvSpPr>
        <p:spPr>
          <a:xfrm>
            <a:off x="8864125" y="2391387"/>
            <a:ext cx="3112104" cy="1606223"/>
          </a:xfrm>
          <a:prstGeom prst="parallelogram">
            <a:avLst>
              <a:gd name="adj" fmla="val 35443"/>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30" name="平行四边形 29"/>
          <p:cNvSpPr/>
          <p:nvPr/>
        </p:nvSpPr>
        <p:spPr>
          <a:xfrm>
            <a:off x="4106764"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1" name="平行四边形 30"/>
          <p:cNvSpPr/>
          <p:nvPr/>
        </p:nvSpPr>
        <p:spPr>
          <a:xfrm>
            <a:off x="7537197"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2" name="平行四边形 31"/>
          <p:cNvSpPr/>
          <p:nvPr/>
        </p:nvSpPr>
        <p:spPr>
          <a:xfrm>
            <a:off x="11014053"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33"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5"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6" name="矩形 30"/>
          <p:cNvSpPr>
            <a:spLocks noChangeArrowheads="1"/>
          </p:cNvSpPr>
          <p:nvPr/>
        </p:nvSpPr>
        <p:spPr bwMode="auto">
          <a:xfrm>
            <a:off x="3666835" y="5995680"/>
            <a:ext cx="6604997" cy="576550"/>
          </a:xfrm>
          <a:prstGeom prst="rect">
            <a:avLst/>
          </a:prstGeom>
          <a:noFill/>
          <a:ln w="9525">
            <a:noFill/>
            <a:miter lim="800000"/>
            <a:headEnd/>
            <a:tailEnd/>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37" name="丁字箭头 36"/>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extLst>
      <p:ext uri="{BB962C8B-B14F-4D97-AF65-F5344CB8AC3E}">
        <p14:creationId xmlns:p14="http://schemas.microsoft.com/office/powerpoint/2010/main" val="741187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500"/>
                                        <p:tgtEl>
                                          <p:spTgt spid="34"/>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500"/>
                                        <p:tgtEl>
                                          <p:spTgt spid="35"/>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网络营销推广</a:t>
              </a:r>
            </a:p>
          </p:txBody>
        </p:sp>
      </p:grpSp>
      <p:sp>
        <p:nvSpPr>
          <p:cNvPr id="84" name="Shape 3352"/>
          <p:cNvSpPr/>
          <p:nvPr/>
        </p:nvSpPr>
        <p:spPr>
          <a:xfrm>
            <a:off x="10576957" y="4364987"/>
            <a:ext cx="629204" cy="1"/>
          </a:xfrm>
          <a:prstGeom prst="line">
            <a:avLst/>
          </a:prstGeom>
          <a:ln w="38100" cap="rnd">
            <a:solidFill>
              <a:schemeClr val="tx1">
                <a:lumMod val="95000"/>
                <a:lumOff val="5000"/>
              </a:schemeClr>
            </a:solidFill>
            <a:custDash>
              <a:ds d="100000" sp="200000"/>
            </a:custDash>
            <a:miter lim="400000"/>
          </a:ln>
        </p:spPr>
        <p:txBody>
          <a:bodyPr lIns="27574" tIns="27574" rIns="27574" bIns="27574"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905192" y="2570357"/>
            <a:ext cx="629204" cy="3589258"/>
            <a:chOff x="12175828" y="4439146"/>
            <a:chExt cx="1109467" cy="6198841"/>
          </a:xfrm>
        </p:grpSpPr>
        <p:sp>
          <p:nvSpPr>
            <p:cNvPr id="85" name="Shape 3353"/>
            <p:cNvSpPr/>
            <p:nvPr/>
          </p:nvSpPr>
          <p:spPr>
            <a:xfrm>
              <a:off x="12175828"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3354"/>
            <p:cNvSpPr/>
            <p:nvPr/>
          </p:nvSpPr>
          <p:spPr>
            <a:xfrm>
              <a:off x="12175828"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3355"/>
            <p:cNvSpPr/>
            <p:nvPr/>
          </p:nvSpPr>
          <p:spPr>
            <a:xfrm>
              <a:off x="12175828"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253434" y="2570357"/>
            <a:ext cx="629204" cy="3589258"/>
            <a:chOff x="9263307" y="4439146"/>
            <a:chExt cx="1109467" cy="6198841"/>
          </a:xfrm>
        </p:grpSpPr>
        <p:sp>
          <p:nvSpPr>
            <p:cNvPr id="100" name="Shape 3372"/>
            <p:cNvSpPr/>
            <p:nvPr/>
          </p:nvSpPr>
          <p:spPr>
            <a:xfrm>
              <a:off x="9263307"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3373"/>
            <p:cNvSpPr/>
            <p:nvPr/>
          </p:nvSpPr>
          <p:spPr>
            <a:xfrm>
              <a:off x="9263307"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3374"/>
            <p:cNvSpPr/>
            <p:nvPr/>
          </p:nvSpPr>
          <p:spPr>
            <a:xfrm>
              <a:off x="9263307"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Group 3378"/>
          <p:cNvGrpSpPr/>
          <p:nvPr/>
        </p:nvGrpSpPr>
        <p:grpSpPr>
          <a:xfrm>
            <a:off x="2969682" y="2813944"/>
            <a:ext cx="953760" cy="3085730"/>
            <a:chOff x="0" y="0"/>
            <a:chExt cx="1681749" cy="5329220"/>
          </a:xfrm>
        </p:grpSpPr>
        <p:sp>
          <p:nvSpPr>
            <p:cNvPr id="138" name="Shape 3375"/>
            <p:cNvSpPr/>
            <p:nvPr/>
          </p:nvSpPr>
          <p:spPr>
            <a:xfrm>
              <a:off x="506551" y="2678732"/>
              <a:ext cx="1109467"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Shape 3376"/>
            <p:cNvSpPr/>
            <p:nvPr/>
          </p:nvSpPr>
          <p:spPr>
            <a:xfrm flipV="1">
              <a:off x="0" y="-1"/>
              <a:ext cx="1681750" cy="1466624"/>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Shape 3377"/>
            <p:cNvSpPr/>
            <p:nvPr/>
          </p:nvSpPr>
          <p:spPr>
            <a:xfrm>
              <a:off x="-1" y="3862598"/>
              <a:ext cx="1681751" cy="1466623"/>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Group 3382"/>
          <p:cNvGrpSpPr/>
          <p:nvPr/>
        </p:nvGrpSpPr>
        <p:grpSpPr>
          <a:xfrm>
            <a:off x="8538806" y="2813944"/>
            <a:ext cx="1055595" cy="3085730"/>
            <a:chOff x="0" y="0"/>
            <a:chExt cx="1861315" cy="5329220"/>
          </a:xfrm>
        </p:grpSpPr>
        <p:sp>
          <p:nvSpPr>
            <p:cNvPr id="135" name="Shape 3379"/>
            <p:cNvSpPr/>
            <p:nvPr/>
          </p:nvSpPr>
          <p:spPr>
            <a:xfrm>
              <a:off x="73558" y="2678732"/>
              <a:ext cx="1109468"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Shape 3380"/>
            <p:cNvSpPr/>
            <p:nvPr/>
          </p:nvSpPr>
          <p:spPr>
            <a:xfrm flipH="1" flipV="1">
              <a:off x="-1" y="-1"/>
              <a:ext cx="1861317" cy="1618849"/>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Shape 3381"/>
            <p:cNvSpPr/>
            <p:nvPr/>
          </p:nvSpPr>
          <p:spPr>
            <a:xfrm flipH="1">
              <a:off x="0" y="3657865"/>
              <a:ext cx="1671356" cy="1671356"/>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879257" y="2084704"/>
            <a:ext cx="1141338" cy="1053553"/>
            <a:chOff x="10366812" y="3600396"/>
            <a:chExt cx="2012505" cy="1819544"/>
          </a:xfrm>
        </p:grpSpPr>
        <p:sp>
          <p:nvSpPr>
            <p:cNvPr id="96" name="Shape 3368"/>
            <p:cNvSpPr/>
            <p:nvPr/>
          </p:nvSpPr>
          <p:spPr>
            <a:xfrm>
              <a:off x="10366812"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Group 3385"/>
            <p:cNvGrpSpPr/>
            <p:nvPr/>
          </p:nvGrpSpPr>
          <p:grpSpPr>
            <a:xfrm>
              <a:off x="10769680" y="3935918"/>
              <a:ext cx="1609637" cy="1061747"/>
              <a:chOff x="297914" y="0"/>
              <a:chExt cx="1609635" cy="1061745"/>
            </a:xfrm>
          </p:grpSpPr>
          <p:sp>
            <p:nvSpPr>
              <p:cNvPr id="133" name="Shape 3383"/>
              <p:cNvSpPr/>
              <p:nvPr/>
            </p:nvSpPr>
            <p:spPr>
              <a:xfrm>
                <a:off x="593779" y="0"/>
                <a:ext cx="417512" cy="626038"/>
              </a:xfrm>
              <a:custGeom>
                <a:avLst/>
                <a:gdLst/>
                <a:ahLst/>
                <a:cxnLst>
                  <a:cxn ang="0">
                    <a:pos x="wd2" y="hd2"/>
                  </a:cxn>
                  <a:cxn ang="5400000">
                    <a:pos x="wd2" y="hd2"/>
                  </a:cxn>
                  <a:cxn ang="10800000">
                    <a:pos x="wd2" y="hd2"/>
                  </a:cxn>
                  <a:cxn ang="16200000">
                    <a:pos x="wd2" y="hd2"/>
                  </a:cxn>
                </a:cxnLst>
                <a:rect l="0" t="0" r="r" b="b"/>
                <a:pathLst>
                  <a:path w="21600" h="21600" extrusionOk="0">
                    <a:moveTo>
                      <a:pt x="10800" y="10801"/>
                    </a:moveTo>
                    <a:cubicBezTo>
                      <a:pt x="7819" y="10801"/>
                      <a:pt x="5394" y="9191"/>
                      <a:pt x="5394" y="7205"/>
                    </a:cubicBezTo>
                    <a:cubicBezTo>
                      <a:pt x="5394" y="5206"/>
                      <a:pt x="7819" y="3598"/>
                      <a:pt x="10800" y="3598"/>
                    </a:cubicBezTo>
                    <a:cubicBezTo>
                      <a:pt x="13781" y="3598"/>
                      <a:pt x="16194" y="5206"/>
                      <a:pt x="16194" y="7205"/>
                    </a:cubicBezTo>
                    <a:cubicBezTo>
                      <a:pt x="16194" y="9191"/>
                      <a:pt x="13781" y="10801"/>
                      <a:pt x="10800" y="10801"/>
                    </a:cubicBezTo>
                    <a:close/>
                    <a:moveTo>
                      <a:pt x="10800" y="0"/>
                    </a:moveTo>
                    <a:cubicBezTo>
                      <a:pt x="4837" y="0"/>
                      <a:pt x="0" y="3227"/>
                      <a:pt x="0" y="7205"/>
                    </a:cubicBezTo>
                    <a:cubicBezTo>
                      <a:pt x="0" y="11178"/>
                      <a:pt x="10800" y="21600"/>
                      <a:pt x="10800" y="21600"/>
                    </a:cubicBezTo>
                    <a:cubicBezTo>
                      <a:pt x="10800" y="21600"/>
                      <a:pt x="21600" y="11178"/>
                      <a:pt x="21600" y="7205"/>
                    </a:cubicBezTo>
                    <a:cubicBezTo>
                      <a:pt x="21600" y="3227"/>
                      <a:pt x="16763" y="0"/>
                      <a:pt x="10800" y="0"/>
                    </a:cubicBezTo>
                    <a:close/>
                  </a:path>
                </a:pathLst>
              </a:custGeom>
              <a:solidFill>
                <a:srgbClr val="00BAF7"/>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Shape 3384"/>
              <p:cNvSpPr/>
              <p:nvPr/>
            </p:nvSpPr>
            <p:spPr>
              <a:xfrm>
                <a:off x="297914" y="710924"/>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定位区域</a:t>
                </a:r>
                <a:endParaRPr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7533133" y="2084704"/>
            <a:ext cx="1031905" cy="1053553"/>
            <a:chOff x="13283065" y="3600396"/>
            <a:chExt cx="1819544" cy="1819544"/>
          </a:xfrm>
        </p:grpSpPr>
        <p:sp>
          <p:nvSpPr>
            <p:cNvPr id="97" name="Shape 3369"/>
            <p:cNvSpPr/>
            <p:nvPr/>
          </p:nvSpPr>
          <p:spPr>
            <a:xfrm>
              <a:off x="13283065"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3394"/>
            <p:cNvGrpSpPr/>
            <p:nvPr/>
          </p:nvGrpSpPr>
          <p:grpSpPr>
            <a:xfrm>
              <a:off x="13639275" y="4014541"/>
              <a:ext cx="1261309" cy="1027093"/>
              <a:chOff x="257271" y="0"/>
              <a:chExt cx="1261307" cy="1027092"/>
            </a:xfrm>
          </p:grpSpPr>
          <p:sp>
            <p:nvSpPr>
              <p:cNvPr id="131" name="Shape 3392"/>
              <p:cNvSpPr/>
              <p:nvPr/>
            </p:nvSpPr>
            <p:spPr>
              <a:xfrm>
                <a:off x="257271" y="676271"/>
                <a:ext cx="1261307"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发送视频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Shape 3393"/>
              <p:cNvSpPr/>
              <p:nvPr/>
            </p:nvSpPr>
            <p:spPr>
              <a:xfrm>
                <a:off x="578621" y="0"/>
                <a:ext cx="595608" cy="597137"/>
              </a:xfrm>
              <a:custGeom>
                <a:avLst/>
                <a:gdLst/>
                <a:ahLst/>
                <a:cxnLst>
                  <a:cxn ang="0">
                    <a:pos x="wd2" y="hd2"/>
                  </a:cxn>
                  <a:cxn ang="5400000">
                    <a:pos x="wd2" y="hd2"/>
                  </a:cxn>
                  <a:cxn ang="10800000">
                    <a:pos x="wd2" y="hd2"/>
                  </a:cxn>
                  <a:cxn ang="16200000">
                    <a:pos x="wd2" y="hd2"/>
                  </a:cxn>
                </a:cxnLst>
                <a:rect l="0" t="0" r="r" b="b"/>
                <a:pathLst>
                  <a:path w="21600" h="21600" extrusionOk="0">
                    <a:moveTo>
                      <a:pt x="20454" y="15633"/>
                    </a:moveTo>
                    <a:lnTo>
                      <a:pt x="19278" y="15633"/>
                    </a:lnTo>
                    <a:lnTo>
                      <a:pt x="19278" y="2891"/>
                    </a:lnTo>
                    <a:cubicBezTo>
                      <a:pt x="19278" y="2576"/>
                      <a:pt x="19018" y="2321"/>
                      <a:pt x="18707" y="2321"/>
                    </a:cubicBezTo>
                    <a:lnTo>
                      <a:pt x="5927" y="2321"/>
                    </a:lnTo>
                    <a:lnTo>
                      <a:pt x="5927" y="1144"/>
                    </a:lnTo>
                    <a:lnTo>
                      <a:pt x="20454" y="1144"/>
                    </a:lnTo>
                    <a:cubicBezTo>
                      <a:pt x="20454" y="1144"/>
                      <a:pt x="20454" y="15633"/>
                      <a:pt x="20454" y="15633"/>
                    </a:cubicBezTo>
                    <a:close/>
                    <a:moveTo>
                      <a:pt x="18132" y="17953"/>
                    </a:moveTo>
                    <a:lnTo>
                      <a:pt x="16819" y="17953"/>
                    </a:lnTo>
                    <a:lnTo>
                      <a:pt x="16819" y="5398"/>
                    </a:lnTo>
                    <a:cubicBezTo>
                      <a:pt x="16819" y="5079"/>
                      <a:pt x="16559" y="4823"/>
                      <a:pt x="16248" y="4823"/>
                    </a:cubicBezTo>
                    <a:lnTo>
                      <a:pt x="3605" y="4823"/>
                    </a:lnTo>
                    <a:lnTo>
                      <a:pt x="3605" y="3459"/>
                    </a:lnTo>
                    <a:lnTo>
                      <a:pt x="18132" y="3459"/>
                    </a:lnTo>
                    <a:cubicBezTo>
                      <a:pt x="18132" y="3459"/>
                      <a:pt x="18132" y="17953"/>
                      <a:pt x="18132" y="17953"/>
                    </a:cubicBezTo>
                    <a:close/>
                    <a:moveTo>
                      <a:pt x="15673" y="20457"/>
                    </a:moveTo>
                    <a:lnTo>
                      <a:pt x="1146" y="20457"/>
                    </a:lnTo>
                    <a:lnTo>
                      <a:pt x="1146" y="5967"/>
                    </a:lnTo>
                    <a:lnTo>
                      <a:pt x="15673" y="5967"/>
                    </a:lnTo>
                    <a:cubicBezTo>
                      <a:pt x="15673" y="5967"/>
                      <a:pt x="15673" y="20457"/>
                      <a:pt x="15673" y="20457"/>
                    </a:cubicBezTo>
                    <a:close/>
                    <a:moveTo>
                      <a:pt x="21029" y="0"/>
                    </a:moveTo>
                    <a:lnTo>
                      <a:pt x="5357" y="0"/>
                    </a:lnTo>
                    <a:cubicBezTo>
                      <a:pt x="5041" y="0"/>
                      <a:pt x="4785" y="254"/>
                      <a:pt x="4785" y="569"/>
                    </a:cubicBezTo>
                    <a:lnTo>
                      <a:pt x="4785" y="2317"/>
                    </a:lnTo>
                    <a:lnTo>
                      <a:pt x="3030" y="2317"/>
                    </a:lnTo>
                    <a:cubicBezTo>
                      <a:pt x="2719" y="2317"/>
                      <a:pt x="2459" y="2571"/>
                      <a:pt x="2459" y="2891"/>
                    </a:cubicBezTo>
                    <a:lnTo>
                      <a:pt x="2459" y="4823"/>
                    </a:lnTo>
                    <a:lnTo>
                      <a:pt x="571" y="4823"/>
                    </a:lnTo>
                    <a:cubicBezTo>
                      <a:pt x="256" y="4823"/>
                      <a:pt x="0" y="5079"/>
                      <a:pt x="0" y="5398"/>
                    </a:cubicBezTo>
                    <a:lnTo>
                      <a:pt x="0" y="21031"/>
                    </a:lnTo>
                    <a:cubicBezTo>
                      <a:pt x="0" y="21345"/>
                      <a:pt x="256" y="21600"/>
                      <a:pt x="571" y="21600"/>
                    </a:cubicBezTo>
                    <a:lnTo>
                      <a:pt x="16248" y="21600"/>
                    </a:lnTo>
                    <a:cubicBezTo>
                      <a:pt x="16559" y="21600"/>
                      <a:pt x="16819" y="21345"/>
                      <a:pt x="16819" y="21031"/>
                    </a:cubicBezTo>
                    <a:lnTo>
                      <a:pt x="16819" y="19093"/>
                    </a:lnTo>
                    <a:lnTo>
                      <a:pt x="18707" y="19093"/>
                    </a:lnTo>
                    <a:cubicBezTo>
                      <a:pt x="19018" y="19093"/>
                      <a:pt x="19278" y="18837"/>
                      <a:pt x="19278" y="18523"/>
                    </a:cubicBezTo>
                    <a:lnTo>
                      <a:pt x="19278" y="16776"/>
                    </a:lnTo>
                    <a:lnTo>
                      <a:pt x="21029" y="16776"/>
                    </a:lnTo>
                    <a:cubicBezTo>
                      <a:pt x="21344" y="16776"/>
                      <a:pt x="21600" y="16521"/>
                      <a:pt x="21600" y="16207"/>
                    </a:cubicBezTo>
                    <a:lnTo>
                      <a:pt x="21600" y="569"/>
                    </a:lnTo>
                    <a:cubicBezTo>
                      <a:pt x="21600" y="254"/>
                      <a:pt x="21344" y="0"/>
                      <a:pt x="21029" y="0"/>
                    </a:cubicBezTo>
                    <a:cubicBezTo>
                      <a:pt x="21029" y="0"/>
                      <a:pt x="21029" y="0"/>
                      <a:pt x="21029" y="0"/>
                    </a:cubicBezTo>
                    <a:close/>
                    <a:moveTo>
                      <a:pt x="7266" y="10826"/>
                    </a:moveTo>
                    <a:cubicBezTo>
                      <a:pt x="7266" y="10731"/>
                      <a:pt x="7317" y="10647"/>
                      <a:pt x="7398" y="10605"/>
                    </a:cubicBezTo>
                    <a:cubicBezTo>
                      <a:pt x="7483" y="10558"/>
                      <a:pt x="7581" y="10566"/>
                      <a:pt x="7662" y="10623"/>
                    </a:cubicBezTo>
                    <a:lnTo>
                      <a:pt x="10815" y="12776"/>
                    </a:lnTo>
                    <a:cubicBezTo>
                      <a:pt x="10879" y="12824"/>
                      <a:pt x="10922" y="12900"/>
                      <a:pt x="10922" y="12985"/>
                    </a:cubicBezTo>
                    <a:cubicBezTo>
                      <a:pt x="10922" y="13066"/>
                      <a:pt x="10879" y="13146"/>
                      <a:pt x="10815" y="13193"/>
                    </a:cubicBezTo>
                    <a:lnTo>
                      <a:pt x="7662" y="15348"/>
                    </a:lnTo>
                    <a:cubicBezTo>
                      <a:pt x="7615" y="15378"/>
                      <a:pt x="7568" y="15390"/>
                      <a:pt x="7517" y="15390"/>
                    </a:cubicBezTo>
                    <a:cubicBezTo>
                      <a:pt x="7479" y="15390"/>
                      <a:pt x="7436" y="15382"/>
                      <a:pt x="7398" y="15361"/>
                    </a:cubicBezTo>
                    <a:cubicBezTo>
                      <a:pt x="7317" y="15318"/>
                      <a:pt x="7266" y="15233"/>
                      <a:pt x="7266" y="15140"/>
                    </a:cubicBezTo>
                    <a:cubicBezTo>
                      <a:pt x="7266" y="15140"/>
                      <a:pt x="7266" y="10826"/>
                      <a:pt x="7266" y="10826"/>
                    </a:cubicBezTo>
                    <a:close/>
                    <a:moveTo>
                      <a:pt x="8408" y="17830"/>
                    </a:moveTo>
                    <a:cubicBezTo>
                      <a:pt x="11096" y="17830"/>
                      <a:pt x="13274" y="15662"/>
                      <a:pt x="13274" y="12981"/>
                    </a:cubicBezTo>
                    <a:cubicBezTo>
                      <a:pt x="13274" y="10304"/>
                      <a:pt x="11096" y="8130"/>
                      <a:pt x="8408" y="8130"/>
                    </a:cubicBezTo>
                    <a:cubicBezTo>
                      <a:pt x="5727" y="8130"/>
                      <a:pt x="3550" y="10304"/>
                      <a:pt x="3550" y="12981"/>
                    </a:cubicBezTo>
                    <a:cubicBezTo>
                      <a:pt x="3546" y="15662"/>
                      <a:pt x="5727" y="17830"/>
                      <a:pt x="8408" y="17830"/>
                    </a:cubicBezTo>
                    <a:cubicBezTo>
                      <a:pt x="8408" y="17830"/>
                      <a:pt x="8408" y="17830"/>
                      <a:pt x="8408" y="17830"/>
                    </a:cubicBezTo>
                    <a:close/>
                  </a:path>
                </a:pathLst>
              </a:custGeom>
              <a:solidFill>
                <a:srgbClr val="00B0F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7533131" y="3838211"/>
            <a:ext cx="1136738" cy="1053553"/>
            <a:chOff x="13283065" y="6628795"/>
            <a:chExt cx="2004394" cy="1819544"/>
          </a:xfrm>
        </p:grpSpPr>
        <p:sp>
          <p:nvSpPr>
            <p:cNvPr id="93" name="Shape 3365"/>
            <p:cNvSpPr/>
            <p:nvPr/>
          </p:nvSpPr>
          <p:spPr>
            <a:xfrm>
              <a:off x="13283065"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3403"/>
            <p:cNvGrpSpPr/>
            <p:nvPr/>
          </p:nvGrpSpPr>
          <p:grpSpPr>
            <a:xfrm>
              <a:off x="13677822" y="7088237"/>
              <a:ext cx="1609637" cy="1016067"/>
              <a:chOff x="295818" y="0"/>
              <a:chExt cx="1609635" cy="1016066"/>
            </a:xfrm>
          </p:grpSpPr>
          <p:sp>
            <p:nvSpPr>
              <p:cNvPr id="129" name="Shape 3401"/>
              <p:cNvSpPr/>
              <p:nvPr/>
            </p:nvSpPr>
            <p:spPr>
              <a:xfrm>
                <a:off x="295818" y="665245"/>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传播图片</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Shape 3402"/>
              <p:cNvSpPr/>
              <p:nvPr/>
            </p:nvSpPr>
            <p:spPr>
              <a:xfrm>
                <a:off x="468916" y="0"/>
                <a:ext cx="671802" cy="558786"/>
              </a:xfrm>
              <a:custGeom>
                <a:avLst/>
                <a:gdLst/>
                <a:ahLst/>
                <a:cxnLst>
                  <a:cxn ang="0">
                    <a:pos x="wd2" y="hd2"/>
                  </a:cxn>
                  <a:cxn ang="5400000">
                    <a:pos x="wd2" y="hd2"/>
                  </a:cxn>
                  <a:cxn ang="10800000">
                    <a:pos x="wd2" y="hd2"/>
                  </a:cxn>
                  <a:cxn ang="16200000">
                    <a:pos x="wd2" y="hd2"/>
                  </a:cxn>
                </a:cxnLst>
                <a:rect l="0" t="0" r="r" b="b"/>
                <a:pathLst>
                  <a:path w="21600" h="21600" extrusionOk="0">
                    <a:moveTo>
                      <a:pt x="7178" y="0"/>
                    </a:moveTo>
                    <a:cubicBezTo>
                      <a:pt x="6750" y="0"/>
                      <a:pt x="6381" y="360"/>
                      <a:pt x="6293" y="865"/>
                    </a:cubicBezTo>
                    <a:lnTo>
                      <a:pt x="5926" y="2981"/>
                    </a:lnTo>
                    <a:lnTo>
                      <a:pt x="2270" y="2981"/>
                    </a:lnTo>
                    <a:cubicBezTo>
                      <a:pt x="997" y="2981"/>
                      <a:pt x="0" y="3960"/>
                      <a:pt x="0" y="5206"/>
                    </a:cubicBezTo>
                    <a:lnTo>
                      <a:pt x="0" y="19375"/>
                    </a:lnTo>
                    <a:cubicBezTo>
                      <a:pt x="0" y="20622"/>
                      <a:pt x="995" y="21600"/>
                      <a:pt x="2270" y="21600"/>
                    </a:cubicBezTo>
                    <a:lnTo>
                      <a:pt x="19330" y="21600"/>
                    </a:lnTo>
                    <a:cubicBezTo>
                      <a:pt x="20603" y="21600"/>
                      <a:pt x="21600" y="20622"/>
                      <a:pt x="21600" y="19375"/>
                    </a:cubicBezTo>
                    <a:lnTo>
                      <a:pt x="21600" y="5206"/>
                    </a:lnTo>
                    <a:cubicBezTo>
                      <a:pt x="21600" y="3960"/>
                      <a:pt x="20605" y="2981"/>
                      <a:pt x="19330" y="2981"/>
                    </a:cubicBezTo>
                    <a:lnTo>
                      <a:pt x="15674" y="2981"/>
                    </a:lnTo>
                    <a:lnTo>
                      <a:pt x="15307" y="865"/>
                    </a:lnTo>
                    <a:cubicBezTo>
                      <a:pt x="15219" y="360"/>
                      <a:pt x="14851" y="0"/>
                      <a:pt x="14422" y="0"/>
                    </a:cubicBezTo>
                    <a:lnTo>
                      <a:pt x="7178" y="0"/>
                    </a:lnTo>
                    <a:close/>
                    <a:moveTo>
                      <a:pt x="7912" y="2180"/>
                    </a:moveTo>
                    <a:lnTo>
                      <a:pt x="13688" y="2180"/>
                    </a:lnTo>
                    <a:lnTo>
                      <a:pt x="14055" y="4288"/>
                    </a:lnTo>
                    <a:cubicBezTo>
                      <a:pt x="14145" y="4791"/>
                      <a:pt x="14513" y="5152"/>
                      <a:pt x="14939" y="5152"/>
                    </a:cubicBezTo>
                    <a:lnTo>
                      <a:pt x="19330" y="5152"/>
                    </a:lnTo>
                    <a:cubicBezTo>
                      <a:pt x="19570" y="5152"/>
                      <a:pt x="19730" y="5247"/>
                      <a:pt x="19794" y="5305"/>
                    </a:cubicBezTo>
                    <a:lnTo>
                      <a:pt x="19794" y="19276"/>
                    </a:lnTo>
                    <a:cubicBezTo>
                      <a:pt x="19730" y="19334"/>
                      <a:pt x="19570" y="19429"/>
                      <a:pt x="19330" y="19429"/>
                    </a:cubicBezTo>
                    <a:lnTo>
                      <a:pt x="2270" y="19429"/>
                    </a:lnTo>
                    <a:cubicBezTo>
                      <a:pt x="2031" y="19429"/>
                      <a:pt x="1871" y="19337"/>
                      <a:pt x="1806" y="19276"/>
                    </a:cubicBezTo>
                    <a:cubicBezTo>
                      <a:pt x="1806" y="19276"/>
                      <a:pt x="1806" y="5305"/>
                      <a:pt x="1806" y="5305"/>
                    </a:cubicBezTo>
                    <a:cubicBezTo>
                      <a:pt x="1871" y="5247"/>
                      <a:pt x="2031" y="5152"/>
                      <a:pt x="2270" y="5152"/>
                    </a:cubicBezTo>
                    <a:lnTo>
                      <a:pt x="6653" y="5152"/>
                    </a:lnTo>
                    <a:cubicBezTo>
                      <a:pt x="7081" y="5152"/>
                      <a:pt x="7449" y="4791"/>
                      <a:pt x="7537" y="4288"/>
                    </a:cubicBezTo>
                    <a:lnTo>
                      <a:pt x="7912" y="2180"/>
                    </a:lnTo>
                    <a:close/>
                    <a:moveTo>
                      <a:pt x="10834" y="6918"/>
                    </a:moveTo>
                    <a:cubicBezTo>
                      <a:pt x="8425" y="6918"/>
                      <a:pt x="6473" y="9273"/>
                      <a:pt x="6473" y="12169"/>
                    </a:cubicBezTo>
                    <a:cubicBezTo>
                      <a:pt x="6473" y="15062"/>
                      <a:pt x="8425" y="17421"/>
                      <a:pt x="10834" y="17421"/>
                    </a:cubicBezTo>
                    <a:cubicBezTo>
                      <a:pt x="13240" y="17421"/>
                      <a:pt x="15202" y="15062"/>
                      <a:pt x="15202" y="12169"/>
                    </a:cubicBezTo>
                    <a:cubicBezTo>
                      <a:pt x="15202" y="9273"/>
                      <a:pt x="13240" y="6918"/>
                      <a:pt x="10834" y="6918"/>
                    </a:cubicBezTo>
                    <a:close/>
                    <a:moveTo>
                      <a:pt x="10834" y="9098"/>
                    </a:moveTo>
                    <a:cubicBezTo>
                      <a:pt x="12245" y="9098"/>
                      <a:pt x="13396" y="10475"/>
                      <a:pt x="13396" y="12169"/>
                    </a:cubicBezTo>
                    <a:cubicBezTo>
                      <a:pt x="13396" y="13866"/>
                      <a:pt x="12245" y="15250"/>
                      <a:pt x="10834" y="15250"/>
                    </a:cubicBezTo>
                    <a:cubicBezTo>
                      <a:pt x="9422" y="15250"/>
                      <a:pt x="8271" y="13866"/>
                      <a:pt x="8271" y="12169"/>
                    </a:cubicBezTo>
                    <a:cubicBezTo>
                      <a:pt x="8271" y="10475"/>
                      <a:pt x="9422" y="9098"/>
                      <a:pt x="10834" y="9098"/>
                    </a:cubicBezTo>
                    <a:close/>
                  </a:path>
                </a:pathLst>
              </a:custGeom>
              <a:solidFill>
                <a:srgbClr val="00B05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5879259" y="5594982"/>
            <a:ext cx="1031905" cy="1053553"/>
            <a:chOff x="10366812" y="9662835"/>
            <a:chExt cx="1819544" cy="1819544"/>
          </a:xfrm>
        </p:grpSpPr>
        <p:sp>
          <p:nvSpPr>
            <p:cNvPr id="98" name="Shape 3370"/>
            <p:cNvSpPr/>
            <p:nvPr/>
          </p:nvSpPr>
          <p:spPr>
            <a:xfrm>
              <a:off x="10366812"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0" name="Shape 3398"/>
            <p:cNvSpPr/>
            <p:nvPr/>
          </p:nvSpPr>
          <p:spPr>
            <a:xfrm>
              <a:off x="10884679" y="10805398"/>
              <a:ext cx="1073743"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粉丝圈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Shape 3405"/>
            <p:cNvSpPr/>
            <p:nvPr/>
          </p:nvSpPr>
          <p:spPr>
            <a:xfrm>
              <a:off x="11050526" y="10119127"/>
              <a:ext cx="556799" cy="5587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134"/>
                  </a:lnTo>
                  <a:cubicBezTo>
                    <a:pt x="9623" y="4134"/>
                    <a:pt x="17451" y="11945"/>
                    <a:pt x="17451" y="21540"/>
                  </a:cubicBezTo>
                  <a:lnTo>
                    <a:pt x="21600" y="21540"/>
                  </a:lnTo>
                  <a:cubicBezTo>
                    <a:pt x="21600" y="9664"/>
                    <a:pt x="11912" y="0"/>
                    <a:pt x="0" y="0"/>
                  </a:cubicBezTo>
                  <a:close/>
                  <a:moveTo>
                    <a:pt x="0" y="7379"/>
                  </a:moveTo>
                  <a:lnTo>
                    <a:pt x="0" y="11513"/>
                  </a:lnTo>
                  <a:cubicBezTo>
                    <a:pt x="2698" y="11513"/>
                    <a:pt x="5234" y="12562"/>
                    <a:pt x="7140" y="14468"/>
                  </a:cubicBezTo>
                  <a:cubicBezTo>
                    <a:pt x="9053" y="16366"/>
                    <a:pt x="10097" y="18899"/>
                    <a:pt x="10097" y="21600"/>
                  </a:cubicBezTo>
                  <a:lnTo>
                    <a:pt x="14263" y="21600"/>
                  </a:lnTo>
                  <a:cubicBezTo>
                    <a:pt x="14263" y="13761"/>
                    <a:pt x="7869" y="7379"/>
                    <a:pt x="0" y="7379"/>
                  </a:cubicBezTo>
                  <a:close/>
                  <a:moveTo>
                    <a:pt x="2871" y="15852"/>
                  </a:moveTo>
                  <a:cubicBezTo>
                    <a:pt x="1288" y="15852"/>
                    <a:pt x="0" y="17143"/>
                    <a:pt x="0" y="18713"/>
                  </a:cubicBezTo>
                  <a:cubicBezTo>
                    <a:pt x="0" y="20298"/>
                    <a:pt x="1288" y="21574"/>
                    <a:pt x="2871" y="21574"/>
                  </a:cubicBezTo>
                  <a:cubicBezTo>
                    <a:pt x="4467" y="21574"/>
                    <a:pt x="5751" y="20298"/>
                    <a:pt x="5751" y="18713"/>
                  </a:cubicBezTo>
                  <a:cubicBezTo>
                    <a:pt x="5751" y="17143"/>
                    <a:pt x="4467" y="15852"/>
                    <a:pt x="2871" y="15852"/>
                  </a:cubicBez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9210579" y="3665524"/>
            <a:ext cx="1370181" cy="1398926"/>
            <a:chOff x="16240882" y="6330556"/>
            <a:chExt cx="2416022" cy="2416022"/>
          </a:xfrm>
        </p:grpSpPr>
        <p:sp>
          <p:nvSpPr>
            <p:cNvPr id="79" name="Shape 3347"/>
            <p:cNvSpPr/>
            <p:nvPr/>
          </p:nvSpPr>
          <p:spPr>
            <a:xfrm>
              <a:off x="16480410"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Shape 3366"/>
            <p:cNvSpPr/>
            <p:nvPr/>
          </p:nvSpPr>
          <p:spPr>
            <a:xfrm>
              <a:off x="16240882" y="6330556"/>
              <a:ext cx="2416022" cy="24160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4"/>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Group 3409"/>
            <p:cNvGrpSpPr/>
            <p:nvPr/>
          </p:nvGrpSpPr>
          <p:grpSpPr>
            <a:xfrm>
              <a:off x="16917671" y="6927190"/>
              <a:ext cx="1151265" cy="1082977"/>
              <a:chOff x="277699" y="0"/>
              <a:chExt cx="1151264" cy="1082975"/>
            </a:xfrm>
          </p:grpSpPr>
          <p:sp>
            <p:nvSpPr>
              <p:cNvPr id="127" name="Shape 3407"/>
              <p:cNvSpPr/>
              <p:nvPr/>
            </p:nvSpPr>
            <p:spPr>
              <a:xfrm>
                <a:off x="277699" y="762386"/>
                <a:ext cx="1151264" cy="3205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分享传播</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Shape 3408"/>
              <p:cNvSpPr/>
              <p:nvPr/>
            </p:nvSpPr>
            <p:spPr>
              <a:xfrm>
                <a:off x="324358" y="0"/>
                <a:ext cx="919823" cy="660853"/>
              </a:xfrm>
              <a:custGeom>
                <a:avLst/>
                <a:gdLst/>
                <a:ahLst/>
                <a:cxnLst>
                  <a:cxn ang="0">
                    <a:pos x="wd2" y="hd2"/>
                  </a:cxn>
                  <a:cxn ang="5400000">
                    <a:pos x="wd2" y="hd2"/>
                  </a:cxn>
                  <a:cxn ang="10800000">
                    <a:pos x="wd2" y="hd2"/>
                  </a:cxn>
                  <a:cxn ang="16200000">
                    <a:pos x="wd2" y="hd2"/>
                  </a:cxn>
                </a:cxnLst>
                <a:rect l="0" t="0" r="r" b="b"/>
                <a:pathLst>
                  <a:path w="20942" h="21600" extrusionOk="0">
                    <a:moveTo>
                      <a:pt x="10553" y="0"/>
                    </a:moveTo>
                    <a:cubicBezTo>
                      <a:pt x="9652" y="0"/>
                      <a:pt x="8808" y="510"/>
                      <a:pt x="8170" y="1424"/>
                    </a:cubicBezTo>
                    <a:cubicBezTo>
                      <a:pt x="7533" y="2339"/>
                      <a:pt x="7183" y="3552"/>
                      <a:pt x="7183" y="4845"/>
                    </a:cubicBezTo>
                    <a:cubicBezTo>
                      <a:pt x="7183" y="5893"/>
                      <a:pt x="7420" y="6881"/>
                      <a:pt x="7846" y="7708"/>
                    </a:cubicBezTo>
                    <a:lnTo>
                      <a:pt x="5259" y="12747"/>
                    </a:lnTo>
                    <a:cubicBezTo>
                      <a:pt x="4706" y="12208"/>
                      <a:pt x="4057" y="11909"/>
                      <a:pt x="3374" y="11909"/>
                    </a:cubicBezTo>
                    <a:cubicBezTo>
                      <a:pt x="2473" y="11909"/>
                      <a:pt x="1624" y="12418"/>
                      <a:pt x="986" y="13334"/>
                    </a:cubicBezTo>
                    <a:cubicBezTo>
                      <a:pt x="-329" y="15221"/>
                      <a:pt x="-329" y="18295"/>
                      <a:pt x="986" y="20183"/>
                    </a:cubicBezTo>
                    <a:cubicBezTo>
                      <a:pt x="1624" y="21098"/>
                      <a:pt x="2473" y="21600"/>
                      <a:pt x="3374" y="21600"/>
                    </a:cubicBezTo>
                    <a:cubicBezTo>
                      <a:pt x="4275" y="21600"/>
                      <a:pt x="5120" y="21098"/>
                      <a:pt x="5757" y="20183"/>
                    </a:cubicBezTo>
                    <a:cubicBezTo>
                      <a:pt x="6927" y="18504"/>
                      <a:pt x="7052" y="15893"/>
                      <a:pt x="6141" y="14006"/>
                    </a:cubicBezTo>
                    <a:lnTo>
                      <a:pt x="8749" y="8925"/>
                    </a:lnTo>
                    <a:cubicBezTo>
                      <a:pt x="9284" y="9415"/>
                      <a:pt x="9903" y="9691"/>
                      <a:pt x="10553" y="9691"/>
                    </a:cubicBezTo>
                    <a:cubicBezTo>
                      <a:pt x="11177" y="9691"/>
                      <a:pt x="11768" y="9427"/>
                      <a:pt x="12288" y="8975"/>
                    </a:cubicBezTo>
                    <a:lnTo>
                      <a:pt x="14841" y="13942"/>
                    </a:lnTo>
                    <a:cubicBezTo>
                      <a:pt x="13895" y="15833"/>
                      <a:pt x="14002" y="18484"/>
                      <a:pt x="15185" y="20183"/>
                    </a:cubicBezTo>
                    <a:cubicBezTo>
                      <a:pt x="15822" y="21098"/>
                      <a:pt x="16672" y="21600"/>
                      <a:pt x="17573" y="21600"/>
                    </a:cubicBezTo>
                    <a:cubicBezTo>
                      <a:pt x="18474" y="21600"/>
                      <a:pt x="19319" y="21098"/>
                      <a:pt x="19956" y="20183"/>
                    </a:cubicBezTo>
                    <a:cubicBezTo>
                      <a:pt x="21271" y="18295"/>
                      <a:pt x="21271" y="15221"/>
                      <a:pt x="19956" y="13334"/>
                    </a:cubicBezTo>
                    <a:cubicBezTo>
                      <a:pt x="19319" y="12418"/>
                      <a:pt x="18474" y="11909"/>
                      <a:pt x="17573" y="11909"/>
                    </a:cubicBezTo>
                    <a:cubicBezTo>
                      <a:pt x="16911" y="11909"/>
                      <a:pt x="16280" y="12189"/>
                      <a:pt x="15738" y="12697"/>
                    </a:cubicBezTo>
                    <a:lnTo>
                      <a:pt x="13211" y="7801"/>
                    </a:lnTo>
                    <a:cubicBezTo>
                      <a:pt x="13669" y="6956"/>
                      <a:pt x="13929" y="5934"/>
                      <a:pt x="13929" y="4845"/>
                    </a:cubicBezTo>
                    <a:cubicBezTo>
                      <a:pt x="13929" y="3552"/>
                      <a:pt x="13578" y="2339"/>
                      <a:pt x="12941" y="1424"/>
                    </a:cubicBezTo>
                    <a:cubicBezTo>
                      <a:pt x="12304" y="510"/>
                      <a:pt x="11454" y="0"/>
                      <a:pt x="10553" y="0"/>
                    </a:cubicBezTo>
                    <a:close/>
                    <a:moveTo>
                      <a:pt x="10553" y="1768"/>
                    </a:moveTo>
                    <a:cubicBezTo>
                      <a:pt x="11125" y="1768"/>
                      <a:pt x="11664" y="2089"/>
                      <a:pt x="12069" y="2670"/>
                    </a:cubicBezTo>
                    <a:cubicBezTo>
                      <a:pt x="12474" y="3251"/>
                      <a:pt x="12697" y="4024"/>
                      <a:pt x="12697" y="4845"/>
                    </a:cubicBezTo>
                    <a:cubicBezTo>
                      <a:pt x="12697" y="5667"/>
                      <a:pt x="12474" y="6440"/>
                      <a:pt x="12069" y="7021"/>
                    </a:cubicBezTo>
                    <a:cubicBezTo>
                      <a:pt x="11664" y="7602"/>
                      <a:pt x="11125" y="7923"/>
                      <a:pt x="10553" y="7923"/>
                    </a:cubicBezTo>
                    <a:cubicBezTo>
                      <a:pt x="9981" y="7923"/>
                      <a:pt x="9442" y="7602"/>
                      <a:pt x="9038" y="7021"/>
                    </a:cubicBezTo>
                    <a:cubicBezTo>
                      <a:pt x="8633" y="6440"/>
                      <a:pt x="8410" y="5667"/>
                      <a:pt x="8410" y="4845"/>
                    </a:cubicBezTo>
                    <a:cubicBezTo>
                      <a:pt x="8410" y="4024"/>
                      <a:pt x="8633" y="3251"/>
                      <a:pt x="9038" y="2670"/>
                    </a:cubicBezTo>
                    <a:cubicBezTo>
                      <a:pt x="9442" y="2089"/>
                      <a:pt x="9981" y="1768"/>
                      <a:pt x="10553" y="1768"/>
                    </a:cubicBezTo>
                    <a:close/>
                    <a:moveTo>
                      <a:pt x="3374" y="13677"/>
                    </a:moveTo>
                    <a:cubicBezTo>
                      <a:pt x="3947" y="13677"/>
                      <a:pt x="4485" y="13998"/>
                      <a:pt x="4890" y="14579"/>
                    </a:cubicBezTo>
                    <a:cubicBezTo>
                      <a:pt x="5725" y="15778"/>
                      <a:pt x="5725" y="17731"/>
                      <a:pt x="4890" y="18930"/>
                    </a:cubicBezTo>
                    <a:cubicBezTo>
                      <a:pt x="4485" y="19511"/>
                      <a:pt x="3947" y="19832"/>
                      <a:pt x="3374" y="19832"/>
                    </a:cubicBezTo>
                    <a:cubicBezTo>
                      <a:pt x="2802" y="19832"/>
                      <a:pt x="2263" y="19511"/>
                      <a:pt x="1859" y="18930"/>
                    </a:cubicBezTo>
                    <a:cubicBezTo>
                      <a:pt x="1023" y="17731"/>
                      <a:pt x="1023" y="15778"/>
                      <a:pt x="1859" y="14579"/>
                    </a:cubicBezTo>
                    <a:cubicBezTo>
                      <a:pt x="2263" y="13998"/>
                      <a:pt x="2802" y="13677"/>
                      <a:pt x="3374" y="13677"/>
                    </a:cubicBezTo>
                    <a:close/>
                    <a:moveTo>
                      <a:pt x="17573" y="13677"/>
                    </a:moveTo>
                    <a:cubicBezTo>
                      <a:pt x="18145" y="13677"/>
                      <a:pt x="18684" y="13998"/>
                      <a:pt x="19089" y="14579"/>
                    </a:cubicBezTo>
                    <a:cubicBezTo>
                      <a:pt x="19924" y="15778"/>
                      <a:pt x="19924" y="17731"/>
                      <a:pt x="19089" y="18930"/>
                    </a:cubicBezTo>
                    <a:cubicBezTo>
                      <a:pt x="18684" y="19511"/>
                      <a:pt x="18145" y="19832"/>
                      <a:pt x="17573" y="19832"/>
                    </a:cubicBezTo>
                    <a:cubicBezTo>
                      <a:pt x="17000" y="19832"/>
                      <a:pt x="16462" y="19511"/>
                      <a:pt x="16057" y="18930"/>
                    </a:cubicBezTo>
                    <a:cubicBezTo>
                      <a:pt x="15222" y="17731"/>
                      <a:pt x="15222" y="15778"/>
                      <a:pt x="16057" y="14579"/>
                    </a:cubicBezTo>
                    <a:cubicBezTo>
                      <a:pt x="16462" y="13998"/>
                      <a:pt x="17000" y="13677"/>
                      <a:pt x="17573" y="1367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11202727" y="3423085"/>
            <a:ext cx="1845094" cy="1883802"/>
            <a:chOff x="19753613" y="5911853"/>
            <a:chExt cx="3253428" cy="3253428"/>
          </a:xfrm>
        </p:grpSpPr>
        <p:sp>
          <p:nvSpPr>
            <p:cNvPr id="83" name="Shape 3351"/>
            <p:cNvSpPr/>
            <p:nvPr/>
          </p:nvSpPr>
          <p:spPr>
            <a:xfrm>
              <a:off x="20159616" y="6317856"/>
              <a:ext cx="2441423" cy="24414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Shape 3367"/>
            <p:cNvSpPr/>
            <p:nvPr/>
          </p:nvSpPr>
          <p:spPr>
            <a:xfrm>
              <a:off x="19753613" y="5911853"/>
              <a:ext cx="3253428"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5"/>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Group 3412"/>
            <p:cNvGrpSpPr/>
            <p:nvPr/>
          </p:nvGrpSpPr>
          <p:grpSpPr>
            <a:xfrm>
              <a:off x="20793873" y="6681931"/>
              <a:ext cx="1019785" cy="1607883"/>
              <a:chOff x="256464" y="0"/>
              <a:chExt cx="1019784" cy="1607881"/>
            </a:xfrm>
          </p:grpSpPr>
          <p:sp>
            <p:nvSpPr>
              <p:cNvPr id="125" name="Shape 3410"/>
              <p:cNvSpPr/>
              <p:nvPr/>
            </p:nvSpPr>
            <p:spPr>
              <a:xfrm>
                <a:off x="256464" y="1112436"/>
                <a:ext cx="1019784" cy="4954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700" b="1" dirty="0">
                    <a:solidFill>
                      <a:schemeClr val="bg1"/>
                    </a:solidFill>
                    <a:latin typeface="Arial" panose="020B0604020202020204" pitchFamily="34" charset="0"/>
                    <a:ea typeface="微软雅黑" panose="020B0503020204020204" pitchFamily="34" charset="-122"/>
                    <a:sym typeface="Arial" panose="020B0604020202020204" pitchFamily="34" charset="0"/>
                  </a:rPr>
                  <a:t>成 功</a:t>
                </a:r>
                <a:endParaRPr sz="17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3411"/>
              <p:cNvSpPr/>
              <p:nvPr/>
            </p:nvSpPr>
            <p:spPr>
              <a:xfrm>
                <a:off x="257187" y="0"/>
                <a:ext cx="1019061" cy="1019019"/>
              </a:xfrm>
              <a:custGeom>
                <a:avLst/>
                <a:gdLst/>
                <a:ahLst/>
                <a:cxnLst>
                  <a:cxn ang="0">
                    <a:pos x="wd2" y="hd2"/>
                  </a:cxn>
                  <a:cxn ang="5400000">
                    <a:pos x="wd2" y="hd2"/>
                  </a:cxn>
                  <a:cxn ang="10800000">
                    <a:pos x="wd2" y="hd2"/>
                  </a:cxn>
                  <a:cxn ang="16200000">
                    <a:pos x="wd2" y="hd2"/>
                  </a:cxn>
                </a:cxnLst>
                <a:rect l="0" t="0" r="r" b="b"/>
                <a:pathLst>
                  <a:path w="21258" h="21258" extrusionOk="0">
                    <a:moveTo>
                      <a:pt x="5765" y="18592"/>
                    </a:moveTo>
                    <a:cubicBezTo>
                      <a:pt x="5942" y="18679"/>
                      <a:pt x="6029" y="18769"/>
                      <a:pt x="6206" y="18856"/>
                    </a:cubicBezTo>
                    <a:cubicBezTo>
                      <a:pt x="6029" y="19033"/>
                      <a:pt x="5852" y="19301"/>
                      <a:pt x="5674" y="19477"/>
                    </a:cubicBezTo>
                    <a:cubicBezTo>
                      <a:pt x="3639" y="21514"/>
                      <a:pt x="12" y="21246"/>
                      <a:pt x="12" y="21246"/>
                    </a:cubicBezTo>
                    <a:cubicBezTo>
                      <a:pt x="12" y="21246"/>
                      <a:pt x="-256" y="17619"/>
                      <a:pt x="1779" y="15583"/>
                    </a:cubicBezTo>
                    <a:cubicBezTo>
                      <a:pt x="1957" y="15406"/>
                      <a:pt x="2225" y="15229"/>
                      <a:pt x="2402" y="15051"/>
                    </a:cubicBezTo>
                    <a:cubicBezTo>
                      <a:pt x="2489" y="15229"/>
                      <a:pt x="2575" y="15316"/>
                      <a:pt x="2666" y="15493"/>
                    </a:cubicBezTo>
                    <a:cubicBezTo>
                      <a:pt x="1339" y="17173"/>
                      <a:pt x="1516" y="19742"/>
                      <a:pt x="1516" y="19742"/>
                    </a:cubicBezTo>
                    <a:cubicBezTo>
                      <a:pt x="1516" y="19742"/>
                      <a:pt x="4084" y="19919"/>
                      <a:pt x="5765" y="18592"/>
                    </a:cubicBezTo>
                    <a:cubicBezTo>
                      <a:pt x="5765" y="18592"/>
                      <a:pt x="5765" y="18592"/>
                      <a:pt x="5765" y="18592"/>
                    </a:cubicBezTo>
                    <a:close/>
                    <a:moveTo>
                      <a:pt x="15059" y="7967"/>
                    </a:moveTo>
                    <a:cubicBezTo>
                      <a:pt x="14086" y="7967"/>
                      <a:pt x="13291" y="7171"/>
                      <a:pt x="13291" y="6199"/>
                    </a:cubicBezTo>
                    <a:cubicBezTo>
                      <a:pt x="13291" y="5222"/>
                      <a:pt x="14086" y="4426"/>
                      <a:pt x="15059" y="4426"/>
                    </a:cubicBezTo>
                    <a:cubicBezTo>
                      <a:pt x="16036" y="4426"/>
                      <a:pt x="16831" y="5222"/>
                      <a:pt x="16831" y="6199"/>
                    </a:cubicBezTo>
                    <a:cubicBezTo>
                      <a:pt x="16831" y="7171"/>
                      <a:pt x="16036" y="7967"/>
                      <a:pt x="15059" y="7967"/>
                    </a:cubicBezTo>
                    <a:cubicBezTo>
                      <a:pt x="15059" y="7967"/>
                      <a:pt x="15059" y="7967"/>
                      <a:pt x="15059" y="7967"/>
                    </a:cubicBezTo>
                    <a:close/>
                    <a:moveTo>
                      <a:pt x="21258" y="1"/>
                    </a:moveTo>
                    <a:cubicBezTo>
                      <a:pt x="21258" y="1"/>
                      <a:pt x="18068" y="-86"/>
                      <a:pt x="14882" y="1505"/>
                    </a:cubicBezTo>
                    <a:cubicBezTo>
                      <a:pt x="13909" y="1950"/>
                      <a:pt x="12846" y="2659"/>
                      <a:pt x="11960" y="3541"/>
                    </a:cubicBezTo>
                    <a:cubicBezTo>
                      <a:pt x="10529" y="4976"/>
                      <a:pt x="8307" y="7608"/>
                      <a:pt x="6556" y="9739"/>
                    </a:cubicBezTo>
                    <a:lnTo>
                      <a:pt x="2666" y="9739"/>
                    </a:lnTo>
                    <a:lnTo>
                      <a:pt x="894" y="12393"/>
                    </a:lnTo>
                    <a:lnTo>
                      <a:pt x="3898" y="13205"/>
                    </a:lnTo>
                    <a:cubicBezTo>
                      <a:pt x="3907" y="13314"/>
                      <a:pt x="3937" y="13465"/>
                      <a:pt x="4019" y="13671"/>
                    </a:cubicBezTo>
                    <a:lnTo>
                      <a:pt x="3552" y="14697"/>
                    </a:lnTo>
                    <a:cubicBezTo>
                      <a:pt x="3552" y="14697"/>
                      <a:pt x="3375" y="15051"/>
                      <a:pt x="4702" y="16465"/>
                    </a:cubicBezTo>
                    <a:cubicBezTo>
                      <a:pt x="6119" y="17883"/>
                      <a:pt x="6561" y="17706"/>
                      <a:pt x="6561" y="17706"/>
                    </a:cubicBezTo>
                    <a:lnTo>
                      <a:pt x="7663" y="17204"/>
                    </a:lnTo>
                    <a:cubicBezTo>
                      <a:pt x="7827" y="17256"/>
                      <a:pt x="7948" y="17274"/>
                      <a:pt x="8030" y="17274"/>
                    </a:cubicBezTo>
                    <a:lnTo>
                      <a:pt x="8864" y="20360"/>
                    </a:lnTo>
                    <a:lnTo>
                      <a:pt x="11519" y="18592"/>
                    </a:lnTo>
                    <a:lnTo>
                      <a:pt x="11519" y="14580"/>
                    </a:lnTo>
                    <a:cubicBezTo>
                      <a:pt x="13663" y="12847"/>
                      <a:pt x="16295" y="10669"/>
                      <a:pt x="17718" y="9294"/>
                    </a:cubicBezTo>
                    <a:cubicBezTo>
                      <a:pt x="18603" y="8412"/>
                      <a:pt x="19308" y="7349"/>
                      <a:pt x="19840" y="6376"/>
                    </a:cubicBezTo>
                    <a:cubicBezTo>
                      <a:pt x="21344" y="3186"/>
                      <a:pt x="21258" y="1"/>
                      <a:pt x="21258" y="1"/>
                    </a:cubicBezTo>
                    <a:cubicBezTo>
                      <a:pt x="21258" y="1"/>
                      <a:pt x="21258" y="1"/>
                      <a:pt x="21258" y="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1416629" y="3423085"/>
            <a:ext cx="1845094" cy="1883802"/>
            <a:chOff x="2497922" y="5911853"/>
            <a:chExt cx="3253429" cy="3253428"/>
          </a:xfrm>
        </p:grpSpPr>
        <p:sp>
          <p:nvSpPr>
            <p:cNvPr id="91" name="Shape 3363"/>
            <p:cNvSpPr/>
            <p:nvPr/>
          </p:nvSpPr>
          <p:spPr>
            <a:xfrm>
              <a:off x="2497922" y="5911853"/>
              <a:ext cx="3253429"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88900">
              <a:solidFill>
                <a:srgbClr val="66FFFF"/>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Group 3415"/>
            <p:cNvGrpSpPr/>
            <p:nvPr/>
          </p:nvGrpSpPr>
          <p:grpSpPr>
            <a:xfrm>
              <a:off x="3105215" y="6687577"/>
              <a:ext cx="2114538" cy="1716393"/>
              <a:chOff x="88647" y="0"/>
              <a:chExt cx="2114537" cy="1716392"/>
            </a:xfrm>
          </p:grpSpPr>
          <p:sp>
            <p:nvSpPr>
              <p:cNvPr id="123" name="Shape 3413"/>
              <p:cNvSpPr/>
              <p:nvPr/>
            </p:nvSpPr>
            <p:spPr>
              <a:xfrm>
                <a:off x="88647" y="1078536"/>
                <a:ext cx="2114537" cy="6378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5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社交媒体</a:t>
                </a:r>
                <a:endParaRPr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Shape 3414"/>
              <p:cNvSpPr/>
              <p:nvPr/>
            </p:nvSpPr>
            <p:spPr>
              <a:xfrm>
                <a:off x="473927" y="0"/>
                <a:ext cx="1166682" cy="1000795"/>
              </a:xfrm>
              <a:custGeom>
                <a:avLst/>
                <a:gdLst/>
                <a:ahLst/>
                <a:cxnLst>
                  <a:cxn ang="0">
                    <a:pos x="wd2" y="hd2"/>
                  </a:cxn>
                  <a:cxn ang="5400000">
                    <a:pos x="wd2" y="hd2"/>
                  </a:cxn>
                  <a:cxn ang="10800000">
                    <a:pos x="wd2" y="hd2"/>
                  </a:cxn>
                  <a:cxn ang="16200000">
                    <a:pos x="wd2" y="hd2"/>
                  </a:cxn>
                </a:cxnLst>
                <a:rect l="0" t="0" r="r" b="b"/>
                <a:pathLst>
                  <a:path w="21600" h="21540" extrusionOk="0">
                    <a:moveTo>
                      <a:pt x="18514" y="15637"/>
                    </a:moveTo>
                    <a:cubicBezTo>
                      <a:pt x="15372" y="12845"/>
                      <a:pt x="12286" y="11252"/>
                      <a:pt x="9257" y="10859"/>
                    </a:cubicBezTo>
                    <a:lnTo>
                      <a:pt x="9257" y="7076"/>
                    </a:lnTo>
                    <a:cubicBezTo>
                      <a:pt x="12262" y="6693"/>
                      <a:pt x="15348" y="5091"/>
                      <a:pt x="18514" y="2270"/>
                    </a:cubicBezTo>
                    <a:cubicBezTo>
                      <a:pt x="18514" y="2270"/>
                      <a:pt x="18514" y="15637"/>
                      <a:pt x="18514" y="15637"/>
                    </a:cubicBezTo>
                    <a:close/>
                    <a:moveTo>
                      <a:pt x="21147" y="7700"/>
                    </a:moveTo>
                    <a:cubicBezTo>
                      <a:pt x="20846" y="7350"/>
                      <a:pt x="20483" y="7174"/>
                      <a:pt x="20057" y="7174"/>
                    </a:cubicBezTo>
                    <a:lnTo>
                      <a:pt x="20057" y="1794"/>
                    </a:lnTo>
                    <a:cubicBezTo>
                      <a:pt x="20057" y="1307"/>
                      <a:pt x="19905" y="888"/>
                      <a:pt x="19599" y="532"/>
                    </a:cubicBezTo>
                    <a:cubicBezTo>
                      <a:pt x="19294" y="177"/>
                      <a:pt x="18931" y="0"/>
                      <a:pt x="18514" y="0"/>
                    </a:cubicBezTo>
                    <a:cubicBezTo>
                      <a:pt x="14809" y="3588"/>
                      <a:pt x="11209" y="5380"/>
                      <a:pt x="7714" y="5380"/>
                    </a:cubicBezTo>
                    <a:lnTo>
                      <a:pt x="1929" y="5380"/>
                    </a:lnTo>
                    <a:cubicBezTo>
                      <a:pt x="1399" y="5380"/>
                      <a:pt x="944" y="5601"/>
                      <a:pt x="567" y="6039"/>
                    </a:cubicBezTo>
                    <a:cubicBezTo>
                      <a:pt x="189" y="6479"/>
                      <a:pt x="0" y="7006"/>
                      <a:pt x="0" y="7623"/>
                    </a:cubicBezTo>
                    <a:lnTo>
                      <a:pt x="0" y="10313"/>
                    </a:lnTo>
                    <a:cubicBezTo>
                      <a:pt x="0" y="10930"/>
                      <a:pt x="189" y="11458"/>
                      <a:pt x="567" y="11896"/>
                    </a:cubicBezTo>
                    <a:cubicBezTo>
                      <a:pt x="944" y="12335"/>
                      <a:pt x="1398" y="12556"/>
                      <a:pt x="1928" y="12556"/>
                    </a:cubicBezTo>
                    <a:lnTo>
                      <a:pt x="3399" y="12556"/>
                    </a:lnTo>
                    <a:cubicBezTo>
                      <a:pt x="3262" y="13060"/>
                      <a:pt x="3174" y="13576"/>
                      <a:pt x="3134" y="14103"/>
                    </a:cubicBezTo>
                    <a:cubicBezTo>
                      <a:pt x="3094" y="14631"/>
                      <a:pt x="3080" y="15091"/>
                      <a:pt x="3092" y="15484"/>
                    </a:cubicBezTo>
                    <a:cubicBezTo>
                      <a:pt x="3104" y="15876"/>
                      <a:pt x="3164" y="16348"/>
                      <a:pt x="3273" y="16899"/>
                    </a:cubicBezTo>
                    <a:cubicBezTo>
                      <a:pt x="3381" y="17450"/>
                      <a:pt x="3473" y="17865"/>
                      <a:pt x="3550" y="18146"/>
                    </a:cubicBezTo>
                    <a:cubicBezTo>
                      <a:pt x="3626" y="18427"/>
                      <a:pt x="3754" y="18867"/>
                      <a:pt x="3936" y="19470"/>
                    </a:cubicBezTo>
                    <a:cubicBezTo>
                      <a:pt x="4116" y="20072"/>
                      <a:pt x="4235" y="20481"/>
                      <a:pt x="4291" y="20696"/>
                    </a:cubicBezTo>
                    <a:cubicBezTo>
                      <a:pt x="4660" y="21089"/>
                      <a:pt x="5191" y="21348"/>
                      <a:pt x="5882" y="21474"/>
                    </a:cubicBezTo>
                    <a:cubicBezTo>
                      <a:pt x="6573" y="21600"/>
                      <a:pt x="7250" y="21546"/>
                      <a:pt x="7913" y="21313"/>
                    </a:cubicBezTo>
                    <a:cubicBezTo>
                      <a:pt x="8576" y="21079"/>
                      <a:pt x="9024" y="20691"/>
                      <a:pt x="9257" y="20150"/>
                    </a:cubicBezTo>
                    <a:cubicBezTo>
                      <a:pt x="8952" y="19869"/>
                      <a:pt x="8705" y="19633"/>
                      <a:pt x="8516" y="19442"/>
                    </a:cubicBezTo>
                    <a:cubicBezTo>
                      <a:pt x="8327" y="19250"/>
                      <a:pt x="8134" y="19017"/>
                      <a:pt x="7937" y="18741"/>
                    </a:cubicBezTo>
                    <a:cubicBezTo>
                      <a:pt x="7740" y="18466"/>
                      <a:pt x="7606" y="18209"/>
                      <a:pt x="7533" y="17971"/>
                    </a:cubicBezTo>
                    <a:cubicBezTo>
                      <a:pt x="7461" y="17733"/>
                      <a:pt x="7437" y="17462"/>
                      <a:pt x="7461" y="17158"/>
                    </a:cubicBezTo>
                    <a:cubicBezTo>
                      <a:pt x="7485" y="16854"/>
                      <a:pt x="7578" y="16549"/>
                      <a:pt x="7738" y="16240"/>
                    </a:cubicBezTo>
                    <a:cubicBezTo>
                      <a:pt x="7433" y="15876"/>
                      <a:pt x="7272" y="15443"/>
                      <a:pt x="7257" y="14944"/>
                    </a:cubicBezTo>
                    <a:cubicBezTo>
                      <a:pt x="7241" y="14444"/>
                      <a:pt x="7365" y="13975"/>
                      <a:pt x="7630" y="13536"/>
                    </a:cubicBezTo>
                    <a:cubicBezTo>
                      <a:pt x="7895" y="13097"/>
                      <a:pt x="8260" y="12789"/>
                      <a:pt x="8726" y="12611"/>
                    </a:cubicBezTo>
                    <a:cubicBezTo>
                      <a:pt x="11901" y="12919"/>
                      <a:pt x="15163" y="14694"/>
                      <a:pt x="18514" y="17936"/>
                    </a:cubicBezTo>
                    <a:cubicBezTo>
                      <a:pt x="18931" y="17936"/>
                      <a:pt x="19294" y="17758"/>
                      <a:pt x="19599" y="17403"/>
                    </a:cubicBezTo>
                    <a:cubicBezTo>
                      <a:pt x="19905" y="17048"/>
                      <a:pt x="20057" y="16627"/>
                      <a:pt x="20057" y="16142"/>
                    </a:cubicBezTo>
                    <a:lnTo>
                      <a:pt x="20057" y="10762"/>
                    </a:lnTo>
                    <a:cubicBezTo>
                      <a:pt x="20483" y="10762"/>
                      <a:pt x="20846" y="10586"/>
                      <a:pt x="21147" y="10236"/>
                    </a:cubicBezTo>
                    <a:cubicBezTo>
                      <a:pt x="21449" y="9886"/>
                      <a:pt x="21600" y="9464"/>
                      <a:pt x="21600" y="8968"/>
                    </a:cubicBezTo>
                    <a:cubicBezTo>
                      <a:pt x="21600" y="8472"/>
                      <a:pt x="21449" y="8050"/>
                      <a:pt x="21147" y="7700"/>
                    </a:cubicBezTo>
                    <a:cubicBezTo>
                      <a:pt x="21147" y="7700"/>
                      <a:pt x="21147" y="7700"/>
                      <a:pt x="21147" y="7700"/>
                    </a:cubicBezTo>
                    <a:close/>
                  </a:path>
                </a:pathLst>
              </a:custGeom>
              <a:solidFill>
                <a:schemeClr val="bg1"/>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3887106" y="3665523"/>
            <a:ext cx="1370182" cy="1398928"/>
            <a:chOff x="6854080" y="6330555"/>
            <a:chExt cx="2416023" cy="2416023"/>
          </a:xfrm>
        </p:grpSpPr>
        <p:sp>
          <p:nvSpPr>
            <p:cNvPr id="82" name="Shape 3350"/>
            <p:cNvSpPr/>
            <p:nvPr/>
          </p:nvSpPr>
          <p:spPr>
            <a:xfrm>
              <a:off x="7115667"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50"/>
            </a:solidFill>
            <a:ln w="12700">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89" name="Shape 3361"/>
            <p:cNvSpPr/>
            <p:nvPr/>
          </p:nvSpPr>
          <p:spPr>
            <a:xfrm>
              <a:off x="6854080" y="633055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9" name="Shape 3395"/>
            <p:cNvSpPr/>
            <p:nvPr/>
          </p:nvSpPr>
          <p:spPr>
            <a:xfrm>
              <a:off x="7572249" y="7748733"/>
              <a:ext cx="1125768"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微 信</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a:spLocks noEditPoints="1"/>
            </p:cNvSpPr>
            <p:nvPr/>
          </p:nvSpPr>
          <p:spPr bwMode="auto">
            <a:xfrm>
              <a:off x="7612006" y="6999321"/>
              <a:ext cx="880192" cy="717462"/>
            </a:xfrm>
            <a:custGeom>
              <a:avLst/>
              <a:gdLst>
                <a:gd name="T0" fmla="*/ 1980 w 2926"/>
                <a:gd name="T1" fmla="*/ 721 h 2384"/>
                <a:gd name="T2" fmla="*/ 2080 w 2926"/>
                <a:gd name="T3" fmla="*/ 727 h 2384"/>
                <a:gd name="T4" fmla="*/ 1035 w 2926"/>
                <a:gd name="T5" fmla="*/ 0 h 2384"/>
                <a:gd name="T6" fmla="*/ 0 w 2926"/>
                <a:gd name="T7" fmla="*/ 881 h 2384"/>
                <a:gd name="T8" fmla="*/ 414 w 2926"/>
                <a:gd name="T9" fmla="*/ 1580 h 2384"/>
                <a:gd name="T10" fmla="*/ 311 w 2926"/>
                <a:gd name="T11" fmla="*/ 1892 h 2384"/>
                <a:gd name="T12" fmla="*/ 673 w 2926"/>
                <a:gd name="T13" fmla="*/ 1710 h 2384"/>
                <a:gd name="T14" fmla="*/ 1035 w 2926"/>
                <a:gd name="T15" fmla="*/ 1762 h 2384"/>
                <a:gd name="T16" fmla="*/ 1132 w 2926"/>
                <a:gd name="T17" fmla="*/ 1758 h 2384"/>
                <a:gd name="T18" fmla="*/ 1100 w 2926"/>
                <a:gd name="T19" fmla="*/ 1541 h 2384"/>
                <a:gd name="T20" fmla="*/ 1980 w 2926"/>
                <a:gd name="T21" fmla="*/ 721 h 2384"/>
                <a:gd name="T22" fmla="*/ 1424 w 2926"/>
                <a:gd name="T23" fmla="*/ 441 h 2384"/>
                <a:gd name="T24" fmla="*/ 1553 w 2926"/>
                <a:gd name="T25" fmla="*/ 570 h 2384"/>
                <a:gd name="T26" fmla="*/ 1424 w 2926"/>
                <a:gd name="T27" fmla="*/ 699 h 2384"/>
                <a:gd name="T28" fmla="*/ 1268 w 2926"/>
                <a:gd name="T29" fmla="*/ 570 h 2384"/>
                <a:gd name="T30" fmla="*/ 1424 w 2926"/>
                <a:gd name="T31" fmla="*/ 441 h 2384"/>
                <a:gd name="T32" fmla="*/ 699 w 2926"/>
                <a:gd name="T33" fmla="*/ 699 h 2384"/>
                <a:gd name="T34" fmla="*/ 543 w 2926"/>
                <a:gd name="T35" fmla="*/ 570 h 2384"/>
                <a:gd name="T36" fmla="*/ 699 w 2926"/>
                <a:gd name="T37" fmla="*/ 441 h 2384"/>
                <a:gd name="T38" fmla="*/ 828 w 2926"/>
                <a:gd name="T39" fmla="*/ 570 h 2384"/>
                <a:gd name="T40" fmla="*/ 699 w 2926"/>
                <a:gd name="T41" fmla="*/ 699 h 2384"/>
                <a:gd name="T42" fmla="*/ 2926 w 2926"/>
                <a:gd name="T43" fmla="*/ 1529 h 2384"/>
                <a:gd name="T44" fmla="*/ 2046 w 2926"/>
                <a:gd name="T45" fmla="*/ 777 h 2384"/>
                <a:gd name="T46" fmla="*/ 1165 w 2926"/>
                <a:gd name="T47" fmla="*/ 1529 h 2384"/>
                <a:gd name="T48" fmla="*/ 2046 w 2926"/>
                <a:gd name="T49" fmla="*/ 2280 h 2384"/>
                <a:gd name="T50" fmla="*/ 2357 w 2926"/>
                <a:gd name="T51" fmla="*/ 2228 h 2384"/>
                <a:gd name="T52" fmla="*/ 2641 w 2926"/>
                <a:gd name="T53" fmla="*/ 2384 h 2384"/>
                <a:gd name="T54" fmla="*/ 2563 w 2926"/>
                <a:gd name="T55" fmla="*/ 2125 h 2384"/>
                <a:gd name="T56" fmla="*/ 2926 w 2926"/>
                <a:gd name="T57" fmla="*/ 1529 h 2384"/>
                <a:gd name="T58" fmla="*/ 1760 w 2926"/>
                <a:gd name="T59" fmla="*/ 1399 h 2384"/>
                <a:gd name="T60" fmla="*/ 1657 w 2926"/>
                <a:gd name="T61" fmla="*/ 1295 h 2384"/>
                <a:gd name="T62" fmla="*/ 1760 w 2926"/>
                <a:gd name="T63" fmla="*/ 1192 h 2384"/>
                <a:gd name="T64" fmla="*/ 1890 w 2926"/>
                <a:gd name="T65" fmla="*/ 1295 h 2384"/>
                <a:gd name="T66" fmla="*/ 1760 w 2926"/>
                <a:gd name="T67" fmla="*/ 1399 h 2384"/>
                <a:gd name="T68" fmla="*/ 2330 w 2926"/>
                <a:gd name="T69" fmla="*/ 1399 h 2384"/>
                <a:gd name="T70" fmla="*/ 2227 w 2926"/>
                <a:gd name="T71" fmla="*/ 1295 h 2384"/>
                <a:gd name="T72" fmla="*/ 2330 w 2926"/>
                <a:gd name="T73" fmla="*/ 1192 h 2384"/>
                <a:gd name="T74" fmla="*/ 2460 w 2926"/>
                <a:gd name="T75" fmla="*/ 1295 h 2384"/>
                <a:gd name="T76" fmla="*/ 2330 w 2926"/>
                <a:gd name="T77" fmla="*/ 1399 h 2384"/>
                <a:gd name="T78" fmla="*/ 2330 w 2926"/>
                <a:gd name="T79" fmla="*/ 1399 h 2384"/>
                <a:gd name="T80" fmla="*/ 2330 w 2926"/>
                <a:gd name="T81" fmla="*/ 139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6" h="2384">
                  <a:moveTo>
                    <a:pt x="1980" y="721"/>
                  </a:moveTo>
                  <a:cubicBezTo>
                    <a:pt x="2014" y="721"/>
                    <a:pt x="2047" y="724"/>
                    <a:pt x="2080" y="727"/>
                  </a:cubicBezTo>
                  <a:cubicBezTo>
                    <a:pt x="1991" y="310"/>
                    <a:pt x="1544" y="0"/>
                    <a:pt x="1035" y="0"/>
                  </a:cubicBezTo>
                  <a:cubicBezTo>
                    <a:pt x="466" y="0"/>
                    <a:pt x="0" y="388"/>
                    <a:pt x="0" y="881"/>
                  </a:cubicBezTo>
                  <a:cubicBezTo>
                    <a:pt x="0" y="1165"/>
                    <a:pt x="155" y="1399"/>
                    <a:pt x="414" y="1580"/>
                  </a:cubicBezTo>
                  <a:cubicBezTo>
                    <a:pt x="311" y="1892"/>
                    <a:pt x="311" y="1892"/>
                    <a:pt x="311" y="1892"/>
                  </a:cubicBezTo>
                  <a:cubicBezTo>
                    <a:pt x="673" y="1710"/>
                    <a:pt x="673" y="1710"/>
                    <a:pt x="673" y="1710"/>
                  </a:cubicBezTo>
                  <a:cubicBezTo>
                    <a:pt x="802" y="1736"/>
                    <a:pt x="906" y="1762"/>
                    <a:pt x="1035" y="1762"/>
                  </a:cubicBezTo>
                  <a:cubicBezTo>
                    <a:pt x="1068" y="1762"/>
                    <a:pt x="1100" y="1760"/>
                    <a:pt x="1132" y="1758"/>
                  </a:cubicBezTo>
                  <a:cubicBezTo>
                    <a:pt x="1112" y="1689"/>
                    <a:pt x="1100" y="1616"/>
                    <a:pt x="1100" y="1541"/>
                  </a:cubicBezTo>
                  <a:cubicBezTo>
                    <a:pt x="1100" y="1089"/>
                    <a:pt x="1489" y="721"/>
                    <a:pt x="1980" y="721"/>
                  </a:cubicBezTo>
                  <a:close/>
                  <a:moveTo>
                    <a:pt x="1424" y="441"/>
                  </a:moveTo>
                  <a:cubicBezTo>
                    <a:pt x="1502" y="441"/>
                    <a:pt x="1553" y="492"/>
                    <a:pt x="1553" y="570"/>
                  </a:cubicBezTo>
                  <a:cubicBezTo>
                    <a:pt x="1553" y="647"/>
                    <a:pt x="1502" y="699"/>
                    <a:pt x="1424" y="699"/>
                  </a:cubicBezTo>
                  <a:cubicBezTo>
                    <a:pt x="1346" y="699"/>
                    <a:pt x="1268" y="647"/>
                    <a:pt x="1268" y="570"/>
                  </a:cubicBezTo>
                  <a:cubicBezTo>
                    <a:pt x="1268" y="492"/>
                    <a:pt x="1346" y="441"/>
                    <a:pt x="1424" y="441"/>
                  </a:cubicBezTo>
                  <a:close/>
                  <a:moveTo>
                    <a:pt x="699" y="699"/>
                  </a:moveTo>
                  <a:cubicBezTo>
                    <a:pt x="621" y="699"/>
                    <a:pt x="543" y="647"/>
                    <a:pt x="543" y="570"/>
                  </a:cubicBezTo>
                  <a:cubicBezTo>
                    <a:pt x="543" y="492"/>
                    <a:pt x="621" y="441"/>
                    <a:pt x="699" y="441"/>
                  </a:cubicBezTo>
                  <a:cubicBezTo>
                    <a:pt x="776" y="441"/>
                    <a:pt x="828" y="492"/>
                    <a:pt x="828" y="570"/>
                  </a:cubicBezTo>
                  <a:cubicBezTo>
                    <a:pt x="828" y="647"/>
                    <a:pt x="776" y="699"/>
                    <a:pt x="699" y="699"/>
                  </a:cubicBezTo>
                  <a:close/>
                  <a:moveTo>
                    <a:pt x="2926" y="1529"/>
                  </a:moveTo>
                  <a:cubicBezTo>
                    <a:pt x="2926" y="1114"/>
                    <a:pt x="2511" y="777"/>
                    <a:pt x="2046" y="777"/>
                  </a:cubicBezTo>
                  <a:cubicBezTo>
                    <a:pt x="1553" y="777"/>
                    <a:pt x="1165" y="1114"/>
                    <a:pt x="1165" y="1529"/>
                  </a:cubicBezTo>
                  <a:cubicBezTo>
                    <a:pt x="1165" y="1943"/>
                    <a:pt x="1553" y="2280"/>
                    <a:pt x="2046" y="2280"/>
                  </a:cubicBezTo>
                  <a:cubicBezTo>
                    <a:pt x="2149" y="2280"/>
                    <a:pt x="2253" y="2254"/>
                    <a:pt x="2357" y="2228"/>
                  </a:cubicBezTo>
                  <a:cubicBezTo>
                    <a:pt x="2641" y="2384"/>
                    <a:pt x="2641" y="2384"/>
                    <a:pt x="2641" y="2384"/>
                  </a:cubicBezTo>
                  <a:cubicBezTo>
                    <a:pt x="2563" y="2125"/>
                    <a:pt x="2563" y="2125"/>
                    <a:pt x="2563" y="2125"/>
                  </a:cubicBezTo>
                  <a:cubicBezTo>
                    <a:pt x="2771" y="1969"/>
                    <a:pt x="2926" y="1762"/>
                    <a:pt x="2926" y="1529"/>
                  </a:cubicBezTo>
                  <a:close/>
                  <a:moveTo>
                    <a:pt x="1760" y="1399"/>
                  </a:moveTo>
                  <a:cubicBezTo>
                    <a:pt x="1709" y="1399"/>
                    <a:pt x="1657" y="1348"/>
                    <a:pt x="1657" y="1295"/>
                  </a:cubicBezTo>
                  <a:cubicBezTo>
                    <a:pt x="1657" y="1244"/>
                    <a:pt x="1709" y="1192"/>
                    <a:pt x="1760" y="1192"/>
                  </a:cubicBezTo>
                  <a:cubicBezTo>
                    <a:pt x="1839" y="1192"/>
                    <a:pt x="1890" y="1244"/>
                    <a:pt x="1890" y="1295"/>
                  </a:cubicBezTo>
                  <a:cubicBezTo>
                    <a:pt x="1890" y="1348"/>
                    <a:pt x="1839" y="1399"/>
                    <a:pt x="1760" y="1399"/>
                  </a:cubicBezTo>
                  <a:close/>
                  <a:moveTo>
                    <a:pt x="2330" y="1399"/>
                  </a:moveTo>
                  <a:cubicBezTo>
                    <a:pt x="2279" y="1399"/>
                    <a:pt x="2227" y="1348"/>
                    <a:pt x="2227" y="1295"/>
                  </a:cubicBezTo>
                  <a:cubicBezTo>
                    <a:pt x="2227" y="1244"/>
                    <a:pt x="2279" y="1192"/>
                    <a:pt x="2330" y="1192"/>
                  </a:cubicBezTo>
                  <a:cubicBezTo>
                    <a:pt x="2408" y="1192"/>
                    <a:pt x="2460" y="1244"/>
                    <a:pt x="2460" y="1295"/>
                  </a:cubicBezTo>
                  <a:cubicBezTo>
                    <a:pt x="2460" y="1348"/>
                    <a:pt x="2408" y="1399"/>
                    <a:pt x="2330" y="1399"/>
                  </a:cubicBezTo>
                  <a:close/>
                  <a:moveTo>
                    <a:pt x="2330" y="1399"/>
                  </a:moveTo>
                  <a:cubicBezTo>
                    <a:pt x="2330" y="1399"/>
                    <a:pt x="2330" y="1399"/>
                    <a:pt x="2330" y="139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887106" y="5422295"/>
            <a:ext cx="1370182" cy="1398928"/>
            <a:chOff x="6854080" y="9364595"/>
            <a:chExt cx="2416023" cy="2416023"/>
          </a:xfrm>
        </p:grpSpPr>
        <p:sp>
          <p:nvSpPr>
            <p:cNvPr id="81" name="Shape 3349"/>
            <p:cNvSpPr/>
            <p:nvPr/>
          </p:nvSpPr>
          <p:spPr>
            <a:xfrm>
              <a:off x="7115667" y="9608227"/>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6600"/>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3362"/>
            <p:cNvSpPr/>
            <p:nvPr/>
          </p:nvSpPr>
          <p:spPr>
            <a:xfrm>
              <a:off x="6854080" y="936459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2"/>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7" name="Shape 3416"/>
            <p:cNvSpPr/>
            <p:nvPr/>
          </p:nvSpPr>
          <p:spPr>
            <a:xfrm>
              <a:off x="7587498" y="10731007"/>
              <a:ext cx="1095271" cy="4783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2"/>
                  </a:solidFill>
                  <a:latin typeface="Arial" panose="020B0604020202020204" pitchFamily="34" charset="0"/>
                  <a:ea typeface="微软雅黑" panose="020B0503020204020204" pitchFamily="34" charset="-122"/>
                  <a:sym typeface="Arial" panose="020B0604020202020204" pitchFamily="34" charset="0"/>
                </a:rPr>
                <a:t>微 博</a:t>
              </a:r>
              <a:endParaRPr sz="15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9"/>
            <p:cNvSpPr>
              <a:spLocks noEditPoints="1"/>
            </p:cNvSpPr>
            <p:nvPr/>
          </p:nvSpPr>
          <p:spPr bwMode="auto">
            <a:xfrm>
              <a:off x="7646435" y="10023189"/>
              <a:ext cx="845763" cy="653415"/>
            </a:xfrm>
            <a:custGeom>
              <a:avLst/>
              <a:gdLst>
                <a:gd name="T0" fmla="*/ 2462 w 3470"/>
                <a:gd name="T1" fmla="*/ 1298 h 2680"/>
                <a:gd name="T2" fmla="*/ 2396 w 3470"/>
                <a:gd name="T3" fmla="*/ 1205 h 2680"/>
                <a:gd name="T4" fmla="*/ 2372 w 3470"/>
                <a:gd name="T5" fmla="*/ 850 h 2680"/>
                <a:gd name="T6" fmla="*/ 1737 w 3470"/>
                <a:gd name="T7" fmla="*/ 874 h 2680"/>
                <a:gd name="T8" fmla="*/ 1635 w 3470"/>
                <a:gd name="T9" fmla="*/ 717 h 2680"/>
                <a:gd name="T10" fmla="*/ 1124 w 3470"/>
                <a:gd name="T11" fmla="*/ 454 h 2680"/>
                <a:gd name="T12" fmla="*/ 274 w 3470"/>
                <a:gd name="T13" fmla="*/ 1158 h 2680"/>
                <a:gd name="T14" fmla="*/ 37 w 3470"/>
                <a:gd name="T15" fmla="*/ 1804 h 2680"/>
                <a:gd name="T16" fmla="*/ 1279 w 3470"/>
                <a:gd name="T17" fmla="*/ 2637 h 2680"/>
                <a:gd name="T18" fmla="*/ 2771 w 3470"/>
                <a:gd name="T19" fmla="*/ 1981 h 2680"/>
                <a:gd name="T20" fmla="*/ 2462 w 3470"/>
                <a:gd name="T21" fmla="*/ 1298 h 2680"/>
                <a:gd name="T22" fmla="*/ 1319 w 3470"/>
                <a:gd name="T23" fmla="*/ 2462 h 2680"/>
                <a:gd name="T24" fmla="*/ 349 w 3470"/>
                <a:gd name="T25" fmla="*/ 1860 h 2680"/>
                <a:gd name="T26" fmla="*/ 1319 w 3470"/>
                <a:gd name="T27" fmla="*/ 1189 h 2680"/>
                <a:gd name="T28" fmla="*/ 2291 w 3470"/>
                <a:gd name="T29" fmla="*/ 1743 h 2680"/>
                <a:gd name="T30" fmla="*/ 1319 w 3470"/>
                <a:gd name="T31" fmla="*/ 2462 h 2680"/>
                <a:gd name="T32" fmla="*/ 1212 w 3470"/>
                <a:gd name="T33" fmla="*/ 1425 h 2680"/>
                <a:gd name="T34" fmla="*/ 735 w 3470"/>
                <a:gd name="T35" fmla="*/ 1994 h 2680"/>
                <a:gd name="T36" fmla="*/ 880 w 3470"/>
                <a:gd name="T37" fmla="*/ 2235 h 2680"/>
                <a:gd name="T38" fmla="*/ 1685 w 3470"/>
                <a:gd name="T39" fmla="*/ 2091 h 2680"/>
                <a:gd name="T40" fmla="*/ 1212 w 3470"/>
                <a:gd name="T41" fmla="*/ 1425 h 2680"/>
                <a:gd name="T42" fmla="*/ 1076 w 3470"/>
                <a:gd name="T43" fmla="*/ 2135 h 2680"/>
                <a:gd name="T44" fmla="*/ 894 w 3470"/>
                <a:gd name="T45" fmla="*/ 2004 h 2680"/>
                <a:gd name="T46" fmla="*/ 1067 w 3470"/>
                <a:gd name="T47" fmla="*/ 1822 h 2680"/>
                <a:gd name="T48" fmla="*/ 1258 w 3470"/>
                <a:gd name="T49" fmla="*/ 1962 h 2680"/>
                <a:gd name="T50" fmla="*/ 1076 w 3470"/>
                <a:gd name="T51" fmla="*/ 2135 h 2680"/>
                <a:gd name="T52" fmla="*/ 1394 w 3470"/>
                <a:gd name="T53" fmla="*/ 1864 h 2680"/>
                <a:gd name="T54" fmla="*/ 1300 w 3470"/>
                <a:gd name="T55" fmla="*/ 1855 h 2680"/>
                <a:gd name="T56" fmla="*/ 1323 w 3470"/>
                <a:gd name="T57" fmla="*/ 1752 h 2680"/>
                <a:gd name="T58" fmla="*/ 1422 w 3470"/>
                <a:gd name="T59" fmla="*/ 1761 h 2680"/>
                <a:gd name="T60" fmla="*/ 1394 w 3470"/>
                <a:gd name="T61" fmla="*/ 1864 h 2680"/>
                <a:gd name="T62" fmla="*/ 2725 w 3470"/>
                <a:gd name="T63" fmla="*/ 1080 h 2680"/>
                <a:gd name="T64" fmla="*/ 2811 w 3470"/>
                <a:gd name="T65" fmla="*/ 1005 h 2680"/>
                <a:gd name="T66" fmla="*/ 2813 w 3470"/>
                <a:gd name="T67" fmla="*/ 996 h 2680"/>
                <a:gd name="T68" fmla="*/ 2327 w 3470"/>
                <a:gd name="T69" fmla="*/ 505 h 2680"/>
                <a:gd name="T70" fmla="*/ 2239 w 3470"/>
                <a:gd name="T71" fmla="*/ 594 h 2680"/>
                <a:gd name="T72" fmla="*/ 2327 w 3470"/>
                <a:gd name="T73" fmla="*/ 683 h 2680"/>
                <a:gd name="T74" fmla="*/ 2636 w 3470"/>
                <a:gd name="T75" fmla="*/ 991 h 2680"/>
                <a:gd name="T76" fmla="*/ 2725 w 3470"/>
                <a:gd name="T77" fmla="*/ 1080 h 2680"/>
                <a:gd name="T78" fmla="*/ 2660 w 3470"/>
                <a:gd name="T79" fmla="*/ 45 h 2680"/>
                <a:gd name="T80" fmla="*/ 2219 w 3470"/>
                <a:gd name="T81" fmla="*/ 49 h 2680"/>
                <a:gd name="T82" fmla="*/ 2206 w 3470"/>
                <a:gd name="T83" fmla="*/ 55 h 2680"/>
                <a:gd name="T84" fmla="*/ 2203 w 3470"/>
                <a:gd name="T85" fmla="*/ 57 h 2680"/>
                <a:gd name="T86" fmla="*/ 2110 w 3470"/>
                <a:gd name="T87" fmla="*/ 182 h 2680"/>
                <a:gd name="T88" fmla="*/ 2238 w 3470"/>
                <a:gd name="T89" fmla="*/ 310 h 2680"/>
                <a:gd name="T90" fmla="*/ 2355 w 3470"/>
                <a:gd name="T91" fmla="*/ 283 h 2680"/>
                <a:gd name="T92" fmla="*/ 2993 w 3470"/>
                <a:gd name="T93" fmla="*/ 598 h 2680"/>
                <a:gd name="T94" fmla="*/ 3032 w 3470"/>
                <a:gd name="T95" fmla="*/ 1025 h 2680"/>
                <a:gd name="T96" fmla="*/ 3007 w 3470"/>
                <a:gd name="T97" fmla="*/ 1149 h 2680"/>
                <a:gd name="T98" fmla="*/ 3135 w 3470"/>
                <a:gd name="T99" fmla="*/ 1265 h 2680"/>
                <a:gd name="T100" fmla="*/ 3259 w 3470"/>
                <a:gd name="T101" fmla="*/ 1157 h 2680"/>
                <a:gd name="T102" fmla="*/ 3259 w 3470"/>
                <a:gd name="T103" fmla="*/ 1157 h 2680"/>
                <a:gd name="T104" fmla="*/ 2660 w 3470"/>
                <a:gd name="T105" fmla="*/ 45 h 2680"/>
                <a:gd name="T106" fmla="*/ 2660 w 3470"/>
                <a:gd name="T107" fmla="*/ 45 h 2680"/>
                <a:gd name="T108" fmla="*/ 2660 w 3470"/>
                <a:gd name="T109" fmla="*/ 45 h 2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0" h="2680">
                  <a:moveTo>
                    <a:pt x="2462" y="1298"/>
                  </a:moveTo>
                  <a:cubicBezTo>
                    <a:pt x="2334" y="1274"/>
                    <a:pt x="2396" y="1205"/>
                    <a:pt x="2396" y="1205"/>
                  </a:cubicBezTo>
                  <a:cubicBezTo>
                    <a:pt x="2396" y="1205"/>
                    <a:pt x="2521" y="1000"/>
                    <a:pt x="2372" y="850"/>
                  </a:cubicBezTo>
                  <a:cubicBezTo>
                    <a:pt x="2187" y="665"/>
                    <a:pt x="1737" y="874"/>
                    <a:pt x="1737" y="874"/>
                  </a:cubicBezTo>
                  <a:cubicBezTo>
                    <a:pt x="1565" y="927"/>
                    <a:pt x="1610" y="849"/>
                    <a:pt x="1635" y="717"/>
                  </a:cubicBezTo>
                  <a:cubicBezTo>
                    <a:pt x="1635" y="561"/>
                    <a:pt x="1581" y="298"/>
                    <a:pt x="1124" y="454"/>
                  </a:cubicBezTo>
                  <a:cubicBezTo>
                    <a:pt x="666" y="610"/>
                    <a:pt x="274" y="1158"/>
                    <a:pt x="274" y="1158"/>
                  </a:cubicBezTo>
                  <a:cubicBezTo>
                    <a:pt x="0" y="1523"/>
                    <a:pt x="37" y="1804"/>
                    <a:pt x="37" y="1804"/>
                  </a:cubicBezTo>
                  <a:cubicBezTo>
                    <a:pt x="105" y="2426"/>
                    <a:pt x="765" y="2597"/>
                    <a:pt x="1279" y="2637"/>
                  </a:cubicBezTo>
                  <a:cubicBezTo>
                    <a:pt x="1820" y="2680"/>
                    <a:pt x="2549" y="2451"/>
                    <a:pt x="2771" y="1981"/>
                  </a:cubicBezTo>
                  <a:cubicBezTo>
                    <a:pt x="2992" y="1510"/>
                    <a:pt x="2590" y="1324"/>
                    <a:pt x="2462" y="1298"/>
                  </a:cubicBezTo>
                  <a:close/>
                  <a:moveTo>
                    <a:pt x="1319" y="2462"/>
                  </a:moveTo>
                  <a:cubicBezTo>
                    <a:pt x="783" y="2487"/>
                    <a:pt x="349" y="2218"/>
                    <a:pt x="349" y="1860"/>
                  </a:cubicBezTo>
                  <a:cubicBezTo>
                    <a:pt x="349" y="1501"/>
                    <a:pt x="783" y="1214"/>
                    <a:pt x="1319" y="1189"/>
                  </a:cubicBezTo>
                  <a:cubicBezTo>
                    <a:pt x="1856" y="1164"/>
                    <a:pt x="2291" y="1386"/>
                    <a:pt x="2291" y="1743"/>
                  </a:cubicBezTo>
                  <a:cubicBezTo>
                    <a:pt x="2291" y="2101"/>
                    <a:pt x="1856" y="2438"/>
                    <a:pt x="1319" y="2462"/>
                  </a:cubicBezTo>
                  <a:close/>
                  <a:moveTo>
                    <a:pt x="1212" y="1425"/>
                  </a:moveTo>
                  <a:cubicBezTo>
                    <a:pt x="672" y="1488"/>
                    <a:pt x="735" y="1994"/>
                    <a:pt x="735" y="1994"/>
                  </a:cubicBezTo>
                  <a:cubicBezTo>
                    <a:pt x="735" y="1994"/>
                    <a:pt x="729" y="2154"/>
                    <a:pt x="880" y="2235"/>
                  </a:cubicBezTo>
                  <a:cubicBezTo>
                    <a:pt x="1195" y="2406"/>
                    <a:pt x="1520" y="2303"/>
                    <a:pt x="1685" y="2091"/>
                  </a:cubicBezTo>
                  <a:cubicBezTo>
                    <a:pt x="1849" y="1879"/>
                    <a:pt x="1753" y="1362"/>
                    <a:pt x="1212" y="1425"/>
                  </a:cubicBezTo>
                  <a:close/>
                  <a:moveTo>
                    <a:pt x="1076" y="2135"/>
                  </a:moveTo>
                  <a:cubicBezTo>
                    <a:pt x="975" y="2147"/>
                    <a:pt x="894" y="2088"/>
                    <a:pt x="894" y="2004"/>
                  </a:cubicBezTo>
                  <a:cubicBezTo>
                    <a:pt x="894" y="1920"/>
                    <a:pt x="966" y="1832"/>
                    <a:pt x="1067" y="1822"/>
                  </a:cubicBezTo>
                  <a:cubicBezTo>
                    <a:pt x="1183" y="1811"/>
                    <a:pt x="1258" y="1877"/>
                    <a:pt x="1258" y="1962"/>
                  </a:cubicBezTo>
                  <a:cubicBezTo>
                    <a:pt x="1258" y="2046"/>
                    <a:pt x="1176" y="2123"/>
                    <a:pt x="1076" y="2135"/>
                  </a:cubicBezTo>
                  <a:close/>
                  <a:moveTo>
                    <a:pt x="1394" y="1864"/>
                  </a:moveTo>
                  <a:cubicBezTo>
                    <a:pt x="1360" y="1889"/>
                    <a:pt x="1318" y="1886"/>
                    <a:pt x="1300" y="1855"/>
                  </a:cubicBezTo>
                  <a:cubicBezTo>
                    <a:pt x="1281" y="1825"/>
                    <a:pt x="1288" y="1777"/>
                    <a:pt x="1323" y="1752"/>
                  </a:cubicBezTo>
                  <a:cubicBezTo>
                    <a:pt x="1363" y="1723"/>
                    <a:pt x="1404" y="1731"/>
                    <a:pt x="1422" y="1761"/>
                  </a:cubicBezTo>
                  <a:cubicBezTo>
                    <a:pt x="1440" y="1791"/>
                    <a:pt x="1428" y="1837"/>
                    <a:pt x="1394" y="1864"/>
                  </a:cubicBezTo>
                  <a:close/>
                  <a:moveTo>
                    <a:pt x="2725" y="1080"/>
                  </a:moveTo>
                  <a:cubicBezTo>
                    <a:pt x="2768" y="1080"/>
                    <a:pt x="2805" y="1047"/>
                    <a:pt x="2811" y="1005"/>
                  </a:cubicBezTo>
                  <a:cubicBezTo>
                    <a:pt x="2812" y="1002"/>
                    <a:pt x="2813" y="1000"/>
                    <a:pt x="2813" y="996"/>
                  </a:cubicBezTo>
                  <a:cubicBezTo>
                    <a:pt x="2878" y="403"/>
                    <a:pt x="2327" y="505"/>
                    <a:pt x="2327" y="505"/>
                  </a:cubicBezTo>
                  <a:cubicBezTo>
                    <a:pt x="2278" y="505"/>
                    <a:pt x="2239" y="545"/>
                    <a:pt x="2239" y="594"/>
                  </a:cubicBezTo>
                  <a:cubicBezTo>
                    <a:pt x="2239" y="643"/>
                    <a:pt x="2278" y="683"/>
                    <a:pt x="2327" y="683"/>
                  </a:cubicBezTo>
                  <a:cubicBezTo>
                    <a:pt x="2723" y="595"/>
                    <a:pt x="2636" y="991"/>
                    <a:pt x="2636" y="991"/>
                  </a:cubicBezTo>
                  <a:cubicBezTo>
                    <a:pt x="2636" y="1040"/>
                    <a:pt x="2676" y="1080"/>
                    <a:pt x="2725" y="1080"/>
                  </a:cubicBezTo>
                  <a:close/>
                  <a:moveTo>
                    <a:pt x="2660" y="45"/>
                  </a:moveTo>
                  <a:cubicBezTo>
                    <a:pt x="2470" y="0"/>
                    <a:pt x="2274" y="39"/>
                    <a:pt x="2219" y="49"/>
                  </a:cubicBezTo>
                  <a:cubicBezTo>
                    <a:pt x="2214" y="50"/>
                    <a:pt x="2210" y="54"/>
                    <a:pt x="2206" y="55"/>
                  </a:cubicBezTo>
                  <a:cubicBezTo>
                    <a:pt x="2205" y="55"/>
                    <a:pt x="2203" y="57"/>
                    <a:pt x="2203" y="57"/>
                  </a:cubicBezTo>
                  <a:cubicBezTo>
                    <a:pt x="2149" y="72"/>
                    <a:pt x="2110" y="122"/>
                    <a:pt x="2110" y="182"/>
                  </a:cubicBezTo>
                  <a:cubicBezTo>
                    <a:pt x="2110" y="252"/>
                    <a:pt x="2167" y="310"/>
                    <a:pt x="2238" y="310"/>
                  </a:cubicBezTo>
                  <a:cubicBezTo>
                    <a:pt x="2238" y="310"/>
                    <a:pt x="2308" y="301"/>
                    <a:pt x="2355" y="283"/>
                  </a:cubicBezTo>
                  <a:cubicBezTo>
                    <a:pt x="2401" y="264"/>
                    <a:pt x="2796" y="269"/>
                    <a:pt x="2993" y="598"/>
                  </a:cubicBezTo>
                  <a:cubicBezTo>
                    <a:pt x="3100" y="839"/>
                    <a:pt x="3040" y="1000"/>
                    <a:pt x="3032" y="1025"/>
                  </a:cubicBezTo>
                  <a:cubicBezTo>
                    <a:pt x="3032" y="1025"/>
                    <a:pt x="3007" y="1088"/>
                    <a:pt x="3007" y="1149"/>
                  </a:cubicBezTo>
                  <a:cubicBezTo>
                    <a:pt x="3007" y="1220"/>
                    <a:pt x="3064" y="1265"/>
                    <a:pt x="3135" y="1265"/>
                  </a:cubicBezTo>
                  <a:cubicBezTo>
                    <a:pt x="3194" y="1265"/>
                    <a:pt x="3244" y="1257"/>
                    <a:pt x="3259" y="1157"/>
                  </a:cubicBezTo>
                  <a:cubicBezTo>
                    <a:pt x="3259" y="1157"/>
                    <a:pt x="3259" y="1157"/>
                    <a:pt x="3259" y="1157"/>
                  </a:cubicBezTo>
                  <a:cubicBezTo>
                    <a:pt x="3470" y="455"/>
                    <a:pt x="3002" y="125"/>
                    <a:pt x="2660" y="45"/>
                  </a:cubicBezTo>
                  <a:close/>
                  <a:moveTo>
                    <a:pt x="2660" y="45"/>
                  </a:moveTo>
                  <a:cubicBezTo>
                    <a:pt x="2660" y="45"/>
                    <a:pt x="2660" y="45"/>
                    <a:pt x="2660"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879259" y="3838211"/>
            <a:ext cx="1031905" cy="1053553"/>
            <a:chOff x="10366812" y="6628795"/>
            <a:chExt cx="1819544" cy="1819544"/>
          </a:xfrm>
        </p:grpSpPr>
        <p:sp>
          <p:nvSpPr>
            <p:cNvPr id="92" name="Shape 3364"/>
            <p:cNvSpPr/>
            <p:nvPr/>
          </p:nvSpPr>
          <p:spPr>
            <a:xfrm>
              <a:off x="10366812"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7" name="Shape 3389"/>
            <p:cNvSpPr/>
            <p:nvPr/>
          </p:nvSpPr>
          <p:spPr>
            <a:xfrm>
              <a:off x="10928045" y="7706294"/>
              <a:ext cx="948204"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朋友圈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8"/>
            <p:cNvSpPr>
              <a:spLocks noEditPoints="1"/>
            </p:cNvSpPr>
            <p:nvPr/>
          </p:nvSpPr>
          <p:spPr bwMode="auto">
            <a:xfrm>
              <a:off x="10976119" y="7087328"/>
              <a:ext cx="566293" cy="559696"/>
            </a:xfrm>
            <a:custGeom>
              <a:avLst/>
              <a:gdLst>
                <a:gd name="T0" fmla="*/ 2325 w 3396"/>
                <a:gd name="T1" fmla="*/ 1288 h 3357"/>
                <a:gd name="T2" fmla="*/ 2325 w 3396"/>
                <a:gd name="T3" fmla="*/ 267 h 3357"/>
                <a:gd name="T4" fmla="*/ 1232 w 3396"/>
                <a:gd name="T5" fmla="*/ 206 h 3357"/>
                <a:gd name="T6" fmla="*/ 2325 w 3396"/>
                <a:gd name="T7" fmla="*/ 1288 h 3357"/>
                <a:gd name="T8" fmla="*/ 2421 w 3396"/>
                <a:gd name="T9" fmla="*/ 1889 h 3357"/>
                <a:gd name="T10" fmla="*/ 2421 w 3396"/>
                <a:gd name="T11" fmla="*/ 310 h 3357"/>
                <a:gd name="T12" fmla="*/ 3186 w 3396"/>
                <a:gd name="T13" fmla="*/ 1227 h 3357"/>
                <a:gd name="T14" fmla="*/ 2421 w 3396"/>
                <a:gd name="T15" fmla="*/ 1889 h 3357"/>
                <a:gd name="T16" fmla="*/ 2100 w 3396"/>
                <a:gd name="T17" fmla="*/ 2348 h 3357"/>
                <a:gd name="T18" fmla="*/ 3201 w 3396"/>
                <a:gd name="T19" fmla="*/ 1323 h 3357"/>
                <a:gd name="T20" fmla="*/ 3106 w 3396"/>
                <a:gd name="T21" fmla="*/ 2348 h 3357"/>
                <a:gd name="T22" fmla="*/ 2100 w 3396"/>
                <a:gd name="T23" fmla="*/ 2348 h 3357"/>
                <a:gd name="T24" fmla="*/ 1538 w 3396"/>
                <a:gd name="T25" fmla="*/ 2478 h 3357"/>
                <a:gd name="T26" fmla="*/ 3025 w 3396"/>
                <a:gd name="T27" fmla="*/ 2478 h 3357"/>
                <a:gd name="T28" fmla="*/ 2203 w 3396"/>
                <a:gd name="T29" fmla="*/ 3158 h 3357"/>
                <a:gd name="T30" fmla="*/ 1538 w 3396"/>
                <a:gd name="T31" fmla="*/ 2478 h 3357"/>
                <a:gd name="T32" fmla="*/ 1052 w 3396"/>
                <a:gd name="T33" fmla="*/ 2153 h 3357"/>
                <a:gd name="T34" fmla="*/ 1052 w 3396"/>
                <a:gd name="T35" fmla="*/ 3112 h 3357"/>
                <a:gd name="T36" fmla="*/ 2100 w 3396"/>
                <a:gd name="T37" fmla="*/ 3193 h 3357"/>
                <a:gd name="T38" fmla="*/ 1052 w 3396"/>
                <a:gd name="T39" fmla="*/ 2153 h 3357"/>
                <a:gd name="T40" fmla="*/ 192 w 3396"/>
                <a:gd name="T41" fmla="*/ 2202 h 3357"/>
                <a:gd name="T42" fmla="*/ 945 w 3396"/>
                <a:gd name="T43" fmla="*/ 1533 h 3357"/>
                <a:gd name="T44" fmla="*/ 945 w 3396"/>
                <a:gd name="T45" fmla="*/ 3055 h 3357"/>
                <a:gd name="T46" fmla="*/ 192 w 3396"/>
                <a:gd name="T47" fmla="*/ 2202 h 3357"/>
                <a:gd name="T48" fmla="*/ 173 w 3396"/>
                <a:gd name="T49" fmla="*/ 2095 h 3357"/>
                <a:gd name="T50" fmla="*/ 241 w 3396"/>
                <a:gd name="T51" fmla="*/ 1067 h 3357"/>
                <a:gd name="T52" fmla="*/ 1278 w 3396"/>
                <a:gd name="T53" fmla="*/ 1067 h 3357"/>
                <a:gd name="T54" fmla="*/ 173 w 3396"/>
                <a:gd name="T55" fmla="*/ 2095 h 3357"/>
                <a:gd name="T56" fmla="*/ 307 w 3396"/>
                <a:gd name="T57" fmla="*/ 959 h 3357"/>
                <a:gd name="T58" fmla="*/ 1117 w 3396"/>
                <a:gd name="T59" fmla="*/ 241 h 3357"/>
                <a:gd name="T60" fmla="*/ 1825 w 3396"/>
                <a:gd name="T61" fmla="*/ 959 h 3357"/>
                <a:gd name="T62" fmla="*/ 307 w 3396"/>
                <a:gd name="T63" fmla="*/ 959 h 3357"/>
                <a:gd name="T64" fmla="*/ 307 w 3396"/>
                <a:gd name="T65" fmla="*/ 959 h 3357"/>
                <a:gd name="T66" fmla="*/ 307 w 3396"/>
                <a:gd name="T67" fmla="*/ 95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6" h="3357">
                  <a:moveTo>
                    <a:pt x="2325" y="1288"/>
                  </a:moveTo>
                  <a:cubicBezTo>
                    <a:pt x="2325" y="267"/>
                    <a:pt x="2325" y="267"/>
                    <a:pt x="2325" y="267"/>
                  </a:cubicBezTo>
                  <a:cubicBezTo>
                    <a:pt x="2325" y="267"/>
                    <a:pt x="1821" y="0"/>
                    <a:pt x="1232" y="206"/>
                  </a:cubicBezTo>
                  <a:cubicBezTo>
                    <a:pt x="2325" y="1288"/>
                    <a:pt x="2325" y="1288"/>
                    <a:pt x="2325" y="1288"/>
                  </a:cubicBezTo>
                  <a:close/>
                  <a:moveTo>
                    <a:pt x="2421" y="1889"/>
                  </a:moveTo>
                  <a:cubicBezTo>
                    <a:pt x="2421" y="310"/>
                    <a:pt x="2421" y="310"/>
                    <a:pt x="2421" y="310"/>
                  </a:cubicBezTo>
                  <a:cubicBezTo>
                    <a:pt x="2421" y="310"/>
                    <a:pt x="3018" y="577"/>
                    <a:pt x="3186" y="1227"/>
                  </a:cubicBezTo>
                  <a:cubicBezTo>
                    <a:pt x="2421" y="1889"/>
                    <a:pt x="2421" y="1889"/>
                    <a:pt x="2421" y="1889"/>
                  </a:cubicBezTo>
                  <a:close/>
                  <a:moveTo>
                    <a:pt x="2100" y="2348"/>
                  </a:moveTo>
                  <a:cubicBezTo>
                    <a:pt x="3201" y="1323"/>
                    <a:pt x="3201" y="1323"/>
                    <a:pt x="3201" y="1323"/>
                  </a:cubicBezTo>
                  <a:cubicBezTo>
                    <a:pt x="3201" y="1323"/>
                    <a:pt x="3396" y="1636"/>
                    <a:pt x="3106" y="2348"/>
                  </a:cubicBezTo>
                  <a:cubicBezTo>
                    <a:pt x="2100" y="2348"/>
                    <a:pt x="2100" y="2348"/>
                    <a:pt x="2100" y="2348"/>
                  </a:cubicBezTo>
                  <a:close/>
                  <a:moveTo>
                    <a:pt x="1538" y="2478"/>
                  </a:moveTo>
                  <a:cubicBezTo>
                    <a:pt x="3025" y="2478"/>
                    <a:pt x="3025" y="2478"/>
                    <a:pt x="3025" y="2478"/>
                  </a:cubicBezTo>
                  <a:cubicBezTo>
                    <a:pt x="3025" y="2478"/>
                    <a:pt x="2846" y="2960"/>
                    <a:pt x="2203" y="3158"/>
                  </a:cubicBezTo>
                  <a:cubicBezTo>
                    <a:pt x="1538" y="2478"/>
                    <a:pt x="1538" y="2478"/>
                    <a:pt x="1538" y="2478"/>
                  </a:cubicBezTo>
                  <a:close/>
                  <a:moveTo>
                    <a:pt x="1052" y="2153"/>
                  </a:moveTo>
                  <a:cubicBezTo>
                    <a:pt x="1052" y="3112"/>
                    <a:pt x="1052" y="3112"/>
                    <a:pt x="1052" y="3112"/>
                  </a:cubicBezTo>
                  <a:cubicBezTo>
                    <a:pt x="1052" y="3112"/>
                    <a:pt x="1438" y="3357"/>
                    <a:pt x="2100" y="3193"/>
                  </a:cubicBezTo>
                  <a:cubicBezTo>
                    <a:pt x="1052" y="2153"/>
                    <a:pt x="1052" y="2153"/>
                    <a:pt x="1052" y="2153"/>
                  </a:cubicBezTo>
                  <a:close/>
                  <a:moveTo>
                    <a:pt x="192" y="2202"/>
                  </a:moveTo>
                  <a:cubicBezTo>
                    <a:pt x="945" y="1533"/>
                    <a:pt x="945" y="1533"/>
                    <a:pt x="945" y="1533"/>
                  </a:cubicBezTo>
                  <a:cubicBezTo>
                    <a:pt x="945" y="3055"/>
                    <a:pt x="945" y="3055"/>
                    <a:pt x="945" y="3055"/>
                  </a:cubicBezTo>
                  <a:cubicBezTo>
                    <a:pt x="945" y="3055"/>
                    <a:pt x="490" y="2898"/>
                    <a:pt x="192" y="2202"/>
                  </a:cubicBezTo>
                  <a:close/>
                  <a:moveTo>
                    <a:pt x="173" y="2095"/>
                  </a:moveTo>
                  <a:cubicBezTo>
                    <a:pt x="173" y="2095"/>
                    <a:pt x="0" y="1545"/>
                    <a:pt x="241" y="1067"/>
                  </a:cubicBezTo>
                  <a:cubicBezTo>
                    <a:pt x="1278" y="1067"/>
                    <a:pt x="1278" y="1067"/>
                    <a:pt x="1278" y="1067"/>
                  </a:cubicBezTo>
                  <a:cubicBezTo>
                    <a:pt x="173" y="2095"/>
                    <a:pt x="173" y="2095"/>
                    <a:pt x="173" y="2095"/>
                  </a:cubicBezTo>
                  <a:close/>
                  <a:moveTo>
                    <a:pt x="307" y="959"/>
                  </a:moveTo>
                  <a:cubicBezTo>
                    <a:pt x="307" y="959"/>
                    <a:pt x="524" y="470"/>
                    <a:pt x="1117" y="241"/>
                  </a:cubicBezTo>
                  <a:cubicBezTo>
                    <a:pt x="1825" y="959"/>
                    <a:pt x="1825" y="959"/>
                    <a:pt x="1825" y="959"/>
                  </a:cubicBezTo>
                  <a:cubicBezTo>
                    <a:pt x="307" y="959"/>
                    <a:pt x="307" y="959"/>
                    <a:pt x="307" y="959"/>
                  </a:cubicBezTo>
                  <a:close/>
                  <a:moveTo>
                    <a:pt x="307" y="959"/>
                  </a:moveTo>
                  <a:cubicBezTo>
                    <a:pt x="307" y="959"/>
                    <a:pt x="307" y="959"/>
                    <a:pt x="307" y="959"/>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7533132" y="5594982"/>
            <a:ext cx="1166735" cy="1053553"/>
            <a:chOff x="13283065" y="9662835"/>
            <a:chExt cx="2057287" cy="1819544"/>
          </a:xfrm>
        </p:grpSpPr>
        <p:sp>
          <p:nvSpPr>
            <p:cNvPr id="99" name="Shape 3371"/>
            <p:cNvSpPr/>
            <p:nvPr/>
          </p:nvSpPr>
          <p:spPr>
            <a:xfrm>
              <a:off x="13283065"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2" name="Shape 3404"/>
            <p:cNvSpPr/>
            <p:nvPr/>
          </p:nvSpPr>
          <p:spPr>
            <a:xfrm>
              <a:off x="13730716" y="10805394"/>
              <a:ext cx="1609636"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en-US" altLang="zh-CN" sz="1100" dirty="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转发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Shape 7642"/>
            <p:cNvSpPr/>
            <p:nvPr/>
          </p:nvSpPr>
          <p:spPr>
            <a:xfrm>
              <a:off x="13854852" y="10141765"/>
              <a:ext cx="589242" cy="589242"/>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50" y="0"/>
                    <a:pt x="0" y="4842"/>
                    <a:pt x="0" y="10796"/>
                  </a:cubicBezTo>
                  <a:cubicBezTo>
                    <a:pt x="0" y="16751"/>
                    <a:pt x="4850" y="21600"/>
                    <a:pt x="10804" y="21600"/>
                  </a:cubicBezTo>
                  <a:cubicBezTo>
                    <a:pt x="12650" y="21600"/>
                    <a:pt x="14436" y="21129"/>
                    <a:pt x="16037" y="20239"/>
                  </a:cubicBezTo>
                  <a:cubicBezTo>
                    <a:pt x="17146" y="20681"/>
                    <a:pt x="18283" y="21141"/>
                    <a:pt x="18283" y="21141"/>
                  </a:cubicBezTo>
                  <a:cubicBezTo>
                    <a:pt x="18526" y="21239"/>
                    <a:pt x="18787" y="21286"/>
                    <a:pt x="19040" y="21286"/>
                  </a:cubicBezTo>
                  <a:cubicBezTo>
                    <a:pt x="19539" y="21286"/>
                    <a:pt x="20027" y="21102"/>
                    <a:pt x="20408" y="20755"/>
                  </a:cubicBezTo>
                  <a:cubicBezTo>
                    <a:pt x="20984" y="20233"/>
                    <a:pt x="21215" y="19429"/>
                    <a:pt x="20996" y="18678"/>
                  </a:cubicBezTo>
                  <a:cubicBezTo>
                    <a:pt x="20996" y="18678"/>
                    <a:pt x="20231" y="16061"/>
                    <a:pt x="20231" y="16061"/>
                  </a:cubicBezTo>
                  <a:cubicBezTo>
                    <a:pt x="21130" y="14454"/>
                    <a:pt x="21600" y="12649"/>
                    <a:pt x="21600" y="10796"/>
                  </a:cubicBezTo>
                  <a:cubicBezTo>
                    <a:pt x="21600" y="4842"/>
                    <a:pt x="16758" y="0"/>
                    <a:pt x="10804" y="0"/>
                  </a:cubicBezTo>
                  <a:close/>
                  <a:moveTo>
                    <a:pt x="10804" y="2037"/>
                  </a:moveTo>
                  <a:cubicBezTo>
                    <a:pt x="15642" y="2037"/>
                    <a:pt x="19563" y="5958"/>
                    <a:pt x="19563" y="10796"/>
                  </a:cubicBezTo>
                  <a:cubicBezTo>
                    <a:pt x="19563" y="12636"/>
                    <a:pt x="18996" y="14346"/>
                    <a:pt x="18025" y="15755"/>
                  </a:cubicBezTo>
                  <a:cubicBezTo>
                    <a:pt x="18025" y="15755"/>
                    <a:pt x="19040" y="19241"/>
                    <a:pt x="19040" y="19241"/>
                  </a:cubicBezTo>
                  <a:cubicBezTo>
                    <a:pt x="19040" y="19241"/>
                    <a:pt x="17110" y="18477"/>
                    <a:pt x="15836" y="17961"/>
                  </a:cubicBezTo>
                  <a:cubicBezTo>
                    <a:pt x="14410" y="18962"/>
                    <a:pt x="12677" y="19563"/>
                    <a:pt x="10804" y="19563"/>
                  </a:cubicBezTo>
                  <a:cubicBezTo>
                    <a:pt x="5965" y="19563"/>
                    <a:pt x="2045" y="15635"/>
                    <a:pt x="2045" y="10796"/>
                  </a:cubicBezTo>
                  <a:cubicBezTo>
                    <a:pt x="2045" y="5958"/>
                    <a:pt x="5965" y="2037"/>
                    <a:pt x="10804" y="2037"/>
                  </a:cubicBezTo>
                  <a:close/>
                  <a:moveTo>
                    <a:pt x="6594" y="7254"/>
                  </a:moveTo>
                  <a:cubicBezTo>
                    <a:pt x="6220" y="7254"/>
                    <a:pt x="5917" y="7556"/>
                    <a:pt x="5917" y="7930"/>
                  </a:cubicBezTo>
                  <a:cubicBezTo>
                    <a:pt x="5917" y="8307"/>
                    <a:pt x="6220" y="8614"/>
                    <a:pt x="6594" y="8614"/>
                  </a:cubicBezTo>
                  <a:lnTo>
                    <a:pt x="15031" y="8614"/>
                  </a:lnTo>
                  <a:cubicBezTo>
                    <a:pt x="15408" y="8614"/>
                    <a:pt x="15715" y="8307"/>
                    <a:pt x="15715" y="7930"/>
                  </a:cubicBezTo>
                  <a:cubicBezTo>
                    <a:pt x="15715" y="7556"/>
                    <a:pt x="15408" y="7254"/>
                    <a:pt x="15031" y="7254"/>
                  </a:cubicBezTo>
                  <a:lnTo>
                    <a:pt x="6594" y="7254"/>
                  </a:lnTo>
                  <a:close/>
                  <a:moveTo>
                    <a:pt x="6594" y="10144"/>
                  </a:moveTo>
                  <a:cubicBezTo>
                    <a:pt x="6216" y="10144"/>
                    <a:pt x="5917" y="10446"/>
                    <a:pt x="5917" y="10820"/>
                  </a:cubicBezTo>
                  <a:cubicBezTo>
                    <a:pt x="5917" y="11194"/>
                    <a:pt x="6216" y="11496"/>
                    <a:pt x="6594" y="11496"/>
                  </a:cubicBezTo>
                  <a:lnTo>
                    <a:pt x="15039" y="11496"/>
                  </a:lnTo>
                  <a:cubicBezTo>
                    <a:pt x="15412" y="11496"/>
                    <a:pt x="15715" y="11194"/>
                    <a:pt x="15715" y="10820"/>
                  </a:cubicBezTo>
                  <a:cubicBezTo>
                    <a:pt x="15715" y="10446"/>
                    <a:pt x="15412" y="10144"/>
                    <a:pt x="15039" y="10144"/>
                  </a:cubicBezTo>
                  <a:lnTo>
                    <a:pt x="6594" y="10144"/>
                  </a:lnTo>
                  <a:close/>
                  <a:moveTo>
                    <a:pt x="6594" y="13034"/>
                  </a:moveTo>
                  <a:cubicBezTo>
                    <a:pt x="6216" y="13034"/>
                    <a:pt x="5917" y="13333"/>
                    <a:pt x="5917" y="13710"/>
                  </a:cubicBezTo>
                  <a:cubicBezTo>
                    <a:pt x="5917" y="14088"/>
                    <a:pt x="6216" y="14387"/>
                    <a:pt x="6594" y="14387"/>
                  </a:cubicBezTo>
                  <a:lnTo>
                    <a:pt x="15039" y="14387"/>
                  </a:lnTo>
                  <a:cubicBezTo>
                    <a:pt x="15412" y="14387"/>
                    <a:pt x="15715" y="14088"/>
                    <a:pt x="15715" y="13710"/>
                  </a:cubicBezTo>
                  <a:cubicBezTo>
                    <a:pt x="15715" y="13333"/>
                    <a:pt x="15412" y="13034"/>
                    <a:pt x="15039" y="13034"/>
                  </a:cubicBezTo>
                  <a:lnTo>
                    <a:pt x="6594" y="13034"/>
                  </a:ln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887106" y="1908752"/>
            <a:ext cx="1370182" cy="1398928"/>
            <a:chOff x="6854080" y="3296515"/>
            <a:chExt cx="2416023" cy="2416023"/>
          </a:xfrm>
        </p:grpSpPr>
        <p:sp>
          <p:nvSpPr>
            <p:cNvPr id="80" name="Shape 3348"/>
            <p:cNvSpPr/>
            <p:nvPr/>
          </p:nvSpPr>
          <p:spPr>
            <a:xfrm>
              <a:off x="7115667" y="3540146"/>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AF7"/>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Shape 3360"/>
            <p:cNvSpPr/>
            <p:nvPr/>
          </p:nvSpPr>
          <p:spPr>
            <a:xfrm>
              <a:off x="6854080" y="329651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6" name="Shape 3387"/>
            <p:cNvSpPr/>
            <p:nvPr/>
          </p:nvSpPr>
          <p:spPr>
            <a:xfrm>
              <a:off x="7712800" y="4648792"/>
              <a:ext cx="779397"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百度</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566"/>
            <p:cNvSpPr>
              <a:spLocks noEditPoints="1"/>
            </p:cNvSpPr>
            <p:nvPr/>
          </p:nvSpPr>
          <p:spPr bwMode="auto">
            <a:xfrm>
              <a:off x="7665854" y="3685083"/>
              <a:ext cx="897000" cy="100572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846057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4000"/>
                            </p:stCondLst>
                            <p:childTnLst>
                              <p:par>
                                <p:cTn id="80" presetID="22" presetClass="entr" presetSubtype="8"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wipe(left)">
                                      <p:cBhvr>
                                        <p:cTn id="82" dur="500"/>
                                        <p:tgtEl>
                                          <p:spTgt spid="104"/>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5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55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地面推广</a:t>
              </a:r>
            </a:p>
          </p:txBody>
        </p:sp>
      </p:grpSp>
      <p:sp>
        <p:nvSpPr>
          <p:cNvPr id="141" name="Freeform 566"/>
          <p:cNvSpPr>
            <a:spLocks noEditPoints="1"/>
          </p:cNvSpPr>
          <p:nvPr/>
        </p:nvSpPr>
        <p:spPr bwMode="auto">
          <a:xfrm>
            <a:off x="4169997" y="3709290"/>
            <a:ext cx="508709" cy="5823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49634" tIns="24817" rIns="49634" bIns="24817" numCol="1" anchor="t" anchorCtr="0" compatLnSpc="1">
            <a:prstTxWarp prst="textNoShape">
              <a:avLst/>
            </a:prstTxWarp>
          </a:bodyPr>
          <a:lstStyle/>
          <a:p>
            <a:endParaRPr lang="zh-CN" altLang="en-US"/>
          </a:p>
        </p:txBody>
      </p:sp>
      <p:grpSp>
        <p:nvGrpSpPr>
          <p:cNvPr id="176" name="组合 175"/>
          <p:cNvGrpSpPr/>
          <p:nvPr/>
        </p:nvGrpSpPr>
        <p:grpSpPr>
          <a:xfrm>
            <a:off x="3451844" y="3826904"/>
            <a:ext cx="1945863" cy="1060422"/>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64579" y="1867459"/>
              <a:ext cx="522564" cy="516977"/>
            </a:xfrm>
            <a:prstGeom prst="rect">
              <a:avLst/>
            </a:prstGeom>
          </p:spPr>
          <p:txBody>
            <a:bodyPr wrap="none">
              <a:spAutoFit/>
            </a:bodyPr>
            <a:lstStyle/>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代理</a:t>
              </a:r>
              <a:endParaRPr lang="en-US" altLang="zh-CN"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5052343" y="3826904"/>
            <a:ext cx="1945863" cy="1060422"/>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737347" y="1867459"/>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周边</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6677998" y="3826904"/>
            <a:ext cx="1945863" cy="1060422"/>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837040" y="1864668"/>
              <a:ext cx="465192" cy="449545"/>
            </a:xfrm>
            <a:prstGeom prst="rect">
              <a:avLst/>
            </a:prstGeom>
            <a:grpFill/>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本地</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8284988" y="3826904"/>
            <a:ext cx="1945863" cy="1060422"/>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54553" y="1864668"/>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沿海</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地区</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3453032"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489033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8905844"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754202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627630" y="2519123"/>
            <a:ext cx="1790754" cy="967238"/>
            <a:chOff x="1075984" y="2005844"/>
            <a:chExt cx="1643523" cy="2321329"/>
          </a:xfrm>
        </p:grpSpPr>
        <p:sp>
          <p:nvSpPr>
            <p:cNvPr id="199"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0"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1" name="组合 200"/>
          <p:cNvGrpSpPr/>
          <p:nvPr/>
        </p:nvGrpSpPr>
        <p:grpSpPr>
          <a:xfrm>
            <a:off x="3108089" y="5853786"/>
            <a:ext cx="1790754" cy="967238"/>
            <a:chOff x="1075984" y="2005844"/>
            <a:chExt cx="1643523" cy="2321329"/>
          </a:xfrm>
        </p:grpSpPr>
        <p:sp>
          <p:nvSpPr>
            <p:cNvPr id="202"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3"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4" name="组合 203"/>
          <p:cNvGrpSpPr/>
          <p:nvPr/>
        </p:nvGrpSpPr>
        <p:grpSpPr>
          <a:xfrm>
            <a:off x="8628412" y="5839750"/>
            <a:ext cx="1790265" cy="967238"/>
            <a:chOff x="1075984" y="2005844"/>
            <a:chExt cx="1643074" cy="2321329"/>
          </a:xfrm>
        </p:grpSpPr>
        <p:sp>
          <p:nvSpPr>
            <p:cNvPr id="205"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6"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7" name="组合 206"/>
          <p:cNvGrpSpPr/>
          <p:nvPr/>
        </p:nvGrpSpPr>
        <p:grpSpPr>
          <a:xfrm>
            <a:off x="9920069" y="2559951"/>
            <a:ext cx="1790265" cy="967238"/>
            <a:chOff x="1075984" y="2005844"/>
            <a:chExt cx="1643074" cy="2321329"/>
          </a:xfrm>
        </p:grpSpPr>
        <p:sp>
          <p:nvSpPr>
            <p:cNvPr id="208"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9"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3" name="组合 2"/>
          <p:cNvGrpSpPr/>
          <p:nvPr/>
        </p:nvGrpSpPr>
        <p:grpSpPr>
          <a:xfrm>
            <a:off x="5737457" y="1567936"/>
            <a:ext cx="1674876" cy="1710013"/>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Rectangle 5"/>
            <p:cNvSpPr/>
            <p:nvPr/>
          </p:nvSpPr>
          <p:spPr bwMode="auto">
            <a:xfrm>
              <a:off x="10732322" y="3312146"/>
              <a:ext cx="1642792" cy="1700950"/>
            </a:xfrm>
            <a:prstGeom prst="rect">
              <a:avLst/>
            </a:prstGeom>
          </p:spPr>
          <p:txBody>
            <a:bodyPr wrap="none">
              <a:spAutoFit/>
            </a:bodyPr>
            <a:lstStyle/>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方式</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spTree>
    <p:extLst>
      <p:ext uri="{BB962C8B-B14F-4D97-AF65-F5344CB8AC3E}">
        <p14:creationId xmlns:p14="http://schemas.microsoft.com/office/powerpoint/2010/main" val="19598783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23" presetClass="entr" presetSubtype="288" fill="hold" grpId="0" nodeType="withEffect">
                                  <p:stCondLst>
                                    <p:cond delay="4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strVal val="4/3*#ppt_w"/>
                                          </p:val>
                                        </p:tav>
                                        <p:tav tm="100000">
                                          <p:val>
                                            <p:strVal val="#ppt_w"/>
                                          </p:val>
                                        </p:tav>
                                      </p:tavLst>
                                    </p:anim>
                                    <p:anim calcmode="lin" valueType="num">
                                      <p:cBhvr>
                                        <p:cTn id="23" dur="500" fill="hold"/>
                                        <p:tgtEl>
                                          <p:spTgt spid="141"/>
                                        </p:tgtEl>
                                        <p:attrNameLst>
                                          <p:attrName>ppt_h</p:attrName>
                                        </p:attrNameLst>
                                      </p:cBhvr>
                                      <p:tavLst>
                                        <p:tav tm="0">
                                          <p:val>
                                            <p:strVal val="4/3*#ppt_h"/>
                                          </p:val>
                                        </p:tav>
                                        <p:tav tm="100000">
                                          <p:val>
                                            <p:strVal val="#ppt_h"/>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 calcmode="lin" valueType="num">
                                      <p:cBhvr additive="base">
                                        <p:cTn id="27" dur="500" fill="hold"/>
                                        <p:tgtEl>
                                          <p:spTgt spid="176"/>
                                        </p:tgtEl>
                                        <p:attrNameLst>
                                          <p:attrName>ppt_x</p:attrName>
                                        </p:attrNameLst>
                                      </p:cBhvr>
                                      <p:tavLst>
                                        <p:tav tm="0">
                                          <p:val>
                                            <p:strVal val="0-#ppt_w/2"/>
                                          </p:val>
                                        </p:tav>
                                        <p:tav tm="100000">
                                          <p:val>
                                            <p:strVal val="#ppt_x"/>
                                          </p:val>
                                        </p:tav>
                                      </p:tavLst>
                                    </p:anim>
                                    <p:anim calcmode="lin" valueType="num">
                                      <p:cBhvr additive="base">
                                        <p:cTn id="28" dur="500" fill="hold"/>
                                        <p:tgtEl>
                                          <p:spTgt spid="176"/>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additive="base">
                                        <p:cTn id="32" dur="500" fill="hold"/>
                                        <p:tgtEl>
                                          <p:spTgt spid="179"/>
                                        </p:tgtEl>
                                        <p:attrNameLst>
                                          <p:attrName>ppt_x</p:attrName>
                                        </p:attrNameLst>
                                      </p:cBhvr>
                                      <p:tavLst>
                                        <p:tav tm="0">
                                          <p:val>
                                            <p:strVal val="0-#ppt_w/2"/>
                                          </p:val>
                                        </p:tav>
                                        <p:tav tm="100000">
                                          <p:val>
                                            <p:strVal val="#ppt_x"/>
                                          </p:val>
                                        </p:tav>
                                      </p:tavLst>
                                    </p:anim>
                                    <p:anim calcmode="lin" valueType="num">
                                      <p:cBhvr additive="base">
                                        <p:cTn id="33" dur="500" fill="hold"/>
                                        <p:tgtEl>
                                          <p:spTgt spid="179"/>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8" fill="hold" nodeType="afterEffect">
                                  <p:stCondLst>
                                    <p:cond delay="0"/>
                                  </p:stCondLst>
                                  <p:childTnLst>
                                    <p:set>
                                      <p:cBhvr>
                                        <p:cTn id="36" dur="1" fill="hold">
                                          <p:stCondLst>
                                            <p:cond delay="0"/>
                                          </p:stCondLst>
                                        </p:cTn>
                                        <p:tgtEl>
                                          <p:spTgt spid="182"/>
                                        </p:tgtEl>
                                        <p:attrNameLst>
                                          <p:attrName>style.visibility</p:attrName>
                                        </p:attrNameLst>
                                      </p:cBhvr>
                                      <p:to>
                                        <p:strVal val="visible"/>
                                      </p:to>
                                    </p:set>
                                    <p:anim calcmode="lin" valueType="num">
                                      <p:cBhvr additive="base">
                                        <p:cTn id="37" dur="500" fill="hold"/>
                                        <p:tgtEl>
                                          <p:spTgt spid="182"/>
                                        </p:tgtEl>
                                        <p:attrNameLst>
                                          <p:attrName>ppt_x</p:attrName>
                                        </p:attrNameLst>
                                      </p:cBhvr>
                                      <p:tavLst>
                                        <p:tav tm="0">
                                          <p:val>
                                            <p:strVal val="0-#ppt_w/2"/>
                                          </p:val>
                                        </p:tav>
                                        <p:tav tm="100000">
                                          <p:val>
                                            <p:strVal val="#ppt_x"/>
                                          </p:val>
                                        </p:tav>
                                      </p:tavLst>
                                    </p:anim>
                                    <p:anim calcmode="lin" valueType="num">
                                      <p:cBhvr additive="base">
                                        <p:cTn id="38" dur="500" fill="hold"/>
                                        <p:tgtEl>
                                          <p:spTgt spid="18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8" fill="hold" nodeType="after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500" fill="hold"/>
                                        <p:tgtEl>
                                          <p:spTgt spid="185"/>
                                        </p:tgtEl>
                                        <p:attrNameLst>
                                          <p:attrName>ppt_x</p:attrName>
                                        </p:attrNameLst>
                                      </p:cBhvr>
                                      <p:tavLst>
                                        <p:tav tm="0">
                                          <p:val>
                                            <p:strVal val="0-#ppt_w/2"/>
                                          </p:val>
                                        </p:tav>
                                        <p:tav tm="100000">
                                          <p:val>
                                            <p:strVal val="#ppt_x"/>
                                          </p:val>
                                        </p:tav>
                                      </p:tavLst>
                                    </p:anim>
                                    <p:anim calcmode="lin" valueType="num">
                                      <p:cBhvr additive="base">
                                        <p:cTn id="43" dur="500" fill="hold"/>
                                        <p:tgtEl>
                                          <p:spTgt spid="185"/>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2" presetClass="entr" presetSubtype="4"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down)">
                                      <p:cBhvr>
                                        <p:cTn id="47" dur="500"/>
                                        <p:tgtEl>
                                          <p:spTgt spid="189"/>
                                        </p:tgtEl>
                                      </p:cBhvr>
                                    </p:animEffect>
                                  </p:childTnLst>
                                </p:cTn>
                              </p:par>
                              <p:par>
                                <p:cTn id="48" presetID="22" presetClass="entr" presetSubtype="4" fill="hold" nodeType="withEffect">
                                  <p:stCondLst>
                                    <p:cond delay="0"/>
                                  </p:stCondLst>
                                  <p:childTnLst>
                                    <p:set>
                                      <p:cBhvr>
                                        <p:cTn id="49" dur="1" fill="hold">
                                          <p:stCondLst>
                                            <p:cond delay="0"/>
                                          </p:stCondLst>
                                        </p:cTn>
                                        <p:tgtEl>
                                          <p:spTgt spid="196"/>
                                        </p:tgtEl>
                                        <p:attrNameLst>
                                          <p:attrName>style.visibility</p:attrName>
                                        </p:attrNameLst>
                                      </p:cBhvr>
                                      <p:to>
                                        <p:strVal val="visible"/>
                                      </p:to>
                                    </p:set>
                                    <p:animEffect transition="in" filter="wipe(down)">
                                      <p:cBhvr>
                                        <p:cTn id="50" dur="500"/>
                                        <p:tgtEl>
                                          <p:spTgt spid="196"/>
                                        </p:tgtEl>
                                      </p:cBhvr>
                                    </p:animEffect>
                                  </p:childTnLst>
                                </p:cTn>
                              </p:par>
                              <p:par>
                                <p:cTn id="51" presetID="22" presetClass="entr" presetSubtype="1" fill="hold" nodeType="withEffect">
                                  <p:stCondLst>
                                    <p:cond delay="0"/>
                                  </p:stCondLst>
                                  <p:childTnLst>
                                    <p:set>
                                      <p:cBhvr>
                                        <p:cTn id="52" dur="1" fill="hold">
                                          <p:stCondLst>
                                            <p:cond delay="0"/>
                                          </p:stCondLst>
                                        </p:cTn>
                                        <p:tgtEl>
                                          <p:spTgt spid="193"/>
                                        </p:tgtEl>
                                        <p:attrNameLst>
                                          <p:attrName>style.visibility</p:attrName>
                                        </p:attrNameLst>
                                      </p:cBhvr>
                                      <p:to>
                                        <p:strVal val="visible"/>
                                      </p:to>
                                    </p:set>
                                    <p:animEffect transition="in" filter="wipe(up)">
                                      <p:cBhvr>
                                        <p:cTn id="53" dur="500"/>
                                        <p:tgtEl>
                                          <p:spTgt spid="193"/>
                                        </p:tgtEl>
                                      </p:cBhvr>
                                    </p:animEffect>
                                  </p:childTnLst>
                                </p:cTn>
                              </p:par>
                              <p:par>
                                <p:cTn id="54" presetID="22" presetClass="entr" presetSubtype="1" fill="hold" nodeType="withEffect">
                                  <p:stCondLst>
                                    <p:cond delay="0"/>
                                  </p:stCondLst>
                                  <p:childTnLst>
                                    <p:set>
                                      <p:cBhvr>
                                        <p:cTn id="55" dur="1" fill="hold">
                                          <p:stCondLst>
                                            <p:cond delay="0"/>
                                          </p:stCondLst>
                                        </p:cTn>
                                        <p:tgtEl>
                                          <p:spTgt spid="197"/>
                                        </p:tgtEl>
                                        <p:attrNameLst>
                                          <p:attrName>style.visibility</p:attrName>
                                        </p:attrNameLst>
                                      </p:cBhvr>
                                      <p:to>
                                        <p:strVal val="visible"/>
                                      </p:to>
                                    </p:set>
                                    <p:animEffect transition="in" filter="wipe(up)">
                                      <p:cBhvr>
                                        <p:cTn id="56" dur="500"/>
                                        <p:tgtEl>
                                          <p:spTgt spid="197"/>
                                        </p:tgtEl>
                                      </p:cBhvr>
                                    </p:animEffect>
                                  </p:childTnLst>
                                </p:cTn>
                              </p:par>
                            </p:childTnLst>
                          </p:cTn>
                        </p:par>
                        <p:par>
                          <p:cTn id="57" fill="hold">
                            <p:stCondLst>
                              <p:cond delay="4400"/>
                            </p:stCondLst>
                            <p:childTnLst>
                              <p:par>
                                <p:cTn id="58" presetID="14" presetClass="entr" presetSubtype="10" fill="hold" nodeType="afterEffect">
                                  <p:stCondLst>
                                    <p:cond delay="0"/>
                                  </p:stCondLst>
                                  <p:childTnLst>
                                    <p:set>
                                      <p:cBhvr>
                                        <p:cTn id="59" dur="1" fill="hold">
                                          <p:stCondLst>
                                            <p:cond delay="0"/>
                                          </p:stCondLst>
                                        </p:cTn>
                                        <p:tgtEl>
                                          <p:spTgt spid="198"/>
                                        </p:tgtEl>
                                        <p:attrNameLst>
                                          <p:attrName>style.visibility</p:attrName>
                                        </p:attrNameLst>
                                      </p:cBhvr>
                                      <p:to>
                                        <p:strVal val="visible"/>
                                      </p:to>
                                    </p:set>
                                    <p:animEffect transition="in" filter="randombar(horizontal)">
                                      <p:cBhvr>
                                        <p:cTn id="60" dur="500"/>
                                        <p:tgtEl>
                                          <p:spTgt spid="198"/>
                                        </p:tgtEl>
                                      </p:cBhvr>
                                    </p:animEffect>
                                  </p:childTnLst>
                                </p:cTn>
                              </p:par>
                              <p:par>
                                <p:cTn id="61" presetID="14" presetClass="entr" presetSubtype="10" fill="hold"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randombar(horizontal)">
                                      <p:cBhvr>
                                        <p:cTn id="63" dur="500"/>
                                        <p:tgtEl>
                                          <p:spTgt spid="201"/>
                                        </p:tgtEl>
                                      </p:cBhvr>
                                    </p:animEffect>
                                  </p:childTnLst>
                                </p:cTn>
                              </p:par>
                              <p:par>
                                <p:cTn id="64" presetID="14" presetClass="entr" presetSubtype="10" fill="hold" nodeType="withEffect">
                                  <p:stCondLst>
                                    <p:cond delay="0"/>
                                  </p:stCondLst>
                                  <p:childTnLst>
                                    <p:set>
                                      <p:cBhvr>
                                        <p:cTn id="65" dur="1" fill="hold">
                                          <p:stCondLst>
                                            <p:cond delay="0"/>
                                          </p:stCondLst>
                                        </p:cTn>
                                        <p:tgtEl>
                                          <p:spTgt spid="204"/>
                                        </p:tgtEl>
                                        <p:attrNameLst>
                                          <p:attrName>style.visibility</p:attrName>
                                        </p:attrNameLst>
                                      </p:cBhvr>
                                      <p:to>
                                        <p:strVal val="visible"/>
                                      </p:to>
                                    </p:set>
                                    <p:animEffect transition="in" filter="randombar(horizontal)">
                                      <p:cBhvr>
                                        <p:cTn id="66" dur="500"/>
                                        <p:tgtEl>
                                          <p:spTgt spid="204"/>
                                        </p:tgtEl>
                                      </p:cBhvr>
                                    </p:animEffect>
                                  </p:childTnLst>
                                </p:cTn>
                              </p:par>
                              <p:par>
                                <p:cTn id="67" presetID="14" presetClass="entr" presetSubtype="10" fill="hold" nodeType="withEffect">
                                  <p:stCondLst>
                                    <p:cond delay="0"/>
                                  </p:stCondLst>
                                  <p:childTnLst>
                                    <p:set>
                                      <p:cBhvr>
                                        <p:cTn id="68" dur="1" fill="hold">
                                          <p:stCondLst>
                                            <p:cond delay="0"/>
                                          </p:stCondLst>
                                        </p:cTn>
                                        <p:tgtEl>
                                          <p:spTgt spid="207"/>
                                        </p:tgtEl>
                                        <p:attrNameLst>
                                          <p:attrName>style.visibility</p:attrName>
                                        </p:attrNameLst>
                                      </p:cBhvr>
                                      <p:to>
                                        <p:strVal val="visible"/>
                                      </p:to>
                                    </p:set>
                                    <p:animEffect transition="in" filter="randombar(horizontal)">
                                      <p:cBhvr>
                                        <p:cTn id="6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8228180" y="4179705"/>
            <a:ext cx="577932" cy="311729"/>
          </a:xfrm>
          <a:prstGeom prst="rect">
            <a:avLst/>
          </a:prstGeom>
          <a:noFill/>
        </p:spPr>
        <p:txBody>
          <a:bodyPr wrap="none" lIns="49634" tIns="24817" rIns="49634" bIns="24817" rtlCol="0">
            <a:spAutoFit/>
          </a:bodyPr>
          <a:lstStyle/>
          <a:p>
            <a:r>
              <a:rPr lang="id-ID" sz="1700" dirty="0">
                <a:latin typeface="方正兰亭纤黑_GBK" panose="02000000000000000000" pitchFamily="2" charset="-122"/>
                <a:ea typeface="方正兰亭纤黑_GBK" panose="02000000000000000000" pitchFamily="2" charset="-122"/>
              </a:rPr>
              <a:t>45%</a:t>
            </a:r>
          </a:p>
        </p:txBody>
      </p:sp>
      <p:sp>
        <p:nvSpPr>
          <p:cNvPr id="71" name="Rectangle 1"/>
          <p:cNvSpPr/>
          <p:nvPr/>
        </p:nvSpPr>
        <p:spPr>
          <a:xfrm>
            <a:off x="8179886" y="4518301"/>
            <a:ext cx="648327" cy="153269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1" name="组合 10"/>
          <p:cNvGrpSpPr/>
          <p:nvPr/>
        </p:nvGrpSpPr>
        <p:grpSpPr>
          <a:xfrm>
            <a:off x="8045617" y="5720036"/>
            <a:ext cx="851515" cy="1059123"/>
            <a:chOff x="14186721" y="9878803"/>
            <a:chExt cx="1501464" cy="1829160"/>
          </a:xfrm>
        </p:grpSpPr>
        <p:sp>
          <p:nvSpPr>
            <p:cNvPr id="72" name="TextBox 71"/>
            <p:cNvSpPr txBox="1"/>
            <p:nvPr/>
          </p:nvSpPr>
          <p:spPr>
            <a:xfrm>
              <a:off x="14186721"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7" name="组合 6"/>
            <p:cNvGrpSpPr/>
            <p:nvPr/>
          </p:nvGrpSpPr>
          <p:grpSpPr>
            <a:xfrm>
              <a:off x="14421547" y="9878803"/>
              <a:ext cx="1143186" cy="1143185"/>
              <a:chOff x="14421547" y="9878803"/>
              <a:chExt cx="1143186" cy="1143185"/>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70" name="TextBox 69"/>
              <p:cNvSpPr txBox="1"/>
              <p:nvPr/>
            </p:nvSpPr>
            <p:spPr>
              <a:xfrm>
                <a:off x="14656491" y="10165661"/>
                <a:ext cx="678939"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A</a:t>
                </a:r>
                <a:endParaRPr lang="id-ID" sz="2400" b="1" dirty="0">
                  <a:solidFill>
                    <a:schemeClr val="bg1"/>
                  </a:solidFill>
                  <a:latin typeface="思源黑体 CN Medium" pitchFamily="34" charset="-122"/>
                  <a:ea typeface="思源黑体 CN Medium" pitchFamily="34" charset="-122"/>
                </a:endParaRPr>
              </a:p>
            </p:txBody>
          </p:sp>
        </p:grpSp>
      </p:grpSp>
      <p:grpSp>
        <p:nvGrpSpPr>
          <p:cNvPr id="6" name="组合 5"/>
          <p:cNvGrpSpPr/>
          <p:nvPr/>
        </p:nvGrpSpPr>
        <p:grpSpPr>
          <a:xfrm>
            <a:off x="1945967" y="4660439"/>
            <a:ext cx="5021812" cy="1938058"/>
            <a:chOff x="3431297" y="8048830"/>
            <a:chExt cx="8854891" cy="3347130"/>
          </a:xfrm>
        </p:grpSpPr>
        <p:sp>
          <p:nvSpPr>
            <p:cNvPr id="27" name="TextBox 26"/>
            <p:cNvSpPr txBox="1"/>
            <p:nvPr/>
          </p:nvSpPr>
          <p:spPr>
            <a:xfrm>
              <a:off x="3431297" y="1089099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451814"/>
              <a:chOff x="10521786" y="8009529"/>
              <a:chExt cx="965698" cy="451814"/>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3"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18" name="组合 117"/>
            <p:cNvGrpSpPr/>
            <p:nvPr/>
          </p:nvGrpSpPr>
          <p:grpSpPr>
            <a:xfrm>
              <a:off x="11320490" y="9138448"/>
              <a:ext cx="965698" cy="451814"/>
              <a:chOff x="10521786" y="8009529"/>
              <a:chExt cx="965698" cy="451814"/>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1"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2" name="组合 121"/>
            <p:cNvGrpSpPr/>
            <p:nvPr/>
          </p:nvGrpSpPr>
          <p:grpSpPr>
            <a:xfrm>
              <a:off x="11320490" y="9998974"/>
              <a:ext cx="965698" cy="451814"/>
              <a:chOff x="10521786" y="8009529"/>
              <a:chExt cx="965698" cy="451814"/>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5"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6" name="组合 125"/>
            <p:cNvGrpSpPr/>
            <p:nvPr/>
          </p:nvGrpSpPr>
          <p:grpSpPr>
            <a:xfrm>
              <a:off x="11320490" y="10939353"/>
              <a:ext cx="965698" cy="451814"/>
              <a:chOff x="10521786" y="8009529"/>
              <a:chExt cx="965698" cy="451814"/>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9"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sp>
          <p:nvSpPr>
            <p:cNvPr id="130" name="TextBox 129"/>
            <p:cNvSpPr txBox="1"/>
            <p:nvPr/>
          </p:nvSpPr>
          <p:spPr>
            <a:xfrm>
              <a:off x="3431297" y="9994402"/>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1" name="TextBox 130"/>
            <p:cNvSpPr txBox="1"/>
            <p:nvPr/>
          </p:nvSpPr>
          <p:spPr>
            <a:xfrm>
              <a:off x="3431297" y="9158595"/>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2" name="TextBox 131"/>
            <p:cNvSpPr txBox="1"/>
            <p:nvPr/>
          </p:nvSpPr>
          <p:spPr>
            <a:xfrm>
              <a:off x="3431297" y="804883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sp>
        <p:nvSpPr>
          <p:cNvPr id="133" name="TextBox 132"/>
          <p:cNvSpPr txBox="1"/>
          <p:nvPr/>
        </p:nvSpPr>
        <p:spPr>
          <a:xfrm>
            <a:off x="9223492" y="3041998"/>
            <a:ext cx="579536"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8</a:t>
            </a:r>
            <a:r>
              <a:rPr lang="id-ID" sz="1700" dirty="0">
                <a:latin typeface="方正兰亭纤黑_GBK" panose="02000000000000000000" pitchFamily="2" charset="-122"/>
                <a:ea typeface="方正兰亭纤黑_GBK" panose="02000000000000000000" pitchFamily="2" charset="-122"/>
              </a:rPr>
              <a:t>5%</a:t>
            </a:r>
          </a:p>
        </p:txBody>
      </p:sp>
      <p:sp>
        <p:nvSpPr>
          <p:cNvPr id="134" name="Rectangle 1"/>
          <p:cNvSpPr/>
          <p:nvPr/>
        </p:nvSpPr>
        <p:spPr>
          <a:xfrm>
            <a:off x="9175197" y="3519214"/>
            <a:ext cx="648327" cy="25317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2" name="组合 11"/>
          <p:cNvGrpSpPr/>
          <p:nvPr/>
        </p:nvGrpSpPr>
        <p:grpSpPr>
          <a:xfrm>
            <a:off x="9040928" y="5720036"/>
            <a:ext cx="851515" cy="1059123"/>
            <a:chOff x="15941740" y="9878803"/>
            <a:chExt cx="1501464" cy="1829160"/>
          </a:xfrm>
        </p:grpSpPr>
        <p:sp>
          <p:nvSpPr>
            <p:cNvPr id="135" name="TextBox 134"/>
            <p:cNvSpPr txBox="1"/>
            <p:nvPr/>
          </p:nvSpPr>
          <p:spPr>
            <a:xfrm>
              <a:off x="159417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8" name="组合 7"/>
            <p:cNvGrpSpPr/>
            <p:nvPr/>
          </p:nvGrpSpPr>
          <p:grpSpPr>
            <a:xfrm>
              <a:off x="16176566" y="9878803"/>
              <a:ext cx="1143186" cy="1143185"/>
              <a:chOff x="16176566" y="9878803"/>
              <a:chExt cx="1143186" cy="1143185"/>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37" name="TextBox 136"/>
              <p:cNvSpPr txBox="1"/>
              <p:nvPr/>
            </p:nvSpPr>
            <p:spPr>
              <a:xfrm>
                <a:off x="16411510" y="10165661"/>
                <a:ext cx="701552"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B</a:t>
                </a:r>
                <a:endParaRPr lang="id-ID" sz="2400" b="1" dirty="0">
                  <a:solidFill>
                    <a:schemeClr val="bg1"/>
                  </a:solidFill>
                  <a:latin typeface="思源黑体 CN Medium" pitchFamily="34" charset="-122"/>
                  <a:ea typeface="思源黑体 CN Medium" pitchFamily="34" charset="-122"/>
                </a:endParaRPr>
              </a:p>
            </p:txBody>
          </p:sp>
        </p:grpSp>
      </p:grpSp>
      <p:sp>
        <p:nvSpPr>
          <p:cNvPr id="138" name="TextBox 137"/>
          <p:cNvSpPr txBox="1"/>
          <p:nvPr/>
        </p:nvSpPr>
        <p:spPr>
          <a:xfrm>
            <a:off x="10244427" y="3500632"/>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6</a:t>
            </a:r>
            <a:r>
              <a:rPr lang="id-ID" sz="1700" dirty="0">
                <a:latin typeface="方正兰亭纤黑_GBK" panose="02000000000000000000" pitchFamily="2" charset="-122"/>
                <a:ea typeface="方正兰亭纤黑_GBK" panose="02000000000000000000" pitchFamily="2" charset="-122"/>
              </a:rPr>
              <a:t>5%</a:t>
            </a:r>
          </a:p>
        </p:txBody>
      </p:sp>
      <p:sp>
        <p:nvSpPr>
          <p:cNvPr id="139" name="Rectangle 1"/>
          <p:cNvSpPr/>
          <p:nvPr/>
        </p:nvSpPr>
        <p:spPr>
          <a:xfrm>
            <a:off x="10196132" y="3922618"/>
            <a:ext cx="648327" cy="212837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3" name="组合 12"/>
          <p:cNvGrpSpPr/>
          <p:nvPr/>
        </p:nvGrpSpPr>
        <p:grpSpPr>
          <a:xfrm>
            <a:off x="10061863" y="5720036"/>
            <a:ext cx="851515" cy="1059123"/>
            <a:chOff x="17741940" y="9878803"/>
            <a:chExt cx="1501464" cy="1829160"/>
          </a:xfrm>
        </p:grpSpPr>
        <p:sp>
          <p:nvSpPr>
            <p:cNvPr id="140" name="TextBox 139"/>
            <p:cNvSpPr txBox="1"/>
            <p:nvPr/>
          </p:nvSpPr>
          <p:spPr>
            <a:xfrm>
              <a:off x="177419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9" name="组合 8"/>
            <p:cNvGrpSpPr/>
            <p:nvPr/>
          </p:nvGrpSpPr>
          <p:grpSpPr>
            <a:xfrm>
              <a:off x="17976766" y="9878803"/>
              <a:ext cx="1143186" cy="1143185"/>
              <a:chOff x="17976766" y="9878803"/>
              <a:chExt cx="1143186" cy="1143185"/>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2" name="TextBox 141"/>
              <p:cNvSpPr txBox="1"/>
              <p:nvPr/>
            </p:nvSpPr>
            <p:spPr>
              <a:xfrm>
                <a:off x="18211710" y="10165661"/>
                <a:ext cx="690245"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C</a:t>
                </a:r>
                <a:endParaRPr lang="id-ID" sz="2400" b="1" dirty="0">
                  <a:solidFill>
                    <a:schemeClr val="bg1"/>
                  </a:solidFill>
                  <a:latin typeface="思源黑体 CN Medium" pitchFamily="34" charset="-122"/>
                  <a:ea typeface="思源黑体 CN Medium" pitchFamily="34" charset="-122"/>
                </a:endParaRPr>
              </a:p>
            </p:txBody>
          </p:sp>
        </p:grpSp>
      </p:grpSp>
      <p:sp>
        <p:nvSpPr>
          <p:cNvPr id="143" name="TextBox 142"/>
          <p:cNvSpPr txBox="1"/>
          <p:nvPr/>
        </p:nvSpPr>
        <p:spPr>
          <a:xfrm>
            <a:off x="11283127" y="2833526"/>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9</a:t>
            </a:r>
            <a:r>
              <a:rPr lang="id-ID" sz="1700" dirty="0">
                <a:latin typeface="方正兰亭纤黑_GBK" panose="02000000000000000000" pitchFamily="2" charset="-122"/>
                <a:ea typeface="方正兰亭纤黑_GBK" panose="02000000000000000000" pitchFamily="2" charset="-122"/>
              </a:rPr>
              <a:t>5%</a:t>
            </a:r>
          </a:p>
        </p:txBody>
      </p:sp>
      <p:sp>
        <p:nvSpPr>
          <p:cNvPr id="144" name="Rectangle 1"/>
          <p:cNvSpPr/>
          <p:nvPr/>
        </p:nvSpPr>
        <p:spPr>
          <a:xfrm>
            <a:off x="11217067" y="3146124"/>
            <a:ext cx="648327" cy="2904872"/>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4" name="组合 13"/>
          <p:cNvGrpSpPr/>
          <p:nvPr/>
        </p:nvGrpSpPr>
        <p:grpSpPr>
          <a:xfrm>
            <a:off x="11082797" y="5720036"/>
            <a:ext cx="851515" cy="1059123"/>
            <a:chOff x="19542140" y="9878803"/>
            <a:chExt cx="1501464" cy="1829160"/>
          </a:xfrm>
        </p:grpSpPr>
        <p:sp>
          <p:nvSpPr>
            <p:cNvPr id="145" name="TextBox 144"/>
            <p:cNvSpPr txBox="1"/>
            <p:nvPr/>
          </p:nvSpPr>
          <p:spPr>
            <a:xfrm>
              <a:off x="195421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10" name="组合 9"/>
            <p:cNvGrpSpPr/>
            <p:nvPr/>
          </p:nvGrpSpPr>
          <p:grpSpPr>
            <a:xfrm>
              <a:off x="19776966" y="9878803"/>
              <a:ext cx="1143186" cy="1143185"/>
              <a:chOff x="19776966" y="9878803"/>
              <a:chExt cx="1143186" cy="1143185"/>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7" name="TextBox 146"/>
              <p:cNvSpPr txBox="1"/>
              <p:nvPr/>
            </p:nvSpPr>
            <p:spPr>
              <a:xfrm>
                <a:off x="20011910" y="10165661"/>
                <a:ext cx="718511"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D</a:t>
                </a:r>
                <a:endParaRPr lang="id-ID" sz="2400" b="1" dirty="0">
                  <a:solidFill>
                    <a:schemeClr val="bg1"/>
                  </a:solidFill>
                  <a:latin typeface="思源黑体 CN Medium" pitchFamily="34" charset="-122"/>
                  <a:ea typeface="思源黑体 CN Medium" pitchFamily="34" charset="-122"/>
                </a:endParaRPr>
              </a:p>
            </p:txBody>
          </p:sp>
        </p:grpSp>
      </p:grpSp>
      <p:sp>
        <p:nvSpPr>
          <p:cNvPr id="149" name="平行四边形 14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296954"/>
            <a:ext cx="3430341" cy="578494"/>
            <a:chOff x="-611583" y="577868"/>
            <a:chExt cx="6048672" cy="999091"/>
          </a:xfrm>
        </p:grpSpPr>
        <p:sp>
          <p:nvSpPr>
            <p:cNvPr id="150" name="对角圆角矩形 14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15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grpSp>
        <p:nvGrpSpPr>
          <p:cNvPr id="5" name="组合 4"/>
          <p:cNvGrpSpPr/>
          <p:nvPr/>
        </p:nvGrpSpPr>
        <p:grpSpPr>
          <a:xfrm>
            <a:off x="1886648" y="2696697"/>
            <a:ext cx="5117241" cy="1428373"/>
            <a:chOff x="3326696" y="4657342"/>
            <a:chExt cx="9023161" cy="2466876"/>
          </a:xfrm>
        </p:grpSpPr>
        <p:grpSp>
          <p:nvGrpSpPr>
            <p:cNvPr id="4" name="组合 3"/>
            <p:cNvGrpSpPr/>
            <p:nvPr/>
          </p:nvGrpSpPr>
          <p:grpSpPr>
            <a:xfrm>
              <a:off x="3342296" y="4657342"/>
              <a:ext cx="2230265" cy="558608"/>
              <a:chOff x="3342296" y="4657342"/>
              <a:chExt cx="2230265" cy="558608"/>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TextBox 153"/>
              <p:cNvSpPr txBox="1"/>
              <p:nvPr/>
            </p:nvSpPr>
            <p:spPr>
              <a:xfrm>
                <a:off x="3567126" y="4657342"/>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grpSp>
        <p:sp>
          <p:nvSpPr>
            <p:cNvPr id="155" name="TextBox 154"/>
            <p:cNvSpPr txBox="1"/>
            <p:nvPr/>
          </p:nvSpPr>
          <p:spPr>
            <a:xfrm>
              <a:off x="3326696" y="5327452"/>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sp>
          <p:nvSpPr>
            <p:cNvPr id="156" name="TextBox 155"/>
            <p:cNvSpPr txBox="1"/>
            <p:nvPr/>
          </p:nvSpPr>
          <p:spPr>
            <a:xfrm>
              <a:off x="3359112" y="5928239"/>
              <a:ext cx="8990745"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5682210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500" fill="hold"/>
                                        <p:tgtEl>
                                          <p:spTgt spid="149"/>
                                        </p:tgtEl>
                                        <p:attrNameLst>
                                          <p:attrName>ppt_x</p:attrName>
                                        </p:attrNameLst>
                                      </p:cBhvr>
                                      <p:tavLst>
                                        <p:tav tm="0">
                                          <p:val>
                                            <p:strVal val="0-#ppt_w/2"/>
                                          </p:val>
                                        </p:tav>
                                        <p:tav tm="100000">
                                          <p:val>
                                            <p:strVal val="#ppt_x"/>
                                          </p:val>
                                        </p:tav>
                                      </p:tavLst>
                                    </p:anim>
                                    <p:anim calcmode="lin" valueType="num">
                                      <p:cBhvr additive="base">
                                        <p:cTn id="13" dur="500" fill="hold"/>
                                        <p:tgtEl>
                                          <p:spTgt spid="1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300"/>
                                        <p:tgtEl>
                                          <p:spTgt spid="71"/>
                                        </p:tgtEl>
                                        <p:attrNameLst>
                                          <p:attrName>ppt_y</p:attrName>
                                        </p:attrNameLst>
                                      </p:cBhvr>
                                      <p:tavLst>
                                        <p:tav tm="0">
                                          <p:val>
                                            <p:strVal val="#ppt_y+#ppt_h*1.125000"/>
                                          </p:val>
                                        </p:tav>
                                        <p:tav tm="100000">
                                          <p:val>
                                            <p:strVal val="#ppt_y"/>
                                          </p:val>
                                        </p:tav>
                                      </p:tavLst>
                                    </p:anim>
                                    <p:animEffect transition="in" filter="wipe(up)">
                                      <p:cBhvr>
                                        <p:cTn id="32" dur="300"/>
                                        <p:tgtEl>
                                          <p:spTgt spid="7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3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800"/>
                            </p:stCondLst>
                            <p:childTnLst>
                              <p:par>
                                <p:cTn id="42" presetID="12" presetClass="entr" presetSubtype="4" fill="hold" grpId="0" nodeType="afterEffect">
                                  <p:stCondLst>
                                    <p:cond delay="0"/>
                                  </p:stCondLst>
                                  <p:childTnLst>
                                    <p:set>
                                      <p:cBhvr>
                                        <p:cTn id="43" dur="1" fill="hold">
                                          <p:stCondLst>
                                            <p:cond delay="0"/>
                                          </p:stCondLst>
                                        </p:cTn>
                                        <p:tgtEl>
                                          <p:spTgt spid="134"/>
                                        </p:tgtEl>
                                        <p:attrNameLst>
                                          <p:attrName>style.visibility</p:attrName>
                                        </p:attrNameLst>
                                      </p:cBhvr>
                                      <p:to>
                                        <p:strVal val="visible"/>
                                      </p:to>
                                    </p:set>
                                    <p:anim calcmode="lin" valueType="num">
                                      <p:cBhvr additive="base">
                                        <p:cTn id="44" dur="300"/>
                                        <p:tgtEl>
                                          <p:spTgt spid="134"/>
                                        </p:tgtEl>
                                        <p:attrNameLst>
                                          <p:attrName>ppt_y</p:attrName>
                                        </p:attrNameLst>
                                      </p:cBhvr>
                                      <p:tavLst>
                                        <p:tav tm="0">
                                          <p:val>
                                            <p:strVal val="#ppt_y+#ppt_h*1.125000"/>
                                          </p:val>
                                        </p:tav>
                                        <p:tav tm="100000">
                                          <p:val>
                                            <p:strVal val="#ppt_y"/>
                                          </p:val>
                                        </p:tav>
                                      </p:tavLst>
                                    </p:anim>
                                    <p:animEffect transition="in" filter="wipe(up)">
                                      <p:cBhvr>
                                        <p:cTn id="45" dur="300"/>
                                        <p:tgtEl>
                                          <p:spTgt spid="134"/>
                                        </p:tgtEl>
                                      </p:cBhvr>
                                    </p:animEffect>
                                  </p:childTnLst>
                                </p:cTn>
                              </p:par>
                            </p:childTnLst>
                          </p:cTn>
                        </p:par>
                        <p:par>
                          <p:cTn id="46" fill="hold">
                            <p:stCondLst>
                              <p:cond delay="4100"/>
                            </p:stCondLst>
                            <p:childTnLst>
                              <p:par>
                                <p:cTn id="47" presetID="10" presetClass="entr" presetSubtype="0"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100"/>
                            </p:stCondLst>
                            <p:childTnLst>
                              <p:par>
                                <p:cTn id="55" presetID="12" presetClass="entr" presetSubtype="4" fill="hold" grpId="0" nodeType="after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300"/>
                                        <p:tgtEl>
                                          <p:spTgt spid="139"/>
                                        </p:tgtEl>
                                        <p:attrNameLst>
                                          <p:attrName>ppt_y</p:attrName>
                                        </p:attrNameLst>
                                      </p:cBhvr>
                                      <p:tavLst>
                                        <p:tav tm="0">
                                          <p:val>
                                            <p:strVal val="#ppt_y+#ppt_h*1.125000"/>
                                          </p:val>
                                        </p:tav>
                                        <p:tav tm="100000">
                                          <p:val>
                                            <p:strVal val="#ppt_y"/>
                                          </p:val>
                                        </p:tav>
                                      </p:tavLst>
                                    </p:anim>
                                    <p:animEffect transition="in" filter="wipe(up)">
                                      <p:cBhvr>
                                        <p:cTn id="58" dur="300"/>
                                        <p:tgtEl>
                                          <p:spTgt spid="139"/>
                                        </p:tgtEl>
                                      </p:cBhvr>
                                    </p:animEffect>
                                  </p:childTnLst>
                                </p:cTn>
                              </p:par>
                            </p:childTnLst>
                          </p:cTn>
                        </p:par>
                        <p:par>
                          <p:cTn id="59" fill="hold">
                            <p:stCondLst>
                              <p:cond delay="5400"/>
                            </p:stCondLst>
                            <p:childTnLst>
                              <p:par>
                                <p:cTn id="60" presetID="10" presetClass="entr" presetSubtype="0" fill="hold" grpId="0" nodeType="after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fade">
                                      <p:cBhvr>
                                        <p:cTn id="62" dur="500"/>
                                        <p:tgtEl>
                                          <p:spTgt spid="138"/>
                                        </p:tgtEl>
                                      </p:cBhvr>
                                    </p:animEffect>
                                  </p:childTnLst>
                                </p:cTn>
                              </p:par>
                            </p:childTnLst>
                          </p:cTn>
                        </p:par>
                        <p:par>
                          <p:cTn id="63" fill="hold">
                            <p:stCondLst>
                              <p:cond delay="59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6400"/>
                            </p:stCondLst>
                            <p:childTnLst>
                              <p:par>
                                <p:cTn id="68" presetID="12" presetClass="entr" presetSubtype="4" fill="hold" grpId="0"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additive="base">
                                        <p:cTn id="70" dur="300"/>
                                        <p:tgtEl>
                                          <p:spTgt spid="144"/>
                                        </p:tgtEl>
                                        <p:attrNameLst>
                                          <p:attrName>ppt_y</p:attrName>
                                        </p:attrNameLst>
                                      </p:cBhvr>
                                      <p:tavLst>
                                        <p:tav tm="0">
                                          <p:val>
                                            <p:strVal val="#ppt_y+#ppt_h*1.125000"/>
                                          </p:val>
                                        </p:tav>
                                        <p:tav tm="100000">
                                          <p:val>
                                            <p:strVal val="#ppt_y"/>
                                          </p:val>
                                        </p:tav>
                                      </p:tavLst>
                                    </p:anim>
                                    <p:animEffect transition="in" filter="wipe(up)">
                                      <p:cBhvr>
                                        <p:cTn id="71" dur="300"/>
                                        <p:tgtEl>
                                          <p:spTgt spid="144"/>
                                        </p:tgtEl>
                                      </p:cBhvr>
                                    </p:animEffect>
                                  </p:childTnLst>
                                </p:cTn>
                              </p:par>
                            </p:childTnLst>
                          </p:cTn>
                        </p:par>
                        <p:par>
                          <p:cTn id="72" fill="hold">
                            <p:stCondLst>
                              <p:cond delay="6700"/>
                            </p:stCondLst>
                            <p:childTnLst>
                              <p:par>
                                <p:cTn id="73" presetID="10" presetClass="entr" presetSubtype="0" fill="hold" grpId="0"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fade">
                                      <p:cBhvr>
                                        <p:cTn id="7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P spid="1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3710" y="5199120"/>
            <a:ext cx="4388522" cy="1721975"/>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4551658" y="3839831"/>
            <a:ext cx="1444326" cy="2949252"/>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49629" tIns="24814" rIns="49629" bIns="24814" spcCol="0" rtlCol="0" anchor="ctr"/>
          <a:lstStyle/>
          <a:p>
            <a:pPr algn="ctr"/>
            <a:endParaRPr lang="zh-CN" altLang="en-US"/>
          </a:p>
        </p:txBody>
      </p:sp>
      <p:grpSp>
        <p:nvGrpSpPr>
          <p:cNvPr id="65" name="组合 64"/>
          <p:cNvGrpSpPr/>
          <p:nvPr/>
        </p:nvGrpSpPr>
        <p:grpSpPr>
          <a:xfrm>
            <a:off x="3140939" y="3687474"/>
            <a:ext cx="2617116" cy="2731845"/>
            <a:chOff x="3531792" y="2576071"/>
            <a:chExt cx="2399042" cy="2452755"/>
          </a:xfrm>
        </p:grpSpPr>
        <p:sp>
          <p:nvSpPr>
            <p:cNvPr id="66" name="TextBox 65"/>
            <p:cNvSpPr txBox="1"/>
            <p:nvPr/>
          </p:nvSpPr>
          <p:spPr>
            <a:xfrm>
              <a:off x="5261256" y="2576071"/>
              <a:ext cx="669578" cy="690824"/>
            </a:xfrm>
            <a:prstGeom prst="rect">
              <a:avLst/>
            </a:prstGeom>
            <a:noFill/>
          </p:spPr>
          <p:txBody>
            <a:bodyPr wrap="square" lIns="91431" tIns="45715" rIns="91431" bIns="45715" rtlCol="0">
              <a:spAutoFit/>
            </a:bodyPr>
            <a:lstStyle/>
            <a:p>
              <a:r>
                <a:rPr lang="en-US" altLang="zh-CN" sz="2200" spc="-82" dirty="0">
                  <a:solidFill>
                    <a:srgbClr val="9E0000"/>
                  </a:solidFill>
                  <a:latin typeface="思源黑体 CN Medium" pitchFamily="34" charset="-122"/>
                  <a:ea typeface="思源黑体 CN Medium" pitchFamily="34" charset="-122"/>
                </a:rPr>
                <a:t>82%</a:t>
              </a:r>
              <a:endParaRPr lang="zh-CN" altLang="en-US" sz="2200" spc="-82" dirty="0">
                <a:solidFill>
                  <a:srgbClr val="9E0000"/>
                </a:solidFill>
                <a:latin typeface="思源黑体 CN Medium" pitchFamily="34" charset="-122"/>
                <a:ea typeface="思源黑体 CN Medium" pitchFamily="34" charset="-122"/>
              </a:endParaRPr>
            </a:p>
          </p:txBody>
        </p:sp>
        <p:sp>
          <p:nvSpPr>
            <p:cNvPr id="67" name="TextBox 66"/>
            <p:cNvSpPr txBox="1"/>
            <p:nvPr/>
          </p:nvSpPr>
          <p:spPr>
            <a:xfrm>
              <a:off x="4958143" y="3254460"/>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73%</a:t>
              </a:r>
              <a:endParaRPr lang="zh-CN" altLang="en-US" sz="2400" spc="-82" dirty="0">
                <a:solidFill>
                  <a:srgbClr val="9E0000"/>
                </a:solidFill>
              </a:endParaRPr>
            </a:p>
          </p:txBody>
        </p:sp>
        <p:sp>
          <p:nvSpPr>
            <p:cNvPr id="68" name="TextBox 67"/>
            <p:cNvSpPr txBox="1"/>
            <p:nvPr/>
          </p:nvSpPr>
          <p:spPr>
            <a:xfrm>
              <a:off x="4259137" y="3941214"/>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56%</a:t>
              </a:r>
              <a:endParaRPr lang="zh-CN" altLang="en-US" sz="2400" spc="-82" dirty="0">
                <a:solidFill>
                  <a:srgbClr val="9E0000"/>
                </a:solidFill>
              </a:endParaRPr>
            </a:p>
          </p:txBody>
        </p:sp>
        <p:sp>
          <p:nvSpPr>
            <p:cNvPr id="69" name="TextBox 68"/>
            <p:cNvSpPr txBox="1"/>
            <p:nvPr/>
          </p:nvSpPr>
          <p:spPr>
            <a:xfrm>
              <a:off x="3531792" y="4614335"/>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32%</a:t>
              </a:r>
              <a:endParaRPr lang="zh-CN" altLang="en-US" sz="2400" spc="-82" dirty="0">
                <a:solidFill>
                  <a:srgbClr val="9E0000"/>
                </a:solidFill>
              </a:endParaRPr>
            </a:p>
          </p:txBody>
        </p:sp>
      </p:grpSp>
      <p:grpSp>
        <p:nvGrpSpPr>
          <p:cNvPr id="4" name="组合 3"/>
          <p:cNvGrpSpPr/>
          <p:nvPr/>
        </p:nvGrpSpPr>
        <p:grpSpPr>
          <a:xfrm>
            <a:off x="1266613" y="3313729"/>
            <a:ext cx="4160776" cy="3492553"/>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259"/>
              <a:chOff x="1430916" y="2576071"/>
              <a:chExt cx="720080" cy="2409718"/>
            </a:xfrm>
          </p:grpSpPr>
          <p:sp>
            <p:nvSpPr>
              <p:cNvPr id="71" name="TextBox 70"/>
              <p:cNvSpPr txBox="1"/>
              <p:nvPr/>
            </p:nvSpPr>
            <p:spPr>
              <a:xfrm>
                <a:off x="1430916" y="459893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2" name="TextBox 71"/>
              <p:cNvSpPr txBox="1"/>
              <p:nvPr/>
            </p:nvSpPr>
            <p:spPr>
              <a:xfrm>
                <a:off x="1430916" y="395125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3" name="TextBox 72"/>
              <p:cNvSpPr txBox="1"/>
              <p:nvPr/>
            </p:nvSpPr>
            <p:spPr>
              <a:xfrm>
                <a:off x="1430916" y="3292707"/>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4" name="TextBox 73"/>
              <p:cNvSpPr txBox="1"/>
              <p:nvPr/>
            </p:nvSpPr>
            <p:spPr>
              <a:xfrm>
                <a:off x="1430916" y="257607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grpSp>
      </p:grpSp>
      <p:grpSp>
        <p:nvGrpSpPr>
          <p:cNvPr id="6" name="组合 5"/>
          <p:cNvGrpSpPr/>
          <p:nvPr/>
        </p:nvGrpSpPr>
        <p:grpSpPr>
          <a:xfrm>
            <a:off x="7368956" y="1751024"/>
            <a:ext cx="1594497" cy="765840"/>
            <a:chOff x="12993574" y="3024113"/>
            <a:chExt cx="2811555" cy="1322648"/>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TextBox 79"/>
            <p:cNvSpPr txBox="1"/>
            <p:nvPr/>
          </p:nvSpPr>
          <p:spPr>
            <a:xfrm>
              <a:off x="13234003" y="3024113"/>
              <a:ext cx="2005435"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1" name="TextBox 80"/>
            <p:cNvSpPr txBox="1"/>
            <p:nvPr/>
          </p:nvSpPr>
          <p:spPr>
            <a:xfrm>
              <a:off x="12993574" y="3735482"/>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2" name="TextBox 81"/>
          <p:cNvSpPr txBox="1"/>
          <p:nvPr/>
        </p:nvSpPr>
        <p:spPr>
          <a:xfrm>
            <a:off x="7387339" y="2569922"/>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91" name="矩形 90"/>
          <p:cNvSpPr/>
          <p:nvPr/>
        </p:nvSpPr>
        <p:spPr>
          <a:xfrm>
            <a:off x="1974151" y="3785586"/>
            <a:ext cx="2942341"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5" name="矩形 34"/>
          <p:cNvSpPr/>
          <p:nvPr/>
        </p:nvSpPr>
        <p:spPr>
          <a:xfrm>
            <a:off x="1974151" y="4546969"/>
            <a:ext cx="2574805"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6" name="矩形 35"/>
          <p:cNvSpPr/>
          <p:nvPr/>
        </p:nvSpPr>
        <p:spPr>
          <a:xfrm>
            <a:off x="1976853" y="5264905"/>
            <a:ext cx="1717220"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7" name="矩形 36"/>
          <p:cNvSpPr/>
          <p:nvPr/>
        </p:nvSpPr>
        <p:spPr>
          <a:xfrm>
            <a:off x="1976855" y="5970349"/>
            <a:ext cx="982147"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8" name="平行四边形 3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 name="组合 7"/>
          <p:cNvGrpSpPr/>
          <p:nvPr/>
        </p:nvGrpSpPr>
        <p:grpSpPr>
          <a:xfrm>
            <a:off x="-346843" y="334599"/>
            <a:ext cx="3430341" cy="578494"/>
            <a:chOff x="-611583" y="577868"/>
            <a:chExt cx="6048672" cy="999091"/>
          </a:xfrm>
        </p:grpSpPr>
        <p:sp>
          <p:nvSpPr>
            <p:cNvPr id="39" name="对角圆角矩形 3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cxnSp>
        <p:nvCxnSpPr>
          <p:cNvPr id="43" name="直接连接符 42"/>
          <p:cNvCxnSpPr/>
          <p:nvPr/>
        </p:nvCxnSpPr>
        <p:spPr>
          <a:xfrm>
            <a:off x="7387338" y="254321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8956" y="3535995"/>
            <a:ext cx="1594497" cy="765840"/>
            <a:chOff x="12993574" y="6106856"/>
            <a:chExt cx="2811555" cy="1322648"/>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TextBox 44"/>
            <p:cNvSpPr txBox="1"/>
            <p:nvPr/>
          </p:nvSpPr>
          <p:spPr>
            <a:xfrm>
              <a:off x="13234003" y="6106856"/>
              <a:ext cx="22560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46" name="TextBox 45"/>
            <p:cNvSpPr txBox="1"/>
            <p:nvPr/>
          </p:nvSpPr>
          <p:spPr>
            <a:xfrm>
              <a:off x="12993574" y="6818225"/>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47" name="TextBox 46"/>
          <p:cNvSpPr txBox="1"/>
          <p:nvPr/>
        </p:nvSpPr>
        <p:spPr>
          <a:xfrm>
            <a:off x="7373711" y="4384163"/>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48" name="直接连接符 47"/>
          <p:cNvCxnSpPr/>
          <p:nvPr/>
        </p:nvCxnSpPr>
        <p:spPr>
          <a:xfrm>
            <a:off x="7387338" y="4328184"/>
            <a:ext cx="425881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305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ppt_x</p:attrName>
                                        </p:attrNameLst>
                                      </p:cBhvr>
                                      <p:tavLst>
                                        <p:tav tm="0">
                                          <p:val>
                                            <p:strVal val="#ppt_x-#ppt_w*1.125000"/>
                                          </p:val>
                                        </p:tav>
                                        <p:tav tm="100000">
                                          <p:val>
                                            <p:strVal val="#ppt_x"/>
                                          </p:val>
                                        </p:tav>
                                      </p:tavLst>
                                    </p:anim>
                                    <p:animEffect transition="in" filter="wipe(right)">
                                      <p:cBhvr>
                                        <p:cTn id="37" dur="500"/>
                                        <p:tgtEl>
                                          <p:spTgt spid="91"/>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right)">
                                      <p:cBhvr>
                                        <p:cTn id="56" dur="500"/>
                                        <p:tgtEl>
                                          <p:spTgt spid="4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anim calcmode="lin" valueType="num">
                                      <p:cBhvr>
                                        <p:cTn id="61" dur="500" fill="hold"/>
                                        <p:tgtEl>
                                          <p:spTgt spid="82"/>
                                        </p:tgtEl>
                                        <p:attrNameLst>
                                          <p:attrName>ppt_x</p:attrName>
                                        </p:attrNameLst>
                                      </p:cBhvr>
                                      <p:tavLst>
                                        <p:tav tm="0">
                                          <p:val>
                                            <p:strVal val="#ppt_x"/>
                                          </p:val>
                                        </p:tav>
                                        <p:tav tm="100000">
                                          <p:val>
                                            <p:strVal val="#ppt_x"/>
                                          </p:val>
                                        </p:tav>
                                      </p:tavLst>
                                    </p:anim>
                                    <p:anim calcmode="lin" valueType="num">
                                      <p:cBhvr>
                                        <p:cTn id="62" dur="5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6500"/>
                            </p:stCondLst>
                            <p:childTnLst>
                              <p:par>
                                <p:cTn id="70" presetID="12" presetClass="entr" presetSubtype="8"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ppt_x</p:attrName>
                                        </p:attrNameLst>
                                      </p:cBhvr>
                                      <p:tavLst>
                                        <p:tav tm="0">
                                          <p:val>
                                            <p:strVal val="#ppt_x-#ppt_w*1.125000"/>
                                          </p:val>
                                        </p:tav>
                                        <p:tav tm="100000">
                                          <p:val>
                                            <p:strVal val="#ppt_x"/>
                                          </p:val>
                                        </p:tav>
                                      </p:tavLst>
                                    </p:anim>
                                    <p:animEffect transition="in" filter="wipe(right)">
                                      <p:cBhvr>
                                        <p:cTn id="73" dur="500"/>
                                        <p:tgtEl>
                                          <p:spTgt spid="48"/>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anim calcmode="lin" valueType="num">
                                      <p:cBhvr>
                                        <p:cTn id="78" dur="500" fill="hold"/>
                                        <p:tgtEl>
                                          <p:spTgt spid="47"/>
                                        </p:tgtEl>
                                        <p:attrNameLst>
                                          <p:attrName>ppt_x</p:attrName>
                                        </p:attrNameLst>
                                      </p:cBhvr>
                                      <p:tavLst>
                                        <p:tav tm="0">
                                          <p:val>
                                            <p:strVal val="#ppt_x"/>
                                          </p:val>
                                        </p:tav>
                                        <p:tav tm="100000">
                                          <p:val>
                                            <p:strVal val="#ppt_x"/>
                                          </p:val>
                                        </p:tav>
                                      </p:tavLst>
                                    </p:anim>
                                    <p:anim calcmode="lin" valueType="num">
                                      <p:cBhvr>
                                        <p:cTn id="79" dur="500" fill="hold"/>
                                        <p:tgtEl>
                                          <p:spTgt spid="4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38" grpId="0" animBg="1"/>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发展与计划</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发展计划及战略</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发展计划</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短期利润</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6" y="6468032"/>
            <a:ext cx="1970305" cy="400110"/>
            <a:chOff x="14536417" y="11170642"/>
            <a:chExt cx="3474213" cy="691011"/>
          </a:xfrm>
        </p:grpSpPr>
        <p:sp>
          <p:nvSpPr>
            <p:cNvPr id="41" name="TextBox 40"/>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市场分布推广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战略目标</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5" y="5771851"/>
            <a:ext cx="1733200" cy="400110"/>
            <a:chOff x="17580587" y="9968299"/>
            <a:chExt cx="3056127" cy="691011"/>
          </a:xfrm>
        </p:grpSpPr>
        <p:sp>
          <p:nvSpPr>
            <p:cNvPr id="40" name="TextBox 39"/>
            <p:cNvSpPr txBox="1"/>
            <p:nvPr/>
          </p:nvSpPr>
          <p:spPr>
            <a:xfrm>
              <a:off x="18049854" y="9968299"/>
              <a:ext cx="258686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产品研发期</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04</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7498298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 name="组合 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发展计划</a:t>
              </a:r>
            </a:p>
          </p:txBody>
        </p:sp>
      </p:grpSp>
      <p:pic>
        <p:nvPicPr>
          <p:cNvPr id="37" name="02_Meet Our Offices.jpg"/>
          <p:cNvPicPr/>
          <p:nvPr/>
        </p:nvPicPr>
        <p:blipFill>
          <a:blip r:embed="rId3">
            <a:extLst>
              <a:ext uri="{28A0092B-C50C-407E-A947-70E740481C1C}">
                <a14:useLocalDpi xmlns:a14="http://schemas.microsoft.com/office/drawing/2010/main" val="0"/>
              </a:ext>
            </a:extLst>
          </a:blip>
          <a:stretch>
            <a:fillRect/>
          </a:stretch>
        </p:blipFill>
        <p:spPr>
          <a:xfrm>
            <a:off x="1" y="1682109"/>
            <a:ext cx="13681075" cy="3487834"/>
          </a:xfrm>
          <a:prstGeom prst="rect">
            <a:avLst/>
          </a:prstGeom>
          <a:ln w="12700">
            <a:miter lim="400000"/>
          </a:ln>
        </p:spPr>
      </p:pic>
      <p:sp>
        <p:nvSpPr>
          <p:cNvPr id="2" name="矩形 1"/>
          <p:cNvSpPr/>
          <p:nvPr/>
        </p:nvSpPr>
        <p:spPr>
          <a:xfrm>
            <a:off x="1" y="5101561"/>
            <a:ext cx="13681075" cy="306820"/>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4" name="组合 3"/>
          <p:cNvGrpSpPr/>
          <p:nvPr/>
        </p:nvGrpSpPr>
        <p:grpSpPr>
          <a:xfrm>
            <a:off x="4492388" y="1682109"/>
            <a:ext cx="4696300" cy="3419451"/>
            <a:chOff x="7165281" y="2905091"/>
            <a:chExt cx="8280920" cy="5905578"/>
          </a:xfrm>
        </p:grpSpPr>
        <p:sp>
          <p:nvSpPr>
            <p:cNvPr id="3" name="矩形 2"/>
            <p:cNvSpPr/>
            <p:nvPr/>
          </p:nvSpPr>
          <p:spPr>
            <a:xfrm>
              <a:off x="7165281"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5302185"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Shape 1258"/>
          <p:cNvSpPr/>
          <p:nvPr/>
        </p:nvSpPr>
        <p:spPr>
          <a:xfrm>
            <a:off x="1396582"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44" name="组合 43"/>
          <p:cNvGrpSpPr/>
          <p:nvPr/>
        </p:nvGrpSpPr>
        <p:grpSpPr>
          <a:xfrm>
            <a:off x="1400907" y="4811582"/>
            <a:ext cx="873958" cy="821811"/>
            <a:chOff x="1783635" y="4451703"/>
            <a:chExt cx="1541038" cy="1419312"/>
          </a:xfrm>
        </p:grpSpPr>
        <p:sp>
          <p:nvSpPr>
            <p:cNvPr id="4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260"/>
            <p:cNvSpPr/>
            <p:nvPr/>
          </p:nvSpPr>
          <p:spPr>
            <a:xfrm>
              <a:off x="2054670" y="4674712"/>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sp>
        <p:nvSpPr>
          <p:cNvPr id="53" name="Shape 1258"/>
          <p:cNvSpPr/>
          <p:nvPr/>
        </p:nvSpPr>
        <p:spPr>
          <a:xfrm>
            <a:off x="5963365"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4" name="组合 53"/>
          <p:cNvGrpSpPr/>
          <p:nvPr/>
        </p:nvGrpSpPr>
        <p:grpSpPr>
          <a:xfrm>
            <a:off x="5967690" y="4811582"/>
            <a:ext cx="891136" cy="821811"/>
            <a:chOff x="1783635" y="4451703"/>
            <a:chExt cx="1571327" cy="1419312"/>
          </a:xfrm>
        </p:grpSpPr>
        <p:sp>
          <p:nvSpPr>
            <p:cNvPr id="5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260"/>
            <p:cNvSpPr/>
            <p:nvPr/>
          </p:nvSpPr>
          <p:spPr>
            <a:xfrm>
              <a:off x="2084959" y="4629346"/>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
        <p:nvSpPr>
          <p:cNvPr id="58" name="Shape 1258"/>
          <p:cNvSpPr/>
          <p:nvPr/>
        </p:nvSpPr>
        <p:spPr>
          <a:xfrm>
            <a:off x="10062366"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9" name="组合 58"/>
          <p:cNvGrpSpPr/>
          <p:nvPr/>
        </p:nvGrpSpPr>
        <p:grpSpPr>
          <a:xfrm>
            <a:off x="10066691" y="4811582"/>
            <a:ext cx="872848" cy="821811"/>
            <a:chOff x="1783635" y="4451703"/>
            <a:chExt cx="1539080" cy="1419312"/>
          </a:xfrm>
        </p:grpSpPr>
        <p:sp>
          <p:nvSpPr>
            <p:cNvPr id="60"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Shape 1260"/>
            <p:cNvSpPr/>
            <p:nvPr/>
          </p:nvSpPr>
          <p:spPr>
            <a:xfrm>
              <a:off x="2052712" y="4608290"/>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a:defRPr sz="1800" b="0">
                  <a:solidFill>
                    <a:srgbClr val="000000"/>
                  </a:solidFill>
                </a:defRPr>
              </a:pPr>
              <a:r>
                <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3</a:t>
              </a:r>
              <a:endPar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Tree>
    <p:extLst>
      <p:ext uri="{BB962C8B-B14F-4D97-AF65-F5344CB8AC3E}">
        <p14:creationId xmlns:p14="http://schemas.microsoft.com/office/powerpoint/2010/main" val="11536735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ppt_x</p:attrName>
                                        </p:attrNameLst>
                                      </p:cBhvr>
                                      <p:tavLst>
                                        <p:tav tm="0">
                                          <p:val>
                                            <p:strVal val="#ppt_x-#ppt_w*1.125000"/>
                                          </p:val>
                                        </p:tav>
                                        <p:tav tm="100000">
                                          <p:val>
                                            <p:strVal val="#ppt_x"/>
                                          </p:val>
                                        </p:tav>
                                      </p:tavLst>
                                    </p:anim>
                                    <p:animEffect transition="in" filter="wipe(right)">
                                      <p:cBhvr>
                                        <p:cTn id="30" dur="500"/>
                                        <p:tgtEl>
                                          <p:spTgt spid="44"/>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randombar(horizontal)">
                                      <p:cBhvr>
                                        <p:cTn id="34" dur="500"/>
                                        <p:tgtEl>
                                          <p:spTgt spid="42"/>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p:tgtEl>
                                          <p:spTgt spid="54"/>
                                        </p:tgtEl>
                                        <p:attrNameLst>
                                          <p:attrName>ppt_x</p:attrName>
                                        </p:attrNameLst>
                                      </p:cBhvr>
                                      <p:tavLst>
                                        <p:tav tm="0">
                                          <p:val>
                                            <p:strVal val="#ppt_x-#ppt_w*1.125000"/>
                                          </p:val>
                                        </p:tav>
                                        <p:tav tm="100000">
                                          <p:val>
                                            <p:strVal val="#ppt_x"/>
                                          </p:val>
                                        </p:tav>
                                      </p:tavLst>
                                    </p:anim>
                                    <p:animEffect transition="in" filter="wipe(right)">
                                      <p:cBhvr>
                                        <p:cTn id="39" dur="500"/>
                                        <p:tgtEl>
                                          <p:spTgt spid="54"/>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ppt_x</p:attrName>
                                        </p:attrNameLst>
                                      </p:cBhvr>
                                      <p:tavLst>
                                        <p:tav tm="0">
                                          <p:val>
                                            <p:strVal val="#ppt_x-#ppt_w*1.125000"/>
                                          </p:val>
                                        </p:tav>
                                        <p:tav tm="100000">
                                          <p:val>
                                            <p:strVal val="#ppt_x"/>
                                          </p:val>
                                        </p:tav>
                                      </p:tavLst>
                                    </p:anim>
                                    <p:animEffect transition="in" filter="wipe(right)">
                                      <p:cBhvr>
                                        <p:cTn id="48" dur="500"/>
                                        <p:tgtEl>
                                          <p:spTgt spid="5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 grpId="0" animBg="1"/>
      <p:bldP spid="42" grpId="0" animBg="1"/>
      <p:bldP spid="53"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平行四边形 8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15" name="组合 114"/>
          <p:cNvGrpSpPr/>
          <p:nvPr/>
        </p:nvGrpSpPr>
        <p:grpSpPr>
          <a:xfrm>
            <a:off x="-346843" y="334599"/>
            <a:ext cx="3430341" cy="578494"/>
            <a:chOff x="-611583" y="577868"/>
            <a:chExt cx="6048672" cy="999091"/>
          </a:xfrm>
        </p:grpSpPr>
        <p:sp>
          <p:nvSpPr>
            <p:cNvPr id="83" name="对角圆角矩形 8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88" name="组合 87"/>
          <p:cNvGrpSpPr/>
          <p:nvPr/>
        </p:nvGrpSpPr>
        <p:grpSpPr>
          <a:xfrm>
            <a:off x="4349844" y="2960154"/>
            <a:ext cx="1227355" cy="2459953"/>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969997" y="2960154"/>
            <a:ext cx="2572755" cy="2626729"/>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p:cNvSpPr txBox="1"/>
            <p:nvPr/>
          </p:nvSpPr>
          <p:spPr>
            <a:xfrm>
              <a:off x="3757070" y="6381468"/>
              <a:ext cx="3948252" cy="2073034"/>
            </a:xfrm>
            <a:prstGeom prst="rect">
              <a:avLst/>
            </a:prstGeom>
            <a:noFill/>
          </p:spPr>
          <p:txBody>
            <a:bodyPr wrap="square" rtlCol="0">
              <a:spAutoFit/>
            </a:bodyPr>
            <a:lstStyle/>
            <a:p>
              <a:pPr lvl="0" algn="ctr"/>
              <a:r>
                <a:rPr lang="zh-CN" altLang="en-US" sz="3600" dirty="0">
                  <a:solidFill>
                    <a:schemeClr val="bg1"/>
                  </a:solidFill>
                  <a:latin typeface="思源黑体 CN Medium" pitchFamily="34" charset="-122"/>
                  <a:ea typeface="思源黑体 CN Medium" pitchFamily="34" charset="-122"/>
                </a:rPr>
                <a:t>三年发展</a:t>
              </a:r>
              <a:endParaRPr lang="en-US" altLang="zh-CN" sz="3600" dirty="0">
                <a:solidFill>
                  <a:schemeClr val="bg1"/>
                </a:solidFill>
                <a:latin typeface="思源黑体 CN Medium" pitchFamily="34" charset="-122"/>
                <a:ea typeface="思源黑体 CN Medium" pitchFamily="34" charset="-122"/>
              </a:endParaRPr>
            </a:p>
            <a:p>
              <a:pPr lvl="0" algn="ctr"/>
              <a:r>
                <a:rPr lang="zh-CN" altLang="en-US" sz="3600" dirty="0">
                  <a:solidFill>
                    <a:schemeClr val="bg1"/>
                  </a:solidFill>
                  <a:latin typeface="思源黑体 CN Medium" pitchFamily="34" charset="-122"/>
                  <a:ea typeface="思源黑体 CN Medium" pitchFamily="34" charset="-122"/>
                </a:rPr>
                <a:t>规划</a:t>
              </a:r>
            </a:p>
          </p:txBody>
        </p:sp>
      </p:grpSp>
      <p:grpSp>
        <p:nvGrpSpPr>
          <p:cNvPr id="118" name="组合 117"/>
          <p:cNvGrpSpPr/>
          <p:nvPr/>
        </p:nvGrpSpPr>
        <p:grpSpPr>
          <a:xfrm>
            <a:off x="5615416" y="3627260"/>
            <a:ext cx="1198200" cy="1223338"/>
            <a:chOff x="9901585" y="6264473"/>
            <a:chExt cx="2112769"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10111592" y="6444648"/>
              <a:ext cx="1792694"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100</a:t>
              </a:r>
              <a:endParaRPr lang="zh-CN" altLang="en-US" sz="3900" dirty="0">
                <a:solidFill>
                  <a:schemeClr val="bg1"/>
                </a:solidFill>
              </a:endParaRPr>
            </a:p>
          </p:txBody>
        </p:sp>
        <p:sp>
          <p:nvSpPr>
            <p:cNvPr id="97" name="TextBox 96"/>
            <p:cNvSpPr txBox="1"/>
            <p:nvPr/>
          </p:nvSpPr>
          <p:spPr>
            <a:xfrm>
              <a:off x="10191108" y="7434473"/>
              <a:ext cx="1792694"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家分店</a:t>
              </a:r>
            </a:p>
          </p:txBody>
        </p:sp>
      </p:grpSp>
      <p:grpSp>
        <p:nvGrpSpPr>
          <p:cNvPr id="117" name="组合 116"/>
          <p:cNvGrpSpPr/>
          <p:nvPr/>
        </p:nvGrpSpPr>
        <p:grpSpPr>
          <a:xfrm>
            <a:off x="5127234" y="1861899"/>
            <a:ext cx="1351680" cy="1223338"/>
            <a:chOff x="9040780" y="3215600"/>
            <a:chExt cx="238339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9325521" y="3411318"/>
              <a:ext cx="2098658"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2</a:t>
              </a:r>
              <a:r>
                <a:rPr lang="zh-CN" altLang="en-US" sz="3900" dirty="0">
                  <a:solidFill>
                    <a:schemeClr val="bg1"/>
                  </a:solidFill>
                  <a:latin typeface="思源黑体 CN Medium" pitchFamily="34" charset="-122"/>
                  <a:ea typeface="思源黑体 CN Medium" pitchFamily="34" charset="-122"/>
                </a:rPr>
                <a:t>亿</a:t>
              </a:r>
            </a:p>
          </p:txBody>
        </p:sp>
        <p:sp>
          <p:nvSpPr>
            <p:cNvPr id="99" name="TextBox 98"/>
            <p:cNvSpPr txBox="1"/>
            <p:nvPr/>
          </p:nvSpPr>
          <p:spPr>
            <a:xfrm>
              <a:off x="9333029" y="4421171"/>
              <a:ext cx="1792693"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营业额</a:t>
              </a:r>
            </a:p>
          </p:txBody>
        </p:sp>
      </p:grpSp>
      <p:grpSp>
        <p:nvGrpSpPr>
          <p:cNvPr id="119" name="组合 118"/>
          <p:cNvGrpSpPr/>
          <p:nvPr/>
        </p:nvGrpSpPr>
        <p:grpSpPr>
          <a:xfrm>
            <a:off x="5233964" y="5336719"/>
            <a:ext cx="1198200" cy="1223338"/>
            <a:chOff x="9228976" y="9216801"/>
            <a:chExt cx="211276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9585726" y="9611034"/>
              <a:ext cx="1702966" cy="930206"/>
            </a:xfrm>
            <a:prstGeom prst="rect">
              <a:avLst/>
            </a:prstGeom>
            <a:noFill/>
          </p:spPr>
          <p:txBody>
            <a:bodyPr wrap="square" rtlCol="0">
              <a:spAutoFit/>
            </a:bodyPr>
            <a:lstStyle/>
            <a:p>
              <a:r>
                <a:rPr lang="en-US" altLang="zh-CN" sz="2900" dirty="0">
                  <a:solidFill>
                    <a:schemeClr val="bg1"/>
                  </a:solidFill>
                  <a:latin typeface="DFGothic-EB" panose="02010609010101010101" pitchFamily="1" charset="-128"/>
                  <a:ea typeface="DFGothic-EB" panose="02010609010101010101" pitchFamily="1" charset="-128"/>
                </a:rPr>
                <a:t>10</a:t>
              </a:r>
              <a:r>
                <a:rPr lang="zh-CN" altLang="en-US" sz="2900" dirty="0">
                  <a:solidFill>
                    <a:schemeClr val="bg1"/>
                  </a:solidFill>
                  <a:latin typeface="DFGothic-EB" panose="02010609010101010101" pitchFamily="1" charset="-128"/>
                  <a:ea typeface="DFGothic-EB" panose="02010609010101010101" pitchFamily="1" charset="-128"/>
                </a:rPr>
                <a:t>个</a:t>
              </a:r>
              <a:endParaRPr lang="zh-CN" altLang="en-US" sz="2900" dirty="0">
                <a:solidFill>
                  <a:schemeClr val="bg1"/>
                </a:solidFill>
              </a:endParaRPr>
            </a:p>
          </p:txBody>
        </p:sp>
        <p:sp>
          <p:nvSpPr>
            <p:cNvPr id="100" name="TextBox 99"/>
            <p:cNvSpPr txBox="1"/>
            <p:nvPr/>
          </p:nvSpPr>
          <p:spPr>
            <a:xfrm>
              <a:off x="9731200" y="10367624"/>
              <a:ext cx="1282757"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工厂</a:t>
              </a:r>
            </a:p>
          </p:txBody>
        </p:sp>
      </p:grpSp>
      <p:grpSp>
        <p:nvGrpSpPr>
          <p:cNvPr id="120" name="组合 119"/>
          <p:cNvGrpSpPr/>
          <p:nvPr/>
        </p:nvGrpSpPr>
        <p:grpSpPr>
          <a:xfrm>
            <a:off x="7073331" y="1701622"/>
            <a:ext cx="4463506" cy="1127033"/>
            <a:chOff x="12472306" y="2938792"/>
            <a:chExt cx="7870439" cy="1946446"/>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TextBox 101"/>
            <p:cNvSpPr txBox="1"/>
            <p:nvPr/>
          </p:nvSpPr>
          <p:spPr>
            <a:xfrm>
              <a:off x="12609467" y="2938792"/>
              <a:ext cx="2245713"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4" name="TextBox 103"/>
            <p:cNvSpPr txBox="1"/>
            <p:nvPr/>
          </p:nvSpPr>
          <p:spPr>
            <a:xfrm>
              <a:off x="12472306" y="3689259"/>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1" name="组合 120"/>
          <p:cNvGrpSpPr/>
          <p:nvPr/>
        </p:nvGrpSpPr>
        <p:grpSpPr>
          <a:xfrm>
            <a:off x="7073331" y="3744635"/>
            <a:ext cx="4463506" cy="1127033"/>
            <a:chOff x="12472306" y="6467184"/>
            <a:chExt cx="7870439" cy="1946446"/>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7" name="TextBox 106"/>
            <p:cNvSpPr txBox="1"/>
            <p:nvPr/>
          </p:nvSpPr>
          <p:spPr>
            <a:xfrm>
              <a:off x="12609467" y="6467184"/>
              <a:ext cx="1864800"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08" name="TextBox 107"/>
            <p:cNvSpPr txBox="1"/>
            <p:nvPr/>
          </p:nvSpPr>
          <p:spPr>
            <a:xfrm>
              <a:off x="12472306" y="7217651"/>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2" name="组合 121"/>
          <p:cNvGrpSpPr/>
          <p:nvPr/>
        </p:nvGrpSpPr>
        <p:grpSpPr>
          <a:xfrm>
            <a:off x="7073331" y="5586886"/>
            <a:ext cx="4463506" cy="1127033"/>
            <a:chOff x="12472306" y="9648849"/>
            <a:chExt cx="7870439" cy="1946446"/>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0" name="TextBox 109"/>
            <p:cNvSpPr txBox="1"/>
            <p:nvPr/>
          </p:nvSpPr>
          <p:spPr>
            <a:xfrm>
              <a:off x="12609467" y="9648849"/>
              <a:ext cx="2093104"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11" name="TextBox 110"/>
            <p:cNvSpPr txBox="1"/>
            <p:nvPr/>
          </p:nvSpPr>
          <p:spPr>
            <a:xfrm>
              <a:off x="12472306" y="10399316"/>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295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1+#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20" dur="2000" fill="hold"/>
                                        <p:tgtEl>
                                          <p:spTgt spid="116"/>
                                        </p:tgtEl>
                                        <p:attrNameLst>
                                          <p:attrName>ppt_x</p:attrName>
                                          <p:attrName>ppt_y</p:attrName>
                                        </p:attrNameLst>
                                      </p:cBhvr>
                                    </p:animMotion>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left)">
                                      <p:cBhvr>
                                        <p:cTn id="24" dur="500"/>
                                        <p:tgtEl>
                                          <p:spTgt spid="88"/>
                                        </p:tgtEl>
                                      </p:cBhvr>
                                    </p:animEffect>
                                  </p:childTnLst>
                                </p:cTn>
                              </p:par>
                            </p:childTnLst>
                          </p:cTn>
                        </p:par>
                        <p:par>
                          <p:cTn id="25" fill="hold">
                            <p:stCondLst>
                              <p:cond delay="4000"/>
                            </p:stCondLst>
                            <p:childTnLst>
                              <p:par>
                                <p:cTn id="26" presetID="53" presetClass="entr" presetSubtype="16"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par>
                                <p:cTn id="31" presetID="53" presetClass="entr" presetSubtype="16" fill="hold"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500" fill="hold"/>
                                        <p:tgtEl>
                                          <p:spTgt spid="119"/>
                                        </p:tgtEl>
                                        <p:attrNameLst>
                                          <p:attrName>ppt_w</p:attrName>
                                        </p:attrNameLst>
                                      </p:cBhvr>
                                      <p:tavLst>
                                        <p:tav tm="0">
                                          <p:val>
                                            <p:fltVal val="0"/>
                                          </p:val>
                                        </p:tav>
                                        <p:tav tm="100000">
                                          <p:val>
                                            <p:strVal val="#ppt_w"/>
                                          </p:val>
                                        </p:tav>
                                      </p:tavLst>
                                    </p:anim>
                                    <p:anim calcmode="lin" valueType="num">
                                      <p:cBhvr>
                                        <p:cTn id="39" dur="500" fill="hold"/>
                                        <p:tgtEl>
                                          <p:spTgt spid="119"/>
                                        </p:tgtEl>
                                        <p:attrNameLst>
                                          <p:attrName>ppt_h</p:attrName>
                                        </p:attrNameLst>
                                      </p:cBhvr>
                                      <p:tavLst>
                                        <p:tav tm="0">
                                          <p:val>
                                            <p:fltVal val="0"/>
                                          </p:val>
                                        </p:tav>
                                        <p:tav tm="100000">
                                          <p:val>
                                            <p:strVal val="#ppt_h"/>
                                          </p:val>
                                        </p:tav>
                                      </p:tavLst>
                                    </p:anim>
                                    <p:animEffect transition="in" filter="fade">
                                      <p:cBhvr>
                                        <p:cTn id="40" dur="500"/>
                                        <p:tgtEl>
                                          <p:spTgt spid="119"/>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 calcmode="lin" valueType="num">
                                      <p:cBhvr additive="base">
                                        <p:cTn id="44" dur="500" fill="hold"/>
                                        <p:tgtEl>
                                          <p:spTgt spid="120"/>
                                        </p:tgtEl>
                                        <p:attrNameLst>
                                          <p:attrName>ppt_x</p:attrName>
                                        </p:attrNameLst>
                                      </p:cBhvr>
                                      <p:tavLst>
                                        <p:tav tm="0">
                                          <p:val>
                                            <p:strVal val="1+#ppt_w/2"/>
                                          </p:val>
                                        </p:tav>
                                        <p:tav tm="100000">
                                          <p:val>
                                            <p:strVal val="#ppt_x"/>
                                          </p:val>
                                        </p:tav>
                                      </p:tavLst>
                                    </p:anim>
                                    <p:anim calcmode="lin" valueType="num">
                                      <p:cBhvr additive="base">
                                        <p:cTn id="45" dur="500" fill="hold"/>
                                        <p:tgtEl>
                                          <p:spTgt spid="12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1+#ppt_w/2"/>
                                          </p:val>
                                        </p:tav>
                                        <p:tav tm="100000">
                                          <p:val>
                                            <p:strVal val="#ppt_x"/>
                                          </p:val>
                                        </p:tav>
                                      </p:tavLst>
                                    </p:anim>
                                    <p:anim calcmode="lin" valueType="num">
                                      <p:cBhvr additive="base">
                                        <p:cTn id="50" dur="500" fill="hold"/>
                                        <p:tgtEl>
                                          <p:spTgt spid="1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20926" y="2495269"/>
            <a:ext cx="6329580" cy="4505379"/>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3181943" y="4256366"/>
            <a:ext cx="993597" cy="2744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3" name="矩形 62"/>
          <p:cNvSpPr/>
          <p:nvPr/>
        </p:nvSpPr>
        <p:spPr>
          <a:xfrm>
            <a:off x="4643804" y="3730360"/>
            <a:ext cx="993597" cy="32702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4" name="矩形 63"/>
          <p:cNvSpPr/>
          <p:nvPr/>
        </p:nvSpPr>
        <p:spPr>
          <a:xfrm>
            <a:off x="6105664" y="3204353"/>
            <a:ext cx="993597" cy="37962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9" name="矩形 68"/>
          <p:cNvSpPr/>
          <p:nvPr/>
        </p:nvSpPr>
        <p:spPr>
          <a:xfrm>
            <a:off x="3181943" y="4970233"/>
            <a:ext cx="993597" cy="203041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0" name="矩形 69"/>
          <p:cNvSpPr/>
          <p:nvPr/>
        </p:nvSpPr>
        <p:spPr>
          <a:xfrm>
            <a:off x="4643804" y="4556942"/>
            <a:ext cx="993597" cy="244370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1" name="矩形 70"/>
          <p:cNvSpPr/>
          <p:nvPr/>
        </p:nvSpPr>
        <p:spPr>
          <a:xfrm>
            <a:off x="6105664" y="3918220"/>
            <a:ext cx="993597" cy="30824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2" name="矩形 71"/>
          <p:cNvSpPr/>
          <p:nvPr/>
        </p:nvSpPr>
        <p:spPr>
          <a:xfrm>
            <a:off x="1933318" y="4970233"/>
            <a:ext cx="993597" cy="2030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3" name="矩形 72"/>
          <p:cNvSpPr/>
          <p:nvPr/>
        </p:nvSpPr>
        <p:spPr>
          <a:xfrm>
            <a:off x="1933318" y="5628507"/>
            <a:ext cx="993597" cy="1372141"/>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4" name="TextBox 73"/>
          <p:cNvSpPr txBox="1"/>
          <p:nvPr/>
        </p:nvSpPr>
        <p:spPr>
          <a:xfrm>
            <a:off x="2029051" y="6121870"/>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30%</a:t>
            </a:r>
            <a:endParaRPr lang="zh-CN" altLang="en-US" sz="2300" dirty="0">
              <a:solidFill>
                <a:schemeClr val="bg1"/>
              </a:solidFill>
              <a:latin typeface="思源黑体 CN Medium" pitchFamily="34" charset="-122"/>
              <a:ea typeface="思源黑体 CN Medium" pitchFamily="34" charset="-122"/>
            </a:endParaRPr>
          </a:p>
        </p:txBody>
      </p:sp>
      <p:sp>
        <p:nvSpPr>
          <p:cNvPr id="75" name="TextBox 74"/>
          <p:cNvSpPr txBox="1"/>
          <p:nvPr/>
        </p:nvSpPr>
        <p:spPr>
          <a:xfrm>
            <a:off x="3251900" y="5632918"/>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60%</a:t>
            </a:r>
            <a:endParaRPr lang="zh-CN" altLang="en-US" sz="2300" dirty="0">
              <a:solidFill>
                <a:schemeClr val="bg1"/>
              </a:solidFill>
              <a:latin typeface="思源黑体 CN Medium" pitchFamily="34" charset="-122"/>
              <a:ea typeface="思源黑体 CN Medium" pitchFamily="34" charset="-122"/>
            </a:endParaRPr>
          </a:p>
        </p:txBody>
      </p:sp>
      <p:sp>
        <p:nvSpPr>
          <p:cNvPr id="76" name="TextBox 75"/>
          <p:cNvSpPr txBox="1"/>
          <p:nvPr/>
        </p:nvSpPr>
        <p:spPr>
          <a:xfrm>
            <a:off x="4707782" y="4970231"/>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80%</a:t>
            </a:r>
            <a:endParaRPr lang="zh-CN" altLang="en-US" sz="2300" dirty="0">
              <a:solidFill>
                <a:schemeClr val="bg1"/>
              </a:solidFill>
              <a:latin typeface="思源黑体 CN Medium" pitchFamily="34" charset="-122"/>
              <a:ea typeface="思源黑体 CN Medium" pitchFamily="34" charset="-122"/>
            </a:endParaRPr>
          </a:p>
        </p:txBody>
      </p:sp>
      <p:sp>
        <p:nvSpPr>
          <p:cNvPr id="77" name="TextBox 76"/>
          <p:cNvSpPr txBox="1"/>
          <p:nvPr/>
        </p:nvSpPr>
        <p:spPr>
          <a:xfrm>
            <a:off x="6193634" y="4286012"/>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90%</a:t>
            </a:r>
            <a:endParaRPr lang="zh-CN" altLang="en-US" sz="2300" dirty="0">
              <a:solidFill>
                <a:schemeClr val="bg1"/>
              </a:solidFill>
              <a:latin typeface="思源黑体 CN Medium" pitchFamily="34" charset="-122"/>
              <a:ea typeface="思源黑体 CN Medium" pitchFamily="34" charset="-122"/>
            </a:endParaRPr>
          </a:p>
        </p:txBody>
      </p:sp>
      <p:sp>
        <p:nvSpPr>
          <p:cNvPr id="78" name="TextBox 77"/>
          <p:cNvSpPr txBox="1"/>
          <p:nvPr/>
        </p:nvSpPr>
        <p:spPr>
          <a:xfrm>
            <a:off x="1972926" y="4396958"/>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300</a:t>
            </a:r>
            <a:r>
              <a:rPr lang="zh-CN" altLang="en-US" sz="2300" dirty="0">
                <a:latin typeface="思源黑体 CN Medium" pitchFamily="34" charset="-122"/>
                <a:ea typeface="思源黑体 CN Medium" pitchFamily="34" charset="-122"/>
              </a:rPr>
              <a:t>万</a:t>
            </a:r>
          </a:p>
        </p:txBody>
      </p:sp>
      <p:sp>
        <p:nvSpPr>
          <p:cNvPr id="79" name="TextBox 78"/>
          <p:cNvSpPr txBox="1"/>
          <p:nvPr/>
        </p:nvSpPr>
        <p:spPr>
          <a:xfrm>
            <a:off x="3251300" y="3725511"/>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500</a:t>
            </a:r>
            <a:r>
              <a:rPr lang="zh-CN" altLang="en-US" sz="2300" dirty="0">
                <a:latin typeface="思源黑体 CN Medium" pitchFamily="34" charset="-122"/>
                <a:ea typeface="思源黑体 CN Medium" pitchFamily="34" charset="-122"/>
              </a:rPr>
              <a:t>万</a:t>
            </a:r>
          </a:p>
        </p:txBody>
      </p:sp>
      <p:sp>
        <p:nvSpPr>
          <p:cNvPr id="80" name="TextBox 79"/>
          <p:cNvSpPr txBox="1"/>
          <p:nvPr/>
        </p:nvSpPr>
        <p:spPr>
          <a:xfrm>
            <a:off x="4707782" y="3232227"/>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800</a:t>
            </a:r>
            <a:r>
              <a:rPr lang="zh-CN" altLang="en-US" sz="2300" dirty="0">
                <a:latin typeface="思源黑体 CN Medium" pitchFamily="34" charset="-122"/>
                <a:ea typeface="思源黑体 CN Medium" pitchFamily="34" charset="-122"/>
              </a:rPr>
              <a:t>万</a:t>
            </a:r>
          </a:p>
        </p:txBody>
      </p:sp>
      <p:sp>
        <p:nvSpPr>
          <p:cNvPr id="81" name="TextBox 80"/>
          <p:cNvSpPr txBox="1"/>
          <p:nvPr/>
        </p:nvSpPr>
        <p:spPr>
          <a:xfrm>
            <a:off x="6027252" y="2631076"/>
            <a:ext cx="1318456"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1000</a:t>
            </a:r>
            <a:r>
              <a:rPr lang="zh-CN" altLang="en-US" sz="2300" dirty="0">
                <a:latin typeface="思源黑体 CN Medium" pitchFamily="34" charset="-122"/>
                <a:ea typeface="思源黑体 CN Medium" pitchFamily="34" charset="-122"/>
              </a:rPr>
              <a:t>万</a:t>
            </a:r>
          </a:p>
        </p:txBody>
      </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4" name="组合 23"/>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短期利润</a:t>
              </a:r>
            </a:p>
          </p:txBody>
        </p:sp>
      </p:grpSp>
      <p:grpSp>
        <p:nvGrpSpPr>
          <p:cNvPr id="25" name="组合 24"/>
          <p:cNvGrpSpPr/>
          <p:nvPr/>
        </p:nvGrpSpPr>
        <p:grpSpPr>
          <a:xfrm>
            <a:off x="8181128" y="1914074"/>
            <a:ext cx="1594497" cy="765840"/>
            <a:chOff x="14425666" y="3305709"/>
            <a:chExt cx="2811555" cy="1322648"/>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TextBox 82"/>
            <p:cNvSpPr txBox="1"/>
            <p:nvPr/>
          </p:nvSpPr>
          <p:spPr>
            <a:xfrm>
              <a:off x="14666095" y="3305709"/>
              <a:ext cx="25711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4" name="TextBox 83"/>
            <p:cNvSpPr txBox="1"/>
            <p:nvPr/>
          </p:nvSpPr>
          <p:spPr>
            <a:xfrm>
              <a:off x="14425666" y="4017078"/>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5" name="TextBox 84"/>
          <p:cNvSpPr txBox="1"/>
          <p:nvPr/>
        </p:nvSpPr>
        <p:spPr>
          <a:xfrm>
            <a:off x="8199511" y="2732972"/>
            <a:ext cx="4463506" cy="1250447"/>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86" name="直接连接符 85"/>
          <p:cNvCxnSpPr/>
          <p:nvPr/>
        </p:nvCxnSpPr>
        <p:spPr>
          <a:xfrm>
            <a:off x="8199511" y="270626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147334" y="4169284"/>
            <a:ext cx="3774460" cy="1004226"/>
          </a:xfrm>
          <a:prstGeom prst="rect">
            <a:avLst/>
          </a:prstGeom>
          <a:noFill/>
        </p:spPr>
        <p:txBody>
          <a:bodyPr wrap="square" lIns="49634" tIns="24817" rIns="49634" bIns="24817" rtlCol="0">
            <a:spAutoFit/>
          </a:bodyPr>
          <a:lstStyle/>
          <a:p>
            <a:r>
              <a:rPr lang="en-US" altLang="zh-CN" sz="6200" dirty="0">
                <a:solidFill>
                  <a:schemeClr val="tx1">
                    <a:lumMod val="75000"/>
                    <a:lumOff val="25000"/>
                  </a:schemeClr>
                </a:solidFill>
                <a:latin typeface="DIN Mittelschrift Std" pitchFamily="50" charset="0"/>
                <a:ea typeface="微软雅黑" pitchFamily="34" charset="-122"/>
              </a:rPr>
              <a:t>123,456,78</a:t>
            </a:r>
            <a:endParaRPr lang="zh-CN" altLang="en-US" sz="6200" dirty="0">
              <a:solidFill>
                <a:schemeClr val="tx1">
                  <a:lumMod val="75000"/>
                  <a:lumOff val="25000"/>
                </a:schemeClr>
              </a:solidFill>
              <a:latin typeface="DIN Mittelschrift Std" pitchFamily="50" charset="0"/>
              <a:ea typeface="微软雅黑" pitchFamily="34" charset="-122"/>
            </a:endParaRPr>
          </a:p>
        </p:txBody>
      </p:sp>
      <p:grpSp>
        <p:nvGrpSpPr>
          <p:cNvPr id="26" name="组合 25"/>
          <p:cNvGrpSpPr/>
          <p:nvPr/>
        </p:nvGrpSpPr>
        <p:grpSpPr>
          <a:xfrm>
            <a:off x="8306251" y="5336718"/>
            <a:ext cx="2741887" cy="1755524"/>
            <a:chOff x="14646293" y="9216801"/>
            <a:chExt cx="4834732" cy="3031886"/>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2" name="组合 111"/>
            <p:cNvGrpSpPr/>
            <p:nvPr/>
          </p:nvGrpSpPr>
          <p:grpSpPr>
            <a:xfrm>
              <a:off x="15486417" y="9216801"/>
              <a:ext cx="3994608" cy="1271815"/>
              <a:chOff x="969258" y="2005844"/>
              <a:chExt cx="2079175" cy="1767346"/>
            </a:xfrm>
          </p:grpSpPr>
          <p:sp>
            <p:nvSpPr>
              <p:cNvPr id="113"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4"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115" name="组合 114"/>
            <p:cNvGrpSpPr/>
            <p:nvPr/>
          </p:nvGrpSpPr>
          <p:grpSpPr>
            <a:xfrm>
              <a:off x="15486417" y="10976872"/>
              <a:ext cx="3994608" cy="1271815"/>
              <a:chOff x="969258" y="2005844"/>
              <a:chExt cx="2079175" cy="1767346"/>
            </a:xfrm>
          </p:grpSpPr>
          <p:sp>
            <p:nvSpPr>
              <p:cNvPr id="116"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7"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spTree>
    <p:extLst>
      <p:ext uri="{BB962C8B-B14F-4D97-AF65-F5344CB8AC3E}">
        <p14:creationId xmlns:p14="http://schemas.microsoft.com/office/powerpoint/2010/main" val="25421717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p:tgtEl>
                                          <p:spTgt spid="73"/>
                                        </p:tgtEl>
                                        <p:attrNameLst>
                                          <p:attrName>ppt_y</p:attrName>
                                        </p:attrNameLst>
                                      </p:cBhvr>
                                      <p:tavLst>
                                        <p:tav tm="0">
                                          <p:val>
                                            <p:strVal val="#ppt_y+#ppt_h*1.125000"/>
                                          </p:val>
                                        </p:tav>
                                        <p:tav tm="100000">
                                          <p:val>
                                            <p:strVal val="#ppt_y"/>
                                          </p:val>
                                        </p:tav>
                                      </p:tavLst>
                                    </p:anim>
                                    <p:animEffect transition="in" filter="wipe(up)">
                                      <p:cBhvr>
                                        <p:cTn id="35" dur="500"/>
                                        <p:tgtEl>
                                          <p:spTgt spid="73"/>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up)">
                                      <p:cBhvr>
                                        <p:cTn id="40" dur="500"/>
                                        <p:tgtEl>
                                          <p:spTgt spid="69"/>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p:tgtEl>
                                          <p:spTgt spid="70"/>
                                        </p:tgtEl>
                                        <p:attrNameLst>
                                          <p:attrName>ppt_y</p:attrName>
                                        </p:attrNameLst>
                                      </p:cBhvr>
                                      <p:tavLst>
                                        <p:tav tm="0">
                                          <p:val>
                                            <p:strVal val="#ppt_y+#ppt_h*1.125000"/>
                                          </p:val>
                                        </p:tav>
                                        <p:tav tm="100000">
                                          <p:val>
                                            <p:strVal val="#ppt_y"/>
                                          </p:val>
                                        </p:tav>
                                      </p:tavLst>
                                    </p:anim>
                                    <p:animEffect transition="in" filter="wipe(up)">
                                      <p:cBhvr>
                                        <p:cTn id="45" dur="500"/>
                                        <p:tgtEl>
                                          <p:spTgt spid="70"/>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up)">
                                      <p:cBhvr>
                                        <p:cTn id="50" dur="500"/>
                                        <p:tgtEl>
                                          <p:spTgt spid="7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childTnLst>
                                </p:cTn>
                              </p:par>
                            </p:childTnLst>
                          </p:cTn>
                        </p:par>
                        <p:par>
                          <p:cTn id="63" fill="hold">
                            <p:stCondLst>
                              <p:cond delay="4000"/>
                            </p:stCondLst>
                            <p:childTnLst>
                              <p:par>
                                <p:cTn id="64" presetID="47"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anim calcmode="lin" valueType="num">
                                      <p:cBhvr>
                                        <p:cTn id="67" dur="500" fill="hold"/>
                                        <p:tgtEl>
                                          <p:spTgt spid="78"/>
                                        </p:tgtEl>
                                        <p:attrNameLst>
                                          <p:attrName>ppt_x</p:attrName>
                                        </p:attrNameLst>
                                      </p:cBhvr>
                                      <p:tavLst>
                                        <p:tav tm="0">
                                          <p:val>
                                            <p:strVal val="#ppt_x"/>
                                          </p:val>
                                        </p:tav>
                                        <p:tav tm="100000">
                                          <p:val>
                                            <p:strVal val="#ppt_x"/>
                                          </p:val>
                                        </p:tav>
                                      </p:tavLst>
                                    </p:anim>
                                    <p:anim calcmode="lin" valueType="num">
                                      <p:cBhvr>
                                        <p:cTn id="68" dur="500" fill="hold"/>
                                        <p:tgtEl>
                                          <p:spTgt spid="7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anim calcmode="lin" valueType="num">
                                      <p:cBhvr>
                                        <p:cTn id="72" dur="500" fill="hold"/>
                                        <p:tgtEl>
                                          <p:spTgt spid="79"/>
                                        </p:tgtEl>
                                        <p:attrNameLst>
                                          <p:attrName>ppt_x</p:attrName>
                                        </p:attrNameLst>
                                      </p:cBhvr>
                                      <p:tavLst>
                                        <p:tav tm="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anim calcmode="lin" valueType="num">
                                      <p:cBhvr>
                                        <p:cTn id="77" dur="500" fill="hold"/>
                                        <p:tgtEl>
                                          <p:spTgt spid="80"/>
                                        </p:tgtEl>
                                        <p:attrNameLst>
                                          <p:attrName>ppt_x</p:attrName>
                                        </p:attrNameLst>
                                      </p:cBhvr>
                                      <p:tavLst>
                                        <p:tav tm="0">
                                          <p:val>
                                            <p:strVal val="#ppt_x"/>
                                          </p:val>
                                        </p:tav>
                                        <p:tav tm="100000">
                                          <p:val>
                                            <p:strVal val="#ppt_x"/>
                                          </p:val>
                                        </p:tav>
                                      </p:tavLst>
                                    </p:anim>
                                    <p:anim calcmode="lin" valueType="num">
                                      <p:cBhvr>
                                        <p:cTn id="78" dur="500" fill="hold"/>
                                        <p:tgtEl>
                                          <p:spTgt spid="8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anim calcmode="lin" valueType="num">
                                      <p:cBhvr>
                                        <p:cTn id="82" dur="500" fill="hold"/>
                                        <p:tgtEl>
                                          <p:spTgt spid="81"/>
                                        </p:tgtEl>
                                        <p:attrNameLst>
                                          <p:attrName>ppt_x</p:attrName>
                                        </p:attrNameLst>
                                      </p:cBhvr>
                                      <p:tavLst>
                                        <p:tav tm="0">
                                          <p:val>
                                            <p:strVal val="#ppt_x"/>
                                          </p:val>
                                        </p:tav>
                                        <p:tav tm="100000">
                                          <p:val>
                                            <p:strVal val="#ppt_x"/>
                                          </p:val>
                                        </p:tav>
                                      </p:tavLst>
                                    </p:anim>
                                    <p:anim calcmode="lin" valueType="num">
                                      <p:cBhvr>
                                        <p:cTn id="83" dur="500" fill="hold"/>
                                        <p:tgtEl>
                                          <p:spTgt spid="81"/>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Effect transition="in" filter="fade">
                                      <p:cBhvr>
                                        <p:cTn id="89" dur="500"/>
                                        <p:tgtEl>
                                          <p:spTgt spid="25"/>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p:tgtEl>
                                          <p:spTgt spid="86"/>
                                        </p:tgtEl>
                                        <p:attrNameLst>
                                          <p:attrName>ppt_x</p:attrName>
                                        </p:attrNameLst>
                                      </p:cBhvr>
                                      <p:tavLst>
                                        <p:tav tm="0">
                                          <p:val>
                                            <p:strVal val="#ppt_x-#ppt_w*1.125000"/>
                                          </p:val>
                                        </p:tav>
                                        <p:tav tm="100000">
                                          <p:val>
                                            <p:strVal val="#ppt_x"/>
                                          </p:val>
                                        </p:tav>
                                      </p:tavLst>
                                    </p:anim>
                                    <p:animEffect transition="in" filter="wipe(right)">
                                      <p:cBhvr>
                                        <p:cTn id="94" dur="500"/>
                                        <p:tgtEl>
                                          <p:spTgt spid="86"/>
                                        </p:tgtEl>
                                      </p:cBhvr>
                                    </p:animEffect>
                                  </p:childTnLst>
                                </p:cTn>
                              </p:par>
                            </p:childTnLst>
                          </p:cTn>
                        </p:par>
                        <p:par>
                          <p:cTn id="95" fill="hold">
                            <p:stCondLst>
                              <p:cond delay="5500"/>
                            </p:stCondLst>
                            <p:childTnLst>
                              <p:par>
                                <p:cTn id="96" presetID="14" presetClass="entr" presetSubtype="1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randombar(horizontal)">
                                      <p:cBhvr>
                                        <p:cTn id="98" dur="500"/>
                                        <p:tgtEl>
                                          <p:spTgt spid="85"/>
                                        </p:tgtEl>
                                      </p:cBhvr>
                                    </p:animEffect>
                                  </p:childTnLst>
                                </p:cTn>
                              </p:par>
                            </p:childTnLst>
                          </p:cTn>
                        </p:par>
                        <p:par>
                          <p:cTn id="99" fill="hold">
                            <p:stCondLst>
                              <p:cond delay="6000"/>
                            </p:stCondLst>
                            <p:childTnLst>
                              <p:par>
                                <p:cTn id="100" presetID="12" presetClass="entr" presetSubtype="4" fill="hold" grpId="0" nodeType="afterEffect">
                                  <p:stCondLst>
                                    <p:cond delay="0"/>
                                  </p:stCondLst>
                                  <p:iterate type="lt">
                                    <p:tmPct val="50000"/>
                                  </p:iterate>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200"/>
                                        <p:tgtEl>
                                          <p:spTgt spid="87"/>
                                        </p:tgtEl>
                                        <p:attrNameLst>
                                          <p:attrName>ppt_y</p:attrName>
                                        </p:attrNameLst>
                                      </p:cBhvr>
                                      <p:tavLst>
                                        <p:tav tm="0">
                                          <p:val>
                                            <p:strVal val="#ppt_y+#ppt_h*1.125000"/>
                                          </p:val>
                                        </p:tav>
                                        <p:tav tm="100000">
                                          <p:val>
                                            <p:strVal val="#ppt_y"/>
                                          </p:val>
                                        </p:tav>
                                      </p:tavLst>
                                    </p:anim>
                                    <p:animEffect transition="in" filter="wipe(up)">
                                      <p:cBhvr>
                                        <p:cTn id="103" dur="200"/>
                                        <p:tgtEl>
                                          <p:spTgt spid="87"/>
                                        </p:tgtEl>
                                      </p:cBhvr>
                                    </p:animEffect>
                                  </p:childTnLst>
                                </p:cTn>
                              </p:par>
                            </p:childTnLst>
                          </p:cTn>
                        </p:par>
                        <p:par>
                          <p:cTn id="104" fill="hold">
                            <p:stCondLst>
                              <p:cond delay="7100"/>
                            </p:stCondLst>
                            <p:childTnLst>
                              <p:par>
                                <p:cTn id="105" presetID="14" presetClass="entr" presetSubtype="1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randombar(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66" grpId="0" animBg="1"/>
      <p:bldP spid="85"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公司介绍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公司</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团队介绍</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公司简介</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团队介绍</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公司理念</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公司历程</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公司结构</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527213"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01</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14457127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5" name="组合 2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104" name="组合 103"/>
          <p:cNvGrpSpPr/>
          <p:nvPr/>
        </p:nvGrpSpPr>
        <p:grpSpPr>
          <a:xfrm>
            <a:off x="3459111" y="2142082"/>
            <a:ext cx="1600030" cy="1633598"/>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621"/>
            <p:cNvSpPr/>
            <p:nvPr/>
          </p:nvSpPr>
          <p:spPr>
            <a:xfrm>
              <a:off x="6827951" y="4405952"/>
              <a:ext cx="1442047"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盈利</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扩大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572516" y="3366980"/>
            <a:ext cx="1229247" cy="1255036"/>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621"/>
            <p:cNvSpPr/>
            <p:nvPr/>
          </p:nvSpPr>
          <p:spPr>
            <a:xfrm>
              <a:off x="3060625" y="6347817"/>
              <a:ext cx="1751223" cy="10630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市场占有率快</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3979774" y="4407147"/>
            <a:ext cx="1314572" cy="1342150"/>
            <a:chOff x="7017480" y="7611380"/>
            <a:chExt cx="2317967"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621"/>
            <p:cNvSpPr/>
            <p:nvPr/>
          </p:nvSpPr>
          <p:spPr>
            <a:xfrm>
              <a:off x="7478666" y="8116777"/>
              <a:ext cx="1442047"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研发要快</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nvGrpSpPr>
        <p:grpSpPr>
          <a:xfrm>
            <a:off x="8027902" y="2030769"/>
            <a:ext cx="1314572" cy="1342152"/>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621"/>
            <p:cNvSpPr/>
            <p:nvPr/>
          </p:nvSpPr>
          <p:spPr>
            <a:xfrm>
              <a:off x="14531041" y="3958940"/>
              <a:ext cx="1442049"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技术提高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8897197" y="4239812"/>
            <a:ext cx="1488939" cy="1520174"/>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2621"/>
            <p:cNvSpPr/>
            <p:nvPr/>
          </p:nvSpPr>
          <p:spPr>
            <a:xfrm>
              <a:off x="16413686" y="7962778"/>
              <a:ext cx="1442049"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功能强大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0607720" y="1959494"/>
            <a:ext cx="1752346" cy="1789109"/>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Shape 2621"/>
            <p:cNvSpPr/>
            <p:nvPr/>
          </p:nvSpPr>
          <p:spPr>
            <a:xfrm>
              <a:off x="19133267" y="4176812"/>
              <a:ext cx="2232248"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利益</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最大化</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Arc 3"/>
          <p:cNvSpPr/>
          <p:nvPr/>
        </p:nvSpPr>
        <p:spPr>
          <a:xfrm rot="20794530">
            <a:off x="4317376" y="3296054"/>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2" name="Arc 3"/>
          <p:cNvSpPr/>
          <p:nvPr/>
        </p:nvSpPr>
        <p:spPr>
          <a:xfrm rot="17548443">
            <a:off x="5301309" y="4511954"/>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4" name="Arc 3"/>
          <p:cNvSpPr/>
          <p:nvPr/>
        </p:nvSpPr>
        <p:spPr>
          <a:xfrm rot="805470" flipH="1">
            <a:off x="6946620" y="3164113"/>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5" name="Arc 3"/>
          <p:cNvSpPr/>
          <p:nvPr/>
        </p:nvSpPr>
        <p:spPr>
          <a:xfrm rot="3055585" flipH="1">
            <a:off x="7605131" y="4391920"/>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9" name="直接箭头连接符 18"/>
          <p:cNvCxnSpPr/>
          <p:nvPr/>
        </p:nvCxnSpPr>
        <p:spPr>
          <a:xfrm flipH="1" flipV="1">
            <a:off x="2801764" y="3994498"/>
            <a:ext cx="3124461" cy="167084"/>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7817066" y="3248220"/>
            <a:ext cx="2793460" cy="829820"/>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26223" y="3248220"/>
            <a:ext cx="2012153" cy="2054366"/>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2621"/>
            <p:cNvSpPr/>
            <p:nvPr/>
          </p:nvSpPr>
          <p:spPr>
            <a:xfrm>
              <a:off x="11074506" y="6529098"/>
              <a:ext cx="2232248" cy="1754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1490840" y="6379074"/>
            <a:ext cx="10749328" cy="992578"/>
            <a:chOff x="1379715" y="3986755"/>
            <a:chExt cx="6588710" cy="595891"/>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007595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down)">
                                      <p:cBhvr>
                                        <p:cTn id="29" dur="500"/>
                                        <p:tgtEl>
                                          <p:spTgt spid="94"/>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right)">
                                      <p:cBhvr>
                                        <p:cTn id="38" dur="500"/>
                                        <p:tgtEl>
                                          <p:spTgt spid="9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par>
                                <p:cTn id="43" presetID="10" presetClass="entr" presetSubtype="0" fill="hold" nodeType="withEffect">
                                  <p:stCondLst>
                                    <p:cond delay="2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4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nodeType="withEffect">
                                  <p:stCondLst>
                                    <p:cond delay="80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nodeType="withEffect">
                                  <p:stCondLst>
                                    <p:cond delay="100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anim calcmode="lin" valueType="num">
                                      <p:cBhvr>
                                        <p:cTn id="62" dur="500" fill="hold"/>
                                        <p:tgtEl>
                                          <p:spTgt spid="98"/>
                                        </p:tgtEl>
                                        <p:attrNameLst>
                                          <p:attrName>ppt_x</p:attrName>
                                        </p:attrNameLst>
                                      </p:cBhvr>
                                      <p:tavLst>
                                        <p:tav tm="0">
                                          <p:val>
                                            <p:strVal val="#ppt_x"/>
                                          </p:val>
                                        </p:tav>
                                        <p:tav tm="100000">
                                          <p:val>
                                            <p:strVal val="#ppt_x"/>
                                          </p:val>
                                        </p:tav>
                                      </p:tavLst>
                                    </p:anim>
                                    <p:anim calcmode="lin" valueType="num">
                                      <p:cBhvr>
                                        <p:cTn id="6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1" grpId="0" animBg="1"/>
      <p:bldP spid="92" grpId="0" animBg="1"/>
      <p:bldP spid="94" grpId="0" animBg="1"/>
      <p:bldP spid="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2" name="组合 1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市场推广分布</a:t>
              </a:r>
            </a:p>
          </p:txBody>
        </p:sp>
      </p:grpSp>
      <p:grpSp>
        <p:nvGrpSpPr>
          <p:cNvPr id="7" name="组合 6"/>
          <p:cNvGrpSpPr/>
          <p:nvPr/>
        </p:nvGrpSpPr>
        <p:grpSpPr>
          <a:xfrm>
            <a:off x="7006151" y="1851459"/>
            <a:ext cx="2011014" cy="2053203"/>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5"/>
            <p:cNvSpPr/>
            <p:nvPr/>
          </p:nvSpPr>
          <p:spPr bwMode="auto">
            <a:xfrm>
              <a:off x="13281361" y="4332826"/>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二线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6" name="组合 5"/>
          <p:cNvGrpSpPr/>
          <p:nvPr/>
        </p:nvGrpSpPr>
        <p:grpSpPr>
          <a:xfrm>
            <a:off x="4492187" y="2049042"/>
            <a:ext cx="2011014" cy="2053203"/>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5"/>
            <p:cNvSpPr/>
            <p:nvPr/>
          </p:nvSpPr>
          <p:spPr bwMode="auto">
            <a:xfrm>
              <a:off x="8784988" y="4332827"/>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一线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8" name="组合 7"/>
          <p:cNvGrpSpPr/>
          <p:nvPr/>
        </p:nvGrpSpPr>
        <p:grpSpPr>
          <a:xfrm>
            <a:off x="7042182" y="4454887"/>
            <a:ext cx="2011014" cy="2053203"/>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5"/>
            <p:cNvSpPr/>
            <p:nvPr/>
          </p:nvSpPr>
          <p:spPr bwMode="auto">
            <a:xfrm>
              <a:off x="13281361" y="8606451"/>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三线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0" name="组合 9"/>
          <p:cNvGrpSpPr/>
          <p:nvPr/>
        </p:nvGrpSpPr>
        <p:grpSpPr>
          <a:xfrm>
            <a:off x="4505728" y="4623839"/>
            <a:ext cx="2011014" cy="2053203"/>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Rectangle 5"/>
            <p:cNvSpPr/>
            <p:nvPr/>
          </p:nvSpPr>
          <p:spPr bwMode="auto">
            <a:xfrm>
              <a:off x="8784987" y="8606452"/>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四线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1" name="组合 10"/>
          <p:cNvGrpSpPr/>
          <p:nvPr/>
        </p:nvGrpSpPr>
        <p:grpSpPr>
          <a:xfrm>
            <a:off x="2015239" y="2419571"/>
            <a:ext cx="9499270" cy="4068055"/>
            <a:chOff x="3553443" y="4178727"/>
            <a:chExt cx="16749932" cy="7025753"/>
          </a:xfrm>
        </p:grpSpPr>
        <p:grpSp>
          <p:nvGrpSpPr>
            <p:cNvPr id="53" name="组合 52"/>
            <p:cNvGrpSpPr/>
            <p:nvPr/>
          </p:nvGrpSpPr>
          <p:grpSpPr>
            <a:xfrm>
              <a:off x="3553443" y="4178727"/>
              <a:ext cx="3833959" cy="1561181"/>
              <a:chOff x="821049" y="2005844"/>
              <a:chExt cx="1995558" cy="2169455"/>
            </a:xfrm>
          </p:grpSpPr>
          <p:sp>
            <p:nvSpPr>
              <p:cNvPr id="54"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5"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6" name="组合 55"/>
            <p:cNvGrpSpPr/>
            <p:nvPr/>
          </p:nvGrpSpPr>
          <p:grpSpPr>
            <a:xfrm>
              <a:off x="3553443" y="9643299"/>
              <a:ext cx="3833959" cy="1561181"/>
              <a:chOff x="821049" y="2005844"/>
              <a:chExt cx="1995558" cy="2169455"/>
            </a:xfrm>
          </p:grpSpPr>
          <p:sp>
            <p:nvSpPr>
              <p:cNvPr id="57"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8"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9" name="组合 58"/>
            <p:cNvGrpSpPr/>
            <p:nvPr/>
          </p:nvGrpSpPr>
          <p:grpSpPr>
            <a:xfrm>
              <a:off x="16514154" y="4206885"/>
              <a:ext cx="3789221" cy="1561178"/>
              <a:chOff x="808283" y="2005844"/>
              <a:chExt cx="1972272" cy="2169453"/>
            </a:xfrm>
          </p:grpSpPr>
          <p:sp>
            <p:nvSpPr>
              <p:cNvPr id="60"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1"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62" name="组合 61"/>
            <p:cNvGrpSpPr/>
            <p:nvPr/>
          </p:nvGrpSpPr>
          <p:grpSpPr>
            <a:xfrm>
              <a:off x="16514154" y="9234634"/>
              <a:ext cx="3789221" cy="1561178"/>
              <a:chOff x="808283" y="2005844"/>
              <a:chExt cx="1972272" cy="2169453"/>
            </a:xfrm>
          </p:grpSpPr>
          <p:sp>
            <p:nvSpPr>
              <p:cNvPr id="63"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4"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spTree>
    <p:extLst>
      <p:ext uri="{BB962C8B-B14F-4D97-AF65-F5344CB8AC3E}">
        <p14:creationId xmlns:p14="http://schemas.microsoft.com/office/powerpoint/2010/main" val="677561676"/>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6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46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46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6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10562783" y="2625182"/>
            <a:ext cx="1953444" cy="3213967"/>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5670994" y="5572811"/>
            <a:ext cx="1864283"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7535277" y="5572811"/>
            <a:ext cx="3034711"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2542617" y="2625183"/>
            <a:ext cx="2407874" cy="160698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4943290" y="2625182"/>
            <a:ext cx="2804909"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7740994" y="2625182"/>
            <a:ext cx="2828992"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2543408" y="4232167"/>
            <a:ext cx="254874" cy="3709681"/>
          </a:xfrm>
          <a:prstGeom prst="rect">
            <a:avLst/>
          </a:prstGeom>
          <a:solidFill>
            <a:schemeClr val="bg1">
              <a:lumMod val="75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9366887" y="5353393"/>
            <a:ext cx="2334401" cy="1550935"/>
            <a:chOff x="16516498" y="9245600"/>
            <a:chExt cx="4116217" cy="2678548"/>
          </a:xfrm>
        </p:grpSpPr>
        <p:sp>
          <p:nvSpPr>
            <p:cNvPr id="31" name="Shape 529"/>
            <p:cNvSpPr/>
            <p:nvPr/>
          </p:nvSpPr>
          <p:spPr>
            <a:xfrm>
              <a:off x="1651649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9366887" y="2382554"/>
            <a:ext cx="2334401" cy="1484001"/>
            <a:chOff x="16516498" y="4114800"/>
            <a:chExt cx="4116217" cy="2562949"/>
          </a:xfrm>
        </p:grpSpPr>
        <p:sp>
          <p:nvSpPr>
            <p:cNvPr id="28" name="Shape 526"/>
            <p:cNvSpPr/>
            <p:nvPr/>
          </p:nvSpPr>
          <p:spPr>
            <a:xfrm>
              <a:off x="16516498" y="5625286"/>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单击添加内测期工作描述文字内容单击添加内测期工作描述</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文字内容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3777736" y="2382556"/>
            <a:ext cx="2334401" cy="1623367"/>
            <a:chOff x="6661225" y="4114800"/>
            <a:chExt cx="4116217" cy="2803643"/>
          </a:xfrm>
        </p:grpSpPr>
        <p:sp>
          <p:nvSpPr>
            <p:cNvPr id="27" name="Shape 525"/>
            <p:cNvSpPr/>
            <p:nvPr/>
          </p:nvSpPr>
          <p:spPr>
            <a:xfrm>
              <a:off x="6661225" y="554439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单击添加方案期工作描述文字内容单击添加方案期工作描述文字内容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578655" y="5353393"/>
            <a:ext cx="2334401" cy="1550935"/>
            <a:chOff x="11600048" y="9245600"/>
            <a:chExt cx="4116217" cy="2678548"/>
          </a:xfrm>
        </p:grpSpPr>
        <p:sp>
          <p:nvSpPr>
            <p:cNvPr id="29" name="Shape 527"/>
            <p:cNvSpPr/>
            <p:nvPr/>
          </p:nvSpPr>
          <p:spPr>
            <a:xfrm>
              <a:off x="1160004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578656" y="2382556"/>
            <a:ext cx="2334401" cy="1670204"/>
            <a:chOff x="11600049" y="4114800"/>
            <a:chExt cx="4116217" cy="2884533"/>
          </a:xfrm>
        </p:grpSpPr>
        <p:sp>
          <p:nvSpPr>
            <p:cNvPr id="26" name="Shape 524"/>
            <p:cNvSpPr/>
            <p:nvPr/>
          </p:nvSpPr>
          <p:spPr>
            <a:xfrm>
              <a:off x="11600049" y="562528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单击添加封测期工作描述文字内容单击添加封测期工作描述文字内容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886425" y="4128742"/>
            <a:ext cx="2139651" cy="727200"/>
            <a:chOff x="1581848" y="7286171"/>
            <a:chExt cx="3772817" cy="1255913"/>
          </a:xfrm>
        </p:grpSpPr>
        <p:sp>
          <p:nvSpPr>
            <p:cNvPr id="32" name="Shape 530"/>
            <p:cNvSpPr/>
            <p:nvPr/>
          </p:nvSpPr>
          <p:spPr>
            <a:xfrm>
              <a:off x="1581848" y="7286171"/>
              <a:ext cx="2251979"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1100" kern="1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1100" dirty="0">
                <a:solidFill>
                  <a:schemeClr val="tx1">
                    <a:lumMod val="95000"/>
                    <a:lumOff val="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011343" y="4937543"/>
            <a:ext cx="2334401" cy="2271232"/>
            <a:chOff x="6645500" y="8544464"/>
            <a:chExt cx="4116217" cy="3922540"/>
          </a:xfrm>
        </p:grpSpPr>
        <p:sp>
          <p:nvSpPr>
            <p:cNvPr id="30" name="Shape 528"/>
            <p:cNvSpPr/>
            <p:nvPr/>
          </p:nvSpPr>
          <p:spPr>
            <a:xfrm>
              <a:off x="6645500" y="11414541"/>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53" name="平行四边形 5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3" name="组合 62"/>
          <p:cNvGrpSpPr/>
          <p:nvPr/>
        </p:nvGrpSpPr>
        <p:grpSpPr>
          <a:xfrm>
            <a:off x="-346843" y="334599"/>
            <a:ext cx="3430341" cy="578494"/>
            <a:chOff x="-611583" y="577868"/>
            <a:chExt cx="6048672" cy="999091"/>
          </a:xfrm>
        </p:grpSpPr>
        <p:sp>
          <p:nvSpPr>
            <p:cNvPr id="54" name="对角圆角矩形 5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产品研发期</a:t>
              </a:r>
            </a:p>
          </p:txBody>
        </p:sp>
      </p:grpSp>
    </p:spTree>
    <p:extLst>
      <p:ext uri="{BB962C8B-B14F-4D97-AF65-F5344CB8AC3E}">
        <p14:creationId xmlns:p14="http://schemas.microsoft.com/office/powerpoint/2010/main" val="221707487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1000"/>
                                        <p:tgtEl>
                                          <p:spTgt spid="48"/>
                                        </p:tgtEl>
                                      </p:cBhvr>
                                    </p:animEffect>
                                  </p:childTnLst>
                                </p:cTn>
                              </p:par>
                              <p:par>
                                <p:cTn id="18" presetID="53" presetClass="entr" presetSubtype="16" fill="hold" nodeType="withEffect">
                                  <p:stCondLst>
                                    <p:cond delay="50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1000"/>
                                        <p:tgtEl>
                                          <p:spTgt spid="23"/>
                                        </p:tgtEl>
                                      </p:cBhvr>
                                    </p:animEffect>
                                  </p:childTnLst>
                                </p:cTn>
                              </p:par>
                              <p:par>
                                <p:cTn id="27" presetID="53" presetClass="entr" presetSubtype="16" fill="hold" nodeType="withEffect">
                                  <p:stCondLst>
                                    <p:cond delay="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000"/>
                                        <p:tgtEl>
                                          <p:spTgt spid="24"/>
                                        </p:tgtEl>
                                      </p:cBhvr>
                                    </p:animEffect>
                                  </p:childTnLst>
                                </p:cTn>
                              </p:par>
                              <p:par>
                                <p:cTn id="36" presetID="53" presetClass="entr" presetSubtype="16" fill="hold"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10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1000"/>
                                        <p:tgtEl>
                                          <p:spTgt spid="20"/>
                                        </p:tgtEl>
                                      </p:cBhvr>
                                    </p:animEffect>
                                  </p:childTnLst>
                                </p:cTn>
                              </p:par>
                              <p:par>
                                <p:cTn id="54" presetID="53" presetClass="entr" presetSubtype="16" fill="hold" nodeType="withEffect">
                                  <p:stCondLst>
                                    <p:cond delay="50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childTnLst>
                          </p:cTn>
                        </p:par>
                        <p:par>
                          <p:cTn id="59" fill="hold">
                            <p:stCondLst>
                              <p:cond delay="6000"/>
                            </p:stCondLst>
                            <p:childTnLst>
                              <p:par>
                                <p:cTn id="60" presetID="2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1000"/>
                                        <p:tgtEl>
                                          <p:spTgt spid="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right)">
                                      <p:cBhvr>
                                        <p:cTn id="71" dur="1000"/>
                                        <p:tgtEl>
                                          <p:spTgt spid="21"/>
                                        </p:tgtEl>
                                      </p:cBhvr>
                                    </p:animEffect>
                                  </p:childTnLst>
                                </p:cTn>
                              </p:par>
                              <p:par>
                                <p:cTn id="72" presetID="53" presetClass="entr" presetSubtype="16" fill="hold" nodeType="withEffect">
                                  <p:stCondLst>
                                    <p:cond delay="5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财务</a:t>
            </a:r>
            <a:r>
              <a:rPr lang="en-US" altLang="zh-CN" sz="3900" dirty="0">
                <a:solidFill>
                  <a:schemeClr val="bg1"/>
                </a:solidFill>
                <a:latin typeface="思源黑体 CN Bold" pitchFamily="34" charset="-122"/>
                <a:ea typeface="思源黑体 CN Bold" pitchFamily="34" charset="-122"/>
              </a:rPr>
              <a:t>/</a:t>
            </a:r>
            <a:r>
              <a:rPr lang="zh-CN" altLang="en-US" sz="3900" dirty="0">
                <a:solidFill>
                  <a:schemeClr val="bg1"/>
                </a:solidFill>
                <a:latin typeface="思源黑体 CN Bold" pitchFamily="34" charset="-122"/>
                <a:ea typeface="思源黑体 CN Bold" pitchFamily="34" charset="-122"/>
              </a:rPr>
              <a:t>融资</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财务</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融资用途</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成本预算</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融资计划</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8" y="6468032"/>
            <a:ext cx="1200863" cy="400110"/>
            <a:chOff x="14536417" y="11170642"/>
            <a:chExt cx="2117465" cy="691011"/>
          </a:xfrm>
        </p:grpSpPr>
        <p:sp>
          <p:nvSpPr>
            <p:cNvPr id="41" name="TextBox 40"/>
            <p:cNvSpPr txBox="1"/>
            <p:nvPr/>
          </p:nvSpPr>
          <p:spPr>
            <a:xfrm>
              <a:off x="14971518" y="11170642"/>
              <a:ext cx="168236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结束语</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财务状况</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资金用途</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05</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1719548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4754098" y="2626600"/>
            <a:ext cx="3593690" cy="366908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4" name="组合 83"/>
          <p:cNvGrpSpPr/>
          <p:nvPr/>
        </p:nvGrpSpPr>
        <p:grpSpPr>
          <a:xfrm>
            <a:off x="4663758" y="2334743"/>
            <a:ext cx="1633496" cy="1667764"/>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8907616" y="5149464"/>
              <a:ext cx="1949303" cy="1116249"/>
            </a:xfrm>
            <a:prstGeom prst="rect">
              <a:avLst/>
            </a:prstGeom>
            <a:noFill/>
          </p:spPr>
          <p:txBody>
            <a:bodyPr wrap="square" rtlCol="0">
              <a:spAutoFit/>
            </a:bodyPr>
            <a:lstStyle/>
            <a:p>
              <a:r>
                <a:rPr lang="en-US" altLang="zh-CN" sz="3600" dirty="0">
                  <a:solidFill>
                    <a:schemeClr val="bg1"/>
                  </a:solidFill>
                </a:rPr>
                <a:t>20%</a:t>
              </a:r>
              <a:endParaRPr lang="zh-CN" altLang="en-US" sz="3600" dirty="0">
                <a:solidFill>
                  <a:schemeClr val="bg1"/>
                </a:solidFill>
              </a:endParaRPr>
            </a:p>
          </p:txBody>
        </p:sp>
      </p:grpSp>
      <p:grpSp>
        <p:nvGrpSpPr>
          <p:cNvPr id="81" name="组合 80"/>
          <p:cNvGrpSpPr/>
          <p:nvPr/>
        </p:nvGrpSpPr>
        <p:grpSpPr>
          <a:xfrm>
            <a:off x="6842590" y="2334743"/>
            <a:ext cx="1633496" cy="1667764"/>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2541500" y="4900656"/>
              <a:ext cx="2196245" cy="1116249"/>
            </a:xfrm>
            <a:prstGeom prst="rect">
              <a:avLst/>
            </a:prstGeom>
            <a:noFill/>
          </p:spPr>
          <p:txBody>
            <a:bodyPr wrap="square" rtlCol="0">
              <a:spAutoFit/>
            </a:bodyPr>
            <a:lstStyle/>
            <a:p>
              <a:r>
                <a:rPr lang="en-US" altLang="zh-CN" sz="3600" dirty="0">
                  <a:solidFill>
                    <a:schemeClr val="bg1"/>
                  </a:solidFill>
                </a:rPr>
                <a:t>10%</a:t>
              </a:r>
              <a:endParaRPr lang="zh-CN" altLang="en-US" sz="3600" dirty="0">
                <a:solidFill>
                  <a:schemeClr val="bg1"/>
                </a:solidFill>
              </a:endParaRPr>
            </a:p>
          </p:txBody>
        </p:sp>
      </p:grpSp>
      <p:grpSp>
        <p:nvGrpSpPr>
          <p:cNvPr id="82" name="组合 81"/>
          <p:cNvGrpSpPr/>
          <p:nvPr/>
        </p:nvGrpSpPr>
        <p:grpSpPr>
          <a:xfrm>
            <a:off x="6842590" y="4577791"/>
            <a:ext cx="1633496" cy="1667764"/>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12663453" y="8799757"/>
              <a:ext cx="1970019" cy="1116249"/>
            </a:xfrm>
            <a:prstGeom prst="rect">
              <a:avLst/>
            </a:prstGeom>
            <a:noFill/>
          </p:spPr>
          <p:txBody>
            <a:bodyPr wrap="square" rtlCol="0">
              <a:spAutoFit/>
            </a:bodyPr>
            <a:lstStyle/>
            <a:p>
              <a:r>
                <a:rPr lang="en-US" altLang="zh-CN" sz="3600" dirty="0">
                  <a:solidFill>
                    <a:schemeClr val="bg1"/>
                  </a:solidFill>
                </a:rPr>
                <a:t>30%</a:t>
              </a:r>
              <a:endParaRPr lang="zh-CN" altLang="en-US" sz="3600" dirty="0">
                <a:solidFill>
                  <a:schemeClr val="bg1"/>
                </a:solidFill>
              </a:endParaRPr>
            </a:p>
          </p:txBody>
        </p:sp>
      </p:grpSp>
      <p:grpSp>
        <p:nvGrpSpPr>
          <p:cNvPr id="83" name="组合 82"/>
          <p:cNvGrpSpPr/>
          <p:nvPr/>
        </p:nvGrpSpPr>
        <p:grpSpPr>
          <a:xfrm>
            <a:off x="4663758" y="4577791"/>
            <a:ext cx="1633496" cy="1667764"/>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840696" y="8799757"/>
              <a:ext cx="1930152" cy="1116249"/>
            </a:xfrm>
            <a:prstGeom prst="rect">
              <a:avLst/>
            </a:prstGeom>
            <a:noFill/>
          </p:spPr>
          <p:txBody>
            <a:bodyPr wrap="square" rtlCol="0">
              <a:spAutoFit/>
            </a:bodyPr>
            <a:lstStyle/>
            <a:p>
              <a:r>
                <a:rPr lang="en-US" altLang="zh-CN" sz="3600" dirty="0">
                  <a:solidFill>
                    <a:schemeClr val="bg1"/>
                  </a:solidFill>
                </a:rPr>
                <a:t>40%</a:t>
              </a:r>
              <a:endParaRPr lang="zh-CN" altLang="en-US" sz="3600" dirty="0">
                <a:solidFill>
                  <a:schemeClr val="bg1"/>
                </a:solidFill>
              </a:endParaRPr>
            </a:p>
          </p:txBody>
        </p:sp>
      </p:grpSp>
      <p:sp>
        <p:nvSpPr>
          <p:cNvPr id="68" name="椭圆 67"/>
          <p:cNvSpPr/>
          <p:nvPr/>
        </p:nvSpPr>
        <p:spPr>
          <a:xfrm>
            <a:off x="6194628" y="3910685"/>
            <a:ext cx="712630" cy="727580"/>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9" name="组合 88"/>
          <p:cNvGrpSpPr/>
          <p:nvPr/>
        </p:nvGrpSpPr>
        <p:grpSpPr>
          <a:xfrm>
            <a:off x="8663378" y="2384365"/>
            <a:ext cx="2669272" cy="3854184"/>
            <a:chOff x="15276015" y="4117927"/>
            <a:chExt cx="4706690" cy="6656384"/>
          </a:xfrm>
        </p:grpSpPr>
        <p:grpSp>
          <p:nvGrpSpPr>
            <p:cNvPr id="85" name="组合 84"/>
            <p:cNvGrpSpPr/>
            <p:nvPr/>
          </p:nvGrpSpPr>
          <p:grpSpPr>
            <a:xfrm>
              <a:off x="15276015" y="4117927"/>
              <a:ext cx="4706690" cy="1934644"/>
              <a:chOff x="15276015" y="4117927"/>
              <a:chExt cx="4706690" cy="1934644"/>
            </a:xfrm>
          </p:grpSpPr>
          <p:sp>
            <p:nvSpPr>
              <p:cNvPr id="70" name="TextBox 69"/>
              <p:cNvSpPr txBox="1"/>
              <p:nvPr/>
            </p:nvSpPr>
            <p:spPr>
              <a:xfrm>
                <a:off x="15276015" y="411792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6" name="组合 85"/>
            <p:cNvGrpSpPr/>
            <p:nvPr/>
          </p:nvGrpSpPr>
          <p:grpSpPr>
            <a:xfrm>
              <a:off x="15276015" y="8839667"/>
              <a:ext cx="4706690" cy="1934644"/>
              <a:chOff x="15276015" y="8839667"/>
              <a:chExt cx="4706690" cy="1934644"/>
            </a:xfrm>
          </p:grpSpPr>
          <p:sp>
            <p:nvSpPr>
              <p:cNvPr id="72" name="TextBox 71"/>
              <p:cNvSpPr txBox="1"/>
              <p:nvPr/>
            </p:nvSpPr>
            <p:spPr>
              <a:xfrm>
                <a:off x="15276015" y="883966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grpSp>
        <p:nvGrpSpPr>
          <p:cNvPr id="90" name="组合 89"/>
          <p:cNvGrpSpPr/>
          <p:nvPr/>
        </p:nvGrpSpPr>
        <p:grpSpPr>
          <a:xfrm>
            <a:off x="1858376" y="2384366"/>
            <a:ext cx="2502138" cy="3831075"/>
            <a:chOff x="3276849" y="4117927"/>
            <a:chExt cx="4411986" cy="6616472"/>
          </a:xfrm>
        </p:grpSpPr>
        <p:grpSp>
          <p:nvGrpSpPr>
            <p:cNvPr id="87" name="组合 86"/>
            <p:cNvGrpSpPr/>
            <p:nvPr/>
          </p:nvGrpSpPr>
          <p:grpSpPr>
            <a:xfrm>
              <a:off x="3276849" y="4117927"/>
              <a:ext cx="4411986" cy="1934644"/>
              <a:chOff x="3276849" y="4117927"/>
              <a:chExt cx="4411986" cy="1934644"/>
            </a:xfrm>
          </p:grpSpPr>
          <p:sp>
            <p:nvSpPr>
              <p:cNvPr id="46" name="TextBox 45"/>
              <p:cNvSpPr txBox="1"/>
              <p:nvPr/>
            </p:nvSpPr>
            <p:spPr>
              <a:xfrm>
                <a:off x="4852458" y="4117927"/>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1"/>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8" name="组合 87"/>
            <p:cNvGrpSpPr/>
            <p:nvPr/>
          </p:nvGrpSpPr>
          <p:grpSpPr>
            <a:xfrm>
              <a:off x="3276849" y="8799755"/>
              <a:ext cx="4411986" cy="1934644"/>
              <a:chOff x="3276849" y="8799755"/>
              <a:chExt cx="4411986" cy="1934644"/>
            </a:xfrm>
          </p:grpSpPr>
          <p:sp>
            <p:nvSpPr>
              <p:cNvPr id="74" name="TextBox 73"/>
              <p:cNvSpPr txBox="1"/>
              <p:nvPr/>
            </p:nvSpPr>
            <p:spPr>
              <a:xfrm>
                <a:off x="4852458" y="8799755"/>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9"/>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sp>
        <p:nvSpPr>
          <p:cNvPr id="76" name="平行四边形 7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0" name="组合 79"/>
          <p:cNvGrpSpPr/>
          <p:nvPr/>
        </p:nvGrpSpPr>
        <p:grpSpPr>
          <a:xfrm>
            <a:off x="-346843" y="334599"/>
            <a:ext cx="3430341" cy="578494"/>
            <a:chOff x="-611583" y="577868"/>
            <a:chExt cx="6048672" cy="999091"/>
          </a:xfrm>
        </p:grpSpPr>
        <p:sp>
          <p:nvSpPr>
            <p:cNvPr id="77" name="对角圆角矩形 7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成本预算</a:t>
              </a:r>
            </a:p>
          </p:txBody>
        </p:sp>
      </p:grpSp>
    </p:spTree>
    <p:extLst>
      <p:ext uri="{BB962C8B-B14F-4D97-AF65-F5344CB8AC3E}">
        <p14:creationId xmlns:p14="http://schemas.microsoft.com/office/powerpoint/2010/main" val="7978410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9" dur="2000" fill="hold"/>
                                        <p:tgtEl>
                                          <p:spTgt spid="67"/>
                                        </p:tgtEl>
                                        <p:attrNameLst>
                                          <p:attrName>ppt_x</p:attrName>
                                          <p:attrName>ppt_y</p:attrName>
                                        </p:attrNameLst>
                                      </p:cBhvr>
                                    </p:animMotion>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fill="hold"/>
                                        <p:tgtEl>
                                          <p:spTgt spid="89"/>
                                        </p:tgtEl>
                                        <p:attrNameLst>
                                          <p:attrName>ppt_x</p:attrName>
                                        </p:attrNameLst>
                                      </p:cBhvr>
                                      <p:tavLst>
                                        <p:tav tm="0">
                                          <p:val>
                                            <p:strVal val="1+#ppt_w/2"/>
                                          </p:val>
                                        </p:tav>
                                        <p:tav tm="100000">
                                          <p:val>
                                            <p:strVal val="#ppt_x"/>
                                          </p:val>
                                        </p:tav>
                                      </p:tavLst>
                                    </p:anim>
                                    <p:anim calcmode="lin" valueType="num">
                                      <p:cBhvr additive="base">
                                        <p:cTn id="53" dur="500" fill="hold"/>
                                        <p:tgtEl>
                                          <p:spTgt spid="89"/>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fill="hold"/>
                                        <p:tgtEl>
                                          <p:spTgt spid="90"/>
                                        </p:tgtEl>
                                        <p:attrNameLst>
                                          <p:attrName>ppt_x</p:attrName>
                                        </p:attrNameLst>
                                      </p:cBhvr>
                                      <p:tavLst>
                                        <p:tav tm="0">
                                          <p:val>
                                            <p:strVal val="0-#ppt_w/2"/>
                                          </p:val>
                                        </p:tav>
                                        <p:tav tm="100000">
                                          <p:val>
                                            <p:strVal val="#ppt_x"/>
                                          </p:val>
                                        </p:tav>
                                      </p:tavLst>
                                    </p:anim>
                                    <p:anim calcmode="lin" valueType="num">
                                      <p:cBhvr additive="base">
                                        <p:cTn id="5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450003" y="3991035"/>
            <a:ext cx="1316532" cy="1448793"/>
            <a:chOff x="2556769" y="6892731"/>
            <a:chExt cx="2321423" cy="2502143"/>
          </a:xfrm>
        </p:grpSpPr>
        <p:sp>
          <p:nvSpPr>
            <p:cNvPr id="18" name="TextBox 17"/>
            <p:cNvSpPr txBox="1"/>
            <p:nvPr/>
          </p:nvSpPr>
          <p:spPr>
            <a:xfrm>
              <a:off x="2556769" y="6892731"/>
              <a:ext cx="2321423"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前期资金</a:t>
              </a: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3508382" y="3460484"/>
            <a:ext cx="1331125" cy="1297344"/>
            <a:chOff x="6186278" y="5976441"/>
            <a:chExt cx="2347155" cy="2240584"/>
          </a:xfrm>
        </p:grpSpPr>
        <p:sp>
          <p:nvSpPr>
            <p:cNvPr id="26" name="TextBox 25"/>
            <p:cNvSpPr txBox="1"/>
            <p:nvPr/>
          </p:nvSpPr>
          <p:spPr>
            <a:xfrm>
              <a:off x="6186278" y="5976441"/>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中期资金</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917788" y="2709989"/>
            <a:ext cx="1331125" cy="1565845"/>
            <a:chOff x="10434750" y="4680297"/>
            <a:chExt cx="2347155" cy="2704297"/>
          </a:xfrm>
        </p:grpSpPr>
        <p:sp>
          <p:nvSpPr>
            <p:cNvPr id="29" name="TextBox 28"/>
            <p:cNvSpPr txBox="1"/>
            <p:nvPr/>
          </p:nvSpPr>
          <p:spPr>
            <a:xfrm>
              <a:off x="10434750" y="4680297"/>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后续资金</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1245817" y="5259105"/>
            <a:ext cx="1503471" cy="1535012"/>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746917" y="10010542"/>
              <a:ext cx="1974126" cy="850476"/>
            </a:xfrm>
            <a:prstGeom prst="rect">
              <a:avLst/>
            </a:prstGeom>
            <a:noFill/>
          </p:spPr>
          <p:txBody>
            <a:bodyPr wrap="square" rtlCol="0">
              <a:spAutoFit/>
            </a:bodyPr>
            <a:lstStyle/>
            <a:p>
              <a:pPr lvl="0"/>
              <a:r>
                <a:rPr lang="en-US" altLang="zh-CN" dirty="0" smtClean="0">
                  <a:solidFill>
                    <a:schemeClr val="bg1"/>
                  </a:solidFill>
                  <a:latin typeface="思源黑体 CN Medium" pitchFamily="34" charset="-122"/>
                  <a:ea typeface="思源黑体 CN Medium" pitchFamily="34" charset="-122"/>
                </a:rPr>
                <a:t>200</a:t>
              </a:r>
              <a:r>
                <a:rPr lang="zh-CN" altLang="en-US" dirty="0" smtClean="0">
                  <a:solidFill>
                    <a:schemeClr val="bg1"/>
                  </a:solidFill>
                  <a:latin typeface="思源黑体 CN Medium" pitchFamily="34" charset="-122"/>
                  <a:ea typeface="思源黑体 CN Medium" pitchFamily="34" charset="-122"/>
                </a:rPr>
                <a:t>万</a:t>
              </a:r>
              <a:endParaRPr lang="zh-CN" altLang="en-US" dirty="0">
                <a:solidFill>
                  <a:schemeClr val="bg1"/>
                </a:solidFill>
                <a:latin typeface="思源黑体 CN Medium" pitchFamily="34" charset="-122"/>
                <a:ea typeface="思源黑体 CN Medium" pitchFamily="34" charset="-122"/>
              </a:endParaRPr>
            </a:p>
          </p:txBody>
        </p:sp>
      </p:grpSp>
      <p:grpSp>
        <p:nvGrpSpPr>
          <p:cNvPr id="49" name="组合 48"/>
          <p:cNvGrpSpPr/>
          <p:nvPr/>
        </p:nvGrpSpPr>
        <p:grpSpPr>
          <a:xfrm>
            <a:off x="3124186" y="4831890"/>
            <a:ext cx="1861494" cy="1900548"/>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90980" y="9413590"/>
              <a:ext cx="2342454" cy="930206"/>
            </a:xfrm>
            <a:prstGeom prst="rect">
              <a:avLst/>
            </a:prstGeom>
            <a:noFill/>
          </p:spPr>
          <p:txBody>
            <a:bodyPr wrap="square" rtlCol="0">
              <a:spAutoFit/>
            </a:bodyPr>
            <a:lstStyle/>
            <a:p>
              <a:pPr lvl="0"/>
              <a:r>
                <a:rPr lang="en-US" altLang="zh-CN" sz="2900" dirty="0">
                  <a:solidFill>
                    <a:schemeClr val="bg1"/>
                  </a:solidFill>
                  <a:latin typeface="思源黑体 CN Medium" pitchFamily="34" charset="-122"/>
                  <a:ea typeface="思源黑体 CN Medium" pitchFamily="34" charset="-122"/>
                </a:rPr>
                <a:t>300</a:t>
              </a:r>
              <a:r>
                <a:rPr lang="zh-CN" altLang="en-US" sz="2900" dirty="0">
                  <a:solidFill>
                    <a:schemeClr val="bg1"/>
                  </a:solidFill>
                  <a:latin typeface="思源黑体 CN Medium" pitchFamily="34" charset="-122"/>
                  <a:ea typeface="思源黑体 CN Medium" pitchFamily="34" charset="-122"/>
                </a:rPr>
                <a:t>万</a:t>
              </a:r>
            </a:p>
          </p:txBody>
        </p:sp>
      </p:grpSp>
      <p:grpSp>
        <p:nvGrpSpPr>
          <p:cNvPr id="50" name="组合 49"/>
          <p:cNvGrpSpPr/>
          <p:nvPr/>
        </p:nvGrpSpPr>
        <p:grpSpPr>
          <a:xfrm>
            <a:off x="5352052" y="4295452"/>
            <a:ext cx="2386908" cy="2436984"/>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61625" y="8724870"/>
              <a:ext cx="2856836" cy="1116248"/>
            </a:xfrm>
            <a:prstGeom prst="rect">
              <a:avLst/>
            </a:prstGeom>
            <a:noFill/>
          </p:spPr>
          <p:txBody>
            <a:bodyPr wrap="square" rtlCol="0">
              <a:spAutoFit/>
            </a:bodyPr>
            <a:lstStyle/>
            <a:p>
              <a:pPr lvl="0"/>
              <a:r>
                <a:rPr lang="en-US" altLang="zh-CN" sz="3600" dirty="0">
                  <a:solidFill>
                    <a:prstClr val="white"/>
                  </a:solidFill>
                  <a:latin typeface="思源黑体 CN Medium" pitchFamily="34" charset="-122"/>
                  <a:ea typeface="思源黑体 CN Medium" pitchFamily="34" charset="-122"/>
                </a:rPr>
                <a:t>500</a:t>
              </a:r>
              <a:r>
                <a:rPr lang="zh-CN" altLang="en-US" sz="3600" dirty="0">
                  <a:solidFill>
                    <a:prstClr val="white"/>
                  </a:solidFill>
                  <a:latin typeface="思源黑体 CN Medium" pitchFamily="34" charset="-122"/>
                  <a:ea typeface="思源黑体 CN Medium" pitchFamily="34" charset="-122"/>
                </a:rPr>
                <a:t>万</a:t>
              </a:r>
            </a:p>
          </p:txBody>
        </p:sp>
      </p:grpSp>
      <p:sp>
        <p:nvSpPr>
          <p:cNvPr id="39" name="TextBox 38"/>
          <p:cNvSpPr txBox="1"/>
          <p:nvPr/>
        </p:nvSpPr>
        <p:spPr>
          <a:xfrm>
            <a:off x="8908914" y="3159540"/>
            <a:ext cx="2750437" cy="3050940"/>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4" name="组合 5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融资计划</a:t>
              </a:r>
            </a:p>
          </p:txBody>
        </p:sp>
      </p:grpSp>
      <p:sp>
        <p:nvSpPr>
          <p:cNvPr id="46" name="圆角矩形 45"/>
          <p:cNvSpPr/>
          <p:nvPr/>
        </p:nvSpPr>
        <p:spPr>
          <a:xfrm>
            <a:off x="8676383" y="2798421"/>
            <a:ext cx="3064643" cy="3835859"/>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55" name="组合 54"/>
          <p:cNvGrpSpPr/>
          <p:nvPr/>
        </p:nvGrpSpPr>
        <p:grpSpPr>
          <a:xfrm>
            <a:off x="9269843" y="2534748"/>
            <a:ext cx="1776947" cy="453556"/>
            <a:chOff x="15530566" y="3613782"/>
            <a:chExt cx="2230265" cy="557566"/>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15796075" y="3639860"/>
              <a:ext cx="1640644" cy="491864"/>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分析概况</a:t>
              </a:r>
              <a:endParaRPr lang="id-ID" sz="20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343928931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anim calcmode="lin" valueType="num">
                                      <p:cBhvr>
                                        <p:cTn id="30" dur="500" fill="hold"/>
                                        <p:tgtEl>
                                          <p:spTgt spid="51"/>
                                        </p:tgtEl>
                                        <p:attrNameLst>
                                          <p:attrName>ppt_x</p:attrName>
                                        </p:attrNameLst>
                                      </p:cBhvr>
                                      <p:tavLst>
                                        <p:tav tm="0">
                                          <p:val>
                                            <p:strVal val="#ppt_x"/>
                                          </p:val>
                                        </p:tav>
                                        <p:tav tm="100000">
                                          <p:val>
                                            <p:strVal val="#ppt_x"/>
                                          </p:val>
                                        </p:tav>
                                      </p:tavLst>
                                    </p:anim>
                                    <p:anim calcmode="lin" valueType="num">
                                      <p:cBhvr>
                                        <p:cTn id="31" dur="5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融资用途</a:t>
              </a:r>
            </a:p>
          </p:txBody>
        </p:sp>
      </p:grpSp>
      <p:grpSp>
        <p:nvGrpSpPr>
          <p:cNvPr id="6" name="组合 5"/>
          <p:cNvGrpSpPr/>
          <p:nvPr/>
        </p:nvGrpSpPr>
        <p:grpSpPr>
          <a:xfrm>
            <a:off x="7039285" y="2498798"/>
            <a:ext cx="1993925" cy="2035756"/>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78021" y="2498798"/>
            <a:ext cx="1993925" cy="2035756"/>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4508654" y="2498798"/>
            <a:ext cx="1993925" cy="2035756"/>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9569921" y="2498798"/>
            <a:ext cx="1993925" cy="2035756"/>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054645" y="4805748"/>
            <a:ext cx="9432107" cy="1568643"/>
            <a:chOff x="3622923" y="8299783"/>
            <a:chExt cx="16631503" cy="2709131"/>
          </a:xfrm>
        </p:grpSpPr>
        <p:sp>
          <p:nvSpPr>
            <p:cNvPr id="54" name="矩形 53"/>
            <p:cNvSpPr/>
            <p:nvPr/>
          </p:nvSpPr>
          <p:spPr>
            <a:xfrm>
              <a:off x="4084761" y="8299783"/>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55" name="矩形 54"/>
            <p:cNvSpPr/>
            <p:nvPr/>
          </p:nvSpPr>
          <p:spPr>
            <a:xfrm>
              <a:off x="8586083" y="8325756"/>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56" name="矩形 55"/>
            <p:cNvSpPr/>
            <p:nvPr/>
          </p:nvSpPr>
          <p:spPr>
            <a:xfrm>
              <a:off x="12958008" y="8325756"/>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57" name="矩形 56"/>
            <p:cNvSpPr/>
            <p:nvPr/>
          </p:nvSpPr>
          <p:spPr>
            <a:xfrm>
              <a:off x="17329937" y="8299783"/>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58" name="TextBox 57"/>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3" name="TextBox 62"/>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4" name="TextBox 63"/>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5" name="TextBox 64"/>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spTree>
    <p:extLst>
      <p:ext uri="{BB962C8B-B14F-4D97-AF65-F5344CB8AC3E}">
        <p14:creationId xmlns:p14="http://schemas.microsoft.com/office/powerpoint/2010/main" val="130832056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ppt_w</p:attrName>
                                        </p:attrNameLst>
                                      </p:cBhvr>
                                      <p:tavLst>
                                        <p:tav tm="0" fmla="#ppt_w*sin(2.5*pi*$)">
                                          <p:val>
                                            <p:fltVal val="0"/>
                                          </p:val>
                                        </p:tav>
                                        <p:tav tm="100000">
                                          <p:val>
                                            <p:fltVal val="1"/>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ppt_w</p:attrName>
                                        </p:attrNameLst>
                                      </p:cBhvr>
                                      <p:tavLst>
                                        <p:tav tm="0" fmla="#ppt_w*sin(2.5*pi*$)">
                                          <p:val>
                                            <p:fltVal val="0"/>
                                          </p:val>
                                        </p:tav>
                                        <p:tav tm="100000">
                                          <p:val>
                                            <p:fltVal val="1"/>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ppt_w</p:attrName>
                                        </p:attrNameLst>
                                      </p:cBhvr>
                                      <p:tavLst>
                                        <p:tav tm="0" fmla="#ppt_w*sin(2.5*pi*$)">
                                          <p:val>
                                            <p:fltVal val="0"/>
                                          </p:val>
                                        </p:tav>
                                        <p:tav tm="100000">
                                          <p:val>
                                            <p:fltVal val="1"/>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财务资金</a:t>
              </a:r>
            </a:p>
          </p:txBody>
        </p:sp>
      </p:grpSp>
      <p:sp>
        <p:nvSpPr>
          <p:cNvPr id="63" name="TextBox 62"/>
          <p:cNvSpPr txBox="1"/>
          <p:nvPr/>
        </p:nvSpPr>
        <p:spPr>
          <a:xfrm>
            <a:off x="2021930" y="2293049"/>
            <a:ext cx="3207356" cy="388673"/>
          </a:xfrm>
          <a:prstGeom prst="rect">
            <a:avLst/>
          </a:prstGeom>
          <a:noFill/>
          <a:ln>
            <a:noFill/>
          </a:ln>
        </p:spPr>
        <p:txBody>
          <a:bodyPr wrap="square" lIns="49634" tIns="24817" rIns="49634" bIns="24817" rtlCol="0">
            <a:spAutoFit/>
          </a:bodyPr>
          <a:lstStyle/>
          <a:p>
            <a:r>
              <a:rPr lang="zh-CN" altLang="en-US" sz="2200" dirty="0">
                <a:solidFill>
                  <a:schemeClr val="tx1">
                    <a:lumMod val="50000"/>
                    <a:lumOff val="50000"/>
                  </a:schemeClr>
                </a:solidFill>
                <a:latin typeface="微软雅黑" pitchFamily="34" charset="-122"/>
                <a:ea typeface="微软雅黑" pitchFamily="34" charset="-122"/>
              </a:rPr>
              <a:t>某公司财务状况及资金</a:t>
            </a:r>
            <a:endParaRPr lang="en-US" altLang="zh-CN" sz="2200" dirty="0">
              <a:solidFill>
                <a:schemeClr val="tx1">
                  <a:lumMod val="50000"/>
                  <a:lumOff val="50000"/>
                </a:schemeClr>
              </a:solidFill>
              <a:latin typeface="微软雅黑" pitchFamily="34" charset="-122"/>
              <a:ea typeface="微软雅黑" pitchFamily="34" charset="-122"/>
            </a:endParaRPr>
          </a:p>
        </p:txBody>
      </p:sp>
      <p:grpSp>
        <p:nvGrpSpPr>
          <p:cNvPr id="5" name="组合 4"/>
          <p:cNvGrpSpPr/>
          <p:nvPr/>
        </p:nvGrpSpPr>
        <p:grpSpPr>
          <a:xfrm>
            <a:off x="1993111" y="2896685"/>
            <a:ext cx="9584564" cy="3355897"/>
            <a:chOff x="3514424" y="5002730"/>
            <a:chExt cx="16900329" cy="5795816"/>
          </a:xfrm>
        </p:grpSpPr>
        <p:grpSp>
          <p:nvGrpSpPr>
            <p:cNvPr id="26" name="组合 25"/>
            <p:cNvGrpSpPr/>
            <p:nvPr/>
          </p:nvGrpSpPr>
          <p:grpSpPr>
            <a:xfrm>
              <a:off x="3514424" y="5002730"/>
              <a:ext cx="16900329" cy="5795816"/>
              <a:chOff x="2197999" y="2860422"/>
              <a:chExt cx="8201130" cy="2812504"/>
            </a:xfrm>
          </p:grpSpPr>
          <p:sp>
            <p:nvSpPr>
              <p:cNvPr id="27" name="矩形 26"/>
              <p:cNvSpPr/>
              <p:nvPr/>
            </p:nvSpPr>
            <p:spPr>
              <a:xfrm>
                <a:off x="219799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9799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6958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6958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4117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4117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1276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1276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8435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88435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05594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5594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2753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2753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027611" y="5537424"/>
              <a:ext cx="1736733" cy="1913569"/>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项目</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资产</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流动</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050285" y="8871749"/>
              <a:ext cx="1736733" cy="1328866"/>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金额</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比例</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267556"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固定资产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687072"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11158878" y="5341412"/>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无形递延资产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13510553"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流动负债</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15924885" y="5438811"/>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资产负债率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8339219"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流动比率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6039095"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823421.34</a:t>
              </a:r>
            </a:p>
          </p:txBody>
        </p:sp>
        <p:sp>
          <p:nvSpPr>
            <p:cNvPr id="73" name="TextBox 72"/>
            <p:cNvSpPr txBox="1"/>
            <p:nvPr/>
          </p:nvSpPr>
          <p:spPr>
            <a:xfrm>
              <a:off x="8582978"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923421.34</a:t>
              </a:r>
            </a:p>
          </p:txBody>
        </p:sp>
        <p:sp>
          <p:nvSpPr>
            <p:cNvPr id="74" name="TextBox 73"/>
            <p:cNvSpPr txBox="1"/>
            <p:nvPr/>
          </p:nvSpPr>
          <p:spPr>
            <a:xfrm>
              <a:off x="10987250"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523421.3</a:t>
              </a:r>
            </a:p>
          </p:txBody>
        </p:sp>
        <p:sp>
          <p:nvSpPr>
            <p:cNvPr id="75" name="TextBox 74"/>
            <p:cNvSpPr txBox="1"/>
            <p:nvPr/>
          </p:nvSpPr>
          <p:spPr>
            <a:xfrm>
              <a:off x="13405615" y="9134343"/>
              <a:ext cx="2563882"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123421.34</a:t>
              </a:r>
            </a:p>
          </p:txBody>
        </p:sp>
        <p:sp>
          <p:nvSpPr>
            <p:cNvPr id="76" name="TextBox 75"/>
            <p:cNvSpPr txBox="1"/>
            <p:nvPr/>
          </p:nvSpPr>
          <p:spPr>
            <a:xfrm>
              <a:off x="15996067" y="9134343"/>
              <a:ext cx="1697588"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12 %</a:t>
              </a:r>
            </a:p>
          </p:txBody>
        </p:sp>
        <p:sp>
          <p:nvSpPr>
            <p:cNvPr id="77" name="TextBox 76"/>
            <p:cNvSpPr txBox="1"/>
            <p:nvPr/>
          </p:nvSpPr>
          <p:spPr>
            <a:xfrm>
              <a:off x="18390830" y="9134343"/>
              <a:ext cx="1736733"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8.7%</a:t>
              </a:r>
            </a:p>
          </p:txBody>
        </p:sp>
      </p:grpSp>
    </p:spTree>
    <p:extLst>
      <p:ext uri="{BB962C8B-B14F-4D97-AF65-F5344CB8AC3E}">
        <p14:creationId xmlns:p14="http://schemas.microsoft.com/office/powerpoint/2010/main" val="23499018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 calcmode="lin" valueType="num">
                                      <p:cBhvr>
                                        <p:cTn id="19" dur="500" fill="hold"/>
                                        <p:tgtEl>
                                          <p:spTgt spid="63"/>
                                        </p:tgtEl>
                                        <p:attrNameLst>
                                          <p:attrName>style.rotation</p:attrName>
                                        </p:attrNameLst>
                                      </p:cBhvr>
                                      <p:tavLst>
                                        <p:tav tm="0">
                                          <p:val>
                                            <p:fltVal val="360"/>
                                          </p:val>
                                        </p:tav>
                                        <p:tav tm="100000">
                                          <p:val>
                                            <p:fltVal val="0"/>
                                          </p:val>
                                        </p:tav>
                                      </p:tavLst>
                                    </p:anim>
                                    <p:animEffect transition="in" filter="fade">
                                      <p:cBhvr>
                                        <p:cTn id="20" dur="500"/>
                                        <p:tgtEl>
                                          <p:spTgt spid="63"/>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3875" y="2337384"/>
            <a:ext cx="13758856" cy="3184480"/>
          </a:xfrm>
          <a:prstGeom prst="rect">
            <a:avLst/>
          </a:prstGeom>
          <a:solidFill>
            <a:schemeClr val="bg1">
              <a:lumMod val="95000"/>
            </a:schemeClr>
          </a:solidFill>
          <a:ln w="34925">
            <a:noFill/>
          </a:ln>
          <a:effectLst>
            <a:outerShdw blurRad="330200" dist="165100" dir="9420000" sx="102000" sy="102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3" name="文本框 3"/>
          <p:cNvSpPr>
            <a:spLocks noChangeArrowheads="1"/>
          </p:cNvSpPr>
          <p:nvPr/>
        </p:nvSpPr>
        <p:spPr bwMode="auto">
          <a:xfrm>
            <a:off x="6247077" y="4667205"/>
            <a:ext cx="1719270" cy="357895"/>
          </a:xfrm>
          <a:prstGeom prst="rect">
            <a:avLst/>
          </a:prstGeom>
          <a:noFill/>
          <a:ln>
            <a:noFill/>
          </a:ln>
          <a:extLst/>
        </p:spPr>
        <p:txBody>
          <a:bodyPr wrap="none" lIns="49634" tIns="24817" rIns="49634" bIns="24817">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r>
              <a:rPr lang="zh-CN" altLang="en-US" sz="2000" dirty="0">
                <a:solidFill>
                  <a:schemeClr val="tx1"/>
                </a:solidFill>
                <a:latin typeface="微软雅黑" pitchFamily="34" charset="-122"/>
                <a:ea typeface="微软雅黑" pitchFamily="34" charset="-122"/>
                <a:sym typeface="微软雅黑" pitchFamily="34" charset="-122"/>
              </a:rPr>
              <a:t>谢谢您的观看</a:t>
            </a:r>
            <a:r>
              <a:rPr lang="en-US" altLang="zh-CN" sz="2000" dirty="0">
                <a:solidFill>
                  <a:schemeClr val="tx1"/>
                </a:solidFill>
                <a:latin typeface="微软雅黑" pitchFamily="34" charset="-122"/>
                <a:ea typeface="微软雅黑" pitchFamily="34" charset="-122"/>
                <a:sym typeface="微软雅黑" pitchFamily="34" charset="-122"/>
              </a:rPr>
              <a:t>!</a:t>
            </a:r>
            <a:endParaRPr lang="zh-CN" altLang="en-US" sz="2000" dirty="0">
              <a:solidFill>
                <a:schemeClr val="tx1"/>
              </a:solidFill>
              <a:latin typeface="微软雅黑" pitchFamily="34" charset="-122"/>
              <a:ea typeface="微软雅黑" pitchFamily="34" charset="-122"/>
              <a:sym typeface="微软雅黑" pitchFamily="34" charset="-122"/>
            </a:endParaRPr>
          </a:p>
        </p:txBody>
      </p:sp>
      <p:sp>
        <p:nvSpPr>
          <p:cNvPr id="34" name="Text Box 3"/>
          <p:cNvSpPr>
            <a:spLocks noChangeArrowheads="1"/>
          </p:cNvSpPr>
          <p:nvPr/>
        </p:nvSpPr>
        <p:spPr bwMode="auto">
          <a:xfrm>
            <a:off x="5681486" y="2955048"/>
            <a:ext cx="3517207" cy="1310464"/>
          </a:xfrm>
          <a:prstGeom prst="rect">
            <a:avLst/>
          </a:prstGeom>
          <a:noFill/>
          <a:ln>
            <a:noFill/>
          </a:ln>
          <a:extLst/>
        </p:spPr>
        <p:txBody>
          <a:bodyPr lIns="49634" tIns="24817" rIns="49634" bIns="24817" anchor="ctr">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pPr algn="l">
              <a:lnSpc>
                <a:spcPct val="90000"/>
              </a:lnSpc>
            </a:pPr>
            <a:r>
              <a:rPr lang="en-US" sz="6200" dirty="0">
                <a:solidFill>
                  <a:srgbClr val="C00000"/>
                </a:solidFill>
                <a:latin typeface="Franklin Gothic Medium" pitchFamily="34" charset="0"/>
                <a:ea typeface="方正正中黑简体" pitchFamily="2" charset="-122"/>
                <a:sym typeface="Impact" pitchFamily="34" charset="0"/>
              </a:rPr>
              <a:t>THANKS</a:t>
            </a:r>
            <a:endParaRPr lang="en-US" altLang="zh-CN" sz="6200" dirty="0">
              <a:solidFill>
                <a:srgbClr val="C00000"/>
              </a:solidFill>
              <a:latin typeface="Franklin Gothic Medium" pitchFamily="34" charset="0"/>
              <a:ea typeface="方正正中黑简体" pitchFamily="2" charset="-122"/>
              <a:sym typeface="Impact" pitchFamily="34" charset="0"/>
            </a:endParaRPr>
          </a:p>
          <a:p>
            <a:pPr algn="l">
              <a:lnSpc>
                <a:spcPct val="90000"/>
              </a:lnSpc>
            </a:pPr>
            <a:r>
              <a:rPr lang="en-US" sz="2900" dirty="0">
                <a:solidFill>
                  <a:srgbClr val="C00000"/>
                </a:solidFill>
                <a:latin typeface="微软雅黑" pitchFamily="34" charset="-122"/>
                <a:ea typeface="微软雅黑" pitchFamily="34" charset="-122"/>
                <a:sym typeface="Impact" pitchFamily="34" charset="0"/>
              </a:rPr>
              <a:t>FORWATCHING</a:t>
            </a:r>
          </a:p>
        </p:txBody>
      </p:sp>
      <p:sp>
        <p:nvSpPr>
          <p:cNvPr id="35" name="任意多边形 34"/>
          <p:cNvSpPr>
            <a:spLocks noChangeArrowheads="1"/>
          </p:cNvSpPr>
          <p:nvPr/>
        </p:nvSpPr>
        <p:spPr bwMode="auto">
          <a:xfrm rot="2700000">
            <a:off x="4407079" y="3044667"/>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C00000"/>
          </a:solidFill>
          <a:ln>
            <a:noFill/>
          </a:ln>
          <a:extLst/>
        </p:spPr>
        <p:txBody>
          <a:bodyPr rot="10800000" vert="eaVert" lIns="49634" tIns="24817" rIns="49634" bIns="24817" anchor="ct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endParaRPr lang="zh-CN" altLang="en-US" sz="1000">
              <a:solidFill>
                <a:srgbClr val="00ACA8"/>
              </a:solidFill>
            </a:endParaRPr>
          </a:p>
        </p:txBody>
      </p:sp>
    </p:spTree>
    <p:extLst>
      <p:ext uri="{BB962C8B-B14F-4D97-AF65-F5344CB8AC3E}">
        <p14:creationId xmlns:p14="http://schemas.microsoft.com/office/powerpoint/2010/main" val="18664816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heckerboard(across)">
                                      <p:cBhvr>
                                        <p:cTn id="7" dur="500"/>
                                        <p:tgtEl>
                                          <p:spTgt spid="32"/>
                                        </p:tgtEl>
                                      </p:cBhvr>
                                    </p:animEffect>
                                  </p:childTnLst>
                                </p:cTn>
                              </p:par>
                            </p:childTnLst>
                          </p:cTn>
                        </p:par>
                        <p:par>
                          <p:cTn id="8" fill="hold">
                            <p:stCondLst>
                              <p:cond delay="500"/>
                            </p:stCondLst>
                            <p:childTnLst>
                              <p:par>
                                <p:cTn id="9" presetID="53" presetClass="entr" presetSubtype="16" repeatCount="2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800"/>
                            </p:stCondLst>
                            <p:childTnLst>
                              <p:par>
                                <p:cTn id="23" presetID="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681075" cy="792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717" y="1046064"/>
            <a:ext cx="8106498" cy="6033767"/>
          </a:xfrm>
          <a:prstGeom prst="rect">
            <a:avLst/>
          </a:prstGeom>
        </p:spPr>
      </p:pic>
      <p:sp>
        <p:nvSpPr>
          <p:cNvPr id="5" name="等腰三角形 4"/>
          <p:cNvSpPr/>
          <p:nvPr/>
        </p:nvSpPr>
        <p:spPr>
          <a:xfrm rot="6785238">
            <a:off x="8579077" y="2275650"/>
            <a:ext cx="736936" cy="72179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6" name="等腰三角形 5"/>
          <p:cNvSpPr/>
          <p:nvPr/>
        </p:nvSpPr>
        <p:spPr>
          <a:xfrm rot="19559326">
            <a:off x="10483224" y="1816854"/>
            <a:ext cx="1774211" cy="1304419"/>
          </a:xfrm>
          <a:prstGeom prst="triangle">
            <a:avLst>
              <a:gd name="adj" fmla="val 100000"/>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 name="等腰三角形 6"/>
          <p:cNvSpPr/>
          <p:nvPr/>
        </p:nvSpPr>
        <p:spPr>
          <a:xfrm rot="16027830">
            <a:off x="11147028" y="5089713"/>
            <a:ext cx="1811434" cy="1277617"/>
          </a:xfrm>
          <a:prstGeom prst="triangle">
            <a:avLst>
              <a:gd name="adj" fmla="val 100000"/>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 name="TextBox 8"/>
          <p:cNvSpPr txBox="1"/>
          <p:nvPr/>
        </p:nvSpPr>
        <p:spPr>
          <a:xfrm>
            <a:off x="1594237" y="2375819"/>
            <a:ext cx="1736986" cy="496395"/>
          </a:xfrm>
          <a:prstGeom prst="rect">
            <a:avLst/>
          </a:prstGeom>
          <a:noFill/>
        </p:spPr>
        <p:txBody>
          <a:bodyPr wrap="square" lIns="49634" tIns="24817" rIns="49634" bIns="24817" rtlCol="0">
            <a:spAutoFit/>
          </a:bodyPr>
          <a:lstStyle/>
          <a:p>
            <a:r>
              <a:rPr lang="zh-CN" altLang="en-US" sz="2900" dirty="0">
                <a:solidFill>
                  <a:schemeClr val="tx1">
                    <a:lumMod val="75000"/>
                    <a:lumOff val="25000"/>
                  </a:schemeClr>
                </a:solidFill>
                <a:latin typeface="思源黑体 CN Medium" pitchFamily="34" charset="-122"/>
                <a:ea typeface="思源黑体 CN Medium" pitchFamily="34" charset="-122"/>
              </a:rPr>
              <a:t>公司简介</a:t>
            </a:r>
          </a:p>
        </p:txBody>
      </p:sp>
      <p:cxnSp>
        <p:nvCxnSpPr>
          <p:cNvPr id="10" name="直接连接符 9"/>
          <p:cNvCxnSpPr/>
          <p:nvPr/>
        </p:nvCxnSpPr>
        <p:spPr>
          <a:xfrm flipV="1">
            <a:off x="1594239" y="2993438"/>
            <a:ext cx="3838881" cy="30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9030" y="3025944"/>
            <a:ext cx="3998687" cy="4205102"/>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只保留文字。您的内容打在这里，或者通过复制您的文本后，在此框中选择粘贴，并选择只保留文字。</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580143" y="1834414"/>
            <a:ext cx="3496688" cy="496395"/>
          </a:xfrm>
          <a:prstGeom prst="rect">
            <a:avLst/>
          </a:prstGeom>
          <a:noFill/>
        </p:spPr>
        <p:txBody>
          <a:bodyPr wrap="square" lIns="49634" tIns="24817" rIns="49634" bIns="24817" rtlCol="0">
            <a:spAutoFit/>
          </a:bodyPr>
          <a:lstStyle/>
          <a:p>
            <a:r>
              <a:rPr lang="en-US" altLang="zh-CN" sz="2900" b="1" dirty="0">
                <a:solidFill>
                  <a:srgbClr val="E9344D"/>
                </a:solidFill>
              </a:rPr>
              <a:t>COMPANY PROFILE</a:t>
            </a:r>
            <a:endParaRPr lang="zh-CN" altLang="en-US" sz="2900" b="1" dirty="0">
              <a:solidFill>
                <a:srgbClr val="E9344D"/>
              </a:solidFill>
            </a:endParaRPr>
          </a:p>
        </p:txBody>
      </p:sp>
      <p:sp>
        <p:nvSpPr>
          <p:cNvPr id="35" name="平行四边形 34"/>
          <p:cNvSpPr/>
          <p:nvPr/>
        </p:nvSpPr>
        <p:spPr>
          <a:xfrm>
            <a:off x="888864" y="1108507"/>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265168" y="334599"/>
            <a:ext cx="3430341" cy="578494"/>
            <a:chOff x="-467566" y="577868"/>
            <a:chExt cx="6048672" cy="999091"/>
          </a:xfrm>
        </p:grpSpPr>
        <p:sp>
          <p:nvSpPr>
            <p:cNvPr id="66" name="对角圆角矩形 65"/>
            <p:cNvSpPr/>
            <p:nvPr/>
          </p:nvSpPr>
          <p:spPr>
            <a:xfrm>
              <a:off x="-467566"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08312"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公司基本情况</a:t>
              </a:r>
            </a:p>
          </p:txBody>
        </p:sp>
      </p:grpSp>
    </p:spTree>
    <p:extLst>
      <p:ext uri="{BB962C8B-B14F-4D97-AF65-F5344CB8AC3E}">
        <p14:creationId xmlns:p14="http://schemas.microsoft.com/office/powerpoint/2010/main" val="504860288"/>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checkerboard(across)">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right)">
                                      <p:cBhvr>
                                        <p:cTn id="21" dur="1000"/>
                                        <p:tgtEl>
                                          <p:spTgt spid="9"/>
                                        </p:tgtEl>
                                      </p:cBhvr>
                                    </p:animEffect>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 calcmode="lin" valueType="num">
                                      <p:cBhvr>
                                        <p:cTn id="30" dur="2000" fill="hold"/>
                                        <p:tgtEl>
                                          <p:spTgt spid="4"/>
                                        </p:tgtEl>
                                        <p:attrNameLst>
                                          <p:attrName>style.rotation</p:attrName>
                                        </p:attrNameLst>
                                      </p:cBhvr>
                                      <p:tavLst>
                                        <p:tav tm="0">
                                          <p:val>
                                            <p:fltVal val="90"/>
                                          </p:val>
                                        </p:tav>
                                        <p:tav tm="100000">
                                          <p:val>
                                            <p:fltVal val="0"/>
                                          </p:val>
                                        </p:tav>
                                      </p:tavLst>
                                    </p:anim>
                                    <p:animEffect transition="in" filter="fade">
                                      <p:cBhvr>
                                        <p:cTn id="31" dur="2000"/>
                                        <p:tgtEl>
                                          <p:spTgt spid="4"/>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fltVal val="0"/>
                                          </p:val>
                                        </p:tav>
                                        <p:tav tm="100000">
                                          <p:val>
                                            <p:strVal val="#ppt_w"/>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style.rotation</p:attrName>
                                        </p:attrNameLst>
                                      </p:cBhvr>
                                      <p:tavLst>
                                        <p:tav tm="0">
                                          <p:val>
                                            <p:fltVal val="90"/>
                                          </p:val>
                                        </p:tav>
                                        <p:tav tm="100000">
                                          <p:val>
                                            <p:fltVal val="0"/>
                                          </p:val>
                                        </p:tav>
                                      </p:tavLst>
                                    </p:anim>
                                    <p:animEffect transition="in" filter="fade">
                                      <p:cBhvr>
                                        <p:cTn id="37" dur="2000"/>
                                        <p:tgtEl>
                                          <p:spTgt spid="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2000" fill="hold"/>
                                        <p:tgtEl>
                                          <p:spTgt spid="6"/>
                                        </p:tgtEl>
                                        <p:attrNameLst>
                                          <p:attrName>ppt_w</p:attrName>
                                        </p:attrNameLst>
                                      </p:cBhvr>
                                      <p:tavLst>
                                        <p:tav tm="0">
                                          <p:val>
                                            <p:fltVal val="0"/>
                                          </p:val>
                                        </p:tav>
                                        <p:tav tm="100000">
                                          <p:val>
                                            <p:strVal val="#ppt_w"/>
                                          </p:val>
                                        </p:tav>
                                      </p:tavLst>
                                    </p:anim>
                                    <p:anim calcmode="lin" valueType="num">
                                      <p:cBhvr>
                                        <p:cTn id="41" dur="2000" fill="hold"/>
                                        <p:tgtEl>
                                          <p:spTgt spid="6"/>
                                        </p:tgtEl>
                                        <p:attrNameLst>
                                          <p:attrName>ppt_h</p:attrName>
                                        </p:attrNameLst>
                                      </p:cBhvr>
                                      <p:tavLst>
                                        <p:tav tm="0">
                                          <p:val>
                                            <p:fltVal val="0"/>
                                          </p:val>
                                        </p:tav>
                                        <p:tav tm="100000">
                                          <p:val>
                                            <p:strVal val="#ppt_h"/>
                                          </p:val>
                                        </p:tav>
                                      </p:tavLst>
                                    </p:anim>
                                    <p:anim calcmode="lin" valueType="num">
                                      <p:cBhvr>
                                        <p:cTn id="42" dur="2000" fill="hold"/>
                                        <p:tgtEl>
                                          <p:spTgt spid="6"/>
                                        </p:tgtEl>
                                        <p:attrNameLst>
                                          <p:attrName>style.rotation</p:attrName>
                                        </p:attrNameLst>
                                      </p:cBhvr>
                                      <p:tavLst>
                                        <p:tav tm="0">
                                          <p:val>
                                            <p:fltVal val="90"/>
                                          </p:val>
                                        </p:tav>
                                        <p:tav tm="100000">
                                          <p:val>
                                            <p:fltVal val="0"/>
                                          </p:val>
                                        </p:tav>
                                      </p:tavLst>
                                    </p:anim>
                                    <p:animEffect transition="in" filter="fade">
                                      <p:cBhvr>
                                        <p:cTn id="43" dur="2000"/>
                                        <p:tgtEl>
                                          <p:spTgt spid="6"/>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p:cTn id="46" dur="2000" fill="hold"/>
                                        <p:tgtEl>
                                          <p:spTgt spid="7"/>
                                        </p:tgtEl>
                                        <p:attrNameLst>
                                          <p:attrName>ppt_w</p:attrName>
                                        </p:attrNameLst>
                                      </p:cBhvr>
                                      <p:tavLst>
                                        <p:tav tm="0">
                                          <p:val>
                                            <p:fltVal val="0"/>
                                          </p:val>
                                        </p:tav>
                                        <p:tav tm="100000">
                                          <p:val>
                                            <p:strVal val="#ppt_w"/>
                                          </p:val>
                                        </p:tav>
                                      </p:tavLst>
                                    </p:anim>
                                    <p:anim calcmode="lin" valueType="num">
                                      <p:cBhvr>
                                        <p:cTn id="47" dur="2000" fill="hold"/>
                                        <p:tgtEl>
                                          <p:spTgt spid="7"/>
                                        </p:tgtEl>
                                        <p:attrNameLst>
                                          <p:attrName>ppt_h</p:attrName>
                                        </p:attrNameLst>
                                      </p:cBhvr>
                                      <p:tavLst>
                                        <p:tav tm="0">
                                          <p:val>
                                            <p:fltVal val="0"/>
                                          </p:val>
                                        </p:tav>
                                        <p:tav tm="100000">
                                          <p:val>
                                            <p:strVal val="#ppt_h"/>
                                          </p:val>
                                        </p:tav>
                                      </p:tavLst>
                                    </p:anim>
                                    <p:anim calcmode="lin" valueType="num">
                                      <p:cBhvr>
                                        <p:cTn id="48" dur="2000" fill="hold"/>
                                        <p:tgtEl>
                                          <p:spTgt spid="7"/>
                                        </p:tgtEl>
                                        <p:attrNameLst>
                                          <p:attrName>style.rotation</p:attrName>
                                        </p:attrNameLst>
                                      </p:cBhvr>
                                      <p:tavLst>
                                        <p:tav tm="0">
                                          <p:val>
                                            <p:fltVal val="90"/>
                                          </p:val>
                                        </p:tav>
                                        <p:tav tm="100000">
                                          <p:val>
                                            <p:fltVal val="0"/>
                                          </p:val>
                                        </p:tav>
                                      </p:tavLst>
                                    </p:anim>
                                    <p:animEffect transition="in" filter="fade">
                                      <p:cBhvr>
                                        <p:cTn id="49" dur="2000"/>
                                        <p:tgtEl>
                                          <p:spTgt spid="7"/>
                                        </p:tgtEl>
                                      </p:cBhvr>
                                    </p:animEffect>
                                  </p:childTnLst>
                                </p:cTn>
                              </p:par>
                              <p:par>
                                <p:cTn id="50" presetID="12" presetClass="entr" presetSubtype="1" fill="hold" grpId="0" nodeType="withEffect">
                                  <p:stCondLst>
                                    <p:cond delay="3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p:tgtEl>
                                          <p:spTgt spid="11"/>
                                        </p:tgtEl>
                                        <p:attrNameLst>
                                          <p:attrName>ppt_y</p:attrName>
                                        </p:attrNameLst>
                                      </p:cBhvr>
                                      <p:tavLst>
                                        <p:tav tm="0">
                                          <p:val>
                                            <p:strVal val="#ppt_y-#ppt_h*1.125000"/>
                                          </p:val>
                                        </p:tav>
                                        <p:tav tm="100000">
                                          <p:val>
                                            <p:strVal val="#ppt_y"/>
                                          </p:val>
                                        </p:tav>
                                      </p:tavLst>
                                    </p:anim>
                                    <p:animEffect transition="in" filter="wipe(down)">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p:bldP spid="40" grpId="0"/>
      <p:bldP spid="3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08" y="-1"/>
            <a:ext cx="13703183" cy="793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55890" y="1959496"/>
            <a:ext cx="2383936" cy="2433950"/>
            <a:chOff x="7680681" y="3384153"/>
            <a:chExt cx="4203562" cy="4203562"/>
          </a:xfrm>
        </p:grpSpPr>
        <p:sp>
          <p:nvSpPr>
            <p:cNvPr id="33" name="Oval 167"/>
            <p:cNvSpPr/>
            <p:nvPr/>
          </p:nvSpPr>
          <p:spPr>
            <a:xfrm>
              <a:off x="768068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6"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7895593" y="3567790"/>
              <a:ext cx="3827057" cy="3827057"/>
            </a:xfrm>
            <a:prstGeom prst="rect">
              <a:avLst/>
            </a:prstGeom>
            <a:ln w="12700">
              <a:miter lim="400000"/>
            </a:ln>
          </p:spPr>
        </p:pic>
      </p:grpSp>
      <p:grpSp>
        <p:nvGrpSpPr>
          <p:cNvPr id="5" name="组合 4"/>
          <p:cNvGrpSpPr/>
          <p:nvPr/>
        </p:nvGrpSpPr>
        <p:grpSpPr>
          <a:xfrm>
            <a:off x="7173670" y="1959496"/>
            <a:ext cx="2383936" cy="2433950"/>
            <a:chOff x="12649233" y="3384153"/>
            <a:chExt cx="4203562" cy="4203562"/>
          </a:xfrm>
        </p:grpSpPr>
        <p:sp>
          <p:nvSpPr>
            <p:cNvPr id="38" name="Oval 180"/>
            <p:cNvSpPr/>
            <p:nvPr/>
          </p:nvSpPr>
          <p:spPr>
            <a:xfrm>
              <a:off x="12649233"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9"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12840211" y="3567790"/>
              <a:ext cx="3827057" cy="3827057"/>
            </a:xfrm>
            <a:prstGeom prst="rect">
              <a:avLst/>
            </a:prstGeom>
            <a:ln w="12700">
              <a:miter lim="400000"/>
            </a:ln>
          </p:spPr>
        </p:pic>
      </p:grpSp>
      <p:grpSp>
        <p:nvGrpSpPr>
          <p:cNvPr id="4" name="组合 3"/>
          <p:cNvGrpSpPr/>
          <p:nvPr/>
        </p:nvGrpSpPr>
        <p:grpSpPr>
          <a:xfrm>
            <a:off x="10073125" y="1959496"/>
            <a:ext cx="2383936" cy="2433950"/>
            <a:chOff x="17761801" y="3384153"/>
            <a:chExt cx="4203562" cy="4203562"/>
          </a:xfrm>
        </p:grpSpPr>
        <p:sp>
          <p:nvSpPr>
            <p:cNvPr id="42" name="Oval 193"/>
            <p:cNvSpPr/>
            <p:nvPr/>
          </p:nvSpPr>
          <p:spPr>
            <a:xfrm>
              <a:off x="1776180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3" name="03_Our Portfolio Round.psd"/>
            <p:cNvPicPr/>
            <p:nvPr/>
          </p:nvPicPr>
          <p:blipFill>
            <a:blip r:embed="rId5" cstate="print">
              <a:extLst>
                <a:ext uri="{28A0092B-C50C-407E-A947-70E740481C1C}">
                  <a14:useLocalDpi xmlns:a14="http://schemas.microsoft.com/office/drawing/2010/main" val="0"/>
                </a:ext>
              </a:extLst>
            </a:blip>
            <a:stretch>
              <a:fillRect/>
            </a:stretch>
          </p:blipFill>
          <p:spPr>
            <a:xfrm>
              <a:off x="17965868" y="3567790"/>
              <a:ext cx="3827057" cy="3827057"/>
            </a:xfrm>
            <a:prstGeom prst="rect">
              <a:avLst/>
            </a:prstGeom>
            <a:ln w="12700">
              <a:miter lim="400000"/>
            </a:ln>
          </p:spPr>
        </p:pic>
      </p:grpSp>
      <p:grpSp>
        <p:nvGrpSpPr>
          <p:cNvPr id="3" name="组合 2"/>
          <p:cNvGrpSpPr/>
          <p:nvPr/>
        </p:nvGrpSpPr>
        <p:grpSpPr>
          <a:xfrm>
            <a:off x="1583920" y="1972340"/>
            <a:ext cx="2383936" cy="2433950"/>
            <a:chOff x="2792903" y="3406338"/>
            <a:chExt cx="4203562" cy="4203562"/>
          </a:xfrm>
        </p:grpSpPr>
        <p:sp>
          <p:nvSpPr>
            <p:cNvPr id="45" name="Oval 18"/>
            <p:cNvSpPr/>
            <p:nvPr/>
          </p:nvSpPr>
          <p:spPr>
            <a:xfrm>
              <a:off x="2792903" y="3406338"/>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6" name="03_Our Portfolio Round.psd"/>
            <p:cNvPicPr/>
            <p:nvPr/>
          </p:nvPicPr>
          <p:blipFill>
            <a:blip r:embed="rId6" cstate="print">
              <a:extLst>
                <a:ext uri="{28A0092B-C50C-407E-A947-70E740481C1C}">
                  <a14:useLocalDpi xmlns:a14="http://schemas.microsoft.com/office/drawing/2010/main" val="0"/>
                </a:ext>
              </a:extLst>
            </a:blip>
            <a:stretch>
              <a:fillRect/>
            </a:stretch>
          </p:blipFill>
          <p:spPr>
            <a:xfrm>
              <a:off x="3008606" y="3604085"/>
              <a:ext cx="3827057" cy="3827057"/>
            </a:xfrm>
            <a:prstGeom prst="rect">
              <a:avLst/>
            </a:prstGeom>
            <a:ln w="12700">
              <a:miter lim="400000"/>
            </a:ln>
          </p:spPr>
        </p:pic>
      </p:grpSp>
      <p:grpSp>
        <p:nvGrpSpPr>
          <p:cNvPr id="7" name="组合 6"/>
          <p:cNvGrpSpPr/>
          <p:nvPr/>
        </p:nvGrpSpPr>
        <p:grpSpPr>
          <a:xfrm>
            <a:off x="1972092" y="4650857"/>
            <a:ext cx="1437329" cy="353944"/>
            <a:chOff x="3477359" y="8032286"/>
            <a:chExt cx="2534423" cy="611280"/>
          </a:xfrm>
        </p:grpSpPr>
        <p:sp>
          <p:nvSpPr>
            <p:cNvPr id="62" name="流程图: 可选过程 61"/>
            <p:cNvSpPr/>
            <p:nvPr/>
          </p:nvSpPr>
          <p:spPr>
            <a:xfrm>
              <a:off x="347735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sp>
        <p:nvSpPr>
          <p:cNvPr id="68" name="平行四边形 6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9" name="对角圆角矩形 6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grpSp>
      <p:grpSp>
        <p:nvGrpSpPr>
          <p:cNvPr id="8" name="组合 7"/>
          <p:cNvGrpSpPr/>
          <p:nvPr/>
        </p:nvGrpSpPr>
        <p:grpSpPr>
          <a:xfrm>
            <a:off x="4829195" y="4650857"/>
            <a:ext cx="1437329" cy="353944"/>
            <a:chOff x="8515249" y="8032286"/>
            <a:chExt cx="2534423" cy="611280"/>
          </a:xfrm>
        </p:grpSpPr>
        <p:sp>
          <p:nvSpPr>
            <p:cNvPr id="74" name="流程图: 可选过程 73"/>
            <p:cNvSpPr/>
            <p:nvPr/>
          </p:nvSpPr>
          <p:spPr>
            <a:xfrm>
              <a:off x="851524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9" name="组合 8"/>
          <p:cNvGrpSpPr/>
          <p:nvPr/>
        </p:nvGrpSpPr>
        <p:grpSpPr>
          <a:xfrm>
            <a:off x="7648521" y="4650857"/>
            <a:ext cx="1437329" cy="353944"/>
            <a:chOff x="13486526" y="8032286"/>
            <a:chExt cx="2534423" cy="611280"/>
          </a:xfrm>
        </p:grpSpPr>
        <p:sp>
          <p:nvSpPr>
            <p:cNvPr id="76" name="流程图: 可选过程 75"/>
            <p:cNvSpPr/>
            <p:nvPr/>
          </p:nvSpPr>
          <p:spPr>
            <a:xfrm>
              <a:off x="13486526"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0" name="组合 9"/>
          <p:cNvGrpSpPr/>
          <p:nvPr/>
        </p:nvGrpSpPr>
        <p:grpSpPr>
          <a:xfrm>
            <a:off x="10628623" y="4650857"/>
            <a:ext cx="1437329" cy="353944"/>
            <a:chOff x="18741300" y="8032286"/>
            <a:chExt cx="2534423" cy="611280"/>
          </a:xfrm>
        </p:grpSpPr>
        <p:sp>
          <p:nvSpPr>
            <p:cNvPr id="78" name="流程图: 可选过程 77"/>
            <p:cNvSpPr/>
            <p:nvPr/>
          </p:nvSpPr>
          <p:spPr>
            <a:xfrm>
              <a:off x="18741300"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p:cNvGrpSpPr/>
          <p:nvPr/>
        </p:nvGrpSpPr>
        <p:grpSpPr>
          <a:xfrm>
            <a:off x="1706252" y="5185262"/>
            <a:ext cx="10683003" cy="1477328"/>
            <a:chOff x="3008606" y="8955232"/>
            <a:chExt cx="18837192" cy="2551425"/>
          </a:xfrm>
        </p:grpSpPr>
        <p:sp>
          <p:nvSpPr>
            <p:cNvPr id="84" name="矩形 83"/>
            <p:cNvSpPr/>
            <p:nvPr/>
          </p:nvSpPr>
          <p:spPr>
            <a:xfrm>
              <a:off x="7880562"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5" name="矩形 34"/>
            <p:cNvSpPr/>
            <p:nvPr/>
          </p:nvSpPr>
          <p:spPr>
            <a:xfrm>
              <a:off x="300860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7" name="矩形 36"/>
            <p:cNvSpPr/>
            <p:nvPr/>
          </p:nvSpPr>
          <p:spPr>
            <a:xfrm>
              <a:off x="12916453"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40" name="矩形 39"/>
            <p:cNvSpPr/>
            <p:nvPr/>
          </p:nvSpPr>
          <p:spPr>
            <a:xfrm>
              <a:off x="1817122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51152849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fill="hold"/>
                                        <p:tgtEl>
                                          <p:spTgt spid="68"/>
                                        </p:tgtEl>
                                        <p:attrNameLst>
                                          <p:attrName>ppt_x</p:attrName>
                                        </p:attrNameLst>
                                      </p:cBhvr>
                                      <p:tavLst>
                                        <p:tav tm="0">
                                          <p:val>
                                            <p:strVal val="0-#ppt_w/2"/>
                                          </p:val>
                                        </p:tav>
                                        <p:tav tm="100000">
                                          <p:val>
                                            <p:strVal val="#ppt_x"/>
                                          </p:val>
                                        </p:tav>
                                      </p:tavLst>
                                    </p:anim>
                                    <p:anim calcmode="lin" valueType="num">
                                      <p:cBhvr additive="base">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anim calcmode="lin" valueType="num">
                                      <p:cBhvr>
                                        <p:cTn id="18" dur="300" fill="hold"/>
                                        <p:tgtEl>
                                          <p:spTgt spid="3"/>
                                        </p:tgtEl>
                                        <p:attrNameLst>
                                          <p:attrName>ppt_x</p:attrName>
                                        </p:attrNameLst>
                                      </p:cBhvr>
                                      <p:tavLst>
                                        <p:tav tm="0">
                                          <p:val>
                                            <p:strVal val="#ppt_x"/>
                                          </p:val>
                                        </p:tav>
                                        <p:tav tm="100000">
                                          <p:val>
                                            <p:strVal val="#ppt_x"/>
                                          </p:val>
                                        </p:tav>
                                      </p:tavLst>
                                    </p:anim>
                                    <p:anim calcmode="lin" valueType="num">
                                      <p:cBhvr>
                                        <p:cTn id="19" dur="3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00"/>
                                        <p:tgtEl>
                                          <p:spTgt spid="6"/>
                                        </p:tgtEl>
                                      </p:cBhvr>
                                    </p:animEffect>
                                    <p:anim calcmode="lin" valueType="num">
                                      <p:cBhvr>
                                        <p:cTn id="24" dur="300" fill="hold"/>
                                        <p:tgtEl>
                                          <p:spTgt spid="6"/>
                                        </p:tgtEl>
                                        <p:attrNameLst>
                                          <p:attrName>ppt_x</p:attrName>
                                        </p:attrNameLst>
                                      </p:cBhvr>
                                      <p:tavLst>
                                        <p:tav tm="0">
                                          <p:val>
                                            <p:strVal val="#ppt_x"/>
                                          </p:val>
                                        </p:tav>
                                        <p:tav tm="100000">
                                          <p:val>
                                            <p:strVal val="#ppt_x"/>
                                          </p:val>
                                        </p:tav>
                                      </p:tavLst>
                                    </p:anim>
                                    <p:anim calcmode="lin" valueType="num">
                                      <p:cBhvr>
                                        <p:cTn id="25" dur="3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6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anim calcmode="lin" valueType="num">
                                      <p:cBhvr>
                                        <p:cTn id="36" dur="300" fill="hold"/>
                                        <p:tgtEl>
                                          <p:spTgt spid="4"/>
                                        </p:tgtEl>
                                        <p:attrNameLst>
                                          <p:attrName>ppt_x</p:attrName>
                                        </p:attrNameLst>
                                      </p:cBhvr>
                                      <p:tavLst>
                                        <p:tav tm="0">
                                          <p:val>
                                            <p:strVal val="#ppt_x"/>
                                          </p:val>
                                        </p:tav>
                                        <p:tav tm="100000">
                                          <p:val>
                                            <p:strVal val="#ppt_x"/>
                                          </p:val>
                                        </p:tav>
                                      </p:tavLst>
                                    </p:anim>
                                    <p:anim calcmode="lin" valueType="num">
                                      <p:cBhvr>
                                        <p:cTn id="37" dur="3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22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anim calcmode="lin" valueType="num">
                                      <p:cBhvr>
                                        <p:cTn id="57" dur="500" fill="hold"/>
                                        <p:tgtEl>
                                          <p:spTgt spid="10"/>
                                        </p:tgtEl>
                                        <p:attrNameLst>
                                          <p:attrName>ppt_x</p:attrName>
                                        </p:attrNameLst>
                                      </p:cBhvr>
                                      <p:tavLst>
                                        <p:tav tm="0">
                                          <p:val>
                                            <p:strVal val="#ppt_x"/>
                                          </p:val>
                                        </p:tav>
                                        <p:tav tm="100000">
                                          <p:val>
                                            <p:strVal val="#ppt_x"/>
                                          </p:val>
                                        </p:tav>
                                      </p:tavLst>
                                    </p:anim>
                                    <p:anim calcmode="lin" valueType="num">
                                      <p:cBhvr>
                                        <p:cTn id="58" dur="5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2700"/>
                            </p:stCondLst>
                            <p:childTnLst>
                              <p:par>
                                <p:cTn id="60" presetID="2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16200000">
            <a:off x="12465077" y="6705626"/>
            <a:ext cx="1413940" cy="1018059"/>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pic>
        <p:nvPicPr>
          <p:cNvPr id="4098" name="Picture 2" descr="C:\Users\Administrator\Desktop\8952533_202936205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t="3942" b="12853"/>
          <a:stretch/>
        </p:blipFill>
        <p:spPr bwMode="auto">
          <a:xfrm>
            <a:off x="0" y="-480128"/>
            <a:ext cx="15865600" cy="93405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33" y="2167966"/>
            <a:ext cx="13980742" cy="4044329"/>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2" name="组合 11"/>
          <p:cNvGrpSpPr/>
          <p:nvPr/>
        </p:nvGrpSpPr>
        <p:grpSpPr>
          <a:xfrm>
            <a:off x="2154616" y="2594552"/>
            <a:ext cx="1631521" cy="1665748"/>
            <a:chOff x="4783974" y="6272211"/>
            <a:chExt cx="2876838" cy="2876838"/>
          </a:xfrm>
        </p:grpSpPr>
        <p:sp>
          <p:nvSpPr>
            <p:cNvPr id="5" name="泪滴形 4"/>
            <p:cNvSpPr/>
            <p:nvPr/>
          </p:nvSpPr>
          <p:spPr>
            <a:xfrm>
              <a:off x="4783974"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97297" y="6912545"/>
              <a:ext cx="2463515" cy="1486253"/>
              <a:chOff x="5197297" y="6912545"/>
              <a:chExt cx="2463515" cy="1486253"/>
            </a:xfrm>
          </p:grpSpPr>
          <p:sp>
            <p:nvSpPr>
              <p:cNvPr id="69" name="TextBox 68"/>
              <p:cNvSpPr txBox="1"/>
              <p:nvPr/>
            </p:nvSpPr>
            <p:spPr>
              <a:xfrm>
                <a:off x="5197297" y="6912545"/>
                <a:ext cx="2170365"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有梦想</a:t>
                </a:r>
                <a:endParaRPr lang="zh-CN" altLang="en-US" dirty="0">
                  <a:solidFill>
                    <a:prstClr val="white"/>
                  </a:solidFill>
                  <a:latin typeface="思源黑体 CN Regular" pitchFamily="34" charset="-122"/>
                  <a:ea typeface="思源黑体 CN Regular" pitchFamily="34" charset="-122"/>
                </a:endParaRPr>
              </a:p>
            </p:txBody>
          </p:sp>
          <p:sp>
            <p:nvSpPr>
              <p:cNvPr id="73" name="TextBox 72"/>
              <p:cNvSpPr txBox="1"/>
              <p:nvPr/>
            </p:nvSpPr>
            <p:spPr>
              <a:xfrm>
                <a:off x="5263910" y="7814097"/>
                <a:ext cx="2396902"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FROFILE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grpSp>
      <p:grpSp>
        <p:nvGrpSpPr>
          <p:cNvPr id="10" name="组合 9"/>
          <p:cNvGrpSpPr/>
          <p:nvPr/>
        </p:nvGrpSpPr>
        <p:grpSpPr>
          <a:xfrm>
            <a:off x="4887262" y="2594552"/>
            <a:ext cx="1631521" cy="1665748"/>
            <a:chOff x="8293716" y="6272211"/>
            <a:chExt cx="2876838" cy="2876838"/>
          </a:xfrm>
        </p:grpSpPr>
        <p:sp>
          <p:nvSpPr>
            <p:cNvPr id="66" name="泪滴形 65"/>
            <p:cNvSpPr/>
            <p:nvPr/>
          </p:nvSpPr>
          <p:spPr>
            <a:xfrm>
              <a:off x="8293716"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49457" y="6912545"/>
              <a:ext cx="2109217" cy="1486253"/>
              <a:chOff x="8749457" y="6912545"/>
              <a:chExt cx="2109217" cy="1486253"/>
            </a:xfrm>
          </p:grpSpPr>
          <p:sp>
            <p:nvSpPr>
              <p:cNvPr id="74" name="TextBox 73"/>
              <p:cNvSpPr txBox="1"/>
              <p:nvPr/>
            </p:nvSpPr>
            <p:spPr>
              <a:xfrm>
                <a:off x="8749457" y="7814097"/>
                <a:ext cx="2109217"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TROFILE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7" name="TextBox 76"/>
              <p:cNvSpPr txBox="1"/>
              <p:nvPr/>
            </p:nvSpPr>
            <p:spPr>
              <a:xfrm>
                <a:off x="8923060" y="6912545"/>
                <a:ext cx="1762010"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年 轻</a:t>
                </a:r>
                <a:endParaRPr lang="zh-CN" altLang="en-US" dirty="0">
                  <a:solidFill>
                    <a:prstClr val="white"/>
                  </a:solidFill>
                  <a:latin typeface="思源黑体 CN Regular" pitchFamily="34" charset="-122"/>
                  <a:ea typeface="思源黑体 CN Regular" pitchFamily="34" charset="-122"/>
                </a:endParaRPr>
              </a:p>
            </p:txBody>
          </p:sp>
        </p:grpSp>
      </p:grpSp>
      <p:grpSp>
        <p:nvGrpSpPr>
          <p:cNvPr id="8" name="组合 7"/>
          <p:cNvGrpSpPr/>
          <p:nvPr/>
        </p:nvGrpSpPr>
        <p:grpSpPr>
          <a:xfrm>
            <a:off x="7619908" y="2594552"/>
            <a:ext cx="1631521" cy="1665748"/>
            <a:chOff x="11976068" y="6272211"/>
            <a:chExt cx="2876838" cy="2876838"/>
          </a:xfrm>
        </p:grpSpPr>
        <p:sp>
          <p:nvSpPr>
            <p:cNvPr id="67" name="泪滴形 66"/>
            <p:cNvSpPr/>
            <p:nvPr/>
          </p:nvSpPr>
          <p:spPr>
            <a:xfrm>
              <a:off x="11976068"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2513657" y="7814096"/>
              <a:ext cx="2073734"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EROFILE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8" name="TextBox 77"/>
            <p:cNvSpPr txBox="1"/>
            <p:nvPr/>
          </p:nvSpPr>
          <p:spPr>
            <a:xfrm>
              <a:off x="12530473" y="6912544"/>
              <a:ext cx="2040099" cy="154148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创造力</a:t>
              </a:r>
              <a:endParaRPr lang="zh-CN" altLang="en-US" dirty="0">
                <a:solidFill>
                  <a:prstClr val="white"/>
                </a:solidFill>
                <a:latin typeface="思源黑体 CN Regular" pitchFamily="34" charset="-122"/>
                <a:ea typeface="思源黑体 CN Regular" pitchFamily="34" charset="-122"/>
              </a:endParaRPr>
            </a:p>
          </p:txBody>
        </p:sp>
      </p:grpSp>
      <p:grpSp>
        <p:nvGrpSpPr>
          <p:cNvPr id="7" name="组合 6"/>
          <p:cNvGrpSpPr/>
          <p:nvPr/>
        </p:nvGrpSpPr>
        <p:grpSpPr>
          <a:xfrm>
            <a:off x="10352555" y="2594552"/>
            <a:ext cx="1631521" cy="1665748"/>
            <a:chOff x="18254513" y="6272211"/>
            <a:chExt cx="2876838" cy="2876838"/>
          </a:xfrm>
        </p:grpSpPr>
        <p:sp>
          <p:nvSpPr>
            <p:cNvPr id="68" name="泪滴形 67"/>
            <p:cNvSpPr/>
            <p:nvPr/>
          </p:nvSpPr>
          <p:spPr>
            <a:xfrm>
              <a:off x="18254513"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18772344" y="7814096"/>
              <a:ext cx="2094921"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YROFILE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9" name="TextBox 78"/>
            <p:cNvSpPr txBox="1"/>
            <p:nvPr/>
          </p:nvSpPr>
          <p:spPr>
            <a:xfrm>
              <a:off x="18904386" y="6912544"/>
              <a:ext cx="1830839"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专 业</a:t>
              </a:r>
              <a:endParaRPr lang="zh-CN" altLang="en-US" dirty="0">
                <a:solidFill>
                  <a:prstClr val="white"/>
                </a:solidFill>
                <a:latin typeface="思源黑体 CN Regular" pitchFamily="34" charset="-122"/>
                <a:ea typeface="思源黑体 CN Regular" pitchFamily="34" charset="-122"/>
              </a:endParaRPr>
            </a:p>
          </p:txBody>
        </p:sp>
      </p:grpSp>
      <p:grpSp>
        <p:nvGrpSpPr>
          <p:cNvPr id="2" name="组合 1"/>
          <p:cNvGrpSpPr/>
          <p:nvPr/>
        </p:nvGrpSpPr>
        <p:grpSpPr>
          <a:xfrm>
            <a:off x="1962483" y="4548562"/>
            <a:ext cx="10319750" cy="1708160"/>
            <a:chOff x="3460420" y="7855614"/>
            <a:chExt cx="18196672" cy="2950085"/>
          </a:xfrm>
        </p:grpSpPr>
        <p:sp>
          <p:nvSpPr>
            <p:cNvPr id="81" name="矩形 80"/>
            <p:cNvSpPr/>
            <p:nvPr/>
          </p:nvSpPr>
          <p:spPr>
            <a:xfrm>
              <a:off x="34604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2" name="矩形 81"/>
            <p:cNvSpPr/>
            <p:nvPr/>
          </p:nvSpPr>
          <p:spPr>
            <a:xfrm>
              <a:off x="8218771"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3" name="矩形 82"/>
            <p:cNvSpPr/>
            <p:nvPr/>
          </p:nvSpPr>
          <p:spPr>
            <a:xfrm>
              <a:off x="13436075"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4" name="矩形 83"/>
            <p:cNvSpPr/>
            <p:nvPr/>
          </p:nvSpPr>
          <p:spPr>
            <a:xfrm>
              <a:off x="179825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18567585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4.51602E-6 2.80905E-6 L -0.08278 2.80905E-6 " pathEditMode="relative" rAng="0" ptsTypes="AA">
                                      <p:cBhvr>
                                        <p:cTn id="6" dur="5000" fill="hold"/>
                                        <p:tgtEl>
                                          <p:spTgt spid="4098"/>
                                        </p:tgtEl>
                                        <p:attrNameLst>
                                          <p:attrName>ppt_x</p:attrName>
                                          <p:attrName>ppt_y</p:attrName>
                                        </p:attrNameLst>
                                      </p:cBhvr>
                                      <p:rCtr x="-4139" y="0"/>
                                    </p:animMotion>
                                  </p:childTnLst>
                                </p:cTn>
                              </p:par>
                              <p:par>
                                <p:cTn id="7" presetID="2" presetClass="entr" presetSubtype="8"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 fill="hold"/>
                                        <p:tgtEl>
                                          <p:spTgt spid="4"/>
                                        </p:tgtEl>
                                        <p:attrNameLst>
                                          <p:attrName>ppt_x</p:attrName>
                                        </p:attrNameLst>
                                      </p:cBhvr>
                                      <p:tavLst>
                                        <p:tav tm="0">
                                          <p:val>
                                            <p:strVal val="0-#ppt_w/2"/>
                                          </p:val>
                                        </p:tav>
                                        <p:tav tm="100000">
                                          <p:val>
                                            <p:strVal val="#ppt_x"/>
                                          </p:val>
                                        </p:tav>
                                      </p:tavLst>
                                    </p:anim>
                                    <p:anim calcmode="lin" valueType="num">
                                      <p:cBhvr additive="base">
                                        <p:cTn id="10" dur="300" fill="hold"/>
                                        <p:tgtEl>
                                          <p:spTgt spid="4"/>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7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7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7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42"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37769" y="3263593"/>
            <a:ext cx="2058474" cy="1751051"/>
            <a:chOff x="6414428" y="5636400"/>
            <a:chExt cx="3629678" cy="3024159"/>
          </a:xfrm>
        </p:grpSpPr>
        <p:pic>
          <p:nvPicPr>
            <p:cNvPr id="5122" name="Picture 2" descr="C:\Users\Administrator\Desktop\749044_112221025312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982" t="7338" r="18226" b="20965"/>
            <a:stretch/>
          </p:blipFill>
          <p:spPr bwMode="auto">
            <a:xfrm>
              <a:off x="6414428" y="6208299"/>
              <a:ext cx="3629678" cy="2452260"/>
            </a:xfrm>
            <a:prstGeom prst="round2DiagRect">
              <a:avLst/>
            </a:prstGeom>
            <a:noFill/>
            <a:extLst>
              <a:ext uri="{909E8E84-426E-40DD-AFC4-6F175D3DCCD1}">
                <a14:hiddenFill xmlns:a14="http://schemas.microsoft.com/office/drawing/2010/main">
                  <a:solidFill>
                    <a:srgbClr val="FFFFFF"/>
                  </a:solidFill>
                </a14:hiddenFill>
              </a:ext>
            </a:extLst>
          </p:spPr>
        </p:pic>
        <p:sp>
          <p:nvSpPr>
            <p:cNvPr id="46" name="等腰三角形 45"/>
            <p:cNvSpPr/>
            <p:nvPr/>
          </p:nvSpPr>
          <p:spPr>
            <a:xfrm>
              <a:off x="7957916" y="5636400"/>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916" y="4730601"/>
            <a:ext cx="2282974" cy="1947500"/>
            <a:chOff x="2364419" y="8170001"/>
            <a:chExt cx="4025536" cy="3363437"/>
          </a:xfrm>
        </p:grpSpPr>
        <p:pic>
          <p:nvPicPr>
            <p:cNvPr id="5128" name="Picture 8" descr="C:\Users\Administrator\Desktop\b104610d8fea74ae8a0d774d7f3_p7_wm43,41_mk7_c800X800.gif"/>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r="14205" b="11089"/>
            <a:stretch/>
          </p:blipFill>
          <p:spPr bwMode="auto">
            <a:xfrm>
              <a:off x="2364419" y="8696684"/>
              <a:ext cx="4025536" cy="2836754"/>
            </a:xfrm>
            <a:prstGeom prst="round2DiagRect">
              <a:avLst/>
            </a:prstGeom>
            <a:noFill/>
            <a:extLst>
              <a:ext uri="{909E8E84-426E-40DD-AFC4-6F175D3DCCD1}">
                <a14:hiddenFill xmlns:a14="http://schemas.microsoft.com/office/drawing/2010/main">
                  <a:solidFill>
                    <a:srgbClr val="FFFFFF"/>
                  </a:solidFill>
                </a14:hiddenFill>
              </a:ext>
            </a:extLst>
          </p:spPr>
        </p:pic>
        <p:sp>
          <p:nvSpPr>
            <p:cNvPr id="47" name="等腰三角形 46"/>
            <p:cNvSpPr/>
            <p:nvPr/>
          </p:nvSpPr>
          <p:spPr>
            <a:xfrm>
              <a:off x="4068393" y="817000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585177" y="4694615"/>
            <a:ext cx="2689360" cy="2078998"/>
            <a:chOff x="9848265" y="8107852"/>
            <a:chExt cx="4742111" cy="3590541"/>
          </a:xfrm>
        </p:grpSpPr>
        <p:pic>
          <p:nvPicPr>
            <p:cNvPr id="5126" name="Picture 6" descr="C:\Users\Administrator\Desktop\u=1579983052,3853822538&amp;fm=21&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8265" y="8647912"/>
              <a:ext cx="4742111" cy="3050481"/>
            </a:xfrm>
            <a:prstGeom prst="round2DiagRect">
              <a:avLst/>
            </a:prstGeom>
            <a:noFill/>
            <a:extLst>
              <a:ext uri="{909E8E84-426E-40DD-AFC4-6F175D3DCCD1}">
                <a14:hiddenFill xmlns:a14="http://schemas.microsoft.com/office/drawing/2010/main">
                  <a:solidFill>
                    <a:srgbClr val="FFFFFF"/>
                  </a:solidFill>
                </a14:hiddenFill>
              </a:ext>
            </a:extLst>
          </p:spPr>
        </p:pic>
        <p:sp>
          <p:nvSpPr>
            <p:cNvPr id="48" name="等腰三角形 47"/>
            <p:cNvSpPr/>
            <p:nvPr/>
          </p:nvSpPr>
          <p:spPr>
            <a:xfrm>
              <a:off x="11885099" y="8107852"/>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74539" y="3271306"/>
            <a:ext cx="2021105" cy="1667764"/>
            <a:chOff x="14590376" y="5649721"/>
            <a:chExt cx="3563786" cy="2880320"/>
          </a:xfrm>
        </p:grpSpPr>
        <p:pic>
          <p:nvPicPr>
            <p:cNvPr id="5127" name="Picture 7" descr="C:\Users\Administrator\Desktop\u=538867954,1294334796&amp;fm=11&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90376" y="6154183"/>
              <a:ext cx="3563786" cy="2375858"/>
            </a:xfrm>
            <a:prstGeom prst="round2Diag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a:xfrm>
              <a:off x="15985310" y="564972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295644" y="2084579"/>
            <a:ext cx="2057943" cy="1687292"/>
            <a:chOff x="18154163" y="3600177"/>
            <a:chExt cx="3628742" cy="2914046"/>
          </a:xfrm>
        </p:grpSpPr>
        <p:pic>
          <p:nvPicPr>
            <p:cNvPr id="5123" name="Picture 3" descr="C:\Users\Administrator\Desktop\u=1057635883,4286295145&amp;fm=21&amp;gp=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54163" y="3600177"/>
              <a:ext cx="3628742" cy="2404588"/>
            </a:xfrm>
            <a:prstGeom prst="round2DiagRect">
              <a:avLst/>
            </a:prstGeom>
            <a:noFill/>
            <a:extLst>
              <a:ext uri="{909E8E84-426E-40DD-AFC4-6F175D3DCCD1}">
                <a14:hiddenFill xmlns:a14="http://schemas.microsoft.com/office/drawing/2010/main">
                  <a:solidFill>
                    <a:srgbClr val="FFFFFF"/>
                  </a:solidFill>
                </a14:hiddenFill>
              </a:ext>
            </a:extLst>
          </p:spPr>
        </p:pic>
        <p:sp>
          <p:nvSpPr>
            <p:cNvPr id="50" name="等腰三角形 49"/>
            <p:cNvSpPr/>
            <p:nvPr/>
          </p:nvSpPr>
          <p:spPr>
            <a:xfrm rot="10800000">
              <a:off x="19628762" y="6154183"/>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635851" y="3769444"/>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2003.5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5" name="TextBox 54"/>
          <p:cNvSpPr txBox="1"/>
          <p:nvPr/>
        </p:nvSpPr>
        <p:spPr>
          <a:xfrm>
            <a:off x="3859721" y="2496316"/>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2005.8</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6" name="TextBox 55"/>
          <p:cNvSpPr txBox="1"/>
          <p:nvPr/>
        </p:nvSpPr>
        <p:spPr>
          <a:xfrm>
            <a:off x="6024102" y="3771637"/>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2007.2</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7" name="TextBox 56"/>
          <p:cNvSpPr txBox="1"/>
          <p:nvPr/>
        </p:nvSpPr>
        <p:spPr>
          <a:xfrm>
            <a:off x="8274539" y="2415403"/>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2010.5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8" name="TextBox 57"/>
          <p:cNvSpPr txBox="1"/>
          <p:nvPr/>
        </p:nvSpPr>
        <p:spPr>
          <a:xfrm>
            <a:off x="10478061" y="3939361"/>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2014.6</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9" name="平行四边形 5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9" name="组合 8"/>
          <p:cNvGrpSpPr/>
          <p:nvPr/>
        </p:nvGrpSpPr>
        <p:grpSpPr>
          <a:xfrm>
            <a:off x="-346843" y="334599"/>
            <a:ext cx="3430341" cy="578494"/>
            <a:chOff x="-611583" y="577868"/>
            <a:chExt cx="6048672" cy="999091"/>
          </a:xfrm>
        </p:grpSpPr>
        <p:sp>
          <p:nvSpPr>
            <p:cNvPr id="60" name="对角圆角矩形 5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公司历程</a:t>
              </a:r>
            </a:p>
          </p:txBody>
        </p:sp>
      </p:grpSp>
    </p:spTree>
    <p:extLst>
      <p:ext uri="{BB962C8B-B14F-4D97-AF65-F5344CB8AC3E}">
        <p14:creationId xmlns:p14="http://schemas.microsoft.com/office/powerpoint/2010/main" val="87116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4" presetClass="entr" presetSubtype="10" fill="hold" grpId="0" nodeType="withEffect">
                                  <p:stCondLst>
                                    <p:cond delay="300"/>
                                  </p:stCondLst>
                                  <p:childTnLst>
                                    <p:set>
                                      <p:cBhvr>
                                        <p:cTn id="19" dur="1" fill="hold">
                                          <p:stCondLst>
                                            <p:cond delay="0"/>
                                          </p:stCondLst>
                                        </p:cTn>
                                        <p:tgtEl>
                                          <p:spTgt spid="51"/>
                                        </p:tgtEl>
                                        <p:attrNameLst>
                                          <p:attrName>style.visibility</p:attrName>
                                        </p:attrNameLst>
                                      </p:cBhvr>
                                      <p:to>
                                        <p:strVal val="visible"/>
                                      </p:to>
                                    </p:set>
                                    <p:animEffect transition="in" filter="randombar(horizontal)">
                                      <p:cBhvr>
                                        <p:cTn id="20" dur="500"/>
                                        <p:tgtEl>
                                          <p:spTgt spid="51"/>
                                        </p:tgtEl>
                                      </p:cBhvr>
                                    </p:animEffect>
                                  </p:childTnLst>
                                </p:cTn>
                              </p:par>
                            </p:childTnLst>
                          </p:cTn>
                        </p:par>
                        <p:par>
                          <p:cTn id="21" fill="hold">
                            <p:stCondLst>
                              <p:cond delay="18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4" presetClass="entr" presetSubtype="10" fill="hold" grpId="0" nodeType="withEffect">
                                  <p:stCondLst>
                                    <p:cond delay="30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par>
                          <p:cTn id="35" fill="hold">
                            <p:stCondLst>
                              <p:cond delay="310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39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44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P spid="58" grpId="0"/>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2"/>
          <p:cNvSpPr/>
          <p:nvPr/>
        </p:nvSpPr>
        <p:spPr>
          <a:xfrm>
            <a:off x="-3246286" y="-2114595"/>
            <a:ext cx="3430341" cy="578495"/>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4" name="TextBox 53"/>
          <p:cNvSpPr txBox="1"/>
          <p:nvPr/>
        </p:nvSpPr>
        <p:spPr>
          <a:xfrm>
            <a:off x="-2239145" y="-2001448"/>
            <a:ext cx="2239145" cy="404062"/>
          </a:xfrm>
          <a:prstGeom prst="rect">
            <a:avLst/>
          </a:prstGeom>
          <a:noFill/>
        </p:spPr>
        <p:txBody>
          <a:bodyPr wrap="square" lIns="49634" tIns="24817" rIns="49634" bIns="24817"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pic>
        <p:nvPicPr>
          <p:cNvPr id="5124" name="Picture 4" descr="C:\Users\Administrator\Desktop\20141113115606_02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3771" y="3522621"/>
            <a:ext cx="3133071" cy="212334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589704" y="1630149"/>
            <a:ext cx="1736986" cy="496395"/>
          </a:xfrm>
          <a:prstGeom prst="rect">
            <a:avLst/>
          </a:prstGeom>
          <a:noFill/>
        </p:spPr>
        <p:txBody>
          <a:bodyPr wrap="square" lIns="49634" tIns="24817" rIns="49634" bIns="24817" rtlCol="0">
            <a:spAutoFit/>
          </a:bodyPr>
          <a:lstStyle/>
          <a:p>
            <a:r>
              <a:rPr lang="zh-CN" altLang="en-US" sz="2900" b="1" dirty="0">
                <a:solidFill>
                  <a:srgbClr val="CB0B0B"/>
                </a:solidFill>
                <a:latin typeface="思源黑体 CN Bold" pitchFamily="34" charset="-122"/>
                <a:ea typeface="思源黑体 CN Bold" pitchFamily="34" charset="-122"/>
              </a:rPr>
              <a:t>企业理念</a:t>
            </a:r>
          </a:p>
        </p:txBody>
      </p:sp>
      <p:sp>
        <p:nvSpPr>
          <p:cNvPr id="29" name="TextBox 28"/>
          <p:cNvSpPr txBox="1"/>
          <p:nvPr/>
        </p:nvSpPr>
        <p:spPr>
          <a:xfrm>
            <a:off x="7593392" y="2425018"/>
            <a:ext cx="4637683" cy="4897600"/>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7575610" y="1088742"/>
            <a:ext cx="4165414" cy="604117"/>
          </a:xfrm>
          <a:prstGeom prst="rect">
            <a:avLst/>
          </a:prstGeom>
          <a:noFill/>
        </p:spPr>
        <p:txBody>
          <a:bodyPr wrap="square" lIns="49634" tIns="24817" rIns="49634" bIns="24817" rtlCol="0">
            <a:spAutoFit/>
          </a:bodyPr>
          <a:lstStyle/>
          <a:p>
            <a:r>
              <a:rPr lang="en-US" altLang="zh-CN" sz="3600" b="1" dirty="0">
                <a:solidFill>
                  <a:srgbClr val="CB0B0B"/>
                </a:solidFill>
              </a:rPr>
              <a:t>COMPANY PROFILE</a:t>
            </a:r>
            <a:endParaRPr lang="zh-CN" altLang="en-US" sz="3600" b="1" dirty="0">
              <a:solidFill>
                <a:srgbClr val="CB0B0B"/>
              </a:solidFill>
            </a:endParaRPr>
          </a:p>
        </p:txBody>
      </p:sp>
      <p:cxnSp>
        <p:nvCxnSpPr>
          <p:cNvPr id="3" name="直接连接符 2"/>
          <p:cNvCxnSpPr/>
          <p:nvPr/>
        </p:nvCxnSpPr>
        <p:spPr>
          <a:xfrm>
            <a:off x="7593389" y="2334742"/>
            <a:ext cx="4547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4584" t="-156" r="13007" b="1"/>
          <a:stretch/>
        </p:blipFill>
        <p:spPr bwMode="auto">
          <a:xfrm>
            <a:off x="5107" y="-41824"/>
            <a:ext cx="6572966" cy="799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38758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4"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p:tgtEl>
                                          <p:spTgt spid="29"/>
                                        </p:tgtEl>
                                        <p:attrNameLst>
                                          <p:attrName>ppt_y</p:attrName>
                                        </p:attrNameLst>
                                      </p:cBhvr>
                                      <p:tavLst>
                                        <p:tav tm="0">
                                          <p:val>
                                            <p:strVal val="#ppt_y+#ppt_h*1.125000"/>
                                          </p:val>
                                        </p:tav>
                                        <p:tav tm="100000">
                                          <p:val>
                                            <p:strVal val="#ppt_y"/>
                                          </p:val>
                                        </p:tav>
                                      </p:tavLst>
                                    </p:anim>
                                    <p:animEffect transition="in" filter="wipe(up)">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p:cNvSpPr>
            <a:spLocks noChangeArrowheads="1"/>
          </p:cNvSpPr>
          <p:nvPr/>
        </p:nvSpPr>
        <p:spPr bwMode="auto">
          <a:xfrm>
            <a:off x="6151585" y="1746532"/>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董事会</a:t>
            </a:r>
          </a:p>
        </p:txBody>
      </p:sp>
      <p:sp>
        <p:nvSpPr>
          <p:cNvPr id="14" name="Rectangle 7"/>
          <p:cNvSpPr>
            <a:spLocks noChangeArrowheads="1"/>
          </p:cNvSpPr>
          <p:nvPr/>
        </p:nvSpPr>
        <p:spPr bwMode="auto">
          <a:xfrm>
            <a:off x="4802820"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总经理</a:t>
            </a:r>
          </a:p>
        </p:txBody>
      </p:sp>
      <p:sp>
        <p:nvSpPr>
          <p:cNvPr id="15" name="Rectangle 8"/>
          <p:cNvSpPr>
            <a:spLocks noChangeArrowheads="1"/>
          </p:cNvSpPr>
          <p:nvPr/>
        </p:nvSpPr>
        <p:spPr bwMode="auto">
          <a:xfrm>
            <a:off x="7500345"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总监</a:t>
            </a:r>
          </a:p>
        </p:txBody>
      </p:sp>
      <p:grpSp>
        <p:nvGrpSpPr>
          <p:cNvPr id="6" name="组合 5"/>
          <p:cNvGrpSpPr/>
          <p:nvPr/>
        </p:nvGrpSpPr>
        <p:grpSpPr>
          <a:xfrm>
            <a:off x="2745280" y="4235009"/>
            <a:ext cx="1181290" cy="2308332"/>
            <a:chOff x="4840714" y="7314088"/>
            <a:chExt cx="2082953" cy="3986613"/>
          </a:xfrm>
        </p:grpSpPr>
        <p:sp>
          <p:nvSpPr>
            <p:cNvPr id="20" name="Rectangle 13"/>
            <p:cNvSpPr>
              <a:spLocks noChangeArrowheads="1"/>
            </p:cNvSpPr>
            <p:nvPr/>
          </p:nvSpPr>
          <p:spPr bwMode="auto">
            <a:xfrm>
              <a:off x="4840714"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1" name="Rectangle 14"/>
            <p:cNvSpPr>
              <a:spLocks noChangeArrowheads="1"/>
            </p:cNvSpPr>
            <p:nvPr/>
          </p:nvSpPr>
          <p:spPr bwMode="auto">
            <a:xfrm>
              <a:off x="4840714"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2" name="Rectangle 15"/>
            <p:cNvSpPr>
              <a:spLocks noChangeArrowheads="1"/>
            </p:cNvSpPr>
            <p:nvPr/>
          </p:nvSpPr>
          <p:spPr bwMode="auto">
            <a:xfrm>
              <a:off x="4840714"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7" name="组合 6"/>
          <p:cNvGrpSpPr/>
          <p:nvPr/>
        </p:nvGrpSpPr>
        <p:grpSpPr>
          <a:xfrm>
            <a:off x="5083935" y="4235009"/>
            <a:ext cx="1181290" cy="2308332"/>
            <a:chOff x="8964432" y="7314088"/>
            <a:chExt cx="2082953" cy="3986613"/>
          </a:xfrm>
        </p:grpSpPr>
        <p:sp>
          <p:nvSpPr>
            <p:cNvPr id="23" name="Rectangle 16"/>
            <p:cNvSpPr>
              <a:spLocks noChangeArrowheads="1"/>
            </p:cNvSpPr>
            <p:nvPr/>
          </p:nvSpPr>
          <p:spPr bwMode="auto">
            <a:xfrm>
              <a:off x="8964432"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4" name="Rectangle 17"/>
            <p:cNvSpPr>
              <a:spLocks noChangeArrowheads="1"/>
            </p:cNvSpPr>
            <p:nvPr/>
          </p:nvSpPr>
          <p:spPr bwMode="auto">
            <a:xfrm>
              <a:off x="8964432"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5" name="Rectangle 18"/>
            <p:cNvSpPr>
              <a:spLocks noChangeArrowheads="1"/>
            </p:cNvSpPr>
            <p:nvPr/>
          </p:nvSpPr>
          <p:spPr bwMode="auto">
            <a:xfrm>
              <a:off x="8964432"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8" name="组合 7"/>
          <p:cNvGrpSpPr/>
          <p:nvPr/>
        </p:nvGrpSpPr>
        <p:grpSpPr>
          <a:xfrm>
            <a:off x="7805389" y="4235009"/>
            <a:ext cx="1178299" cy="2308332"/>
            <a:chOff x="13763131" y="7314088"/>
            <a:chExt cx="2077678" cy="3986613"/>
          </a:xfrm>
        </p:grpSpPr>
        <p:sp>
          <p:nvSpPr>
            <p:cNvPr id="26" name="Rectangle 19"/>
            <p:cNvSpPr>
              <a:spLocks noChangeArrowheads="1"/>
            </p:cNvSpPr>
            <p:nvPr/>
          </p:nvSpPr>
          <p:spPr bwMode="auto">
            <a:xfrm>
              <a:off x="13763131"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dirty="0">
                  <a:solidFill>
                    <a:schemeClr val="tx1">
                      <a:lumMod val="65000"/>
                      <a:lumOff val="35000"/>
                    </a:schemeClr>
                  </a:solidFill>
                  <a:latin typeface="微软雅黑" pitchFamily="34" charset="-122"/>
                  <a:ea typeface="微软雅黑" pitchFamily="34" charset="-122"/>
                </a:rPr>
                <a:t>职位</a:t>
              </a:r>
            </a:p>
          </p:txBody>
        </p:sp>
        <p:sp>
          <p:nvSpPr>
            <p:cNvPr id="27" name="Rectangle 20"/>
            <p:cNvSpPr>
              <a:spLocks noChangeArrowheads="1"/>
            </p:cNvSpPr>
            <p:nvPr/>
          </p:nvSpPr>
          <p:spPr bwMode="auto">
            <a:xfrm>
              <a:off x="13763131"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8" name="Rectangle 21"/>
            <p:cNvSpPr>
              <a:spLocks noChangeArrowheads="1"/>
            </p:cNvSpPr>
            <p:nvPr/>
          </p:nvSpPr>
          <p:spPr bwMode="auto">
            <a:xfrm>
              <a:off x="13763131"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4" name="组合 3"/>
          <p:cNvGrpSpPr/>
          <p:nvPr/>
        </p:nvGrpSpPr>
        <p:grpSpPr>
          <a:xfrm>
            <a:off x="6073826" y="2403000"/>
            <a:ext cx="1342784" cy="806085"/>
            <a:chOff x="10709894" y="4150111"/>
            <a:chExt cx="2367712" cy="1392151"/>
          </a:xfrm>
        </p:grpSpPr>
        <p:sp>
          <p:nvSpPr>
            <p:cNvPr id="32" name="Line 24"/>
            <p:cNvSpPr>
              <a:spLocks noChangeShapeType="1"/>
            </p:cNvSpPr>
            <p:nvPr/>
          </p:nvSpPr>
          <p:spPr bwMode="auto">
            <a:xfrm>
              <a:off x="10709894" y="4724903"/>
              <a:ext cx="2367712"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5"/>
            <p:cNvSpPr>
              <a:spLocks noChangeShapeType="1"/>
            </p:cNvSpPr>
            <p:nvPr/>
          </p:nvSpPr>
          <p:spPr bwMode="auto">
            <a:xfrm>
              <a:off x="11891114" y="4150111"/>
              <a:ext cx="0" cy="1392151"/>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458182" y="3202978"/>
            <a:ext cx="8600986" cy="720591"/>
            <a:chOff x="4334478" y="5531715"/>
            <a:chExt cx="15165999" cy="1244499"/>
          </a:xfrm>
        </p:grpSpPr>
        <p:sp>
          <p:nvSpPr>
            <p:cNvPr id="16" name="Rectangle 9"/>
            <p:cNvSpPr>
              <a:spLocks noChangeArrowheads="1"/>
            </p:cNvSpPr>
            <p:nvPr/>
          </p:nvSpPr>
          <p:spPr bwMode="auto">
            <a:xfrm>
              <a:off x="8468743"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7" name="Rectangle 10"/>
            <p:cNvSpPr>
              <a:spLocks noChangeArrowheads="1"/>
            </p:cNvSpPr>
            <p:nvPr/>
          </p:nvSpPr>
          <p:spPr bwMode="auto">
            <a:xfrm>
              <a:off x="13225255"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8" name="Rectangle 11"/>
            <p:cNvSpPr>
              <a:spLocks noChangeArrowheads="1"/>
            </p:cNvSpPr>
            <p:nvPr/>
          </p:nvSpPr>
          <p:spPr bwMode="auto">
            <a:xfrm>
              <a:off x="17422799"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9" name="Rectangle 12"/>
            <p:cNvSpPr>
              <a:spLocks noChangeArrowheads="1"/>
            </p:cNvSpPr>
            <p:nvPr/>
          </p:nvSpPr>
          <p:spPr bwMode="auto">
            <a:xfrm>
              <a:off x="4334478"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37" name="Freeform 26"/>
            <p:cNvSpPr>
              <a:spLocks/>
            </p:cNvSpPr>
            <p:nvPr/>
          </p:nvSpPr>
          <p:spPr bwMode="auto">
            <a:xfrm>
              <a:off x="5352225" y="5531715"/>
              <a:ext cx="13067228" cy="147652"/>
            </a:xfrm>
            <a:custGeom>
              <a:avLst/>
              <a:gdLst>
                <a:gd name="T0" fmla="*/ 0 w 2478"/>
                <a:gd name="T1" fmla="*/ 26 h 28"/>
                <a:gd name="T2" fmla="*/ 0 w 2478"/>
                <a:gd name="T3" fmla="*/ 0 h 28"/>
                <a:gd name="T4" fmla="*/ 2478 w 2478"/>
                <a:gd name="T5" fmla="*/ 0 h 28"/>
                <a:gd name="T6" fmla="*/ 2478 w 2478"/>
                <a:gd name="T7" fmla="*/ 28 h 28"/>
              </a:gdLst>
              <a:ahLst/>
              <a:cxnLst>
                <a:cxn ang="0">
                  <a:pos x="T0" y="T1"/>
                </a:cxn>
                <a:cxn ang="0">
                  <a:pos x="T2" y="T3"/>
                </a:cxn>
                <a:cxn ang="0">
                  <a:pos x="T4" y="T5"/>
                </a:cxn>
                <a:cxn ang="0">
                  <a:pos x="T6" y="T7"/>
                </a:cxn>
              </a:cxnLst>
              <a:rect l="0" t="0" r="r" b="b"/>
              <a:pathLst>
                <a:path w="2478" h="28">
                  <a:moveTo>
                    <a:pt x="0" y="26"/>
                  </a:moveTo>
                  <a:lnTo>
                    <a:pt x="0" y="0"/>
                  </a:lnTo>
                  <a:lnTo>
                    <a:pt x="2478" y="0"/>
                  </a:lnTo>
                  <a:lnTo>
                    <a:pt x="2478" y="28"/>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27"/>
            <p:cNvSpPr>
              <a:spLocks noChangeShapeType="1"/>
            </p:cNvSpPr>
            <p:nvPr/>
          </p:nvSpPr>
          <p:spPr bwMode="auto">
            <a:xfrm flipV="1">
              <a:off x="9512854"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8"/>
            <p:cNvSpPr>
              <a:spLocks noChangeShapeType="1"/>
            </p:cNvSpPr>
            <p:nvPr/>
          </p:nvSpPr>
          <p:spPr bwMode="auto">
            <a:xfrm flipV="1">
              <a:off x="14269367"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29"/>
          <p:cNvSpPr>
            <a:spLocks/>
          </p:cNvSpPr>
          <p:nvPr/>
        </p:nvSpPr>
        <p:spPr bwMode="auto">
          <a:xfrm>
            <a:off x="2535937" y="3996849"/>
            <a:ext cx="131586" cy="2280849"/>
          </a:xfrm>
          <a:custGeom>
            <a:avLst/>
            <a:gdLst>
              <a:gd name="T0" fmla="*/ 0 w 44"/>
              <a:gd name="T1" fmla="*/ 0 h 747"/>
              <a:gd name="T2" fmla="*/ 0 w 44"/>
              <a:gd name="T3" fmla="*/ 747 h 747"/>
              <a:gd name="T4" fmla="*/ 44 w 44"/>
              <a:gd name="T5" fmla="*/ 747 h 747"/>
            </a:gdLst>
            <a:ahLst/>
            <a:cxnLst>
              <a:cxn ang="0">
                <a:pos x="T0" y="T1"/>
              </a:cxn>
              <a:cxn ang="0">
                <a:pos x="T2" y="T3"/>
              </a:cxn>
              <a:cxn ang="0">
                <a:pos x="T4" y="T5"/>
              </a:cxn>
            </a:cxnLst>
            <a:rect l="0" t="0" r="r" b="b"/>
            <a:pathLst>
              <a:path w="44" h="747">
                <a:moveTo>
                  <a:pt x="0" y="0"/>
                </a:moveTo>
                <a:lnTo>
                  <a:pt x="0" y="747"/>
                </a:lnTo>
                <a:lnTo>
                  <a:pt x="44"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1" name="Line 30"/>
          <p:cNvSpPr>
            <a:spLocks noChangeShapeType="1"/>
          </p:cNvSpPr>
          <p:nvPr/>
        </p:nvSpPr>
        <p:spPr bwMode="auto">
          <a:xfrm>
            <a:off x="2535937" y="5389174"/>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2" name="Line 31"/>
          <p:cNvSpPr>
            <a:spLocks noChangeShapeType="1"/>
          </p:cNvSpPr>
          <p:nvPr/>
        </p:nvSpPr>
        <p:spPr bwMode="auto">
          <a:xfrm>
            <a:off x="2535937" y="4509809"/>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10" name="组合 9"/>
          <p:cNvGrpSpPr/>
          <p:nvPr/>
        </p:nvGrpSpPr>
        <p:grpSpPr>
          <a:xfrm>
            <a:off x="4892538" y="3996849"/>
            <a:ext cx="134579" cy="2280849"/>
            <a:chOff x="8626941" y="6902771"/>
            <a:chExt cx="237301" cy="3939150"/>
          </a:xfrm>
        </p:grpSpPr>
        <p:sp>
          <p:nvSpPr>
            <p:cNvPr id="43" name="Freeform 32"/>
            <p:cNvSpPr>
              <a:spLocks/>
            </p:cNvSpPr>
            <p:nvPr/>
          </p:nvSpPr>
          <p:spPr bwMode="auto">
            <a:xfrm>
              <a:off x="8626941"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3"/>
            <p:cNvSpPr>
              <a:spLocks noChangeShapeType="1"/>
            </p:cNvSpPr>
            <p:nvPr/>
          </p:nvSpPr>
          <p:spPr bwMode="auto">
            <a:xfrm>
              <a:off x="8626941"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4"/>
            <p:cNvSpPr>
              <a:spLocks noChangeShapeType="1"/>
            </p:cNvSpPr>
            <p:nvPr/>
          </p:nvSpPr>
          <p:spPr bwMode="auto">
            <a:xfrm>
              <a:off x="8626941"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599038" y="3996849"/>
            <a:ext cx="134579" cy="2280849"/>
            <a:chOff x="13399277" y="6902771"/>
            <a:chExt cx="237301" cy="3939150"/>
          </a:xfrm>
        </p:grpSpPr>
        <p:sp>
          <p:nvSpPr>
            <p:cNvPr id="46" name="Freeform 35"/>
            <p:cNvSpPr>
              <a:spLocks/>
            </p:cNvSpPr>
            <p:nvPr/>
          </p:nvSpPr>
          <p:spPr bwMode="auto">
            <a:xfrm>
              <a:off x="13399277"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36"/>
            <p:cNvSpPr>
              <a:spLocks noChangeShapeType="1"/>
            </p:cNvSpPr>
            <p:nvPr/>
          </p:nvSpPr>
          <p:spPr bwMode="auto">
            <a:xfrm>
              <a:off x="13399277"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37"/>
            <p:cNvSpPr>
              <a:spLocks noChangeShapeType="1"/>
            </p:cNvSpPr>
            <p:nvPr/>
          </p:nvSpPr>
          <p:spPr bwMode="auto">
            <a:xfrm>
              <a:off x="13399277"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38"/>
          <p:cNvSpPr>
            <a:spLocks/>
          </p:cNvSpPr>
          <p:nvPr/>
        </p:nvSpPr>
        <p:spPr bwMode="auto">
          <a:xfrm>
            <a:off x="9899661" y="3996849"/>
            <a:ext cx="220461" cy="2280849"/>
          </a:xfrm>
          <a:custGeom>
            <a:avLst/>
            <a:gdLst>
              <a:gd name="T0" fmla="*/ 0 w 45"/>
              <a:gd name="T1" fmla="*/ 0 h 456"/>
              <a:gd name="T2" fmla="*/ 0 w 45"/>
              <a:gd name="T3" fmla="*/ 456 h 456"/>
              <a:gd name="T4" fmla="*/ 45 w 45"/>
              <a:gd name="T5" fmla="*/ 456 h 456"/>
            </a:gdLst>
            <a:ahLst/>
            <a:cxnLst>
              <a:cxn ang="0">
                <a:pos x="T0" y="T1"/>
              </a:cxn>
              <a:cxn ang="0">
                <a:pos x="T2" y="T3"/>
              </a:cxn>
              <a:cxn ang="0">
                <a:pos x="T4" y="T5"/>
              </a:cxn>
            </a:cxnLst>
            <a:rect l="0" t="0" r="r" b="b"/>
            <a:pathLst>
              <a:path w="45" h="456">
                <a:moveTo>
                  <a:pt x="0" y="0"/>
                </a:moveTo>
                <a:lnTo>
                  <a:pt x="0" y="456"/>
                </a:lnTo>
                <a:lnTo>
                  <a:pt x="45" y="456"/>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9" name="组合 8"/>
          <p:cNvGrpSpPr/>
          <p:nvPr/>
        </p:nvGrpSpPr>
        <p:grpSpPr>
          <a:xfrm>
            <a:off x="9985541" y="4235009"/>
            <a:ext cx="1387724" cy="2308332"/>
            <a:chOff x="17607366" y="7314088"/>
            <a:chExt cx="2446955" cy="3986613"/>
          </a:xfrm>
        </p:grpSpPr>
        <p:sp>
          <p:nvSpPr>
            <p:cNvPr id="30" name="Rectangle 22"/>
            <p:cNvSpPr>
              <a:spLocks noChangeArrowheads="1"/>
            </p:cNvSpPr>
            <p:nvPr/>
          </p:nvSpPr>
          <p:spPr bwMode="auto">
            <a:xfrm>
              <a:off x="17971223"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31" name="Rectangle 23"/>
            <p:cNvSpPr>
              <a:spLocks noChangeArrowheads="1"/>
            </p:cNvSpPr>
            <p:nvPr/>
          </p:nvSpPr>
          <p:spPr bwMode="auto">
            <a:xfrm>
              <a:off x="17971223"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50" name="Line 39"/>
            <p:cNvSpPr>
              <a:spLocks noChangeShapeType="1"/>
            </p:cNvSpPr>
            <p:nvPr/>
          </p:nvSpPr>
          <p:spPr bwMode="auto">
            <a:xfrm>
              <a:off x="17607366"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1"/>
            <p:cNvSpPr>
              <a:spLocks noChangeArrowheads="1"/>
            </p:cNvSpPr>
            <p:nvPr/>
          </p:nvSpPr>
          <p:spPr bwMode="auto">
            <a:xfrm>
              <a:off x="17976643"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sp>
        <p:nvSpPr>
          <p:cNvPr id="52" name="平行四边形 5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53" name="对角圆角矩形 5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公司结构</a:t>
              </a:r>
            </a:p>
          </p:txBody>
        </p:sp>
      </p:grpSp>
    </p:spTree>
    <p:extLst>
      <p:ext uri="{BB962C8B-B14F-4D97-AF65-F5344CB8AC3E}">
        <p14:creationId xmlns:p14="http://schemas.microsoft.com/office/powerpoint/2010/main" val="188088256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1+#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40" grpId="0" animBg="1"/>
      <p:bldP spid="49" grpId="0" animBg="1"/>
      <p:bldP spid="5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1034</TotalTime>
  <Words>3775</Words>
  <Application>Microsoft Office PowerPoint</Application>
  <PresentationFormat>自定义</PresentationFormat>
  <Paragraphs>522</Paragraphs>
  <Slides>40</Slides>
  <Notes>38</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21</cp:revision>
  <dcterms:created xsi:type="dcterms:W3CDTF">2015-10-23T06:19:39Z</dcterms:created>
  <dcterms:modified xsi:type="dcterms:W3CDTF">2016-09-25T14:35:45Z</dcterms:modified>
  <cp:category>https://800sucai.taobao.com</cp:category>
</cp:coreProperties>
</file>