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 id="300" r:id="rId39"/>
  </p:sldIdLst>
  <p:sldSz cx="12190413" cy="6858000"/>
  <p:notesSz cx="6858000" cy="9144000"/>
  <p:embeddedFontLst>
    <p:embeddedFont>
      <p:font typeface="Impact" panose="020B0806030902050204" pitchFamily="34" charset="0"/>
      <p:regular r:id="rId41"/>
    </p:embeddedFont>
    <p:embeddedFont>
      <p:font typeface="微软雅黑" panose="020B0503020204020204" pitchFamily="34" charset="-122"/>
      <p:regular r:id="rId42"/>
      <p:bold r:id="rId43"/>
    </p:embeddedFont>
    <p:embeddedFont>
      <p:font typeface="Gulim" panose="020B0604020202020204" charset="-127"/>
      <p:regular r:id="rId44"/>
    </p:embeddedFont>
    <p:embeddedFont>
      <p:font typeface="Bebas" panose="02010600030101010101"/>
      <p:regular r:id="rId45"/>
    </p:embeddedFont>
    <p:embeddedFont>
      <p:font typeface="Calibri" panose="020F0502020204030204" pitchFamily="34" charset="0"/>
      <p:regular r:id="rId46"/>
      <p:bold r:id="rId47"/>
      <p:italic r:id="rId48"/>
      <p:boldItalic r:id="rId49"/>
    </p:embeddedFont>
    <p:embeddedFont>
      <p:font typeface="华文黑体" panose="02010600030101010101" charset="-122"/>
      <p:regular r:id="rId50"/>
    </p:embeddedFont>
  </p:embeddedFontLst>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p:scale>
          <a:sx n="66" d="100"/>
          <a:sy n="66" d="100"/>
        </p:scale>
        <p:origin x="-2256" y="-80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1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01</a:t>
            </a:r>
            <a:endParaRPr lang="zh-CN" altLang="en-US" sz="3200" smtClean="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02</a:t>
            </a:r>
            <a:endParaRPr lang="zh-CN" altLang="en-US" sz="3200" smtClean="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03</a:t>
            </a:r>
            <a:endParaRPr lang="zh-CN" altLang="en-US" sz="3200" smtClean="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04</a:t>
            </a:r>
            <a:endParaRPr lang="zh-CN" altLang="en-US" sz="3200" smtClean="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05</a:t>
            </a:r>
            <a:endParaRPr lang="zh-CN" altLang="en-US" sz="3200" smtClean="0">
              <a:solidFill>
                <a:srgbClr val="FFFFFF"/>
              </a:solidFill>
              <a:latin typeface="Bebas" pitchFamily="2"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02</a:t>
            </a:r>
            <a:endParaRPr lang="zh-CN" altLang="en-US" sz="3200" smtClean="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03</a:t>
            </a:r>
            <a:endParaRPr lang="zh-CN" altLang="en-US" sz="3200" smtClean="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04</a:t>
            </a:r>
            <a:endParaRPr lang="zh-CN" altLang="en-US" sz="3200" smtClean="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05</a:t>
            </a:r>
            <a:endParaRPr lang="zh-CN" altLang="en-US" sz="3200" smtClean="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3.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jp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smtClean="0">
                <a:solidFill>
                  <a:srgbClr val="FFE699"/>
                </a:solidFill>
                <a:latin typeface="微软雅黑" pitchFamily="34" charset="-122"/>
                <a:ea typeface="微软雅黑" pitchFamily="34" charset="-122"/>
              </a:rPr>
              <a:t>年度工作总结汇报幻灯片</a:t>
            </a:r>
            <a:endParaRPr lang="zh-CN" altLang="en-US" sz="4800" b="1">
              <a:solidFill>
                <a:srgbClr val="FFE699"/>
              </a:solidFill>
              <a:latin typeface="微软雅黑" pitchFamily="34" charset="-122"/>
              <a:ea typeface="微软雅黑" pitchFamily="34" charset="-122"/>
            </a:endParaRPr>
          </a:p>
        </p:txBody>
      </p:sp>
      <p:sp>
        <p:nvSpPr>
          <p:cNvPr id="10" name="TextBox 9"/>
          <p:cNvSpPr txBox="1"/>
          <p:nvPr/>
        </p:nvSpPr>
        <p:spPr>
          <a:xfrm>
            <a:off x="4225943" y="5085184"/>
            <a:ext cx="3738524" cy="400110"/>
          </a:xfrm>
          <a:prstGeom prst="rect">
            <a:avLst/>
          </a:prstGeom>
          <a:noFill/>
        </p:spPr>
        <p:txBody>
          <a:bodyPr wrap="none" rtlCol="0">
            <a:spAutoFit/>
          </a:bodyPr>
          <a:lstStyle/>
          <a:p>
            <a:pPr algn="ctr"/>
            <a:r>
              <a:rPr lang="zh-CN" altLang="en-US" sz="2000" dirty="0" smtClean="0">
                <a:solidFill>
                  <a:srgbClr val="FEFEFE"/>
                </a:solidFill>
                <a:latin typeface="微软雅黑" pitchFamily="34" charset="-122"/>
                <a:ea typeface="微软雅黑" pitchFamily="34" charset="-122"/>
              </a:rPr>
              <a:t>汇报人：</a:t>
            </a:r>
            <a:r>
              <a:rPr lang="en-US" altLang="zh-CN" sz="2000" dirty="0">
                <a:solidFill>
                  <a:srgbClr val="FEFEFE"/>
                </a:solidFill>
                <a:latin typeface="微软雅黑" pitchFamily="34" charset="-122"/>
                <a:ea typeface="微软雅黑" pitchFamily="34" charset="-122"/>
              </a:rPr>
              <a:t>XXX</a:t>
            </a:r>
            <a:r>
              <a:rPr lang="zh-CN" altLang="en-US" sz="2000" dirty="0" smtClean="0">
                <a:solidFill>
                  <a:srgbClr val="FEFEFE"/>
                </a:solidFill>
                <a:latin typeface="微软雅黑" pitchFamily="34" charset="-122"/>
                <a:ea typeface="微软雅黑" pitchFamily="34" charset="-122"/>
              </a:rPr>
              <a:t>        部门：</a:t>
            </a:r>
            <a:r>
              <a:rPr lang="en-US" altLang="zh-CN" sz="2000" dirty="0">
                <a:solidFill>
                  <a:srgbClr val="FEFEFE"/>
                </a:solidFill>
                <a:latin typeface="微软雅黑" pitchFamily="34" charset="-122"/>
                <a:ea typeface="微软雅黑" pitchFamily="34" charset="-122"/>
              </a:rPr>
              <a:t>XXXX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rPr>
                <a:t>2018</a:t>
              </a:r>
              <a:endParaRPr kumimoji="0" lang="zh-CN"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在此输入公司名称</a:t>
            </a:r>
            <a:endParaRPr lang="zh-CN" altLang="en-US">
              <a:latin typeface="微软雅黑" pitchFamily="34" charset="-122"/>
              <a:ea typeface="微软雅黑" pitchFamily="34" charset="-122"/>
            </a:endParaRP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75456"/>
            <a:ext cx="609600" cy="609600"/>
          </a:xfrm>
          <a:prstGeom prst="rect">
            <a:avLst/>
          </a:prstGeom>
        </p:spPr>
      </p:pic>
      <p:sp>
        <p:nvSpPr>
          <p:cNvPr id="13" name="矩形 12"/>
          <p:cNvSpPr/>
          <p:nvPr/>
        </p:nvSpPr>
        <p:spPr>
          <a:xfrm>
            <a:off x="35882" y="6424553"/>
            <a:ext cx="3683060"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latin typeface="微软雅黑" panose="020B0503020204020204" pitchFamily="34" charset="-122"/>
                <a:ea typeface="微软雅黑" panose="020B0503020204020204" pitchFamily="34" charset="-122"/>
              </a:rPr>
              <a:t>旺旺：丫丫精饰 </a:t>
            </a:r>
            <a:r>
              <a:rPr lang="en-US" altLang="zh-CN" sz="1400" dirty="0">
                <a:latin typeface="微软雅黑" panose="020B0503020204020204" pitchFamily="34" charset="-122"/>
                <a:ea typeface="微软雅黑" panose="020B0503020204020204" pitchFamily="34" charset="-122"/>
              </a:rPr>
              <a:t>https://cyppt.taobao.com</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6268381"/>
      </p:ext>
    </p:extLst>
  </p:cSld>
  <p:clrMapOvr>
    <a:masterClrMapping/>
  </p:clrMapOvr>
  <mc:AlternateContent xmlns:mc="http://schemas.openxmlformats.org/markup-compatibility/2006" xmlns:p14="http://schemas.microsoft.com/office/powerpoint/2010/main">
    <mc:Choice Requires="p14">
      <p:transition spd="slow" p14:dur="2000" advTm="3995"/>
    </mc:Choice>
    <mc:Fallback xmlns="">
      <p:transition spd="slow" advTm="3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extLst mod="1">
    <p:ext uri="{E180D4A7-C9FB-4DFB-919C-405C955672EB}">
      <p14:showEvtLst xmlns:p14="http://schemas.microsoft.com/office/powerpoint/2010/main">
        <p14:playEvt time="0"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354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advTm="174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advTm="210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advTm="96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1133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374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advTm="290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advTm="269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452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273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en-US" altLang="zh-CN" sz="1400" smtClean="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zh-CN" altLang="en-US" sz="1400">
              <a:solidFill>
                <a:sysClr val="windowText" lastClr="000000"/>
              </a:solidFill>
            </a:endParaRP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smtClean="0">
                <a:solidFill>
                  <a:schemeClr val="tx1">
                    <a:lumMod val="75000"/>
                    <a:lumOff val="25000"/>
                  </a:schemeClr>
                </a:solidFill>
                <a:latin typeface="微软雅黑" pitchFamily="34" charset="-122"/>
                <a:ea typeface="微软雅黑" pitchFamily="34" charset="-122"/>
              </a:rPr>
              <a:t>前言</a:t>
            </a:r>
            <a:endParaRPr lang="en-US" altLang="zh-CN" sz="4400" smtClean="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advTm="4476">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advTm="3253">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advTm="298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510037622"/>
      </p:ext>
    </p:extLst>
  </p:cSld>
  <p:clrMapOvr>
    <a:masterClrMapping/>
  </p:clrMapOvr>
  <p:transition spd="slow" advTm="376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advTm="801">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advTm="17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45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401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511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advTm="86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advTm="252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年度工作概述</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工作完成情况</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项目成果展示</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工作不足之处</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明年工作计划</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smtClean="0">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advTm="4062">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advTm="266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custDataLst>
      <p:tags r:id="rId1"/>
    </p:custDataLst>
    <p:extLst>
      <p:ext uri="{BB962C8B-B14F-4D97-AF65-F5344CB8AC3E}">
        <p14:creationId xmlns:p14="http://schemas.microsoft.com/office/powerpoint/2010/main" val="3046447607"/>
      </p:ext>
    </p:extLst>
  </p:cSld>
  <p:clrMapOvr>
    <a:masterClrMapping/>
  </p:clrMapOvr>
  <p:transition spd="slow" advTm="366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advTm="775">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advTm="174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advTm="293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advTm="254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custDataLst>
      <p:tags r:id="rId1"/>
    </p:custDataLst>
    <p:extLst>
      <p:ext uri="{BB962C8B-B14F-4D97-AF65-F5344CB8AC3E}">
        <p14:creationId xmlns:p14="http://schemas.microsoft.com/office/powerpoint/2010/main" val="3497081488"/>
      </p:ext>
    </p:extLst>
  </p:cSld>
  <p:clrMapOvr>
    <a:masterClrMapping/>
  </p:clrMapOvr>
  <p:transition spd="slow" advTm="747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smtClean="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smtClean="0">
                <a:solidFill>
                  <a:schemeClr val="tx1">
                    <a:lumMod val="65000"/>
                    <a:lumOff val="35000"/>
                  </a:schemeClr>
                </a:solidFill>
                <a:latin typeface="微软雅黑" pitchFamily="34" charset="-122"/>
                <a:ea typeface="微软雅黑" pitchFamily="34" charset="-122"/>
              </a:rPr>
              <a:t>谢谢观看与聆听</a:t>
            </a:r>
            <a:endParaRPr lang="zh-CN" altLang="en-US" sz="400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9944477"/>
      </p:ext>
    </p:extLst>
  </p:cSld>
  <p:clrMapOvr>
    <a:masterClrMapping/>
  </p:clrMapOvr>
  <p:transition spd="slow" advTm="2537">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36" y="-317500"/>
            <a:ext cx="13180884"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advTm="1385">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829059215"/>
      </p:ext>
    </p:extLst>
  </p:cSld>
  <p:clrMapOvr>
    <a:masterClrMapping/>
  </p:clrMapOvr>
  <p:transition spd="slow" advTm="323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066714159"/>
      </p:ext>
    </p:extLst>
  </p:cSld>
  <p:clrMapOvr>
    <a:masterClrMapping/>
  </p:clrMapOvr>
  <p:transition spd="slow" advTm="380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advTm="397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advTm="599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778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1.6"/>
</p:tagLst>
</file>

<file path=ppt/tags/tag11.xml><?xml version="1.0" encoding="utf-8"?>
<p:tagLst xmlns:a="http://schemas.openxmlformats.org/drawingml/2006/main" xmlns:r="http://schemas.openxmlformats.org/officeDocument/2006/relationships" xmlns:p="http://schemas.openxmlformats.org/presentationml/2006/main">
  <p:tag name="TIMING" val="|1.1"/>
</p:tagLst>
</file>

<file path=ppt/tags/tag12.xml><?xml version="1.0" encoding="utf-8"?>
<p:tagLst xmlns:a="http://schemas.openxmlformats.org/drawingml/2006/main" xmlns:r="http://schemas.openxmlformats.org/officeDocument/2006/relationships" xmlns:p="http://schemas.openxmlformats.org/presentationml/2006/main">
  <p:tag name="TIMING" val="|1.4"/>
</p:tagLst>
</file>

<file path=ppt/tags/tag13.xml><?xml version="1.0" encoding="utf-8"?>
<p:tagLst xmlns:a="http://schemas.openxmlformats.org/drawingml/2006/main" xmlns:r="http://schemas.openxmlformats.org/officeDocument/2006/relationships" xmlns:p="http://schemas.openxmlformats.org/presentationml/2006/main">
  <p:tag name="TIMING" val="|1.2"/>
</p:tagLst>
</file>

<file path=ppt/tags/tag14.xml><?xml version="1.0" encoding="utf-8"?>
<p:tagLst xmlns:a="http://schemas.openxmlformats.org/drawingml/2006/main" xmlns:r="http://schemas.openxmlformats.org/officeDocument/2006/relationships" xmlns:p="http://schemas.openxmlformats.org/presentationml/2006/main">
  <p:tag name="TIMING" val="|1.1"/>
</p:tagLst>
</file>

<file path=ppt/tags/tag15.xml><?xml version="1.0" encoding="utf-8"?>
<p:tagLst xmlns:a="http://schemas.openxmlformats.org/drawingml/2006/main" xmlns:r="http://schemas.openxmlformats.org/officeDocument/2006/relationships" xmlns:p="http://schemas.openxmlformats.org/presentationml/2006/main">
  <p:tag name="TIMING" val="|1.2|1.6|1|0.9|0.7"/>
</p:tagLst>
</file>

<file path=ppt/tags/tag2.xml><?xml version="1.0" encoding="utf-8"?>
<p:tagLst xmlns:a="http://schemas.openxmlformats.org/drawingml/2006/main" xmlns:r="http://schemas.openxmlformats.org/officeDocument/2006/relationships" xmlns:p="http://schemas.openxmlformats.org/presentationml/2006/main">
  <p:tag name="TIMING" val="|1"/>
</p:tagLst>
</file>

<file path=ppt/tags/tag3.xml><?xml version="1.0" encoding="utf-8"?>
<p:tagLst xmlns:a="http://schemas.openxmlformats.org/drawingml/2006/main" xmlns:r="http://schemas.openxmlformats.org/officeDocument/2006/relationships" xmlns:p="http://schemas.openxmlformats.org/presentationml/2006/main">
  <p:tag name="TIMING" val="|1.2"/>
</p:tagLst>
</file>

<file path=ppt/tags/tag4.xml><?xml version="1.0" encoding="utf-8"?>
<p:tagLst xmlns:a="http://schemas.openxmlformats.org/drawingml/2006/main" xmlns:r="http://schemas.openxmlformats.org/officeDocument/2006/relationships" xmlns:p="http://schemas.openxmlformats.org/presentationml/2006/main">
  <p:tag name="TIMING" val="|1.4|1.7|1.2|0.7|0.6|0.5"/>
</p:tagLst>
</file>

<file path=ppt/tags/tag5.xml><?xml version="1.0" encoding="utf-8"?>
<p:tagLst xmlns:a="http://schemas.openxmlformats.org/drawingml/2006/main" xmlns:r="http://schemas.openxmlformats.org/officeDocument/2006/relationships" xmlns:p="http://schemas.openxmlformats.org/presentationml/2006/main">
  <p:tag name="TIMING" val="|0.8|1.1"/>
</p:tagLst>
</file>

<file path=ppt/tags/tag6.xml><?xml version="1.0" encoding="utf-8"?>
<p:tagLst xmlns:a="http://schemas.openxmlformats.org/drawingml/2006/main" xmlns:r="http://schemas.openxmlformats.org/officeDocument/2006/relationships" xmlns:p="http://schemas.openxmlformats.org/presentationml/2006/main">
  <p:tag name="TIMING" val="|1.5|2.8|2.2|2.2"/>
</p:tagLst>
</file>

<file path=ppt/tags/tag7.xml><?xml version="1.0" encoding="utf-8"?>
<p:tagLst xmlns:a="http://schemas.openxmlformats.org/drawingml/2006/main" xmlns:r="http://schemas.openxmlformats.org/officeDocument/2006/relationships" xmlns:p="http://schemas.openxmlformats.org/presentationml/2006/main">
  <p:tag name="TIMING" val="|1.8"/>
</p:tagLst>
</file>

<file path=ppt/tags/tag8.xml><?xml version="1.0" encoding="utf-8"?>
<p:tagLst xmlns:a="http://schemas.openxmlformats.org/drawingml/2006/main" xmlns:r="http://schemas.openxmlformats.org/officeDocument/2006/relationships" xmlns:p="http://schemas.openxmlformats.org/presentationml/2006/main">
  <p:tag name="TIMING" val="|1.2|1.5"/>
</p:tagLst>
</file>

<file path=ppt/tags/tag9.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TotalTime>
  <Words>3334</Words>
  <Application>Microsoft Office PowerPoint</Application>
  <PresentationFormat>自定义</PresentationFormat>
  <Paragraphs>395</Paragraphs>
  <Slides>38</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38</vt:i4>
      </vt:variant>
    </vt:vector>
  </HeadingPairs>
  <TitlesOfParts>
    <vt:vector size="47" baseType="lpstr">
      <vt:lpstr>Arial</vt:lpstr>
      <vt:lpstr>宋体</vt:lpstr>
      <vt:lpstr>Impact</vt:lpstr>
      <vt:lpstr>微软雅黑</vt:lpstr>
      <vt:lpstr>Gulim</vt:lpstr>
      <vt:lpstr>Bebas</vt:lpstr>
      <vt:lpstr>Calibri</vt:lpstr>
      <vt:lpstr>华文黑体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54</cp:revision>
  <dcterms:created xsi:type="dcterms:W3CDTF">2014-12-25T08:17:45Z</dcterms:created>
  <dcterms:modified xsi:type="dcterms:W3CDTF">2016-07-22T08:42:12Z</dcterms:modified>
  <cp:category>https://cyppt.taobao.com/</cp:category>
</cp:coreProperties>
</file>