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1130" r:id="rId2"/>
    <p:sldId id="1188" r:id="rId3"/>
    <p:sldId id="1241" r:id="rId4"/>
    <p:sldId id="1242" r:id="rId5"/>
    <p:sldId id="1243" r:id="rId6"/>
    <p:sldId id="1244" r:id="rId7"/>
    <p:sldId id="1245" r:id="rId8"/>
    <p:sldId id="1246" r:id="rId9"/>
    <p:sldId id="1262" r:id="rId10"/>
    <p:sldId id="1247" r:id="rId11"/>
    <p:sldId id="1248" r:id="rId12"/>
    <p:sldId id="1249" r:id="rId13"/>
    <p:sldId id="1250" r:id="rId14"/>
    <p:sldId id="1251" r:id="rId15"/>
    <p:sldId id="1263" r:id="rId16"/>
    <p:sldId id="1252" r:id="rId17"/>
    <p:sldId id="1253" r:id="rId18"/>
    <p:sldId id="1254" r:id="rId19"/>
    <p:sldId id="1255" r:id="rId20"/>
    <p:sldId id="1256" r:id="rId21"/>
    <p:sldId id="1264" r:id="rId22"/>
    <p:sldId id="1257" r:id="rId23"/>
    <p:sldId id="1258" r:id="rId24"/>
    <p:sldId id="1259" r:id="rId25"/>
    <p:sldId id="1260" r:id="rId26"/>
    <p:sldId id="1261" r:id="rId27"/>
    <p:sldId id="1265"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orient="horz" pos="1575" userDrawn="1">
          <p15:clr>
            <a:srgbClr val="A4A3A4"/>
          </p15:clr>
        </p15:guide>
        <p15:guide id="9" pos="385" userDrawn="1">
          <p15:clr>
            <a:srgbClr val="A4A3A4"/>
          </p15:clr>
        </p15:guide>
        <p15:guide id="11" pos="2880" userDrawn="1">
          <p15:clr>
            <a:srgbClr val="A4A3A4"/>
          </p15:clr>
        </p15:guide>
        <p15:guide id="12" pos="53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A7A2"/>
    <a:srgbClr val="E9ACA7"/>
    <a:srgbClr val="873DAB"/>
    <a:srgbClr val="1983B7"/>
    <a:srgbClr val="DA57A3"/>
    <a:srgbClr val="2280C3"/>
    <a:srgbClr val="394754"/>
    <a:srgbClr val="ED7D31"/>
    <a:srgbClr val="A6A6A6"/>
    <a:srgbClr val="B013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17" autoAdjust="0"/>
    <p:restoredTop sz="90542" autoAdjust="0"/>
  </p:normalViewPr>
  <p:slideViewPr>
    <p:cSldViewPr>
      <p:cViewPr varScale="1">
        <p:scale>
          <a:sx n="146" d="100"/>
          <a:sy n="146" d="100"/>
        </p:scale>
        <p:origin x="816" y="108"/>
      </p:cViewPr>
      <p:guideLst>
        <p:guide orient="horz" pos="1575"/>
        <p:guide pos="385"/>
        <p:guide pos="2880"/>
        <p:guide pos="537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4"/>
          <c:dPt>
            <c:idx val="1"/>
            <c:bubble3D val="0"/>
            <c:spPr>
              <a:solidFill>
                <a:schemeClr val="accent2"/>
              </a:solidFill>
            </c:spPr>
            <c:extLst>
              <c:ext xmlns:c16="http://schemas.microsoft.com/office/drawing/2014/chart" uri="{C3380CC4-5D6E-409C-BE32-E72D297353CC}">
                <c16:uniqueId val="{00000000-2EFB-479F-9D2E-F8FAA5CB562C}"/>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25</c:v>
                </c:pt>
                <c:pt idx="2">
                  <c:v>35</c:v>
                </c:pt>
              </c:numCache>
            </c:numRef>
          </c:val>
          <c:extLst>
            <c:ext xmlns:c16="http://schemas.microsoft.com/office/drawing/2014/chart" uri="{C3380CC4-5D6E-409C-BE32-E72D297353CC}">
              <c16:uniqueId val="{00000000-61FA-454A-8BF9-5026A903A3B6}"/>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Sales</c:v>
                </c:pt>
              </c:strCache>
            </c:strRef>
          </c:tx>
          <c:invertIfNegative val="0"/>
          <c:dPt>
            <c:idx val="1"/>
            <c:invertIfNegative val="0"/>
            <c:bubble3D val="0"/>
            <c:spPr>
              <a:solidFill>
                <a:schemeClr val="accent2"/>
              </a:solidFill>
            </c:spPr>
            <c:extLst>
              <c:ext xmlns:c16="http://schemas.microsoft.com/office/drawing/2014/chart" uri="{C3380CC4-5D6E-409C-BE32-E72D297353CC}">
                <c16:uniqueId val="{00000001-A373-4B92-9C45-A1F79B730DD2}"/>
              </c:ext>
            </c:extLst>
          </c:dPt>
          <c:dPt>
            <c:idx val="2"/>
            <c:invertIfNegative val="0"/>
            <c:bubble3D val="0"/>
            <c:spPr>
              <a:solidFill>
                <a:schemeClr val="accent3"/>
              </a:solidFill>
            </c:spPr>
            <c:extLst>
              <c:ext xmlns:c16="http://schemas.microsoft.com/office/drawing/2014/chart" uri="{C3380CC4-5D6E-409C-BE32-E72D297353CC}">
                <c16:uniqueId val="{00000003-A373-4B92-9C45-A1F79B730DD2}"/>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25</c:v>
                </c:pt>
                <c:pt idx="2">
                  <c:v>35</c:v>
                </c:pt>
              </c:numCache>
            </c:numRef>
          </c:val>
          <c:extLst>
            <c:ext xmlns:c16="http://schemas.microsoft.com/office/drawing/2014/chart" uri="{C3380CC4-5D6E-409C-BE32-E72D297353CC}">
              <c16:uniqueId val="{00000004-A373-4B92-9C45-A1F79B730DD2}"/>
            </c:ext>
          </c:extLst>
        </c:ser>
        <c:dLbls>
          <c:showLegendKey val="0"/>
          <c:showVal val="0"/>
          <c:showCatName val="0"/>
          <c:showSerName val="0"/>
          <c:showPercent val="0"/>
          <c:showBubbleSize val="0"/>
        </c:dLbls>
        <c:gapWidth val="100"/>
        <c:axId val="446493936"/>
        <c:axId val="446494328"/>
      </c:barChart>
      <c:catAx>
        <c:axId val="446493936"/>
        <c:scaling>
          <c:orientation val="minMax"/>
        </c:scaling>
        <c:delete val="1"/>
        <c:axPos val="b"/>
        <c:numFmt formatCode="General" sourceLinked="0"/>
        <c:majorTickMark val="out"/>
        <c:minorTickMark val="none"/>
        <c:tickLblPos val="nextTo"/>
        <c:crossAx val="446494328"/>
        <c:crosses val="autoZero"/>
        <c:auto val="1"/>
        <c:lblAlgn val="ctr"/>
        <c:lblOffset val="100"/>
        <c:noMultiLvlLbl val="0"/>
      </c:catAx>
      <c:valAx>
        <c:axId val="446494328"/>
        <c:scaling>
          <c:orientation val="minMax"/>
        </c:scaling>
        <c:delete val="1"/>
        <c:axPos val="l"/>
        <c:majorGridlines/>
        <c:numFmt formatCode="General" sourceLinked="1"/>
        <c:majorTickMark val="out"/>
        <c:minorTickMark val="none"/>
        <c:tickLblPos val="nextTo"/>
        <c:crossAx val="446493936"/>
        <c:crosses val="autoZero"/>
        <c:crossBetween val="between"/>
      </c:valAx>
      <c:spPr>
        <a:noFill/>
        <a:ln w="25400">
          <a:noFill/>
        </a:ln>
      </c:spPr>
    </c:plotArea>
    <c:plotVisOnly val="1"/>
    <c:dispBlanksAs val="gap"/>
    <c:showDLblsOverMax val="0"/>
  </c:chart>
  <c:spPr>
    <a:ln>
      <a:noFill/>
    </a:ln>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3"/>
              </a:solidFill>
            </c:spPr>
            <c:extLst>
              <c:ext xmlns:c16="http://schemas.microsoft.com/office/drawing/2014/chart" uri="{C3380CC4-5D6E-409C-BE32-E72D297353CC}">
                <c16:uniqueId val="{00000001-1217-4DEF-8FB5-44BE83D61182}"/>
              </c:ext>
            </c:extLst>
          </c:dPt>
          <c:dPt>
            <c:idx val="1"/>
            <c:bubble3D val="0"/>
            <c:spPr>
              <a:solidFill>
                <a:schemeClr val="accent2"/>
              </a:solidFill>
            </c:spPr>
            <c:extLst>
              <c:ext xmlns:c16="http://schemas.microsoft.com/office/drawing/2014/chart" uri="{C3380CC4-5D6E-409C-BE32-E72D297353CC}">
                <c16:uniqueId val="{00000003-1217-4DEF-8FB5-44BE83D61182}"/>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1217-4DEF-8FB5-44BE83D61182}"/>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solidFill>
              <a:srgbClr val="9FA3A4"/>
            </a:solidFill>
          </c:spPr>
          <c:dPt>
            <c:idx val="0"/>
            <c:bubble3D val="0"/>
            <c:spPr>
              <a:solidFill>
                <a:srgbClr val="C2BF45"/>
              </a:solidFill>
            </c:spPr>
            <c:extLst>
              <c:ext xmlns:c16="http://schemas.microsoft.com/office/drawing/2014/chart" uri="{C3380CC4-5D6E-409C-BE32-E72D297353CC}">
                <c16:uniqueId val="{00000001-B2AA-417C-9E26-BF608A150159}"/>
              </c:ext>
            </c:extLst>
          </c:dPt>
          <c:dPt>
            <c:idx val="1"/>
            <c:bubble3D val="0"/>
            <c:extLst>
              <c:ext xmlns:c16="http://schemas.microsoft.com/office/drawing/2014/chart" uri="{C3380CC4-5D6E-409C-BE32-E72D297353CC}">
                <c16:uniqueId val="{00000003-B2AA-417C-9E26-BF608A150159}"/>
              </c:ext>
            </c:extLst>
          </c:dPt>
          <c:cat>
            <c:numRef>
              <c:f>Sheet1!$A$2:$A$3</c:f>
              <c:numCache>
                <c:formatCode>General</c:formatCode>
                <c:ptCount val="2"/>
              </c:numCache>
            </c:num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B2AA-417C-9E26-BF608A150159}"/>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a:t>
            </a:fld>
            <a:endParaRPr lang="zh-CN" altLang="en-US"/>
          </a:p>
        </p:txBody>
      </p:sp>
    </p:spTree>
    <p:extLst>
      <p:ext uri="{BB962C8B-B14F-4D97-AF65-F5344CB8AC3E}">
        <p14:creationId xmlns:p14="http://schemas.microsoft.com/office/powerpoint/2010/main" val="3551079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a:t>
            </a:fld>
            <a:endParaRPr lang="zh-CN" altLang="en-US"/>
          </a:p>
        </p:txBody>
      </p:sp>
    </p:spTree>
    <p:extLst>
      <p:ext uri="{BB962C8B-B14F-4D97-AF65-F5344CB8AC3E}">
        <p14:creationId xmlns:p14="http://schemas.microsoft.com/office/powerpoint/2010/main" val="2690522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3</a:t>
            </a:fld>
            <a:endParaRPr lang="zh-CN" altLang="en-US"/>
          </a:p>
        </p:txBody>
      </p:sp>
    </p:spTree>
    <p:extLst>
      <p:ext uri="{BB962C8B-B14F-4D97-AF65-F5344CB8AC3E}">
        <p14:creationId xmlns:p14="http://schemas.microsoft.com/office/powerpoint/2010/main" val="3643247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9</a:t>
            </a:fld>
            <a:endParaRPr lang="zh-CN" altLang="en-US"/>
          </a:p>
        </p:txBody>
      </p:sp>
    </p:spTree>
    <p:extLst>
      <p:ext uri="{BB962C8B-B14F-4D97-AF65-F5344CB8AC3E}">
        <p14:creationId xmlns:p14="http://schemas.microsoft.com/office/powerpoint/2010/main" val="820646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CBDC78-7E38-40A1-BA4E-B0A1F110EDAD}" type="slidenum">
              <a:rPr lang="en-US" smtClean="0"/>
              <a:t>10</a:t>
            </a:fld>
            <a:endParaRPr lang="en-US" dirty="0"/>
          </a:p>
        </p:txBody>
      </p:sp>
    </p:spTree>
    <p:extLst>
      <p:ext uri="{BB962C8B-B14F-4D97-AF65-F5344CB8AC3E}">
        <p14:creationId xmlns:p14="http://schemas.microsoft.com/office/powerpoint/2010/main" val="4064861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15</a:t>
            </a:fld>
            <a:endParaRPr lang="zh-CN" altLang="en-US"/>
          </a:p>
        </p:txBody>
      </p:sp>
    </p:spTree>
    <p:extLst>
      <p:ext uri="{BB962C8B-B14F-4D97-AF65-F5344CB8AC3E}">
        <p14:creationId xmlns:p14="http://schemas.microsoft.com/office/powerpoint/2010/main" val="3773717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21</a:t>
            </a:fld>
            <a:endParaRPr lang="zh-CN" altLang="en-US"/>
          </a:p>
        </p:txBody>
      </p:sp>
    </p:spTree>
    <p:extLst>
      <p:ext uri="{BB962C8B-B14F-4D97-AF65-F5344CB8AC3E}">
        <p14:creationId xmlns:p14="http://schemas.microsoft.com/office/powerpoint/2010/main" val="2633553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27</a:t>
            </a:fld>
            <a:endParaRPr lang="zh-CN" altLang="en-US"/>
          </a:p>
        </p:txBody>
      </p:sp>
    </p:spTree>
    <p:extLst>
      <p:ext uri="{BB962C8B-B14F-4D97-AF65-F5344CB8AC3E}">
        <p14:creationId xmlns:p14="http://schemas.microsoft.com/office/powerpoint/2010/main" val="2074071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538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907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pPr/>
              <a:t>3/27/2019</a:t>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pPr/>
              <a:t>‹#›</a:t>
            </a:fld>
            <a:endParaRPr lang="en-US"/>
          </a:p>
        </p:txBody>
      </p:sp>
    </p:spTree>
    <p:extLst>
      <p:ext uri="{BB962C8B-B14F-4D97-AF65-F5344CB8AC3E}">
        <p14:creationId xmlns:p14="http://schemas.microsoft.com/office/powerpoint/2010/main" val="2842983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8517019"/>
      </p:ext>
    </p:extLst>
  </p:cSld>
  <p:clrMapOvr>
    <a:masterClrMapping/>
  </p:clrMapOvr>
  <p:transition spd="slow" advClick="0" advTm="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0541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75061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p:blipFill>
        <p:spPr>
          <a:xfrm rot="2402951">
            <a:off x="7217128" y="55971"/>
            <a:ext cx="1985958" cy="1111856"/>
          </a:xfrm>
          <a:prstGeom prst="rect">
            <a:avLst/>
          </a:prstGeom>
        </p:spPr>
      </p:pic>
    </p:spTree>
    <p:extLst>
      <p:ext uri="{BB962C8B-B14F-4D97-AF65-F5344CB8AC3E}">
        <p14:creationId xmlns:p14="http://schemas.microsoft.com/office/powerpoint/2010/main" val="2989394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98620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20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opyright Notice"/>
          <p:cNvSpPr>
            <a:spLocks/>
          </p:cNvSpPr>
          <p:nvPr userDrawn="1"/>
        </p:nvSpPr>
        <p:spPr bwMode="auto">
          <a:xfrm>
            <a:off x="3140333" y="276792"/>
            <a:ext cx="2863335" cy="29528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88" tIns="24294" rIns="53988" bIns="24294"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cap="small" dirty="0">
                <a:solidFill>
                  <a:schemeClr val="accent3"/>
                </a:solidFill>
                <a:latin typeface="微软雅黑" panose="020B0503020204020204" pitchFamily="34" charset="-122"/>
                <a:ea typeface="微软雅黑" panose="020B0503020204020204" pitchFamily="34" charset="-122"/>
              </a:rPr>
              <a:t>点击添加标题内容</a:t>
            </a:r>
            <a:endParaRPr lang="en-US" sz="1600" cap="small" dirty="0">
              <a:solidFill>
                <a:schemeClr val="accent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1732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4584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5143499"/>
          </a:xfrm>
          <a:prstGeom prst="rect">
            <a:avLst/>
          </a:prstGeom>
        </p:spPr>
      </p:pic>
    </p:spTree>
    <p:extLst>
      <p:ext uri="{BB962C8B-B14F-4D97-AF65-F5344CB8AC3E}">
        <p14:creationId xmlns:p14="http://schemas.microsoft.com/office/powerpoint/2010/main" val="216067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686" r:id="rId1"/>
    <p:sldLayoutId id="2147483649" r:id="rId2"/>
    <p:sldLayoutId id="2147483706" r:id="rId3"/>
    <p:sldLayoutId id="2147483707" r:id="rId4"/>
    <p:sldLayoutId id="2147483694" r:id="rId5"/>
    <p:sldLayoutId id="2147483700" r:id="rId6"/>
    <p:sldLayoutId id="2147483692" r:id="rId7"/>
    <p:sldLayoutId id="2147483650" r:id="rId8"/>
    <p:sldLayoutId id="2147483682" r:id="rId9"/>
    <p:sldLayoutId id="2147483696" r:id="rId10"/>
    <p:sldLayoutId id="2147483705" r:id="rId11"/>
    <p:sldLayoutId id="2147483708" r:id="rId12"/>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5">
            <a:extLst>
              <a:ext uri="{28A0092B-C50C-407E-A947-70E740481C1C}">
                <a14:useLocalDpi xmlns:a14="http://schemas.microsoft.com/office/drawing/2010/main" val="0"/>
              </a:ext>
            </a:extLst>
          </a:blip>
          <a:stretch>
            <a:fillRect/>
          </a:stretch>
        </p:blipFill>
        <p:spPr>
          <a:xfrm>
            <a:off x="0" y="0"/>
            <a:ext cx="9144000" cy="5143500"/>
          </a:xfrm>
        </p:spPr>
      </p:pic>
      <p:sp>
        <p:nvSpPr>
          <p:cNvPr id="11" name="文本框 10"/>
          <p:cNvSpPr txBox="1"/>
          <p:nvPr/>
        </p:nvSpPr>
        <p:spPr>
          <a:xfrm>
            <a:off x="2915816" y="2115575"/>
            <a:ext cx="6087773" cy="646331"/>
          </a:xfrm>
          <a:prstGeom prst="rect">
            <a:avLst/>
          </a:prstGeom>
          <a:noFill/>
        </p:spPr>
        <p:txBody>
          <a:bodyPr wrap="square" rtlCol="0">
            <a:spAutoFit/>
          </a:bodyPr>
          <a:lstStyle/>
          <a:p>
            <a:r>
              <a:rPr lang="zh-CN" altLang="en-US" sz="3600" b="1" dirty="0">
                <a:solidFill>
                  <a:schemeClr val="accent1"/>
                </a:solidFill>
                <a:latin typeface="幼圆" panose="02010509060101010101" pitchFamily="49" charset="-122"/>
                <a:ea typeface="幼圆" panose="02010509060101010101" pitchFamily="49" charset="-122"/>
              </a:rPr>
              <a:t>小清新文艺范说课</a:t>
            </a:r>
            <a:r>
              <a:rPr lang="en-US" altLang="zh-CN" sz="3600" b="1" dirty="0">
                <a:solidFill>
                  <a:schemeClr val="accent1"/>
                </a:solidFill>
                <a:latin typeface="幼圆" panose="02010509060101010101" pitchFamily="49" charset="-122"/>
                <a:ea typeface="幼圆" panose="02010509060101010101" pitchFamily="49" charset="-122"/>
              </a:rPr>
              <a:t>PPT</a:t>
            </a:r>
            <a:r>
              <a:rPr lang="zh-CN" altLang="en-US" sz="3600" b="1" dirty="0">
                <a:solidFill>
                  <a:schemeClr val="accent1"/>
                </a:solidFill>
                <a:latin typeface="幼圆" panose="02010509060101010101" pitchFamily="49" charset="-122"/>
                <a:ea typeface="幼圆" panose="02010509060101010101" pitchFamily="49" charset="-122"/>
              </a:rPr>
              <a:t>模板</a:t>
            </a:r>
          </a:p>
        </p:txBody>
      </p:sp>
      <p:sp>
        <p:nvSpPr>
          <p:cNvPr id="14" name="原创设计师QQ：598969553            _8"/>
          <p:cNvSpPr>
            <a:spLocks noChangeArrowheads="1"/>
          </p:cNvSpPr>
          <p:nvPr/>
        </p:nvSpPr>
        <p:spPr bwMode="auto">
          <a:xfrm>
            <a:off x="2915816" y="2835655"/>
            <a:ext cx="42484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defRPr/>
            </a:pPr>
            <a:r>
              <a:rPr lang="zh-CN" altLang="en-US" sz="1100" spc="225" dirty="0">
                <a:solidFill>
                  <a:schemeClr val="accent2"/>
                </a:solidFill>
                <a:latin typeface="幼圆" panose="02010509060101010101" pitchFamily="49" charset="-122"/>
                <a:ea typeface="幼圆" panose="02010509060101010101" pitchFamily="49" charset="-122"/>
              </a:rPr>
              <a:t>框架完整</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所有文字可以修改</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图片可以替换</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一键换色</a:t>
            </a:r>
          </a:p>
        </p:txBody>
      </p:sp>
      <p:sp>
        <p:nvSpPr>
          <p:cNvPr id="15" name="矩形 259"/>
          <p:cNvSpPr>
            <a:spLocks noChangeArrowheads="1"/>
          </p:cNvSpPr>
          <p:nvPr/>
        </p:nvSpPr>
        <p:spPr bwMode="auto">
          <a:xfrm>
            <a:off x="2987824" y="3302266"/>
            <a:ext cx="2160240" cy="205588"/>
          </a:xfrm>
          <a:prstGeom prst="rect">
            <a:avLst/>
          </a:prstGeom>
          <a:noFill/>
          <a:ln w="9525">
            <a:noFill/>
            <a:miter lim="800000"/>
            <a:headEnd/>
            <a:tailEnd/>
          </a:ln>
          <a:effectLst/>
          <a:extLst/>
        </p:spPr>
        <p:txBody>
          <a:bodyPr wrap="square" lIns="25600" tIns="25600" rIns="25600" bIns="256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ts val="0"/>
              </a:spcBef>
              <a:buNone/>
            </a:pP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汇报人 </a:t>
            </a:r>
            <a:r>
              <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 </a:t>
            </a: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代名词   日期：代名词</a:t>
            </a:r>
            <a:endPar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endParaRPr>
          </a:p>
        </p:txBody>
      </p:sp>
      <p:pic>
        <p:nvPicPr>
          <p:cNvPr id="12" name="Lenka-The Show">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592" y="-1388690"/>
            <a:ext cx="457200" cy="457200"/>
          </a:xfrm>
          <a:prstGeom prst="rect">
            <a:avLst/>
          </a:prstGeom>
        </p:spPr>
      </p:pic>
      <p:sp>
        <p:nvSpPr>
          <p:cNvPr id="9" name="文本框 8"/>
          <p:cNvSpPr txBox="1"/>
          <p:nvPr/>
        </p:nvSpPr>
        <p:spPr>
          <a:xfrm>
            <a:off x="2915816" y="1395495"/>
            <a:ext cx="1407253" cy="769441"/>
          </a:xfrm>
          <a:prstGeom prst="rect">
            <a:avLst/>
          </a:prstGeom>
          <a:noFill/>
        </p:spPr>
        <p:txBody>
          <a:bodyPr wrap="square" rtlCol="0">
            <a:spAutoFit/>
          </a:bodyPr>
          <a:lstStyle/>
          <a:p>
            <a:r>
              <a:rPr lang="en-US" altLang="zh-CN" sz="4400" dirty="0">
                <a:solidFill>
                  <a:schemeClr val="accent1"/>
                </a:solidFill>
                <a:latin typeface="幼圆" panose="02010509060101010101" pitchFamily="49" charset="-122"/>
                <a:ea typeface="幼圆" panose="02010509060101010101" pitchFamily="49" charset="-122"/>
              </a:rPr>
              <a:t>201X</a:t>
            </a:r>
            <a:endParaRPr lang="zh-CN" altLang="en-US" sz="4400" dirty="0">
              <a:solidFill>
                <a:schemeClr val="accent1"/>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592" y="555526"/>
            <a:ext cx="1746849" cy="5143500"/>
          </a:xfrm>
          <a:prstGeom prst="rect">
            <a:avLst/>
          </a:prstGeom>
        </p:spPr>
      </p:pic>
    </p:spTree>
    <p:extLst>
      <p:ext uri="{BB962C8B-B14F-4D97-AF65-F5344CB8AC3E}">
        <p14:creationId xmlns:p14="http://schemas.microsoft.com/office/powerpoint/2010/main" val="21911781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50"/>
                            </p:stCondLst>
                            <p:childTnLst>
                              <p:par>
                                <p:cTn id="24" presetID="26" presetClass="emph" presetSubtype="0" fill="hold" grpId="2" nodeType="afterEffect">
                                  <p:stCondLst>
                                    <p:cond delay="0"/>
                                  </p:stCondLst>
                                  <p:iterate type="lt">
                                    <p:tmPct val="0"/>
                                  </p:iterate>
                                  <p:childTnLst>
                                    <p:animEffect transition="out" filter="fade">
                                      <p:cBhvr>
                                        <p:cTn id="25" dur="500" tmFilter="0, 0; .2, .5; .8, .5; 1, 0"/>
                                        <p:tgtEl>
                                          <p:spTgt spid="9"/>
                                        </p:tgtEl>
                                      </p:cBhvr>
                                    </p:animEffect>
                                    <p:animScale>
                                      <p:cBhvr>
                                        <p:cTn id="26" dur="250" autoRev="1" fill="hold"/>
                                        <p:tgtEl>
                                          <p:spTgt spid="9"/>
                                        </p:tgtEl>
                                      </p:cBhvr>
                                      <p:by x="105000" y="105000"/>
                                    </p:animScale>
                                  </p:childTnLst>
                                </p:cTn>
                              </p:par>
                            </p:childTnLst>
                          </p:cTn>
                        </p:par>
                        <p:par>
                          <p:cTn id="27" fill="hold">
                            <p:stCondLst>
                              <p:cond delay="265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7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childTnLst>
                          </p:cTn>
                        </p:par>
                        <p:par>
                          <p:cTn id="37" fill="hold">
                            <p:stCondLst>
                              <p:cond delay="42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par>
                          <p:cTn id="45" fill="hold">
                            <p:stCondLst>
                              <p:cond delay="59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14"/>
                                        </p:tgtEl>
                                      </p:cBhvr>
                                    </p:animEffect>
                                    <p:animScale>
                                      <p:cBhvr>
                                        <p:cTn id="48" dur="250" autoRev="1" fill="hold"/>
                                        <p:tgtEl>
                                          <p:spTgt spid="14"/>
                                        </p:tgtEl>
                                      </p:cBhvr>
                                      <p:by x="105000" y="105000"/>
                                    </p:animScale>
                                  </p:childTnLst>
                                </p:cTn>
                              </p:par>
                            </p:childTnLst>
                          </p:cTn>
                        </p:par>
                        <p:par>
                          <p:cTn id="49" fill="hold">
                            <p:stCondLst>
                              <p:cond delay="6450"/>
                            </p:stCondLst>
                            <p:childTnLst>
                              <p:par>
                                <p:cTn id="50" presetID="37"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900" decel="100000" fill="hold"/>
                                        <p:tgtEl>
                                          <p:spTgt spid="1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6" fill="hold">
                            <p:stCondLst>
                              <p:cond delay="7450"/>
                            </p:stCondLst>
                            <p:childTnLst>
                              <p:par>
                                <p:cTn id="57" presetID="26" presetClass="emph" presetSubtype="0" fill="hold" grpId="1" nodeType="afterEffect">
                                  <p:stCondLst>
                                    <p:cond delay="0"/>
                                  </p:stCondLst>
                                  <p:childTnLst>
                                    <p:animEffect transition="out" filter="fade">
                                      <p:cBhvr>
                                        <p:cTn id="58" dur="500" tmFilter="0, 0; .2, .5; .8, .5; 1, 0"/>
                                        <p:tgtEl>
                                          <p:spTgt spid="15"/>
                                        </p:tgtEl>
                                      </p:cBhvr>
                                    </p:animEffect>
                                    <p:animScale>
                                      <p:cBhvr>
                                        <p:cTn id="5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remove" display="0">
                  <p:stCondLst>
                    <p:cond delay="indefinite"/>
                  </p:stCondLst>
                  <p:endCondLst>
                    <p:cond evt="onStopAudio" delay="0">
                      <p:tgtEl>
                        <p:sldTgt/>
                      </p:tgtEl>
                    </p:cond>
                  </p:endCondLst>
                </p:cTn>
                <p:tgtEl>
                  <p:spTgt spid="12"/>
                </p:tgtEl>
              </p:cMediaNode>
            </p:audio>
          </p:childTnLst>
        </p:cTn>
      </p:par>
    </p:tnLst>
    <p:bldLst>
      <p:bldP spid="11" grpId="0"/>
      <p:bldP spid="11" grpId="1"/>
      <p:bldP spid="14" grpId="0"/>
      <p:bldP spid="14" grpId="1"/>
      <p:bldP spid="15" grpId="0"/>
      <p:bldP spid="15" grpId="1"/>
      <p:bldP spid="9" grpId="0"/>
      <p:bldP spid="9"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Group 111"/>
          <p:cNvGrpSpPr/>
          <p:nvPr/>
        </p:nvGrpSpPr>
        <p:grpSpPr>
          <a:xfrm>
            <a:off x="5181600" y="4006904"/>
            <a:ext cx="3040831" cy="393646"/>
            <a:chOff x="5181600" y="1428750"/>
            <a:chExt cx="3040831" cy="393646"/>
          </a:xfrm>
        </p:grpSpPr>
        <p:sp>
          <p:nvSpPr>
            <p:cNvPr id="113"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32%</a:t>
              </a:r>
            </a:p>
          </p:txBody>
        </p:sp>
        <p:sp>
          <p:nvSpPr>
            <p:cNvPr id="114"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Detailed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sp>
        <p:nvSpPr>
          <p:cNvPr id="460" name="Content Placeholder 2"/>
          <p:cNvSpPr txBox="1">
            <a:spLocks/>
          </p:cNvSpPr>
          <p:nvPr/>
        </p:nvSpPr>
        <p:spPr>
          <a:xfrm>
            <a:off x="970057" y="3403841"/>
            <a:ext cx="1448100" cy="2827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a:solidFill>
                  <a:schemeClr val="tx2"/>
                </a:solidFill>
                <a:latin typeface="+mj-lt"/>
              </a:rPr>
              <a:t>Mobile Access</a:t>
            </a:r>
          </a:p>
        </p:txBody>
      </p:sp>
      <p:sp>
        <p:nvSpPr>
          <p:cNvPr id="461" name="Content Placeholder 2"/>
          <p:cNvSpPr txBox="1">
            <a:spLocks/>
          </p:cNvSpPr>
          <p:nvPr/>
        </p:nvSpPr>
        <p:spPr>
          <a:xfrm>
            <a:off x="661947" y="2973293"/>
            <a:ext cx="1371900" cy="342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tx2"/>
                </a:solidFill>
              </a:rPr>
              <a:t>Lorem ipsum dolor sit amet, consectetur adipiscing.</a:t>
            </a:r>
          </a:p>
        </p:txBody>
      </p:sp>
      <p:sp>
        <p:nvSpPr>
          <p:cNvPr id="27" name="Isosceles Triangle 26"/>
          <p:cNvSpPr/>
          <p:nvPr/>
        </p:nvSpPr>
        <p:spPr>
          <a:xfrm>
            <a:off x="762000" y="1576513"/>
            <a:ext cx="858847" cy="137114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060850" y="1276350"/>
            <a:ext cx="858847" cy="167130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1387973" y="1669446"/>
            <a:ext cx="858847" cy="127820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2980200" y="2153900"/>
            <a:ext cx="858847" cy="79375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3300252" y="1929063"/>
            <a:ext cx="858847" cy="101859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3636953" y="1771765"/>
            <a:ext cx="858847" cy="117588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sp>
        <p:nvSpPr>
          <p:cNvPr id="62" name="Content Placeholder 2"/>
          <p:cNvSpPr txBox="1">
            <a:spLocks/>
          </p:cNvSpPr>
          <p:nvPr/>
        </p:nvSpPr>
        <p:spPr>
          <a:xfrm>
            <a:off x="2893969" y="2973293"/>
            <a:ext cx="1371900" cy="342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tx2"/>
                </a:solidFill>
              </a:rPr>
              <a:t>Lorem ipsum dolor sit amet, consectetur adipiscing.</a:t>
            </a:r>
          </a:p>
        </p:txBody>
      </p:sp>
      <p:grpSp>
        <p:nvGrpSpPr>
          <p:cNvPr id="63" name="Group 62"/>
          <p:cNvGrpSpPr/>
          <p:nvPr/>
        </p:nvGrpSpPr>
        <p:grpSpPr>
          <a:xfrm>
            <a:off x="730783" y="3431080"/>
            <a:ext cx="275719" cy="275719"/>
            <a:chOff x="5796136" y="4227934"/>
            <a:chExt cx="360040" cy="360040"/>
          </a:xfrm>
        </p:grpSpPr>
        <p:sp>
          <p:nvSpPr>
            <p:cNvPr id="64" name="Oval 63"/>
            <p:cNvSpPr/>
            <p:nvPr/>
          </p:nvSpPr>
          <p:spPr>
            <a:xfrm>
              <a:off x="5796136" y="4227934"/>
              <a:ext cx="360040" cy="3600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6" name="Freeform 12"/>
            <p:cNvSpPr>
              <a:spLocks noEditPoints="1"/>
            </p:cNvSpPr>
            <p:nvPr/>
          </p:nvSpPr>
          <p:spPr bwMode="auto">
            <a:xfrm>
              <a:off x="5919699" y="4322318"/>
              <a:ext cx="112914" cy="181335"/>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76" name="Content Placeholder 2"/>
          <p:cNvSpPr txBox="1">
            <a:spLocks/>
          </p:cNvSpPr>
          <p:nvPr/>
        </p:nvSpPr>
        <p:spPr>
          <a:xfrm>
            <a:off x="662406" y="3786309"/>
            <a:ext cx="1755752" cy="7429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2"/>
                </a:solidFill>
              </a:rPr>
              <a:t>Lorem ipsum dolor sit amet, consectetur adipiscing elit. Fusce suscipit neque non libero iquam, ut facilisis lacus pretium.</a:t>
            </a:r>
          </a:p>
        </p:txBody>
      </p:sp>
      <p:sp>
        <p:nvSpPr>
          <p:cNvPr id="77" name="Content Placeholder 2"/>
          <p:cNvSpPr txBox="1">
            <a:spLocks/>
          </p:cNvSpPr>
          <p:nvPr/>
        </p:nvSpPr>
        <p:spPr>
          <a:xfrm>
            <a:off x="3214123" y="3403841"/>
            <a:ext cx="1448100" cy="2827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a:solidFill>
                  <a:schemeClr val="tx2"/>
                </a:solidFill>
                <a:latin typeface="+mj-lt"/>
              </a:rPr>
              <a:t>Tablet Access</a:t>
            </a:r>
          </a:p>
        </p:txBody>
      </p:sp>
      <p:sp>
        <p:nvSpPr>
          <p:cNvPr id="81" name="Content Placeholder 2"/>
          <p:cNvSpPr txBox="1">
            <a:spLocks/>
          </p:cNvSpPr>
          <p:nvPr/>
        </p:nvSpPr>
        <p:spPr>
          <a:xfrm>
            <a:off x="2906472" y="3786309"/>
            <a:ext cx="1755752" cy="7429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2"/>
                </a:solidFill>
              </a:rPr>
              <a:t>Lorem ipsum dolor sit amet, consectetur adipiscing elit. Fusce suscipit neque non libero iquam, ut facilisis lacus pretium.</a:t>
            </a:r>
          </a:p>
        </p:txBody>
      </p:sp>
      <p:grpSp>
        <p:nvGrpSpPr>
          <p:cNvPr id="2" name="Group 1"/>
          <p:cNvGrpSpPr/>
          <p:nvPr/>
        </p:nvGrpSpPr>
        <p:grpSpPr>
          <a:xfrm>
            <a:off x="2974849" y="3431080"/>
            <a:ext cx="275719" cy="275719"/>
            <a:chOff x="2974849" y="3431080"/>
            <a:chExt cx="275719" cy="275719"/>
          </a:xfrm>
        </p:grpSpPr>
        <p:sp>
          <p:nvSpPr>
            <p:cNvPr id="79" name="Oval 78"/>
            <p:cNvSpPr/>
            <p:nvPr/>
          </p:nvSpPr>
          <p:spPr>
            <a:xfrm>
              <a:off x="2974849" y="3431080"/>
              <a:ext cx="275719" cy="27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82" name="Freeform 17"/>
            <p:cNvSpPr>
              <a:spLocks noEditPoints="1"/>
            </p:cNvSpPr>
            <p:nvPr/>
          </p:nvSpPr>
          <p:spPr bwMode="auto">
            <a:xfrm>
              <a:off x="3059965" y="3502052"/>
              <a:ext cx="108631" cy="140927"/>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83" name="TextBox 82"/>
          <p:cNvSpPr txBox="1"/>
          <p:nvPr/>
        </p:nvSpPr>
        <p:spPr>
          <a:xfrm>
            <a:off x="1052687" y="1360501"/>
            <a:ext cx="287259" cy="215444"/>
          </a:xfrm>
          <a:prstGeom prst="rect">
            <a:avLst/>
          </a:prstGeom>
          <a:noFill/>
        </p:spPr>
        <p:txBody>
          <a:bodyPr wrap="none" rtlCol="0">
            <a:spAutoFit/>
          </a:bodyPr>
          <a:lstStyle/>
          <a:p>
            <a:pPr algn="ctr"/>
            <a:r>
              <a:rPr lang="en-US" sz="800" b="1" dirty="0">
                <a:solidFill>
                  <a:schemeClr val="tx2"/>
                </a:solidFill>
              </a:rPr>
              <a:t>45</a:t>
            </a:r>
          </a:p>
        </p:txBody>
      </p:sp>
      <p:sp>
        <p:nvSpPr>
          <p:cNvPr id="84" name="TextBox 83"/>
          <p:cNvSpPr txBox="1"/>
          <p:nvPr/>
        </p:nvSpPr>
        <p:spPr>
          <a:xfrm>
            <a:off x="1335155" y="1100097"/>
            <a:ext cx="287259" cy="215444"/>
          </a:xfrm>
          <a:prstGeom prst="rect">
            <a:avLst/>
          </a:prstGeom>
          <a:noFill/>
        </p:spPr>
        <p:txBody>
          <a:bodyPr wrap="none" rtlCol="0">
            <a:spAutoFit/>
          </a:bodyPr>
          <a:lstStyle/>
          <a:p>
            <a:pPr algn="ctr"/>
            <a:r>
              <a:rPr lang="en-US" sz="800" b="1" dirty="0">
                <a:solidFill>
                  <a:schemeClr val="tx2"/>
                </a:solidFill>
              </a:rPr>
              <a:t>59</a:t>
            </a:r>
          </a:p>
        </p:txBody>
      </p:sp>
      <p:sp>
        <p:nvSpPr>
          <p:cNvPr id="85" name="TextBox 84"/>
          <p:cNvSpPr txBox="1"/>
          <p:nvPr/>
        </p:nvSpPr>
        <p:spPr>
          <a:xfrm>
            <a:off x="1676400" y="1444652"/>
            <a:ext cx="287259" cy="215444"/>
          </a:xfrm>
          <a:prstGeom prst="rect">
            <a:avLst/>
          </a:prstGeom>
          <a:noFill/>
        </p:spPr>
        <p:txBody>
          <a:bodyPr wrap="none" rtlCol="0">
            <a:spAutoFit/>
          </a:bodyPr>
          <a:lstStyle/>
          <a:p>
            <a:pPr algn="ctr"/>
            <a:r>
              <a:rPr lang="en-US" sz="800" b="1" dirty="0">
                <a:solidFill>
                  <a:schemeClr val="tx2"/>
                </a:solidFill>
              </a:rPr>
              <a:t>36</a:t>
            </a:r>
          </a:p>
        </p:txBody>
      </p:sp>
      <p:cxnSp>
        <p:nvCxnSpPr>
          <p:cNvPr id="86" name="Straight Connector 85"/>
          <p:cNvCxnSpPr/>
          <p:nvPr/>
        </p:nvCxnSpPr>
        <p:spPr>
          <a:xfrm>
            <a:off x="2590800" y="1285908"/>
            <a:ext cx="5944" cy="311146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876800" y="1285908"/>
            <a:ext cx="5944" cy="311146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181600" y="1428750"/>
            <a:ext cx="3040831" cy="393646"/>
            <a:chOff x="5181600" y="1428750"/>
            <a:chExt cx="3040831" cy="393646"/>
          </a:xfrm>
        </p:grpSpPr>
        <p:sp>
          <p:nvSpPr>
            <p:cNvPr id="88"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45%</a:t>
              </a:r>
            </a:p>
          </p:txBody>
        </p:sp>
        <p:sp>
          <p:nvSpPr>
            <p:cNvPr id="89"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94" name="Group 93"/>
          <p:cNvGrpSpPr/>
          <p:nvPr/>
        </p:nvGrpSpPr>
        <p:grpSpPr>
          <a:xfrm>
            <a:off x="5181600" y="1944381"/>
            <a:ext cx="3040831" cy="393646"/>
            <a:chOff x="5181600" y="1428750"/>
            <a:chExt cx="3040831" cy="393646"/>
          </a:xfrm>
        </p:grpSpPr>
        <p:sp>
          <p:nvSpPr>
            <p:cNvPr id="95"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59%</a:t>
              </a:r>
            </a:p>
          </p:txBody>
        </p:sp>
        <p:sp>
          <p:nvSpPr>
            <p:cNvPr id="96"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103" name="Group 102"/>
          <p:cNvGrpSpPr/>
          <p:nvPr/>
        </p:nvGrpSpPr>
        <p:grpSpPr>
          <a:xfrm>
            <a:off x="5181600" y="2460012"/>
            <a:ext cx="3040831" cy="393646"/>
            <a:chOff x="5181600" y="1428750"/>
            <a:chExt cx="3040831" cy="393646"/>
          </a:xfrm>
        </p:grpSpPr>
        <p:sp>
          <p:nvSpPr>
            <p:cNvPr id="104"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36%</a:t>
              </a:r>
            </a:p>
          </p:txBody>
        </p:sp>
        <p:sp>
          <p:nvSpPr>
            <p:cNvPr id="105"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106" name="Group 105"/>
          <p:cNvGrpSpPr/>
          <p:nvPr/>
        </p:nvGrpSpPr>
        <p:grpSpPr>
          <a:xfrm>
            <a:off x="5181600" y="2975643"/>
            <a:ext cx="3040831" cy="393646"/>
            <a:chOff x="5181600" y="1428750"/>
            <a:chExt cx="3040831" cy="393646"/>
          </a:xfrm>
        </p:grpSpPr>
        <p:sp>
          <p:nvSpPr>
            <p:cNvPr id="107"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19%</a:t>
              </a:r>
            </a:p>
          </p:txBody>
        </p:sp>
        <p:sp>
          <p:nvSpPr>
            <p:cNvPr id="108"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109" name="Group 108"/>
          <p:cNvGrpSpPr/>
          <p:nvPr/>
        </p:nvGrpSpPr>
        <p:grpSpPr>
          <a:xfrm>
            <a:off x="5181600" y="3491274"/>
            <a:ext cx="3040831" cy="393646"/>
            <a:chOff x="5181600" y="1428750"/>
            <a:chExt cx="3040831" cy="393646"/>
          </a:xfrm>
        </p:grpSpPr>
        <p:sp>
          <p:nvSpPr>
            <p:cNvPr id="110"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25%</a:t>
              </a:r>
            </a:p>
          </p:txBody>
        </p:sp>
        <p:sp>
          <p:nvSpPr>
            <p:cNvPr id="111"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sp>
        <p:nvSpPr>
          <p:cNvPr id="115" name="TextBox 114"/>
          <p:cNvSpPr txBox="1"/>
          <p:nvPr/>
        </p:nvSpPr>
        <p:spPr>
          <a:xfrm>
            <a:off x="3265993" y="1938297"/>
            <a:ext cx="287259" cy="215444"/>
          </a:xfrm>
          <a:prstGeom prst="rect">
            <a:avLst/>
          </a:prstGeom>
          <a:noFill/>
        </p:spPr>
        <p:txBody>
          <a:bodyPr wrap="none" rtlCol="0">
            <a:spAutoFit/>
          </a:bodyPr>
          <a:lstStyle/>
          <a:p>
            <a:pPr algn="ctr"/>
            <a:r>
              <a:rPr lang="en-US" sz="800" b="1" dirty="0">
                <a:solidFill>
                  <a:schemeClr val="tx2"/>
                </a:solidFill>
              </a:rPr>
              <a:t>19</a:t>
            </a:r>
          </a:p>
        </p:txBody>
      </p:sp>
      <p:sp>
        <p:nvSpPr>
          <p:cNvPr id="116" name="TextBox 115"/>
          <p:cNvSpPr txBox="1"/>
          <p:nvPr/>
        </p:nvSpPr>
        <p:spPr>
          <a:xfrm>
            <a:off x="3586045" y="1680121"/>
            <a:ext cx="287259" cy="215444"/>
          </a:xfrm>
          <a:prstGeom prst="rect">
            <a:avLst/>
          </a:prstGeom>
          <a:noFill/>
        </p:spPr>
        <p:txBody>
          <a:bodyPr wrap="none" rtlCol="0">
            <a:spAutoFit/>
          </a:bodyPr>
          <a:lstStyle/>
          <a:p>
            <a:pPr algn="ctr"/>
            <a:r>
              <a:rPr lang="en-US" sz="800" b="1" dirty="0">
                <a:solidFill>
                  <a:schemeClr val="tx2"/>
                </a:solidFill>
              </a:rPr>
              <a:t>25</a:t>
            </a:r>
          </a:p>
        </p:txBody>
      </p:sp>
      <p:sp>
        <p:nvSpPr>
          <p:cNvPr id="117" name="TextBox 116"/>
          <p:cNvSpPr txBox="1"/>
          <p:nvPr/>
        </p:nvSpPr>
        <p:spPr>
          <a:xfrm>
            <a:off x="3922746" y="1518106"/>
            <a:ext cx="287259" cy="215444"/>
          </a:xfrm>
          <a:prstGeom prst="rect">
            <a:avLst/>
          </a:prstGeom>
          <a:noFill/>
        </p:spPr>
        <p:txBody>
          <a:bodyPr wrap="none" rtlCol="0">
            <a:spAutoFit/>
          </a:bodyPr>
          <a:lstStyle/>
          <a:p>
            <a:pPr algn="ctr"/>
            <a:r>
              <a:rPr lang="en-US" sz="800" b="1" dirty="0">
                <a:solidFill>
                  <a:schemeClr val="tx2"/>
                </a:solidFill>
              </a:rPr>
              <a:t>32</a:t>
            </a:r>
          </a:p>
        </p:txBody>
      </p:sp>
    </p:spTree>
    <p:extLst>
      <p:ext uri="{BB962C8B-B14F-4D97-AF65-F5344CB8AC3E}">
        <p14:creationId xmlns:p14="http://schemas.microsoft.com/office/powerpoint/2010/main" val="2334719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60"/>
                                        </p:tgtEl>
                                        <p:attrNameLst>
                                          <p:attrName>style.visibility</p:attrName>
                                        </p:attrNameLst>
                                      </p:cBhvr>
                                      <p:to>
                                        <p:strVal val="visible"/>
                                      </p:to>
                                    </p:set>
                                    <p:animEffect transition="in" filter="fade">
                                      <p:cBhvr>
                                        <p:cTn id="20" dur="500"/>
                                        <p:tgtEl>
                                          <p:spTgt spid="46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483"/>
                                        </p:tgtEl>
                                        <p:attrNameLst>
                                          <p:attrName>style.visibility</p:attrName>
                                        </p:attrNameLst>
                                      </p:cBhvr>
                                      <p:to>
                                        <p:strVal val="visible"/>
                                      </p:to>
                                    </p:set>
                                    <p:animEffect transition="in" filter="wipe(down)">
                                      <p:cBhvr>
                                        <p:cTn id="36" dur="500"/>
                                        <p:tgtEl>
                                          <p:spTgt spid="48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484"/>
                                        </p:tgtEl>
                                        <p:attrNameLst>
                                          <p:attrName>style.visibility</p:attrName>
                                        </p:attrNameLst>
                                      </p:cBhvr>
                                      <p:to>
                                        <p:strVal val="visible"/>
                                      </p:to>
                                    </p:set>
                                    <p:animEffect transition="in" filter="wipe(down)">
                                      <p:cBhvr>
                                        <p:cTn id="44" dur="500"/>
                                        <p:tgtEl>
                                          <p:spTgt spid="484"/>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61"/>
                                        </p:tgtEl>
                                        <p:attrNameLst>
                                          <p:attrName>style.visibility</p:attrName>
                                        </p:attrNameLst>
                                      </p:cBhvr>
                                      <p:to>
                                        <p:strVal val="visible"/>
                                      </p:to>
                                    </p:set>
                                    <p:animEffect transition="in" filter="fade">
                                      <p:cBhvr>
                                        <p:cTn id="52" dur="500"/>
                                        <p:tgtEl>
                                          <p:spTgt spid="461"/>
                                        </p:tgtEl>
                                      </p:cBhvr>
                                    </p:animEffect>
                                  </p:childTnLst>
                                </p:cTn>
                              </p:par>
                            </p:childTnLst>
                          </p:cTn>
                        </p:par>
                        <p:par>
                          <p:cTn id="53" fill="hold">
                            <p:stCondLst>
                              <p:cond delay="6000"/>
                            </p:stCondLst>
                            <p:childTnLst>
                              <p:par>
                                <p:cTn id="54" presetID="16" presetClass="entr" presetSubtype="42" fill="hold" nodeType="after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barn(outHorizontal)">
                                      <p:cBhvr>
                                        <p:cTn id="56" dur="500"/>
                                        <p:tgtEl>
                                          <p:spTgt spid="86"/>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ppt_w</p:attrName>
                                        </p:attrNameLst>
                                      </p:cBhvr>
                                      <p:tavLst>
                                        <p:tav tm="0">
                                          <p:val>
                                            <p:fltVal val="0"/>
                                          </p:val>
                                        </p:tav>
                                        <p:tav tm="100000">
                                          <p:val>
                                            <p:strVal val="#ppt_w"/>
                                          </p:val>
                                        </p:tav>
                                      </p:tavLst>
                                    </p:anim>
                                    <p:anim calcmode="lin" valueType="num">
                                      <p:cBhvr>
                                        <p:cTn id="61" dur="500" fill="hold"/>
                                        <p:tgtEl>
                                          <p:spTgt spid="2"/>
                                        </p:tgtEl>
                                        <p:attrNameLst>
                                          <p:attrName>ppt_h</p:attrName>
                                        </p:attrNameLst>
                                      </p:cBhvr>
                                      <p:tavLst>
                                        <p:tav tm="0">
                                          <p:val>
                                            <p:fltVal val="0"/>
                                          </p:val>
                                        </p:tav>
                                        <p:tav tm="100000">
                                          <p:val>
                                            <p:strVal val="#ppt_h"/>
                                          </p:val>
                                        </p:tav>
                                      </p:tavLst>
                                    </p:anim>
                                    <p:animEffect transition="in" filter="fade">
                                      <p:cBhvr>
                                        <p:cTn id="62" dur="500"/>
                                        <p:tgtEl>
                                          <p:spTgt spid="2"/>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500"/>
                                        <p:tgtEl>
                                          <p:spTgt spid="77"/>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485"/>
                                        </p:tgtEl>
                                        <p:attrNameLst>
                                          <p:attrName>style.visibility</p:attrName>
                                        </p:attrNameLst>
                                      </p:cBhvr>
                                      <p:to>
                                        <p:strVal val="visible"/>
                                      </p:to>
                                    </p:set>
                                    <p:animEffect transition="in" filter="wipe(down)">
                                      <p:cBhvr>
                                        <p:cTn id="74" dur="500"/>
                                        <p:tgtEl>
                                          <p:spTgt spid="485"/>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115"/>
                                        </p:tgtEl>
                                        <p:attrNameLst>
                                          <p:attrName>style.visibility</p:attrName>
                                        </p:attrNameLst>
                                      </p:cBhvr>
                                      <p:to>
                                        <p:strVal val="visible"/>
                                      </p:to>
                                    </p:set>
                                    <p:animEffect transition="in" filter="fade">
                                      <p:cBhvr>
                                        <p:cTn id="78" dur="500"/>
                                        <p:tgtEl>
                                          <p:spTgt spid="115"/>
                                        </p:tgtEl>
                                      </p:cBhvr>
                                    </p:animEffect>
                                  </p:childTnLst>
                                </p:cTn>
                              </p:par>
                            </p:childTnLst>
                          </p:cTn>
                        </p:par>
                        <p:par>
                          <p:cTn id="79" fill="hold">
                            <p:stCondLst>
                              <p:cond delay="9000"/>
                            </p:stCondLst>
                            <p:childTnLst>
                              <p:par>
                                <p:cTn id="80" presetID="22" presetClass="entr" presetSubtype="4" fill="hold" grpId="0" nodeType="afterEffect">
                                  <p:stCondLst>
                                    <p:cond delay="0"/>
                                  </p:stCondLst>
                                  <p:childTnLst>
                                    <p:set>
                                      <p:cBhvr>
                                        <p:cTn id="81" dur="1" fill="hold">
                                          <p:stCondLst>
                                            <p:cond delay="0"/>
                                          </p:stCondLst>
                                        </p:cTn>
                                        <p:tgtEl>
                                          <p:spTgt spid="486"/>
                                        </p:tgtEl>
                                        <p:attrNameLst>
                                          <p:attrName>style.visibility</p:attrName>
                                        </p:attrNameLst>
                                      </p:cBhvr>
                                      <p:to>
                                        <p:strVal val="visible"/>
                                      </p:to>
                                    </p:set>
                                    <p:animEffect transition="in" filter="wipe(down)">
                                      <p:cBhvr>
                                        <p:cTn id="82" dur="500"/>
                                        <p:tgtEl>
                                          <p:spTgt spid="486"/>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116"/>
                                        </p:tgtEl>
                                        <p:attrNameLst>
                                          <p:attrName>style.visibility</p:attrName>
                                        </p:attrNameLst>
                                      </p:cBhvr>
                                      <p:to>
                                        <p:strVal val="visible"/>
                                      </p:to>
                                    </p:set>
                                    <p:animEffect transition="in" filter="fade">
                                      <p:cBhvr>
                                        <p:cTn id="86" dur="500"/>
                                        <p:tgtEl>
                                          <p:spTgt spid="116"/>
                                        </p:tgtEl>
                                      </p:cBhvr>
                                    </p:animEffect>
                                  </p:childTnLst>
                                </p:cTn>
                              </p:par>
                            </p:childTnLst>
                          </p:cTn>
                        </p:par>
                        <p:par>
                          <p:cTn id="87" fill="hold">
                            <p:stCondLst>
                              <p:cond delay="10000"/>
                            </p:stCondLst>
                            <p:childTnLst>
                              <p:par>
                                <p:cTn id="88" presetID="22" presetClass="entr" presetSubtype="4" fill="hold" grpId="0" nodeType="afterEffect">
                                  <p:stCondLst>
                                    <p:cond delay="0"/>
                                  </p:stCondLst>
                                  <p:childTnLst>
                                    <p:set>
                                      <p:cBhvr>
                                        <p:cTn id="89" dur="1" fill="hold">
                                          <p:stCondLst>
                                            <p:cond delay="0"/>
                                          </p:stCondLst>
                                        </p:cTn>
                                        <p:tgtEl>
                                          <p:spTgt spid="487"/>
                                        </p:tgtEl>
                                        <p:attrNameLst>
                                          <p:attrName>style.visibility</p:attrName>
                                        </p:attrNameLst>
                                      </p:cBhvr>
                                      <p:to>
                                        <p:strVal val="visible"/>
                                      </p:to>
                                    </p:set>
                                    <p:animEffect transition="in" filter="wipe(down)">
                                      <p:cBhvr>
                                        <p:cTn id="90" dur="500"/>
                                        <p:tgtEl>
                                          <p:spTgt spid="487"/>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117"/>
                                        </p:tgtEl>
                                        <p:attrNameLst>
                                          <p:attrName>style.visibility</p:attrName>
                                        </p:attrNameLst>
                                      </p:cBhvr>
                                      <p:to>
                                        <p:strVal val="visible"/>
                                      </p:to>
                                    </p:set>
                                    <p:animEffect transition="in" filter="fade">
                                      <p:cBhvr>
                                        <p:cTn id="94" dur="500"/>
                                        <p:tgtEl>
                                          <p:spTgt spid="117"/>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fade">
                                      <p:cBhvr>
                                        <p:cTn id="98" dur="500"/>
                                        <p:tgtEl>
                                          <p:spTgt spid="62"/>
                                        </p:tgtEl>
                                      </p:cBhvr>
                                    </p:animEffect>
                                  </p:childTnLst>
                                </p:cTn>
                              </p:par>
                            </p:childTnLst>
                          </p:cTn>
                        </p:par>
                        <p:par>
                          <p:cTn id="99" fill="hold">
                            <p:stCondLst>
                              <p:cond delay="11500"/>
                            </p:stCondLst>
                            <p:childTnLst>
                              <p:par>
                                <p:cTn id="100" presetID="16" presetClass="entr" presetSubtype="42" fill="hold" nodeType="afterEffect">
                                  <p:stCondLst>
                                    <p:cond delay="0"/>
                                  </p:stCondLst>
                                  <p:childTnLst>
                                    <p:set>
                                      <p:cBhvr>
                                        <p:cTn id="101" dur="1" fill="hold">
                                          <p:stCondLst>
                                            <p:cond delay="0"/>
                                          </p:stCondLst>
                                        </p:cTn>
                                        <p:tgtEl>
                                          <p:spTgt spid="87"/>
                                        </p:tgtEl>
                                        <p:attrNameLst>
                                          <p:attrName>style.visibility</p:attrName>
                                        </p:attrNameLst>
                                      </p:cBhvr>
                                      <p:to>
                                        <p:strVal val="visible"/>
                                      </p:to>
                                    </p:set>
                                    <p:animEffect transition="in" filter="barn(outHorizontal)">
                                      <p:cBhvr>
                                        <p:cTn id="102" dur="500"/>
                                        <p:tgtEl>
                                          <p:spTgt spid="87"/>
                                        </p:tgtEl>
                                      </p:cBhvr>
                                    </p:animEffect>
                                  </p:childTnLst>
                                </p:cTn>
                              </p:par>
                            </p:childTnLst>
                          </p:cTn>
                        </p:par>
                        <p:par>
                          <p:cTn id="103" fill="hold">
                            <p:stCondLst>
                              <p:cond delay="12000"/>
                            </p:stCondLst>
                            <p:childTnLst>
                              <p:par>
                                <p:cTn id="104" presetID="22" presetClass="entr" presetSubtype="8" fill="hold" nodeType="after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left)">
                                      <p:cBhvr>
                                        <p:cTn id="106" dur="500"/>
                                        <p:tgtEl>
                                          <p:spTgt spid="3"/>
                                        </p:tgtEl>
                                      </p:cBhvr>
                                    </p:animEffect>
                                  </p:childTnLst>
                                </p:cTn>
                              </p:par>
                            </p:childTnLst>
                          </p:cTn>
                        </p:par>
                        <p:par>
                          <p:cTn id="107" fill="hold">
                            <p:stCondLst>
                              <p:cond delay="12500"/>
                            </p:stCondLst>
                            <p:childTnLst>
                              <p:par>
                                <p:cTn id="108" presetID="22" presetClass="entr" presetSubtype="8" fill="hold" nodeType="after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wipe(left)">
                                      <p:cBhvr>
                                        <p:cTn id="110" dur="500"/>
                                        <p:tgtEl>
                                          <p:spTgt spid="94"/>
                                        </p:tgtEl>
                                      </p:cBhvr>
                                    </p:animEffect>
                                  </p:childTnLst>
                                </p:cTn>
                              </p:par>
                            </p:childTnLst>
                          </p:cTn>
                        </p:par>
                        <p:par>
                          <p:cTn id="111" fill="hold">
                            <p:stCondLst>
                              <p:cond delay="13000"/>
                            </p:stCondLst>
                            <p:childTnLst>
                              <p:par>
                                <p:cTn id="112" presetID="22" presetClass="entr" presetSubtype="8" fill="hold" nodeType="afterEffect">
                                  <p:stCondLst>
                                    <p:cond delay="0"/>
                                  </p:stCondLst>
                                  <p:childTnLst>
                                    <p:set>
                                      <p:cBhvr>
                                        <p:cTn id="113" dur="1" fill="hold">
                                          <p:stCondLst>
                                            <p:cond delay="0"/>
                                          </p:stCondLst>
                                        </p:cTn>
                                        <p:tgtEl>
                                          <p:spTgt spid="103"/>
                                        </p:tgtEl>
                                        <p:attrNameLst>
                                          <p:attrName>style.visibility</p:attrName>
                                        </p:attrNameLst>
                                      </p:cBhvr>
                                      <p:to>
                                        <p:strVal val="visible"/>
                                      </p:to>
                                    </p:set>
                                    <p:animEffect transition="in" filter="wipe(left)">
                                      <p:cBhvr>
                                        <p:cTn id="114" dur="500"/>
                                        <p:tgtEl>
                                          <p:spTgt spid="103"/>
                                        </p:tgtEl>
                                      </p:cBhvr>
                                    </p:animEffect>
                                  </p:childTnLst>
                                </p:cTn>
                              </p:par>
                            </p:childTnLst>
                          </p:cTn>
                        </p:par>
                        <p:par>
                          <p:cTn id="115" fill="hold">
                            <p:stCondLst>
                              <p:cond delay="13500"/>
                            </p:stCondLst>
                            <p:childTnLst>
                              <p:par>
                                <p:cTn id="116" presetID="22" presetClass="entr" presetSubtype="8"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Effect transition="in" filter="wipe(left)">
                                      <p:cBhvr>
                                        <p:cTn id="118" dur="500"/>
                                        <p:tgtEl>
                                          <p:spTgt spid="106"/>
                                        </p:tgtEl>
                                      </p:cBhvr>
                                    </p:animEffect>
                                  </p:childTnLst>
                                </p:cTn>
                              </p:par>
                            </p:childTnLst>
                          </p:cTn>
                        </p:par>
                        <p:par>
                          <p:cTn id="119" fill="hold">
                            <p:stCondLst>
                              <p:cond delay="14000"/>
                            </p:stCondLst>
                            <p:childTnLst>
                              <p:par>
                                <p:cTn id="120" presetID="22" presetClass="entr" presetSubtype="8" fill="hold" nodeType="afterEffect">
                                  <p:stCondLst>
                                    <p:cond delay="0"/>
                                  </p:stCondLst>
                                  <p:childTnLst>
                                    <p:set>
                                      <p:cBhvr>
                                        <p:cTn id="121" dur="1" fill="hold">
                                          <p:stCondLst>
                                            <p:cond delay="0"/>
                                          </p:stCondLst>
                                        </p:cTn>
                                        <p:tgtEl>
                                          <p:spTgt spid="109"/>
                                        </p:tgtEl>
                                        <p:attrNameLst>
                                          <p:attrName>style.visibility</p:attrName>
                                        </p:attrNameLst>
                                      </p:cBhvr>
                                      <p:to>
                                        <p:strVal val="visible"/>
                                      </p:to>
                                    </p:set>
                                    <p:animEffect transition="in" filter="wipe(left)">
                                      <p:cBhvr>
                                        <p:cTn id="122" dur="500"/>
                                        <p:tgtEl>
                                          <p:spTgt spid="109"/>
                                        </p:tgtEl>
                                      </p:cBhvr>
                                    </p:animEffect>
                                  </p:childTnLst>
                                </p:cTn>
                              </p:par>
                            </p:childTnLst>
                          </p:cTn>
                        </p:par>
                        <p:par>
                          <p:cTn id="123" fill="hold">
                            <p:stCondLst>
                              <p:cond delay="14500"/>
                            </p:stCondLst>
                            <p:childTnLst>
                              <p:par>
                                <p:cTn id="124" presetID="22" presetClass="entr" presetSubtype="8" fill="hold"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left)">
                                      <p:cBhvr>
                                        <p:cTn id="12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460" grpId="0"/>
      <p:bldP spid="461" grpId="0"/>
      <p:bldP spid="27" grpId="0" animBg="1"/>
      <p:bldP spid="483" grpId="0" animBg="1"/>
      <p:bldP spid="484" grpId="0" animBg="1"/>
      <p:bldP spid="485" grpId="0" animBg="1"/>
      <p:bldP spid="486" grpId="0" animBg="1"/>
      <p:bldP spid="487" grpId="0" animBg="1"/>
      <p:bldP spid="62" grpId="0"/>
      <p:bldP spid="76" grpId="0"/>
      <p:bldP spid="77" grpId="0"/>
      <p:bldP spid="81" grpId="0"/>
      <p:bldP spid="83" grpId="0"/>
      <p:bldP spid="84" grpId="0"/>
      <p:bldP spid="85" grpId="0"/>
      <p:bldP spid="115" grpId="0"/>
      <p:bldP spid="116" grpId="0"/>
      <p:bldP spid="1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Rectangle 120"/>
          <p:cNvSpPr/>
          <p:nvPr/>
        </p:nvSpPr>
        <p:spPr>
          <a:xfrm>
            <a:off x="-14807" y="0"/>
            <a:ext cx="9144000" cy="343311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120"/>
          <p:cNvSpPr/>
          <p:nvPr/>
        </p:nvSpPr>
        <p:spPr>
          <a:xfrm>
            <a:off x="0" y="24612"/>
            <a:ext cx="9144000" cy="3433114"/>
          </a:xfrm>
          <a:prstGeom prst="rect">
            <a:avLst/>
          </a:prstGeom>
          <a:solidFill>
            <a:schemeClr val="tx2">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bg1"/>
                </a:solidFill>
              </a:rPr>
              <a:t>A year in Resume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bg1"/>
                </a:solidFill>
              </a:rPr>
              <a:t>This is an example for a subtitle</a:t>
            </a:r>
          </a:p>
        </p:txBody>
      </p:sp>
      <p:grpSp>
        <p:nvGrpSpPr>
          <p:cNvPr id="2" name="Group 1"/>
          <p:cNvGrpSpPr/>
          <p:nvPr/>
        </p:nvGrpSpPr>
        <p:grpSpPr>
          <a:xfrm>
            <a:off x="1081270" y="1733550"/>
            <a:ext cx="423316" cy="563434"/>
            <a:chOff x="1081270" y="1733550"/>
            <a:chExt cx="423316" cy="563434"/>
          </a:xfrm>
        </p:grpSpPr>
        <p:sp>
          <p:nvSpPr>
            <p:cNvPr id="33" name="Flowchart: Off-page Connector 32"/>
            <p:cNvSpPr/>
            <p:nvPr/>
          </p:nvSpPr>
          <p:spPr>
            <a:xfrm>
              <a:off x="1081270" y="1733550"/>
              <a:ext cx="423316" cy="563434"/>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9"/>
            <p:cNvSpPr>
              <a:spLocks/>
            </p:cNvSpPr>
            <p:nvPr/>
          </p:nvSpPr>
          <p:spPr bwMode="auto">
            <a:xfrm>
              <a:off x="1212661" y="1876608"/>
              <a:ext cx="160534" cy="16648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842406" y="2373184"/>
            <a:ext cx="908366" cy="539856"/>
            <a:chOff x="842406" y="2373184"/>
            <a:chExt cx="908366" cy="539856"/>
          </a:xfrm>
        </p:grpSpPr>
        <p:sp>
          <p:nvSpPr>
            <p:cNvPr id="65" name="Content Placeholder 2"/>
            <p:cNvSpPr txBox="1">
              <a:spLocks/>
            </p:cNvSpPr>
            <p:nvPr/>
          </p:nvSpPr>
          <p:spPr>
            <a:xfrm>
              <a:off x="842406" y="2373184"/>
              <a:ext cx="908366"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756</a:t>
              </a:r>
              <a:endParaRPr lang="en-US" sz="1100" dirty="0">
                <a:solidFill>
                  <a:schemeClr val="bg2"/>
                </a:solidFill>
              </a:endParaRPr>
            </a:p>
          </p:txBody>
        </p:sp>
        <p:sp>
          <p:nvSpPr>
            <p:cNvPr id="34" name="Rectangle 33"/>
            <p:cNvSpPr/>
            <p:nvPr/>
          </p:nvSpPr>
          <p:spPr>
            <a:xfrm>
              <a:off x="847586" y="2630811"/>
              <a:ext cx="898003" cy="246221"/>
            </a:xfrm>
            <a:prstGeom prst="rect">
              <a:avLst/>
            </a:prstGeom>
          </p:spPr>
          <p:txBody>
            <a:bodyPr wrap="none">
              <a:spAutoFit/>
            </a:bodyPr>
            <a:lstStyle/>
            <a:p>
              <a:pPr algn="ctr"/>
              <a:r>
                <a:rPr lang="en-US" sz="1000" dirty="0">
                  <a:solidFill>
                    <a:schemeClr val="bg2"/>
                  </a:solidFill>
                </a:rPr>
                <a:t>Happy Clients</a:t>
              </a:r>
            </a:p>
          </p:txBody>
        </p:sp>
      </p:grpSp>
      <p:grpSp>
        <p:nvGrpSpPr>
          <p:cNvPr id="3" name="Group 2"/>
          <p:cNvGrpSpPr/>
          <p:nvPr/>
        </p:nvGrpSpPr>
        <p:grpSpPr>
          <a:xfrm>
            <a:off x="2398192" y="1733550"/>
            <a:ext cx="423316" cy="563434"/>
            <a:chOff x="2398192" y="1733550"/>
            <a:chExt cx="423316" cy="563434"/>
          </a:xfrm>
        </p:grpSpPr>
        <p:sp>
          <p:nvSpPr>
            <p:cNvPr id="76" name="Flowchart: Off-page Connector 75"/>
            <p:cNvSpPr/>
            <p:nvPr/>
          </p:nvSpPr>
          <p:spPr>
            <a:xfrm>
              <a:off x="2398192" y="1733550"/>
              <a:ext cx="423316" cy="563434"/>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3"/>
            <p:cNvSpPr>
              <a:spLocks noEditPoints="1"/>
            </p:cNvSpPr>
            <p:nvPr/>
          </p:nvSpPr>
          <p:spPr bwMode="auto">
            <a:xfrm>
              <a:off x="2502407" y="1905280"/>
              <a:ext cx="222067" cy="137817"/>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3715114" y="1733550"/>
            <a:ext cx="423316" cy="563434"/>
            <a:chOff x="3715114" y="1733550"/>
            <a:chExt cx="423316" cy="563434"/>
          </a:xfrm>
        </p:grpSpPr>
        <p:sp>
          <p:nvSpPr>
            <p:cNvPr id="81" name="Flowchart: Off-page Connector 80"/>
            <p:cNvSpPr/>
            <p:nvPr/>
          </p:nvSpPr>
          <p:spPr>
            <a:xfrm>
              <a:off x="3715114" y="1733550"/>
              <a:ext cx="423316" cy="563434"/>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8"/>
            <p:cNvSpPr>
              <a:spLocks noEditPoints="1"/>
            </p:cNvSpPr>
            <p:nvPr/>
          </p:nvSpPr>
          <p:spPr bwMode="auto">
            <a:xfrm>
              <a:off x="3817887" y="1891730"/>
              <a:ext cx="193631" cy="16491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5032036" y="1733550"/>
            <a:ext cx="423316" cy="563434"/>
            <a:chOff x="5032036" y="1733550"/>
            <a:chExt cx="423316" cy="563434"/>
          </a:xfrm>
        </p:grpSpPr>
        <p:sp>
          <p:nvSpPr>
            <p:cNvPr id="86" name="Flowchart: Off-page Connector 85"/>
            <p:cNvSpPr/>
            <p:nvPr/>
          </p:nvSpPr>
          <p:spPr>
            <a:xfrm>
              <a:off x="5032036" y="1733550"/>
              <a:ext cx="423316" cy="563434"/>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8"/>
            <p:cNvSpPr>
              <a:spLocks noEditPoints="1"/>
            </p:cNvSpPr>
            <p:nvPr/>
          </p:nvSpPr>
          <p:spPr bwMode="auto">
            <a:xfrm>
              <a:off x="5150387" y="1880880"/>
              <a:ext cx="186613" cy="186613"/>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6348958" y="1733550"/>
            <a:ext cx="423316" cy="563434"/>
            <a:chOff x="6348958" y="1733550"/>
            <a:chExt cx="423316" cy="563434"/>
          </a:xfrm>
        </p:grpSpPr>
        <p:sp>
          <p:nvSpPr>
            <p:cNvPr id="90" name="Flowchart: Off-page Connector 89"/>
            <p:cNvSpPr/>
            <p:nvPr/>
          </p:nvSpPr>
          <p:spPr>
            <a:xfrm>
              <a:off x="6348958" y="1733550"/>
              <a:ext cx="423316" cy="563434"/>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6"/>
            <p:cNvGrpSpPr>
              <a:grpSpLocks noChangeAspect="1"/>
            </p:cNvGrpSpPr>
            <p:nvPr/>
          </p:nvGrpSpPr>
          <p:grpSpPr bwMode="auto">
            <a:xfrm>
              <a:off x="6463674" y="1886314"/>
              <a:ext cx="193884" cy="194107"/>
              <a:chOff x="2446" y="1186"/>
              <a:chExt cx="868" cy="869"/>
            </a:xfrm>
            <a:solidFill>
              <a:schemeClr val="bg1"/>
            </a:solidFill>
          </p:grpSpPr>
          <p:sp>
            <p:nvSpPr>
              <p:cNvPr id="7" name="Freeform 7"/>
              <p:cNvSpPr>
                <a:spLocks noEditPoints="1"/>
              </p:cNvSpPr>
              <p:nvPr/>
            </p:nvSpPr>
            <p:spPr bwMode="auto">
              <a:xfrm>
                <a:off x="2446" y="1186"/>
                <a:ext cx="868" cy="86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2847" y="1375"/>
                <a:ext cx="208" cy="420"/>
              </a:xfrm>
              <a:custGeom>
                <a:avLst/>
                <a:gdLst>
                  <a:gd name="T0" fmla="*/ 66 w 208"/>
                  <a:gd name="T1" fmla="*/ 0 h 420"/>
                  <a:gd name="T2" fmla="*/ 0 w 208"/>
                  <a:gd name="T3" fmla="*/ 0 h 420"/>
                  <a:gd name="T4" fmla="*/ 0 w 208"/>
                  <a:gd name="T5" fmla="*/ 260 h 420"/>
                  <a:gd name="T6" fmla="*/ 160 w 208"/>
                  <a:gd name="T7" fmla="*/ 420 h 420"/>
                  <a:gd name="T8" fmla="*/ 208 w 208"/>
                  <a:gd name="T9" fmla="*/ 373 h 420"/>
                  <a:gd name="T10" fmla="*/ 66 w 208"/>
                  <a:gd name="T11" fmla="*/ 231 h 420"/>
                  <a:gd name="T12" fmla="*/ 66 w 208"/>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208" h="420">
                    <a:moveTo>
                      <a:pt x="66" y="0"/>
                    </a:moveTo>
                    <a:lnTo>
                      <a:pt x="0" y="0"/>
                    </a:lnTo>
                    <a:lnTo>
                      <a:pt x="0" y="260"/>
                    </a:lnTo>
                    <a:lnTo>
                      <a:pt x="160" y="420"/>
                    </a:lnTo>
                    <a:lnTo>
                      <a:pt x="208" y="373"/>
                    </a:lnTo>
                    <a:lnTo>
                      <a:pt x="66" y="231"/>
                    </a:ln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3" name="Group 12"/>
          <p:cNvGrpSpPr/>
          <p:nvPr/>
        </p:nvGrpSpPr>
        <p:grpSpPr>
          <a:xfrm>
            <a:off x="7665878" y="1733550"/>
            <a:ext cx="423316" cy="563434"/>
            <a:chOff x="7665878" y="1733550"/>
            <a:chExt cx="423316" cy="563434"/>
          </a:xfrm>
        </p:grpSpPr>
        <p:sp>
          <p:nvSpPr>
            <p:cNvPr id="93" name="Flowchart: Off-page Connector 92"/>
            <p:cNvSpPr/>
            <p:nvPr/>
          </p:nvSpPr>
          <p:spPr>
            <a:xfrm>
              <a:off x="7665878" y="1733550"/>
              <a:ext cx="423316" cy="563434"/>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p:cNvSpPr>
              <a:spLocks noEditPoints="1"/>
            </p:cNvSpPr>
            <p:nvPr/>
          </p:nvSpPr>
          <p:spPr bwMode="auto">
            <a:xfrm>
              <a:off x="7776437" y="1923935"/>
              <a:ext cx="218101" cy="133078"/>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4"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grpSp>
        <p:nvGrpSpPr>
          <p:cNvPr id="16" name="Group 15"/>
          <p:cNvGrpSpPr/>
          <p:nvPr/>
        </p:nvGrpSpPr>
        <p:grpSpPr>
          <a:xfrm>
            <a:off x="2155667" y="2373184"/>
            <a:ext cx="908366" cy="539856"/>
            <a:chOff x="2155667" y="2373184"/>
            <a:chExt cx="908366" cy="539856"/>
          </a:xfrm>
        </p:grpSpPr>
        <p:sp>
          <p:nvSpPr>
            <p:cNvPr id="111" name="Content Placeholder 2"/>
            <p:cNvSpPr txBox="1">
              <a:spLocks/>
            </p:cNvSpPr>
            <p:nvPr/>
          </p:nvSpPr>
          <p:spPr>
            <a:xfrm>
              <a:off x="2155667" y="2373184"/>
              <a:ext cx="908366"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35k</a:t>
              </a:r>
              <a:endParaRPr lang="en-US" sz="1100" dirty="0">
                <a:solidFill>
                  <a:schemeClr val="bg2"/>
                </a:solidFill>
              </a:endParaRPr>
            </a:p>
          </p:txBody>
        </p:sp>
        <p:sp>
          <p:nvSpPr>
            <p:cNvPr id="112" name="Rectangle 111"/>
            <p:cNvSpPr/>
            <p:nvPr/>
          </p:nvSpPr>
          <p:spPr>
            <a:xfrm>
              <a:off x="2218555" y="2630811"/>
              <a:ext cx="782587" cy="246221"/>
            </a:xfrm>
            <a:prstGeom prst="rect">
              <a:avLst/>
            </a:prstGeom>
          </p:spPr>
          <p:txBody>
            <a:bodyPr wrap="none">
              <a:spAutoFit/>
            </a:bodyPr>
            <a:lstStyle/>
            <a:p>
              <a:pPr algn="ctr"/>
              <a:r>
                <a:rPr lang="en-US" sz="1000" dirty="0">
                  <a:solidFill>
                    <a:schemeClr val="bg2"/>
                  </a:solidFill>
                </a:rPr>
                <a:t>Subscribers</a:t>
              </a:r>
            </a:p>
          </p:txBody>
        </p:sp>
      </p:grpSp>
      <p:grpSp>
        <p:nvGrpSpPr>
          <p:cNvPr id="18" name="Group 17"/>
          <p:cNvGrpSpPr/>
          <p:nvPr/>
        </p:nvGrpSpPr>
        <p:grpSpPr>
          <a:xfrm>
            <a:off x="3322255" y="2373184"/>
            <a:ext cx="1209035" cy="539856"/>
            <a:chOff x="3322255" y="2373184"/>
            <a:chExt cx="1209035" cy="539856"/>
          </a:xfrm>
        </p:grpSpPr>
        <p:sp>
          <p:nvSpPr>
            <p:cNvPr id="113" name="Content Placeholder 2"/>
            <p:cNvSpPr txBox="1">
              <a:spLocks/>
            </p:cNvSpPr>
            <p:nvPr/>
          </p:nvSpPr>
          <p:spPr>
            <a:xfrm>
              <a:off x="3322255"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1,321</a:t>
              </a:r>
              <a:endParaRPr lang="en-US" sz="1100" dirty="0">
                <a:solidFill>
                  <a:schemeClr val="bg2"/>
                </a:solidFill>
              </a:endParaRPr>
            </a:p>
          </p:txBody>
        </p:sp>
        <p:sp>
          <p:nvSpPr>
            <p:cNvPr id="114" name="Rectangle 113"/>
            <p:cNvSpPr/>
            <p:nvPr/>
          </p:nvSpPr>
          <p:spPr>
            <a:xfrm>
              <a:off x="3323083" y="2630811"/>
              <a:ext cx="1207382" cy="246221"/>
            </a:xfrm>
            <a:prstGeom prst="rect">
              <a:avLst/>
            </a:prstGeom>
          </p:spPr>
          <p:txBody>
            <a:bodyPr wrap="none">
              <a:spAutoFit/>
            </a:bodyPr>
            <a:lstStyle/>
            <a:p>
              <a:pPr algn="ctr"/>
              <a:r>
                <a:rPr lang="en-US" sz="1000" dirty="0">
                  <a:solidFill>
                    <a:schemeClr val="bg2"/>
                  </a:solidFill>
                </a:rPr>
                <a:t>Completed Projects</a:t>
              </a:r>
            </a:p>
          </p:txBody>
        </p:sp>
      </p:grpSp>
      <p:grpSp>
        <p:nvGrpSpPr>
          <p:cNvPr id="19" name="Group 18"/>
          <p:cNvGrpSpPr/>
          <p:nvPr/>
        </p:nvGrpSpPr>
        <p:grpSpPr>
          <a:xfrm>
            <a:off x="4639176" y="2373184"/>
            <a:ext cx="1209035" cy="539856"/>
            <a:chOff x="4639176" y="2373184"/>
            <a:chExt cx="1209035" cy="539856"/>
          </a:xfrm>
        </p:grpSpPr>
        <p:sp>
          <p:nvSpPr>
            <p:cNvPr id="115" name="Content Placeholder 2"/>
            <p:cNvSpPr txBox="1">
              <a:spLocks/>
            </p:cNvSpPr>
            <p:nvPr/>
          </p:nvSpPr>
          <p:spPr>
            <a:xfrm>
              <a:off x="4639176"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32k</a:t>
              </a:r>
              <a:endParaRPr lang="en-US" sz="1100" dirty="0">
                <a:solidFill>
                  <a:schemeClr val="bg2"/>
                </a:solidFill>
              </a:endParaRPr>
            </a:p>
          </p:txBody>
        </p:sp>
        <p:sp>
          <p:nvSpPr>
            <p:cNvPr id="116" name="Rectangle 115"/>
            <p:cNvSpPr/>
            <p:nvPr/>
          </p:nvSpPr>
          <p:spPr>
            <a:xfrm>
              <a:off x="5019916" y="2630811"/>
              <a:ext cx="447558" cy="246221"/>
            </a:xfrm>
            <a:prstGeom prst="rect">
              <a:avLst/>
            </a:prstGeom>
          </p:spPr>
          <p:txBody>
            <a:bodyPr wrap="none">
              <a:spAutoFit/>
            </a:bodyPr>
            <a:lstStyle/>
            <a:p>
              <a:pPr algn="ctr"/>
              <a:r>
                <a:rPr lang="en-US" sz="1000" dirty="0">
                  <a:solidFill>
                    <a:schemeClr val="bg2"/>
                  </a:solidFill>
                </a:rPr>
                <a:t>Sales</a:t>
              </a:r>
            </a:p>
          </p:txBody>
        </p:sp>
      </p:grpSp>
      <p:grpSp>
        <p:nvGrpSpPr>
          <p:cNvPr id="24" name="Group 23"/>
          <p:cNvGrpSpPr/>
          <p:nvPr/>
        </p:nvGrpSpPr>
        <p:grpSpPr>
          <a:xfrm>
            <a:off x="5971957" y="2373184"/>
            <a:ext cx="1209035" cy="539856"/>
            <a:chOff x="5971957" y="2373184"/>
            <a:chExt cx="1209035" cy="539856"/>
          </a:xfrm>
        </p:grpSpPr>
        <p:sp>
          <p:nvSpPr>
            <p:cNvPr id="117" name="Content Placeholder 2"/>
            <p:cNvSpPr txBox="1">
              <a:spLocks/>
            </p:cNvSpPr>
            <p:nvPr/>
          </p:nvSpPr>
          <p:spPr>
            <a:xfrm>
              <a:off x="5971957"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458</a:t>
              </a:r>
              <a:endParaRPr lang="en-US" sz="1100" dirty="0">
                <a:solidFill>
                  <a:schemeClr val="bg2"/>
                </a:solidFill>
              </a:endParaRPr>
            </a:p>
          </p:txBody>
        </p:sp>
        <p:sp>
          <p:nvSpPr>
            <p:cNvPr id="118" name="Rectangle 117"/>
            <p:cNvSpPr/>
            <p:nvPr/>
          </p:nvSpPr>
          <p:spPr>
            <a:xfrm>
              <a:off x="6135490" y="2630811"/>
              <a:ext cx="881973" cy="246221"/>
            </a:xfrm>
            <a:prstGeom prst="rect">
              <a:avLst/>
            </a:prstGeom>
          </p:spPr>
          <p:txBody>
            <a:bodyPr wrap="none">
              <a:spAutoFit/>
            </a:bodyPr>
            <a:lstStyle/>
            <a:p>
              <a:pPr algn="ctr"/>
              <a:r>
                <a:rPr lang="en-US" sz="1000" dirty="0">
                  <a:solidFill>
                    <a:schemeClr val="bg2"/>
                  </a:solidFill>
                </a:rPr>
                <a:t>Funny Weeks</a:t>
              </a:r>
            </a:p>
          </p:txBody>
        </p:sp>
      </p:grpSp>
      <p:grpSp>
        <p:nvGrpSpPr>
          <p:cNvPr id="25" name="Group 24"/>
          <p:cNvGrpSpPr/>
          <p:nvPr/>
        </p:nvGrpSpPr>
        <p:grpSpPr>
          <a:xfrm>
            <a:off x="7273018" y="2373184"/>
            <a:ext cx="1209035" cy="539856"/>
            <a:chOff x="7273018" y="2373184"/>
            <a:chExt cx="1209035" cy="539856"/>
          </a:xfrm>
        </p:grpSpPr>
        <p:sp>
          <p:nvSpPr>
            <p:cNvPr id="119" name="Content Placeholder 2"/>
            <p:cNvSpPr txBox="1">
              <a:spLocks/>
            </p:cNvSpPr>
            <p:nvPr/>
          </p:nvSpPr>
          <p:spPr>
            <a:xfrm>
              <a:off x="7273018"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3M</a:t>
              </a:r>
              <a:endParaRPr lang="en-US" sz="1100" dirty="0">
                <a:solidFill>
                  <a:schemeClr val="bg2"/>
                </a:solidFill>
              </a:endParaRPr>
            </a:p>
          </p:txBody>
        </p:sp>
        <p:sp>
          <p:nvSpPr>
            <p:cNvPr id="120" name="Rectangle 119"/>
            <p:cNvSpPr/>
            <p:nvPr/>
          </p:nvSpPr>
          <p:spPr>
            <a:xfrm>
              <a:off x="7444567" y="2630811"/>
              <a:ext cx="865943" cy="246221"/>
            </a:xfrm>
            <a:prstGeom prst="rect">
              <a:avLst/>
            </a:prstGeom>
          </p:spPr>
          <p:txBody>
            <a:bodyPr wrap="none">
              <a:spAutoFit/>
            </a:bodyPr>
            <a:lstStyle/>
            <a:p>
              <a:pPr algn="ctr"/>
              <a:r>
                <a:rPr lang="en-US" sz="1000" dirty="0">
                  <a:solidFill>
                    <a:schemeClr val="bg2"/>
                  </a:solidFill>
                </a:rPr>
                <a:t>Lines of code</a:t>
              </a:r>
            </a:p>
          </p:txBody>
        </p:sp>
      </p:grpSp>
    </p:spTree>
    <p:extLst>
      <p:ext uri="{BB962C8B-B14F-4D97-AF65-F5344CB8AC3E}">
        <p14:creationId xmlns:p14="http://schemas.microsoft.com/office/powerpoint/2010/main" val="2316479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4000"/>
                            </p:stCondLst>
                            <p:childTnLst>
                              <p:par>
                                <p:cTn id="42" presetID="47"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anim calcmode="lin" valueType="num">
                                      <p:cBhvr>
                                        <p:cTn id="45" dur="500" fill="hold"/>
                                        <p:tgtEl>
                                          <p:spTgt spid="6"/>
                                        </p:tgtEl>
                                        <p:attrNameLst>
                                          <p:attrName>ppt_x</p:attrName>
                                        </p:attrNameLst>
                                      </p:cBhvr>
                                      <p:tavLst>
                                        <p:tav tm="0">
                                          <p:val>
                                            <p:strVal val="#ppt_x"/>
                                          </p:val>
                                        </p:tav>
                                        <p:tav tm="100000">
                                          <p:val>
                                            <p:strVal val="#ppt_x"/>
                                          </p:val>
                                        </p:tav>
                                      </p:tavLst>
                                    </p:anim>
                                    <p:anim calcmode="lin" valueType="num">
                                      <p:cBhvr>
                                        <p:cTn id="46" dur="5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childTnLst>
                          </p:cTn>
                        </p:par>
                        <p:par>
                          <p:cTn id="61" fill="hold">
                            <p:stCondLst>
                              <p:cond delay="6000"/>
                            </p:stCondLst>
                            <p:childTnLst>
                              <p:par>
                                <p:cTn id="62" presetID="47" presetClass="entr" presetSubtype="0"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strVal val="#ppt_x"/>
                                          </p:val>
                                        </p:tav>
                                        <p:tav tm="100000">
                                          <p:val>
                                            <p:strVal val="#ppt_x"/>
                                          </p:val>
                                        </p:tav>
                                      </p:tavLst>
                                    </p:anim>
                                    <p:anim calcmode="lin" valueType="num">
                                      <p:cBhvr>
                                        <p:cTn id="66" dur="500" fill="hold"/>
                                        <p:tgtEl>
                                          <p:spTgt spid="13"/>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Site Ranking Data: Top 6</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513" name="Group 512"/>
          <p:cNvGrpSpPr/>
          <p:nvPr/>
        </p:nvGrpSpPr>
        <p:grpSpPr>
          <a:xfrm>
            <a:off x="693750" y="3152350"/>
            <a:ext cx="1346194" cy="430887"/>
            <a:chOff x="875675" y="3836208"/>
            <a:chExt cx="1346194" cy="430887"/>
          </a:xfrm>
        </p:grpSpPr>
        <p:sp>
          <p:nvSpPr>
            <p:cNvPr id="6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474" name="Oval 473"/>
            <p:cNvSpPr/>
            <p:nvPr/>
          </p:nvSpPr>
          <p:spPr>
            <a:xfrm>
              <a:off x="875675" y="3978493"/>
              <a:ext cx="146318" cy="14631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sp>
        <p:nvSpPr>
          <p:cNvPr id="27" name="Isosceles Triangle 26"/>
          <p:cNvSpPr/>
          <p:nvPr/>
        </p:nvSpPr>
        <p:spPr>
          <a:xfrm>
            <a:off x="693750" y="2221106"/>
            <a:ext cx="2475406" cy="834822"/>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726102" y="2038350"/>
            <a:ext cx="2475406" cy="101757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2758454" y="2277689"/>
            <a:ext cx="2475406" cy="77824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3790806" y="2659444"/>
            <a:ext cx="2475406" cy="3964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4823158" y="2547139"/>
            <a:ext cx="2475406" cy="50879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5855512" y="2468568"/>
            <a:ext cx="2475406" cy="58736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grpSp>
        <p:nvGrpSpPr>
          <p:cNvPr id="488" name="Group 487"/>
          <p:cNvGrpSpPr/>
          <p:nvPr/>
        </p:nvGrpSpPr>
        <p:grpSpPr>
          <a:xfrm>
            <a:off x="1768502" y="1658427"/>
            <a:ext cx="340158" cy="464074"/>
            <a:chOff x="796899" y="2176759"/>
            <a:chExt cx="340158" cy="464074"/>
          </a:xfrm>
        </p:grpSpPr>
        <p:sp>
          <p:nvSpPr>
            <p:cNvPr id="4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0" name="TextBox 4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4" name="Group 493"/>
          <p:cNvGrpSpPr/>
          <p:nvPr/>
        </p:nvGrpSpPr>
        <p:grpSpPr>
          <a:xfrm>
            <a:off x="2801677" y="1504950"/>
            <a:ext cx="340158" cy="464074"/>
            <a:chOff x="796899" y="2176759"/>
            <a:chExt cx="340158" cy="464074"/>
          </a:xfrm>
        </p:grpSpPr>
        <p:sp>
          <p:nvSpPr>
            <p:cNvPr id="4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6" name="TextBox 4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7" name="Group 496"/>
          <p:cNvGrpSpPr/>
          <p:nvPr/>
        </p:nvGrpSpPr>
        <p:grpSpPr>
          <a:xfrm>
            <a:off x="3832685" y="1735071"/>
            <a:ext cx="340158" cy="464074"/>
            <a:chOff x="796899" y="2176759"/>
            <a:chExt cx="340158" cy="464074"/>
          </a:xfrm>
        </p:grpSpPr>
        <p:sp>
          <p:nvSpPr>
            <p:cNvPr id="4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9" name="TextBox 4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0" name="Group 499"/>
          <p:cNvGrpSpPr/>
          <p:nvPr/>
        </p:nvGrpSpPr>
        <p:grpSpPr>
          <a:xfrm>
            <a:off x="4845798" y="2114550"/>
            <a:ext cx="340158" cy="464074"/>
            <a:chOff x="796899" y="2176759"/>
            <a:chExt cx="340158" cy="464074"/>
          </a:xfrm>
        </p:grpSpPr>
        <p:sp>
          <p:nvSpPr>
            <p:cNvPr id="5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2" name="TextBox 501"/>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3" name="Group 502"/>
          <p:cNvGrpSpPr/>
          <p:nvPr/>
        </p:nvGrpSpPr>
        <p:grpSpPr>
          <a:xfrm>
            <a:off x="5892359" y="1962150"/>
            <a:ext cx="340158" cy="464074"/>
            <a:chOff x="796899" y="2176759"/>
            <a:chExt cx="340158" cy="464074"/>
          </a:xfrm>
        </p:grpSpPr>
        <p:sp>
          <p:nvSpPr>
            <p:cNvPr id="5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5" name="TextBox 504"/>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6" name="Group 505"/>
          <p:cNvGrpSpPr/>
          <p:nvPr/>
        </p:nvGrpSpPr>
        <p:grpSpPr>
          <a:xfrm>
            <a:off x="6915185" y="1955276"/>
            <a:ext cx="340158" cy="464074"/>
            <a:chOff x="796899" y="2176759"/>
            <a:chExt cx="340158" cy="464074"/>
          </a:xfrm>
        </p:grpSpPr>
        <p:sp>
          <p:nvSpPr>
            <p:cNvPr id="5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8" name="TextBox 50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14" name="Group 513"/>
          <p:cNvGrpSpPr/>
          <p:nvPr/>
        </p:nvGrpSpPr>
        <p:grpSpPr>
          <a:xfrm>
            <a:off x="1989150" y="3152350"/>
            <a:ext cx="1346194" cy="430887"/>
            <a:chOff x="875675" y="3836208"/>
            <a:chExt cx="1346194" cy="430887"/>
          </a:xfrm>
        </p:grpSpPr>
        <p:sp>
          <p:nvSpPr>
            <p:cNvPr id="51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6" name="Oval 515"/>
            <p:cNvSpPr/>
            <p:nvPr/>
          </p:nvSpPr>
          <p:spPr>
            <a:xfrm>
              <a:off x="875675" y="3978493"/>
              <a:ext cx="146318" cy="146318"/>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17" name="Group 516"/>
          <p:cNvGrpSpPr/>
          <p:nvPr/>
        </p:nvGrpSpPr>
        <p:grpSpPr>
          <a:xfrm>
            <a:off x="3284550" y="3152350"/>
            <a:ext cx="1346194" cy="430887"/>
            <a:chOff x="875675" y="3836208"/>
            <a:chExt cx="1346194" cy="430887"/>
          </a:xfrm>
        </p:grpSpPr>
        <p:sp>
          <p:nvSpPr>
            <p:cNvPr id="518"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9" name="Oval 518"/>
            <p:cNvSpPr/>
            <p:nvPr/>
          </p:nvSpPr>
          <p:spPr>
            <a:xfrm>
              <a:off x="875675" y="3978493"/>
              <a:ext cx="146318" cy="146318"/>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0" name="Group 519"/>
          <p:cNvGrpSpPr/>
          <p:nvPr/>
        </p:nvGrpSpPr>
        <p:grpSpPr>
          <a:xfrm>
            <a:off x="4579950" y="3152350"/>
            <a:ext cx="1346194" cy="430887"/>
            <a:chOff x="875675" y="3836208"/>
            <a:chExt cx="1346194" cy="430887"/>
          </a:xfrm>
        </p:grpSpPr>
        <p:sp>
          <p:nvSpPr>
            <p:cNvPr id="521"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2" name="Oval 521"/>
            <p:cNvSpPr/>
            <p:nvPr/>
          </p:nvSpPr>
          <p:spPr>
            <a:xfrm>
              <a:off x="875675" y="3978493"/>
              <a:ext cx="146318" cy="14631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3" name="Group 522"/>
          <p:cNvGrpSpPr/>
          <p:nvPr/>
        </p:nvGrpSpPr>
        <p:grpSpPr>
          <a:xfrm>
            <a:off x="5875350" y="3152350"/>
            <a:ext cx="1346194" cy="430887"/>
            <a:chOff x="875675" y="3836208"/>
            <a:chExt cx="1346194" cy="430887"/>
          </a:xfrm>
        </p:grpSpPr>
        <p:sp>
          <p:nvSpPr>
            <p:cNvPr id="524"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5" name="Oval 524"/>
            <p:cNvSpPr/>
            <p:nvPr/>
          </p:nvSpPr>
          <p:spPr>
            <a:xfrm>
              <a:off x="875675" y="3978493"/>
              <a:ext cx="146318" cy="146318"/>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6" name="Group 525"/>
          <p:cNvGrpSpPr/>
          <p:nvPr/>
        </p:nvGrpSpPr>
        <p:grpSpPr>
          <a:xfrm>
            <a:off x="7170751" y="3152350"/>
            <a:ext cx="1346194" cy="430887"/>
            <a:chOff x="875675" y="3836208"/>
            <a:chExt cx="1346194" cy="430887"/>
          </a:xfrm>
        </p:grpSpPr>
        <p:sp>
          <p:nvSpPr>
            <p:cNvPr id="527"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8" name="Oval 527"/>
            <p:cNvSpPr/>
            <p:nvPr/>
          </p:nvSpPr>
          <p:spPr>
            <a:xfrm>
              <a:off x="875675" y="3978493"/>
              <a:ext cx="146318" cy="146318"/>
            </a:xfrm>
            <a:prstGeom prst="ellipse">
              <a:avLst/>
            </a:prstGeom>
            <a:solidFill>
              <a:schemeClr val="accent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sp>
        <p:nvSpPr>
          <p:cNvPr id="60"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61" name="Straight Connector 60"/>
          <p:cNvCxnSpPr/>
          <p:nvPr/>
        </p:nvCxnSpPr>
        <p:spPr>
          <a:xfrm flipH="1">
            <a:off x="667890" y="3638550"/>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330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13"/>
                                        </p:tgtEl>
                                        <p:attrNameLst>
                                          <p:attrName>style.visibility</p:attrName>
                                        </p:attrNameLst>
                                      </p:cBhvr>
                                      <p:to>
                                        <p:strVal val="visible"/>
                                      </p:to>
                                    </p:set>
                                    <p:animEffect transition="in" filter="fade">
                                      <p:cBhvr>
                                        <p:cTn id="14" dur="500"/>
                                        <p:tgtEl>
                                          <p:spTgt spid="513"/>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8"/>
                                        </p:tgtEl>
                                        <p:attrNameLst>
                                          <p:attrName>style.visibility</p:attrName>
                                        </p:attrNameLst>
                                      </p:cBhvr>
                                      <p:to>
                                        <p:strVal val="visible"/>
                                      </p:to>
                                    </p:set>
                                    <p:animEffect transition="in" filter="fade">
                                      <p:cBhvr>
                                        <p:cTn id="22" dur="1000"/>
                                        <p:tgtEl>
                                          <p:spTgt spid="488"/>
                                        </p:tgtEl>
                                      </p:cBhvr>
                                    </p:animEffect>
                                    <p:anim calcmode="lin" valueType="num">
                                      <p:cBhvr>
                                        <p:cTn id="23" dur="1000" fill="hold"/>
                                        <p:tgtEl>
                                          <p:spTgt spid="488"/>
                                        </p:tgtEl>
                                        <p:attrNameLst>
                                          <p:attrName>ppt_x</p:attrName>
                                        </p:attrNameLst>
                                      </p:cBhvr>
                                      <p:tavLst>
                                        <p:tav tm="0">
                                          <p:val>
                                            <p:strVal val="#ppt_x"/>
                                          </p:val>
                                        </p:tav>
                                        <p:tav tm="100000">
                                          <p:val>
                                            <p:strVal val="#ppt_x"/>
                                          </p:val>
                                        </p:tav>
                                      </p:tavLst>
                                    </p:anim>
                                    <p:anim calcmode="lin" valueType="num">
                                      <p:cBhvr>
                                        <p:cTn id="24" dur="1000" fill="hold"/>
                                        <p:tgtEl>
                                          <p:spTgt spid="48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514"/>
                                        </p:tgtEl>
                                        <p:attrNameLst>
                                          <p:attrName>style.visibility</p:attrName>
                                        </p:attrNameLst>
                                      </p:cBhvr>
                                      <p:to>
                                        <p:strVal val="visible"/>
                                      </p:to>
                                    </p:set>
                                    <p:animEffect transition="in" filter="fade">
                                      <p:cBhvr>
                                        <p:cTn id="28" dur="500"/>
                                        <p:tgtEl>
                                          <p:spTgt spid="514"/>
                                        </p:tgtEl>
                                      </p:cBhvr>
                                    </p:animEffec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483"/>
                                        </p:tgtEl>
                                        <p:attrNameLst>
                                          <p:attrName>style.visibility</p:attrName>
                                        </p:attrNameLst>
                                      </p:cBhvr>
                                      <p:to>
                                        <p:strVal val="visible"/>
                                      </p:to>
                                    </p:set>
                                    <p:animEffect transition="in" filter="wipe(down)">
                                      <p:cBhvr>
                                        <p:cTn id="32" dur="500"/>
                                        <p:tgtEl>
                                          <p:spTgt spid="483"/>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494"/>
                                        </p:tgtEl>
                                        <p:attrNameLst>
                                          <p:attrName>style.visibility</p:attrName>
                                        </p:attrNameLst>
                                      </p:cBhvr>
                                      <p:to>
                                        <p:strVal val="visible"/>
                                      </p:to>
                                    </p:set>
                                    <p:animEffect transition="in" filter="fade">
                                      <p:cBhvr>
                                        <p:cTn id="36" dur="1000"/>
                                        <p:tgtEl>
                                          <p:spTgt spid="494"/>
                                        </p:tgtEl>
                                      </p:cBhvr>
                                    </p:animEffect>
                                    <p:anim calcmode="lin" valueType="num">
                                      <p:cBhvr>
                                        <p:cTn id="37" dur="1000" fill="hold"/>
                                        <p:tgtEl>
                                          <p:spTgt spid="494"/>
                                        </p:tgtEl>
                                        <p:attrNameLst>
                                          <p:attrName>ppt_x</p:attrName>
                                        </p:attrNameLst>
                                      </p:cBhvr>
                                      <p:tavLst>
                                        <p:tav tm="0">
                                          <p:val>
                                            <p:strVal val="#ppt_x"/>
                                          </p:val>
                                        </p:tav>
                                        <p:tav tm="100000">
                                          <p:val>
                                            <p:strVal val="#ppt_x"/>
                                          </p:val>
                                        </p:tav>
                                      </p:tavLst>
                                    </p:anim>
                                    <p:anim calcmode="lin" valueType="num">
                                      <p:cBhvr>
                                        <p:cTn id="38" dur="1000" fill="hold"/>
                                        <p:tgtEl>
                                          <p:spTgt spid="494"/>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10" presetClass="entr" presetSubtype="0" fill="hold" nodeType="afterEffect">
                                  <p:stCondLst>
                                    <p:cond delay="0"/>
                                  </p:stCondLst>
                                  <p:childTnLst>
                                    <p:set>
                                      <p:cBhvr>
                                        <p:cTn id="41" dur="1" fill="hold">
                                          <p:stCondLst>
                                            <p:cond delay="0"/>
                                          </p:stCondLst>
                                        </p:cTn>
                                        <p:tgtEl>
                                          <p:spTgt spid="517"/>
                                        </p:tgtEl>
                                        <p:attrNameLst>
                                          <p:attrName>style.visibility</p:attrName>
                                        </p:attrNameLst>
                                      </p:cBhvr>
                                      <p:to>
                                        <p:strVal val="visible"/>
                                      </p:to>
                                    </p:set>
                                    <p:animEffect transition="in" filter="fade">
                                      <p:cBhvr>
                                        <p:cTn id="42" dur="500"/>
                                        <p:tgtEl>
                                          <p:spTgt spid="517"/>
                                        </p:tgtEl>
                                      </p:cBhvr>
                                    </p:animEffect>
                                  </p:childTnLst>
                                </p:cTn>
                              </p:par>
                            </p:childTnLst>
                          </p:cTn>
                        </p:par>
                        <p:par>
                          <p:cTn id="43" fill="hold">
                            <p:stCondLst>
                              <p:cond delay="5500"/>
                            </p:stCondLst>
                            <p:childTnLst>
                              <p:par>
                                <p:cTn id="44" presetID="22" presetClass="entr" presetSubtype="4" fill="hold" grpId="0" nodeType="afterEffect">
                                  <p:stCondLst>
                                    <p:cond delay="0"/>
                                  </p:stCondLst>
                                  <p:childTnLst>
                                    <p:set>
                                      <p:cBhvr>
                                        <p:cTn id="45" dur="1" fill="hold">
                                          <p:stCondLst>
                                            <p:cond delay="0"/>
                                          </p:stCondLst>
                                        </p:cTn>
                                        <p:tgtEl>
                                          <p:spTgt spid="484"/>
                                        </p:tgtEl>
                                        <p:attrNameLst>
                                          <p:attrName>style.visibility</p:attrName>
                                        </p:attrNameLst>
                                      </p:cBhvr>
                                      <p:to>
                                        <p:strVal val="visible"/>
                                      </p:to>
                                    </p:set>
                                    <p:animEffect transition="in" filter="wipe(down)">
                                      <p:cBhvr>
                                        <p:cTn id="46" dur="500"/>
                                        <p:tgtEl>
                                          <p:spTgt spid="484"/>
                                        </p:tgtEl>
                                      </p:cBhvr>
                                    </p:animEffect>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497"/>
                                        </p:tgtEl>
                                        <p:attrNameLst>
                                          <p:attrName>style.visibility</p:attrName>
                                        </p:attrNameLst>
                                      </p:cBhvr>
                                      <p:to>
                                        <p:strVal val="visible"/>
                                      </p:to>
                                    </p:set>
                                    <p:animEffect transition="in" filter="fade">
                                      <p:cBhvr>
                                        <p:cTn id="50" dur="1000"/>
                                        <p:tgtEl>
                                          <p:spTgt spid="497"/>
                                        </p:tgtEl>
                                      </p:cBhvr>
                                    </p:animEffect>
                                    <p:anim calcmode="lin" valueType="num">
                                      <p:cBhvr>
                                        <p:cTn id="51" dur="1000" fill="hold"/>
                                        <p:tgtEl>
                                          <p:spTgt spid="497"/>
                                        </p:tgtEl>
                                        <p:attrNameLst>
                                          <p:attrName>ppt_x</p:attrName>
                                        </p:attrNameLst>
                                      </p:cBhvr>
                                      <p:tavLst>
                                        <p:tav tm="0">
                                          <p:val>
                                            <p:strVal val="#ppt_x"/>
                                          </p:val>
                                        </p:tav>
                                        <p:tav tm="100000">
                                          <p:val>
                                            <p:strVal val="#ppt_x"/>
                                          </p:val>
                                        </p:tav>
                                      </p:tavLst>
                                    </p:anim>
                                    <p:anim calcmode="lin" valueType="num">
                                      <p:cBhvr>
                                        <p:cTn id="52" dur="1000" fill="hold"/>
                                        <p:tgtEl>
                                          <p:spTgt spid="497"/>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10" presetClass="entr" presetSubtype="0" fill="hold" nodeType="afterEffect">
                                  <p:stCondLst>
                                    <p:cond delay="0"/>
                                  </p:stCondLst>
                                  <p:childTnLst>
                                    <p:set>
                                      <p:cBhvr>
                                        <p:cTn id="55" dur="1" fill="hold">
                                          <p:stCondLst>
                                            <p:cond delay="0"/>
                                          </p:stCondLst>
                                        </p:cTn>
                                        <p:tgtEl>
                                          <p:spTgt spid="520"/>
                                        </p:tgtEl>
                                        <p:attrNameLst>
                                          <p:attrName>style.visibility</p:attrName>
                                        </p:attrNameLst>
                                      </p:cBhvr>
                                      <p:to>
                                        <p:strVal val="visible"/>
                                      </p:to>
                                    </p:set>
                                    <p:animEffect transition="in" filter="fade">
                                      <p:cBhvr>
                                        <p:cTn id="56" dur="500"/>
                                        <p:tgtEl>
                                          <p:spTgt spid="520"/>
                                        </p:tgtEl>
                                      </p:cBhvr>
                                    </p:animEffect>
                                  </p:childTnLst>
                                </p:cTn>
                              </p:par>
                            </p:childTnLst>
                          </p:cTn>
                        </p:par>
                        <p:par>
                          <p:cTn id="57" fill="hold">
                            <p:stCondLst>
                              <p:cond delay="7500"/>
                            </p:stCondLst>
                            <p:childTnLst>
                              <p:par>
                                <p:cTn id="58" presetID="22" presetClass="entr" presetSubtype="4" fill="hold" grpId="0" nodeType="afterEffect">
                                  <p:stCondLst>
                                    <p:cond delay="0"/>
                                  </p:stCondLst>
                                  <p:childTnLst>
                                    <p:set>
                                      <p:cBhvr>
                                        <p:cTn id="59" dur="1" fill="hold">
                                          <p:stCondLst>
                                            <p:cond delay="0"/>
                                          </p:stCondLst>
                                        </p:cTn>
                                        <p:tgtEl>
                                          <p:spTgt spid="485"/>
                                        </p:tgtEl>
                                        <p:attrNameLst>
                                          <p:attrName>style.visibility</p:attrName>
                                        </p:attrNameLst>
                                      </p:cBhvr>
                                      <p:to>
                                        <p:strVal val="visible"/>
                                      </p:to>
                                    </p:set>
                                    <p:animEffect transition="in" filter="wipe(down)">
                                      <p:cBhvr>
                                        <p:cTn id="60" dur="500"/>
                                        <p:tgtEl>
                                          <p:spTgt spid="485"/>
                                        </p:tgtEl>
                                      </p:cBhvr>
                                    </p:animEffect>
                                  </p:childTnLst>
                                </p:cTn>
                              </p:par>
                            </p:childTnLst>
                          </p:cTn>
                        </p:par>
                        <p:par>
                          <p:cTn id="61" fill="hold">
                            <p:stCondLst>
                              <p:cond delay="8000"/>
                            </p:stCondLst>
                            <p:childTnLst>
                              <p:par>
                                <p:cTn id="62" presetID="42" presetClass="entr" presetSubtype="0" fill="hold" nodeType="afterEffect">
                                  <p:stCondLst>
                                    <p:cond delay="0"/>
                                  </p:stCondLst>
                                  <p:childTnLst>
                                    <p:set>
                                      <p:cBhvr>
                                        <p:cTn id="63" dur="1" fill="hold">
                                          <p:stCondLst>
                                            <p:cond delay="0"/>
                                          </p:stCondLst>
                                        </p:cTn>
                                        <p:tgtEl>
                                          <p:spTgt spid="500"/>
                                        </p:tgtEl>
                                        <p:attrNameLst>
                                          <p:attrName>style.visibility</p:attrName>
                                        </p:attrNameLst>
                                      </p:cBhvr>
                                      <p:to>
                                        <p:strVal val="visible"/>
                                      </p:to>
                                    </p:set>
                                    <p:animEffect transition="in" filter="fade">
                                      <p:cBhvr>
                                        <p:cTn id="64" dur="1000"/>
                                        <p:tgtEl>
                                          <p:spTgt spid="500"/>
                                        </p:tgtEl>
                                      </p:cBhvr>
                                    </p:animEffect>
                                    <p:anim calcmode="lin" valueType="num">
                                      <p:cBhvr>
                                        <p:cTn id="65" dur="1000" fill="hold"/>
                                        <p:tgtEl>
                                          <p:spTgt spid="500"/>
                                        </p:tgtEl>
                                        <p:attrNameLst>
                                          <p:attrName>ppt_x</p:attrName>
                                        </p:attrNameLst>
                                      </p:cBhvr>
                                      <p:tavLst>
                                        <p:tav tm="0">
                                          <p:val>
                                            <p:strVal val="#ppt_x"/>
                                          </p:val>
                                        </p:tav>
                                        <p:tav tm="100000">
                                          <p:val>
                                            <p:strVal val="#ppt_x"/>
                                          </p:val>
                                        </p:tav>
                                      </p:tavLst>
                                    </p:anim>
                                    <p:anim calcmode="lin" valueType="num">
                                      <p:cBhvr>
                                        <p:cTn id="66" dur="1000" fill="hold"/>
                                        <p:tgtEl>
                                          <p:spTgt spid="500"/>
                                        </p:tgtEl>
                                        <p:attrNameLst>
                                          <p:attrName>ppt_y</p:attrName>
                                        </p:attrNameLst>
                                      </p:cBhvr>
                                      <p:tavLst>
                                        <p:tav tm="0">
                                          <p:val>
                                            <p:strVal val="#ppt_y+.1"/>
                                          </p:val>
                                        </p:tav>
                                        <p:tav tm="100000">
                                          <p:val>
                                            <p:strVal val="#ppt_y"/>
                                          </p:val>
                                        </p:tav>
                                      </p:tavLst>
                                    </p:anim>
                                  </p:childTnLst>
                                </p:cTn>
                              </p:par>
                            </p:childTnLst>
                          </p:cTn>
                        </p:par>
                        <p:par>
                          <p:cTn id="67" fill="hold">
                            <p:stCondLst>
                              <p:cond delay="9000"/>
                            </p:stCondLst>
                            <p:childTnLst>
                              <p:par>
                                <p:cTn id="68" presetID="10" presetClass="entr" presetSubtype="0" fill="hold" nodeType="afterEffect">
                                  <p:stCondLst>
                                    <p:cond delay="0"/>
                                  </p:stCondLst>
                                  <p:childTnLst>
                                    <p:set>
                                      <p:cBhvr>
                                        <p:cTn id="69" dur="1" fill="hold">
                                          <p:stCondLst>
                                            <p:cond delay="0"/>
                                          </p:stCondLst>
                                        </p:cTn>
                                        <p:tgtEl>
                                          <p:spTgt spid="523"/>
                                        </p:tgtEl>
                                        <p:attrNameLst>
                                          <p:attrName>style.visibility</p:attrName>
                                        </p:attrNameLst>
                                      </p:cBhvr>
                                      <p:to>
                                        <p:strVal val="visible"/>
                                      </p:to>
                                    </p:set>
                                    <p:animEffect transition="in" filter="fade">
                                      <p:cBhvr>
                                        <p:cTn id="70" dur="500"/>
                                        <p:tgtEl>
                                          <p:spTgt spid="523"/>
                                        </p:tgtEl>
                                      </p:cBhvr>
                                    </p:animEffect>
                                  </p:childTnLst>
                                </p:cTn>
                              </p:par>
                            </p:childTnLst>
                          </p:cTn>
                        </p:par>
                        <p:par>
                          <p:cTn id="71" fill="hold">
                            <p:stCondLst>
                              <p:cond delay="9500"/>
                            </p:stCondLst>
                            <p:childTnLst>
                              <p:par>
                                <p:cTn id="72" presetID="22" presetClass="entr" presetSubtype="4" fill="hold" grpId="0" nodeType="afterEffect">
                                  <p:stCondLst>
                                    <p:cond delay="0"/>
                                  </p:stCondLst>
                                  <p:childTnLst>
                                    <p:set>
                                      <p:cBhvr>
                                        <p:cTn id="73" dur="1" fill="hold">
                                          <p:stCondLst>
                                            <p:cond delay="0"/>
                                          </p:stCondLst>
                                        </p:cTn>
                                        <p:tgtEl>
                                          <p:spTgt spid="486"/>
                                        </p:tgtEl>
                                        <p:attrNameLst>
                                          <p:attrName>style.visibility</p:attrName>
                                        </p:attrNameLst>
                                      </p:cBhvr>
                                      <p:to>
                                        <p:strVal val="visible"/>
                                      </p:to>
                                    </p:set>
                                    <p:animEffect transition="in" filter="wipe(down)">
                                      <p:cBhvr>
                                        <p:cTn id="74" dur="500"/>
                                        <p:tgtEl>
                                          <p:spTgt spid="486"/>
                                        </p:tgtEl>
                                      </p:cBhvr>
                                    </p:animEffect>
                                  </p:childTnLst>
                                </p:cTn>
                              </p:par>
                            </p:childTnLst>
                          </p:cTn>
                        </p:par>
                        <p:par>
                          <p:cTn id="75" fill="hold">
                            <p:stCondLst>
                              <p:cond delay="10000"/>
                            </p:stCondLst>
                            <p:childTnLst>
                              <p:par>
                                <p:cTn id="76" presetID="42" presetClass="entr" presetSubtype="0" fill="hold" nodeType="afterEffect">
                                  <p:stCondLst>
                                    <p:cond delay="0"/>
                                  </p:stCondLst>
                                  <p:childTnLst>
                                    <p:set>
                                      <p:cBhvr>
                                        <p:cTn id="77" dur="1" fill="hold">
                                          <p:stCondLst>
                                            <p:cond delay="0"/>
                                          </p:stCondLst>
                                        </p:cTn>
                                        <p:tgtEl>
                                          <p:spTgt spid="503"/>
                                        </p:tgtEl>
                                        <p:attrNameLst>
                                          <p:attrName>style.visibility</p:attrName>
                                        </p:attrNameLst>
                                      </p:cBhvr>
                                      <p:to>
                                        <p:strVal val="visible"/>
                                      </p:to>
                                    </p:set>
                                    <p:animEffect transition="in" filter="fade">
                                      <p:cBhvr>
                                        <p:cTn id="78" dur="1000"/>
                                        <p:tgtEl>
                                          <p:spTgt spid="503"/>
                                        </p:tgtEl>
                                      </p:cBhvr>
                                    </p:animEffect>
                                    <p:anim calcmode="lin" valueType="num">
                                      <p:cBhvr>
                                        <p:cTn id="79" dur="1000" fill="hold"/>
                                        <p:tgtEl>
                                          <p:spTgt spid="503"/>
                                        </p:tgtEl>
                                        <p:attrNameLst>
                                          <p:attrName>ppt_x</p:attrName>
                                        </p:attrNameLst>
                                      </p:cBhvr>
                                      <p:tavLst>
                                        <p:tav tm="0">
                                          <p:val>
                                            <p:strVal val="#ppt_x"/>
                                          </p:val>
                                        </p:tav>
                                        <p:tav tm="100000">
                                          <p:val>
                                            <p:strVal val="#ppt_x"/>
                                          </p:val>
                                        </p:tav>
                                      </p:tavLst>
                                    </p:anim>
                                    <p:anim calcmode="lin" valueType="num">
                                      <p:cBhvr>
                                        <p:cTn id="80" dur="1000" fill="hold"/>
                                        <p:tgtEl>
                                          <p:spTgt spid="503"/>
                                        </p:tgtEl>
                                        <p:attrNameLst>
                                          <p:attrName>ppt_y</p:attrName>
                                        </p:attrNameLst>
                                      </p:cBhvr>
                                      <p:tavLst>
                                        <p:tav tm="0">
                                          <p:val>
                                            <p:strVal val="#ppt_y+.1"/>
                                          </p:val>
                                        </p:tav>
                                        <p:tav tm="100000">
                                          <p:val>
                                            <p:strVal val="#ppt_y"/>
                                          </p:val>
                                        </p:tav>
                                      </p:tavLst>
                                    </p:anim>
                                  </p:childTnLst>
                                </p:cTn>
                              </p:par>
                            </p:childTnLst>
                          </p:cTn>
                        </p:par>
                        <p:par>
                          <p:cTn id="81" fill="hold">
                            <p:stCondLst>
                              <p:cond delay="11000"/>
                            </p:stCondLst>
                            <p:childTnLst>
                              <p:par>
                                <p:cTn id="82" presetID="10" presetClass="entr" presetSubtype="0" fill="hold" nodeType="afterEffect">
                                  <p:stCondLst>
                                    <p:cond delay="0"/>
                                  </p:stCondLst>
                                  <p:childTnLst>
                                    <p:set>
                                      <p:cBhvr>
                                        <p:cTn id="83" dur="1" fill="hold">
                                          <p:stCondLst>
                                            <p:cond delay="0"/>
                                          </p:stCondLst>
                                        </p:cTn>
                                        <p:tgtEl>
                                          <p:spTgt spid="526"/>
                                        </p:tgtEl>
                                        <p:attrNameLst>
                                          <p:attrName>style.visibility</p:attrName>
                                        </p:attrNameLst>
                                      </p:cBhvr>
                                      <p:to>
                                        <p:strVal val="visible"/>
                                      </p:to>
                                    </p:set>
                                    <p:animEffect transition="in" filter="fade">
                                      <p:cBhvr>
                                        <p:cTn id="84" dur="500"/>
                                        <p:tgtEl>
                                          <p:spTgt spid="526"/>
                                        </p:tgtEl>
                                      </p:cBhvr>
                                    </p:animEffect>
                                  </p:childTnLst>
                                </p:cTn>
                              </p:par>
                            </p:childTnLst>
                          </p:cTn>
                        </p:par>
                        <p:par>
                          <p:cTn id="85" fill="hold">
                            <p:stCondLst>
                              <p:cond delay="11500"/>
                            </p:stCondLst>
                            <p:childTnLst>
                              <p:par>
                                <p:cTn id="86" presetID="22" presetClass="entr" presetSubtype="4" fill="hold" grpId="0" nodeType="afterEffect">
                                  <p:stCondLst>
                                    <p:cond delay="0"/>
                                  </p:stCondLst>
                                  <p:childTnLst>
                                    <p:set>
                                      <p:cBhvr>
                                        <p:cTn id="87" dur="1" fill="hold">
                                          <p:stCondLst>
                                            <p:cond delay="0"/>
                                          </p:stCondLst>
                                        </p:cTn>
                                        <p:tgtEl>
                                          <p:spTgt spid="487"/>
                                        </p:tgtEl>
                                        <p:attrNameLst>
                                          <p:attrName>style.visibility</p:attrName>
                                        </p:attrNameLst>
                                      </p:cBhvr>
                                      <p:to>
                                        <p:strVal val="visible"/>
                                      </p:to>
                                    </p:set>
                                    <p:animEffect transition="in" filter="wipe(down)">
                                      <p:cBhvr>
                                        <p:cTn id="88" dur="500"/>
                                        <p:tgtEl>
                                          <p:spTgt spid="487"/>
                                        </p:tgtEl>
                                      </p:cBhvr>
                                    </p:animEffect>
                                  </p:childTnLst>
                                </p:cTn>
                              </p:par>
                            </p:childTnLst>
                          </p:cTn>
                        </p:par>
                        <p:par>
                          <p:cTn id="89" fill="hold">
                            <p:stCondLst>
                              <p:cond delay="12000"/>
                            </p:stCondLst>
                            <p:childTnLst>
                              <p:par>
                                <p:cTn id="90" presetID="42" presetClass="entr" presetSubtype="0" fill="hold" nodeType="afterEffect">
                                  <p:stCondLst>
                                    <p:cond delay="0"/>
                                  </p:stCondLst>
                                  <p:childTnLst>
                                    <p:set>
                                      <p:cBhvr>
                                        <p:cTn id="91" dur="1" fill="hold">
                                          <p:stCondLst>
                                            <p:cond delay="0"/>
                                          </p:stCondLst>
                                        </p:cTn>
                                        <p:tgtEl>
                                          <p:spTgt spid="506"/>
                                        </p:tgtEl>
                                        <p:attrNameLst>
                                          <p:attrName>style.visibility</p:attrName>
                                        </p:attrNameLst>
                                      </p:cBhvr>
                                      <p:to>
                                        <p:strVal val="visible"/>
                                      </p:to>
                                    </p:set>
                                    <p:animEffect transition="in" filter="fade">
                                      <p:cBhvr>
                                        <p:cTn id="92" dur="1000"/>
                                        <p:tgtEl>
                                          <p:spTgt spid="506"/>
                                        </p:tgtEl>
                                      </p:cBhvr>
                                    </p:animEffect>
                                    <p:anim calcmode="lin" valueType="num">
                                      <p:cBhvr>
                                        <p:cTn id="93" dur="1000" fill="hold"/>
                                        <p:tgtEl>
                                          <p:spTgt spid="506"/>
                                        </p:tgtEl>
                                        <p:attrNameLst>
                                          <p:attrName>ppt_x</p:attrName>
                                        </p:attrNameLst>
                                      </p:cBhvr>
                                      <p:tavLst>
                                        <p:tav tm="0">
                                          <p:val>
                                            <p:strVal val="#ppt_x"/>
                                          </p:val>
                                        </p:tav>
                                        <p:tav tm="100000">
                                          <p:val>
                                            <p:strVal val="#ppt_x"/>
                                          </p:val>
                                        </p:tav>
                                      </p:tavLst>
                                    </p:anim>
                                    <p:anim calcmode="lin" valueType="num">
                                      <p:cBhvr>
                                        <p:cTn id="94" dur="1000" fill="hold"/>
                                        <p:tgtEl>
                                          <p:spTgt spid="506"/>
                                        </p:tgtEl>
                                        <p:attrNameLst>
                                          <p:attrName>ppt_y</p:attrName>
                                        </p:attrNameLst>
                                      </p:cBhvr>
                                      <p:tavLst>
                                        <p:tav tm="0">
                                          <p:val>
                                            <p:strVal val="#ppt_y+.1"/>
                                          </p:val>
                                        </p:tav>
                                        <p:tav tm="100000">
                                          <p:val>
                                            <p:strVal val="#ppt_y"/>
                                          </p:val>
                                        </p:tav>
                                      </p:tavLst>
                                    </p:anim>
                                  </p:childTnLst>
                                </p:cTn>
                              </p:par>
                            </p:childTnLst>
                          </p:cTn>
                        </p:par>
                        <p:par>
                          <p:cTn id="95" fill="hold">
                            <p:stCondLst>
                              <p:cond delay="13000"/>
                            </p:stCondLst>
                            <p:childTnLst>
                              <p:par>
                                <p:cTn id="96" presetID="16" presetClass="entr" presetSubtype="37" fill="hold"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barn(outVertical)">
                                      <p:cBhvr>
                                        <p:cTn id="98" dur="500"/>
                                        <p:tgtEl>
                                          <p:spTgt spid="61"/>
                                        </p:tgtEl>
                                      </p:cBhvr>
                                    </p:animEffect>
                                  </p:childTnLst>
                                </p:cTn>
                              </p:par>
                            </p:childTnLst>
                          </p:cTn>
                        </p:par>
                        <p:par>
                          <p:cTn id="99" fill="hold">
                            <p:stCondLst>
                              <p:cond delay="13500"/>
                            </p:stCondLst>
                            <p:childTnLst>
                              <p:par>
                                <p:cTn id="100" presetID="10" presetClass="entr" presetSubtype="0" fill="hold" grpId="0" nodeType="afterEffect">
                                  <p:stCondLst>
                                    <p:cond delay="0"/>
                                  </p:stCondLst>
                                  <p:childTnLst>
                                    <p:set>
                                      <p:cBhvr>
                                        <p:cTn id="101" dur="1" fill="hold">
                                          <p:stCondLst>
                                            <p:cond delay="0"/>
                                          </p:stCondLst>
                                        </p:cTn>
                                        <p:tgtEl>
                                          <p:spTgt spid="60"/>
                                        </p:tgtEl>
                                        <p:attrNameLst>
                                          <p:attrName>style.visibility</p:attrName>
                                        </p:attrNameLst>
                                      </p:cBhvr>
                                      <p:to>
                                        <p:strVal val="visible"/>
                                      </p:to>
                                    </p:set>
                                    <p:animEffect transition="in" filter="fade">
                                      <p:cBhvr>
                                        <p:cTn id="10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7" grpId="0" animBg="1"/>
      <p:bldP spid="483" grpId="0" animBg="1"/>
      <p:bldP spid="484" grpId="0" animBg="1"/>
      <p:bldP spid="485" grpId="0" animBg="1"/>
      <p:bldP spid="486" grpId="0" animBg="1"/>
      <p:bldP spid="487"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Steps for Success</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4" name="Group 3"/>
          <p:cNvGrpSpPr/>
          <p:nvPr/>
        </p:nvGrpSpPr>
        <p:grpSpPr>
          <a:xfrm>
            <a:off x="701702" y="2634888"/>
            <a:ext cx="2057400" cy="588579"/>
            <a:chOff x="701702" y="2634888"/>
            <a:chExt cx="2057400" cy="588579"/>
          </a:xfrm>
        </p:grpSpPr>
        <p:sp>
          <p:nvSpPr>
            <p:cNvPr id="2" name="Rounded Rectangle 1"/>
            <p:cNvSpPr/>
            <p:nvPr/>
          </p:nvSpPr>
          <p:spPr>
            <a:xfrm>
              <a:off x="701702" y="2766267"/>
              <a:ext cx="20574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11"/>
            <p:cNvSpPr>
              <a:spLocks noEditPoints="1"/>
            </p:cNvSpPr>
            <p:nvPr/>
          </p:nvSpPr>
          <p:spPr bwMode="auto">
            <a:xfrm>
              <a:off x="844860" y="2916242"/>
              <a:ext cx="164895" cy="164457"/>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Content Placeholder 2"/>
            <p:cNvSpPr txBox="1">
              <a:spLocks/>
            </p:cNvSpPr>
            <p:nvPr/>
          </p:nvSpPr>
          <p:spPr>
            <a:xfrm>
              <a:off x="998551"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Identify the Potential</a:t>
              </a:r>
              <a:endParaRPr lang="en-US" sz="800" dirty="0">
                <a:solidFill>
                  <a:schemeClr val="bg1"/>
                </a:solidFill>
              </a:endParaRPr>
            </a:p>
          </p:txBody>
        </p:sp>
        <p:sp>
          <p:nvSpPr>
            <p:cNvPr id="3" name="Isosceles Triangle 2"/>
            <p:cNvSpPr/>
            <p:nvPr/>
          </p:nvSpPr>
          <p:spPr>
            <a:xfrm>
              <a:off x="1544209" y="2634888"/>
              <a:ext cx="152400" cy="131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p:cNvGrpSpPr/>
          <p:nvPr/>
        </p:nvGrpSpPr>
        <p:grpSpPr>
          <a:xfrm>
            <a:off x="2555902" y="2766267"/>
            <a:ext cx="2057400" cy="590641"/>
            <a:chOff x="2555902" y="2766267"/>
            <a:chExt cx="2057400" cy="590641"/>
          </a:xfrm>
        </p:grpSpPr>
        <p:sp>
          <p:nvSpPr>
            <p:cNvPr id="58" name="Rounded Rectangle 57"/>
            <p:cNvSpPr/>
            <p:nvPr/>
          </p:nvSpPr>
          <p:spPr>
            <a:xfrm>
              <a:off x="2555902" y="2766267"/>
              <a:ext cx="2057400" cy="4572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Content Placeholder 2"/>
            <p:cNvSpPr txBox="1">
              <a:spLocks/>
            </p:cNvSpPr>
            <p:nvPr/>
          </p:nvSpPr>
          <p:spPr>
            <a:xfrm>
              <a:off x="2963548"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Plan and Organize</a:t>
              </a:r>
              <a:endParaRPr lang="en-US" sz="800" dirty="0">
                <a:solidFill>
                  <a:schemeClr val="bg1"/>
                </a:solidFill>
              </a:endParaRPr>
            </a:p>
          </p:txBody>
        </p:sp>
        <p:sp>
          <p:nvSpPr>
            <p:cNvPr id="75" name="Isosceles Triangle 74"/>
            <p:cNvSpPr/>
            <p:nvPr/>
          </p:nvSpPr>
          <p:spPr>
            <a:xfrm flipV="1">
              <a:off x="3505049" y="3225529"/>
              <a:ext cx="152400" cy="131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Freeform 23"/>
            <p:cNvSpPr>
              <a:spLocks/>
            </p:cNvSpPr>
            <p:nvPr/>
          </p:nvSpPr>
          <p:spPr bwMode="auto">
            <a:xfrm>
              <a:off x="2766779" y="2900251"/>
              <a:ext cx="168248" cy="196007"/>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7" name="Content Placeholder 2"/>
          <p:cNvSpPr txBox="1">
            <a:spLocks/>
          </p:cNvSpPr>
          <p:nvPr/>
        </p:nvSpPr>
        <p:spPr>
          <a:xfrm>
            <a:off x="722315" y="1756708"/>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98" name="Content Placeholder 2"/>
          <p:cNvSpPr txBox="1">
            <a:spLocks/>
          </p:cNvSpPr>
          <p:nvPr/>
        </p:nvSpPr>
        <p:spPr>
          <a:xfrm>
            <a:off x="2514600" y="3377863"/>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99" name="Content Placeholder 2"/>
          <p:cNvSpPr txBox="1">
            <a:spLocks/>
          </p:cNvSpPr>
          <p:nvPr/>
        </p:nvSpPr>
        <p:spPr>
          <a:xfrm>
            <a:off x="6318708" y="3377863"/>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100" name="Content Placeholder 2"/>
          <p:cNvSpPr txBox="1">
            <a:spLocks/>
          </p:cNvSpPr>
          <p:nvPr/>
        </p:nvSpPr>
        <p:spPr>
          <a:xfrm>
            <a:off x="4401158" y="1756708"/>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102" name="Title 1"/>
          <p:cNvSpPr txBox="1">
            <a:spLocks/>
          </p:cNvSpPr>
          <p:nvPr/>
        </p:nvSpPr>
        <p:spPr>
          <a:xfrm>
            <a:off x="951161" y="3324820"/>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01</a:t>
            </a:r>
          </a:p>
        </p:txBody>
      </p:sp>
      <p:sp>
        <p:nvSpPr>
          <p:cNvPr id="103" name="Title 1"/>
          <p:cNvSpPr txBox="1">
            <a:spLocks/>
          </p:cNvSpPr>
          <p:nvPr/>
        </p:nvSpPr>
        <p:spPr>
          <a:xfrm>
            <a:off x="4736140" y="3324820"/>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03</a:t>
            </a:r>
          </a:p>
        </p:txBody>
      </p:sp>
      <p:sp>
        <p:nvSpPr>
          <p:cNvPr id="104" name="Title 1"/>
          <p:cNvSpPr txBox="1">
            <a:spLocks/>
          </p:cNvSpPr>
          <p:nvPr/>
        </p:nvSpPr>
        <p:spPr>
          <a:xfrm>
            <a:off x="2844571" y="1650623"/>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02</a:t>
            </a:r>
          </a:p>
        </p:txBody>
      </p:sp>
      <p:sp>
        <p:nvSpPr>
          <p:cNvPr id="105" name="Title 1"/>
          <p:cNvSpPr txBox="1">
            <a:spLocks/>
          </p:cNvSpPr>
          <p:nvPr/>
        </p:nvSpPr>
        <p:spPr>
          <a:xfrm>
            <a:off x="6657887" y="1650623"/>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04</a:t>
            </a:r>
          </a:p>
        </p:txBody>
      </p:sp>
      <p:grpSp>
        <p:nvGrpSpPr>
          <p:cNvPr id="7" name="Group 6"/>
          <p:cNvGrpSpPr/>
          <p:nvPr/>
        </p:nvGrpSpPr>
        <p:grpSpPr>
          <a:xfrm>
            <a:off x="4410102" y="2634888"/>
            <a:ext cx="2057400" cy="588579"/>
            <a:chOff x="4410102" y="2634888"/>
            <a:chExt cx="2057400" cy="588579"/>
          </a:xfrm>
        </p:grpSpPr>
        <p:sp>
          <p:nvSpPr>
            <p:cNvPr id="59" name="Rounded Rectangle 58"/>
            <p:cNvSpPr/>
            <p:nvPr/>
          </p:nvSpPr>
          <p:spPr>
            <a:xfrm>
              <a:off x="4410102" y="2766267"/>
              <a:ext cx="2057400" cy="4572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Content Placeholder 2"/>
            <p:cNvSpPr txBox="1">
              <a:spLocks/>
            </p:cNvSpPr>
            <p:nvPr/>
          </p:nvSpPr>
          <p:spPr>
            <a:xfrm>
              <a:off x="4871095" y="2865061"/>
              <a:ext cx="1337003"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Prepare Resources</a:t>
              </a:r>
              <a:endParaRPr lang="en-US" sz="800" dirty="0">
                <a:solidFill>
                  <a:schemeClr val="bg1"/>
                </a:solidFill>
              </a:endParaRPr>
            </a:p>
          </p:txBody>
        </p:sp>
        <p:sp>
          <p:nvSpPr>
            <p:cNvPr id="73" name="Isosceles Triangle 72"/>
            <p:cNvSpPr/>
            <p:nvPr/>
          </p:nvSpPr>
          <p:spPr>
            <a:xfrm>
              <a:off x="5299252" y="2634888"/>
              <a:ext cx="152400" cy="131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11"/>
            <p:cNvSpPr>
              <a:spLocks noEditPoints="1"/>
            </p:cNvSpPr>
            <p:nvPr/>
          </p:nvSpPr>
          <p:spPr bwMode="auto">
            <a:xfrm>
              <a:off x="4648200" y="2916242"/>
              <a:ext cx="214312" cy="182529"/>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6264302" y="2766267"/>
            <a:ext cx="2057400" cy="590641"/>
            <a:chOff x="6264302" y="2766267"/>
            <a:chExt cx="2057400" cy="590641"/>
          </a:xfrm>
        </p:grpSpPr>
        <p:sp>
          <p:nvSpPr>
            <p:cNvPr id="62" name="Rounded Rectangle 61"/>
            <p:cNvSpPr/>
            <p:nvPr/>
          </p:nvSpPr>
          <p:spPr>
            <a:xfrm>
              <a:off x="6264302" y="2766267"/>
              <a:ext cx="2057400" cy="4572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Content Placeholder 2"/>
            <p:cNvSpPr txBox="1">
              <a:spLocks/>
            </p:cNvSpPr>
            <p:nvPr/>
          </p:nvSpPr>
          <p:spPr>
            <a:xfrm>
              <a:off x="6781499"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Market for Success</a:t>
              </a:r>
              <a:endParaRPr lang="en-US" sz="800" dirty="0">
                <a:solidFill>
                  <a:schemeClr val="bg1"/>
                </a:solidFill>
              </a:endParaRPr>
            </a:p>
          </p:txBody>
        </p:sp>
        <p:sp>
          <p:nvSpPr>
            <p:cNvPr id="74" name="Isosceles Triangle 73"/>
            <p:cNvSpPr/>
            <p:nvPr/>
          </p:nvSpPr>
          <p:spPr>
            <a:xfrm flipV="1">
              <a:off x="7216802" y="3225529"/>
              <a:ext cx="152400" cy="1313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Freeform 17"/>
            <p:cNvSpPr>
              <a:spLocks noEditPoints="1"/>
            </p:cNvSpPr>
            <p:nvPr/>
          </p:nvSpPr>
          <p:spPr bwMode="auto">
            <a:xfrm>
              <a:off x="6484944" y="2895572"/>
              <a:ext cx="246059" cy="198589"/>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91000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500"/>
                                        <p:tgtEl>
                                          <p:spTgt spid="10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fade">
                                      <p:cBhvr>
                                        <p:cTn id="38" dur="500"/>
                                        <p:tgtEl>
                                          <p:spTgt spid="103"/>
                                        </p:tgtEl>
                                      </p:cBhvr>
                                    </p:animEffect>
                                  </p:childTnLst>
                                </p:cTn>
                              </p:par>
                            </p:childTnLst>
                          </p:cTn>
                        </p:par>
                        <p:par>
                          <p:cTn id="39" fill="hold">
                            <p:stCondLst>
                              <p:cond delay="4500"/>
                            </p:stCondLst>
                            <p:childTnLst>
                              <p:par>
                                <p:cTn id="40" presetID="2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500"/>
                                        <p:tgtEl>
                                          <p:spTgt spid="100"/>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fade">
                                      <p:cBhvr>
                                        <p:cTn id="50" dur="500"/>
                                        <p:tgtEl>
                                          <p:spTgt spid="105"/>
                                        </p:tgtEl>
                                      </p:cBhvr>
                                    </p:animEffect>
                                  </p:childTnLst>
                                </p:cTn>
                              </p:par>
                            </p:childTnLst>
                          </p:cTn>
                        </p:par>
                        <p:par>
                          <p:cTn id="51" fill="hold">
                            <p:stCondLst>
                              <p:cond delay="6000"/>
                            </p:stCondLst>
                            <p:childTnLst>
                              <p:par>
                                <p:cTn id="52" presetID="22" presetClass="entr" presetSubtype="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97" grpId="0"/>
      <p:bldP spid="98" grpId="0"/>
      <p:bldP spid="99" grpId="0"/>
      <p:bldP spid="100" grpId="0"/>
      <p:bldP spid="102" grpId="0"/>
      <p:bldP spid="103" grpId="0"/>
      <p:bldP spid="104"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8"/>
          <p:cNvGrpSpPr/>
          <p:nvPr/>
        </p:nvGrpSpPr>
        <p:grpSpPr>
          <a:xfrm flipH="1" flipV="1">
            <a:off x="7390472" y="1046870"/>
            <a:ext cx="1269321" cy="622300"/>
            <a:chOff x="251984" y="328642"/>
            <a:chExt cx="2490788" cy="1221139"/>
          </a:xfrm>
          <a:solidFill>
            <a:schemeClr val="tx1">
              <a:lumMod val="20000"/>
              <a:lumOff val="80000"/>
            </a:schemeClr>
          </a:solidFill>
        </p:grpSpPr>
        <p:sp>
          <p:nvSpPr>
            <p:cNvPr id="110"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6" name="Group 105"/>
          <p:cNvGrpSpPr/>
          <p:nvPr/>
        </p:nvGrpSpPr>
        <p:grpSpPr>
          <a:xfrm flipH="1" flipV="1">
            <a:off x="4148896" y="1727209"/>
            <a:ext cx="1269321" cy="622300"/>
            <a:chOff x="251984" y="328642"/>
            <a:chExt cx="2490788" cy="1221139"/>
          </a:xfrm>
          <a:solidFill>
            <a:schemeClr val="tx1">
              <a:lumMod val="20000"/>
              <a:lumOff val="80000"/>
            </a:schemeClr>
          </a:solidFill>
        </p:grpSpPr>
        <p:sp>
          <p:nvSpPr>
            <p:cNvPr id="107"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8"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22"/>
          <p:cNvGrpSpPr/>
          <p:nvPr/>
        </p:nvGrpSpPr>
        <p:grpSpPr>
          <a:xfrm>
            <a:off x="430595" y="1220984"/>
            <a:ext cx="1269321" cy="622300"/>
            <a:chOff x="251984" y="328642"/>
            <a:chExt cx="2490788" cy="1221139"/>
          </a:xfrm>
          <a:solidFill>
            <a:schemeClr val="tx1">
              <a:lumMod val="20000"/>
              <a:lumOff val="80000"/>
            </a:schemeClr>
          </a:solidFill>
        </p:grpSpPr>
        <p:sp>
          <p:nvSpPr>
            <p:cNvPr id="104"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8"/>
          <p:cNvGrpSpPr>
            <a:grpSpLocks noChangeAspect="1"/>
          </p:cNvGrpSpPr>
          <p:nvPr/>
        </p:nvGrpSpPr>
        <p:grpSpPr bwMode="auto">
          <a:xfrm flipH="1">
            <a:off x="0" y="2002908"/>
            <a:ext cx="9144000" cy="1559441"/>
            <a:chOff x="-900" y="4114"/>
            <a:chExt cx="7559" cy="1287"/>
          </a:xfrm>
        </p:grpSpPr>
        <p:sp>
          <p:nvSpPr>
            <p:cNvPr id="66" name="Freeform 33"/>
            <p:cNvSpPr>
              <a:spLocks/>
            </p:cNvSpPr>
            <p:nvPr/>
          </p:nvSpPr>
          <p:spPr bwMode="auto">
            <a:xfrm>
              <a:off x="-900" y="4640"/>
              <a:ext cx="7559" cy="761"/>
            </a:xfrm>
            <a:custGeom>
              <a:avLst/>
              <a:gdLst>
                <a:gd name="T0" fmla="*/ 0 w 3200"/>
                <a:gd name="T1" fmla="*/ 322 h 322"/>
                <a:gd name="T2" fmla="*/ 3200 w 3200"/>
                <a:gd name="T3" fmla="*/ 322 h 322"/>
                <a:gd name="T4" fmla="*/ 1600 w 3200"/>
                <a:gd name="T5" fmla="*/ 0 h 322"/>
                <a:gd name="T6" fmla="*/ 0 w 3200"/>
                <a:gd name="T7" fmla="*/ 322 h 322"/>
              </a:gdLst>
              <a:ahLst/>
              <a:cxnLst>
                <a:cxn ang="0">
                  <a:pos x="T0" y="T1"/>
                </a:cxn>
                <a:cxn ang="0">
                  <a:pos x="T2" y="T3"/>
                </a:cxn>
                <a:cxn ang="0">
                  <a:pos x="T4" y="T5"/>
                </a:cxn>
                <a:cxn ang="0">
                  <a:pos x="T6" y="T7"/>
                </a:cxn>
              </a:cxnLst>
              <a:rect l="0" t="0" r="r" b="b"/>
              <a:pathLst>
                <a:path w="3200" h="322">
                  <a:moveTo>
                    <a:pt x="0" y="322"/>
                  </a:moveTo>
                  <a:cubicBezTo>
                    <a:pt x="3200" y="322"/>
                    <a:pt x="3200" y="322"/>
                    <a:pt x="3200" y="322"/>
                  </a:cubicBezTo>
                  <a:cubicBezTo>
                    <a:pt x="3200" y="144"/>
                    <a:pt x="2484" y="0"/>
                    <a:pt x="1600" y="0"/>
                  </a:cubicBezTo>
                  <a:cubicBezTo>
                    <a:pt x="716" y="0"/>
                    <a:pt x="0" y="144"/>
                    <a:pt x="0" y="322"/>
                  </a:cubicBezTo>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Rectangle 37"/>
            <p:cNvSpPr>
              <a:spLocks noChangeArrowheads="1"/>
            </p:cNvSpPr>
            <p:nvPr/>
          </p:nvSpPr>
          <p:spPr bwMode="auto">
            <a:xfrm>
              <a:off x="1333" y="4788"/>
              <a:ext cx="51" cy="29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38"/>
            <p:cNvSpPr>
              <a:spLocks/>
            </p:cNvSpPr>
            <p:nvPr/>
          </p:nvSpPr>
          <p:spPr bwMode="auto">
            <a:xfrm>
              <a:off x="1136" y="4138"/>
              <a:ext cx="222" cy="754"/>
            </a:xfrm>
            <a:custGeom>
              <a:avLst/>
              <a:gdLst>
                <a:gd name="T0" fmla="*/ 0 w 94"/>
                <a:gd name="T1" fmla="*/ 224 h 319"/>
                <a:gd name="T2" fmla="*/ 94 w 94"/>
                <a:gd name="T3" fmla="*/ 319 h 319"/>
                <a:gd name="T4" fmla="*/ 94 w 94"/>
                <a:gd name="T5" fmla="*/ 0 h 319"/>
                <a:gd name="T6" fmla="*/ 0 w 94"/>
                <a:gd name="T7" fmla="*/ 224 h 319"/>
              </a:gdLst>
              <a:ahLst/>
              <a:cxnLst>
                <a:cxn ang="0">
                  <a:pos x="T0" y="T1"/>
                </a:cxn>
                <a:cxn ang="0">
                  <a:pos x="T2" y="T3"/>
                </a:cxn>
                <a:cxn ang="0">
                  <a:pos x="T4" y="T5"/>
                </a:cxn>
                <a:cxn ang="0">
                  <a:pos x="T6" y="T7"/>
                </a:cxn>
              </a:cxnLst>
              <a:rect l="0" t="0" r="r" b="b"/>
              <a:pathLst>
                <a:path w="94" h="319">
                  <a:moveTo>
                    <a:pt x="0" y="224"/>
                  </a:moveTo>
                  <a:cubicBezTo>
                    <a:pt x="0" y="276"/>
                    <a:pt x="42" y="319"/>
                    <a:pt x="94" y="319"/>
                  </a:cubicBezTo>
                  <a:cubicBezTo>
                    <a:pt x="94" y="0"/>
                    <a:pt x="94" y="0"/>
                    <a:pt x="94" y="0"/>
                  </a:cubicBezTo>
                  <a:cubicBezTo>
                    <a:pt x="94" y="0"/>
                    <a:pt x="0" y="172"/>
                    <a:pt x="0" y="224"/>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39"/>
            <p:cNvSpPr>
              <a:spLocks/>
            </p:cNvSpPr>
            <p:nvPr/>
          </p:nvSpPr>
          <p:spPr bwMode="auto">
            <a:xfrm>
              <a:off x="1358" y="4138"/>
              <a:ext cx="225" cy="754"/>
            </a:xfrm>
            <a:custGeom>
              <a:avLst/>
              <a:gdLst>
                <a:gd name="T0" fmla="*/ 95 w 95"/>
                <a:gd name="T1" fmla="*/ 224 h 319"/>
                <a:gd name="T2" fmla="*/ 0 w 95"/>
                <a:gd name="T3" fmla="*/ 0 h 319"/>
                <a:gd name="T4" fmla="*/ 0 w 95"/>
                <a:gd name="T5" fmla="*/ 319 h 319"/>
                <a:gd name="T6" fmla="*/ 95 w 95"/>
                <a:gd name="T7" fmla="*/ 224 h 319"/>
              </a:gdLst>
              <a:ahLst/>
              <a:cxnLst>
                <a:cxn ang="0">
                  <a:pos x="T0" y="T1"/>
                </a:cxn>
                <a:cxn ang="0">
                  <a:pos x="T2" y="T3"/>
                </a:cxn>
                <a:cxn ang="0">
                  <a:pos x="T4" y="T5"/>
                </a:cxn>
                <a:cxn ang="0">
                  <a:pos x="T6" y="T7"/>
                </a:cxn>
              </a:cxnLst>
              <a:rect l="0" t="0" r="r" b="b"/>
              <a:pathLst>
                <a:path w="95" h="319">
                  <a:moveTo>
                    <a:pt x="95" y="224"/>
                  </a:moveTo>
                  <a:cubicBezTo>
                    <a:pt x="95" y="172"/>
                    <a:pt x="0" y="0"/>
                    <a:pt x="0" y="0"/>
                  </a:cubicBezTo>
                  <a:cubicBezTo>
                    <a:pt x="0" y="319"/>
                    <a:pt x="0" y="319"/>
                    <a:pt x="0" y="319"/>
                  </a:cubicBezTo>
                  <a:cubicBezTo>
                    <a:pt x="53" y="319"/>
                    <a:pt x="95" y="276"/>
                    <a:pt x="95" y="224"/>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40"/>
            <p:cNvSpPr>
              <a:spLocks noChangeArrowheads="1"/>
            </p:cNvSpPr>
            <p:nvPr/>
          </p:nvSpPr>
          <p:spPr bwMode="auto">
            <a:xfrm>
              <a:off x="5995" y="4861"/>
              <a:ext cx="60" cy="342"/>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1"/>
            <p:cNvSpPr>
              <a:spLocks/>
            </p:cNvSpPr>
            <p:nvPr/>
          </p:nvSpPr>
          <p:spPr bwMode="auto">
            <a:xfrm>
              <a:off x="5766" y="4114"/>
              <a:ext cx="258" cy="865"/>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a:off x="6024" y="4114"/>
              <a:ext cx="257" cy="865"/>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Rectangle 49"/>
            <p:cNvSpPr>
              <a:spLocks noChangeArrowheads="1"/>
            </p:cNvSpPr>
            <p:nvPr/>
          </p:nvSpPr>
          <p:spPr bwMode="auto">
            <a:xfrm>
              <a:off x="2994" y="4734"/>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50"/>
            <p:cNvSpPr>
              <a:spLocks/>
            </p:cNvSpPr>
            <p:nvPr/>
          </p:nvSpPr>
          <p:spPr bwMode="auto">
            <a:xfrm>
              <a:off x="2824" y="4176"/>
              <a:ext cx="193"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51"/>
            <p:cNvSpPr>
              <a:spLocks/>
            </p:cNvSpPr>
            <p:nvPr/>
          </p:nvSpPr>
          <p:spPr bwMode="auto">
            <a:xfrm>
              <a:off x="3017" y="4176"/>
              <a:ext cx="192"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Rectangle 52"/>
            <p:cNvSpPr>
              <a:spLocks noChangeArrowheads="1"/>
            </p:cNvSpPr>
            <p:nvPr/>
          </p:nvSpPr>
          <p:spPr bwMode="auto">
            <a:xfrm>
              <a:off x="4438" y="4832"/>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53"/>
            <p:cNvSpPr>
              <a:spLocks/>
            </p:cNvSpPr>
            <p:nvPr/>
          </p:nvSpPr>
          <p:spPr bwMode="auto">
            <a:xfrm>
              <a:off x="4268" y="4274"/>
              <a:ext cx="194"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54"/>
            <p:cNvSpPr>
              <a:spLocks/>
            </p:cNvSpPr>
            <p:nvPr/>
          </p:nvSpPr>
          <p:spPr bwMode="auto">
            <a:xfrm>
              <a:off x="4462" y="4274"/>
              <a:ext cx="191"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49"/>
            <p:cNvSpPr>
              <a:spLocks noChangeArrowheads="1"/>
            </p:cNvSpPr>
            <p:nvPr/>
          </p:nvSpPr>
          <p:spPr bwMode="auto">
            <a:xfrm>
              <a:off x="-148" y="4883"/>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50"/>
            <p:cNvSpPr>
              <a:spLocks/>
            </p:cNvSpPr>
            <p:nvPr/>
          </p:nvSpPr>
          <p:spPr bwMode="auto">
            <a:xfrm>
              <a:off x="-318" y="4325"/>
              <a:ext cx="193"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51"/>
            <p:cNvSpPr>
              <a:spLocks/>
            </p:cNvSpPr>
            <p:nvPr/>
          </p:nvSpPr>
          <p:spPr bwMode="auto">
            <a:xfrm>
              <a:off x="-125" y="4325"/>
              <a:ext cx="192"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4" name="Rectangle 83"/>
          <p:cNvSpPr/>
          <p:nvPr/>
        </p:nvSpPr>
        <p:spPr>
          <a:xfrm>
            <a:off x="0" y="3414064"/>
            <a:ext cx="9144000" cy="1729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Social Media Revenue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6" name="Group 5"/>
          <p:cNvGrpSpPr/>
          <p:nvPr/>
        </p:nvGrpSpPr>
        <p:grpSpPr>
          <a:xfrm>
            <a:off x="831705" y="3475695"/>
            <a:ext cx="1660094" cy="1153455"/>
            <a:chOff x="831705" y="3475695"/>
            <a:chExt cx="1660094" cy="1153455"/>
          </a:xfrm>
        </p:grpSpPr>
        <p:sp>
          <p:nvSpPr>
            <p:cNvPr id="45" name="Content Placeholder 2"/>
            <p:cNvSpPr txBox="1">
              <a:spLocks/>
            </p:cNvSpPr>
            <p:nvPr/>
          </p:nvSpPr>
          <p:spPr>
            <a:xfrm>
              <a:off x="1424906"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M</a:t>
              </a:r>
            </a:p>
          </p:txBody>
        </p:sp>
        <p:sp>
          <p:nvSpPr>
            <p:cNvPr id="50" name="Content Placeholder 2"/>
            <p:cNvSpPr txBox="1">
              <a:spLocks/>
            </p:cNvSpPr>
            <p:nvPr/>
          </p:nvSpPr>
          <p:spPr>
            <a:xfrm>
              <a:off x="831705"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Twitter</a:t>
              </a:r>
              <a:r>
                <a:rPr lang="en-US" sz="800" dirty="0">
                  <a:solidFill>
                    <a:schemeClr val="bg1"/>
                  </a:solidFill>
                </a:rPr>
                <a:t> </a:t>
              </a:r>
              <a:br>
                <a:rPr lang="en-US" sz="800" dirty="0">
                  <a:solidFill>
                    <a:schemeClr val="bg1"/>
                  </a:solidFill>
                </a:rPr>
              </a:br>
              <a:r>
                <a:rPr lang="en-US" sz="800" dirty="0">
                  <a:solidFill>
                    <a:schemeClr val="bg1"/>
                  </a:solidFill>
                </a:rPr>
                <a:t>Consectetur adipiscing elit. Fusce suscipit neque non libero aliquam, ut facilisis lacus pretium.</a:t>
              </a:r>
            </a:p>
          </p:txBody>
        </p:sp>
      </p:grpSp>
      <p:grpSp>
        <p:nvGrpSpPr>
          <p:cNvPr id="11" name="Group 10"/>
          <p:cNvGrpSpPr/>
          <p:nvPr/>
        </p:nvGrpSpPr>
        <p:grpSpPr>
          <a:xfrm>
            <a:off x="2770882" y="3475695"/>
            <a:ext cx="1660094" cy="1153455"/>
            <a:chOff x="2770882" y="3475695"/>
            <a:chExt cx="1660094" cy="1153455"/>
          </a:xfrm>
        </p:grpSpPr>
        <p:sp>
          <p:nvSpPr>
            <p:cNvPr id="54" name="Content Placeholder 2"/>
            <p:cNvSpPr txBox="1">
              <a:spLocks/>
            </p:cNvSpPr>
            <p:nvPr/>
          </p:nvSpPr>
          <p:spPr>
            <a:xfrm>
              <a:off x="2770882"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Vine</a:t>
              </a:r>
              <a:br>
                <a:rPr lang="en-US" sz="1050" b="1" dirty="0">
                  <a:solidFill>
                    <a:schemeClr val="bg1"/>
                  </a:solidFill>
                </a:rPr>
              </a:br>
              <a:r>
                <a:rPr lang="en-US" sz="800" dirty="0">
                  <a:solidFill>
                    <a:schemeClr val="bg1"/>
                  </a:solidFill>
                </a:rPr>
                <a:t>Consectetur adipiscing elit. Fusce suscipit neque non libero aliquam, ut facilisis lacus pretium.</a:t>
              </a:r>
            </a:p>
          </p:txBody>
        </p:sp>
        <p:sp>
          <p:nvSpPr>
            <p:cNvPr id="53" name="Content Placeholder 2"/>
            <p:cNvSpPr txBox="1">
              <a:spLocks/>
            </p:cNvSpPr>
            <p:nvPr/>
          </p:nvSpPr>
          <p:spPr>
            <a:xfrm>
              <a:off x="3364083"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N</a:t>
              </a:r>
            </a:p>
          </p:txBody>
        </p:sp>
      </p:grpSp>
      <p:grpSp>
        <p:nvGrpSpPr>
          <p:cNvPr id="13" name="Group 12"/>
          <p:cNvGrpSpPr/>
          <p:nvPr/>
        </p:nvGrpSpPr>
        <p:grpSpPr>
          <a:xfrm>
            <a:off x="4664506" y="3475695"/>
            <a:ext cx="1660094" cy="1153455"/>
            <a:chOff x="4664506" y="3475695"/>
            <a:chExt cx="1660094" cy="1153455"/>
          </a:xfrm>
        </p:grpSpPr>
        <p:sp>
          <p:nvSpPr>
            <p:cNvPr id="60" name="Content Placeholder 2"/>
            <p:cNvSpPr txBox="1">
              <a:spLocks/>
            </p:cNvSpPr>
            <p:nvPr/>
          </p:nvSpPr>
          <p:spPr>
            <a:xfrm>
              <a:off x="4664506"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Facebook</a:t>
              </a:r>
              <a:br>
                <a:rPr lang="en-US" sz="1050" b="1" dirty="0">
                  <a:solidFill>
                    <a:schemeClr val="bg1"/>
                  </a:solidFill>
                </a:rPr>
              </a:br>
              <a:r>
                <a:rPr lang="en-US" sz="800" dirty="0">
                  <a:solidFill>
                    <a:schemeClr val="bg1"/>
                  </a:solidFill>
                </a:rPr>
                <a:t>Consectetur adipiscing elit. Fusce suscipit neque non libero aliquam, ut facilisis lacus pretium.</a:t>
              </a:r>
            </a:p>
          </p:txBody>
        </p:sp>
        <p:sp>
          <p:nvSpPr>
            <p:cNvPr id="57" name="Content Placeholder 2"/>
            <p:cNvSpPr txBox="1">
              <a:spLocks/>
            </p:cNvSpPr>
            <p:nvPr/>
          </p:nvSpPr>
          <p:spPr>
            <a:xfrm>
              <a:off x="5257707"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C</a:t>
              </a:r>
            </a:p>
          </p:txBody>
        </p:sp>
      </p:grpSp>
      <p:grpSp>
        <p:nvGrpSpPr>
          <p:cNvPr id="14" name="Group 13"/>
          <p:cNvGrpSpPr/>
          <p:nvPr/>
        </p:nvGrpSpPr>
        <p:grpSpPr>
          <a:xfrm>
            <a:off x="6546762" y="3475695"/>
            <a:ext cx="1660094" cy="1153455"/>
            <a:chOff x="6546762" y="3475695"/>
            <a:chExt cx="1660094" cy="1153455"/>
          </a:xfrm>
        </p:grpSpPr>
        <p:sp>
          <p:nvSpPr>
            <p:cNvPr id="65" name="Content Placeholder 2"/>
            <p:cNvSpPr txBox="1">
              <a:spLocks/>
            </p:cNvSpPr>
            <p:nvPr/>
          </p:nvSpPr>
          <p:spPr>
            <a:xfrm>
              <a:off x="6546762"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Linkedin</a:t>
              </a:r>
              <a:br>
                <a:rPr lang="en-US" sz="1050" b="1" dirty="0">
                  <a:solidFill>
                    <a:schemeClr val="bg1"/>
                  </a:solidFill>
                </a:rPr>
              </a:br>
              <a:r>
                <a:rPr lang="en-US" sz="800" dirty="0">
                  <a:solidFill>
                    <a:schemeClr val="bg1"/>
                  </a:solidFill>
                </a:rPr>
                <a:t>Consectetur adipiscing elit. Fusce suscipit neque non libero aliquam, ut facilisis lacus pretium.</a:t>
              </a:r>
            </a:p>
          </p:txBody>
        </p:sp>
        <p:sp>
          <p:nvSpPr>
            <p:cNvPr id="64" name="Content Placeholder 2"/>
            <p:cNvSpPr txBox="1">
              <a:spLocks/>
            </p:cNvSpPr>
            <p:nvPr/>
          </p:nvSpPr>
          <p:spPr>
            <a:xfrm>
              <a:off x="7139963"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F</a:t>
              </a:r>
            </a:p>
            <a:p>
              <a:pPr marL="0" indent="0" algn="ctr">
                <a:lnSpc>
                  <a:spcPct val="150000"/>
                </a:lnSpc>
                <a:buNone/>
              </a:pPr>
              <a:endParaRPr lang="en-US" sz="2000" dirty="0">
                <a:solidFill>
                  <a:schemeClr val="bg1"/>
                </a:solidFill>
                <a:latin typeface="Social Logos" pitchFamily="2" charset="2"/>
              </a:endParaRPr>
            </a:p>
          </p:txBody>
        </p:sp>
      </p:grpSp>
      <p:grpSp>
        <p:nvGrpSpPr>
          <p:cNvPr id="3" name="Group 2"/>
          <p:cNvGrpSpPr/>
          <p:nvPr/>
        </p:nvGrpSpPr>
        <p:grpSpPr>
          <a:xfrm>
            <a:off x="3155733" y="1727209"/>
            <a:ext cx="838200" cy="1686855"/>
            <a:chOff x="3155733" y="1727209"/>
            <a:chExt cx="838200" cy="1686855"/>
          </a:xfrm>
        </p:grpSpPr>
        <p:cxnSp>
          <p:nvCxnSpPr>
            <p:cNvPr id="52" name="Straight Connector 51"/>
            <p:cNvCxnSpPr/>
            <p:nvPr/>
          </p:nvCxnSpPr>
          <p:spPr>
            <a:xfrm>
              <a:off x="3581843"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3155733" y="1727209"/>
              <a:ext cx="838200" cy="838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p:cNvSpPr/>
            <p:nvPr/>
          </p:nvSpPr>
          <p:spPr>
            <a:xfrm>
              <a:off x="3524593" y="2490107"/>
              <a:ext cx="114500" cy="114500"/>
            </a:xfrm>
            <a:prstGeom prst="ellipse">
              <a:avLst/>
            </a:prstGeom>
            <a:solidFill>
              <a:schemeClr val="accent2"/>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itle 1"/>
            <p:cNvSpPr txBox="1">
              <a:spLocks/>
            </p:cNvSpPr>
            <p:nvPr/>
          </p:nvSpPr>
          <p:spPr>
            <a:xfrm>
              <a:off x="3170832" y="1854157"/>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5M</a:t>
              </a:r>
            </a:p>
          </p:txBody>
        </p:sp>
        <p:sp>
          <p:nvSpPr>
            <p:cNvPr id="76" name="Content Placeholder 2"/>
            <p:cNvSpPr txBox="1">
              <a:spLocks/>
            </p:cNvSpPr>
            <p:nvPr/>
          </p:nvSpPr>
          <p:spPr>
            <a:xfrm>
              <a:off x="3257328" y="2163454"/>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grpSp>
        <p:nvGrpSpPr>
          <p:cNvPr id="2" name="Group 1"/>
          <p:cNvGrpSpPr/>
          <p:nvPr/>
        </p:nvGrpSpPr>
        <p:grpSpPr>
          <a:xfrm>
            <a:off x="1109266" y="1422409"/>
            <a:ext cx="1066800" cy="1991655"/>
            <a:chOff x="1109266" y="1422409"/>
            <a:chExt cx="1066800" cy="1991655"/>
          </a:xfrm>
        </p:grpSpPr>
        <p:cxnSp>
          <p:nvCxnSpPr>
            <p:cNvPr id="12" name="Straight Connector 11"/>
            <p:cNvCxnSpPr/>
            <p:nvPr/>
          </p:nvCxnSpPr>
          <p:spPr>
            <a:xfrm>
              <a:off x="1642666"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109266" y="1422409"/>
              <a:ext cx="1066800" cy="1066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1585416" y="2413009"/>
              <a:ext cx="114500" cy="114500"/>
            </a:xfrm>
            <a:prstGeom prst="ellipse">
              <a:avLst/>
            </a:prstGeom>
            <a:solidFill>
              <a:schemeClr val="accent1"/>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itle 1"/>
            <p:cNvSpPr txBox="1">
              <a:spLocks/>
            </p:cNvSpPr>
            <p:nvPr/>
          </p:nvSpPr>
          <p:spPr>
            <a:xfrm>
              <a:off x="1255237" y="1698294"/>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35M</a:t>
              </a:r>
            </a:p>
          </p:txBody>
        </p:sp>
        <p:sp>
          <p:nvSpPr>
            <p:cNvPr id="78" name="Content Placeholder 2"/>
            <p:cNvSpPr txBox="1">
              <a:spLocks/>
            </p:cNvSpPr>
            <p:nvPr/>
          </p:nvSpPr>
          <p:spPr>
            <a:xfrm>
              <a:off x="1341733" y="2007591"/>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grpSp>
        <p:nvGrpSpPr>
          <p:cNvPr id="4" name="Group 3"/>
          <p:cNvGrpSpPr/>
          <p:nvPr/>
        </p:nvGrpSpPr>
        <p:grpSpPr>
          <a:xfrm>
            <a:off x="4942067" y="1422409"/>
            <a:ext cx="1066800" cy="1991655"/>
            <a:chOff x="4942067" y="1422409"/>
            <a:chExt cx="1066800" cy="1991655"/>
          </a:xfrm>
        </p:grpSpPr>
        <p:cxnSp>
          <p:nvCxnSpPr>
            <p:cNvPr id="56" name="Straight Connector 55"/>
            <p:cNvCxnSpPr/>
            <p:nvPr/>
          </p:nvCxnSpPr>
          <p:spPr>
            <a:xfrm>
              <a:off x="5475467"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4942067" y="1422409"/>
              <a:ext cx="1066800" cy="1066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418217" y="2413009"/>
              <a:ext cx="114500" cy="114500"/>
            </a:xfrm>
            <a:prstGeom prst="ellipse">
              <a:avLst/>
            </a:prstGeom>
            <a:solidFill>
              <a:schemeClr val="accent3"/>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itle 1"/>
            <p:cNvSpPr txBox="1">
              <a:spLocks/>
            </p:cNvSpPr>
            <p:nvPr/>
          </p:nvSpPr>
          <p:spPr>
            <a:xfrm>
              <a:off x="5068952" y="1698294"/>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71M</a:t>
              </a:r>
            </a:p>
          </p:txBody>
        </p:sp>
        <p:sp>
          <p:nvSpPr>
            <p:cNvPr id="80" name="Content Placeholder 2"/>
            <p:cNvSpPr txBox="1">
              <a:spLocks/>
            </p:cNvSpPr>
            <p:nvPr/>
          </p:nvSpPr>
          <p:spPr>
            <a:xfrm>
              <a:off x="5155448" y="2007591"/>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grpSp>
        <p:nvGrpSpPr>
          <p:cNvPr id="5" name="Group 4"/>
          <p:cNvGrpSpPr/>
          <p:nvPr/>
        </p:nvGrpSpPr>
        <p:grpSpPr>
          <a:xfrm>
            <a:off x="6940331" y="1422409"/>
            <a:ext cx="829344" cy="1991655"/>
            <a:chOff x="6940331" y="1422409"/>
            <a:chExt cx="829344" cy="1991655"/>
          </a:xfrm>
        </p:grpSpPr>
        <p:cxnSp>
          <p:nvCxnSpPr>
            <p:cNvPr id="63" name="Straight Connector 62"/>
            <p:cNvCxnSpPr>
              <a:stCxn id="61" idx="4"/>
            </p:cNvCxnSpPr>
            <p:nvPr/>
          </p:nvCxnSpPr>
          <p:spPr>
            <a:xfrm>
              <a:off x="7357723" y="2278748"/>
              <a:ext cx="0" cy="1135316"/>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940331" y="1422409"/>
              <a:ext cx="812358" cy="8123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a:off x="7300473" y="2164248"/>
              <a:ext cx="114500" cy="114500"/>
            </a:xfrm>
            <a:prstGeom prst="ellipse">
              <a:avLst/>
            </a:prstGeom>
            <a:solidFill>
              <a:schemeClr val="accent4"/>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Title 1"/>
            <p:cNvSpPr txBox="1">
              <a:spLocks/>
            </p:cNvSpPr>
            <p:nvPr/>
          </p:nvSpPr>
          <p:spPr>
            <a:xfrm>
              <a:off x="6956646" y="1549302"/>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12M</a:t>
              </a:r>
            </a:p>
          </p:txBody>
        </p:sp>
        <p:sp>
          <p:nvSpPr>
            <p:cNvPr id="82" name="Content Placeholder 2"/>
            <p:cNvSpPr txBox="1">
              <a:spLocks/>
            </p:cNvSpPr>
            <p:nvPr/>
          </p:nvSpPr>
          <p:spPr>
            <a:xfrm>
              <a:off x="7043142" y="1858599"/>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spTree>
    <p:extLst>
      <p:ext uri="{BB962C8B-B14F-4D97-AF65-F5344CB8AC3E}">
        <p14:creationId xmlns:p14="http://schemas.microsoft.com/office/powerpoint/2010/main" val="4111594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par>
                          <p:cTn id="27" fill="hold">
                            <p:stCondLst>
                              <p:cond delay="3000"/>
                            </p:stCondLst>
                            <p:childTnLst>
                              <p:par>
                                <p:cTn id="28" presetID="16" presetClass="entr" presetSubtype="37"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childTnLst>
                          </p:cTn>
                        </p:par>
                        <p:par>
                          <p:cTn id="41" fill="hold">
                            <p:stCondLst>
                              <p:cond delay="4000"/>
                            </p:stCondLst>
                            <p:childTnLst>
                              <p:par>
                                <p:cTn id="42" presetID="16" presetClass="entr" presetSubtype="37"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outVertical)">
                                      <p:cBhvr>
                                        <p:cTn id="44" dur="500"/>
                                        <p:tgtEl>
                                          <p:spTgt spid="13"/>
                                        </p:tgtEl>
                                      </p:cBhvr>
                                    </p:animEffect>
                                  </p:childTnLst>
                                </p:cTn>
                              </p:par>
                              <p:par>
                                <p:cTn id="45" presetID="2" presetClass="entr" presetSubtype="2" fill="hold" nodeType="withEffect">
                                  <p:stCondLst>
                                    <p:cond delay="0"/>
                                  </p:stCondLst>
                                  <p:childTnLst>
                                    <p:set>
                                      <p:cBhvr>
                                        <p:cTn id="46" dur="1" fill="hold">
                                          <p:stCondLst>
                                            <p:cond delay="0"/>
                                          </p:stCondLst>
                                        </p:cTn>
                                        <p:tgtEl>
                                          <p:spTgt spid="109"/>
                                        </p:tgtEl>
                                        <p:attrNameLst>
                                          <p:attrName>style.visibility</p:attrName>
                                        </p:attrNameLst>
                                      </p:cBhvr>
                                      <p:to>
                                        <p:strVal val="visible"/>
                                      </p:to>
                                    </p:set>
                                    <p:anim calcmode="lin" valueType="num">
                                      <p:cBhvr additive="base">
                                        <p:cTn id="47" dur="500" fill="hold"/>
                                        <p:tgtEl>
                                          <p:spTgt spid="109"/>
                                        </p:tgtEl>
                                        <p:attrNameLst>
                                          <p:attrName>ppt_x</p:attrName>
                                        </p:attrNameLst>
                                      </p:cBhvr>
                                      <p:tavLst>
                                        <p:tav tm="0">
                                          <p:val>
                                            <p:strVal val="1+#ppt_w/2"/>
                                          </p:val>
                                        </p:tav>
                                        <p:tav tm="100000">
                                          <p:val>
                                            <p:strVal val="#ppt_x"/>
                                          </p:val>
                                        </p:tav>
                                      </p:tavLst>
                                    </p:anim>
                                    <p:anim calcmode="lin" valueType="num">
                                      <p:cBhvr additive="base">
                                        <p:cTn id="48" dur="500" fill="hold"/>
                                        <p:tgtEl>
                                          <p:spTgt spid="10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2" presetClass="entr" presetSubtype="2"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additive="base">
                                        <p:cTn id="57" dur="500" fill="hold"/>
                                        <p:tgtEl>
                                          <p:spTgt spid="106"/>
                                        </p:tgtEl>
                                        <p:attrNameLst>
                                          <p:attrName>ppt_x</p:attrName>
                                        </p:attrNameLst>
                                      </p:cBhvr>
                                      <p:tavLst>
                                        <p:tav tm="0">
                                          <p:val>
                                            <p:strVal val="1+#ppt_w/2"/>
                                          </p:val>
                                        </p:tav>
                                        <p:tav tm="100000">
                                          <p:val>
                                            <p:strVal val="#ppt_x"/>
                                          </p:val>
                                        </p:tav>
                                      </p:tavLst>
                                    </p:anim>
                                    <p:anim calcmode="lin" valueType="num">
                                      <p:cBhvr additive="base">
                                        <p:cTn id="58" dur="500" fill="hold"/>
                                        <p:tgtEl>
                                          <p:spTgt spid="106"/>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16" presetClass="entr" presetSubtype="37"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arn(outVertical)">
                                      <p:cBhvr>
                                        <p:cTn id="62" dur="500"/>
                                        <p:tgtEl>
                                          <p:spTgt spid="14"/>
                                        </p:tgtEl>
                                      </p:cBhvr>
                                    </p:animEffect>
                                  </p:childTnLst>
                                </p:cTn>
                              </p:par>
                            </p:childTnLst>
                          </p:cTn>
                        </p:par>
                        <p:par>
                          <p:cTn id="63" fill="hold">
                            <p:stCondLst>
                              <p:cond delay="550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第三章节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577154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7" name="Teardrop 26"/>
          <p:cNvSpPr/>
          <p:nvPr/>
        </p:nvSpPr>
        <p:spPr>
          <a:xfrm>
            <a:off x="3810000" y="0"/>
            <a:ext cx="5334000" cy="5334000"/>
          </a:xfrm>
          <a:prstGeom prst="teardrop">
            <a:avLst/>
          </a:prstGeom>
          <a:solidFill>
            <a:schemeClr val="tx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224266"/>
            <a:ext cx="2425835" cy="892552"/>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a:solidFill>
                  <a:schemeClr val="bg2"/>
                </a:solidFill>
                <a:latin typeface="Source Sans Pro Light" pitchFamily="34" charset="0"/>
              </a:rPr>
              <a:t>Take a break!</a:t>
            </a:r>
            <a:br>
              <a:rPr lang="en-US" sz="2000" b="1" dirty="0">
                <a:solidFill>
                  <a:schemeClr val="bg2"/>
                </a:solidFill>
                <a:latin typeface="Source Sans Pro Light" pitchFamily="34" charset="0"/>
              </a:rPr>
            </a:br>
            <a:r>
              <a:rPr lang="en-US" sz="1600" dirty="0">
                <a:solidFill>
                  <a:schemeClr val="bg2"/>
                </a:solidFill>
                <a:latin typeface="Source Sans Pro Light" pitchFamily="34" charset="0"/>
              </a:rPr>
              <a:t>Grab some coffee and make new friends.</a:t>
            </a:r>
          </a:p>
        </p:txBody>
      </p:sp>
    </p:spTree>
    <p:extLst>
      <p:ext uri="{BB962C8B-B14F-4D97-AF65-F5344CB8AC3E}">
        <p14:creationId xmlns:p14="http://schemas.microsoft.com/office/powerpoint/2010/main" val="730103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4050468"/>
            <a:ext cx="9144000" cy="1093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Timeline Project Example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609181" y="2663647"/>
            <a:ext cx="1942824" cy="249478"/>
            <a:chOff x="609181" y="2663647"/>
            <a:chExt cx="1942824" cy="249478"/>
          </a:xfrm>
        </p:grpSpPr>
        <p:sp>
          <p:nvSpPr>
            <p:cNvPr id="55" name="Content Placeholder 2"/>
            <p:cNvSpPr txBox="1">
              <a:spLocks/>
            </p:cNvSpPr>
            <p:nvPr/>
          </p:nvSpPr>
          <p:spPr>
            <a:xfrm>
              <a:off x="609181"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JAN</a:t>
              </a:r>
              <a:endParaRPr lang="en-US" sz="900" dirty="0">
                <a:solidFill>
                  <a:schemeClr val="tx2"/>
                </a:solidFill>
              </a:endParaRPr>
            </a:p>
          </p:txBody>
        </p:sp>
        <p:sp>
          <p:nvSpPr>
            <p:cNvPr id="56" name="Content Placeholder 2"/>
            <p:cNvSpPr txBox="1">
              <a:spLocks/>
            </p:cNvSpPr>
            <p:nvPr/>
          </p:nvSpPr>
          <p:spPr>
            <a:xfrm>
              <a:off x="1246588"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FEB</a:t>
              </a:r>
              <a:endParaRPr lang="en-US" sz="900" dirty="0">
                <a:solidFill>
                  <a:schemeClr val="tx2"/>
                </a:solidFill>
              </a:endParaRPr>
            </a:p>
          </p:txBody>
        </p:sp>
        <p:sp>
          <p:nvSpPr>
            <p:cNvPr id="57" name="Content Placeholder 2"/>
            <p:cNvSpPr txBox="1">
              <a:spLocks/>
            </p:cNvSpPr>
            <p:nvPr/>
          </p:nvSpPr>
          <p:spPr>
            <a:xfrm>
              <a:off x="1893052"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MAR</a:t>
              </a:r>
              <a:endParaRPr lang="en-US" sz="900" dirty="0">
                <a:solidFill>
                  <a:schemeClr val="tx2"/>
                </a:solidFill>
              </a:endParaRPr>
            </a:p>
          </p:txBody>
        </p:sp>
        <p:sp>
          <p:nvSpPr>
            <p:cNvPr id="3" name="Rectangle 2"/>
            <p:cNvSpPr/>
            <p:nvPr/>
          </p:nvSpPr>
          <p:spPr>
            <a:xfrm>
              <a:off x="706685"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5" name="Rectangle 74"/>
            <p:cNvSpPr/>
            <p:nvPr/>
          </p:nvSpPr>
          <p:spPr>
            <a:xfrm>
              <a:off x="1352254"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6" name="Rectangle 75"/>
            <p:cNvSpPr/>
            <p:nvPr/>
          </p:nvSpPr>
          <p:spPr>
            <a:xfrm>
              <a:off x="1997823"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7" name="Group 6"/>
          <p:cNvGrpSpPr/>
          <p:nvPr/>
        </p:nvGrpSpPr>
        <p:grpSpPr>
          <a:xfrm>
            <a:off x="2544645" y="2663647"/>
            <a:ext cx="1298498" cy="249478"/>
            <a:chOff x="2544645" y="2663647"/>
            <a:chExt cx="1298498" cy="249478"/>
          </a:xfrm>
        </p:grpSpPr>
        <p:sp>
          <p:nvSpPr>
            <p:cNvPr id="58" name="Content Placeholder 2"/>
            <p:cNvSpPr txBox="1">
              <a:spLocks/>
            </p:cNvSpPr>
            <p:nvPr/>
          </p:nvSpPr>
          <p:spPr>
            <a:xfrm>
              <a:off x="2544645"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APR</a:t>
              </a:r>
              <a:endParaRPr lang="en-US" sz="900" dirty="0">
                <a:solidFill>
                  <a:schemeClr val="tx2"/>
                </a:solidFill>
              </a:endParaRPr>
            </a:p>
          </p:txBody>
        </p:sp>
        <p:sp>
          <p:nvSpPr>
            <p:cNvPr id="59" name="Content Placeholder 2"/>
            <p:cNvSpPr txBox="1">
              <a:spLocks/>
            </p:cNvSpPr>
            <p:nvPr/>
          </p:nvSpPr>
          <p:spPr>
            <a:xfrm>
              <a:off x="3197933"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MAY</a:t>
              </a:r>
              <a:endParaRPr lang="en-US" sz="900" dirty="0">
                <a:solidFill>
                  <a:schemeClr val="tx2"/>
                </a:solidFill>
              </a:endParaRPr>
            </a:p>
          </p:txBody>
        </p:sp>
        <p:sp>
          <p:nvSpPr>
            <p:cNvPr id="77" name="Rectangle 76"/>
            <p:cNvSpPr/>
            <p:nvPr/>
          </p:nvSpPr>
          <p:spPr>
            <a:xfrm>
              <a:off x="2643392"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8" name="Rectangle 77"/>
            <p:cNvSpPr/>
            <p:nvPr/>
          </p:nvSpPr>
          <p:spPr>
            <a:xfrm>
              <a:off x="3288961"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19" name="Group 18"/>
          <p:cNvGrpSpPr/>
          <p:nvPr/>
        </p:nvGrpSpPr>
        <p:grpSpPr>
          <a:xfrm>
            <a:off x="3844935" y="2663647"/>
            <a:ext cx="1289346" cy="249478"/>
            <a:chOff x="3844935" y="2663647"/>
            <a:chExt cx="1289346" cy="249478"/>
          </a:xfrm>
        </p:grpSpPr>
        <p:sp>
          <p:nvSpPr>
            <p:cNvPr id="62" name="Content Placeholder 2"/>
            <p:cNvSpPr txBox="1">
              <a:spLocks/>
            </p:cNvSpPr>
            <p:nvPr/>
          </p:nvSpPr>
          <p:spPr>
            <a:xfrm>
              <a:off x="3844935"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JUN</a:t>
              </a:r>
              <a:endParaRPr lang="en-US" sz="900" dirty="0">
                <a:solidFill>
                  <a:schemeClr val="tx2"/>
                </a:solidFill>
              </a:endParaRPr>
            </a:p>
          </p:txBody>
        </p:sp>
        <p:sp>
          <p:nvSpPr>
            <p:cNvPr id="67" name="Content Placeholder 2"/>
            <p:cNvSpPr txBox="1">
              <a:spLocks/>
            </p:cNvSpPr>
            <p:nvPr/>
          </p:nvSpPr>
          <p:spPr>
            <a:xfrm>
              <a:off x="4491937"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JUL</a:t>
              </a:r>
              <a:endParaRPr lang="en-US" sz="900" dirty="0">
                <a:solidFill>
                  <a:schemeClr val="tx2"/>
                </a:solidFill>
              </a:endParaRPr>
            </a:p>
          </p:txBody>
        </p:sp>
        <p:sp>
          <p:nvSpPr>
            <p:cNvPr id="79" name="Rectangle 78"/>
            <p:cNvSpPr/>
            <p:nvPr/>
          </p:nvSpPr>
          <p:spPr>
            <a:xfrm>
              <a:off x="3934530" y="2663647"/>
              <a:ext cx="554182" cy="41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0" name="Rectangle 79"/>
            <p:cNvSpPr/>
            <p:nvPr/>
          </p:nvSpPr>
          <p:spPr>
            <a:xfrm>
              <a:off x="4580099" y="2663647"/>
              <a:ext cx="554182" cy="41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23" name="Group 22"/>
          <p:cNvGrpSpPr/>
          <p:nvPr/>
        </p:nvGrpSpPr>
        <p:grpSpPr>
          <a:xfrm>
            <a:off x="5138384" y="2663647"/>
            <a:ext cx="2578173" cy="249478"/>
            <a:chOff x="5138384" y="2663647"/>
            <a:chExt cx="2578173" cy="249478"/>
          </a:xfrm>
        </p:grpSpPr>
        <p:sp>
          <p:nvSpPr>
            <p:cNvPr id="68" name="Content Placeholder 2"/>
            <p:cNvSpPr txBox="1">
              <a:spLocks/>
            </p:cNvSpPr>
            <p:nvPr/>
          </p:nvSpPr>
          <p:spPr>
            <a:xfrm>
              <a:off x="5138384"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AUG</a:t>
              </a:r>
              <a:endParaRPr lang="en-US" sz="900" dirty="0">
                <a:solidFill>
                  <a:schemeClr val="tx2"/>
                </a:solidFill>
              </a:endParaRPr>
            </a:p>
          </p:txBody>
        </p:sp>
        <p:sp>
          <p:nvSpPr>
            <p:cNvPr id="69" name="Content Placeholder 2"/>
            <p:cNvSpPr txBox="1">
              <a:spLocks/>
            </p:cNvSpPr>
            <p:nvPr/>
          </p:nvSpPr>
          <p:spPr>
            <a:xfrm>
              <a:off x="5771200"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SEP</a:t>
              </a:r>
              <a:endParaRPr lang="en-US" sz="900" dirty="0">
                <a:solidFill>
                  <a:schemeClr val="tx2"/>
                </a:solidFill>
              </a:endParaRPr>
            </a:p>
          </p:txBody>
        </p:sp>
        <p:sp>
          <p:nvSpPr>
            <p:cNvPr id="70" name="Content Placeholder 2"/>
            <p:cNvSpPr txBox="1">
              <a:spLocks/>
            </p:cNvSpPr>
            <p:nvPr/>
          </p:nvSpPr>
          <p:spPr>
            <a:xfrm>
              <a:off x="6411378"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OCT</a:t>
              </a:r>
              <a:endParaRPr lang="en-US" sz="900" dirty="0">
                <a:solidFill>
                  <a:schemeClr val="tx2"/>
                </a:solidFill>
              </a:endParaRPr>
            </a:p>
          </p:txBody>
        </p:sp>
        <p:sp>
          <p:nvSpPr>
            <p:cNvPr id="71" name="Content Placeholder 2"/>
            <p:cNvSpPr txBox="1">
              <a:spLocks/>
            </p:cNvSpPr>
            <p:nvPr/>
          </p:nvSpPr>
          <p:spPr>
            <a:xfrm>
              <a:off x="7071816"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NOV</a:t>
              </a:r>
              <a:endParaRPr lang="en-US" sz="900" dirty="0">
                <a:solidFill>
                  <a:schemeClr val="tx2"/>
                </a:solidFill>
              </a:endParaRPr>
            </a:p>
          </p:txBody>
        </p:sp>
        <p:sp>
          <p:nvSpPr>
            <p:cNvPr id="81" name="Rectangle 80"/>
            <p:cNvSpPr/>
            <p:nvPr/>
          </p:nvSpPr>
          <p:spPr>
            <a:xfrm>
              <a:off x="5225668"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2" name="Rectangle 81"/>
            <p:cNvSpPr/>
            <p:nvPr/>
          </p:nvSpPr>
          <p:spPr>
            <a:xfrm>
              <a:off x="5871237"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3" name="Rectangle 82"/>
            <p:cNvSpPr/>
            <p:nvPr/>
          </p:nvSpPr>
          <p:spPr>
            <a:xfrm>
              <a:off x="6516806"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4" name="Rectangle 83"/>
            <p:cNvSpPr/>
            <p:nvPr/>
          </p:nvSpPr>
          <p:spPr>
            <a:xfrm>
              <a:off x="7162375"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24" name="Group 23"/>
          <p:cNvGrpSpPr/>
          <p:nvPr/>
        </p:nvGrpSpPr>
        <p:grpSpPr>
          <a:xfrm>
            <a:off x="7705174" y="2663647"/>
            <a:ext cx="656957" cy="249478"/>
            <a:chOff x="7705174" y="2663647"/>
            <a:chExt cx="656957" cy="249478"/>
          </a:xfrm>
        </p:grpSpPr>
        <p:sp>
          <p:nvSpPr>
            <p:cNvPr id="72" name="Content Placeholder 2"/>
            <p:cNvSpPr txBox="1">
              <a:spLocks/>
            </p:cNvSpPr>
            <p:nvPr/>
          </p:nvSpPr>
          <p:spPr>
            <a:xfrm>
              <a:off x="7705174"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DEC</a:t>
              </a:r>
              <a:endParaRPr lang="en-US" sz="900" dirty="0">
                <a:solidFill>
                  <a:schemeClr val="tx2"/>
                </a:solidFill>
              </a:endParaRPr>
            </a:p>
          </p:txBody>
        </p:sp>
        <p:sp>
          <p:nvSpPr>
            <p:cNvPr id="85" name="Rectangle 84"/>
            <p:cNvSpPr/>
            <p:nvPr/>
          </p:nvSpPr>
          <p:spPr>
            <a:xfrm>
              <a:off x="7807949"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14" name="Group 13"/>
          <p:cNvGrpSpPr/>
          <p:nvPr/>
        </p:nvGrpSpPr>
        <p:grpSpPr>
          <a:xfrm>
            <a:off x="706684" y="1942043"/>
            <a:ext cx="1837961" cy="721604"/>
            <a:chOff x="706684" y="1942043"/>
            <a:chExt cx="1837961" cy="721604"/>
          </a:xfrm>
        </p:grpSpPr>
        <p:sp>
          <p:nvSpPr>
            <p:cNvPr id="4" name="Rectangle 3"/>
            <p:cNvSpPr/>
            <p:nvPr/>
          </p:nvSpPr>
          <p:spPr>
            <a:xfrm>
              <a:off x="706684" y="2470535"/>
              <a:ext cx="1837961" cy="193112"/>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86" name="Straight Connector 85"/>
            <p:cNvCxnSpPr/>
            <p:nvPr/>
          </p:nvCxnSpPr>
          <p:spPr>
            <a:xfrm>
              <a:off x="990600"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268428"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2650752" y="1942043"/>
            <a:ext cx="1192392" cy="721603"/>
            <a:chOff x="2650752" y="1942043"/>
            <a:chExt cx="1192392" cy="721603"/>
          </a:xfrm>
        </p:grpSpPr>
        <p:sp>
          <p:nvSpPr>
            <p:cNvPr id="177" name="Rectangle 176"/>
            <p:cNvSpPr/>
            <p:nvPr/>
          </p:nvSpPr>
          <p:spPr>
            <a:xfrm>
              <a:off x="2650752" y="2321309"/>
              <a:ext cx="1192392" cy="342337"/>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0" name="Straight Connector 89"/>
            <p:cNvCxnSpPr/>
            <p:nvPr/>
          </p:nvCxnSpPr>
          <p:spPr>
            <a:xfrm>
              <a:off x="3543658"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3934530" y="1942043"/>
            <a:ext cx="1179205" cy="721604"/>
            <a:chOff x="3934530" y="1942043"/>
            <a:chExt cx="1179205" cy="721604"/>
          </a:xfrm>
        </p:grpSpPr>
        <p:sp>
          <p:nvSpPr>
            <p:cNvPr id="178" name="Rectangle 177"/>
            <p:cNvSpPr/>
            <p:nvPr/>
          </p:nvSpPr>
          <p:spPr>
            <a:xfrm>
              <a:off x="3934530" y="2190218"/>
              <a:ext cx="1179205" cy="473429"/>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2" name="Straight Connector 91"/>
            <p:cNvCxnSpPr/>
            <p:nvPr/>
          </p:nvCxnSpPr>
          <p:spPr>
            <a:xfrm>
              <a:off x="4901091"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5233447" y="1942043"/>
            <a:ext cx="2483109" cy="721604"/>
            <a:chOff x="5233447" y="1942043"/>
            <a:chExt cx="2483109" cy="721604"/>
          </a:xfrm>
        </p:grpSpPr>
        <p:sp>
          <p:nvSpPr>
            <p:cNvPr id="179" name="Rectangle 178"/>
            <p:cNvSpPr/>
            <p:nvPr/>
          </p:nvSpPr>
          <p:spPr>
            <a:xfrm>
              <a:off x="5233447" y="2088482"/>
              <a:ext cx="2483109" cy="575165"/>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4" name="Straight Connector 93"/>
            <p:cNvCxnSpPr/>
            <p:nvPr/>
          </p:nvCxnSpPr>
          <p:spPr>
            <a:xfrm>
              <a:off x="6793897"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7809471" y="1942043"/>
            <a:ext cx="554182" cy="721605"/>
            <a:chOff x="7809471" y="1942043"/>
            <a:chExt cx="554182" cy="721605"/>
          </a:xfrm>
        </p:grpSpPr>
        <p:sp>
          <p:nvSpPr>
            <p:cNvPr id="181" name="Rectangle 180"/>
            <p:cNvSpPr/>
            <p:nvPr/>
          </p:nvSpPr>
          <p:spPr>
            <a:xfrm>
              <a:off x="7809471" y="1962150"/>
              <a:ext cx="554182" cy="701498"/>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6" name="Straight Connector 95"/>
            <p:cNvCxnSpPr/>
            <p:nvPr/>
          </p:nvCxnSpPr>
          <p:spPr>
            <a:xfrm>
              <a:off x="8085040" y="1942043"/>
              <a:ext cx="0" cy="670762"/>
            </a:xfrm>
            <a:prstGeom prst="line">
              <a:avLst/>
            </a:prstGeom>
            <a:ln>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0" name="Content Placeholder 2"/>
          <p:cNvSpPr txBox="1">
            <a:spLocks/>
          </p:cNvSpPr>
          <p:nvPr/>
        </p:nvSpPr>
        <p:spPr>
          <a:xfrm>
            <a:off x="534978"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Recollection</a:t>
            </a:r>
            <a:endParaRPr lang="en-US" sz="100" dirty="0">
              <a:solidFill>
                <a:schemeClr val="tx2"/>
              </a:solidFill>
            </a:endParaRPr>
          </a:p>
        </p:txBody>
      </p:sp>
      <p:sp>
        <p:nvSpPr>
          <p:cNvPr id="111" name="Content Placeholder 2"/>
          <p:cNvSpPr txBox="1">
            <a:spLocks/>
          </p:cNvSpPr>
          <p:nvPr/>
        </p:nvSpPr>
        <p:spPr>
          <a:xfrm>
            <a:off x="1814016"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Analysis</a:t>
            </a:r>
            <a:endParaRPr lang="en-US" sz="100" dirty="0">
              <a:solidFill>
                <a:schemeClr val="tx2"/>
              </a:solidFill>
            </a:endParaRPr>
          </a:p>
        </p:txBody>
      </p:sp>
      <p:sp>
        <p:nvSpPr>
          <p:cNvPr id="112" name="Content Placeholder 2"/>
          <p:cNvSpPr txBox="1">
            <a:spLocks/>
          </p:cNvSpPr>
          <p:nvPr/>
        </p:nvSpPr>
        <p:spPr>
          <a:xfrm>
            <a:off x="3090080"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Projection</a:t>
            </a:r>
            <a:endParaRPr lang="en-US" sz="100" dirty="0">
              <a:solidFill>
                <a:schemeClr val="tx2"/>
              </a:solidFill>
            </a:endParaRPr>
          </a:p>
        </p:txBody>
      </p:sp>
      <p:sp>
        <p:nvSpPr>
          <p:cNvPr id="113" name="Content Placeholder 2"/>
          <p:cNvSpPr txBox="1">
            <a:spLocks/>
          </p:cNvSpPr>
          <p:nvPr/>
        </p:nvSpPr>
        <p:spPr>
          <a:xfrm>
            <a:off x="4445157"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Improvement</a:t>
            </a:r>
            <a:endParaRPr lang="en-US" sz="100" dirty="0">
              <a:solidFill>
                <a:schemeClr val="tx2"/>
              </a:solidFill>
            </a:endParaRPr>
          </a:p>
        </p:txBody>
      </p:sp>
      <p:sp>
        <p:nvSpPr>
          <p:cNvPr id="114" name="Content Placeholder 2"/>
          <p:cNvSpPr txBox="1">
            <a:spLocks/>
          </p:cNvSpPr>
          <p:nvPr/>
        </p:nvSpPr>
        <p:spPr>
          <a:xfrm>
            <a:off x="6243739" y="1657350"/>
            <a:ext cx="1103361"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Implementation</a:t>
            </a:r>
            <a:endParaRPr lang="en-US" sz="100" dirty="0">
              <a:solidFill>
                <a:schemeClr val="tx2"/>
              </a:solidFill>
            </a:endParaRPr>
          </a:p>
        </p:txBody>
      </p:sp>
      <p:sp>
        <p:nvSpPr>
          <p:cNvPr id="115" name="Content Placeholder 2"/>
          <p:cNvSpPr txBox="1">
            <a:spLocks/>
          </p:cNvSpPr>
          <p:nvPr/>
        </p:nvSpPr>
        <p:spPr>
          <a:xfrm>
            <a:off x="7630628"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Review</a:t>
            </a:r>
            <a:endParaRPr lang="en-US" sz="100" dirty="0">
              <a:solidFill>
                <a:schemeClr val="tx2"/>
              </a:solidFill>
            </a:endParaRPr>
          </a:p>
        </p:txBody>
      </p:sp>
      <p:sp>
        <p:nvSpPr>
          <p:cNvPr id="127" name="Content Placeholder 2"/>
          <p:cNvSpPr txBox="1">
            <a:spLocks/>
          </p:cNvSpPr>
          <p:nvPr/>
        </p:nvSpPr>
        <p:spPr>
          <a:xfrm>
            <a:off x="609600" y="3409950"/>
            <a:ext cx="7932896"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b="1" dirty="0">
                <a:solidFill>
                  <a:schemeClr val="tx2"/>
                </a:solidFill>
              </a:rPr>
              <a:t>PEOPLE INVOLVED</a:t>
            </a:r>
          </a:p>
        </p:txBody>
      </p:sp>
      <p:grpSp>
        <p:nvGrpSpPr>
          <p:cNvPr id="6" name="Group 5"/>
          <p:cNvGrpSpPr/>
          <p:nvPr/>
        </p:nvGrpSpPr>
        <p:grpSpPr>
          <a:xfrm>
            <a:off x="2244716" y="3836633"/>
            <a:ext cx="774402" cy="716317"/>
            <a:chOff x="4923531" y="4052742"/>
            <a:chExt cx="774402" cy="716317"/>
          </a:xfrm>
        </p:grpSpPr>
        <p:sp>
          <p:nvSpPr>
            <p:cNvPr id="141" name="Oval 140"/>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0" name="Oval 139"/>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Jose Valle</a:t>
              </a:r>
            </a:p>
          </p:txBody>
        </p:sp>
        <p:sp>
          <p:nvSpPr>
            <p:cNvPr id="149" name="Oval 148"/>
            <p:cNvSpPr/>
            <p:nvPr/>
          </p:nvSpPr>
          <p:spPr>
            <a:xfrm>
              <a:off x="5360401"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0" name="Oval 149"/>
            <p:cNvSpPr/>
            <p:nvPr/>
          </p:nvSpPr>
          <p:spPr>
            <a:xfrm>
              <a:off x="5156955" y="4445434"/>
              <a:ext cx="101723" cy="101723"/>
            </a:xfrm>
            <a:prstGeom prst="ellipse">
              <a:avLst/>
            </a:prstGeom>
            <a:solidFill>
              <a:schemeClr val="accent1"/>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grpSp>
      <p:grpSp>
        <p:nvGrpSpPr>
          <p:cNvPr id="151" name="Group 150"/>
          <p:cNvGrpSpPr/>
          <p:nvPr/>
        </p:nvGrpSpPr>
        <p:grpSpPr>
          <a:xfrm>
            <a:off x="3205078" y="3836633"/>
            <a:ext cx="774402" cy="716317"/>
            <a:chOff x="4923531" y="4052742"/>
            <a:chExt cx="774402" cy="716317"/>
          </a:xfrm>
        </p:grpSpPr>
        <p:sp>
          <p:nvSpPr>
            <p:cNvPr id="152" name="Oval 151"/>
            <p:cNvSpPr/>
            <p:nvPr/>
          </p:nvSpPr>
          <p:spPr>
            <a:xfrm>
              <a:off x="5095704" y="4052742"/>
              <a:ext cx="427672" cy="4276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3" name="Oval 152"/>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Jane Black</a:t>
              </a:r>
            </a:p>
          </p:txBody>
        </p:sp>
      </p:grpSp>
      <p:grpSp>
        <p:nvGrpSpPr>
          <p:cNvPr id="157" name="Group 156"/>
          <p:cNvGrpSpPr/>
          <p:nvPr/>
        </p:nvGrpSpPr>
        <p:grpSpPr>
          <a:xfrm>
            <a:off x="4165440" y="3836633"/>
            <a:ext cx="774402" cy="716317"/>
            <a:chOff x="4923531" y="4052742"/>
            <a:chExt cx="774402" cy="716317"/>
          </a:xfrm>
        </p:grpSpPr>
        <p:sp>
          <p:nvSpPr>
            <p:cNvPr id="158" name="Oval 157"/>
            <p:cNvSpPr/>
            <p:nvPr/>
          </p:nvSpPr>
          <p:spPr>
            <a:xfrm>
              <a:off x="5095704" y="4052742"/>
              <a:ext cx="427672" cy="42767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9" name="Oval 158"/>
            <p:cNvSpPr/>
            <p:nvPr/>
          </p:nvSpPr>
          <p:spPr>
            <a:xfrm>
              <a:off x="5304155"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0"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Sara Jackson</a:t>
              </a:r>
            </a:p>
          </p:txBody>
        </p:sp>
        <p:sp>
          <p:nvSpPr>
            <p:cNvPr id="162" name="Oval 161"/>
            <p:cNvSpPr/>
            <p:nvPr/>
          </p:nvSpPr>
          <p:spPr>
            <a:xfrm>
              <a:off x="5202432" y="4445434"/>
              <a:ext cx="101723" cy="101723"/>
            </a:xfrm>
            <a:prstGeom prst="ellipse">
              <a:avLst/>
            </a:prstGeom>
            <a:solidFill>
              <a:schemeClr val="accent3"/>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grpSp>
      <p:grpSp>
        <p:nvGrpSpPr>
          <p:cNvPr id="163" name="Group 162"/>
          <p:cNvGrpSpPr/>
          <p:nvPr/>
        </p:nvGrpSpPr>
        <p:grpSpPr>
          <a:xfrm>
            <a:off x="5125802" y="3836633"/>
            <a:ext cx="774402" cy="716317"/>
            <a:chOff x="4923531" y="4052742"/>
            <a:chExt cx="774402" cy="716317"/>
          </a:xfrm>
        </p:grpSpPr>
        <p:sp>
          <p:nvSpPr>
            <p:cNvPr id="164" name="Oval 163"/>
            <p:cNvSpPr/>
            <p:nvPr/>
          </p:nvSpPr>
          <p:spPr>
            <a:xfrm>
              <a:off x="5095704" y="4052742"/>
              <a:ext cx="427672" cy="42767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5" name="Oval 164"/>
            <p:cNvSpPr/>
            <p:nvPr/>
          </p:nvSpPr>
          <p:spPr>
            <a:xfrm>
              <a:off x="5258678" y="4445434"/>
              <a:ext cx="101723" cy="101723"/>
            </a:xfrm>
            <a:prstGeom prst="ellipse">
              <a:avLst/>
            </a:prstGeom>
            <a:solidFill>
              <a:schemeClr val="accent5"/>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6"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Julian Montes</a:t>
              </a:r>
            </a:p>
          </p:txBody>
        </p:sp>
      </p:grpSp>
      <p:grpSp>
        <p:nvGrpSpPr>
          <p:cNvPr id="169" name="Group 168"/>
          <p:cNvGrpSpPr/>
          <p:nvPr/>
        </p:nvGrpSpPr>
        <p:grpSpPr>
          <a:xfrm>
            <a:off x="6047442" y="3836633"/>
            <a:ext cx="851842" cy="716317"/>
            <a:chOff x="4884811" y="4052742"/>
            <a:chExt cx="851842" cy="716317"/>
          </a:xfrm>
        </p:grpSpPr>
        <p:sp>
          <p:nvSpPr>
            <p:cNvPr id="170" name="Oval 169"/>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71" name="Oval 170"/>
            <p:cNvSpPr/>
            <p:nvPr/>
          </p:nvSpPr>
          <p:spPr>
            <a:xfrm>
              <a:off x="5258678" y="4445434"/>
              <a:ext cx="101723" cy="101723"/>
            </a:xfrm>
            <a:prstGeom prst="ellipse">
              <a:avLst/>
            </a:prstGeom>
            <a:solidFill>
              <a:schemeClr val="accent6"/>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72" name="Content Placeholder 2"/>
            <p:cNvSpPr txBox="1">
              <a:spLocks/>
            </p:cNvSpPr>
            <p:nvPr/>
          </p:nvSpPr>
          <p:spPr>
            <a:xfrm>
              <a:off x="4884811" y="4556614"/>
              <a:ext cx="85184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Frank Morazán</a:t>
              </a:r>
            </a:p>
          </p:txBody>
        </p:sp>
      </p:grpSp>
    </p:spTree>
    <p:extLst>
      <p:ext uri="{BB962C8B-B14F-4D97-AF65-F5344CB8AC3E}">
        <p14:creationId xmlns:p14="http://schemas.microsoft.com/office/powerpoint/2010/main" val="1105569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11"/>
                                        </p:tgtEl>
                                        <p:attrNameLst>
                                          <p:attrName>style.visibility</p:attrName>
                                        </p:attrNameLst>
                                      </p:cBhvr>
                                      <p:to>
                                        <p:strVal val="visible"/>
                                      </p:to>
                                    </p:set>
                                    <p:animEffect transition="in" filter="fade">
                                      <p:cBhvr>
                                        <p:cTn id="26" dur="500"/>
                                        <p:tgtEl>
                                          <p:spTgt spid="111"/>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5000"/>
                            </p:stCondLst>
                            <p:childTnLst>
                              <p:par>
                                <p:cTn id="44" presetID="22" presetClass="entr" presetSubtype="4"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fade">
                                      <p:cBhvr>
                                        <p:cTn id="50" dur="500"/>
                                        <p:tgtEl>
                                          <p:spTgt spid="113"/>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6500"/>
                            </p:stCondLst>
                            <p:childTnLst>
                              <p:par>
                                <p:cTn id="56" presetID="22" presetClass="entr" presetSubtype="4"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childTnLst>
                          </p:cTn>
                        </p:par>
                        <p:par>
                          <p:cTn id="71" fill="hold">
                            <p:stCondLst>
                              <p:cond delay="8500"/>
                            </p:stCondLst>
                            <p:childTnLst>
                              <p:par>
                                <p:cTn id="72" presetID="10" presetClass="entr" presetSubtype="0" fill="hold" grpId="0" nodeType="afterEffect">
                                  <p:stCondLst>
                                    <p:cond delay="0"/>
                                  </p:stCondLst>
                                  <p:childTnLst>
                                    <p:set>
                                      <p:cBhvr>
                                        <p:cTn id="73" dur="1" fill="hold">
                                          <p:stCondLst>
                                            <p:cond delay="0"/>
                                          </p:stCondLst>
                                        </p:cTn>
                                        <p:tgtEl>
                                          <p:spTgt spid="115"/>
                                        </p:tgtEl>
                                        <p:attrNameLst>
                                          <p:attrName>style.visibility</p:attrName>
                                        </p:attrNameLst>
                                      </p:cBhvr>
                                      <p:to>
                                        <p:strVal val="visible"/>
                                      </p:to>
                                    </p:set>
                                    <p:animEffect transition="in" filter="fade">
                                      <p:cBhvr>
                                        <p:cTn id="74" dur="500"/>
                                        <p:tgtEl>
                                          <p:spTgt spid="115"/>
                                        </p:tgtEl>
                                      </p:cBhvr>
                                    </p:animEffect>
                                  </p:childTnLst>
                                </p:cTn>
                              </p:par>
                            </p:childTnLst>
                          </p:cTn>
                        </p:par>
                        <p:par>
                          <p:cTn id="75" fill="hold">
                            <p:stCondLst>
                              <p:cond delay="9000"/>
                            </p:stCondLst>
                            <p:childTnLst>
                              <p:par>
                                <p:cTn id="76" presetID="10" presetClass="entr" presetSubtype="0" fill="hold" grpId="0" nodeType="afterEffect">
                                  <p:stCondLst>
                                    <p:cond delay="0"/>
                                  </p:stCondLst>
                                  <p:childTnLst>
                                    <p:set>
                                      <p:cBhvr>
                                        <p:cTn id="77" dur="1" fill="hold">
                                          <p:stCondLst>
                                            <p:cond delay="0"/>
                                          </p:stCondLst>
                                        </p:cTn>
                                        <p:tgtEl>
                                          <p:spTgt spid="127"/>
                                        </p:tgtEl>
                                        <p:attrNameLst>
                                          <p:attrName>style.visibility</p:attrName>
                                        </p:attrNameLst>
                                      </p:cBhvr>
                                      <p:to>
                                        <p:strVal val="visible"/>
                                      </p:to>
                                    </p:set>
                                    <p:animEffect transition="in" filter="fade">
                                      <p:cBhvr>
                                        <p:cTn id="78" dur="500"/>
                                        <p:tgtEl>
                                          <p:spTgt spid="127"/>
                                        </p:tgtEl>
                                      </p:cBhvr>
                                    </p:animEffect>
                                  </p:childTnLst>
                                </p:cTn>
                              </p:par>
                            </p:childTnLst>
                          </p:cTn>
                        </p:par>
                        <p:par>
                          <p:cTn id="79" fill="hold">
                            <p:stCondLst>
                              <p:cond delay="9500"/>
                            </p:stCondLst>
                            <p:childTnLst>
                              <p:par>
                                <p:cTn id="80" presetID="53" presetClass="entr" presetSubtype="16" fill="hold"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childTnLst>
                                </p:cTn>
                              </p:par>
                            </p:childTnLst>
                          </p:cTn>
                        </p:par>
                        <p:par>
                          <p:cTn id="85" fill="hold">
                            <p:stCondLst>
                              <p:cond delay="10000"/>
                            </p:stCondLst>
                            <p:childTnLst>
                              <p:par>
                                <p:cTn id="86" presetID="53" presetClass="entr" presetSubtype="16" fill="hold" nodeType="afterEffect">
                                  <p:stCondLst>
                                    <p:cond delay="0"/>
                                  </p:stCondLst>
                                  <p:childTnLst>
                                    <p:set>
                                      <p:cBhvr>
                                        <p:cTn id="87" dur="1" fill="hold">
                                          <p:stCondLst>
                                            <p:cond delay="0"/>
                                          </p:stCondLst>
                                        </p:cTn>
                                        <p:tgtEl>
                                          <p:spTgt spid="151"/>
                                        </p:tgtEl>
                                        <p:attrNameLst>
                                          <p:attrName>style.visibility</p:attrName>
                                        </p:attrNameLst>
                                      </p:cBhvr>
                                      <p:to>
                                        <p:strVal val="visible"/>
                                      </p:to>
                                    </p:set>
                                    <p:anim calcmode="lin" valueType="num">
                                      <p:cBhvr>
                                        <p:cTn id="88" dur="500" fill="hold"/>
                                        <p:tgtEl>
                                          <p:spTgt spid="151"/>
                                        </p:tgtEl>
                                        <p:attrNameLst>
                                          <p:attrName>ppt_w</p:attrName>
                                        </p:attrNameLst>
                                      </p:cBhvr>
                                      <p:tavLst>
                                        <p:tav tm="0">
                                          <p:val>
                                            <p:fltVal val="0"/>
                                          </p:val>
                                        </p:tav>
                                        <p:tav tm="100000">
                                          <p:val>
                                            <p:strVal val="#ppt_w"/>
                                          </p:val>
                                        </p:tav>
                                      </p:tavLst>
                                    </p:anim>
                                    <p:anim calcmode="lin" valueType="num">
                                      <p:cBhvr>
                                        <p:cTn id="89" dur="500" fill="hold"/>
                                        <p:tgtEl>
                                          <p:spTgt spid="151"/>
                                        </p:tgtEl>
                                        <p:attrNameLst>
                                          <p:attrName>ppt_h</p:attrName>
                                        </p:attrNameLst>
                                      </p:cBhvr>
                                      <p:tavLst>
                                        <p:tav tm="0">
                                          <p:val>
                                            <p:fltVal val="0"/>
                                          </p:val>
                                        </p:tav>
                                        <p:tav tm="100000">
                                          <p:val>
                                            <p:strVal val="#ppt_h"/>
                                          </p:val>
                                        </p:tav>
                                      </p:tavLst>
                                    </p:anim>
                                    <p:animEffect transition="in" filter="fade">
                                      <p:cBhvr>
                                        <p:cTn id="90" dur="500"/>
                                        <p:tgtEl>
                                          <p:spTgt spid="151"/>
                                        </p:tgtEl>
                                      </p:cBhvr>
                                    </p:animEffect>
                                  </p:childTnLst>
                                </p:cTn>
                              </p:par>
                            </p:childTnLst>
                          </p:cTn>
                        </p:par>
                        <p:par>
                          <p:cTn id="91" fill="hold">
                            <p:stCondLst>
                              <p:cond delay="10500"/>
                            </p:stCondLst>
                            <p:childTnLst>
                              <p:par>
                                <p:cTn id="92" presetID="53" presetClass="entr" presetSubtype="16" fill="hold" nodeType="afterEffect">
                                  <p:stCondLst>
                                    <p:cond delay="0"/>
                                  </p:stCondLst>
                                  <p:childTnLst>
                                    <p:set>
                                      <p:cBhvr>
                                        <p:cTn id="93" dur="1" fill="hold">
                                          <p:stCondLst>
                                            <p:cond delay="0"/>
                                          </p:stCondLst>
                                        </p:cTn>
                                        <p:tgtEl>
                                          <p:spTgt spid="157"/>
                                        </p:tgtEl>
                                        <p:attrNameLst>
                                          <p:attrName>style.visibility</p:attrName>
                                        </p:attrNameLst>
                                      </p:cBhvr>
                                      <p:to>
                                        <p:strVal val="visible"/>
                                      </p:to>
                                    </p:set>
                                    <p:anim calcmode="lin" valueType="num">
                                      <p:cBhvr>
                                        <p:cTn id="94" dur="500" fill="hold"/>
                                        <p:tgtEl>
                                          <p:spTgt spid="157"/>
                                        </p:tgtEl>
                                        <p:attrNameLst>
                                          <p:attrName>ppt_w</p:attrName>
                                        </p:attrNameLst>
                                      </p:cBhvr>
                                      <p:tavLst>
                                        <p:tav tm="0">
                                          <p:val>
                                            <p:fltVal val="0"/>
                                          </p:val>
                                        </p:tav>
                                        <p:tav tm="100000">
                                          <p:val>
                                            <p:strVal val="#ppt_w"/>
                                          </p:val>
                                        </p:tav>
                                      </p:tavLst>
                                    </p:anim>
                                    <p:anim calcmode="lin" valueType="num">
                                      <p:cBhvr>
                                        <p:cTn id="95" dur="500" fill="hold"/>
                                        <p:tgtEl>
                                          <p:spTgt spid="157"/>
                                        </p:tgtEl>
                                        <p:attrNameLst>
                                          <p:attrName>ppt_h</p:attrName>
                                        </p:attrNameLst>
                                      </p:cBhvr>
                                      <p:tavLst>
                                        <p:tav tm="0">
                                          <p:val>
                                            <p:fltVal val="0"/>
                                          </p:val>
                                        </p:tav>
                                        <p:tav tm="100000">
                                          <p:val>
                                            <p:strVal val="#ppt_h"/>
                                          </p:val>
                                        </p:tav>
                                      </p:tavLst>
                                    </p:anim>
                                    <p:animEffect transition="in" filter="fade">
                                      <p:cBhvr>
                                        <p:cTn id="96" dur="500"/>
                                        <p:tgtEl>
                                          <p:spTgt spid="157"/>
                                        </p:tgtEl>
                                      </p:cBhvr>
                                    </p:animEffect>
                                  </p:childTnLst>
                                </p:cTn>
                              </p:par>
                            </p:childTnLst>
                          </p:cTn>
                        </p:par>
                        <p:par>
                          <p:cTn id="97" fill="hold">
                            <p:stCondLst>
                              <p:cond delay="11000"/>
                            </p:stCondLst>
                            <p:childTnLst>
                              <p:par>
                                <p:cTn id="98" presetID="53" presetClass="entr" presetSubtype="16" fill="hold" nodeType="afterEffect">
                                  <p:stCondLst>
                                    <p:cond delay="0"/>
                                  </p:stCondLst>
                                  <p:childTnLst>
                                    <p:set>
                                      <p:cBhvr>
                                        <p:cTn id="99" dur="1" fill="hold">
                                          <p:stCondLst>
                                            <p:cond delay="0"/>
                                          </p:stCondLst>
                                        </p:cTn>
                                        <p:tgtEl>
                                          <p:spTgt spid="163"/>
                                        </p:tgtEl>
                                        <p:attrNameLst>
                                          <p:attrName>style.visibility</p:attrName>
                                        </p:attrNameLst>
                                      </p:cBhvr>
                                      <p:to>
                                        <p:strVal val="visible"/>
                                      </p:to>
                                    </p:set>
                                    <p:anim calcmode="lin" valueType="num">
                                      <p:cBhvr>
                                        <p:cTn id="100" dur="500" fill="hold"/>
                                        <p:tgtEl>
                                          <p:spTgt spid="163"/>
                                        </p:tgtEl>
                                        <p:attrNameLst>
                                          <p:attrName>ppt_w</p:attrName>
                                        </p:attrNameLst>
                                      </p:cBhvr>
                                      <p:tavLst>
                                        <p:tav tm="0">
                                          <p:val>
                                            <p:fltVal val="0"/>
                                          </p:val>
                                        </p:tav>
                                        <p:tav tm="100000">
                                          <p:val>
                                            <p:strVal val="#ppt_w"/>
                                          </p:val>
                                        </p:tav>
                                      </p:tavLst>
                                    </p:anim>
                                    <p:anim calcmode="lin" valueType="num">
                                      <p:cBhvr>
                                        <p:cTn id="101" dur="500" fill="hold"/>
                                        <p:tgtEl>
                                          <p:spTgt spid="163"/>
                                        </p:tgtEl>
                                        <p:attrNameLst>
                                          <p:attrName>ppt_h</p:attrName>
                                        </p:attrNameLst>
                                      </p:cBhvr>
                                      <p:tavLst>
                                        <p:tav tm="0">
                                          <p:val>
                                            <p:fltVal val="0"/>
                                          </p:val>
                                        </p:tav>
                                        <p:tav tm="100000">
                                          <p:val>
                                            <p:strVal val="#ppt_h"/>
                                          </p:val>
                                        </p:tav>
                                      </p:tavLst>
                                    </p:anim>
                                    <p:animEffect transition="in" filter="fade">
                                      <p:cBhvr>
                                        <p:cTn id="102" dur="500"/>
                                        <p:tgtEl>
                                          <p:spTgt spid="163"/>
                                        </p:tgtEl>
                                      </p:cBhvr>
                                    </p:animEffect>
                                  </p:childTnLst>
                                </p:cTn>
                              </p:par>
                            </p:childTnLst>
                          </p:cTn>
                        </p:par>
                        <p:par>
                          <p:cTn id="103" fill="hold">
                            <p:stCondLst>
                              <p:cond delay="11500"/>
                            </p:stCondLst>
                            <p:childTnLst>
                              <p:par>
                                <p:cTn id="104" presetID="53" presetClass="entr" presetSubtype="16" fill="hold" nodeType="afterEffect">
                                  <p:stCondLst>
                                    <p:cond delay="0"/>
                                  </p:stCondLst>
                                  <p:childTnLst>
                                    <p:set>
                                      <p:cBhvr>
                                        <p:cTn id="105" dur="1" fill="hold">
                                          <p:stCondLst>
                                            <p:cond delay="0"/>
                                          </p:stCondLst>
                                        </p:cTn>
                                        <p:tgtEl>
                                          <p:spTgt spid="169"/>
                                        </p:tgtEl>
                                        <p:attrNameLst>
                                          <p:attrName>style.visibility</p:attrName>
                                        </p:attrNameLst>
                                      </p:cBhvr>
                                      <p:to>
                                        <p:strVal val="visible"/>
                                      </p:to>
                                    </p:set>
                                    <p:anim calcmode="lin" valueType="num">
                                      <p:cBhvr>
                                        <p:cTn id="106" dur="500" fill="hold"/>
                                        <p:tgtEl>
                                          <p:spTgt spid="169"/>
                                        </p:tgtEl>
                                        <p:attrNameLst>
                                          <p:attrName>ppt_w</p:attrName>
                                        </p:attrNameLst>
                                      </p:cBhvr>
                                      <p:tavLst>
                                        <p:tav tm="0">
                                          <p:val>
                                            <p:fltVal val="0"/>
                                          </p:val>
                                        </p:tav>
                                        <p:tav tm="100000">
                                          <p:val>
                                            <p:strVal val="#ppt_w"/>
                                          </p:val>
                                        </p:tav>
                                      </p:tavLst>
                                    </p:anim>
                                    <p:anim calcmode="lin" valueType="num">
                                      <p:cBhvr>
                                        <p:cTn id="107" dur="500" fill="hold"/>
                                        <p:tgtEl>
                                          <p:spTgt spid="169"/>
                                        </p:tgtEl>
                                        <p:attrNameLst>
                                          <p:attrName>ppt_h</p:attrName>
                                        </p:attrNameLst>
                                      </p:cBhvr>
                                      <p:tavLst>
                                        <p:tav tm="0">
                                          <p:val>
                                            <p:fltVal val="0"/>
                                          </p:val>
                                        </p:tav>
                                        <p:tav tm="100000">
                                          <p:val>
                                            <p:strVal val="#ppt_h"/>
                                          </p:val>
                                        </p:tav>
                                      </p:tavLst>
                                    </p:anim>
                                    <p:animEffect transition="in" filter="fade">
                                      <p:cBhvr>
                                        <p:cTn id="108"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110" grpId="0"/>
      <p:bldP spid="111" grpId="0"/>
      <p:bldP spid="112" grpId="0"/>
      <p:bldP spid="113" grpId="0"/>
      <p:bldP spid="114" grpId="0"/>
      <p:bldP spid="115"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4052411"/>
            <a:ext cx="9144000" cy="11101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nvGrpSpPr>
          <p:cNvPr id="5" name="Group 4"/>
          <p:cNvGrpSpPr/>
          <p:nvPr/>
        </p:nvGrpSpPr>
        <p:grpSpPr>
          <a:xfrm>
            <a:off x="838200" y="1493617"/>
            <a:ext cx="7315200" cy="2906933"/>
            <a:chOff x="838200" y="1493617"/>
            <a:chExt cx="7315200" cy="2906933"/>
          </a:xfrm>
        </p:grpSpPr>
        <p:cxnSp>
          <p:nvCxnSpPr>
            <p:cNvPr id="12" name="Straight Connector 11"/>
            <p:cNvCxnSpPr/>
            <p:nvPr/>
          </p:nvCxnSpPr>
          <p:spPr>
            <a:xfrm flipV="1">
              <a:off x="2252736"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3"/>
            <p:cNvCxnSpPr>
              <a:stCxn id="2" idx="1"/>
            </p:cNvCxnSpPr>
            <p:nvPr/>
          </p:nvCxnSpPr>
          <p:spPr>
            <a:xfrm>
              <a:off x="838200" y="2105269"/>
              <a:ext cx="7110458" cy="1"/>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838200" y="2405157"/>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8200" y="2705045"/>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838200" y="3004932"/>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4190279"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7010400"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a:xfrm>
              <a:off x="10668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Recollection</a:t>
              </a:r>
              <a:endParaRPr lang="en-US" sz="100" dirty="0">
                <a:solidFill>
                  <a:schemeClr val="tx2"/>
                </a:solidFill>
              </a:endParaRPr>
            </a:p>
          </p:txBody>
        </p:sp>
        <p:sp>
          <p:nvSpPr>
            <p:cNvPr id="53" name="Content Placeholder 2"/>
            <p:cNvSpPr txBox="1">
              <a:spLocks/>
            </p:cNvSpPr>
            <p:nvPr/>
          </p:nvSpPr>
          <p:spPr>
            <a:xfrm>
              <a:off x="22860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Analysis</a:t>
              </a:r>
              <a:endParaRPr lang="en-US" sz="100" dirty="0">
                <a:solidFill>
                  <a:schemeClr val="tx2"/>
                </a:solidFill>
              </a:endParaRPr>
            </a:p>
          </p:txBody>
        </p:sp>
        <p:sp>
          <p:nvSpPr>
            <p:cNvPr id="54" name="Content Placeholder 2"/>
            <p:cNvSpPr txBox="1">
              <a:spLocks/>
            </p:cNvSpPr>
            <p:nvPr/>
          </p:nvSpPr>
          <p:spPr>
            <a:xfrm>
              <a:off x="32766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Projection</a:t>
              </a:r>
              <a:endParaRPr lang="en-US" sz="100" dirty="0">
                <a:solidFill>
                  <a:schemeClr val="tx2"/>
                </a:solidFill>
              </a:endParaRPr>
            </a:p>
          </p:txBody>
        </p:sp>
        <p:sp>
          <p:nvSpPr>
            <p:cNvPr id="55" name="Content Placeholder 2"/>
            <p:cNvSpPr txBox="1">
              <a:spLocks/>
            </p:cNvSpPr>
            <p:nvPr/>
          </p:nvSpPr>
          <p:spPr>
            <a:xfrm>
              <a:off x="5107932"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Improvement</a:t>
              </a:r>
              <a:endParaRPr lang="en-US" sz="100" dirty="0">
                <a:solidFill>
                  <a:schemeClr val="tx2"/>
                </a:solidFill>
              </a:endParaRPr>
            </a:p>
          </p:txBody>
        </p:sp>
        <p:sp>
          <p:nvSpPr>
            <p:cNvPr id="56" name="Content Placeholder 2"/>
            <p:cNvSpPr txBox="1">
              <a:spLocks/>
            </p:cNvSpPr>
            <p:nvPr/>
          </p:nvSpPr>
          <p:spPr>
            <a:xfrm>
              <a:off x="7050039" y="1648069"/>
              <a:ext cx="1103361"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Implementation</a:t>
              </a:r>
              <a:endParaRPr lang="en-US" sz="100" dirty="0">
                <a:solidFill>
                  <a:schemeClr val="tx2"/>
                </a:solidFill>
              </a:endParaRPr>
            </a:p>
          </p:txBody>
        </p:sp>
        <p:sp>
          <p:nvSpPr>
            <p:cNvPr id="57" name="Content Placeholder 2"/>
            <p:cNvSpPr txBox="1">
              <a:spLocks/>
            </p:cNvSpPr>
            <p:nvPr/>
          </p:nvSpPr>
          <p:spPr>
            <a:xfrm>
              <a:off x="4654595"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JUN</a:t>
              </a:r>
              <a:endParaRPr lang="en-US" sz="900" dirty="0">
                <a:solidFill>
                  <a:schemeClr val="tx2"/>
                </a:solidFill>
              </a:endParaRPr>
            </a:p>
          </p:txBody>
        </p:sp>
        <p:sp>
          <p:nvSpPr>
            <p:cNvPr id="58" name="Content Placeholder 2"/>
            <p:cNvSpPr txBox="1">
              <a:spLocks/>
            </p:cNvSpPr>
            <p:nvPr/>
          </p:nvSpPr>
          <p:spPr>
            <a:xfrm>
              <a:off x="5301597"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JUL</a:t>
              </a:r>
              <a:endParaRPr lang="en-US" sz="900" dirty="0">
                <a:solidFill>
                  <a:schemeClr val="tx2"/>
                </a:solidFill>
              </a:endParaRPr>
            </a:p>
          </p:txBody>
        </p:sp>
        <p:sp>
          <p:nvSpPr>
            <p:cNvPr id="59" name="Content Placeholder 2"/>
            <p:cNvSpPr txBox="1">
              <a:spLocks/>
            </p:cNvSpPr>
            <p:nvPr/>
          </p:nvSpPr>
          <p:spPr>
            <a:xfrm>
              <a:off x="5948044"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AUG</a:t>
              </a:r>
              <a:endParaRPr lang="en-US" sz="900" dirty="0">
                <a:solidFill>
                  <a:schemeClr val="tx2"/>
                </a:solidFill>
              </a:endParaRPr>
            </a:p>
          </p:txBody>
        </p:sp>
        <p:sp>
          <p:nvSpPr>
            <p:cNvPr id="60" name="Content Placeholder 2"/>
            <p:cNvSpPr txBox="1">
              <a:spLocks/>
            </p:cNvSpPr>
            <p:nvPr/>
          </p:nvSpPr>
          <p:spPr>
            <a:xfrm>
              <a:off x="8382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JAN</a:t>
              </a:r>
              <a:endParaRPr lang="en-US" sz="900" dirty="0">
                <a:solidFill>
                  <a:schemeClr val="tx2"/>
                </a:solidFill>
              </a:endParaRPr>
            </a:p>
          </p:txBody>
        </p:sp>
        <p:sp>
          <p:nvSpPr>
            <p:cNvPr id="61" name="Content Placeholder 2"/>
            <p:cNvSpPr txBox="1">
              <a:spLocks/>
            </p:cNvSpPr>
            <p:nvPr/>
          </p:nvSpPr>
          <p:spPr>
            <a:xfrm>
              <a:off x="12192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FEB</a:t>
              </a:r>
              <a:endParaRPr lang="en-US" sz="900" dirty="0">
                <a:solidFill>
                  <a:schemeClr val="tx2"/>
                </a:solidFill>
              </a:endParaRPr>
            </a:p>
          </p:txBody>
        </p:sp>
        <p:sp>
          <p:nvSpPr>
            <p:cNvPr id="62" name="Content Placeholder 2"/>
            <p:cNvSpPr txBox="1">
              <a:spLocks/>
            </p:cNvSpPr>
            <p:nvPr/>
          </p:nvSpPr>
          <p:spPr>
            <a:xfrm>
              <a:off x="1600200"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MAR</a:t>
              </a:r>
              <a:endParaRPr lang="en-US" sz="900" dirty="0">
                <a:solidFill>
                  <a:schemeClr val="tx2"/>
                </a:solidFill>
              </a:endParaRPr>
            </a:p>
          </p:txBody>
        </p:sp>
        <p:sp>
          <p:nvSpPr>
            <p:cNvPr id="63" name="Content Placeholder 2"/>
            <p:cNvSpPr txBox="1">
              <a:spLocks/>
            </p:cNvSpPr>
            <p:nvPr/>
          </p:nvSpPr>
          <p:spPr>
            <a:xfrm>
              <a:off x="25146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APR</a:t>
              </a:r>
              <a:endParaRPr lang="en-US" sz="900" dirty="0">
                <a:solidFill>
                  <a:schemeClr val="tx2"/>
                </a:solidFill>
              </a:endParaRPr>
            </a:p>
          </p:txBody>
        </p:sp>
        <p:sp>
          <p:nvSpPr>
            <p:cNvPr id="64" name="Content Placeholder 2"/>
            <p:cNvSpPr txBox="1">
              <a:spLocks/>
            </p:cNvSpPr>
            <p:nvPr/>
          </p:nvSpPr>
          <p:spPr>
            <a:xfrm>
              <a:off x="3429000"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MAY</a:t>
              </a:r>
              <a:endParaRPr lang="en-US" sz="900" dirty="0">
                <a:solidFill>
                  <a:schemeClr val="tx2"/>
                </a:solidFill>
              </a:endParaRPr>
            </a:p>
          </p:txBody>
        </p:sp>
        <p:sp>
          <p:nvSpPr>
            <p:cNvPr id="65" name="Content Placeholder 2"/>
            <p:cNvSpPr txBox="1">
              <a:spLocks/>
            </p:cNvSpPr>
            <p:nvPr/>
          </p:nvSpPr>
          <p:spPr>
            <a:xfrm>
              <a:off x="724685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SEPT</a:t>
              </a:r>
              <a:endParaRPr lang="en-US" sz="900" dirty="0">
                <a:solidFill>
                  <a:schemeClr val="tx2"/>
                </a:solidFill>
              </a:endParaRPr>
            </a:p>
          </p:txBody>
        </p:sp>
        <p:cxnSp>
          <p:nvCxnSpPr>
            <p:cNvPr id="49" name="Straight Connector 48"/>
            <p:cNvCxnSpPr/>
            <p:nvPr/>
          </p:nvCxnSpPr>
          <p:spPr>
            <a:xfrm flipV="1">
              <a:off x="3289133"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Timeline Project Variation</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6" name="Group 5"/>
          <p:cNvGrpSpPr/>
          <p:nvPr/>
        </p:nvGrpSpPr>
        <p:grpSpPr>
          <a:xfrm>
            <a:off x="1130598" y="3248269"/>
            <a:ext cx="774402" cy="716317"/>
            <a:chOff x="4923531" y="4052742"/>
            <a:chExt cx="774402" cy="716317"/>
          </a:xfrm>
        </p:grpSpPr>
        <p:sp>
          <p:nvSpPr>
            <p:cNvPr id="141" name="Oval 140"/>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0" name="Oval 139"/>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Jose Valle</a:t>
              </a:r>
            </a:p>
          </p:txBody>
        </p:sp>
        <p:sp>
          <p:nvSpPr>
            <p:cNvPr id="149" name="Oval 148"/>
            <p:cNvSpPr/>
            <p:nvPr/>
          </p:nvSpPr>
          <p:spPr>
            <a:xfrm>
              <a:off x="5360401"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0" name="Oval 149"/>
            <p:cNvSpPr/>
            <p:nvPr/>
          </p:nvSpPr>
          <p:spPr>
            <a:xfrm>
              <a:off x="5156955" y="4445434"/>
              <a:ext cx="101723" cy="101723"/>
            </a:xfrm>
            <a:prstGeom prst="ellipse">
              <a:avLst/>
            </a:prstGeom>
            <a:solidFill>
              <a:schemeClr val="accent1"/>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51" name="Group 150"/>
          <p:cNvGrpSpPr/>
          <p:nvPr/>
        </p:nvGrpSpPr>
        <p:grpSpPr>
          <a:xfrm>
            <a:off x="2379452" y="3248269"/>
            <a:ext cx="774402" cy="716317"/>
            <a:chOff x="4923531" y="4052742"/>
            <a:chExt cx="774402" cy="716317"/>
          </a:xfrm>
        </p:grpSpPr>
        <p:sp>
          <p:nvSpPr>
            <p:cNvPr id="152" name="Oval 151"/>
            <p:cNvSpPr/>
            <p:nvPr/>
          </p:nvSpPr>
          <p:spPr>
            <a:xfrm>
              <a:off x="5095704" y="4052742"/>
              <a:ext cx="427672" cy="4276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3" name="Oval 152"/>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Jane Black</a:t>
              </a:r>
            </a:p>
          </p:txBody>
        </p:sp>
      </p:grpSp>
      <p:grpSp>
        <p:nvGrpSpPr>
          <p:cNvPr id="157" name="Group 156"/>
          <p:cNvGrpSpPr/>
          <p:nvPr/>
        </p:nvGrpSpPr>
        <p:grpSpPr>
          <a:xfrm>
            <a:off x="3352800" y="3248269"/>
            <a:ext cx="774402" cy="716317"/>
            <a:chOff x="4923531" y="4052742"/>
            <a:chExt cx="774402" cy="716317"/>
          </a:xfrm>
        </p:grpSpPr>
        <p:sp>
          <p:nvSpPr>
            <p:cNvPr id="158" name="Oval 157"/>
            <p:cNvSpPr/>
            <p:nvPr/>
          </p:nvSpPr>
          <p:spPr>
            <a:xfrm>
              <a:off x="5095704" y="4052742"/>
              <a:ext cx="427672" cy="42767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9" name="Oval 158"/>
            <p:cNvSpPr/>
            <p:nvPr/>
          </p:nvSpPr>
          <p:spPr>
            <a:xfrm>
              <a:off x="5304155"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0"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Sara Jackson</a:t>
              </a:r>
            </a:p>
          </p:txBody>
        </p:sp>
        <p:sp>
          <p:nvSpPr>
            <p:cNvPr id="162" name="Oval 161"/>
            <p:cNvSpPr/>
            <p:nvPr/>
          </p:nvSpPr>
          <p:spPr>
            <a:xfrm>
              <a:off x="5202432" y="4445434"/>
              <a:ext cx="101723" cy="101723"/>
            </a:xfrm>
            <a:prstGeom prst="ellipse">
              <a:avLst/>
            </a:prstGeom>
            <a:solidFill>
              <a:schemeClr val="accent3"/>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63" name="Group 162"/>
          <p:cNvGrpSpPr/>
          <p:nvPr/>
        </p:nvGrpSpPr>
        <p:grpSpPr>
          <a:xfrm>
            <a:off x="5208397" y="3248269"/>
            <a:ext cx="774402" cy="716317"/>
            <a:chOff x="4923531" y="4052742"/>
            <a:chExt cx="774402" cy="716317"/>
          </a:xfrm>
        </p:grpSpPr>
        <p:sp>
          <p:nvSpPr>
            <p:cNvPr id="164" name="Oval 163"/>
            <p:cNvSpPr/>
            <p:nvPr/>
          </p:nvSpPr>
          <p:spPr>
            <a:xfrm>
              <a:off x="5095704" y="4052742"/>
              <a:ext cx="427672" cy="42767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5" name="Oval 164"/>
            <p:cNvSpPr/>
            <p:nvPr/>
          </p:nvSpPr>
          <p:spPr>
            <a:xfrm>
              <a:off x="5258678" y="4445434"/>
              <a:ext cx="101723" cy="101723"/>
            </a:xfrm>
            <a:prstGeom prst="ellipse">
              <a:avLst/>
            </a:prstGeom>
            <a:solidFill>
              <a:schemeClr val="accent5"/>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6"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Julian Montes</a:t>
              </a:r>
            </a:p>
          </p:txBody>
        </p:sp>
      </p:grpSp>
      <p:grpSp>
        <p:nvGrpSpPr>
          <p:cNvPr id="169" name="Group 168"/>
          <p:cNvGrpSpPr/>
          <p:nvPr/>
        </p:nvGrpSpPr>
        <p:grpSpPr>
          <a:xfrm>
            <a:off x="7086600" y="3248269"/>
            <a:ext cx="851842" cy="716317"/>
            <a:chOff x="4884811" y="4052742"/>
            <a:chExt cx="851842" cy="716317"/>
          </a:xfrm>
        </p:grpSpPr>
        <p:sp>
          <p:nvSpPr>
            <p:cNvPr id="170" name="Oval 169"/>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71" name="Oval 170"/>
            <p:cNvSpPr/>
            <p:nvPr/>
          </p:nvSpPr>
          <p:spPr>
            <a:xfrm>
              <a:off x="5258678" y="4445434"/>
              <a:ext cx="101723" cy="101723"/>
            </a:xfrm>
            <a:prstGeom prst="ellipse">
              <a:avLst/>
            </a:prstGeom>
            <a:solidFill>
              <a:schemeClr val="accent6"/>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72" name="Content Placeholder 2"/>
            <p:cNvSpPr txBox="1">
              <a:spLocks/>
            </p:cNvSpPr>
            <p:nvPr/>
          </p:nvSpPr>
          <p:spPr>
            <a:xfrm>
              <a:off x="4884811" y="4556614"/>
              <a:ext cx="85184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Frank Morazán</a:t>
              </a:r>
            </a:p>
          </p:txBody>
        </p:sp>
      </p:grpSp>
      <p:sp>
        <p:nvSpPr>
          <p:cNvPr id="2" name="Rounded Rectangle 1"/>
          <p:cNvSpPr/>
          <p:nvPr/>
        </p:nvSpPr>
        <p:spPr>
          <a:xfrm>
            <a:off x="838200" y="2042294"/>
            <a:ext cx="1943701" cy="1259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5" name="Rounded Rectangle 34"/>
          <p:cNvSpPr/>
          <p:nvPr/>
        </p:nvSpPr>
        <p:spPr>
          <a:xfrm>
            <a:off x="2252736" y="2342182"/>
            <a:ext cx="1943701" cy="12595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2"/>
              </a:solidFill>
            </a:endParaRPr>
          </a:p>
        </p:txBody>
      </p:sp>
      <p:sp>
        <p:nvSpPr>
          <p:cNvPr id="36" name="Rounded Rectangle 35"/>
          <p:cNvSpPr/>
          <p:nvPr/>
        </p:nvSpPr>
        <p:spPr>
          <a:xfrm>
            <a:off x="1828800" y="2642070"/>
            <a:ext cx="1460333" cy="125950"/>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2"/>
              </a:solidFill>
            </a:endParaRPr>
          </a:p>
        </p:txBody>
      </p:sp>
      <p:sp>
        <p:nvSpPr>
          <p:cNvPr id="38" name="Rounded Rectangle 37"/>
          <p:cNvSpPr/>
          <p:nvPr/>
        </p:nvSpPr>
        <p:spPr>
          <a:xfrm>
            <a:off x="2907193" y="2941957"/>
            <a:ext cx="5041465" cy="125950"/>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2"/>
              </a:solidFill>
            </a:endParaRPr>
          </a:p>
        </p:txBody>
      </p:sp>
      <p:sp>
        <p:nvSpPr>
          <p:cNvPr id="39" name="Rounded Rectangle 38"/>
          <p:cNvSpPr/>
          <p:nvPr/>
        </p:nvSpPr>
        <p:spPr>
          <a:xfrm>
            <a:off x="5066697" y="2642070"/>
            <a:ext cx="1943703" cy="125950"/>
          </a:xfrm>
          <a:prstGeom prst="round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605569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151"/>
                                        </p:tgtEl>
                                        <p:attrNameLst>
                                          <p:attrName>style.visibility</p:attrName>
                                        </p:attrNameLst>
                                      </p:cBhvr>
                                      <p:to>
                                        <p:strVal val="visible"/>
                                      </p:to>
                                    </p:set>
                                    <p:anim calcmode="lin" valueType="num">
                                      <p:cBhvr>
                                        <p:cTn id="32" dur="500" fill="hold"/>
                                        <p:tgtEl>
                                          <p:spTgt spid="151"/>
                                        </p:tgtEl>
                                        <p:attrNameLst>
                                          <p:attrName>ppt_w</p:attrName>
                                        </p:attrNameLst>
                                      </p:cBhvr>
                                      <p:tavLst>
                                        <p:tav tm="0">
                                          <p:val>
                                            <p:fltVal val="0"/>
                                          </p:val>
                                        </p:tav>
                                        <p:tav tm="100000">
                                          <p:val>
                                            <p:strVal val="#ppt_w"/>
                                          </p:val>
                                        </p:tav>
                                      </p:tavLst>
                                    </p:anim>
                                    <p:anim calcmode="lin" valueType="num">
                                      <p:cBhvr>
                                        <p:cTn id="33" dur="500" fill="hold"/>
                                        <p:tgtEl>
                                          <p:spTgt spid="151"/>
                                        </p:tgtEl>
                                        <p:attrNameLst>
                                          <p:attrName>ppt_h</p:attrName>
                                        </p:attrNameLst>
                                      </p:cBhvr>
                                      <p:tavLst>
                                        <p:tav tm="0">
                                          <p:val>
                                            <p:fltVal val="0"/>
                                          </p:val>
                                        </p:tav>
                                        <p:tav tm="100000">
                                          <p:val>
                                            <p:strVal val="#ppt_h"/>
                                          </p:val>
                                        </p:tav>
                                      </p:tavLst>
                                    </p:anim>
                                    <p:animEffect transition="in" filter="fade">
                                      <p:cBhvr>
                                        <p:cTn id="34" dur="500"/>
                                        <p:tgtEl>
                                          <p:spTgt spid="151"/>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163"/>
                                        </p:tgtEl>
                                        <p:attrNameLst>
                                          <p:attrName>style.visibility</p:attrName>
                                        </p:attrNameLst>
                                      </p:cBhvr>
                                      <p:to>
                                        <p:strVal val="visible"/>
                                      </p:to>
                                    </p:set>
                                    <p:anim calcmode="lin" valueType="num">
                                      <p:cBhvr>
                                        <p:cTn id="46" dur="500" fill="hold"/>
                                        <p:tgtEl>
                                          <p:spTgt spid="163"/>
                                        </p:tgtEl>
                                        <p:attrNameLst>
                                          <p:attrName>ppt_w</p:attrName>
                                        </p:attrNameLst>
                                      </p:cBhvr>
                                      <p:tavLst>
                                        <p:tav tm="0">
                                          <p:val>
                                            <p:fltVal val="0"/>
                                          </p:val>
                                        </p:tav>
                                        <p:tav tm="100000">
                                          <p:val>
                                            <p:strVal val="#ppt_w"/>
                                          </p:val>
                                        </p:tav>
                                      </p:tavLst>
                                    </p:anim>
                                    <p:anim calcmode="lin" valueType="num">
                                      <p:cBhvr>
                                        <p:cTn id="47" dur="500" fill="hold"/>
                                        <p:tgtEl>
                                          <p:spTgt spid="163"/>
                                        </p:tgtEl>
                                        <p:attrNameLst>
                                          <p:attrName>ppt_h</p:attrName>
                                        </p:attrNameLst>
                                      </p:cBhvr>
                                      <p:tavLst>
                                        <p:tav tm="0">
                                          <p:val>
                                            <p:fltVal val="0"/>
                                          </p:val>
                                        </p:tav>
                                        <p:tav tm="100000">
                                          <p:val>
                                            <p:strVal val="#ppt_h"/>
                                          </p:val>
                                        </p:tav>
                                      </p:tavLst>
                                    </p:anim>
                                    <p:animEffect transition="in" filter="fade">
                                      <p:cBhvr>
                                        <p:cTn id="48" dur="500"/>
                                        <p:tgtEl>
                                          <p:spTgt spid="163"/>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57"/>
                                        </p:tgtEl>
                                        <p:attrNameLst>
                                          <p:attrName>style.visibility</p:attrName>
                                        </p:attrNameLst>
                                      </p:cBhvr>
                                      <p:to>
                                        <p:strVal val="visible"/>
                                      </p:to>
                                    </p:set>
                                    <p:anim calcmode="lin" valueType="num">
                                      <p:cBhvr>
                                        <p:cTn id="56" dur="500" fill="hold"/>
                                        <p:tgtEl>
                                          <p:spTgt spid="157"/>
                                        </p:tgtEl>
                                        <p:attrNameLst>
                                          <p:attrName>ppt_w</p:attrName>
                                        </p:attrNameLst>
                                      </p:cBhvr>
                                      <p:tavLst>
                                        <p:tav tm="0">
                                          <p:val>
                                            <p:fltVal val="0"/>
                                          </p:val>
                                        </p:tav>
                                        <p:tav tm="100000">
                                          <p:val>
                                            <p:strVal val="#ppt_w"/>
                                          </p:val>
                                        </p:tav>
                                      </p:tavLst>
                                    </p:anim>
                                    <p:anim calcmode="lin" valueType="num">
                                      <p:cBhvr>
                                        <p:cTn id="57" dur="500" fill="hold"/>
                                        <p:tgtEl>
                                          <p:spTgt spid="157"/>
                                        </p:tgtEl>
                                        <p:attrNameLst>
                                          <p:attrName>ppt_h</p:attrName>
                                        </p:attrNameLst>
                                      </p:cBhvr>
                                      <p:tavLst>
                                        <p:tav tm="0">
                                          <p:val>
                                            <p:fltVal val="0"/>
                                          </p:val>
                                        </p:tav>
                                        <p:tav tm="100000">
                                          <p:val>
                                            <p:strVal val="#ppt_h"/>
                                          </p:val>
                                        </p:tav>
                                      </p:tavLst>
                                    </p:anim>
                                    <p:animEffect transition="in" filter="fade">
                                      <p:cBhvr>
                                        <p:cTn id="58" dur="500"/>
                                        <p:tgtEl>
                                          <p:spTgt spid="157"/>
                                        </p:tgtEl>
                                      </p:cBhvr>
                                    </p:animEffect>
                                  </p:childTnLst>
                                </p:cTn>
                              </p:par>
                            </p:childTnLst>
                          </p:cTn>
                        </p:par>
                        <p:par>
                          <p:cTn id="59" fill="hold">
                            <p:stCondLst>
                              <p:cond delay="6000"/>
                            </p:stCondLst>
                            <p:childTnLst>
                              <p:par>
                                <p:cTn id="60" presetID="53" presetClass="entr" presetSubtype="16" fill="hold" nodeType="afterEffect">
                                  <p:stCondLst>
                                    <p:cond delay="0"/>
                                  </p:stCondLst>
                                  <p:childTnLst>
                                    <p:set>
                                      <p:cBhvr>
                                        <p:cTn id="61" dur="1" fill="hold">
                                          <p:stCondLst>
                                            <p:cond delay="0"/>
                                          </p:stCondLst>
                                        </p:cTn>
                                        <p:tgtEl>
                                          <p:spTgt spid="169"/>
                                        </p:tgtEl>
                                        <p:attrNameLst>
                                          <p:attrName>style.visibility</p:attrName>
                                        </p:attrNameLst>
                                      </p:cBhvr>
                                      <p:to>
                                        <p:strVal val="visible"/>
                                      </p:to>
                                    </p:set>
                                    <p:anim calcmode="lin" valueType="num">
                                      <p:cBhvr>
                                        <p:cTn id="62" dur="500" fill="hold"/>
                                        <p:tgtEl>
                                          <p:spTgt spid="169"/>
                                        </p:tgtEl>
                                        <p:attrNameLst>
                                          <p:attrName>ppt_w</p:attrName>
                                        </p:attrNameLst>
                                      </p:cBhvr>
                                      <p:tavLst>
                                        <p:tav tm="0">
                                          <p:val>
                                            <p:fltVal val="0"/>
                                          </p:val>
                                        </p:tav>
                                        <p:tav tm="100000">
                                          <p:val>
                                            <p:strVal val="#ppt_w"/>
                                          </p:val>
                                        </p:tav>
                                      </p:tavLst>
                                    </p:anim>
                                    <p:anim calcmode="lin" valueType="num">
                                      <p:cBhvr>
                                        <p:cTn id="63" dur="500" fill="hold"/>
                                        <p:tgtEl>
                                          <p:spTgt spid="169"/>
                                        </p:tgtEl>
                                        <p:attrNameLst>
                                          <p:attrName>ppt_h</p:attrName>
                                        </p:attrNameLst>
                                      </p:cBhvr>
                                      <p:tavLst>
                                        <p:tav tm="0">
                                          <p:val>
                                            <p:fltVal val="0"/>
                                          </p:val>
                                        </p:tav>
                                        <p:tav tm="100000">
                                          <p:val>
                                            <p:strVal val="#ppt_h"/>
                                          </p:val>
                                        </p:tav>
                                      </p:tavLst>
                                    </p:anim>
                                    <p:animEffect transition="in" filter="fade">
                                      <p:cBhvr>
                                        <p:cTn id="64"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 grpId="0" animBg="1"/>
      <p:bldP spid="35" grpId="0" animBg="1"/>
      <p:bldP spid="36" grpId="0" animBg="1"/>
      <p:bldP spid="38"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3" name="Group 1032"/>
          <p:cNvGrpSpPr/>
          <p:nvPr/>
        </p:nvGrpSpPr>
        <p:grpSpPr>
          <a:xfrm>
            <a:off x="0" y="964726"/>
            <a:ext cx="9144000" cy="4171950"/>
            <a:chOff x="0" y="971550"/>
            <a:chExt cx="9144000" cy="4171950"/>
          </a:xfrm>
          <a:solidFill>
            <a:schemeClr val="bg2"/>
          </a:solidFill>
        </p:grpSpPr>
        <p:sp>
          <p:nvSpPr>
            <p:cNvPr id="1030" name="Freeform 21"/>
            <p:cNvSpPr>
              <a:spLocks/>
            </p:cNvSpPr>
            <p:nvPr/>
          </p:nvSpPr>
          <p:spPr bwMode="auto">
            <a:xfrm>
              <a:off x="0" y="971550"/>
              <a:ext cx="9144000" cy="2310609"/>
            </a:xfrm>
            <a:custGeom>
              <a:avLst/>
              <a:gdLst>
                <a:gd name="T0" fmla="*/ 4739 w 7723"/>
                <a:gd name="T1" fmla="*/ 1306 h 2131"/>
                <a:gd name="T2" fmla="*/ 4897 w 7723"/>
                <a:gd name="T3" fmla="*/ 1712 h 2131"/>
                <a:gd name="T4" fmla="*/ 5103 w 7723"/>
                <a:gd name="T5" fmla="*/ 875 h 2131"/>
                <a:gd name="T6" fmla="*/ 5130 w 7723"/>
                <a:gd name="T7" fmla="*/ 1503 h 2131"/>
                <a:gd name="T8" fmla="*/ 5364 w 7723"/>
                <a:gd name="T9" fmla="*/ 727 h 2131"/>
                <a:gd name="T10" fmla="*/ 5576 w 7723"/>
                <a:gd name="T11" fmla="*/ 1478 h 2131"/>
                <a:gd name="T12" fmla="*/ 5583 w 7723"/>
                <a:gd name="T13" fmla="*/ 912 h 2131"/>
                <a:gd name="T14" fmla="*/ 5713 w 7723"/>
                <a:gd name="T15" fmla="*/ 1786 h 2131"/>
                <a:gd name="T16" fmla="*/ 5857 w 7723"/>
                <a:gd name="T17" fmla="*/ 899 h 2131"/>
                <a:gd name="T18" fmla="*/ 6008 w 7723"/>
                <a:gd name="T19" fmla="*/ 1712 h 2131"/>
                <a:gd name="T20" fmla="*/ 6091 w 7723"/>
                <a:gd name="T21" fmla="*/ 924 h 2131"/>
                <a:gd name="T22" fmla="*/ 6324 w 7723"/>
                <a:gd name="T23" fmla="*/ 1491 h 2131"/>
                <a:gd name="T24" fmla="*/ 6468 w 7723"/>
                <a:gd name="T25" fmla="*/ 949 h 2131"/>
                <a:gd name="T26" fmla="*/ 6509 w 7723"/>
                <a:gd name="T27" fmla="*/ 875 h 2131"/>
                <a:gd name="T28" fmla="*/ 6591 w 7723"/>
                <a:gd name="T29" fmla="*/ 899 h 2131"/>
                <a:gd name="T30" fmla="*/ 6667 w 7723"/>
                <a:gd name="T31" fmla="*/ 1417 h 2131"/>
                <a:gd name="T32" fmla="*/ 6790 w 7723"/>
                <a:gd name="T33" fmla="*/ 1207 h 2131"/>
                <a:gd name="T34" fmla="*/ 6948 w 7723"/>
                <a:gd name="T35" fmla="*/ 1146 h 2131"/>
                <a:gd name="T36" fmla="*/ 7133 w 7723"/>
                <a:gd name="T37" fmla="*/ 628 h 2131"/>
                <a:gd name="T38" fmla="*/ 7284 w 7723"/>
                <a:gd name="T39" fmla="*/ 1626 h 2131"/>
                <a:gd name="T40" fmla="*/ 7414 w 7723"/>
                <a:gd name="T41" fmla="*/ 616 h 2131"/>
                <a:gd name="T42" fmla="*/ 7579 w 7723"/>
                <a:gd name="T43" fmla="*/ 973 h 2131"/>
                <a:gd name="T44" fmla="*/ 7696 w 7723"/>
                <a:gd name="T45" fmla="*/ 1429 h 2131"/>
                <a:gd name="T46" fmla="*/ 0 w 7723"/>
                <a:gd name="T47" fmla="*/ 2131 h 2131"/>
                <a:gd name="T48" fmla="*/ 62 w 7723"/>
                <a:gd name="T49" fmla="*/ 1404 h 2131"/>
                <a:gd name="T50" fmla="*/ 459 w 7723"/>
                <a:gd name="T51" fmla="*/ 1515 h 2131"/>
                <a:gd name="T52" fmla="*/ 576 w 7723"/>
                <a:gd name="T53" fmla="*/ 1515 h 2131"/>
                <a:gd name="T54" fmla="*/ 651 w 7723"/>
                <a:gd name="T55" fmla="*/ 1688 h 2131"/>
                <a:gd name="T56" fmla="*/ 720 w 7723"/>
                <a:gd name="T57" fmla="*/ 1688 h 2131"/>
                <a:gd name="T58" fmla="*/ 1001 w 7723"/>
                <a:gd name="T59" fmla="*/ 1860 h 2131"/>
                <a:gd name="T60" fmla="*/ 1276 w 7723"/>
                <a:gd name="T61" fmla="*/ 0 h 2131"/>
                <a:gd name="T62" fmla="*/ 1543 w 7723"/>
                <a:gd name="T63" fmla="*/ 1860 h 2131"/>
                <a:gd name="T64" fmla="*/ 1564 w 7723"/>
                <a:gd name="T65" fmla="*/ 887 h 2131"/>
                <a:gd name="T66" fmla="*/ 1776 w 7723"/>
                <a:gd name="T67" fmla="*/ 283 h 2131"/>
                <a:gd name="T68" fmla="*/ 2064 w 7723"/>
                <a:gd name="T69" fmla="*/ 850 h 2131"/>
                <a:gd name="T70" fmla="*/ 2133 w 7723"/>
                <a:gd name="T71" fmla="*/ 715 h 2131"/>
                <a:gd name="T72" fmla="*/ 2332 w 7723"/>
                <a:gd name="T73" fmla="*/ 1109 h 2131"/>
                <a:gd name="T74" fmla="*/ 2352 w 7723"/>
                <a:gd name="T75" fmla="*/ 1860 h 2131"/>
                <a:gd name="T76" fmla="*/ 2538 w 7723"/>
                <a:gd name="T77" fmla="*/ 1232 h 2131"/>
                <a:gd name="T78" fmla="*/ 2682 w 7723"/>
                <a:gd name="T79" fmla="*/ 1602 h 2131"/>
                <a:gd name="T80" fmla="*/ 3141 w 7723"/>
                <a:gd name="T81" fmla="*/ 357 h 2131"/>
                <a:gd name="T82" fmla="*/ 3320 w 7723"/>
                <a:gd name="T83" fmla="*/ 1084 h 2131"/>
                <a:gd name="T84" fmla="*/ 3745 w 7723"/>
                <a:gd name="T85" fmla="*/ 1195 h 2131"/>
                <a:gd name="T86" fmla="*/ 3793 w 7723"/>
                <a:gd name="T87" fmla="*/ 1491 h 2131"/>
                <a:gd name="T88" fmla="*/ 3875 w 7723"/>
                <a:gd name="T89" fmla="*/ 1429 h 2131"/>
                <a:gd name="T90" fmla="*/ 3999 w 7723"/>
                <a:gd name="T91" fmla="*/ 986 h 2131"/>
                <a:gd name="T92" fmla="*/ 4156 w 7723"/>
                <a:gd name="T93" fmla="*/ 628 h 2131"/>
                <a:gd name="T94" fmla="*/ 4287 w 7723"/>
                <a:gd name="T95" fmla="*/ 1651 h 2131"/>
                <a:gd name="T96" fmla="*/ 4438 w 7723"/>
                <a:gd name="T97" fmla="*/ 641 h 2131"/>
                <a:gd name="T98" fmla="*/ 4623 w 7723"/>
                <a:gd name="T99" fmla="*/ 1133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23" h="2131">
                  <a:moveTo>
                    <a:pt x="4623" y="1133"/>
                  </a:moveTo>
                  <a:lnTo>
                    <a:pt x="4739" y="1133"/>
                  </a:lnTo>
                  <a:lnTo>
                    <a:pt x="4739" y="1306"/>
                  </a:lnTo>
                  <a:lnTo>
                    <a:pt x="4781" y="1220"/>
                  </a:lnTo>
                  <a:lnTo>
                    <a:pt x="4897" y="1220"/>
                  </a:lnTo>
                  <a:lnTo>
                    <a:pt x="4897" y="1712"/>
                  </a:lnTo>
                  <a:lnTo>
                    <a:pt x="4980" y="1712"/>
                  </a:lnTo>
                  <a:lnTo>
                    <a:pt x="4980" y="875"/>
                  </a:lnTo>
                  <a:lnTo>
                    <a:pt x="5103" y="875"/>
                  </a:lnTo>
                  <a:lnTo>
                    <a:pt x="5103" y="961"/>
                  </a:lnTo>
                  <a:lnTo>
                    <a:pt x="5130" y="1010"/>
                  </a:lnTo>
                  <a:lnTo>
                    <a:pt x="5130" y="1503"/>
                  </a:lnTo>
                  <a:lnTo>
                    <a:pt x="5247" y="1503"/>
                  </a:lnTo>
                  <a:lnTo>
                    <a:pt x="5247" y="727"/>
                  </a:lnTo>
                  <a:lnTo>
                    <a:pt x="5364" y="727"/>
                  </a:lnTo>
                  <a:lnTo>
                    <a:pt x="5480" y="949"/>
                  </a:lnTo>
                  <a:lnTo>
                    <a:pt x="5480" y="1478"/>
                  </a:lnTo>
                  <a:lnTo>
                    <a:pt x="5576" y="1478"/>
                  </a:lnTo>
                  <a:lnTo>
                    <a:pt x="5576" y="1700"/>
                  </a:lnTo>
                  <a:lnTo>
                    <a:pt x="5583" y="1700"/>
                  </a:lnTo>
                  <a:lnTo>
                    <a:pt x="5583" y="912"/>
                  </a:lnTo>
                  <a:lnTo>
                    <a:pt x="5713" y="912"/>
                  </a:lnTo>
                  <a:lnTo>
                    <a:pt x="5713" y="1257"/>
                  </a:lnTo>
                  <a:lnTo>
                    <a:pt x="5713" y="1786"/>
                  </a:lnTo>
                  <a:lnTo>
                    <a:pt x="5857" y="1786"/>
                  </a:lnTo>
                  <a:lnTo>
                    <a:pt x="5857" y="1257"/>
                  </a:lnTo>
                  <a:lnTo>
                    <a:pt x="5857" y="899"/>
                  </a:lnTo>
                  <a:lnTo>
                    <a:pt x="5988" y="899"/>
                  </a:lnTo>
                  <a:lnTo>
                    <a:pt x="5988" y="1712"/>
                  </a:lnTo>
                  <a:lnTo>
                    <a:pt x="6008" y="1712"/>
                  </a:lnTo>
                  <a:lnTo>
                    <a:pt x="6008" y="1491"/>
                  </a:lnTo>
                  <a:lnTo>
                    <a:pt x="6091" y="1491"/>
                  </a:lnTo>
                  <a:lnTo>
                    <a:pt x="6091" y="924"/>
                  </a:lnTo>
                  <a:lnTo>
                    <a:pt x="6207" y="715"/>
                  </a:lnTo>
                  <a:lnTo>
                    <a:pt x="6324" y="715"/>
                  </a:lnTo>
                  <a:lnTo>
                    <a:pt x="6324" y="1491"/>
                  </a:lnTo>
                  <a:lnTo>
                    <a:pt x="6440" y="1491"/>
                  </a:lnTo>
                  <a:lnTo>
                    <a:pt x="6440" y="986"/>
                  </a:lnTo>
                  <a:lnTo>
                    <a:pt x="6468" y="949"/>
                  </a:lnTo>
                  <a:lnTo>
                    <a:pt x="6468" y="899"/>
                  </a:lnTo>
                  <a:lnTo>
                    <a:pt x="6495" y="899"/>
                  </a:lnTo>
                  <a:lnTo>
                    <a:pt x="6509" y="875"/>
                  </a:lnTo>
                  <a:lnTo>
                    <a:pt x="6578" y="875"/>
                  </a:lnTo>
                  <a:lnTo>
                    <a:pt x="6578" y="899"/>
                  </a:lnTo>
                  <a:lnTo>
                    <a:pt x="6591" y="899"/>
                  </a:lnTo>
                  <a:lnTo>
                    <a:pt x="6591" y="1700"/>
                  </a:lnTo>
                  <a:lnTo>
                    <a:pt x="6667" y="1700"/>
                  </a:lnTo>
                  <a:lnTo>
                    <a:pt x="6667" y="1417"/>
                  </a:lnTo>
                  <a:lnTo>
                    <a:pt x="6674" y="1417"/>
                  </a:lnTo>
                  <a:lnTo>
                    <a:pt x="6674" y="1207"/>
                  </a:lnTo>
                  <a:lnTo>
                    <a:pt x="6790" y="1207"/>
                  </a:lnTo>
                  <a:lnTo>
                    <a:pt x="6831" y="1281"/>
                  </a:lnTo>
                  <a:lnTo>
                    <a:pt x="6831" y="1146"/>
                  </a:lnTo>
                  <a:lnTo>
                    <a:pt x="6948" y="1146"/>
                  </a:lnTo>
                  <a:lnTo>
                    <a:pt x="6948" y="801"/>
                  </a:lnTo>
                  <a:lnTo>
                    <a:pt x="7044" y="628"/>
                  </a:lnTo>
                  <a:lnTo>
                    <a:pt x="7133" y="628"/>
                  </a:lnTo>
                  <a:lnTo>
                    <a:pt x="7133" y="1478"/>
                  </a:lnTo>
                  <a:lnTo>
                    <a:pt x="7284" y="1478"/>
                  </a:lnTo>
                  <a:lnTo>
                    <a:pt x="7284" y="1626"/>
                  </a:lnTo>
                  <a:lnTo>
                    <a:pt x="7325" y="1626"/>
                  </a:lnTo>
                  <a:lnTo>
                    <a:pt x="7325" y="788"/>
                  </a:lnTo>
                  <a:lnTo>
                    <a:pt x="7414" y="616"/>
                  </a:lnTo>
                  <a:lnTo>
                    <a:pt x="7504" y="616"/>
                  </a:lnTo>
                  <a:lnTo>
                    <a:pt x="7504" y="973"/>
                  </a:lnTo>
                  <a:lnTo>
                    <a:pt x="7579" y="973"/>
                  </a:lnTo>
                  <a:lnTo>
                    <a:pt x="7579" y="468"/>
                  </a:lnTo>
                  <a:lnTo>
                    <a:pt x="7696" y="468"/>
                  </a:lnTo>
                  <a:lnTo>
                    <a:pt x="7696" y="1429"/>
                  </a:lnTo>
                  <a:lnTo>
                    <a:pt x="7723" y="1429"/>
                  </a:lnTo>
                  <a:lnTo>
                    <a:pt x="7723" y="2131"/>
                  </a:lnTo>
                  <a:lnTo>
                    <a:pt x="0" y="2131"/>
                  </a:lnTo>
                  <a:lnTo>
                    <a:pt x="0" y="1860"/>
                  </a:lnTo>
                  <a:lnTo>
                    <a:pt x="62" y="1860"/>
                  </a:lnTo>
                  <a:lnTo>
                    <a:pt x="62" y="1404"/>
                  </a:lnTo>
                  <a:lnTo>
                    <a:pt x="233" y="1404"/>
                  </a:lnTo>
                  <a:lnTo>
                    <a:pt x="233" y="1515"/>
                  </a:lnTo>
                  <a:lnTo>
                    <a:pt x="459" y="1515"/>
                  </a:lnTo>
                  <a:lnTo>
                    <a:pt x="459" y="1281"/>
                  </a:lnTo>
                  <a:lnTo>
                    <a:pt x="576" y="1281"/>
                  </a:lnTo>
                  <a:lnTo>
                    <a:pt x="576" y="1515"/>
                  </a:lnTo>
                  <a:lnTo>
                    <a:pt x="631" y="1515"/>
                  </a:lnTo>
                  <a:lnTo>
                    <a:pt x="631" y="1688"/>
                  </a:lnTo>
                  <a:lnTo>
                    <a:pt x="651" y="1688"/>
                  </a:lnTo>
                  <a:lnTo>
                    <a:pt x="651" y="1232"/>
                  </a:lnTo>
                  <a:lnTo>
                    <a:pt x="720" y="1232"/>
                  </a:lnTo>
                  <a:lnTo>
                    <a:pt x="720" y="1688"/>
                  </a:lnTo>
                  <a:lnTo>
                    <a:pt x="926" y="1688"/>
                  </a:lnTo>
                  <a:lnTo>
                    <a:pt x="926" y="1860"/>
                  </a:lnTo>
                  <a:lnTo>
                    <a:pt x="1001" y="1860"/>
                  </a:lnTo>
                  <a:lnTo>
                    <a:pt x="1001" y="1367"/>
                  </a:lnTo>
                  <a:lnTo>
                    <a:pt x="1276" y="1367"/>
                  </a:lnTo>
                  <a:lnTo>
                    <a:pt x="1276" y="0"/>
                  </a:lnTo>
                  <a:lnTo>
                    <a:pt x="1502" y="0"/>
                  </a:lnTo>
                  <a:lnTo>
                    <a:pt x="1502" y="1860"/>
                  </a:lnTo>
                  <a:lnTo>
                    <a:pt x="1543" y="1860"/>
                  </a:lnTo>
                  <a:lnTo>
                    <a:pt x="1543" y="1478"/>
                  </a:lnTo>
                  <a:lnTo>
                    <a:pt x="1564" y="1478"/>
                  </a:lnTo>
                  <a:lnTo>
                    <a:pt x="1564" y="887"/>
                  </a:lnTo>
                  <a:lnTo>
                    <a:pt x="1646" y="887"/>
                  </a:lnTo>
                  <a:lnTo>
                    <a:pt x="1646" y="628"/>
                  </a:lnTo>
                  <a:lnTo>
                    <a:pt x="1776" y="283"/>
                  </a:lnTo>
                  <a:lnTo>
                    <a:pt x="1968" y="283"/>
                  </a:lnTo>
                  <a:lnTo>
                    <a:pt x="1968" y="850"/>
                  </a:lnTo>
                  <a:lnTo>
                    <a:pt x="2064" y="850"/>
                  </a:lnTo>
                  <a:lnTo>
                    <a:pt x="2064" y="1109"/>
                  </a:lnTo>
                  <a:lnTo>
                    <a:pt x="2133" y="1109"/>
                  </a:lnTo>
                  <a:lnTo>
                    <a:pt x="2133" y="715"/>
                  </a:lnTo>
                  <a:lnTo>
                    <a:pt x="2291" y="715"/>
                  </a:lnTo>
                  <a:lnTo>
                    <a:pt x="2291" y="1109"/>
                  </a:lnTo>
                  <a:lnTo>
                    <a:pt x="2332" y="1109"/>
                  </a:lnTo>
                  <a:lnTo>
                    <a:pt x="2332" y="1478"/>
                  </a:lnTo>
                  <a:lnTo>
                    <a:pt x="2352" y="1478"/>
                  </a:lnTo>
                  <a:lnTo>
                    <a:pt x="2352" y="1860"/>
                  </a:lnTo>
                  <a:lnTo>
                    <a:pt x="2373" y="1860"/>
                  </a:lnTo>
                  <a:lnTo>
                    <a:pt x="2373" y="1232"/>
                  </a:lnTo>
                  <a:lnTo>
                    <a:pt x="2538" y="1232"/>
                  </a:lnTo>
                  <a:lnTo>
                    <a:pt x="2538" y="1688"/>
                  </a:lnTo>
                  <a:lnTo>
                    <a:pt x="2682" y="1688"/>
                  </a:lnTo>
                  <a:lnTo>
                    <a:pt x="2682" y="1602"/>
                  </a:lnTo>
                  <a:lnTo>
                    <a:pt x="2853" y="1306"/>
                  </a:lnTo>
                  <a:lnTo>
                    <a:pt x="2853" y="357"/>
                  </a:lnTo>
                  <a:lnTo>
                    <a:pt x="3141" y="357"/>
                  </a:lnTo>
                  <a:lnTo>
                    <a:pt x="3141" y="1392"/>
                  </a:lnTo>
                  <a:lnTo>
                    <a:pt x="3320" y="1392"/>
                  </a:lnTo>
                  <a:lnTo>
                    <a:pt x="3320" y="1084"/>
                  </a:lnTo>
                  <a:lnTo>
                    <a:pt x="3560" y="1367"/>
                  </a:lnTo>
                  <a:lnTo>
                    <a:pt x="3560" y="1195"/>
                  </a:lnTo>
                  <a:lnTo>
                    <a:pt x="3745" y="1195"/>
                  </a:lnTo>
                  <a:lnTo>
                    <a:pt x="3745" y="1367"/>
                  </a:lnTo>
                  <a:lnTo>
                    <a:pt x="3793" y="1367"/>
                  </a:lnTo>
                  <a:lnTo>
                    <a:pt x="3793" y="1491"/>
                  </a:lnTo>
                  <a:lnTo>
                    <a:pt x="3834" y="1491"/>
                  </a:lnTo>
                  <a:lnTo>
                    <a:pt x="3834" y="1429"/>
                  </a:lnTo>
                  <a:lnTo>
                    <a:pt x="3875" y="1429"/>
                  </a:lnTo>
                  <a:lnTo>
                    <a:pt x="3875" y="493"/>
                  </a:lnTo>
                  <a:lnTo>
                    <a:pt x="3999" y="493"/>
                  </a:lnTo>
                  <a:lnTo>
                    <a:pt x="3999" y="986"/>
                  </a:lnTo>
                  <a:lnTo>
                    <a:pt x="4074" y="986"/>
                  </a:lnTo>
                  <a:lnTo>
                    <a:pt x="4074" y="628"/>
                  </a:lnTo>
                  <a:lnTo>
                    <a:pt x="4156" y="628"/>
                  </a:lnTo>
                  <a:lnTo>
                    <a:pt x="4246" y="801"/>
                  </a:lnTo>
                  <a:lnTo>
                    <a:pt x="4246" y="1651"/>
                  </a:lnTo>
                  <a:lnTo>
                    <a:pt x="4287" y="1651"/>
                  </a:lnTo>
                  <a:lnTo>
                    <a:pt x="4287" y="1491"/>
                  </a:lnTo>
                  <a:lnTo>
                    <a:pt x="4438" y="1491"/>
                  </a:lnTo>
                  <a:lnTo>
                    <a:pt x="4438" y="641"/>
                  </a:lnTo>
                  <a:lnTo>
                    <a:pt x="4527" y="641"/>
                  </a:lnTo>
                  <a:lnTo>
                    <a:pt x="4623" y="813"/>
                  </a:lnTo>
                  <a:lnTo>
                    <a:pt x="4623" y="1133"/>
                  </a:lnTo>
                  <a:lnTo>
                    <a:pt x="4623" y="11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32" name="Rectangle 1031"/>
            <p:cNvSpPr/>
            <p:nvPr/>
          </p:nvSpPr>
          <p:spPr>
            <a:xfrm>
              <a:off x="0" y="3177090"/>
              <a:ext cx="9144000" cy="196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Creative Process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126" name="Group 125"/>
          <p:cNvGrpSpPr/>
          <p:nvPr/>
        </p:nvGrpSpPr>
        <p:grpSpPr>
          <a:xfrm>
            <a:off x="839047" y="2409667"/>
            <a:ext cx="918025" cy="1062835"/>
            <a:chOff x="839047" y="2728115"/>
            <a:chExt cx="918025" cy="1062835"/>
          </a:xfrm>
        </p:grpSpPr>
        <p:cxnSp>
          <p:nvCxnSpPr>
            <p:cNvPr id="43" name="Elbow Connector 42"/>
            <p:cNvCxnSpPr/>
            <p:nvPr/>
          </p:nvCxnSpPr>
          <p:spPr>
            <a:xfrm rot="10800000" flipV="1">
              <a:off x="1306000" y="2728115"/>
              <a:ext cx="218001" cy="304800"/>
            </a:xfrm>
            <a:prstGeom prst="bentConnector2">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1101933" y="3075927"/>
              <a:ext cx="406486" cy="406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 name="Freeform 6"/>
            <p:cNvSpPr>
              <a:spLocks noEditPoints="1"/>
            </p:cNvSpPr>
            <p:nvPr/>
          </p:nvSpPr>
          <p:spPr bwMode="auto">
            <a:xfrm>
              <a:off x="1221125" y="3195166"/>
              <a:ext cx="148546" cy="16701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Content Placeholder 2"/>
            <p:cNvSpPr txBox="1">
              <a:spLocks/>
            </p:cNvSpPr>
            <p:nvPr/>
          </p:nvSpPr>
          <p:spPr>
            <a:xfrm>
              <a:off x="839047" y="3478676"/>
              <a:ext cx="918025"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Project Brief</a:t>
              </a:r>
            </a:p>
          </p:txBody>
        </p:sp>
      </p:grpSp>
      <p:grpSp>
        <p:nvGrpSpPr>
          <p:cNvPr id="127" name="Group 126"/>
          <p:cNvGrpSpPr/>
          <p:nvPr/>
        </p:nvGrpSpPr>
        <p:grpSpPr>
          <a:xfrm>
            <a:off x="2770496" y="1707612"/>
            <a:ext cx="1110811" cy="1155157"/>
            <a:chOff x="2770496" y="2026060"/>
            <a:chExt cx="1110811" cy="1155157"/>
          </a:xfrm>
        </p:grpSpPr>
        <p:cxnSp>
          <p:nvCxnSpPr>
            <p:cNvPr id="78" name="Elbow Connector 77"/>
            <p:cNvCxnSpPr>
              <a:endCxn id="77" idx="0"/>
            </p:cNvCxnSpPr>
            <p:nvPr/>
          </p:nvCxnSpPr>
          <p:spPr>
            <a:xfrm rot="16200000" flipH="1">
              <a:off x="3157874" y="2799337"/>
              <a:ext cx="533400" cy="230360"/>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3106151" y="2026060"/>
              <a:ext cx="406486" cy="4064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83" name="Content Placeholder 2"/>
            <p:cNvSpPr txBox="1">
              <a:spLocks/>
            </p:cNvSpPr>
            <p:nvPr/>
          </p:nvSpPr>
          <p:spPr>
            <a:xfrm>
              <a:off x="2770496" y="2408204"/>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Content Review</a:t>
              </a:r>
            </a:p>
          </p:txBody>
        </p:sp>
        <p:sp>
          <p:nvSpPr>
            <p:cNvPr id="57" name="Freeform 11"/>
            <p:cNvSpPr>
              <a:spLocks noEditPoints="1"/>
            </p:cNvSpPr>
            <p:nvPr/>
          </p:nvSpPr>
          <p:spPr bwMode="auto">
            <a:xfrm>
              <a:off x="3218840" y="2155042"/>
              <a:ext cx="167461" cy="1670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24" name="Group 1023"/>
          <p:cNvGrpSpPr/>
          <p:nvPr/>
        </p:nvGrpSpPr>
        <p:grpSpPr>
          <a:xfrm>
            <a:off x="4335119" y="1819953"/>
            <a:ext cx="1478489" cy="1652549"/>
            <a:chOff x="4335119" y="2138401"/>
            <a:chExt cx="1478489" cy="1652549"/>
          </a:xfrm>
        </p:grpSpPr>
        <p:cxnSp>
          <p:nvCxnSpPr>
            <p:cNvPr id="106" name="Elbow Connector 105"/>
            <p:cNvCxnSpPr/>
            <p:nvPr/>
          </p:nvCxnSpPr>
          <p:spPr>
            <a:xfrm rot="16200000" flipH="1">
              <a:off x="4647099" y="2468291"/>
              <a:ext cx="775981" cy="116202"/>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7" name="Oval 106"/>
            <p:cNvSpPr/>
            <p:nvPr/>
          </p:nvSpPr>
          <p:spPr>
            <a:xfrm>
              <a:off x="4878237" y="3075927"/>
              <a:ext cx="406486" cy="4064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8" name="Freeform 6"/>
            <p:cNvSpPr>
              <a:spLocks noEditPoints="1"/>
            </p:cNvSpPr>
            <p:nvPr/>
          </p:nvSpPr>
          <p:spPr bwMode="auto">
            <a:xfrm>
              <a:off x="4997429" y="3195166"/>
              <a:ext cx="148546" cy="16701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9" name="Content Placeholder 2"/>
            <p:cNvSpPr txBox="1">
              <a:spLocks/>
            </p:cNvSpPr>
            <p:nvPr/>
          </p:nvSpPr>
          <p:spPr>
            <a:xfrm>
              <a:off x="4335119" y="3478676"/>
              <a:ext cx="147848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Design Development</a:t>
              </a:r>
            </a:p>
          </p:txBody>
        </p:sp>
      </p:grpSp>
      <p:grpSp>
        <p:nvGrpSpPr>
          <p:cNvPr id="1027" name="Group 1026"/>
          <p:cNvGrpSpPr/>
          <p:nvPr/>
        </p:nvGrpSpPr>
        <p:grpSpPr>
          <a:xfrm>
            <a:off x="6553066" y="1504950"/>
            <a:ext cx="1436083" cy="694418"/>
            <a:chOff x="6553066" y="1823398"/>
            <a:chExt cx="1436083" cy="694418"/>
          </a:xfrm>
        </p:grpSpPr>
        <p:cxnSp>
          <p:nvCxnSpPr>
            <p:cNvPr id="110" name="Elbow Connector 109"/>
            <p:cNvCxnSpPr>
              <a:stCxn id="90" idx="6"/>
              <a:endCxn id="113" idx="0"/>
            </p:cNvCxnSpPr>
            <p:nvPr/>
          </p:nvCxnSpPr>
          <p:spPr>
            <a:xfrm flipV="1">
              <a:off x="6553066" y="1823398"/>
              <a:ext cx="864170" cy="138618"/>
            </a:xfrm>
            <a:prstGeom prst="bentConnector4">
              <a:avLst>
                <a:gd name="adj1" fmla="val 38241"/>
                <a:gd name="adj2" fmla="val 264914"/>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7213993" y="1823398"/>
              <a:ext cx="406486" cy="4064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4" name="Content Placeholder 2"/>
            <p:cNvSpPr txBox="1">
              <a:spLocks/>
            </p:cNvSpPr>
            <p:nvPr/>
          </p:nvSpPr>
          <p:spPr>
            <a:xfrm>
              <a:off x="6878338" y="2205542"/>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Client Revision</a:t>
              </a:r>
            </a:p>
          </p:txBody>
        </p:sp>
        <p:sp>
          <p:nvSpPr>
            <p:cNvPr id="115" name="Freeform 11"/>
            <p:cNvSpPr>
              <a:spLocks noEditPoints="1"/>
            </p:cNvSpPr>
            <p:nvPr/>
          </p:nvSpPr>
          <p:spPr bwMode="auto">
            <a:xfrm>
              <a:off x="7326682" y="1952380"/>
              <a:ext cx="167461" cy="1670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7" name="Group 6"/>
          <p:cNvGrpSpPr/>
          <p:nvPr/>
        </p:nvGrpSpPr>
        <p:grpSpPr>
          <a:xfrm>
            <a:off x="6072461" y="2757479"/>
            <a:ext cx="1110811" cy="694418"/>
            <a:chOff x="6072461" y="2757479"/>
            <a:chExt cx="1110811" cy="694418"/>
          </a:xfrm>
        </p:grpSpPr>
        <p:cxnSp>
          <p:nvCxnSpPr>
            <p:cNvPr id="121" name="Elbow Connector 120"/>
            <p:cNvCxnSpPr>
              <a:stCxn id="92" idx="2"/>
            </p:cNvCxnSpPr>
            <p:nvPr/>
          </p:nvCxnSpPr>
          <p:spPr>
            <a:xfrm rot="10800000" flipV="1">
              <a:off x="6858000" y="2786701"/>
              <a:ext cx="304934" cy="143883"/>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8" name="Oval 117"/>
            <p:cNvSpPr/>
            <p:nvPr/>
          </p:nvSpPr>
          <p:spPr>
            <a:xfrm>
              <a:off x="6408116" y="2757479"/>
              <a:ext cx="406486" cy="40648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9" name="Content Placeholder 2"/>
            <p:cNvSpPr txBox="1">
              <a:spLocks/>
            </p:cNvSpPr>
            <p:nvPr/>
          </p:nvSpPr>
          <p:spPr>
            <a:xfrm>
              <a:off x="6072461" y="3139623"/>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Improvements</a:t>
              </a:r>
            </a:p>
          </p:txBody>
        </p:sp>
        <p:sp>
          <p:nvSpPr>
            <p:cNvPr id="125" name="Freeform 16"/>
            <p:cNvSpPr>
              <a:spLocks noEditPoints="1"/>
            </p:cNvSpPr>
            <p:nvPr/>
          </p:nvSpPr>
          <p:spPr bwMode="auto">
            <a:xfrm>
              <a:off x="6518015" y="2879556"/>
              <a:ext cx="182357" cy="162331"/>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142"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a:t>
            </a:r>
            <a:r>
              <a:rPr lang="en-US" sz="900" b="1" dirty="0">
                <a:solidFill>
                  <a:schemeClr val="tx2"/>
                </a:solidFill>
              </a:rPr>
              <a:t>Fusce suscipit neque non libero aliquam</a:t>
            </a:r>
            <a:r>
              <a:rPr lang="en-US" sz="900" dirty="0">
                <a:solidFill>
                  <a:schemeClr val="tx2"/>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143" name="Straight Connector 142"/>
          <p:cNvCxnSpPr/>
          <p:nvPr/>
        </p:nvCxnSpPr>
        <p:spPr>
          <a:xfrm flipH="1">
            <a:off x="667890" y="3714750"/>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7239001" y="2571750"/>
            <a:ext cx="1525304" cy="694418"/>
            <a:chOff x="7239001" y="2571750"/>
            <a:chExt cx="1525304" cy="694418"/>
          </a:xfrm>
        </p:grpSpPr>
        <p:cxnSp>
          <p:nvCxnSpPr>
            <p:cNvPr id="35" name="Straight Connector 34"/>
            <p:cNvCxnSpPr/>
            <p:nvPr/>
          </p:nvCxnSpPr>
          <p:spPr>
            <a:xfrm>
              <a:off x="7239001" y="2786703"/>
              <a:ext cx="914399" cy="0"/>
            </a:xfrm>
            <a:prstGeom prst="line">
              <a:avLst/>
            </a:prstGeom>
            <a:ln w="101600"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46" name="Oval 145"/>
            <p:cNvSpPr/>
            <p:nvPr/>
          </p:nvSpPr>
          <p:spPr>
            <a:xfrm>
              <a:off x="7989149" y="2571750"/>
              <a:ext cx="406486" cy="40648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7" name="Content Placeholder 2"/>
            <p:cNvSpPr txBox="1">
              <a:spLocks/>
            </p:cNvSpPr>
            <p:nvPr/>
          </p:nvSpPr>
          <p:spPr>
            <a:xfrm>
              <a:off x="7653494" y="2953894"/>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Completed</a:t>
              </a:r>
            </a:p>
          </p:txBody>
        </p:sp>
        <p:sp>
          <p:nvSpPr>
            <p:cNvPr id="1039" name="Freeform 26"/>
            <p:cNvSpPr>
              <a:spLocks/>
            </p:cNvSpPr>
            <p:nvPr/>
          </p:nvSpPr>
          <p:spPr bwMode="auto">
            <a:xfrm>
              <a:off x="8116675" y="2691449"/>
              <a:ext cx="158631" cy="14955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6" name="Group 5"/>
          <p:cNvGrpSpPr/>
          <p:nvPr/>
        </p:nvGrpSpPr>
        <p:grpSpPr>
          <a:xfrm>
            <a:off x="6477000" y="1719903"/>
            <a:ext cx="838067" cy="1142865"/>
            <a:chOff x="6477000" y="1719903"/>
            <a:chExt cx="838067" cy="1142865"/>
          </a:xfrm>
        </p:grpSpPr>
        <p:cxnSp>
          <p:nvCxnSpPr>
            <p:cNvPr id="32" name="Elbow Connector 31"/>
            <p:cNvCxnSpPr/>
            <p:nvPr/>
          </p:nvCxnSpPr>
          <p:spPr>
            <a:xfrm rot="16200000" flipH="1">
              <a:off x="6324600" y="1872303"/>
              <a:ext cx="1066800" cy="762000"/>
            </a:xfrm>
            <a:prstGeom prst="bentConnector3">
              <a:avLst>
                <a:gd name="adj1" fmla="val 65991"/>
              </a:avLst>
            </a:prstGeom>
            <a:ln w="101600" cap="rnd">
              <a:solidFill>
                <a:schemeClr val="accent5"/>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7162934" y="2710635"/>
              <a:ext cx="152133" cy="152133"/>
            </a:xfrm>
            <a:prstGeom prst="ellipse">
              <a:avLst/>
            </a:prstGeom>
            <a:solidFill>
              <a:srgbClr val="F9F9F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5" name="Group 4"/>
          <p:cNvGrpSpPr/>
          <p:nvPr/>
        </p:nvGrpSpPr>
        <p:grpSpPr>
          <a:xfrm>
            <a:off x="4981494" y="1643701"/>
            <a:ext cx="1571572" cy="152133"/>
            <a:chOff x="4981494" y="1643701"/>
            <a:chExt cx="1571572" cy="152133"/>
          </a:xfrm>
        </p:grpSpPr>
        <p:cxnSp>
          <p:nvCxnSpPr>
            <p:cNvPr id="30" name="Straight Connector 29"/>
            <p:cNvCxnSpPr/>
            <p:nvPr/>
          </p:nvCxnSpPr>
          <p:spPr>
            <a:xfrm flipV="1">
              <a:off x="4981494" y="1719768"/>
              <a:ext cx="1500013" cy="1"/>
            </a:xfrm>
            <a:prstGeom prst="line">
              <a:avLst/>
            </a:prstGeom>
            <a:ln w="1016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90" name="Oval 89"/>
            <p:cNvSpPr/>
            <p:nvPr/>
          </p:nvSpPr>
          <p:spPr>
            <a:xfrm>
              <a:off x="6400933" y="1643701"/>
              <a:ext cx="152133" cy="152133"/>
            </a:xfrm>
            <a:prstGeom prst="ellipse">
              <a:avLst/>
            </a:prstGeom>
            <a:solidFill>
              <a:srgbClr val="F9F9F9"/>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4" name="Group 3"/>
          <p:cNvGrpSpPr/>
          <p:nvPr/>
        </p:nvGrpSpPr>
        <p:grpSpPr>
          <a:xfrm>
            <a:off x="3615820" y="1643702"/>
            <a:ext cx="1437233" cy="1295134"/>
            <a:chOff x="3615820" y="1643702"/>
            <a:chExt cx="1437233" cy="1295134"/>
          </a:xfrm>
        </p:grpSpPr>
        <p:cxnSp>
          <p:nvCxnSpPr>
            <p:cNvPr id="25" name="Elbow Connector 24"/>
            <p:cNvCxnSpPr>
              <a:stCxn id="77" idx="6"/>
            </p:cNvCxnSpPr>
            <p:nvPr/>
          </p:nvCxnSpPr>
          <p:spPr>
            <a:xfrm flipV="1">
              <a:off x="3615820" y="1719903"/>
              <a:ext cx="1337180" cy="1218933"/>
            </a:xfrm>
            <a:prstGeom prst="bentConnector3">
              <a:avLst>
                <a:gd name="adj1" fmla="val 50000"/>
              </a:avLst>
            </a:prstGeom>
            <a:ln w="1016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4900920" y="1643702"/>
              <a:ext cx="152133" cy="152133"/>
            </a:xfrm>
            <a:prstGeom prst="ellipse">
              <a:avLst/>
            </a:prstGeom>
            <a:solidFill>
              <a:srgbClr val="F9F9F9"/>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3" name="Group 2"/>
          <p:cNvGrpSpPr/>
          <p:nvPr/>
        </p:nvGrpSpPr>
        <p:grpSpPr>
          <a:xfrm>
            <a:off x="1676133" y="2405836"/>
            <a:ext cx="1939687" cy="609066"/>
            <a:chOff x="1676133" y="2405836"/>
            <a:chExt cx="1939687" cy="609066"/>
          </a:xfrm>
        </p:grpSpPr>
        <p:cxnSp>
          <p:nvCxnSpPr>
            <p:cNvPr id="16" name="Elbow Connector 15"/>
            <p:cNvCxnSpPr>
              <a:stCxn id="36" idx="6"/>
              <a:endCxn id="77" idx="2"/>
            </p:cNvCxnSpPr>
            <p:nvPr/>
          </p:nvCxnSpPr>
          <p:spPr>
            <a:xfrm>
              <a:off x="1676133" y="2405836"/>
              <a:ext cx="1787554" cy="533000"/>
            </a:xfrm>
            <a:prstGeom prst="bentConnector3">
              <a:avLst/>
            </a:prstGeom>
            <a:ln w="1016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77" name="Oval 76"/>
            <p:cNvSpPr/>
            <p:nvPr/>
          </p:nvSpPr>
          <p:spPr>
            <a:xfrm>
              <a:off x="3463687" y="2862769"/>
              <a:ext cx="152133" cy="152133"/>
            </a:xfrm>
            <a:prstGeom prst="ellipse">
              <a:avLst/>
            </a:prstGeom>
            <a:solidFill>
              <a:srgbClr val="F9F9F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 name="Group 1"/>
          <p:cNvGrpSpPr/>
          <p:nvPr/>
        </p:nvGrpSpPr>
        <p:grpSpPr>
          <a:xfrm>
            <a:off x="990600" y="1796103"/>
            <a:ext cx="685533" cy="685799"/>
            <a:chOff x="990600" y="1796103"/>
            <a:chExt cx="685533" cy="685799"/>
          </a:xfrm>
        </p:grpSpPr>
        <p:cxnSp>
          <p:nvCxnSpPr>
            <p:cNvPr id="12" name="Elbow Connector 11"/>
            <p:cNvCxnSpPr/>
            <p:nvPr/>
          </p:nvCxnSpPr>
          <p:spPr>
            <a:xfrm rot="16200000" flipH="1">
              <a:off x="990600" y="1796103"/>
              <a:ext cx="609600" cy="609600"/>
            </a:xfrm>
            <a:prstGeom prst="bentConnector3">
              <a:avLst/>
            </a:prstGeom>
            <a:ln w="101600" cap="rnd"/>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1524000" y="2329769"/>
              <a:ext cx="152133" cy="152133"/>
            </a:xfrm>
            <a:prstGeom prst="ellipse">
              <a:avLst/>
            </a:prstGeom>
            <a:solidFill>
              <a:srgbClr val="F9F9F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Tree>
    <p:extLst>
      <p:ext uri="{BB962C8B-B14F-4D97-AF65-F5344CB8AC3E}">
        <p14:creationId xmlns:p14="http://schemas.microsoft.com/office/powerpoint/2010/main" val="580147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26"/>
                                        </p:tgtEl>
                                        <p:attrNameLst>
                                          <p:attrName>style.visibility</p:attrName>
                                        </p:attrNameLst>
                                      </p:cBhvr>
                                      <p:to>
                                        <p:strVal val="visible"/>
                                      </p:to>
                                    </p:set>
                                    <p:animEffect transition="in" filter="wipe(up)">
                                      <p:cBhvr>
                                        <p:cTn id="18" dur="500"/>
                                        <p:tgtEl>
                                          <p:spTgt spid="126"/>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wipe(down)">
                                      <p:cBhvr>
                                        <p:cTn id="26" dur="500"/>
                                        <p:tgtEl>
                                          <p:spTgt spid="127"/>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1024"/>
                                        </p:tgtEl>
                                        <p:attrNameLst>
                                          <p:attrName>style.visibility</p:attrName>
                                        </p:attrNameLst>
                                      </p:cBhvr>
                                      <p:to>
                                        <p:strVal val="visible"/>
                                      </p:to>
                                    </p:set>
                                    <p:animEffect transition="in" filter="wipe(up)">
                                      <p:cBhvr>
                                        <p:cTn id="34" dur="500"/>
                                        <p:tgtEl>
                                          <p:spTgt spid="1024"/>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027"/>
                                        </p:tgtEl>
                                        <p:attrNameLst>
                                          <p:attrName>style.visibility</p:attrName>
                                        </p:attrNameLst>
                                      </p:cBhvr>
                                      <p:to>
                                        <p:strVal val="visible"/>
                                      </p:to>
                                    </p:set>
                                    <p:animEffect transition="in" filter="wipe(left)">
                                      <p:cBhvr>
                                        <p:cTn id="42" dur="500"/>
                                        <p:tgtEl>
                                          <p:spTgt spid="1027"/>
                                        </p:tgtEl>
                                      </p:cBhvr>
                                    </p:animEffect>
                                  </p:childTnLst>
                                </p:cTn>
                              </p:par>
                            </p:childTnLst>
                          </p:cTn>
                        </p:par>
                        <p:par>
                          <p:cTn id="43" fill="hold">
                            <p:stCondLst>
                              <p:cond delay="5000"/>
                            </p:stCondLst>
                            <p:childTnLst>
                              <p:par>
                                <p:cTn id="44" presetID="22" presetClass="entr" presetSubtype="1"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up)">
                                      <p:cBhvr>
                                        <p:cTn id="46" dur="500"/>
                                        <p:tgtEl>
                                          <p:spTgt spid="6"/>
                                        </p:tgtEl>
                                      </p:cBhvr>
                                    </p:animEffect>
                                  </p:childTnLst>
                                </p:cTn>
                              </p:par>
                            </p:childTnLst>
                          </p:cTn>
                        </p:par>
                        <p:par>
                          <p:cTn id="47" fill="hold">
                            <p:stCondLst>
                              <p:cond delay="5500"/>
                            </p:stCondLst>
                            <p:childTnLst>
                              <p:par>
                                <p:cTn id="48" presetID="22" presetClass="entr" presetSubtype="2"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500"/>
                                        <p:tgtEl>
                                          <p:spTgt spid="7"/>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6500"/>
                            </p:stCondLst>
                            <p:childTnLst>
                              <p:par>
                                <p:cTn id="56" presetID="16" presetClass="entr" presetSubtype="37" fill="hold" nodeType="afterEffect">
                                  <p:stCondLst>
                                    <p:cond delay="0"/>
                                  </p:stCondLst>
                                  <p:childTnLst>
                                    <p:set>
                                      <p:cBhvr>
                                        <p:cTn id="57" dur="1" fill="hold">
                                          <p:stCondLst>
                                            <p:cond delay="0"/>
                                          </p:stCondLst>
                                        </p:cTn>
                                        <p:tgtEl>
                                          <p:spTgt spid="143"/>
                                        </p:tgtEl>
                                        <p:attrNameLst>
                                          <p:attrName>style.visibility</p:attrName>
                                        </p:attrNameLst>
                                      </p:cBhvr>
                                      <p:to>
                                        <p:strVal val="visible"/>
                                      </p:to>
                                    </p:set>
                                    <p:animEffect transition="in" filter="barn(outVertical)">
                                      <p:cBhvr>
                                        <p:cTn id="58" dur="500"/>
                                        <p:tgtEl>
                                          <p:spTgt spid="143"/>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42"/>
                                        </p:tgtEl>
                                        <p:attrNameLst>
                                          <p:attrName>style.visibility</p:attrName>
                                        </p:attrNameLst>
                                      </p:cBhvr>
                                      <p:to>
                                        <p:strVal val="visible"/>
                                      </p:to>
                                    </p:set>
                                    <p:animEffect transition="in" filter="fade">
                                      <p:cBhvr>
                                        <p:cTn id="6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1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76"/>
          <p:cNvSpPr txBox="1"/>
          <p:nvPr/>
        </p:nvSpPr>
        <p:spPr>
          <a:xfrm>
            <a:off x="725895" y="2014104"/>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01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9" name="TextBox 76"/>
          <p:cNvSpPr txBox="1"/>
          <p:nvPr/>
        </p:nvSpPr>
        <p:spPr>
          <a:xfrm>
            <a:off x="3995936" y="2014104"/>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02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0" name="TextBox 76"/>
          <p:cNvSpPr txBox="1"/>
          <p:nvPr/>
        </p:nvSpPr>
        <p:spPr>
          <a:xfrm>
            <a:off x="725895" y="3363838"/>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03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3" name="TextBox 76"/>
          <p:cNvSpPr txBox="1"/>
          <p:nvPr/>
        </p:nvSpPr>
        <p:spPr>
          <a:xfrm>
            <a:off x="3995936" y="3363838"/>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04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6" name="TextBox 76"/>
          <p:cNvSpPr txBox="1"/>
          <p:nvPr/>
        </p:nvSpPr>
        <p:spPr>
          <a:xfrm>
            <a:off x="552198" y="915072"/>
            <a:ext cx="3414057" cy="507703"/>
          </a:xfrm>
          <a:prstGeom prst="rect">
            <a:avLst/>
          </a:prstGeom>
          <a:noFill/>
        </p:spPr>
        <p:txBody>
          <a:bodyPr wrap="square" rtlCol="0">
            <a:spAutoFit/>
          </a:bodyPr>
          <a:lstStyle/>
          <a:p>
            <a:pPr algn="ctr"/>
            <a:r>
              <a:rPr lang="zh-CN" altLang="en-US" sz="2699" b="1" dirty="0">
                <a:solidFill>
                  <a:schemeClr val="accent2"/>
                </a:solidFill>
                <a:latin typeface="幼圆" panose="02010509060101010101" pitchFamily="49" charset="-122"/>
                <a:ea typeface="幼圆" panose="02010509060101010101" pitchFamily="49" charset="-122"/>
              </a:rPr>
              <a:t>目录</a:t>
            </a:r>
            <a:r>
              <a:rPr lang="en-US" altLang="zh-CN" sz="2699" dirty="0">
                <a:solidFill>
                  <a:schemeClr val="accent2"/>
                </a:solidFill>
                <a:latin typeface="幼圆" panose="02010509060101010101" pitchFamily="49" charset="-122"/>
                <a:ea typeface="幼圆" panose="02010509060101010101" pitchFamily="49" charset="-122"/>
              </a:rPr>
              <a:t>/contents</a:t>
            </a:r>
            <a:endParaRPr lang="zh-CN" altLang="en-US" sz="2699" dirty="0">
              <a:solidFill>
                <a:schemeClr val="accent2"/>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0312" y="915566"/>
            <a:ext cx="1411385" cy="4155745"/>
          </a:xfrm>
          <a:prstGeom prst="rect">
            <a:avLst/>
          </a:prstGeom>
        </p:spPr>
      </p:pic>
    </p:spTree>
    <p:extLst>
      <p:ext uri="{BB962C8B-B14F-4D97-AF65-F5344CB8AC3E}">
        <p14:creationId xmlns:p14="http://schemas.microsoft.com/office/powerpoint/2010/main" val="39300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2" presetClass="entr" presetSubtype="3" fill="hold" grpId="0" nodeType="afterEffect" p14:presetBounceEnd="20000">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14:bounceEnd="20000">
                                          <p:cBhvr additive="base">
                                            <p:cTn id="15"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3" fill="hold" grpId="0" nodeType="afterEffect" p14:presetBounceEnd="20000">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14:bounceEnd="20000">
                                          <p:cBhvr additive="base">
                                            <p:cTn id="20"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950"/>
                                </p:stCondLst>
                                <p:childTnLst>
                                  <p:par>
                                    <p:cTn id="23" presetID="2" presetClass="entr" presetSubtype="3" fill="hold" grpId="0" nodeType="afterEffect" p14:presetBounceEnd="20000">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14:bounceEnd="20000">
                                          <p:cBhvr additive="base">
                                            <p:cTn id="25" dur="500" fill="hold"/>
                                            <p:tgtEl>
                                              <p:spTgt spid="9"/>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 presetClass="entr" presetSubtype="3" fill="hold" grpId="0" nodeType="afterEffect" p14:presetBounceEnd="20000">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14:bounceEnd="20000">
                                          <p:cBhvr additive="base">
                                            <p:cTn id="30"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31" dur="500" fill="hold"/>
                                            <p:tgtEl>
                                              <p:spTgt spid="10"/>
                                            </p:tgtEl>
                                            <p:attrNameLst>
                                              <p:attrName>ppt_y</p:attrName>
                                            </p:attrNameLst>
                                          </p:cBhvr>
                                          <p:tavLst>
                                            <p:tav tm="0">
                                              <p:val>
                                                <p:strVal val="0-#ppt_h/2"/>
                                              </p:val>
                                            </p:tav>
                                            <p:tav tm="100000">
                                              <p:val>
                                                <p:strVal val="#ppt_y"/>
                                              </p:val>
                                            </p:tav>
                                          </p:tavLst>
                                        </p:anim>
                                      </p:childTnLst>
                                    </p:cTn>
                                  </p:par>
                                </p:childTnLst>
                              </p:cTn>
                            </p:par>
                            <p:par>
                              <p:cTn id="32" fill="hold">
                                <p:stCondLst>
                                  <p:cond delay="4850"/>
                                </p:stCondLst>
                                <p:childTnLst>
                                  <p:par>
                                    <p:cTn id="33" presetID="2" presetClass="entr" presetSubtype="3" fill="hold" grpId="0" nodeType="afterEffect" p14:presetBounceEnd="20000">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14:bounceEnd="20000">
                                          <p:cBhvr additive="base">
                                            <p:cTn id="35"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2" presetClass="entr" presetSubtype="3"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3"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950"/>
                                </p:stCondLst>
                                <p:childTnLst>
                                  <p:par>
                                    <p:cTn id="23" presetID="2" presetClass="entr" presetSubtype="3"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 presetClass="entr" presetSubtype="3"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childTnLst>
                              </p:cTn>
                            </p:par>
                            <p:par>
                              <p:cTn id="32" fill="hold">
                                <p:stCondLst>
                                  <p:cond delay="4850"/>
                                </p:stCondLst>
                                <p:childTnLst>
                                  <p:par>
                                    <p:cTn id="33" presetID="2" presetClass="entr" presetSubtype="3"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897"/>
            <a:ext cx="9144000" cy="5141705"/>
          </a:xfrm>
          <a:prstGeom prst="rect">
            <a:avLst/>
          </a:prstGeom>
        </p:spPr>
      </p:pic>
      <p:sp>
        <p:nvSpPr>
          <p:cNvPr id="27" name="Teardrop 26"/>
          <p:cNvSpPr/>
          <p:nvPr/>
        </p:nvSpPr>
        <p:spPr>
          <a:xfrm>
            <a:off x="3810000" y="0"/>
            <a:ext cx="5334000" cy="5334000"/>
          </a:xfrm>
          <a:prstGeom prst="teardrop">
            <a:avLst/>
          </a:prstGeom>
          <a:solidFill>
            <a:schemeClr val="tx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224265"/>
            <a:ext cx="2425835" cy="892552"/>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a:solidFill>
                  <a:schemeClr val="bg1"/>
                </a:solidFill>
                <a:latin typeface="Source Sans Pro Light" pitchFamily="34" charset="0"/>
              </a:rPr>
              <a:t>We love Data Maps</a:t>
            </a:r>
            <a:br>
              <a:rPr lang="en-US" sz="2000" b="1" dirty="0">
                <a:solidFill>
                  <a:schemeClr val="bg1"/>
                </a:solidFill>
                <a:latin typeface="Source Sans Pro Light" pitchFamily="34" charset="0"/>
              </a:rPr>
            </a:br>
            <a:r>
              <a:rPr lang="en-US" sz="1600" dirty="0">
                <a:solidFill>
                  <a:schemeClr val="accent5">
                    <a:lumMod val="60000"/>
                    <a:lumOff val="40000"/>
                  </a:schemeClr>
                </a:solidFill>
                <a:latin typeface="Source Sans Pro Light" pitchFamily="34" charset="0"/>
              </a:rPr>
              <a:t>Check our selected Portfolio</a:t>
            </a:r>
            <a:endParaRPr lang="en-US" sz="2000" dirty="0">
              <a:solidFill>
                <a:schemeClr val="accent5">
                  <a:lumMod val="60000"/>
                  <a:lumOff val="40000"/>
                </a:schemeClr>
              </a:solidFill>
              <a:latin typeface="Source Sans Pro Light" pitchFamily="34" charset="0"/>
            </a:endParaRPr>
          </a:p>
        </p:txBody>
      </p:sp>
    </p:spTree>
    <p:extLst>
      <p:ext uri="{BB962C8B-B14F-4D97-AF65-F5344CB8AC3E}">
        <p14:creationId xmlns:p14="http://schemas.microsoft.com/office/powerpoint/2010/main" val="1586114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第四章节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1416707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57600" y="1410837"/>
            <a:ext cx="6539837" cy="6859068"/>
            <a:chOff x="3657600" y="1410837"/>
            <a:chExt cx="6539837" cy="6859068"/>
          </a:xfrm>
        </p:grpSpPr>
        <p:sp>
          <p:nvSpPr>
            <p:cNvPr id="462" name="Freeform 191"/>
            <p:cNvSpPr>
              <a:spLocks noChangeAspect="1"/>
            </p:cNvSpPr>
            <p:nvPr/>
          </p:nvSpPr>
          <p:spPr bwMode="gray">
            <a:xfrm>
              <a:off x="3657600" y="1410837"/>
              <a:ext cx="6539837" cy="6859068"/>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solidFill>
              <a:schemeClr val="tx1">
                <a:lumMod val="60000"/>
                <a:lumOff val="40000"/>
              </a:schemeClr>
            </a:solidFill>
            <a:ln w="6350" cap="flat" cmpd="sng">
              <a:solidFill>
                <a:srgbClr val="F9F9F9"/>
              </a:solidFill>
              <a:prstDash val="solid"/>
              <a:round/>
              <a:headEnd type="none" w="med" len="med"/>
              <a:tailEnd type="none" w="med" len="med"/>
            </a:ln>
            <a:effectLst/>
          </p:spPr>
          <p:txBody>
            <a:bodyPr/>
            <a:lstStyle/>
            <a:p>
              <a:endParaRPr lang="en-US" dirty="0"/>
            </a:p>
          </p:txBody>
        </p:sp>
        <p:grpSp>
          <p:nvGrpSpPr>
            <p:cNvPr id="551" name="Group 550"/>
            <p:cNvGrpSpPr/>
            <p:nvPr/>
          </p:nvGrpSpPr>
          <p:grpSpPr>
            <a:xfrm>
              <a:off x="6160183" y="4315137"/>
              <a:ext cx="135579" cy="237329"/>
              <a:chOff x="457260" y="2002908"/>
              <a:chExt cx="622987" cy="1319527"/>
            </a:xfrm>
          </p:grpSpPr>
          <p:sp>
            <p:nvSpPr>
              <p:cNvPr id="553"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56" name="Group 555"/>
            <p:cNvGrpSpPr/>
            <p:nvPr/>
          </p:nvGrpSpPr>
          <p:grpSpPr>
            <a:xfrm>
              <a:off x="5872301" y="4315137"/>
              <a:ext cx="135579" cy="237329"/>
              <a:chOff x="457260" y="2002908"/>
              <a:chExt cx="622987" cy="1319527"/>
            </a:xfrm>
          </p:grpSpPr>
          <p:sp>
            <p:nvSpPr>
              <p:cNvPr id="557"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7" name="Group 76"/>
            <p:cNvGrpSpPr/>
            <p:nvPr/>
          </p:nvGrpSpPr>
          <p:grpSpPr>
            <a:xfrm>
              <a:off x="5973919" y="4264602"/>
              <a:ext cx="198502" cy="382220"/>
              <a:chOff x="457260" y="2002908"/>
              <a:chExt cx="622987" cy="1319527"/>
            </a:xfrm>
          </p:grpSpPr>
          <p:sp>
            <p:nvSpPr>
              <p:cNvPr id="546"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7"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8"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0" name="Group 559"/>
            <p:cNvGrpSpPr/>
            <p:nvPr/>
          </p:nvGrpSpPr>
          <p:grpSpPr>
            <a:xfrm>
              <a:off x="6417621" y="4356265"/>
              <a:ext cx="135579" cy="237329"/>
              <a:chOff x="457260" y="2002908"/>
              <a:chExt cx="622987" cy="1319527"/>
            </a:xfrm>
          </p:grpSpPr>
          <p:sp>
            <p:nvSpPr>
              <p:cNvPr id="561"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4" name="Group 563"/>
            <p:cNvGrpSpPr/>
            <p:nvPr/>
          </p:nvGrpSpPr>
          <p:grpSpPr>
            <a:xfrm>
              <a:off x="6141676" y="4473973"/>
              <a:ext cx="135579" cy="237329"/>
              <a:chOff x="457260" y="2002908"/>
              <a:chExt cx="622987" cy="1319527"/>
            </a:xfrm>
          </p:grpSpPr>
          <p:sp>
            <p:nvSpPr>
              <p:cNvPr id="565"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8" name="Group 567"/>
            <p:cNvGrpSpPr/>
            <p:nvPr/>
          </p:nvGrpSpPr>
          <p:grpSpPr>
            <a:xfrm>
              <a:off x="6267556" y="4323130"/>
              <a:ext cx="198502" cy="382220"/>
              <a:chOff x="457260" y="2002908"/>
              <a:chExt cx="622987" cy="1319527"/>
            </a:xfrm>
          </p:grpSpPr>
          <p:sp>
            <p:nvSpPr>
              <p:cNvPr id="569"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0"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2" name="Group 81"/>
            <p:cNvGrpSpPr/>
            <p:nvPr/>
          </p:nvGrpSpPr>
          <p:grpSpPr>
            <a:xfrm>
              <a:off x="5441980" y="4534402"/>
              <a:ext cx="1198498" cy="675601"/>
              <a:chOff x="1230247" y="496484"/>
              <a:chExt cx="1179563" cy="776010"/>
            </a:xfrm>
          </p:grpSpPr>
          <p:sp>
            <p:nvSpPr>
              <p:cNvPr id="81" name="Teardrop 80"/>
              <p:cNvSpPr/>
              <p:nvPr/>
            </p:nvSpPr>
            <p:spPr>
              <a:xfrm>
                <a:off x="1230247" y="496484"/>
                <a:ext cx="1179563" cy="690027"/>
              </a:xfrm>
              <a:custGeom>
                <a:avLst/>
                <a:gdLst>
                  <a:gd name="connsiteX0" fmla="*/ 0 w 1116084"/>
                  <a:gd name="connsiteY0" fmla="*/ 469350 h 938699"/>
                  <a:gd name="connsiteX1" fmla="*/ 558042 w 1116084"/>
                  <a:gd name="connsiteY1" fmla="*/ 0 h 938699"/>
                  <a:gd name="connsiteX2" fmla="*/ 1116084 w 1116084"/>
                  <a:gd name="connsiteY2" fmla="*/ 0 h 938699"/>
                  <a:gd name="connsiteX3" fmla="*/ 1116084 w 1116084"/>
                  <a:gd name="connsiteY3" fmla="*/ 469350 h 938699"/>
                  <a:gd name="connsiteX4" fmla="*/ 558042 w 1116084"/>
                  <a:gd name="connsiteY4" fmla="*/ 938700 h 938699"/>
                  <a:gd name="connsiteX5" fmla="*/ 0 w 1116084"/>
                  <a:gd name="connsiteY5" fmla="*/ 469350 h 938699"/>
                  <a:gd name="connsiteX0" fmla="*/ 7347 w 1123431"/>
                  <a:gd name="connsiteY0" fmla="*/ 537588 h 1006938"/>
                  <a:gd name="connsiteX1" fmla="*/ 360672 w 1123431"/>
                  <a:gd name="connsiteY1" fmla="*/ 0 h 1006938"/>
                  <a:gd name="connsiteX2" fmla="*/ 1123431 w 1123431"/>
                  <a:gd name="connsiteY2" fmla="*/ 68238 h 1006938"/>
                  <a:gd name="connsiteX3" fmla="*/ 1123431 w 1123431"/>
                  <a:gd name="connsiteY3" fmla="*/ 537588 h 1006938"/>
                  <a:gd name="connsiteX4" fmla="*/ 565389 w 1123431"/>
                  <a:gd name="connsiteY4" fmla="*/ 1006938 h 1006938"/>
                  <a:gd name="connsiteX5" fmla="*/ 7347 w 1123431"/>
                  <a:gd name="connsiteY5"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123431 w 1123431"/>
                  <a:gd name="connsiteY3" fmla="*/ 68238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089312 w 1123431"/>
                  <a:gd name="connsiteY3" fmla="*/ 327546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9907 w 1125991"/>
                  <a:gd name="connsiteY0" fmla="*/ 537588 h 675533"/>
                  <a:gd name="connsiteX1" fmla="*/ 363232 w 1125991"/>
                  <a:gd name="connsiteY1" fmla="*/ 0 h 675533"/>
                  <a:gd name="connsiteX2" fmla="*/ 902699 w 1125991"/>
                  <a:gd name="connsiteY2" fmla="*/ 201087 h 675533"/>
                  <a:gd name="connsiteX3" fmla="*/ 1091872 w 1125991"/>
                  <a:gd name="connsiteY3" fmla="*/ 327546 h 675533"/>
                  <a:gd name="connsiteX4" fmla="*/ 1125991 w 1125991"/>
                  <a:gd name="connsiteY4" fmla="*/ 537588 h 675533"/>
                  <a:gd name="connsiteX5" fmla="*/ 615716 w 1125991"/>
                  <a:gd name="connsiteY5" fmla="*/ 611153 h 675533"/>
                  <a:gd name="connsiteX6" fmla="*/ 9907 w 1125991"/>
                  <a:gd name="connsiteY6" fmla="*/ 537588 h 675533"/>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563" h="690027">
                    <a:moveTo>
                      <a:pt x="63479" y="537588"/>
                    </a:moveTo>
                    <a:cubicBezTo>
                      <a:pt x="-115080" y="244660"/>
                      <a:pt x="108606" y="0"/>
                      <a:pt x="416804" y="0"/>
                    </a:cubicBezTo>
                    <a:cubicBezTo>
                      <a:pt x="660316" y="21536"/>
                      <a:pt x="712759" y="179551"/>
                      <a:pt x="956271" y="201087"/>
                    </a:cubicBezTo>
                    <a:cubicBezTo>
                      <a:pt x="1128511" y="113586"/>
                      <a:pt x="1082386" y="285393"/>
                      <a:pt x="1145444" y="327546"/>
                    </a:cubicBezTo>
                    <a:lnTo>
                      <a:pt x="1179563" y="537588"/>
                    </a:lnTo>
                    <a:cubicBezTo>
                      <a:pt x="1179563" y="796803"/>
                      <a:pt x="977486" y="611153"/>
                      <a:pt x="669288" y="611153"/>
                    </a:cubicBezTo>
                    <a:cubicBezTo>
                      <a:pt x="361090" y="611153"/>
                      <a:pt x="242038" y="830516"/>
                      <a:pt x="63479" y="53758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5" name="Teardrop 80"/>
              <p:cNvSpPr/>
              <p:nvPr/>
            </p:nvSpPr>
            <p:spPr>
              <a:xfrm>
                <a:off x="1230247" y="582467"/>
                <a:ext cx="1179563" cy="690027"/>
              </a:xfrm>
              <a:custGeom>
                <a:avLst/>
                <a:gdLst>
                  <a:gd name="connsiteX0" fmla="*/ 0 w 1116084"/>
                  <a:gd name="connsiteY0" fmla="*/ 469350 h 938699"/>
                  <a:gd name="connsiteX1" fmla="*/ 558042 w 1116084"/>
                  <a:gd name="connsiteY1" fmla="*/ 0 h 938699"/>
                  <a:gd name="connsiteX2" fmla="*/ 1116084 w 1116084"/>
                  <a:gd name="connsiteY2" fmla="*/ 0 h 938699"/>
                  <a:gd name="connsiteX3" fmla="*/ 1116084 w 1116084"/>
                  <a:gd name="connsiteY3" fmla="*/ 469350 h 938699"/>
                  <a:gd name="connsiteX4" fmla="*/ 558042 w 1116084"/>
                  <a:gd name="connsiteY4" fmla="*/ 938700 h 938699"/>
                  <a:gd name="connsiteX5" fmla="*/ 0 w 1116084"/>
                  <a:gd name="connsiteY5" fmla="*/ 469350 h 938699"/>
                  <a:gd name="connsiteX0" fmla="*/ 7347 w 1123431"/>
                  <a:gd name="connsiteY0" fmla="*/ 537588 h 1006938"/>
                  <a:gd name="connsiteX1" fmla="*/ 360672 w 1123431"/>
                  <a:gd name="connsiteY1" fmla="*/ 0 h 1006938"/>
                  <a:gd name="connsiteX2" fmla="*/ 1123431 w 1123431"/>
                  <a:gd name="connsiteY2" fmla="*/ 68238 h 1006938"/>
                  <a:gd name="connsiteX3" fmla="*/ 1123431 w 1123431"/>
                  <a:gd name="connsiteY3" fmla="*/ 537588 h 1006938"/>
                  <a:gd name="connsiteX4" fmla="*/ 565389 w 1123431"/>
                  <a:gd name="connsiteY4" fmla="*/ 1006938 h 1006938"/>
                  <a:gd name="connsiteX5" fmla="*/ 7347 w 1123431"/>
                  <a:gd name="connsiteY5"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123431 w 1123431"/>
                  <a:gd name="connsiteY3" fmla="*/ 68238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089312 w 1123431"/>
                  <a:gd name="connsiteY3" fmla="*/ 327546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9907 w 1125991"/>
                  <a:gd name="connsiteY0" fmla="*/ 537588 h 675533"/>
                  <a:gd name="connsiteX1" fmla="*/ 363232 w 1125991"/>
                  <a:gd name="connsiteY1" fmla="*/ 0 h 675533"/>
                  <a:gd name="connsiteX2" fmla="*/ 902699 w 1125991"/>
                  <a:gd name="connsiteY2" fmla="*/ 201087 h 675533"/>
                  <a:gd name="connsiteX3" fmla="*/ 1091872 w 1125991"/>
                  <a:gd name="connsiteY3" fmla="*/ 327546 h 675533"/>
                  <a:gd name="connsiteX4" fmla="*/ 1125991 w 1125991"/>
                  <a:gd name="connsiteY4" fmla="*/ 537588 h 675533"/>
                  <a:gd name="connsiteX5" fmla="*/ 615716 w 1125991"/>
                  <a:gd name="connsiteY5" fmla="*/ 611153 h 675533"/>
                  <a:gd name="connsiteX6" fmla="*/ 9907 w 1125991"/>
                  <a:gd name="connsiteY6" fmla="*/ 537588 h 675533"/>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563" h="690027">
                    <a:moveTo>
                      <a:pt x="63479" y="537588"/>
                    </a:moveTo>
                    <a:cubicBezTo>
                      <a:pt x="-115080" y="244660"/>
                      <a:pt x="108606" y="0"/>
                      <a:pt x="416804" y="0"/>
                    </a:cubicBezTo>
                    <a:cubicBezTo>
                      <a:pt x="660316" y="21536"/>
                      <a:pt x="712759" y="179551"/>
                      <a:pt x="956271" y="201087"/>
                    </a:cubicBezTo>
                    <a:cubicBezTo>
                      <a:pt x="1128511" y="113586"/>
                      <a:pt x="1082386" y="285393"/>
                      <a:pt x="1145444" y="327546"/>
                    </a:cubicBezTo>
                    <a:lnTo>
                      <a:pt x="1179563" y="537588"/>
                    </a:lnTo>
                    <a:cubicBezTo>
                      <a:pt x="1179563" y="796803"/>
                      <a:pt x="977486" y="611153"/>
                      <a:pt x="669288" y="611153"/>
                    </a:cubicBezTo>
                    <a:cubicBezTo>
                      <a:pt x="361090" y="611153"/>
                      <a:pt x="242038" y="830516"/>
                      <a:pt x="63479" y="537588"/>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7" name="Content Placeholder 2"/>
            <p:cNvSpPr txBox="1">
              <a:spLocks/>
            </p:cNvSpPr>
            <p:nvPr/>
          </p:nvSpPr>
          <p:spPr>
            <a:xfrm>
              <a:off x="5443541" y="4682009"/>
              <a:ext cx="766905" cy="309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i="1" dirty="0">
                  <a:solidFill>
                    <a:schemeClr val="bg1"/>
                  </a:solidFill>
                </a:rPr>
                <a:t>The Fake</a:t>
              </a:r>
              <a:br>
                <a:rPr lang="en-US" sz="800" i="1" dirty="0">
                  <a:solidFill>
                    <a:schemeClr val="bg1"/>
                  </a:solidFill>
                </a:rPr>
              </a:br>
              <a:r>
                <a:rPr lang="en-US" sz="800" i="1" dirty="0">
                  <a:solidFill>
                    <a:schemeClr val="bg1"/>
                  </a:solidFill>
                </a:rPr>
                <a:t>Lake</a:t>
              </a:r>
            </a:p>
          </p:txBody>
        </p:sp>
        <p:grpSp>
          <p:nvGrpSpPr>
            <p:cNvPr id="90" name="Group 89"/>
            <p:cNvGrpSpPr/>
            <p:nvPr/>
          </p:nvGrpSpPr>
          <p:grpSpPr>
            <a:xfrm flipH="1">
              <a:off x="6340720" y="3743741"/>
              <a:ext cx="3108081" cy="1036149"/>
              <a:chOff x="5913812" y="3535754"/>
              <a:chExt cx="3418890" cy="1139764"/>
            </a:xfrm>
          </p:grpSpPr>
          <p:grpSp>
            <p:nvGrpSpPr>
              <p:cNvPr id="83" name="Group 37"/>
              <p:cNvGrpSpPr>
                <a:grpSpLocks noChangeAspect="1"/>
              </p:cNvGrpSpPr>
              <p:nvPr/>
            </p:nvGrpSpPr>
            <p:grpSpPr bwMode="auto">
              <a:xfrm rot="11413052">
                <a:off x="6668248" y="3535754"/>
                <a:ext cx="2664454" cy="1139764"/>
                <a:chOff x="981" y="1161"/>
                <a:chExt cx="4790" cy="2049"/>
              </a:xfrm>
            </p:grpSpPr>
            <p:sp>
              <p:nvSpPr>
                <p:cNvPr id="85"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86" name="Group 37"/>
              <p:cNvGrpSpPr>
                <a:grpSpLocks noChangeAspect="1"/>
              </p:cNvGrpSpPr>
              <p:nvPr/>
            </p:nvGrpSpPr>
            <p:grpSpPr bwMode="auto">
              <a:xfrm rot="11807619">
                <a:off x="5913812" y="3678849"/>
                <a:ext cx="1586378" cy="697146"/>
                <a:chOff x="991" y="1161"/>
                <a:chExt cx="4790" cy="2105"/>
              </a:xfrm>
            </p:grpSpPr>
            <p:sp>
              <p:nvSpPr>
                <p:cNvPr id="587"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8"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9"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0"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1"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93" name="Content Placeholder 2"/>
            <p:cNvSpPr txBox="1">
              <a:spLocks/>
            </p:cNvSpPr>
            <p:nvPr/>
          </p:nvSpPr>
          <p:spPr>
            <a:xfrm>
              <a:off x="6980248" y="4341838"/>
              <a:ext cx="1020752"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i="1" dirty="0">
                  <a:solidFill>
                    <a:schemeClr val="bg1"/>
                  </a:solidFill>
                </a:rPr>
                <a:t>The Fake Mountain</a:t>
              </a:r>
            </a:p>
          </p:txBody>
        </p:sp>
      </p:grpSp>
      <p:sp>
        <p:nvSpPr>
          <p:cNvPr id="20" name="Title 1"/>
          <p:cNvSpPr>
            <a:spLocks noGrp="1"/>
          </p:cNvSpPr>
          <p:nvPr>
            <p:ph type="title" idx="4294967295"/>
          </p:nvPr>
        </p:nvSpPr>
        <p:spPr>
          <a:xfrm>
            <a:off x="0" y="438150"/>
            <a:ext cx="9252520" cy="523875"/>
          </a:xfrm>
        </p:spPr>
        <p:txBody>
          <a:bodyPr wrap="square">
            <a:spAutoFit/>
          </a:bodyPr>
          <a:lstStyle/>
          <a:p>
            <a:r>
              <a:rPr lang="en-US" dirty="0">
                <a:solidFill>
                  <a:schemeClr val="tx2"/>
                </a:solidFill>
              </a:rPr>
              <a:t>Delivery Process - Country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France</a:t>
            </a:r>
          </a:p>
        </p:txBody>
      </p:sp>
      <p:sp>
        <p:nvSpPr>
          <p:cNvPr id="4" name="Freeform 3"/>
          <p:cNvSpPr/>
          <p:nvPr/>
        </p:nvSpPr>
        <p:spPr>
          <a:xfrm>
            <a:off x="6472155" y="2620370"/>
            <a:ext cx="836221" cy="593678"/>
          </a:xfrm>
          <a:custGeom>
            <a:avLst/>
            <a:gdLst>
              <a:gd name="connsiteX0" fmla="*/ 3708 w 836221"/>
              <a:gd name="connsiteY0" fmla="*/ 593678 h 593678"/>
              <a:gd name="connsiteX1" fmla="*/ 126538 w 836221"/>
              <a:gd name="connsiteY1" fmla="*/ 211540 h 593678"/>
              <a:gd name="connsiteX2" fmla="*/ 836221 w 836221"/>
              <a:gd name="connsiteY2" fmla="*/ 0 h 593678"/>
            </a:gdLst>
            <a:ahLst/>
            <a:cxnLst>
              <a:cxn ang="0">
                <a:pos x="connsiteX0" y="connsiteY0"/>
              </a:cxn>
              <a:cxn ang="0">
                <a:pos x="connsiteX1" y="connsiteY1"/>
              </a:cxn>
              <a:cxn ang="0">
                <a:pos x="connsiteX2" y="connsiteY2"/>
              </a:cxn>
            </a:cxnLst>
            <a:rect l="l" t="t" r="r" b="b"/>
            <a:pathLst>
              <a:path w="836221" h="593678">
                <a:moveTo>
                  <a:pt x="3708" y="593678"/>
                </a:moveTo>
                <a:cubicBezTo>
                  <a:pt x="-4253" y="452082"/>
                  <a:pt x="-12214" y="310486"/>
                  <a:pt x="126538" y="211540"/>
                </a:cubicBezTo>
                <a:cubicBezTo>
                  <a:pt x="265290" y="112594"/>
                  <a:pt x="550755" y="56297"/>
                  <a:pt x="836221" y="0"/>
                </a:cubicBezTo>
              </a:path>
            </a:pathLst>
          </a:custGeom>
          <a:ln w="19050">
            <a:solidFill>
              <a:schemeClr val="accent3">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Freeform 2"/>
          <p:cNvSpPr/>
          <p:nvPr/>
        </p:nvSpPr>
        <p:spPr>
          <a:xfrm>
            <a:off x="4148919" y="1903863"/>
            <a:ext cx="4333269" cy="2136244"/>
          </a:xfrm>
          <a:custGeom>
            <a:avLst/>
            <a:gdLst>
              <a:gd name="connsiteX0" fmla="*/ 0 w 4333269"/>
              <a:gd name="connsiteY0" fmla="*/ 1535373 h 2136244"/>
              <a:gd name="connsiteX1" fmla="*/ 880281 w 4333269"/>
              <a:gd name="connsiteY1" fmla="*/ 2135874 h 2136244"/>
              <a:gd name="connsiteX2" fmla="*/ 1951630 w 4333269"/>
              <a:gd name="connsiteY2" fmla="*/ 1460310 h 2136244"/>
              <a:gd name="connsiteX3" fmla="*/ 2941093 w 4333269"/>
              <a:gd name="connsiteY3" fmla="*/ 1187355 h 2136244"/>
              <a:gd name="connsiteX4" fmla="*/ 3050275 w 4333269"/>
              <a:gd name="connsiteY4" fmla="*/ 1781033 h 2136244"/>
              <a:gd name="connsiteX5" fmla="*/ 4333165 w 4333269"/>
              <a:gd name="connsiteY5" fmla="*/ 1514901 h 2136244"/>
              <a:gd name="connsiteX6" fmla="*/ 3125338 w 4333269"/>
              <a:gd name="connsiteY6" fmla="*/ 675564 h 2136244"/>
              <a:gd name="connsiteX7" fmla="*/ 3691720 w 4333269"/>
              <a:gd name="connsiteY7" fmla="*/ 0 h 213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3269" h="2136244">
                <a:moveTo>
                  <a:pt x="0" y="1535373"/>
                </a:moveTo>
                <a:cubicBezTo>
                  <a:pt x="277504" y="1841878"/>
                  <a:pt x="555009" y="2148384"/>
                  <a:pt x="880281" y="2135874"/>
                </a:cubicBezTo>
                <a:cubicBezTo>
                  <a:pt x="1205553" y="2123364"/>
                  <a:pt x="1608161" y="1618397"/>
                  <a:pt x="1951630" y="1460310"/>
                </a:cubicBezTo>
                <a:cubicBezTo>
                  <a:pt x="2295099" y="1302223"/>
                  <a:pt x="2757986" y="1133901"/>
                  <a:pt x="2941093" y="1187355"/>
                </a:cubicBezTo>
                <a:cubicBezTo>
                  <a:pt x="3124200" y="1240809"/>
                  <a:pt x="2818263" y="1726442"/>
                  <a:pt x="3050275" y="1781033"/>
                </a:cubicBezTo>
                <a:cubicBezTo>
                  <a:pt x="3282287" y="1835624"/>
                  <a:pt x="4320655" y="1699146"/>
                  <a:pt x="4333165" y="1514901"/>
                </a:cubicBezTo>
                <a:cubicBezTo>
                  <a:pt x="4345676" y="1330656"/>
                  <a:pt x="3232245" y="928047"/>
                  <a:pt x="3125338" y="675564"/>
                </a:cubicBezTo>
                <a:cubicBezTo>
                  <a:pt x="3018431" y="423081"/>
                  <a:pt x="3355075" y="211540"/>
                  <a:pt x="3691720" y="0"/>
                </a:cubicBezTo>
              </a:path>
            </a:pathLst>
          </a:custGeom>
          <a:ln w="12700">
            <a:solidFill>
              <a:srgbClr val="F9F9F9"/>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Oval 4"/>
          <p:cNvSpPr/>
          <p:nvPr/>
        </p:nvSpPr>
        <p:spPr>
          <a:xfrm>
            <a:off x="4111205" y="3383426"/>
            <a:ext cx="130020" cy="130020"/>
          </a:xfrm>
          <a:prstGeom prst="ellipse">
            <a:avLst/>
          </a:prstGeom>
          <a:ln>
            <a:solidFill>
              <a:srgbClr val="F9F9F9"/>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70" name="Oval 469"/>
          <p:cNvSpPr/>
          <p:nvPr/>
        </p:nvSpPr>
        <p:spPr>
          <a:xfrm>
            <a:off x="6431789" y="3177352"/>
            <a:ext cx="80732" cy="7339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71" name="Oval 470"/>
          <p:cNvSpPr/>
          <p:nvPr/>
        </p:nvSpPr>
        <p:spPr>
          <a:xfrm>
            <a:off x="7241292" y="2599046"/>
            <a:ext cx="80732" cy="7339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72" name="Oval 471"/>
          <p:cNvSpPr/>
          <p:nvPr/>
        </p:nvSpPr>
        <p:spPr>
          <a:xfrm>
            <a:off x="7800082" y="1825205"/>
            <a:ext cx="130020" cy="130020"/>
          </a:xfrm>
          <a:prstGeom prst="ellipse">
            <a:avLst/>
          </a:prstGeom>
          <a:ln>
            <a:solidFill>
              <a:srgbClr val="F9F9F9"/>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75" name="Content Placeholder 2"/>
          <p:cNvSpPr txBox="1">
            <a:spLocks/>
          </p:cNvSpPr>
          <p:nvPr/>
        </p:nvSpPr>
        <p:spPr>
          <a:xfrm>
            <a:off x="769523" y="1623230"/>
            <a:ext cx="5546030" cy="685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a:t>
            </a:r>
          </a:p>
        </p:txBody>
      </p:sp>
      <p:sp>
        <p:nvSpPr>
          <p:cNvPr id="490" name="Content Placeholder 2"/>
          <p:cNvSpPr txBox="1">
            <a:spLocks/>
          </p:cNvSpPr>
          <p:nvPr/>
        </p:nvSpPr>
        <p:spPr>
          <a:xfrm>
            <a:off x="762000" y="1276350"/>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a:solidFill>
                  <a:schemeClr val="tx2"/>
                </a:solidFill>
              </a:rPr>
              <a:t>Description</a:t>
            </a:r>
          </a:p>
        </p:txBody>
      </p:sp>
      <p:sp>
        <p:nvSpPr>
          <p:cNvPr id="498" name="Content Placeholder 2"/>
          <p:cNvSpPr txBox="1">
            <a:spLocks/>
          </p:cNvSpPr>
          <p:nvPr/>
        </p:nvSpPr>
        <p:spPr>
          <a:xfrm>
            <a:off x="5867400" y="3409950"/>
            <a:ext cx="838200"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400Km</a:t>
            </a:r>
          </a:p>
        </p:txBody>
      </p:sp>
      <p:grpSp>
        <p:nvGrpSpPr>
          <p:cNvPr id="26" name="Group 25"/>
          <p:cNvGrpSpPr/>
          <p:nvPr/>
        </p:nvGrpSpPr>
        <p:grpSpPr>
          <a:xfrm>
            <a:off x="7390604" y="3193327"/>
            <a:ext cx="342145" cy="342145"/>
            <a:chOff x="2971799" y="4153277"/>
            <a:chExt cx="342145" cy="342145"/>
          </a:xfrm>
        </p:grpSpPr>
        <p:sp>
          <p:nvSpPr>
            <p:cNvPr id="25" name="Teardrop 24"/>
            <p:cNvSpPr/>
            <p:nvPr/>
          </p:nvSpPr>
          <p:spPr>
            <a:xfrm rot="8100000">
              <a:off x="2971799" y="4153277"/>
              <a:ext cx="342145" cy="342145"/>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6"/>
            <p:cNvSpPr>
              <a:spLocks noEditPoints="1"/>
            </p:cNvSpPr>
            <p:nvPr/>
          </p:nvSpPr>
          <p:spPr bwMode="auto">
            <a:xfrm>
              <a:off x="3041633" y="4231358"/>
              <a:ext cx="202476" cy="185983"/>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7069802" y="3645161"/>
            <a:ext cx="1014222" cy="349481"/>
            <a:chOff x="7069802" y="3645161"/>
            <a:chExt cx="1014222" cy="349481"/>
          </a:xfrm>
        </p:grpSpPr>
        <p:sp>
          <p:nvSpPr>
            <p:cNvPr id="499" name="Content Placeholder 2"/>
            <p:cNvSpPr txBox="1">
              <a:spLocks/>
            </p:cNvSpPr>
            <p:nvPr/>
          </p:nvSpPr>
          <p:spPr>
            <a:xfrm>
              <a:off x="7069802" y="3713653"/>
              <a:ext cx="1014222" cy="280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Checkpoint</a:t>
              </a:r>
            </a:p>
          </p:txBody>
        </p:sp>
        <p:sp>
          <p:nvSpPr>
            <p:cNvPr id="506" name="Oval 505"/>
            <p:cNvSpPr/>
            <p:nvPr/>
          </p:nvSpPr>
          <p:spPr>
            <a:xfrm>
              <a:off x="7521307" y="3645161"/>
              <a:ext cx="80732" cy="80732"/>
            </a:xfrm>
            <a:prstGeom prst="ellipse">
              <a:avLst/>
            </a:prstGeom>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p:cNvGrpSpPr/>
          <p:nvPr/>
        </p:nvGrpSpPr>
        <p:grpSpPr>
          <a:xfrm>
            <a:off x="5551353" y="3133853"/>
            <a:ext cx="342145" cy="342145"/>
            <a:chOff x="3223864" y="2908600"/>
            <a:chExt cx="342145" cy="342145"/>
          </a:xfrm>
        </p:grpSpPr>
        <p:sp>
          <p:nvSpPr>
            <p:cNvPr id="513" name="Teardrop 512"/>
            <p:cNvSpPr/>
            <p:nvPr/>
          </p:nvSpPr>
          <p:spPr>
            <a:xfrm rot="8100000">
              <a:off x="3223864" y="2908600"/>
              <a:ext cx="342145" cy="34214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12"/>
            <p:cNvSpPr>
              <a:spLocks noEditPoints="1"/>
            </p:cNvSpPr>
            <p:nvPr/>
          </p:nvSpPr>
          <p:spPr bwMode="auto">
            <a:xfrm>
              <a:off x="3310754" y="3021246"/>
              <a:ext cx="168364" cy="179348"/>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12"/>
          <p:cNvGrpSpPr/>
          <p:nvPr/>
        </p:nvGrpSpPr>
        <p:grpSpPr>
          <a:xfrm>
            <a:off x="4988256" y="3591147"/>
            <a:ext cx="1494481" cy="382984"/>
            <a:chOff x="4988256" y="3591147"/>
            <a:chExt cx="1494481" cy="382984"/>
          </a:xfrm>
        </p:grpSpPr>
        <p:sp>
          <p:nvSpPr>
            <p:cNvPr id="516" name="Oval 515"/>
            <p:cNvSpPr/>
            <p:nvPr/>
          </p:nvSpPr>
          <p:spPr>
            <a:xfrm>
              <a:off x="5682060" y="3591147"/>
              <a:ext cx="80732" cy="80732"/>
            </a:xfrm>
            <a:prstGeom prst="ellipse">
              <a:avLst/>
            </a:prstGeom>
            <a:solidFill>
              <a:schemeClr val="accent2"/>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7" name="Content Placeholder 2"/>
            <p:cNvSpPr txBox="1">
              <a:spLocks/>
            </p:cNvSpPr>
            <p:nvPr/>
          </p:nvSpPr>
          <p:spPr>
            <a:xfrm>
              <a:off x="4988256" y="3693142"/>
              <a:ext cx="1494481" cy="280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Unstable</a:t>
              </a:r>
            </a:p>
            <a:p>
              <a:pPr marL="0" indent="0" algn="ctr">
                <a:buFont typeface="Arial" pitchFamily="34" charset="0"/>
                <a:buNone/>
              </a:pPr>
              <a:r>
                <a:rPr lang="en-US" sz="800" b="1" dirty="0">
                  <a:solidFill>
                    <a:schemeClr val="bg1"/>
                  </a:solidFill>
                </a:rPr>
                <a:t>Weather</a:t>
              </a:r>
            </a:p>
          </p:txBody>
        </p:sp>
      </p:grpSp>
      <p:grpSp>
        <p:nvGrpSpPr>
          <p:cNvPr id="66" name="Group 65"/>
          <p:cNvGrpSpPr/>
          <p:nvPr/>
        </p:nvGrpSpPr>
        <p:grpSpPr>
          <a:xfrm>
            <a:off x="6548120" y="2273546"/>
            <a:ext cx="342145" cy="342145"/>
            <a:chOff x="6076284" y="2230426"/>
            <a:chExt cx="342145" cy="342145"/>
          </a:xfrm>
        </p:grpSpPr>
        <p:sp>
          <p:nvSpPr>
            <p:cNvPr id="523" name="Teardrop 522"/>
            <p:cNvSpPr/>
            <p:nvPr/>
          </p:nvSpPr>
          <p:spPr>
            <a:xfrm rot="8100000">
              <a:off x="6076284" y="2230426"/>
              <a:ext cx="342145" cy="34214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17"/>
            <p:cNvSpPr>
              <a:spLocks/>
            </p:cNvSpPr>
            <p:nvPr/>
          </p:nvSpPr>
          <p:spPr bwMode="auto">
            <a:xfrm>
              <a:off x="6168642" y="2324578"/>
              <a:ext cx="184725" cy="173595"/>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 name="Group 13"/>
          <p:cNvGrpSpPr/>
          <p:nvPr/>
        </p:nvGrpSpPr>
        <p:grpSpPr>
          <a:xfrm>
            <a:off x="6475558" y="2733180"/>
            <a:ext cx="520456" cy="278029"/>
            <a:chOff x="6475558" y="2733180"/>
            <a:chExt cx="520456" cy="278029"/>
          </a:xfrm>
        </p:grpSpPr>
        <p:sp>
          <p:nvSpPr>
            <p:cNvPr id="526" name="Oval 525"/>
            <p:cNvSpPr/>
            <p:nvPr/>
          </p:nvSpPr>
          <p:spPr>
            <a:xfrm>
              <a:off x="6678826" y="2733180"/>
              <a:ext cx="80732" cy="80732"/>
            </a:xfrm>
            <a:prstGeom prst="ellipse">
              <a:avLst/>
            </a:prstGeom>
            <a:solidFill>
              <a:schemeClr val="accent3"/>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7" name="Content Placeholder 2"/>
            <p:cNvSpPr txBox="1">
              <a:spLocks/>
            </p:cNvSpPr>
            <p:nvPr/>
          </p:nvSpPr>
          <p:spPr>
            <a:xfrm>
              <a:off x="6475558" y="2800097"/>
              <a:ext cx="520456"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Airport</a:t>
              </a:r>
            </a:p>
          </p:txBody>
        </p:sp>
      </p:grpSp>
      <p:grpSp>
        <p:nvGrpSpPr>
          <p:cNvPr id="11" name="Group 10"/>
          <p:cNvGrpSpPr/>
          <p:nvPr/>
        </p:nvGrpSpPr>
        <p:grpSpPr>
          <a:xfrm>
            <a:off x="3980980" y="2928183"/>
            <a:ext cx="379408" cy="387002"/>
            <a:chOff x="3980980" y="2928183"/>
            <a:chExt cx="379408" cy="387002"/>
          </a:xfrm>
        </p:grpSpPr>
        <p:sp>
          <p:nvSpPr>
            <p:cNvPr id="468" name="Freeform 1428"/>
            <p:cNvSpPr>
              <a:spLocks/>
            </p:cNvSpPr>
            <p:nvPr/>
          </p:nvSpPr>
          <p:spPr bwMode="auto">
            <a:xfrm rot="10800000">
              <a:off x="3980980" y="2928183"/>
              <a:ext cx="379408" cy="387002"/>
            </a:xfrm>
            <a:custGeom>
              <a:avLst/>
              <a:gdLst>
                <a:gd name="T0" fmla="*/ 0 w 236"/>
                <a:gd name="T1" fmla="*/ 179 h 179"/>
                <a:gd name="T2" fmla="*/ 236 w 236"/>
                <a:gd name="T3" fmla="*/ 179 h 179"/>
                <a:gd name="T4" fmla="*/ 236 w 236"/>
                <a:gd name="T5" fmla="*/ 28 h 179"/>
                <a:gd name="T6" fmla="*/ 146 w 236"/>
                <a:gd name="T7" fmla="*/ 28 h 179"/>
                <a:gd name="T8" fmla="*/ 118 w 236"/>
                <a:gd name="T9" fmla="*/ 0 h 179"/>
                <a:gd name="T10" fmla="*/ 89 w 236"/>
                <a:gd name="T11" fmla="*/ 28 h 179"/>
                <a:gd name="T12" fmla="*/ 0 w 236"/>
                <a:gd name="T13" fmla="*/ 28 h 179"/>
                <a:gd name="T14" fmla="*/ 0 w 236"/>
                <a:gd name="T15" fmla="*/ 179 h 179"/>
                <a:gd name="connsiteX0" fmla="*/ 0 w 10000"/>
                <a:gd name="connsiteY0" fmla="*/ 10000 h 13362"/>
                <a:gd name="connsiteX1" fmla="*/ 9818 w 10000"/>
                <a:gd name="connsiteY1" fmla="*/ 13362 h 13362"/>
                <a:gd name="connsiteX2" fmla="*/ 10000 w 10000"/>
                <a:gd name="connsiteY2" fmla="*/ 1564 h 13362"/>
                <a:gd name="connsiteX3" fmla="*/ 6186 w 10000"/>
                <a:gd name="connsiteY3" fmla="*/ 1564 h 13362"/>
                <a:gd name="connsiteX4" fmla="*/ 5000 w 10000"/>
                <a:gd name="connsiteY4" fmla="*/ 0 h 13362"/>
                <a:gd name="connsiteX5" fmla="*/ 3771 w 10000"/>
                <a:gd name="connsiteY5" fmla="*/ 1564 h 13362"/>
                <a:gd name="connsiteX6" fmla="*/ 0 w 10000"/>
                <a:gd name="connsiteY6" fmla="*/ 1564 h 13362"/>
                <a:gd name="connsiteX7" fmla="*/ 0 w 10000"/>
                <a:gd name="connsiteY7" fmla="*/ 10000 h 13362"/>
                <a:gd name="connsiteX0" fmla="*/ 0 w 10029"/>
                <a:gd name="connsiteY0" fmla="*/ 10000 h 13619"/>
                <a:gd name="connsiteX1" fmla="*/ 10013 w 10029"/>
                <a:gd name="connsiteY1" fmla="*/ 13619 h 13619"/>
                <a:gd name="connsiteX2" fmla="*/ 10000 w 10029"/>
                <a:gd name="connsiteY2" fmla="*/ 1564 h 13619"/>
                <a:gd name="connsiteX3" fmla="*/ 6186 w 10029"/>
                <a:gd name="connsiteY3" fmla="*/ 1564 h 13619"/>
                <a:gd name="connsiteX4" fmla="*/ 5000 w 10029"/>
                <a:gd name="connsiteY4" fmla="*/ 0 h 13619"/>
                <a:gd name="connsiteX5" fmla="*/ 3771 w 10029"/>
                <a:gd name="connsiteY5" fmla="*/ 1564 h 13619"/>
                <a:gd name="connsiteX6" fmla="*/ 0 w 10029"/>
                <a:gd name="connsiteY6" fmla="*/ 1564 h 13619"/>
                <a:gd name="connsiteX7" fmla="*/ 0 w 10029"/>
                <a:gd name="connsiteY7" fmla="*/ 10000 h 13619"/>
                <a:gd name="connsiteX0" fmla="*/ 0 w 10127"/>
                <a:gd name="connsiteY0" fmla="*/ 13475 h 13619"/>
                <a:gd name="connsiteX1" fmla="*/ 10111 w 10127"/>
                <a:gd name="connsiteY1" fmla="*/ 13619 h 13619"/>
                <a:gd name="connsiteX2" fmla="*/ 10098 w 10127"/>
                <a:gd name="connsiteY2" fmla="*/ 1564 h 13619"/>
                <a:gd name="connsiteX3" fmla="*/ 6284 w 10127"/>
                <a:gd name="connsiteY3" fmla="*/ 1564 h 13619"/>
                <a:gd name="connsiteX4" fmla="*/ 5098 w 10127"/>
                <a:gd name="connsiteY4" fmla="*/ 0 h 13619"/>
                <a:gd name="connsiteX5" fmla="*/ 3869 w 10127"/>
                <a:gd name="connsiteY5" fmla="*/ 1564 h 13619"/>
                <a:gd name="connsiteX6" fmla="*/ 98 w 10127"/>
                <a:gd name="connsiteY6" fmla="*/ 1564 h 13619"/>
                <a:gd name="connsiteX7" fmla="*/ 0 w 10127"/>
                <a:gd name="connsiteY7" fmla="*/ 13475 h 1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7" h="13619">
                  <a:moveTo>
                    <a:pt x="0" y="13475"/>
                  </a:moveTo>
                  <a:lnTo>
                    <a:pt x="10111" y="13619"/>
                  </a:lnTo>
                  <a:cubicBezTo>
                    <a:pt x="10172" y="9686"/>
                    <a:pt x="10037" y="5497"/>
                    <a:pt x="10098" y="1564"/>
                  </a:cubicBezTo>
                  <a:lnTo>
                    <a:pt x="6284" y="1564"/>
                  </a:lnTo>
                  <a:lnTo>
                    <a:pt x="5098" y="0"/>
                  </a:lnTo>
                  <a:lnTo>
                    <a:pt x="3869" y="1564"/>
                  </a:lnTo>
                  <a:lnTo>
                    <a:pt x="98" y="1564"/>
                  </a:lnTo>
                  <a:cubicBezTo>
                    <a:pt x="65" y="5534"/>
                    <a:pt x="33" y="9505"/>
                    <a:pt x="0" y="13475"/>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nvGrpSpPr>
            <p:cNvPr id="67" name="Group 21"/>
            <p:cNvGrpSpPr>
              <a:grpSpLocks noChangeAspect="1"/>
            </p:cNvGrpSpPr>
            <p:nvPr/>
          </p:nvGrpSpPr>
          <p:grpSpPr bwMode="auto">
            <a:xfrm>
              <a:off x="4056103" y="2979600"/>
              <a:ext cx="226575" cy="237257"/>
              <a:chOff x="674" y="-687"/>
              <a:chExt cx="4412" cy="4620"/>
            </a:xfrm>
            <a:solidFill>
              <a:schemeClr val="bg1"/>
            </a:solidFill>
          </p:grpSpPr>
          <p:sp>
            <p:nvSpPr>
              <p:cNvPr id="69" name="Freeform 22"/>
              <p:cNvSpPr>
                <a:spLocks noEditPoints="1"/>
              </p:cNvSpPr>
              <p:nvPr/>
            </p:nvSpPr>
            <p:spPr bwMode="auto">
              <a:xfrm>
                <a:off x="674" y="-687"/>
                <a:ext cx="4412" cy="3969"/>
              </a:xfrm>
              <a:custGeom>
                <a:avLst/>
                <a:gdLst>
                  <a:gd name="T0" fmla="*/ 1624 w 1868"/>
                  <a:gd name="T1" fmla="*/ 1412 h 1680"/>
                  <a:gd name="T2" fmla="*/ 1420 w 1868"/>
                  <a:gd name="T3" fmla="*/ 1480 h 1680"/>
                  <a:gd name="T4" fmla="*/ 1420 w 1868"/>
                  <a:gd name="T5" fmla="*/ 1050 h 1680"/>
                  <a:gd name="T6" fmla="*/ 1560 w 1868"/>
                  <a:gd name="T7" fmla="*/ 754 h 1680"/>
                  <a:gd name="T8" fmla="*/ 1444 w 1868"/>
                  <a:gd name="T9" fmla="*/ 604 h 1680"/>
                  <a:gd name="T10" fmla="*/ 1436 w 1868"/>
                  <a:gd name="T11" fmla="*/ 601 h 1680"/>
                  <a:gd name="T12" fmla="*/ 1436 w 1868"/>
                  <a:gd name="T13" fmla="*/ 320 h 1680"/>
                  <a:gd name="T14" fmla="*/ 1280 w 1868"/>
                  <a:gd name="T15" fmla="*/ 320 h 1680"/>
                  <a:gd name="T16" fmla="*/ 1280 w 1868"/>
                  <a:gd name="T17" fmla="*/ 184 h 1680"/>
                  <a:gd name="T18" fmla="*/ 1072 w 1868"/>
                  <a:gd name="T19" fmla="*/ 184 h 1680"/>
                  <a:gd name="T20" fmla="*/ 1072 w 1868"/>
                  <a:gd name="T21" fmla="*/ 0 h 1680"/>
                  <a:gd name="T22" fmla="*/ 800 w 1868"/>
                  <a:gd name="T23" fmla="*/ 0 h 1680"/>
                  <a:gd name="T24" fmla="*/ 800 w 1868"/>
                  <a:gd name="T25" fmla="*/ 188 h 1680"/>
                  <a:gd name="T26" fmla="*/ 576 w 1868"/>
                  <a:gd name="T27" fmla="*/ 188 h 1680"/>
                  <a:gd name="T28" fmla="*/ 576 w 1868"/>
                  <a:gd name="T29" fmla="*/ 320 h 1680"/>
                  <a:gd name="T30" fmla="*/ 424 w 1868"/>
                  <a:gd name="T31" fmla="*/ 320 h 1680"/>
                  <a:gd name="T32" fmla="*/ 424 w 1868"/>
                  <a:gd name="T33" fmla="*/ 594 h 1680"/>
                  <a:gd name="T34" fmla="*/ 328 w 1868"/>
                  <a:gd name="T35" fmla="*/ 632 h 1680"/>
                  <a:gd name="T36" fmla="*/ 316 w 1868"/>
                  <a:gd name="T37" fmla="*/ 780 h 1680"/>
                  <a:gd name="T38" fmla="*/ 436 w 1868"/>
                  <a:gd name="T39" fmla="*/ 1030 h 1680"/>
                  <a:gd name="T40" fmla="*/ 440 w 1868"/>
                  <a:gd name="T41" fmla="*/ 1476 h 1680"/>
                  <a:gd name="T42" fmla="*/ 168 w 1868"/>
                  <a:gd name="T43" fmla="*/ 1440 h 1680"/>
                  <a:gd name="T44" fmla="*/ 0 w 1868"/>
                  <a:gd name="T45" fmla="*/ 1484 h 1680"/>
                  <a:gd name="T46" fmla="*/ 0 w 1868"/>
                  <a:gd name="T47" fmla="*/ 1656 h 1680"/>
                  <a:gd name="T48" fmla="*/ 136 w 1868"/>
                  <a:gd name="T49" fmla="*/ 1604 h 1680"/>
                  <a:gd name="T50" fmla="*/ 384 w 1868"/>
                  <a:gd name="T51" fmla="*/ 1656 h 1680"/>
                  <a:gd name="T52" fmla="*/ 624 w 1868"/>
                  <a:gd name="T53" fmla="*/ 1604 h 1680"/>
                  <a:gd name="T54" fmla="*/ 944 w 1868"/>
                  <a:gd name="T55" fmla="*/ 1667 h 1680"/>
                  <a:gd name="T56" fmla="*/ 1176 w 1868"/>
                  <a:gd name="T57" fmla="*/ 1600 h 1680"/>
                  <a:gd name="T58" fmla="*/ 1416 w 1868"/>
                  <a:gd name="T59" fmla="*/ 1667 h 1680"/>
                  <a:gd name="T60" fmla="*/ 1636 w 1868"/>
                  <a:gd name="T61" fmla="*/ 1600 h 1680"/>
                  <a:gd name="T62" fmla="*/ 1868 w 1868"/>
                  <a:gd name="T63" fmla="*/ 1667 h 1680"/>
                  <a:gd name="T64" fmla="*/ 1868 w 1868"/>
                  <a:gd name="T65" fmla="*/ 1484 h 1680"/>
                  <a:gd name="T66" fmla="*/ 1624 w 1868"/>
                  <a:gd name="T67" fmla="*/ 1412 h 1680"/>
                  <a:gd name="T68" fmla="*/ 934 w 1868"/>
                  <a:gd name="T69" fmla="*/ 392 h 1680"/>
                  <a:gd name="T70" fmla="*/ 536 w 1868"/>
                  <a:gd name="T71" fmla="*/ 550 h 1680"/>
                  <a:gd name="T72" fmla="*/ 536 w 1868"/>
                  <a:gd name="T73" fmla="*/ 420 h 1680"/>
                  <a:gd name="T74" fmla="*/ 700 w 1868"/>
                  <a:gd name="T75" fmla="*/ 420 h 1680"/>
                  <a:gd name="T76" fmla="*/ 700 w 1868"/>
                  <a:gd name="T77" fmla="*/ 295 h 1680"/>
                  <a:gd name="T78" fmla="*/ 1188 w 1868"/>
                  <a:gd name="T79" fmla="*/ 295 h 1680"/>
                  <a:gd name="T80" fmla="*/ 1188 w 1868"/>
                  <a:gd name="T81" fmla="*/ 436 h 1680"/>
                  <a:gd name="T82" fmla="*/ 1336 w 1868"/>
                  <a:gd name="T83" fmla="*/ 436 h 1680"/>
                  <a:gd name="T84" fmla="*/ 1336 w 1868"/>
                  <a:gd name="T85" fmla="*/ 559 h 1680"/>
                  <a:gd name="T86" fmla="*/ 934 w 1868"/>
                  <a:gd name="T87" fmla="*/ 392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8" h="1680">
                    <a:moveTo>
                      <a:pt x="1624" y="1412"/>
                    </a:moveTo>
                    <a:cubicBezTo>
                      <a:pt x="1524" y="1416"/>
                      <a:pt x="1460" y="1472"/>
                      <a:pt x="1420" y="1480"/>
                    </a:cubicBezTo>
                    <a:cubicBezTo>
                      <a:pt x="1420" y="1050"/>
                      <a:pt x="1420" y="1050"/>
                      <a:pt x="1420" y="1050"/>
                    </a:cubicBezTo>
                    <a:cubicBezTo>
                      <a:pt x="1560" y="754"/>
                      <a:pt x="1560" y="754"/>
                      <a:pt x="1560" y="754"/>
                    </a:cubicBezTo>
                    <a:cubicBezTo>
                      <a:pt x="1560" y="754"/>
                      <a:pt x="1632" y="660"/>
                      <a:pt x="1444" y="604"/>
                    </a:cubicBezTo>
                    <a:cubicBezTo>
                      <a:pt x="1436" y="601"/>
                      <a:pt x="1436" y="601"/>
                      <a:pt x="1436" y="601"/>
                    </a:cubicBezTo>
                    <a:cubicBezTo>
                      <a:pt x="1436" y="320"/>
                      <a:pt x="1436" y="320"/>
                      <a:pt x="1436" y="320"/>
                    </a:cubicBezTo>
                    <a:cubicBezTo>
                      <a:pt x="1280" y="320"/>
                      <a:pt x="1280" y="320"/>
                      <a:pt x="1280" y="320"/>
                    </a:cubicBezTo>
                    <a:cubicBezTo>
                      <a:pt x="1280" y="184"/>
                      <a:pt x="1280" y="184"/>
                      <a:pt x="1280" y="184"/>
                    </a:cubicBezTo>
                    <a:cubicBezTo>
                      <a:pt x="1072" y="184"/>
                      <a:pt x="1072" y="184"/>
                      <a:pt x="1072" y="184"/>
                    </a:cubicBezTo>
                    <a:cubicBezTo>
                      <a:pt x="1072" y="0"/>
                      <a:pt x="1072" y="0"/>
                      <a:pt x="1072" y="0"/>
                    </a:cubicBezTo>
                    <a:cubicBezTo>
                      <a:pt x="800" y="0"/>
                      <a:pt x="800" y="0"/>
                      <a:pt x="800" y="0"/>
                    </a:cubicBezTo>
                    <a:cubicBezTo>
                      <a:pt x="800" y="188"/>
                      <a:pt x="800" y="188"/>
                      <a:pt x="800" y="188"/>
                    </a:cubicBezTo>
                    <a:cubicBezTo>
                      <a:pt x="576" y="188"/>
                      <a:pt x="576" y="188"/>
                      <a:pt x="576" y="188"/>
                    </a:cubicBezTo>
                    <a:cubicBezTo>
                      <a:pt x="576" y="320"/>
                      <a:pt x="576" y="320"/>
                      <a:pt x="576" y="320"/>
                    </a:cubicBezTo>
                    <a:cubicBezTo>
                      <a:pt x="424" y="320"/>
                      <a:pt x="424" y="320"/>
                      <a:pt x="424" y="320"/>
                    </a:cubicBezTo>
                    <a:cubicBezTo>
                      <a:pt x="424" y="594"/>
                      <a:pt x="424" y="594"/>
                      <a:pt x="424" y="594"/>
                    </a:cubicBezTo>
                    <a:cubicBezTo>
                      <a:pt x="328" y="632"/>
                      <a:pt x="328" y="632"/>
                      <a:pt x="328" y="632"/>
                    </a:cubicBezTo>
                    <a:cubicBezTo>
                      <a:pt x="328" y="632"/>
                      <a:pt x="268" y="652"/>
                      <a:pt x="316" y="780"/>
                    </a:cubicBezTo>
                    <a:cubicBezTo>
                      <a:pt x="364" y="908"/>
                      <a:pt x="436" y="1030"/>
                      <a:pt x="436" y="1030"/>
                    </a:cubicBezTo>
                    <a:cubicBezTo>
                      <a:pt x="440" y="1476"/>
                      <a:pt x="440" y="1476"/>
                      <a:pt x="440" y="1476"/>
                    </a:cubicBezTo>
                    <a:cubicBezTo>
                      <a:pt x="440" y="1476"/>
                      <a:pt x="228" y="1392"/>
                      <a:pt x="168" y="1440"/>
                    </a:cubicBezTo>
                    <a:cubicBezTo>
                      <a:pt x="108" y="1488"/>
                      <a:pt x="0" y="1484"/>
                      <a:pt x="0" y="1484"/>
                    </a:cubicBezTo>
                    <a:cubicBezTo>
                      <a:pt x="0" y="1656"/>
                      <a:pt x="0" y="1656"/>
                      <a:pt x="0" y="1656"/>
                    </a:cubicBezTo>
                    <a:cubicBezTo>
                      <a:pt x="0" y="1656"/>
                      <a:pt x="68" y="1652"/>
                      <a:pt x="136" y="1604"/>
                    </a:cubicBezTo>
                    <a:cubicBezTo>
                      <a:pt x="204" y="1556"/>
                      <a:pt x="348" y="1632"/>
                      <a:pt x="384" y="1656"/>
                    </a:cubicBezTo>
                    <a:cubicBezTo>
                      <a:pt x="420" y="1680"/>
                      <a:pt x="544" y="1664"/>
                      <a:pt x="624" y="1604"/>
                    </a:cubicBezTo>
                    <a:cubicBezTo>
                      <a:pt x="704" y="1544"/>
                      <a:pt x="816" y="1669"/>
                      <a:pt x="944" y="1667"/>
                    </a:cubicBezTo>
                    <a:cubicBezTo>
                      <a:pt x="1072" y="1664"/>
                      <a:pt x="1084" y="1600"/>
                      <a:pt x="1176" y="1600"/>
                    </a:cubicBezTo>
                    <a:cubicBezTo>
                      <a:pt x="1268" y="1600"/>
                      <a:pt x="1320" y="1673"/>
                      <a:pt x="1416" y="1667"/>
                    </a:cubicBezTo>
                    <a:cubicBezTo>
                      <a:pt x="1512" y="1660"/>
                      <a:pt x="1512" y="1604"/>
                      <a:pt x="1636" y="1600"/>
                    </a:cubicBezTo>
                    <a:cubicBezTo>
                      <a:pt x="1760" y="1596"/>
                      <a:pt x="1808" y="1666"/>
                      <a:pt x="1868" y="1667"/>
                    </a:cubicBezTo>
                    <a:cubicBezTo>
                      <a:pt x="1868" y="1484"/>
                      <a:pt x="1868" y="1484"/>
                      <a:pt x="1868" y="1484"/>
                    </a:cubicBezTo>
                    <a:cubicBezTo>
                      <a:pt x="1868" y="1484"/>
                      <a:pt x="1724" y="1408"/>
                      <a:pt x="1624" y="1412"/>
                    </a:cubicBezTo>
                    <a:close/>
                    <a:moveTo>
                      <a:pt x="934" y="392"/>
                    </a:moveTo>
                    <a:cubicBezTo>
                      <a:pt x="536" y="550"/>
                      <a:pt x="536" y="550"/>
                      <a:pt x="536" y="550"/>
                    </a:cubicBezTo>
                    <a:cubicBezTo>
                      <a:pt x="536" y="420"/>
                      <a:pt x="536" y="420"/>
                      <a:pt x="536" y="420"/>
                    </a:cubicBezTo>
                    <a:cubicBezTo>
                      <a:pt x="700" y="420"/>
                      <a:pt x="700" y="420"/>
                      <a:pt x="700" y="420"/>
                    </a:cubicBezTo>
                    <a:cubicBezTo>
                      <a:pt x="700" y="295"/>
                      <a:pt x="700" y="295"/>
                      <a:pt x="700" y="295"/>
                    </a:cubicBezTo>
                    <a:cubicBezTo>
                      <a:pt x="1188" y="295"/>
                      <a:pt x="1188" y="295"/>
                      <a:pt x="1188" y="295"/>
                    </a:cubicBezTo>
                    <a:cubicBezTo>
                      <a:pt x="1188" y="436"/>
                      <a:pt x="1188" y="436"/>
                      <a:pt x="1188" y="436"/>
                    </a:cubicBezTo>
                    <a:cubicBezTo>
                      <a:pt x="1336" y="436"/>
                      <a:pt x="1336" y="436"/>
                      <a:pt x="1336" y="436"/>
                    </a:cubicBezTo>
                    <a:cubicBezTo>
                      <a:pt x="1336" y="559"/>
                      <a:pt x="1336" y="559"/>
                      <a:pt x="1336" y="559"/>
                    </a:cubicBezTo>
                    <a:lnTo>
                      <a:pt x="934"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23"/>
              <p:cNvSpPr>
                <a:spLocks/>
              </p:cNvSpPr>
              <p:nvPr/>
            </p:nvSpPr>
            <p:spPr bwMode="auto">
              <a:xfrm>
                <a:off x="674" y="3310"/>
                <a:ext cx="4412" cy="623"/>
              </a:xfrm>
              <a:custGeom>
                <a:avLst/>
                <a:gdLst>
                  <a:gd name="T0" fmla="*/ 1628 w 1868"/>
                  <a:gd name="T1" fmla="*/ 10 h 264"/>
                  <a:gd name="T2" fmla="*/ 1408 w 1868"/>
                  <a:gd name="T3" fmla="*/ 76 h 264"/>
                  <a:gd name="T4" fmla="*/ 1156 w 1868"/>
                  <a:gd name="T5" fmla="*/ 10 h 264"/>
                  <a:gd name="T6" fmla="*/ 932 w 1868"/>
                  <a:gd name="T7" fmla="*/ 72 h 264"/>
                  <a:gd name="T8" fmla="*/ 696 w 1868"/>
                  <a:gd name="T9" fmla="*/ 10 h 264"/>
                  <a:gd name="T10" fmla="*/ 456 w 1868"/>
                  <a:gd name="T11" fmla="*/ 76 h 264"/>
                  <a:gd name="T12" fmla="*/ 228 w 1868"/>
                  <a:gd name="T13" fmla="*/ 9 h 264"/>
                  <a:gd name="T14" fmla="*/ 0 w 1868"/>
                  <a:gd name="T15" fmla="*/ 68 h 264"/>
                  <a:gd name="T16" fmla="*/ 0 w 1868"/>
                  <a:gd name="T17" fmla="*/ 244 h 264"/>
                  <a:gd name="T18" fmla="*/ 72 w 1868"/>
                  <a:gd name="T19" fmla="*/ 244 h 264"/>
                  <a:gd name="T20" fmla="*/ 220 w 1868"/>
                  <a:gd name="T21" fmla="*/ 202 h 264"/>
                  <a:gd name="T22" fmla="*/ 480 w 1868"/>
                  <a:gd name="T23" fmla="*/ 244 h 264"/>
                  <a:gd name="T24" fmla="*/ 696 w 1868"/>
                  <a:gd name="T25" fmla="*/ 202 h 264"/>
                  <a:gd name="T26" fmla="*/ 956 w 1868"/>
                  <a:gd name="T27" fmla="*/ 244 h 264"/>
                  <a:gd name="T28" fmla="*/ 1172 w 1868"/>
                  <a:gd name="T29" fmla="*/ 202 h 264"/>
                  <a:gd name="T30" fmla="*/ 1408 w 1868"/>
                  <a:gd name="T31" fmla="*/ 244 h 264"/>
                  <a:gd name="T32" fmla="*/ 1628 w 1868"/>
                  <a:gd name="T33" fmla="*/ 180 h 264"/>
                  <a:gd name="T34" fmla="*/ 1868 w 1868"/>
                  <a:gd name="T35" fmla="*/ 264 h 264"/>
                  <a:gd name="T36" fmla="*/ 1868 w 1868"/>
                  <a:gd name="T37" fmla="*/ 68 h 264"/>
                  <a:gd name="T38" fmla="*/ 1628 w 1868"/>
                  <a:gd name="T39" fmla="*/ 1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8" h="264">
                    <a:moveTo>
                      <a:pt x="1628" y="10"/>
                    </a:moveTo>
                    <a:cubicBezTo>
                      <a:pt x="1580" y="20"/>
                      <a:pt x="1532" y="76"/>
                      <a:pt x="1408" y="76"/>
                    </a:cubicBezTo>
                    <a:cubicBezTo>
                      <a:pt x="1284" y="76"/>
                      <a:pt x="1240" y="8"/>
                      <a:pt x="1156" y="10"/>
                    </a:cubicBezTo>
                    <a:cubicBezTo>
                      <a:pt x="1072" y="12"/>
                      <a:pt x="1044" y="72"/>
                      <a:pt x="932" y="72"/>
                    </a:cubicBezTo>
                    <a:cubicBezTo>
                      <a:pt x="820" y="72"/>
                      <a:pt x="776" y="12"/>
                      <a:pt x="696" y="10"/>
                    </a:cubicBezTo>
                    <a:cubicBezTo>
                      <a:pt x="616" y="8"/>
                      <a:pt x="536" y="72"/>
                      <a:pt x="456" y="76"/>
                    </a:cubicBezTo>
                    <a:cubicBezTo>
                      <a:pt x="376" y="80"/>
                      <a:pt x="296" y="6"/>
                      <a:pt x="228" y="9"/>
                    </a:cubicBezTo>
                    <a:cubicBezTo>
                      <a:pt x="160" y="12"/>
                      <a:pt x="0" y="68"/>
                      <a:pt x="0" y="68"/>
                    </a:cubicBezTo>
                    <a:cubicBezTo>
                      <a:pt x="0" y="244"/>
                      <a:pt x="0" y="244"/>
                      <a:pt x="0" y="244"/>
                    </a:cubicBezTo>
                    <a:cubicBezTo>
                      <a:pt x="0" y="244"/>
                      <a:pt x="7" y="244"/>
                      <a:pt x="72" y="244"/>
                    </a:cubicBezTo>
                    <a:cubicBezTo>
                      <a:pt x="148" y="244"/>
                      <a:pt x="112" y="212"/>
                      <a:pt x="220" y="202"/>
                    </a:cubicBezTo>
                    <a:cubicBezTo>
                      <a:pt x="328" y="192"/>
                      <a:pt x="340" y="244"/>
                      <a:pt x="480" y="244"/>
                    </a:cubicBezTo>
                    <a:cubicBezTo>
                      <a:pt x="620" y="244"/>
                      <a:pt x="612" y="202"/>
                      <a:pt x="696" y="202"/>
                    </a:cubicBezTo>
                    <a:cubicBezTo>
                      <a:pt x="780" y="202"/>
                      <a:pt x="724" y="244"/>
                      <a:pt x="956" y="244"/>
                    </a:cubicBezTo>
                    <a:cubicBezTo>
                      <a:pt x="1060" y="244"/>
                      <a:pt x="1100" y="202"/>
                      <a:pt x="1172" y="202"/>
                    </a:cubicBezTo>
                    <a:cubicBezTo>
                      <a:pt x="1244" y="202"/>
                      <a:pt x="1300" y="244"/>
                      <a:pt x="1408" y="244"/>
                    </a:cubicBezTo>
                    <a:cubicBezTo>
                      <a:pt x="1516" y="244"/>
                      <a:pt x="1548" y="180"/>
                      <a:pt x="1628" y="180"/>
                    </a:cubicBezTo>
                    <a:cubicBezTo>
                      <a:pt x="1708" y="180"/>
                      <a:pt x="1792" y="264"/>
                      <a:pt x="1868" y="264"/>
                    </a:cubicBezTo>
                    <a:cubicBezTo>
                      <a:pt x="1868" y="68"/>
                      <a:pt x="1868" y="68"/>
                      <a:pt x="1868" y="68"/>
                    </a:cubicBezTo>
                    <a:cubicBezTo>
                      <a:pt x="1868" y="68"/>
                      <a:pt x="1676" y="0"/>
                      <a:pt x="16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grpSp>
        <p:nvGrpSpPr>
          <p:cNvPr id="16" name="Group 15"/>
          <p:cNvGrpSpPr/>
          <p:nvPr/>
        </p:nvGrpSpPr>
        <p:grpSpPr>
          <a:xfrm>
            <a:off x="7201769" y="2064949"/>
            <a:ext cx="692727" cy="278029"/>
            <a:chOff x="7201769" y="2064949"/>
            <a:chExt cx="692727" cy="278029"/>
          </a:xfrm>
        </p:grpSpPr>
        <p:sp>
          <p:nvSpPr>
            <p:cNvPr id="544" name="Oval 543"/>
            <p:cNvSpPr/>
            <p:nvPr/>
          </p:nvSpPr>
          <p:spPr>
            <a:xfrm>
              <a:off x="7491172" y="2064949"/>
              <a:ext cx="80732" cy="80732"/>
            </a:xfrm>
            <a:prstGeom prst="ellipse">
              <a:avLst/>
            </a:prstGeom>
            <a:solidFill>
              <a:schemeClr val="accent4"/>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5" name="Content Placeholder 2"/>
            <p:cNvSpPr txBox="1">
              <a:spLocks/>
            </p:cNvSpPr>
            <p:nvPr/>
          </p:nvSpPr>
          <p:spPr>
            <a:xfrm>
              <a:off x="7201769" y="2131866"/>
              <a:ext cx="692727"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Distribution</a:t>
              </a:r>
            </a:p>
          </p:txBody>
        </p:sp>
      </p:grpSp>
      <p:grpSp>
        <p:nvGrpSpPr>
          <p:cNvPr id="12" name="Group 11"/>
          <p:cNvGrpSpPr/>
          <p:nvPr/>
        </p:nvGrpSpPr>
        <p:grpSpPr>
          <a:xfrm>
            <a:off x="7360466" y="1605315"/>
            <a:ext cx="342145" cy="342145"/>
            <a:chOff x="7360466" y="1605315"/>
            <a:chExt cx="342145" cy="342145"/>
          </a:xfrm>
        </p:grpSpPr>
        <p:sp>
          <p:nvSpPr>
            <p:cNvPr id="541" name="Teardrop 540"/>
            <p:cNvSpPr/>
            <p:nvPr/>
          </p:nvSpPr>
          <p:spPr>
            <a:xfrm rot="8100000">
              <a:off x="7360466" y="1605315"/>
              <a:ext cx="342145" cy="34214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Freeform 33"/>
            <p:cNvSpPr>
              <a:spLocks noEditPoints="1"/>
            </p:cNvSpPr>
            <p:nvPr/>
          </p:nvSpPr>
          <p:spPr bwMode="auto">
            <a:xfrm>
              <a:off x="7486270" y="1706660"/>
              <a:ext cx="145127" cy="190779"/>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90"/>
          <p:cNvGrpSpPr/>
          <p:nvPr/>
        </p:nvGrpSpPr>
        <p:grpSpPr>
          <a:xfrm>
            <a:off x="836961" y="2571750"/>
            <a:ext cx="1982439" cy="1266761"/>
            <a:chOff x="4047573" y="2884717"/>
            <a:chExt cx="1982439" cy="1266761"/>
          </a:xfrm>
        </p:grpSpPr>
        <p:grpSp>
          <p:nvGrpSpPr>
            <p:cNvPr id="92" name="Group 91"/>
            <p:cNvGrpSpPr/>
            <p:nvPr/>
          </p:nvGrpSpPr>
          <p:grpSpPr>
            <a:xfrm>
              <a:off x="4047573" y="2884717"/>
              <a:ext cx="1982439" cy="1045150"/>
              <a:chOff x="714174" y="1657350"/>
              <a:chExt cx="2638626" cy="1683224"/>
            </a:xfrm>
          </p:grpSpPr>
          <p:cxnSp>
            <p:nvCxnSpPr>
              <p:cNvPr id="99" name="Straight Connector 98"/>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951571" y="1657350"/>
                <a:ext cx="202844" cy="1676400"/>
                <a:chOff x="951571" y="1657350"/>
                <a:chExt cx="202844" cy="1676400"/>
              </a:xfrm>
            </p:grpSpPr>
            <p:cxnSp>
              <p:nvCxnSpPr>
                <p:cNvPr id="116" name="Straight Connector 115"/>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Rounded Rectangle 116"/>
                <p:cNvSpPr/>
                <p:nvPr/>
              </p:nvSpPr>
              <p:spPr>
                <a:xfrm>
                  <a:off x="951571" y="2624904"/>
                  <a:ext cx="202844" cy="6234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1" name="Group 100"/>
              <p:cNvGrpSpPr/>
              <p:nvPr/>
            </p:nvGrpSpPr>
            <p:grpSpPr>
              <a:xfrm>
                <a:off x="1336791" y="1657350"/>
                <a:ext cx="202844" cy="1676400"/>
                <a:chOff x="1346378" y="1657350"/>
                <a:chExt cx="202844" cy="1676400"/>
              </a:xfrm>
            </p:grpSpPr>
            <p:cxnSp>
              <p:nvCxnSpPr>
                <p:cNvPr id="114" name="Straight Connector 113"/>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1346378" y="1824803"/>
                  <a:ext cx="202844" cy="1385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2" name="Group 101"/>
              <p:cNvGrpSpPr/>
              <p:nvPr/>
            </p:nvGrpSpPr>
            <p:grpSpPr>
              <a:xfrm>
                <a:off x="1722011" y="1657350"/>
                <a:ext cx="202844" cy="1676400"/>
                <a:chOff x="1695492" y="1657350"/>
                <a:chExt cx="202844" cy="1676400"/>
              </a:xfrm>
            </p:grpSpPr>
            <p:cxnSp>
              <p:nvCxnSpPr>
                <p:cNvPr id="112" name="Straight Connector 111"/>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Rounded Rectangle 112"/>
                <p:cNvSpPr/>
                <p:nvPr/>
              </p:nvSpPr>
              <p:spPr>
                <a:xfrm>
                  <a:off x="1695492" y="2188483"/>
                  <a:ext cx="202844" cy="103909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3" name="Group 102"/>
              <p:cNvGrpSpPr/>
              <p:nvPr/>
            </p:nvGrpSpPr>
            <p:grpSpPr>
              <a:xfrm>
                <a:off x="2107231" y="1657350"/>
                <a:ext cx="202844" cy="1676400"/>
                <a:chOff x="2090299" y="1657350"/>
                <a:chExt cx="202844" cy="1676400"/>
              </a:xfrm>
            </p:grpSpPr>
            <p:cxnSp>
              <p:nvCxnSpPr>
                <p:cNvPr id="110" name="Straight Connector 109"/>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1" name="Rounded Rectangle 110"/>
                <p:cNvSpPr/>
                <p:nvPr/>
              </p:nvSpPr>
              <p:spPr>
                <a:xfrm>
                  <a:off x="2090299" y="2333957"/>
                  <a:ext cx="202844" cy="9005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4" name="Group 103"/>
              <p:cNvGrpSpPr/>
              <p:nvPr/>
            </p:nvGrpSpPr>
            <p:grpSpPr>
              <a:xfrm>
                <a:off x="2492451" y="1657350"/>
                <a:ext cx="202844" cy="1676400"/>
                <a:chOff x="2482864" y="1657350"/>
                <a:chExt cx="202844" cy="1676400"/>
              </a:xfrm>
            </p:grpSpPr>
            <p:cxnSp>
              <p:nvCxnSpPr>
                <p:cNvPr id="108" name="Straight Connector 107"/>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Rounded Rectangle 108"/>
                <p:cNvSpPr/>
                <p:nvPr/>
              </p:nvSpPr>
              <p:spPr>
                <a:xfrm>
                  <a:off x="2482864" y="2115749"/>
                  <a:ext cx="202844" cy="11083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5" name="Group 104"/>
              <p:cNvGrpSpPr/>
              <p:nvPr/>
            </p:nvGrpSpPr>
            <p:grpSpPr>
              <a:xfrm>
                <a:off x="2877671" y="1657350"/>
                <a:ext cx="202844" cy="1676400"/>
                <a:chOff x="2877671" y="1657350"/>
                <a:chExt cx="202844" cy="1676400"/>
              </a:xfrm>
            </p:grpSpPr>
            <p:cxnSp>
              <p:nvCxnSpPr>
                <p:cNvPr id="106" name="Straight Connector 105"/>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sp>
          <p:nvSpPr>
            <p:cNvPr id="93" name="Rectangle 1436"/>
            <p:cNvSpPr>
              <a:spLocks noChangeArrowheads="1"/>
            </p:cNvSpPr>
            <p:nvPr/>
          </p:nvSpPr>
          <p:spPr bwMode="auto">
            <a:xfrm>
              <a:off x="423990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39</a:t>
              </a:r>
              <a:endParaRPr kumimoji="0" lang="en-US" i="0" u="none" strike="noStrike" cap="none" normalizeH="0" baseline="0" dirty="0">
                <a:ln>
                  <a:noFill/>
                </a:ln>
                <a:solidFill>
                  <a:schemeClr val="tx2"/>
                </a:solidFill>
                <a:effectLst/>
                <a:cs typeface="Arial" pitchFamily="34" charset="0"/>
              </a:endParaRPr>
            </a:p>
          </p:txBody>
        </p:sp>
        <p:sp>
          <p:nvSpPr>
            <p:cNvPr id="94" name="Rectangle 1436"/>
            <p:cNvSpPr>
              <a:spLocks noChangeArrowheads="1"/>
            </p:cNvSpPr>
            <p:nvPr/>
          </p:nvSpPr>
          <p:spPr bwMode="auto">
            <a:xfrm>
              <a:off x="453674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97</a:t>
              </a:r>
              <a:endParaRPr kumimoji="0" lang="en-US" i="0" u="none" strike="noStrike" cap="none" normalizeH="0" baseline="0" dirty="0">
                <a:ln>
                  <a:noFill/>
                </a:ln>
                <a:solidFill>
                  <a:schemeClr val="tx2"/>
                </a:solidFill>
                <a:effectLst/>
                <a:cs typeface="Arial" pitchFamily="34" charset="0"/>
              </a:endParaRPr>
            </a:p>
          </p:txBody>
        </p:sp>
        <p:sp>
          <p:nvSpPr>
            <p:cNvPr id="95" name="Rectangle 1436"/>
            <p:cNvSpPr>
              <a:spLocks noChangeArrowheads="1"/>
            </p:cNvSpPr>
            <p:nvPr/>
          </p:nvSpPr>
          <p:spPr bwMode="auto">
            <a:xfrm>
              <a:off x="4827896"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80</a:t>
              </a:r>
              <a:endParaRPr kumimoji="0" lang="en-US" i="0" u="none" strike="noStrike" cap="none" normalizeH="0" baseline="0" dirty="0">
                <a:ln>
                  <a:noFill/>
                </a:ln>
                <a:solidFill>
                  <a:schemeClr val="tx2"/>
                </a:solidFill>
                <a:effectLst/>
                <a:cs typeface="Arial" pitchFamily="34" charset="0"/>
              </a:endParaRPr>
            </a:p>
          </p:txBody>
        </p:sp>
        <p:sp>
          <p:nvSpPr>
            <p:cNvPr id="96" name="Rectangle 1436"/>
            <p:cNvSpPr>
              <a:spLocks noChangeArrowheads="1"/>
            </p:cNvSpPr>
            <p:nvPr/>
          </p:nvSpPr>
          <p:spPr bwMode="auto">
            <a:xfrm>
              <a:off x="5119048"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63</a:t>
              </a:r>
              <a:endParaRPr kumimoji="0" lang="en-US" i="0" u="none" strike="noStrike" cap="none" normalizeH="0" baseline="0" dirty="0">
                <a:ln>
                  <a:noFill/>
                </a:ln>
                <a:solidFill>
                  <a:schemeClr val="tx2"/>
                </a:solidFill>
                <a:effectLst/>
                <a:cs typeface="Arial" pitchFamily="34" charset="0"/>
              </a:endParaRPr>
            </a:p>
          </p:txBody>
        </p:sp>
        <p:sp>
          <p:nvSpPr>
            <p:cNvPr id="97" name="Rectangle 1436"/>
            <p:cNvSpPr>
              <a:spLocks noChangeArrowheads="1"/>
            </p:cNvSpPr>
            <p:nvPr/>
          </p:nvSpPr>
          <p:spPr bwMode="auto">
            <a:xfrm>
              <a:off x="5410200"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82</a:t>
              </a:r>
              <a:endParaRPr kumimoji="0" lang="en-US" i="0" u="none" strike="noStrike" cap="none" normalizeH="0" baseline="0" dirty="0">
                <a:ln>
                  <a:noFill/>
                </a:ln>
                <a:solidFill>
                  <a:schemeClr val="tx2"/>
                </a:solidFill>
                <a:effectLst/>
                <a:cs typeface="Arial" pitchFamily="34" charset="0"/>
              </a:endParaRPr>
            </a:p>
          </p:txBody>
        </p:sp>
        <p:sp>
          <p:nvSpPr>
            <p:cNvPr id="98" name="Rectangle 1436"/>
            <p:cNvSpPr>
              <a:spLocks noChangeArrowheads="1"/>
            </p:cNvSpPr>
            <p:nvPr/>
          </p:nvSpPr>
          <p:spPr bwMode="auto">
            <a:xfrm>
              <a:off x="5709903"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90</a:t>
              </a:r>
              <a:endParaRPr kumimoji="0" lang="en-US" i="0" u="none" strike="noStrike" cap="none" normalizeH="0" baseline="0" dirty="0">
                <a:ln>
                  <a:noFill/>
                </a:ln>
                <a:solidFill>
                  <a:schemeClr val="tx2"/>
                </a:solidFill>
                <a:effectLst/>
                <a:cs typeface="Arial" pitchFamily="34" charset="0"/>
              </a:endParaRPr>
            </a:p>
          </p:txBody>
        </p:sp>
      </p:grpSp>
      <p:grpSp>
        <p:nvGrpSpPr>
          <p:cNvPr id="17" name="Group 16"/>
          <p:cNvGrpSpPr/>
          <p:nvPr/>
        </p:nvGrpSpPr>
        <p:grpSpPr>
          <a:xfrm>
            <a:off x="900589" y="4016237"/>
            <a:ext cx="1309211" cy="528908"/>
            <a:chOff x="900589" y="4016237"/>
            <a:chExt cx="1309211" cy="528908"/>
          </a:xfrm>
        </p:grpSpPr>
        <p:sp>
          <p:nvSpPr>
            <p:cNvPr id="119" name="Subtitle 2"/>
            <p:cNvSpPr txBox="1">
              <a:spLocks/>
            </p:cNvSpPr>
            <p:nvPr/>
          </p:nvSpPr>
          <p:spPr>
            <a:xfrm>
              <a:off x="1392176" y="4306741"/>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2"/>
                  </a:solidFill>
                  <a:ea typeface="Franchise" pitchFamily="49" charset="0"/>
                </a:rPr>
                <a:t>Kilometers</a:t>
              </a:r>
            </a:p>
          </p:txBody>
        </p:sp>
        <p:sp>
          <p:nvSpPr>
            <p:cNvPr id="120" name="Content Placeholder 2"/>
            <p:cNvSpPr txBox="1">
              <a:spLocks/>
            </p:cNvSpPr>
            <p:nvPr/>
          </p:nvSpPr>
          <p:spPr>
            <a:xfrm>
              <a:off x="1381898" y="4016237"/>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tx2"/>
                  </a:solidFill>
                  <a:latin typeface="Source Sans Pro Black" pitchFamily="34" charset="0"/>
                </a:rPr>
                <a:t>64M</a:t>
              </a:r>
            </a:p>
          </p:txBody>
        </p:sp>
        <p:sp>
          <p:nvSpPr>
            <p:cNvPr id="7" name="Freeform 6"/>
            <p:cNvSpPr>
              <a:spLocks noEditPoints="1"/>
            </p:cNvSpPr>
            <p:nvPr/>
          </p:nvSpPr>
          <p:spPr bwMode="auto">
            <a:xfrm>
              <a:off x="900589" y="4128505"/>
              <a:ext cx="504229" cy="341850"/>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grpSp>
    </p:spTree>
    <p:extLst>
      <p:ext uri="{BB962C8B-B14F-4D97-AF65-F5344CB8AC3E}">
        <p14:creationId xmlns:p14="http://schemas.microsoft.com/office/powerpoint/2010/main" val="1046193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90"/>
                                        </p:tgtEl>
                                        <p:attrNameLst>
                                          <p:attrName>style.visibility</p:attrName>
                                        </p:attrNameLst>
                                      </p:cBhvr>
                                      <p:to>
                                        <p:strVal val="visible"/>
                                      </p:to>
                                    </p:set>
                                    <p:animEffect transition="in" filter="fade">
                                      <p:cBhvr>
                                        <p:cTn id="14" dur="500"/>
                                        <p:tgtEl>
                                          <p:spTgt spid="49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5"/>
                                        </p:tgtEl>
                                        <p:attrNameLst>
                                          <p:attrName>style.visibility</p:attrName>
                                        </p:attrNameLst>
                                      </p:cBhvr>
                                      <p:to>
                                        <p:strVal val="visible"/>
                                      </p:to>
                                    </p:set>
                                    <p:animEffect transition="in" filter="fade">
                                      <p:cBhvr>
                                        <p:cTn id="18" dur="500"/>
                                        <p:tgtEl>
                                          <p:spTgt spid="475"/>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down)">
                                      <p:cBhvr>
                                        <p:cTn id="22" dur="500"/>
                                        <p:tgtEl>
                                          <p:spTgt spid="91"/>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1000"/>
                                        <p:tgtEl>
                                          <p:spTgt spid="3"/>
                                        </p:tgtEl>
                                      </p:cBhvr>
                                    </p:animEffect>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5000"/>
                            </p:stCondLst>
                            <p:childTnLst>
                              <p:par>
                                <p:cTn id="42" presetID="22" presetClass="entr" presetSubtype="4"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childTnLst>
                          </p:cTn>
                        </p:par>
                        <p:par>
                          <p:cTn id="45" fill="hold">
                            <p:stCondLst>
                              <p:cond delay="5500"/>
                            </p:stCondLst>
                            <p:childTnLst>
                              <p:par>
                                <p:cTn id="46" presetID="53" presetClass="entr" presetSubtype="16"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6000"/>
                            </p:stCondLst>
                            <p:childTnLst>
                              <p:par>
                                <p:cTn id="52" presetID="22" presetClass="entr" presetSubtype="4"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down)">
                                      <p:cBhvr>
                                        <p:cTn id="54" dur="500"/>
                                        <p:tgtEl>
                                          <p:spTgt spid="30"/>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498"/>
                                        </p:tgtEl>
                                        <p:attrNameLst>
                                          <p:attrName>style.visibility</p:attrName>
                                        </p:attrNameLst>
                                      </p:cBhvr>
                                      <p:to>
                                        <p:strVal val="visible"/>
                                      </p:to>
                                    </p:set>
                                    <p:animEffect transition="in" filter="fade">
                                      <p:cBhvr>
                                        <p:cTn id="58" dur="500"/>
                                        <p:tgtEl>
                                          <p:spTgt spid="498"/>
                                        </p:tgtEl>
                                      </p:cBhvr>
                                    </p:animEffect>
                                  </p:childTnLst>
                                </p:cTn>
                              </p:par>
                            </p:childTnLst>
                          </p:cTn>
                        </p:par>
                        <p:par>
                          <p:cTn id="59" fill="hold">
                            <p:stCondLst>
                              <p:cond delay="7000"/>
                            </p:stCondLst>
                            <p:childTnLst>
                              <p:par>
                                <p:cTn id="60" presetID="53" presetClass="entr" presetSubtype="16" fill="hold" grpId="0" nodeType="afterEffect">
                                  <p:stCondLst>
                                    <p:cond delay="0"/>
                                  </p:stCondLst>
                                  <p:childTnLst>
                                    <p:set>
                                      <p:cBhvr>
                                        <p:cTn id="61" dur="1" fill="hold">
                                          <p:stCondLst>
                                            <p:cond delay="0"/>
                                          </p:stCondLst>
                                        </p:cTn>
                                        <p:tgtEl>
                                          <p:spTgt spid="470"/>
                                        </p:tgtEl>
                                        <p:attrNameLst>
                                          <p:attrName>style.visibility</p:attrName>
                                        </p:attrNameLst>
                                      </p:cBhvr>
                                      <p:to>
                                        <p:strVal val="visible"/>
                                      </p:to>
                                    </p:set>
                                    <p:anim calcmode="lin" valueType="num">
                                      <p:cBhvr>
                                        <p:cTn id="62" dur="500" fill="hold"/>
                                        <p:tgtEl>
                                          <p:spTgt spid="470"/>
                                        </p:tgtEl>
                                        <p:attrNameLst>
                                          <p:attrName>ppt_w</p:attrName>
                                        </p:attrNameLst>
                                      </p:cBhvr>
                                      <p:tavLst>
                                        <p:tav tm="0">
                                          <p:val>
                                            <p:fltVal val="0"/>
                                          </p:val>
                                        </p:tav>
                                        <p:tav tm="100000">
                                          <p:val>
                                            <p:strVal val="#ppt_w"/>
                                          </p:val>
                                        </p:tav>
                                      </p:tavLst>
                                    </p:anim>
                                    <p:anim calcmode="lin" valueType="num">
                                      <p:cBhvr>
                                        <p:cTn id="63" dur="500" fill="hold"/>
                                        <p:tgtEl>
                                          <p:spTgt spid="470"/>
                                        </p:tgtEl>
                                        <p:attrNameLst>
                                          <p:attrName>ppt_h</p:attrName>
                                        </p:attrNameLst>
                                      </p:cBhvr>
                                      <p:tavLst>
                                        <p:tav tm="0">
                                          <p:val>
                                            <p:fltVal val="0"/>
                                          </p:val>
                                        </p:tav>
                                        <p:tav tm="100000">
                                          <p:val>
                                            <p:strVal val="#ppt_h"/>
                                          </p:val>
                                        </p:tav>
                                      </p:tavLst>
                                    </p:anim>
                                    <p:animEffect transition="in" filter="fade">
                                      <p:cBhvr>
                                        <p:cTn id="64" dur="500"/>
                                        <p:tgtEl>
                                          <p:spTgt spid="470"/>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1000"/>
                                        <p:tgtEl>
                                          <p:spTgt spid="4"/>
                                        </p:tgtEl>
                                      </p:cBhvr>
                                    </p:animEffect>
                                  </p:childTnLst>
                                </p:cTn>
                              </p:par>
                            </p:childTnLst>
                          </p:cTn>
                        </p:par>
                        <p:par>
                          <p:cTn id="69" fill="hold">
                            <p:stCondLst>
                              <p:cond delay="8500"/>
                            </p:stCondLst>
                            <p:childTnLst>
                              <p:par>
                                <p:cTn id="70" presetID="53" presetClass="entr" presetSubtype="16" fill="hold" grpId="0" nodeType="afterEffect">
                                  <p:stCondLst>
                                    <p:cond delay="0"/>
                                  </p:stCondLst>
                                  <p:childTnLst>
                                    <p:set>
                                      <p:cBhvr>
                                        <p:cTn id="71" dur="1" fill="hold">
                                          <p:stCondLst>
                                            <p:cond delay="0"/>
                                          </p:stCondLst>
                                        </p:cTn>
                                        <p:tgtEl>
                                          <p:spTgt spid="471"/>
                                        </p:tgtEl>
                                        <p:attrNameLst>
                                          <p:attrName>style.visibility</p:attrName>
                                        </p:attrNameLst>
                                      </p:cBhvr>
                                      <p:to>
                                        <p:strVal val="visible"/>
                                      </p:to>
                                    </p:set>
                                    <p:anim calcmode="lin" valueType="num">
                                      <p:cBhvr>
                                        <p:cTn id="72" dur="500" fill="hold"/>
                                        <p:tgtEl>
                                          <p:spTgt spid="471"/>
                                        </p:tgtEl>
                                        <p:attrNameLst>
                                          <p:attrName>ppt_w</p:attrName>
                                        </p:attrNameLst>
                                      </p:cBhvr>
                                      <p:tavLst>
                                        <p:tav tm="0">
                                          <p:val>
                                            <p:fltVal val="0"/>
                                          </p:val>
                                        </p:tav>
                                        <p:tav tm="100000">
                                          <p:val>
                                            <p:strVal val="#ppt_w"/>
                                          </p:val>
                                        </p:tav>
                                      </p:tavLst>
                                    </p:anim>
                                    <p:anim calcmode="lin" valueType="num">
                                      <p:cBhvr>
                                        <p:cTn id="73" dur="500" fill="hold"/>
                                        <p:tgtEl>
                                          <p:spTgt spid="471"/>
                                        </p:tgtEl>
                                        <p:attrNameLst>
                                          <p:attrName>ppt_h</p:attrName>
                                        </p:attrNameLst>
                                      </p:cBhvr>
                                      <p:tavLst>
                                        <p:tav tm="0">
                                          <p:val>
                                            <p:fltVal val="0"/>
                                          </p:val>
                                        </p:tav>
                                        <p:tav tm="100000">
                                          <p:val>
                                            <p:strVal val="#ppt_h"/>
                                          </p:val>
                                        </p:tav>
                                      </p:tavLst>
                                    </p:anim>
                                    <p:animEffect transition="in" filter="fade">
                                      <p:cBhvr>
                                        <p:cTn id="74" dur="500"/>
                                        <p:tgtEl>
                                          <p:spTgt spid="471"/>
                                        </p:tgtEl>
                                      </p:cBhvr>
                                    </p:animEffect>
                                  </p:childTnLst>
                                </p:cTn>
                              </p:par>
                            </p:childTnLst>
                          </p:cTn>
                        </p:par>
                        <p:par>
                          <p:cTn id="75" fill="hold">
                            <p:stCondLst>
                              <p:cond delay="9000"/>
                            </p:stCondLst>
                            <p:childTnLst>
                              <p:par>
                                <p:cTn id="76" presetID="53" presetClass="entr" presetSubtype="16" fill="hold" nodeType="after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childTnLst>
                          </p:cTn>
                        </p:par>
                        <p:par>
                          <p:cTn id="81" fill="hold">
                            <p:stCondLst>
                              <p:cond delay="9500"/>
                            </p:stCondLst>
                            <p:childTnLst>
                              <p:par>
                                <p:cTn id="82" presetID="22" presetClass="entr" presetSubtype="4" fill="hold"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down)">
                                      <p:cBhvr>
                                        <p:cTn id="84" dur="500"/>
                                        <p:tgtEl>
                                          <p:spTgt spid="66"/>
                                        </p:tgtEl>
                                      </p:cBhvr>
                                    </p:animEffect>
                                  </p:childTnLst>
                                </p:cTn>
                              </p:par>
                            </p:childTnLst>
                          </p:cTn>
                        </p:par>
                        <p:par>
                          <p:cTn id="85" fill="hold">
                            <p:stCondLst>
                              <p:cond delay="10000"/>
                            </p:stCondLst>
                            <p:childTnLst>
                              <p:par>
                                <p:cTn id="86" presetID="53" presetClass="entr" presetSubtype="16"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500" fill="hold"/>
                                        <p:tgtEl>
                                          <p:spTgt spid="15"/>
                                        </p:tgtEl>
                                        <p:attrNameLst>
                                          <p:attrName>ppt_w</p:attrName>
                                        </p:attrNameLst>
                                      </p:cBhvr>
                                      <p:tavLst>
                                        <p:tav tm="0">
                                          <p:val>
                                            <p:fltVal val="0"/>
                                          </p:val>
                                        </p:tav>
                                        <p:tav tm="100000">
                                          <p:val>
                                            <p:strVal val="#ppt_w"/>
                                          </p:val>
                                        </p:tav>
                                      </p:tavLst>
                                    </p:anim>
                                    <p:anim calcmode="lin" valueType="num">
                                      <p:cBhvr>
                                        <p:cTn id="89" dur="500" fill="hold"/>
                                        <p:tgtEl>
                                          <p:spTgt spid="15"/>
                                        </p:tgtEl>
                                        <p:attrNameLst>
                                          <p:attrName>ppt_h</p:attrName>
                                        </p:attrNameLst>
                                      </p:cBhvr>
                                      <p:tavLst>
                                        <p:tav tm="0">
                                          <p:val>
                                            <p:fltVal val="0"/>
                                          </p:val>
                                        </p:tav>
                                        <p:tav tm="100000">
                                          <p:val>
                                            <p:strVal val="#ppt_h"/>
                                          </p:val>
                                        </p:tav>
                                      </p:tavLst>
                                    </p:anim>
                                    <p:animEffect transition="in" filter="fade">
                                      <p:cBhvr>
                                        <p:cTn id="90" dur="500"/>
                                        <p:tgtEl>
                                          <p:spTgt spid="15"/>
                                        </p:tgtEl>
                                      </p:cBhvr>
                                    </p:animEffect>
                                  </p:childTnLst>
                                </p:cTn>
                              </p:par>
                            </p:childTnLst>
                          </p:cTn>
                        </p:par>
                        <p:par>
                          <p:cTn id="91" fill="hold">
                            <p:stCondLst>
                              <p:cond delay="10500"/>
                            </p:stCondLst>
                            <p:childTnLst>
                              <p:par>
                                <p:cTn id="92" presetID="22" presetClass="entr" presetSubtype="4" fill="hold"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down)">
                                      <p:cBhvr>
                                        <p:cTn id="94" dur="500"/>
                                        <p:tgtEl>
                                          <p:spTgt spid="26"/>
                                        </p:tgtEl>
                                      </p:cBhvr>
                                    </p:animEffect>
                                  </p:childTnLst>
                                </p:cTn>
                              </p:par>
                            </p:childTnLst>
                          </p:cTn>
                        </p:par>
                        <p:par>
                          <p:cTn id="95" fill="hold">
                            <p:stCondLst>
                              <p:cond delay="11000"/>
                            </p:stCondLst>
                            <p:childTnLst>
                              <p:par>
                                <p:cTn id="96" presetID="53" presetClass="entr" presetSubtype="16" fill="hold" nodeType="after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500" fill="hold"/>
                                        <p:tgtEl>
                                          <p:spTgt spid="16"/>
                                        </p:tgtEl>
                                        <p:attrNameLst>
                                          <p:attrName>ppt_w</p:attrName>
                                        </p:attrNameLst>
                                      </p:cBhvr>
                                      <p:tavLst>
                                        <p:tav tm="0">
                                          <p:val>
                                            <p:fltVal val="0"/>
                                          </p:val>
                                        </p:tav>
                                        <p:tav tm="100000">
                                          <p:val>
                                            <p:strVal val="#ppt_w"/>
                                          </p:val>
                                        </p:tav>
                                      </p:tavLst>
                                    </p:anim>
                                    <p:anim calcmode="lin" valueType="num">
                                      <p:cBhvr>
                                        <p:cTn id="99" dur="500" fill="hold"/>
                                        <p:tgtEl>
                                          <p:spTgt spid="16"/>
                                        </p:tgtEl>
                                        <p:attrNameLst>
                                          <p:attrName>ppt_h</p:attrName>
                                        </p:attrNameLst>
                                      </p:cBhvr>
                                      <p:tavLst>
                                        <p:tav tm="0">
                                          <p:val>
                                            <p:fltVal val="0"/>
                                          </p:val>
                                        </p:tav>
                                        <p:tav tm="100000">
                                          <p:val>
                                            <p:strVal val="#ppt_h"/>
                                          </p:val>
                                        </p:tav>
                                      </p:tavLst>
                                    </p:anim>
                                    <p:animEffect transition="in" filter="fade">
                                      <p:cBhvr>
                                        <p:cTn id="100" dur="500"/>
                                        <p:tgtEl>
                                          <p:spTgt spid="16"/>
                                        </p:tgtEl>
                                      </p:cBhvr>
                                    </p:animEffect>
                                  </p:childTnLst>
                                </p:cTn>
                              </p:par>
                            </p:childTnLst>
                          </p:cTn>
                        </p:par>
                        <p:par>
                          <p:cTn id="101" fill="hold">
                            <p:stCondLst>
                              <p:cond delay="11500"/>
                            </p:stCondLst>
                            <p:childTnLst>
                              <p:par>
                                <p:cTn id="102" presetID="22" presetClass="entr" presetSubtype="4"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wipe(down)">
                                      <p:cBhvr>
                                        <p:cTn id="104" dur="500"/>
                                        <p:tgtEl>
                                          <p:spTgt spid="12"/>
                                        </p:tgtEl>
                                      </p:cBhvr>
                                    </p:animEffect>
                                  </p:childTnLst>
                                </p:cTn>
                              </p:par>
                            </p:childTnLst>
                          </p:cTn>
                        </p:par>
                        <p:par>
                          <p:cTn id="105" fill="hold">
                            <p:stCondLst>
                              <p:cond delay="12000"/>
                            </p:stCondLst>
                            <p:childTnLst>
                              <p:par>
                                <p:cTn id="106" presetID="53" presetClass="entr" presetSubtype="16" fill="hold" grpId="0" nodeType="afterEffect">
                                  <p:stCondLst>
                                    <p:cond delay="0"/>
                                  </p:stCondLst>
                                  <p:childTnLst>
                                    <p:set>
                                      <p:cBhvr>
                                        <p:cTn id="107" dur="1" fill="hold">
                                          <p:stCondLst>
                                            <p:cond delay="0"/>
                                          </p:stCondLst>
                                        </p:cTn>
                                        <p:tgtEl>
                                          <p:spTgt spid="472"/>
                                        </p:tgtEl>
                                        <p:attrNameLst>
                                          <p:attrName>style.visibility</p:attrName>
                                        </p:attrNameLst>
                                      </p:cBhvr>
                                      <p:to>
                                        <p:strVal val="visible"/>
                                      </p:to>
                                    </p:set>
                                    <p:anim calcmode="lin" valueType="num">
                                      <p:cBhvr>
                                        <p:cTn id="108" dur="500" fill="hold"/>
                                        <p:tgtEl>
                                          <p:spTgt spid="472"/>
                                        </p:tgtEl>
                                        <p:attrNameLst>
                                          <p:attrName>ppt_w</p:attrName>
                                        </p:attrNameLst>
                                      </p:cBhvr>
                                      <p:tavLst>
                                        <p:tav tm="0">
                                          <p:val>
                                            <p:fltVal val="0"/>
                                          </p:val>
                                        </p:tav>
                                        <p:tav tm="100000">
                                          <p:val>
                                            <p:strVal val="#ppt_w"/>
                                          </p:val>
                                        </p:tav>
                                      </p:tavLst>
                                    </p:anim>
                                    <p:anim calcmode="lin" valueType="num">
                                      <p:cBhvr>
                                        <p:cTn id="109" dur="500" fill="hold"/>
                                        <p:tgtEl>
                                          <p:spTgt spid="472"/>
                                        </p:tgtEl>
                                        <p:attrNameLst>
                                          <p:attrName>ppt_h</p:attrName>
                                        </p:attrNameLst>
                                      </p:cBhvr>
                                      <p:tavLst>
                                        <p:tav tm="0">
                                          <p:val>
                                            <p:fltVal val="0"/>
                                          </p:val>
                                        </p:tav>
                                        <p:tav tm="100000">
                                          <p:val>
                                            <p:strVal val="#ppt_h"/>
                                          </p:val>
                                        </p:tav>
                                      </p:tavLst>
                                    </p:anim>
                                    <p:animEffect transition="in" filter="fade">
                                      <p:cBhvr>
                                        <p:cTn id="110"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4" grpId="0" animBg="1"/>
      <p:bldP spid="3" grpId="0" animBg="1"/>
      <p:bldP spid="5" grpId="0" animBg="1"/>
      <p:bldP spid="470" grpId="0" animBg="1"/>
      <p:bldP spid="471" grpId="0" animBg="1"/>
      <p:bldP spid="472" grpId="0" animBg="1"/>
      <p:bldP spid="475" grpId="0"/>
      <p:bldP spid="490" grpId="0"/>
      <p:bldP spid="49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Content Placeholder 2"/>
          <p:cNvSpPr txBox="1">
            <a:spLocks/>
          </p:cNvSpPr>
          <p:nvPr/>
        </p:nvSpPr>
        <p:spPr>
          <a:xfrm>
            <a:off x="3741323" y="2156630"/>
            <a:ext cx="4273899" cy="1155441"/>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Users by Country</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1181894" y="3992239"/>
            <a:ext cx="6780213" cy="269813"/>
            <a:chOff x="987425" y="3790950"/>
            <a:chExt cx="6780213" cy="600075"/>
          </a:xfrm>
        </p:grpSpPr>
        <p:sp>
          <p:nvSpPr>
            <p:cNvPr id="3438" name="Rectangle 1435"/>
            <p:cNvSpPr>
              <a:spLocks noChangeArrowheads="1"/>
            </p:cNvSpPr>
            <p:nvPr/>
          </p:nvSpPr>
          <p:spPr bwMode="auto">
            <a:xfrm>
              <a:off x="3184526" y="3906135"/>
              <a:ext cx="1259362" cy="37129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1" name="Rectangle 1435"/>
            <p:cNvSpPr>
              <a:spLocks noChangeArrowheads="1"/>
            </p:cNvSpPr>
            <p:nvPr/>
          </p:nvSpPr>
          <p:spPr bwMode="auto">
            <a:xfrm>
              <a:off x="1923166" y="3819976"/>
              <a:ext cx="1259362" cy="543609"/>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8" name="Rectangle 1435"/>
            <p:cNvSpPr>
              <a:spLocks noChangeArrowheads="1"/>
            </p:cNvSpPr>
            <p:nvPr/>
          </p:nvSpPr>
          <p:spPr bwMode="auto">
            <a:xfrm>
              <a:off x="5705475" y="4020206"/>
              <a:ext cx="1259362" cy="143148"/>
            </a:xfrm>
            <a:prstGeom prst="rect">
              <a:avLst/>
            </a:prstGeom>
            <a:solidFill>
              <a:schemeClr val="tx1">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6" name="Rectangle 1435"/>
            <p:cNvSpPr>
              <a:spLocks noChangeArrowheads="1"/>
            </p:cNvSpPr>
            <p:nvPr/>
          </p:nvSpPr>
          <p:spPr bwMode="auto">
            <a:xfrm>
              <a:off x="4446113" y="3976510"/>
              <a:ext cx="1259362" cy="230542"/>
            </a:xfrm>
            <a:prstGeom prst="rect">
              <a:avLst/>
            </a:prstGeom>
            <a:solidFill>
              <a:schemeClr val="tx1">
                <a:lumMod val="40000"/>
                <a:lumOff val="6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37" name="Line 1434"/>
            <p:cNvSpPr>
              <a:spLocks noChangeShapeType="1"/>
            </p:cNvSpPr>
            <p:nvPr/>
          </p:nvSpPr>
          <p:spPr bwMode="auto">
            <a:xfrm>
              <a:off x="987425" y="4090988"/>
              <a:ext cx="6780213" cy="0"/>
            </a:xfrm>
            <a:prstGeom prst="line">
              <a:avLst/>
            </a:prstGeom>
            <a:noFill/>
            <a:ln w="284" cap="rnd">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7" name="Line 1442"/>
            <p:cNvSpPr>
              <a:spLocks noChangeShapeType="1"/>
            </p:cNvSpPr>
            <p:nvPr/>
          </p:nvSpPr>
          <p:spPr bwMode="auto">
            <a:xfrm>
              <a:off x="10842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8" name="Line 1443"/>
            <p:cNvSpPr>
              <a:spLocks noChangeShapeType="1"/>
            </p:cNvSpPr>
            <p:nvPr/>
          </p:nvSpPr>
          <p:spPr bwMode="auto">
            <a:xfrm>
              <a:off x="11890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9" name="Line 1444"/>
            <p:cNvSpPr>
              <a:spLocks noChangeShapeType="1"/>
            </p:cNvSpPr>
            <p:nvPr/>
          </p:nvSpPr>
          <p:spPr bwMode="auto">
            <a:xfrm>
              <a:off x="12938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1" name="Line 1445"/>
            <p:cNvSpPr>
              <a:spLocks noChangeShapeType="1"/>
            </p:cNvSpPr>
            <p:nvPr/>
          </p:nvSpPr>
          <p:spPr bwMode="auto">
            <a:xfrm>
              <a:off x="14001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2" name="Line 1446"/>
            <p:cNvSpPr>
              <a:spLocks noChangeShapeType="1"/>
            </p:cNvSpPr>
            <p:nvPr/>
          </p:nvSpPr>
          <p:spPr bwMode="auto">
            <a:xfrm>
              <a:off x="15049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3" name="Line 1447"/>
            <p:cNvSpPr>
              <a:spLocks noChangeShapeType="1"/>
            </p:cNvSpPr>
            <p:nvPr/>
          </p:nvSpPr>
          <p:spPr bwMode="auto">
            <a:xfrm>
              <a:off x="16097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4" name="Line 1448"/>
            <p:cNvSpPr>
              <a:spLocks noChangeShapeType="1"/>
            </p:cNvSpPr>
            <p:nvPr/>
          </p:nvSpPr>
          <p:spPr bwMode="auto">
            <a:xfrm>
              <a:off x="17145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5" name="Line 1449"/>
            <p:cNvSpPr>
              <a:spLocks noChangeShapeType="1"/>
            </p:cNvSpPr>
            <p:nvPr/>
          </p:nvSpPr>
          <p:spPr bwMode="auto">
            <a:xfrm>
              <a:off x="18192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2" name="Line 1450"/>
            <p:cNvSpPr>
              <a:spLocks noChangeShapeType="1"/>
            </p:cNvSpPr>
            <p:nvPr/>
          </p:nvSpPr>
          <p:spPr bwMode="auto">
            <a:xfrm>
              <a:off x="1924050"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3" name="Line 1451"/>
            <p:cNvSpPr>
              <a:spLocks noChangeShapeType="1"/>
            </p:cNvSpPr>
            <p:nvPr/>
          </p:nvSpPr>
          <p:spPr bwMode="auto">
            <a:xfrm>
              <a:off x="20288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4" name="Line 1452"/>
            <p:cNvSpPr>
              <a:spLocks noChangeShapeType="1"/>
            </p:cNvSpPr>
            <p:nvPr/>
          </p:nvSpPr>
          <p:spPr bwMode="auto">
            <a:xfrm>
              <a:off x="21351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5" name="Line 1453"/>
            <p:cNvSpPr>
              <a:spLocks noChangeShapeType="1"/>
            </p:cNvSpPr>
            <p:nvPr/>
          </p:nvSpPr>
          <p:spPr bwMode="auto">
            <a:xfrm>
              <a:off x="22399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1" name="Line 1454"/>
            <p:cNvSpPr>
              <a:spLocks noChangeShapeType="1"/>
            </p:cNvSpPr>
            <p:nvPr/>
          </p:nvSpPr>
          <p:spPr bwMode="auto">
            <a:xfrm>
              <a:off x="23447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2" name="Line 1455"/>
            <p:cNvSpPr>
              <a:spLocks noChangeShapeType="1"/>
            </p:cNvSpPr>
            <p:nvPr/>
          </p:nvSpPr>
          <p:spPr bwMode="auto">
            <a:xfrm>
              <a:off x="24495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3" name="Line 1456"/>
            <p:cNvSpPr>
              <a:spLocks noChangeShapeType="1"/>
            </p:cNvSpPr>
            <p:nvPr/>
          </p:nvSpPr>
          <p:spPr bwMode="auto">
            <a:xfrm>
              <a:off x="25542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4" name="Line 1457"/>
            <p:cNvSpPr>
              <a:spLocks noChangeShapeType="1"/>
            </p:cNvSpPr>
            <p:nvPr/>
          </p:nvSpPr>
          <p:spPr bwMode="auto">
            <a:xfrm>
              <a:off x="26590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5" name="Line 1458"/>
            <p:cNvSpPr>
              <a:spLocks noChangeShapeType="1"/>
            </p:cNvSpPr>
            <p:nvPr/>
          </p:nvSpPr>
          <p:spPr bwMode="auto">
            <a:xfrm>
              <a:off x="27654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7" name="Line 1459"/>
            <p:cNvSpPr>
              <a:spLocks noChangeShapeType="1"/>
            </p:cNvSpPr>
            <p:nvPr/>
          </p:nvSpPr>
          <p:spPr bwMode="auto">
            <a:xfrm>
              <a:off x="28702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8" name="Line 1460"/>
            <p:cNvSpPr>
              <a:spLocks noChangeShapeType="1"/>
            </p:cNvSpPr>
            <p:nvPr/>
          </p:nvSpPr>
          <p:spPr bwMode="auto">
            <a:xfrm>
              <a:off x="29749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9" name="Line 1461"/>
            <p:cNvSpPr>
              <a:spLocks noChangeShapeType="1"/>
            </p:cNvSpPr>
            <p:nvPr/>
          </p:nvSpPr>
          <p:spPr bwMode="auto">
            <a:xfrm>
              <a:off x="30797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0" name="Line 1462"/>
            <p:cNvSpPr>
              <a:spLocks noChangeShapeType="1"/>
            </p:cNvSpPr>
            <p:nvPr/>
          </p:nvSpPr>
          <p:spPr bwMode="auto">
            <a:xfrm>
              <a:off x="3184525"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1" name="Line 1463"/>
            <p:cNvSpPr>
              <a:spLocks noChangeShapeType="1"/>
            </p:cNvSpPr>
            <p:nvPr/>
          </p:nvSpPr>
          <p:spPr bwMode="auto">
            <a:xfrm>
              <a:off x="32893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2" name="Line 1464"/>
            <p:cNvSpPr>
              <a:spLocks noChangeShapeType="1"/>
            </p:cNvSpPr>
            <p:nvPr/>
          </p:nvSpPr>
          <p:spPr bwMode="auto">
            <a:xfrm>
              <a:off x="33940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3" name="Line 1465"/>
            <p:cNvSpPr>
              <a:spLocks noChangeShapeType="1"/>
            </p:cNvSpPr>
            <p:nvPr/>
          </p:nvSpPr>
          <p:spPr bwMode="auto">
            <a:xfrm>
              <a:off x="35004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1" name="Line 1466"/>
            <p:cNvSpPr>
              <a:spLocks noChangeShapeType="1"/>
            </p:cNvSpPr>
            <p:nvPr/>
          </p:nvSpPr>
          <p:spPr bwMode="auto">
            <a:xfrm>
              <a:off x="3605213" y="3867150"/>
              <a:ext cx="0" cy="4492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2" name="Line 1467"/>
            <p:cNvSpPr>
              <a:spLocks noChangeShapeType="1"/>
            </p:cNvSpPr>
            <p:nvPr/>
          </p:nvSpPr>
          <p:spPr bwMode="auto">
            <a:xfrm>
              <a:off x="37099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3" name="Line 1468"/>
            <p:cNvSpPr>
              <a:spLocks noChangeShapeType="1"/>
            </p:cNvSpPr>
            <p:nvPr/>
          </p:nvSpPr>
          <p:spPr bwMode="auto">
            <a:xfrm>
              <a:off x="38147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6" name="Line 1469"/>
            <p:cNvSpPr>
              <a:spLocks noChangeShapeType="1"/>
            </p:cNvSpPr>
            <p:nvPr/>
          </p:nvSpPr>
          <p:spPr bwMode="auto">
            <a:xfrm>
              <a:off x="39195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7" name="Line 1470"/>
            <p:cNvSpPr>
              <a:spLocks noChangeShapeType="1"/>
            </p:cNvSpPr>
            <p:nvPr/>
          </p:nvSpPr>
          <p:spPr bwMode="auto">
            <a:xfrm>
              <a:off x="40243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8" name="Line 1471"/>
            <p:cNvSpPr>
              <a:spLocks noChangeShapeType="1"/>
            </p:cNvSpPr>
            <p:nvPr/>
          </p:nvSpPr>
          <p:spPr bwMode="auto">
            <a:xfrm>
              <a:off x="41290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9" name="Line 1472"/>
            <p:cNvSpPr>
              <a:spLocks noChangeShapeType="1"/>
            </p:cNvSpPr>
            <p:nvPr/>
          </p:nvSpPr>
          <p:spPr bwMode="auto">
            <a:xfrm>
              <a:off x="42354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0" name="Line 1473"/>
            <p:cNvSpPr>
              <a:spLocks noChangeShapeType="1"/>
            </p:cNvSpPr>
            <p:nvPr/>
          </p:nvSpPr>
          <p:spPr bwMode="auto">
            <a:xfrm>
              <a:off x="43402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1" name="Line 1474"/>
            <p:cNvSpPr>
              <a:spLocks noChangeShapeType="1"/>
            </p:cNvSpPr>
            <p:nvPr/>
          </p:nvSpPr>
          <p:spPr bwMode="auto">
            <a:xfrm>
              <a:off x="4445000"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2" name="Line 1475"/>
            <p:cNvSpPr>
              <a:spLocks noChangeShapeType="1"/>
            </p:cNvSpPr>
            <p:nvPr/>
          </p:nvSpPr>
          <p:spPr bwMode="auto">
            <a:xfrm>
              <a:off x="45497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3" name="Line 1476"/>
            <p:cNvSpPr>
              <a:spLocks noChangeShapeType="1"/>
            </p:cNvSpPr>
            <p:nvPr/>
          </p:nvSpPr>
          <p:spPr bwMode="auto">
            <a:xfrm>
              <a:off x="46545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4" name="Line 1477"/>
            <p:cNvSpPr>
              <a:spLocks noChangeShapeType="1"/>
            </p:cNvSpPr>
            <p:nvPr/>
          </p:nvSpPr>
          <p:spPr bwMode="auto">
            <a:xfrm>
              <a:off x="47593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5" name="Line 1478"/>
            <p:cNvSpPr>
              <a:spLocks noChangeShapeType="1"/>
            </p:cNvSpPr>
            <p:nvPr/>
          </p:nvSpPr>
          <p:spPr bwMode="auto">
            <a:xfrm>
              <a:off x="48641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6" name="Line 1479"/>
            <p:cNvSpPr>
              <a:spLocks noChangeShapeType="1"/>
            </p:cNvSpPr>
            <p:nvPr/>
          </p:nvSpPr>
          <p:spPr bwMode="auto">
            <a:xfrm>
              <a:off x="49704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7" name="Line 1480"/>
            <p:cNvSpPr>
              <a:spLocks noChangeShapeType="1"/>
            </p:cNvSpPr>
            <p:nvPr/>
          </p:nvSpPr>
          <p:spPr bwMode="auto">
            <a:xfrm>
              <a:off x="50752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8" name="Line 1481"/>
            <p:cNvSpPr>
              <a:spLocks noChangeShapeType="1"/>
            </p:cNvSpPr>
            <p:nvPr/>
          </p:nvSpPr>
          <p:spPr bwMode="auto">
            <a:xfrm>
              <a:off x="51800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9" name="Line 1482"/>
            <p:cNvSpPr>
              <a:spLocks noChangeShapeType="1"/>
            </p:cNvSpPr>
            <p:nvPr/>
          </p:nvSpPr>
          <p:spPr bwMode="auto">
            <a:xfrm>
              <a:off x="52847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0" name="Line 1483"/>
            <p:cNvSpPr>
              <a:spLocks noChangeShapeType="1"/>
            </p:cNvSpPr>
            <p:nvPr/>
          </p:nvSpPr>
          <p:spPr bwMode="auto">
            <a:xfrm>
              <a:off x="53895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1" name="Line 1484"/>
            <p:cNvSpPr>
              <a:spLocks noChangeShapeType="1"/>
            </p:cNvSpPr>
            <p:nvPr/>
          </p:nvSpPr>
          <p:spPr bwMode="auto">
            <a:xfrm>
              <a:off x="54943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3" name="Line 1485"/>
            <p:cNvSpPr>
              <a:spLocks noChangeShapeType="1"/>
            </p:cNvSpPr>
            <p:nvPr/>
          </p:nvSpPr>
          <p:spPr bwMode="auto">
            <a:xfrm>
              <a:off x="55991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4" name="Line 1486"/>
            <p:cNvSpPr>
              <a:spLocks noChangeShapeType="1"/>
            </p:cNvSpPr>
            <p:nvPr/>
          </p:nvSpPr>
          <p:spPr bwMode="auto">
            <a:xfrm>
              <a:off x="5705475"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5" name="Line 1487"/>
            <p:cNvSpPr>
              <a:spLocks noChangeShapeType="1"/>
            </p:cNvSpPr>
            <p:nvPr/>
          </p:nvSpPr>
          <p:spPr bwMode="auto">
            <a:xfrm>
              <a:off x="58102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6" name="Line 1488"/>
            <p:cNvSpPr>
              <a:spLocks noChangeShapeType="1"/>
            </p:cNvSpPr>
            <p:nvPr/>
          </p:nvSpPr>
          <p:spPr bwMode="auto">
            <a:xfrm>
              <a:off x="59150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7" name="Line 1489"/>
            <p:cNvSpPr>
              <a:spLocks noChangeShapeType="1"/>
            </p:cNvSpPr>
            <p:nvPr/>
          </p:nvSpPr>
          <p:spPr bwMode="auto">
            <a:xfrm>
              <a:off x="60198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9" name="Line 1490"/>
            <p:cNvSpPr>
              <a:spLocks noChangeShapeType="1"/>
            </p:cNvSpPr>
            <p:nvPr/>
          </p:nvSpPr>
          <p:spPr bwMode="auto">
            <a:xfrm>
              <a:off x="61245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0" name="Line 1491"/>
            <p:cNvSpPr>
              <a:spLocks noChangeShapeType="1"/>
            </p:cNvSpPr>
            <p:nvPr/>
          </p:nvSpPr>
          <p:spPr bwMode="auto">
            <a:xfrm>
              <a:off x="62293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1" name="Line 1492"/>
            <p:cNvSpPr>
              <a:spLocks noChangeShapeType="1"/>
            </p:cNvSpPr>
            <p:nvPr/>
          </p:nvSpPr>
          <p:spPr bwMode="auto">
            <a:xfrm>
              <a:off x="63341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2" name="Line 1493"/>
            <p:cNvSpPr>
              <a:spLocks noChangeShapeType="1"/>
            </p:cNvSpPr>
            <p:nvPr/>
          </p:nvSpPr>
          <p:spPr bwMode="auto">
            <a:xfrm>
              <a:off x="64404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3" name="Line 1494"/>
            <p:cNvSpPr>
              <a:spLocks noChangeShapeType="1"/>
            </p:cNvSpPr>
            <p:nvPr/>
          </p:nvSpPr>
          <p:spPr bwMode="auto">
            <a:xfrm>
              <a:off x="65452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4" name="Line 1495"/>
            <p:cNvSpPr>
              <a:spLocks noChangeShapeType="1"/>
            </p:cNvSpPr>
            <p:nvPr/>
          </p:nvSpPr>
          <p:spPr bwMode="auto">
            <a:xfrm>
              <a:off x="66500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5" name="Line 1496"/>
            <p:cNvSpPr>
              <a:spLocks noChangeShapeType="1"/>
            </p:cNvSpPr>
            <p:nvPr/>
          </p:nvSpPr>
          <p:spPr bwMode="auto">
            <a:xfrm>
              <a:off x="67548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6" name="Line 1497"/>
            <p:cNvSpPr>
              <a:spLocks noChangeShapeType="1"/>
            </p:cNvSpPr>
            <p:nvPr/>
          </p:nvSpPr>
          <p:spPr bwMode="auto">
            <a:xfrm>
              <a:off x="68595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7" name="Line 1498"/>
            <p:cNvSpPr>
              <a:spLocks noChangeShapeType="1"/>
            </p:cNvSpPr>
            <p:nvPr/>
          </p:nvSpPr>
          <p:spPr bwMode="auto">
            <a:xfrm>
              <a:off x="6964363"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8" name="Line 1499"/>
            <p:cNvSpPr>
              <a:spLocks noChangeShapeType="1"/>
            </p:cNvSpPr>
            <p:nvPr/>
          </p:nvSpPr>
          <p:spPr bwMode="auto">
            <a:xfrm>
              <a:off x="70691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9" name="Line 1500"/>
            <p:cNvSpPr>
              <a:spLocks noChangeShapeType="1"/>
            </p:cNvSpPr>
            <p:nvPr/>
          </p:nvSpPr>
          <p:spPr bwMode="auto">
            <a:xfrm>
              <a:off x="71755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0" name="Line 1501"/>
            <p:cNvSpPr>
              <a:spLocks noChangeShapeType="1"/>
            </p:cNvSpPr>
            <p:nvPr/>
          </p:nvSpPr>
          <p:spPr bwMode="auto">
            <a:xfrm>
              <a:off x="72802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1" name="Line 1502"/>
            <p:cNvSpPr>
              <a:spLocks noChangeShapeType="1"/>
            </p:cNvSpPr>
            <p:nvPr/>
          </p:nvSpPr>
          <p:spPr bwMode="auto">
            <a:xfrm>
              <a:off x="73850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2" name="Line 1503"/>
            <p:cNvSpPr>
              <a:spLocks noChangeShapeType="1"/>
            </p:cNvSpPr>
            <p:nvPr/>
          </p:nvSpPr>
          <p:spPr bwMode="auto">
            <a:xfrm>
              <a:off x="74898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3" name="Line 1504"/>
            <p:cNvSpPr>
              <a:spLocks noChangeShapeType="1"/>
            </p:cNvSpPr>
            <p:nvPr/>
          </p:nvSpPr>
          <p:spPr bwMode="auto">
            <a:xfrm>
              <a:off x="75946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4" name="Line 1505"/>
            <p:cNvSpPr>
              <a:spLocks noChangeShapeType="1"/>
            </p:cNvSpPr>
            <p:nvPr/>
          </p:nvSpPr>
          <p:spPr bwMode="auto">
            <a:xfrm>
              <a:off x="76993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2" name="Group 91"/>
          <p:cNvGrpSpPr/>
          <p:nvPr>
            <p:custDataLst>
              <p:tags r:id="rId1"/>
            </p:custDataLst>
          </p:nvPr>
        </p:nvGrpSpPr>
        <p:grpSpPr bwMode="gray">
          <a:xfrm>
            <a:off x="685800" y="1504950"/>
            <a:ext cx="2698478" cy="1769194"/>
            <a:chOff x="1832768" y="1268759"/>
            <a:chExt cx="6240462" cy="3571875"/>
          </a:xfrm>
          <a:solidFill>
            <a:schemeClr val="tx1"/>
          </a:solidFill>
        </p:grpSpPr>
        <p:sp>
          <p:nvSpPr>
            <p:cNvPr id="9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3"/>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09" name="Group 69"/>
            <p:cNvGrpSpPr>
              <a:grpSpLocks noChangeAspect="1"/>
            </p:cNvGrpSpPr>
            <p:nvPr/>
          </p:nvGrpSpPr>
          <p:grpSpPr bwMode="gray">
            <a:xfrm>
              <a:off x="6801642" y="3364259"/>
              <a:ext cx="161925" cy="231775"/>
              <a:chOff x="3802" y="2280"/>
              <a:chExt cx="102" cy="146"/>
            </a:xfrm>
            <a:grpFill/>
          </p:grpSpPr>
          <p:sp>
            <p:nvSpPr>
              <p:cNvPr id="43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1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6" name="Group 97"/>
            <p:cNvGrpSpPr>
              <a:grpSpLocks noChangeAspect="1"/>
            </p:cNvGrpSpPr>
            <p:nvPr/>
          </p:nvGrpSpPr>
          <p:grpSpPr bwMode="gray">
            <a:xfrm>
              <a:off x="5818980" y="3002309"/>
              <a:ext cx="636588" cy="587375"/>
              <a:chOff x="3183" y="2052"/>
              <a:chExt cx="401" cy="370"/>
            </a:xfrm>
            <a:grpFill/>
          </p:grpSpPr>
          <p:sp>
            <p:nvSpPr>
              <p:cNvPr id="43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8" name="Group 106"/>
            <p:cNvGrpSpPr>
              <a:grpSpLocks noChangeAspect="1"/>
            </p:cNvGrpSpPr>
            <p:nvPr/>
          </p:nvGrpSpPr>
          <p:grpSpPr bwMode="gray">
            <a:xfrm>
              <a:off x="7017542" y="2807047"/>
              <a:ext cx="282575" cy="320675"/>
              <a:chOff x="3938" y="1929"/>
              <a:chExt cx="178" cy="202"/>
            </a:xfrm>
            <a:grpFill/>
          </p:grpSpPr>
          <p:sp>
            <p:nvSpPr>
              <p:cNvPr id="42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34" name="Group 116"/>
            <p:cNvGrpSpPr>
              <a:grpSpLocks noChangeAspect="1"/>
            </p:cNvGrpSpPr>
            <p:nvPr/>
          </p:nvGrpSpPr>
          <p:grpSpPr bwMode="gray">
            <a:xfrm>
              <a:off x="5099842" y="1268760"/>
              <a:ext cx="2973388" cy="1638300"/>
              <a:chOff x="2730" y="960"/>
              <a:chExt cx="1873" cy="1032"/>
            </a:xfrm>
            <a:grpFill/>
          </p:grpSpPr>
          <p:grpSp>
            <p:nvGrpSpPr>
              <p:cNvPr id="409" name="Group 117"/>
              <p:cNvGrpSpPr>
                <a:grpSpLocks noChangeAspect="1"/>
              </p:cNvGrpSpPr>
              <p:nvPr/>
            </p:nvGrpSpPr>
            <p:grpSpPr bwMode="gray">
              <a:xfrm>
                <a:off x="3044" y="960"/>
                <a:ext cx="1473" cy="481"/>
                <a:chOff x="3044" y="960"/>
                <a:chExt cx="1473" cy="481"/>
              </a:xfrm>
              <a:grpFill/>
            </p:grpSpPr>
            <p:sp>
              <p:nvSpPr>
                <p:cNvPr id="41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41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chemeClr val="accent2"/>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135" name="Group 135"/>
            <p:cNvGrpSpPr>
              <a:grpSpLocks noChangeAspect="1"/>
            </p:cNvGrpSpPr>
            <p:nvPr/>
          </p:nvGrpSpPr>
          <p:grpSpPr bwMode="gray">
            <a:xfrm>
              <a:off x="5214142" y="2886422"/>
              <a:ext cx="647700" cy="585788"/>
              <a:chOff x="2802" y="1979"/>
              <a:chExt cx="408" cy="369"/>
            </a:xfrm>
            <a:grpFill/>
          </p:grpSpPr>
          <p:sp>
            <p:nvSpPr>
              <p:cNvPr id="38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1" name="Group 137"/>
              <p:cNvGrpSpPr>
                <a:grpSpLocks noChangeAspect="1"/>
              </p:cNvGrpSpPr>
              <p:nvPr/>
            </p:nvGrpSpPr>
            <p:grpSpPr bwMode="gray">
              <a:xfrm>
                <a:off x="2889" y="2101"/>
                <a:ext cx="17" cy="51"/>
                <a:chOff x="2889" y="2101"/>
                <a:chExt cx="17" cy="51"/>
              </a:xfrm>
              <a:grpFill/>
            </p:grpSpPr>
            <p:sp>
              <p:nvSpPr>
                <p:cNvPr id="40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3" name="Group 142"/>
              <p:cNvGrpSpPr>
                <a:grpSpLocks noChangeAspect="1"/>
              </p:cNvGrpSpPr>
              <p:nvPr/>
            </p:nvGrpSpPr>
            <p:grpSpPr bwMode="gray">
              <a:xfrm>
                <a:off x="2896" y="2116"/>
                <a:ext cx="231" cy="189"/>
                <a:chOff x="2896" y="2116"/>
                <a:chExt cx="231" cy="189"/>
              </a:xfrm>
              <a:grpFill/>
            </p:grpSpPr>
            <p:sp>
              <p:nvSpPr>
                <p:cNvPr id="40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84" name="Group 145"/>
              <p:cNvGrpSpPr>
                <a:grpSpLocks noChangeAspect="1"/>
              </p:cNvGrpSpPr>
              <p:nvPr/>
            </p:nvGrpSpPr>
            <p:grpSpPr bwMode="gray">
              <a:xfrm>
                <a:off x="2984" y="2276"/>
                <a:ext cx="114" cy="72"/>
                <a:chOff x="2984" y="2276"/>
                <a:chExt cx="114" cy="72"/>
              </a:xfrm>
              <a:grpFill/>
            </p:grpSpPr>
            <p:sp>
              <p:nvSpPr>
                <p:cNvPr id="40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6" name="Group 149"/>
              <p:cNvGrpSpPr>
                <a:grpSpLocks noChangeAspect="1"/>
              </p:cNvGrpSpPr>
              <p:nvPr/>
            </p:nvGrpSpPr>
            <p:grpSpPr bwMode="gray">
              <a:xfrm>
                <a:off x="3086" y="2189"/>
                <a:ext cx="85" cy="114"/>
                <a:chOff x="3086" y="2189"/>
                <a:chExt cx="85" cy="114"/>
              </a:xfrm>
              <a:grpFill/>
            </p:grpSpPr>
            <p:sp>
              <p:nvSpPr>
                <p:cNvPr id="40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8" name="Group 153"/>
              <p:cNvGrpSpPr>
                <a:grpSpLocks noChangeAspect="1"/>
              </p:cNvGrpSpPr>
              <p:nvPr/>
            </p:nvGrpSpPr>
            <p:grpSpPr bwMode="gray">
              <a:xfrm>
                <a:off x="3000" y="2012"/>
                <a:ext cx="210" cy="192"/>
                <a:chOff x="3000" y="2012"/>
                <a:chExt cx="210" cy="192"/>
              </a:xfrm>
              <a:grpFill/>
            </p:grpSpPr>
            <p:sp>
              <p:nvSpPr>
                <p:cNvPr id="39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92" name="Group 159"/>
              <p:cNvGrpSpPr>
                <a:grpSpLocks noChangeAspect="1"/>
              </p:cNvGrpSpPr>
              <p:nvPr/>
            </p:nvGrpSpPr>
            <p:grpSpPr bwMode="gray">
              <a:xfrm>
                <a:off x="2802" y="1979"/>
                <a:ext cx="205" cy="88"/>
                <a:chOff x="2802" y="1979"/>
                <a:chExt cx="205" cy="88"/>
              </a:xfrm>
              <a:grpFill/>
            </p:grpSpPr>
            <p:sp>
              <p:nvSpPr>
                <p:cNvPr id="39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9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3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1" name="Group 170"/>
            <p:cNvGrpSpPr>
              <a:grpSpLocks noChangeAspect="1"/>
            </p:cNvGrpSpPr>
            <p:nvPr/>
          </p:nvGrpSpPr>
          <p:grpSpPr bwMode="gray">
            <a:xfrm>
              <a:off x="5539580" y="2891184"/>
              <a:ext cx="96838" cy="77788"/>
              <a:chOff x="3007" y="1982"/>
              <a:chExt cx="61" cy="49"/>
            </a:xfrm>
            <a:grpFill/>
          </p:grpSpPr>
          <p:sp>
            <p:nvSpPr>
              <p:cNvPr id="37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3" name="Group 222"/>
            <p:cNvGrpSpPr>
              <a:grpSpLocks noChangeAspect="1"/>
            </p:cNvGrpSpPr>
            <p:nvPr/>
          </p:nvGrpSpPr>
          <p:grpSpPr bwMode="gray">
            <a:xfrm>
              <a:off x="4945856" y="1268759"/>
              <a:ext cx="287338" cy="296863"/>
              <a:chOff x="3202" y="1036"/>
              <a:chExt cx="181" cy="187"/>
            </a:xfrm>
            <a:grpFill/>
          </p:grpSpPr>
          <p:sp>
            <p:nvSpPr>
              <p:cNvPr id="37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51" name="Group 236"/>
            <p:cNvGrpSpPr>
              <a:grpSpLocks noChangeAspect="1"/>
            </p:cNvGrpSpPr>
            <p:nvPr/>
          </p:nvGrpSpPr>
          <p:grpSpPr bwMode="gray">
            <a:xfrm>
              <a:off x="3344068" y="3475384"/>
              <a:ext cx="808038" cy="1365250"/>
              <a:chOff x="1624" y="2350"/>
              <a:chExt cx="509" cy="860"/>
            </a:xfrm>
            <a:grpFill/>
          </p:grpSpPr>
          <p:sp>
            <p:nvSpPr>
              <p:cNvPr id="34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solidFill>
                <a:schemeClr val="tx1"/>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5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60" name="Group 270"/>
            <p:cNvGrpSpPr>
              <a:grpSpLocks noChangeAspect="1"/>
            </p:cNvGrpSpPr>
            <p:nvPr/>
          </p:nvGrpSpPr>
          <p:grpSpPr bwMode="gray">
            <a:xfrm>
              <a:off x="1832768" y="1897409"/>
              <a:ext cx="1765300" cy="1346200"/>
              <a:chOff x="672" y="1356"/>
              <a:chExt cx="1112" cy="848"/>
            </a:xfrm>
            <a:grpFill/>
          </p:grpSpPr>
          <p:grpSp>
            <p:nvGrpSpPr>
              <p:cNvPr id="335" name="Group 271"/>
              <p:cNvGrpSpPr>
                <a:grpSpLocks noChangeAspect="1"/>
              </p:cNvGrpSpPr>
              <p:nvPr/>
            </p:nvGrpSpPr>
            <p:grpSpPr bwMode="gray">
              <a:xfrm>
                <a:off x="672" y="1356"/>
                <a:ext cx="418" cy="413"/>
                <a:chOff x="672" y="1356"/>
                <a:chExt cx="418" cy="413"/>
              </a:xfrm>
              <a:grpFill/>
            </p:grpSpPr>
            <p:sp>
              <p:nvSpPr>
                <p:cNvPr id="34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36" name="Group 277"/>
              <p:cNvGrpSpPr>
                <a:grpSpLocks noChangeAspect="1"/>
              </p:cNvGrpSpPr>
              <p:nvPr/>
            </p:nvGrpSpPr>
            <p:grpSpPr bwMode="gray">
              <a:xfrm>
                <a:off x="1149" y="1865"/>
                <a:ext cx="635" cy="339"/>
                <a:chOff x="1149" y="1865"/>
                <a:chExt cx="635" cy="339"/>
              </a:xfrm>
              <a:grpFill/>
            </p:grpSpPr>
            <p:sp>
              <p:nvSpPr>
                <p:cNvPr id="33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161" name="Group 283"/>
            <p:cNvGrpSpPr>
              <a:grpSpLocks noChangeAspect="1"/>
            </p:cNvGrpSpPr>
            <p:nvPr/>
          </p:nvGrpSpPr>
          <p:grpSpPr bwMode="gray">
            <a:xfrm>
              <a:off x="2304256" y="1268759"/>
              <a:ext cx="1538288" cy="1622425"/>
              <a:chOff x="969" y="960"/>
              <a:chExt cx="969" cy="1022"/>
            </a:xfrm>
            <a:grpFill/>
          </p:grpSpPr>
          <p:sp>
            <p:nvSpPr>
              <p:cNvPr id="30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6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86" name="Group 337"/>
            <p:cNvGrpSpPr>
              <a:grpSpLocks noChangeAspect="1"/>
            </p:cNvGrpSpPr>
            <p:nvPr/>
          </p:nvGrpSpPr>
          <p:grpSpPr bwMode="gray">
            <a:xfrm>
              <a:off x="3455193" y="3327747"/>
              <a:ext cx="28575" cy="44450"/>
              <a:chOff x="1694" y="2257"/>
              <a:chExt cx="18" cy="28"/>
            </a:xfrm>
            <a:grpFill/>
          </p:grpSpPr>
          <p:sp>
            <p:nvSpPr>
              <p:cNvPr id="30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8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99" name="Group 362"/>
            <p:cNvGrpSpPr/>
            <p:nvPr/>
          </p:nvGrpSpPr>
          <p:grpSpPr bwMode="gray">
            <a:xfrm>
              <a:off x="4580731" y="1911697"/>
              <a:ext cx="879476" cy="1109663"/>
              <a:chOff x="4580731" y="1911697"/>
              <a:chExt cx="879476" cy="1109663"/>
            </a:xfrm>
            <a:grpFill/>
          </p:grpSpPr>
          <p:sp>
            <p:nvSpPr>
              <p:cNvPr id="25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8" name="Group 178"/>
              <p:cNvGrpSpPr>
                <a:grpSpLocks noChangeAspect="1"/>
              </p:cNvGrpSpPr>
              <p:nvPr/>
            </p:nvGrpSpPr>
            <p:grpSpPr bwMode="gray">
              <a:xfrm>
                <a:off x="4876006" y="2765772"/>
                <a:ext cx="204788" cy="242888"/>
                <a:chOff x="2589" y="1903"/>
                <a:chExt cx="129" cy="153"/>
              </a:xfrm>
              <a:grpFill/>
            </p:grpSpPr>
            <p:sp>
              <p:nvSpPr>
                <p:cNvPr id="30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5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solidFill>
                <a:schemeClr val="accent4"/>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66" name="Group 189"/>
              <p:cNvGrpSpPr>
                <a:grpSpLocks noChangeAspect="1"/>
              </p:cNvGrpSpPr>
              <p:nvPr/>
            </p:nvGrpSpPr>
            <p:grpSpPr bwMode="gray">
              <a:xfrm>
                <a:off x="4679156" y="2659410"/>
                <a:ext cx="247650" cy="244475"/>
                <a:chOff x="2465" y="1836"/>
                <a:chExt cx="156" cy="154"/>
              </a:xfrm>
              <a:grpFill/>
            </p:grpSpPr>
            <p:sp>
              <p:nvSpPr>
                <p:cNvPr id="29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267" name="Group 192"/>
              <p:cNvGrpSpPr>
                <a:grpSpLocks noChangeAspect="1"/>
              </p:cNvGrpSpPr>
              <p:nvPr/>
            </p:nvGrpSpPr>
            <p:grpSpPr bwMode="gray">
              <a:xfrm>
                <a:off x="4620419" y="2430810"/>
                <a:ext cx="171450" cy="258763"/>
                <a:chOff x="2428" y="1692"/>
                <a:chExt cx="108" cy="163"/>
              </a:xfrm>
              <a:grpFill/>
            </p:grpSpPr>
            <p:sp>
              <p:nvSpPr>
                <p:cNvPr id="29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6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72" name="Group 199"/>
              <p:cNvGrpSpPr>
                <a:grpSpLocks noChangeAspect="1"/>
              </p:cNvGrpSpPr>
              <p:nvPr/>
            </p:nvGrpSpPr>
            <p:grpSpPr bwMode="gray">
              <a:xfrm>
                <a:off x="5033169" y="2808635"/>
                <a:ext cx="68263" cy="68263"/>
                <a:chOff x="2688" y="1930"/>
                <a:chExt cx="43" cy="43"/>
              </a:xfrm>
              <a:grpFill/>
            </p:grpSpPr>
            <p:sp>
              <p:nvSpPr>
                <p:cNvPr id="29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7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92" name="Group 359"/>
              <p:cNvGrpSpPr/>
              <p:nvPr/>
            </p:nvGrpSpPr>
            <p:grpSpPr bwMode="gray">
              <a:xfrm>
                <a:off x="5080794" y="2788583"/>
                <a:ext cx="75600" cy="108000"/>
                <a:chOff x="4160739" y="2986112"/>
                <a:chExt cx="187325" cy="233362"/>
              </a:xfrm>
              <a:grpFill/>
            </p:grpSpPr>
            <p:sp>
              <p:nvSpPr>
                <p:cNvPr id="29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200" name="Group 368"/>
            <p:cNvGrpSpPr/>
            <p:nvPr/>
          </p:nvGrpSpPr>
          <p:grpSpPr bwMode="gray">
            <a:xfrm>
              <a:off x="4455318" y="2994372"/>
              <a:ext cx="1196974" cy="1339850"/>
              <a:chOff x="4455318" y="2994372"/>
              <a:chExt cx="1196974" cy="1339850"/>
            </a:xfrm>
            <a:grpFill/>
          </p:grpSpPr>
          <p:sp>
            <p:nvSpPr>
              <p:cNvPr id="201" name="Freeform 20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2" name="Freeform 20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03" name="Group 367"/>
              <p:cNvGrpSpPr/>
              <p:nvPr/>
            </p:nvGrpSpPr>
            <p:grpSpPr bwMode="gray">
              <a:xfrm>
                <a:off x="4455318" y="2994372"/>
                <a:ext cx="1196974" cy="1339850"/>
                <a:chOff x="4455318" y="2994372"/>
                <a:chExt cx="1196974" cy="1339850"/>
              </a:xfrm>
              <a:grpFill/>
            </p:grpSpPr>
            <p:sp>
              <p:nvSpPr>
                <p:cNvPr id="204" name="Freeform 20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5" name="Freeform 20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6" name="Freeform 20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7" name="Freeform 20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8" name="Freeform 20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9" name="Freeform 20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0" name="Freeform 20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1" name="Freeform 21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2" name="Freeform 21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3" name="Freeform 21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4" name="Freeform 21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5" name="Freeform 21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6" name="Freeform 21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7" name="Freeform 21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9" name="Freeform 21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0" name="Freeform 21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1" name="Freeform 22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2" name="Freeform 22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23" name="Group 25"/>
                <p:cNvGrpSpPr>
                  <a:grpSpLocks noChangeAspect="1"/>
                </p:cNvGrpSpPr>
                <p:nvPr/>
              </p:nvGrpSpPr>
              <p:grpSpPr bwMode="gray">
                <a:xfrm>
                  <a:off x="4961730" y="3769072"/>
                  <a:ext cx="219075" cy="239713"/>
                  <a:chOff x="2643" y="2535"/>
                  <a:chExt cx="138" cy="151"/>
                </a:xfrm>
                <a:grpFill/>
              </p:grpSpPr>
              <p:sp>
                <p:nvSpPr>
                  <p:cNvPr id="25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2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0" name="Group 364"/>
                <p:cNvGrpSpPr>
                  <a:grpSpLocks noChangeAspect="1"/>
                </p:cNvGrpSpPr>
                <p:nvPr/>
              </p:nvGrpSpPr>
              <p:grpSpPr bwMode="gray">
                <a:xfrm>
                  <a:off x="5141117" y="3280172"/>
                  <a:ext cx="289379" cy="349200"/>
                  <a:chOff x="3548063" y="12700"/>
                  <a:chExt cx="5667375" cy="6838950"/>
                </a:xfrm>
                <a:grpFill/>
              </p:grpSpPr>
              <p:sp>
                <p:nvSpPr>
                  <p:cNvPr id="25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sp>
                <p:nvSpPr>
                  <p:cNvPr id="25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grpSp>
          </p:grpSp>
        </p:grpSp>
      </p:grpSp>
      <p:grpSp>
        <p:nvGrpSpPr>
          <p:cNvPr id="19" name="Group 18"/>
          <p:cNvGrpSpPr/>
          <p:nvPr/>
        </p:nvGrpSpPr>
        <p:grpSpPr>
          <a:xfrm>
            <a:off x="6082352" y="1803207"/>
            <a:ext cx="1795060" cy="325995"/>
            <a:chOff x="4311374" y="1566366"/>
            <a:chExt cx="2628148" cy="477290"/>
          </a:xfrm>
        </p:grpSpPr>
        <p:grpSp>
          <p:nvGrpSpPr>
            <p:cNvPr id="16" name="Group 15"/>
            <p:cNvGrpSpPr/>
            <p:nvPr/>
          </p:nvGrpSpPr>
          <p:grpSpPr>
            <a:xfrm>
              <a:off x="4311374" y="1566366"/>
              <a:ext cx="1207783" cy="477290"/>
              <a:chOff x="4136766" y="1548236"/>
              <a:chExt cx="1207783" cy="477290"/>
            </a:xfrm>
          </p:grpSpPr>
          <p:grpSp>
            <p:nvGrpSpPr>
              <p:cNvPr id="15" name="Group 14"/>
              <p:cNvGrpSpPr/>
              <p:nvPr/>
            </p:nvGrpSpPr>
            <p:grpSpPr>
              <a:xfrm>
                <a:off x="4136766" y="1548236"/>
                <a:ext cx="477290" cy="477290"/>
                <a:chOff x="4323557" y="1902669"/>
                <a:chExt cx="477290" cy="477290"/>
              </a:xfrm>
            </p:grpSpPr>
            <p:sp>
              <p:nvSpPr>
                <p:cNvPr id="14" name="Oval 13"/>
                <p:cNvSpPr/>
                <p:nvPr/>
              </p:nvSpPr>
              <p:spPr>
                <a:xfrm>
                  <a:off x="4323557" y="1902669"/>
                  <a:ext cx="477290" cy="4772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endParaRPr>
                </a:p>
              </p:txBody>
            </p:sp>
            <p:grpSp>
              <p:nvGrpSpPr>
                <p:cNvPr id="12" name="Group 11"/>
                <p:cNvGrpSpPr/>
                <p:nvPr/>
              </p:nvGrpSpPr>
              <p:grpSpPr>
                <a:xfrm>
                  <a:off x="4493717" y="2003624"/>
                  <a:ext cx="136970" cy="287916"/>
                  <a:chOff x="6489762" y="1755581"/>
                  <a:chExt cx="85046" cy="216315"/>
                </a:xfrm>
                <a:solidFill>
                  <a:schemeClr val="bg1"/>
                </a:solidFill>
              </p:grpSpPr>
              <p:sp>
                <p:nvSpPr>
                  <p:cNvPr id="536" name="Freeform 12"/>
                  <p:cNvSpPr>
                    <a:spLocks/>
                  </p:cNvSpPr>
                  <p:nvPr/>
                </p:nvSpPr>
                <p:spPr bwMode="auto">
                  <a:xfrm>
                    <a:off x="6489762" y="1792558"/>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sp>
                <p:nvSpPr>
                  <p:cNvPr id="537" name="Oval 13"/>
                  <p:cNvSpPr>
                    <a:spLocks noChangeArrowheads="1"/>
                  </p:cNvSpPr>
                  <p:nvPr/>
                </p:nvSpPr>
                <p:spPr bwMode="auto">
                  <a:xfrm>
                    <a:off x="6515646" y="1755581"/>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grpSp>
          </p:grpSp>
          <p:sp>
            <p:nvSpPr>
              <p:cNvPr id="543" name="Content Placeholder 2"/>
              <p:cNvSpPr txBox="1">
                <a:spLocks/>
              </p:cNvSpPr>
              <p:nvPr/>
            </p:nvSpPr>
            <p:spPr>
              <a:xfrm>
                <a:off x="4566337" y="1571181"/>
                <a:ext cx="778212" cy="336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tx2"/>
                    </a:solidFill>
                  </a:rPr>
                  <a:t>38%</a:t>
                </a:r>
                <a:endParaRPr lang="en-US" sz="900" b="1" dirty="0">
                  <a:solidFill>
                    <a:schemeClr val="tx2"/>
                  </a:solidFill>
                </a:endParaRPr>
              </a:p>
            </p:txBody>
          </p:sp>
        </p:grpSp>
        <p:grpSp>
          <p:nvGrpSpPr>
            <p:cNvPr id="17" name="Group 16"/>
            <p:cNvGrpSpPr/>
            <p:nvPr/>
          </p:nvGrpSpPr>
          <p:grpSpPr>
            <a:xfrm>
              <a:off x="5715052" y="1566366"/>
              <a:ext cx="1224470" cy="477290"/>
              <a:chOff x="5518900" y="1548236"/>
              <a:chExt cx="1224470" cy="477290"/>
            </a:xfrm>
          </p:grpSpPr>
          <p:sp>
            <p:nvSpPr>
              <p:cNvPr id="552" name="Oval 551"/>
              <p:cNvSpPr/>
              <p:nvPr/>
            </p:nvSpPr>
            <p:spPr>
              <a:xfrm>
                <a:off x="5518900" y="1548236"/>
                <a:ext cx="477291" cy="4772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endParaRPr>
              </a:p>
            </p:txBody>
          </p:sp>
          <p:sp>
            <p:nvSpPr>
              <p:cNvPr id="550" name="Content Placeholder 2"/>
              <p:cNvSpPr txBox="1">
                <a:spLocks/>
              </p:cNvSpPr>
              <p:nvPr/>
            </p:nvSpPr>
            <p:spPr>
              <a:xfrm>
                <a:off x="5965158" y="1571181"/>
                <a:ext cx="778212" cy="336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tx2"/>
                    </a:solidFill>
                  </a:rPr>
                  <a:t>62%</a:t>
                </a:r>
                <a:endParaRPr lang="en-US" sz="900" b="1" dirty="0">
                  <a:solidFill>
                    <a:schemeClr val="tx2"/>
                  </a:solidFill>
                </a:endParaRPr>
              </a:p>
            </p:txBody>
          </p:sp>
          <p:grpSp>
            <p:nvGrpSpPr>
              <p:cNvPr id="13" name="Group 12"/>
              <p:cNvGrpSpPr/>
              <p:nvPr/>
            </p:nvGrpSpPr>
            <p:grpSpPr>
              <a:xfrm>
                <a:off x="5679256" y="1645174"/>
                <a:ext cx="156586" cy="279095"/>
                <a:chOff x="7107860" y="2485861"/>
                <a:chExt cx="97227" cy="209688"/>
              </a:xfrm>
              <a:solidFill>
                <a:schemeClr val="bg1"/>
              </a:solidFill>
            </p:grpSpPr>
            <p:sp>
              <p:nvSpPr>
                <p:cNvPr id="539" name="Oval 538"/>
                <p:cNvSpPr>
                  <a:spLocks noChangeArrowheads="1"/>
                </p:cNvSpPr>
                <p:nvPr/>
              </p:nvSpPr>
              <p:spPr bwMode="auto">
                <a:xfrm>
                  <a:off x="7140641" y="2485861"/>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sp>
              <p:nvSpPr>
                <p:cNvPr id="540" name="Freeform 7"/>
                <p:cNvSpPr>
                  <a:spLocks/>
                </p:cNvSpPr>
                <p:nvPr/>
              </p:nvSpPr>
              <p:spPr bwMode="auto">
                <a:xfrm>
                  <a:off x="7107860" y="2523945"/>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grpSp>
        </p:grpSp>
      </p:grpSp>
      <p:sp>
        <p:nvSpPr>
          <p:cNvPr id="474" name="Content Placeholder 2"/>
          <p:cNvSpPr txBox="1">
            <a:spLocks/>
          </p:cNvSpPr>
          <p:nvPr/>
        </p:nvSpPr>
        <p:spPr>
          <a:xfrm>
            <a:off x="3733800" y="1809750"/>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a:solidFill>
                  <a:schemeClr val="tx2"/>
                </a:solidFill>
              </a:rPr>
              <a:t>Analysis</a:t>
            </a:r>
          </a:p>
        </p:txBody>
      </p:sp>
      <p:grpSp>
        <p:nvGrpSpPr>
          <p:cNvPr id="3" name="Group 2"/>
          <p:cNvGrpSpPr/>
          <p:nvPr/>
        </p:nvGrpSpPr>
        <p:grpSpPr>
          <a:xfrm>
            <a:off x="2421248" y="3688065"/>
            <a:ext cx="649217" cy="788685"/>
            <a:chOff x="2421248" y="3688065"/>
            <a:chExt cx="649217" cy="788685"/>
          </a:xfrm>
        </p:grpSpPr>
        <p:sp>
          <p:nvSpPr>
            <p:cNvPr id="448" name="Rectangle 1436"/>
            <p:cNvSpPr>
              <a:spLocks noChangeArrowheads="1"/>
            </p:cNvSpPr>
            <p:nvPr/>
          </p:nvSpPr>
          <p:spPr bwMode="auto">
            <a:xfrm>
              <a:off x="2421248" y="4338251"/>
              <a:ext cx="6492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2"/>
                  </a:solidFill>
                  <a:effectLst/>
                  <a:cs typeface="Arial" pitchFamily="34" charset="0"/>
                </a:rPr>
                <a:t>United States</a:t>
              </a:r>
              <a:endParaRPr kumimoji="0" lang="en-US" sz="1800" b="1" i="0" u="none" strike="noStrike" cap="none" normalizeH="0" baseline="0" dirty="0">
                <a:ln>
                  <a:noFill/>
                </a:ln>
                <a:solidFill>
                  <a:schemeClr val="tx2"/>
                </a:solidFill>
                <a:effectLst/>
                <a:cs typeface="Arial" pitchFamily="34" charset="0"/>
              </a:endParaRPr>
            </a:p>
          </p:txBody>
        </p:sp>
        <p:sp>
          <p:nvSpPr>
            <p:cNvPr id="460" name="Freeform 6"/>
            <p:cNvSpPr>
              <a:spLocks noEditPoints="1"/>
            </p:cNvSpPr>
            <p:nvPr/>
          </p:nvSpPr>
          <p:spPr bwMode="auto">
            <a:xfrm>
              <a:off x="2675093"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2" name="Rectangle 1436"/>
            <p:cNvSpPr>
              <a:spLocks noChangeArrowheads="1"/>
            </p:cNvSpPr>
            <p:nvPr/>
          </p:nvSpPr>
          <p:spPr bwMode="auto">
            <a:xfrm>
              <a:off x="2486568" y="3862156"/>
              <a:ext cx="54502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5.3 Millions</a:t>
              </a:r>
              <a:endParaRPr kumimoji="0" lang="en-US" sz="1800" b="0" i="0" u="none" strike="noStrike" cap="none" normalizeH="0" baseline="0" dirty="0">
                <a:ln>
                  <a:noFill/>
                </a:ln>
                <a:solidFill>
                  <a:schemeClr val="tx2"/>
                </a:solidFill>
                <a:effectLst/>
                <a:cs typeface="Arial" pitchFamily="34" charset="0"/>
              </a:endParaRPr>
            </a:p>
          </p:txBody>
        </p:sp>
      </p:grpSp>
      <p:grpSp>
        <p:nvGrpSpPr>
          <p:cNvPr id="4" name="Group 3"/>
          <p:cNvGrpSpPr/>
          <p:nvPr/>
        </p:nvGrpSpPr>
        <p:grpSpPr>
          <a:xfrm>
            <a:off x="3795216" y="3688065"/>
            <a:ext cx="375103" cy="788685"/>
            <a:chOff x="3795216" y="3688065"/>
            <a:chExt cx="375103" cy="788685"/>
          </a:xfrm>
        </p:grpSpPr>
        <p:sp>
          <p:nvSpPr>
            <p:cNvPr id="449" name="Rectangle 1437"/>
            <p:cNvSpPr>
              <a:spLocks noChangeArrowheads="1"/>
            </p:cNvSpPr>
            <p:nvPr/>
          </p:nvSpPr>
          <p:spPr bwMode="auto">
            <a:xfrm>
              <a:off x="3828988" y="4338251"/>
              <a:ext cx="30777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2"/>
                  </a:solidFill>
                  <a:effectLst/>
                  <a:cs typeface="Arial" pitchFamily="34" charset="0"/>
                </a:rPr>
                <a:t>Russia</a:t>
              </a:r>
              <a:endParaRPr kumimoji="0" lang="en-US" sz="1800" b="1" i="0" u="none" strike="noStrike" cap="none" normalizeH="0" baseline="0" dirty="0">
                <a:ln>
                  <a:noFill/>
                </a:ln>
                <a:solidFill>
                  <a:schemeClr val="tx2"/>
                </a:solidFill>
                <a:effectLst/>
                <a:cs typeface="Arial" pitchFamily="34" charset="0"/>
              </a:endParaRPr>
            </a:p>
          </p:txBody>
        </p:sp>
        <p:sp>
          <p:nvSpPr>
            <p:cNvPr id="6" name="Freeform 6"/>
            <p:cNvSpPr>
              <a:spLocks noEditPoints="1"/>
            </p:cNvSpPr>
            <p:nvPr/>
          </p:nvSpPr>
          <p:spPr bwMode="auto">
            <a:xfrm>
              <a:off x="3896267"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3" name="Rectangle 1437"/>
            <p:cNvSpPr>
              <a:spLocks noChangeArrowheads="1"/>
            </p:cNvSpPr>
            <p:nvPr/>
          </p:nvSpPr>
          <p:spPr bwMode="auto">
            <a:xfrm>
              <a:off x="3795216" y="3862156"/>
              <a:ext cx="37510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896,546</a:t>
              </a:r>
              <a:endParaRPr kumimoji="0" lang="en-US" sz="1800" b="0" i="0" u="none" strike="noStrike" cap="none" normalizeH="0" baseline="0" dirty="0">
                <a:ln>
                  <a:noFill/>
                </a:ln>
                <a:solidFill>
                  <a:schemeClr val="tx2"/>
                </a:solidFill>
                <a:effectLst/>
                <a:cs typeface="Arial" pitchFamily="34" charset="0"/>
              </a:endParaRPr>
            </a:p>
          </p:txBody>
        </p:sp>
      </p:grpSp>
      <p:grpSp>
        <p:nvGrpSpPr>
          <p:cNvPr id="5" name="Group 4"/>
          <p:cNvGrpSpPr/>
          <p:nvPr/>
        </p:nvGrpSpPr>
        <p:grpSpPr>
          <a:xfrm>
            <a:off x="5051986" y="3688065"/>
            <a:ext cx="434414" cy="788685"/>
            <a:chOff x="5051986" y="3688065"/>
            <a:chExt cx="434414" cy="788685"/>
          </a:xfrm>
        </p:grpSpPr>
        <p:sp>
          <p:nvSpPr>
            <p:cNvPr id="450" name="Rectangle 1438"/>
            <p:cNvSpPr>
              <a:spLocks noChangeArrowheads="1"/>
            </p:cNvSpPr>
            <p:nvPr/>
          </p:nvSpPr>
          <p:spPr bwMode="auto">
            <a:xfrm>
              <a:off x="5051986" y="4338251"/>
              <a:ext cx="43441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dirty="0">
                  <a:solidFill>
                    <a:schemeClr val="tx2"/>
                  </a:solidFill>
                  <a:cs typeface="Arial" pitchFamily="34" charset="0"/>
                </a:rPr>
                <a:t>Australia</a:t>
              </a:r>
              <a:endParaRPr kumimoji="0" lang="en-US" sz="1800" b="1" i="0" u="none" strike="noStrike" cap="none" normalizeH="0" baseline="0" dirty="0">
                <a:ln>
                  <a:noFill/>
                </a:ln>
                <a:solidFill>
                  <a:schemeClr val="tx2"/>
                </a:solidFill>
                <a:effectLst/>
                <a:cs typeface="Arial" pitchFamily="34" charset="0"/>
              </a:endParaRPr>
            </a:p>
          </p:txBody>
        </p:sp>
        <p:sp>
          <p:nvSpPr>
            <p:cNvPr id="457" name="Freeform 6"/>
            <p:cNvSpPr>
              <a:spLocks noEditPoints="1"/>
            </p:cNvSpPr>
            <p:nvPr/>
          </p:nvSpPr>
          <p:spPr bwMode="auto">
            <a:xfrm>
              <a:off x="5185638"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4" name="Rectangle 1438"/>
            <p:cNvSpPr>
              <a:spLocks noChangeArrowheads="1"/>
            </p:cNvSpPr>
            <p:nvPr/>
          </p:nvSpPr>
          <p:spPr bwMode="auto">
            <a:xfrm>
              <a:off x="5062312" y="3862156"/>
              <a:ext cx="3751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325,679</a:t>
              </a:r>
              <a:endParaRPr kumimoji="0" lang="en-US" sz="1800" b="0" i="0" u="none" strike="noStrike" cap="none" normalizeH="0" baseline="0" dirty="0">
                <a:ln>
                  <a:noFill/>
                </a:ln>
                <a:solidFill>
                  <a:schemeClr val="tx2"/>
                </a:solidFill>
                <a:effectLst/>
                <a:cs typeface="Arial" pitchFamily="34" charset="0"/>
              </a:endParaRPr>
            </a:p>
          </p:txBody>
        </p:sp>
      </p:grpSp>
      <p:grpSp>
        <p:nvGrpSpPr>
          <p:cNvPr id="7" name="Group 6"/>
          <p:cNvGrpSpPr/>
          <p:nvPr/>
        </p:nvGrpSpPr>
        <p:grpSpPr>
          <a:xfrm>
            <a:off x="6306912" y="3688065"/>
            <a:ext cx="375104" cy="788685"/>
            <a:chOff x="6306912" y="3688065"/>
            <a:chExt cx="375104" cy="788685"/>
          </a:xfrm>
        </p:grpSpPr>
        <p:sp>
          <p:nvSpPr>
            <p:cNvPr id="451" name="Rectangle 1439"/>
            <p:cNvSpPr>
              <a:spLocks noChangeArrowheads="1"/>
            </p:cNvSpPr>
            <p:nvPr/>
          </p:nvSpPr>
          <p:spPr bwMode="auto">
            <a:xfrm>
              <a:off x="6363302" y="4338251"/>
              <a:ext cx="26609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dirty="0">
                  <a:solidFill>
                    <a:schemeClr val="tx2"/>
                  </a:solidFill>
                  <a:cs typeface="Arial" pitchFamily="34" charset="0"/>
                </a:rPr>
                <a:t>Spain</a:t>
              </a:r>
              <a:endParaRPr kumimoji="0" lang="en-US" sz="1800" b="1" i="0" u="none" strike="noStrike" cap="none" normalizeH="0" baseline="0" dirty="0">
                <a:ln>
                  <a:noFill/>
                </a:ln>
                <a:solidFill>
                  <a:schemeClr val="tx2"/>
                </a:solidFill>
                <a:effectLst/>
                <a:cs typeface="Arial" pitchFamily="34" charset="0"/>
              </a:endParaRPr>
            </a:p>
          </p:txBody>
        </p:sp>
        <p:sp>
          <p:nvSpPr>
            <p:cNvPr id="459" name="Freeform 6"/>
            <p:cNvSpPr>
              <a:spLocks noEditPoints="1"/>
            </p:cNvSpPr>
            <p:nvPr/>
          </p:nvSpPr>
          <p:spPr bwMode="auto">
            <a:xfrm>
              <a:off x="6410909"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5" name="Rectangle 1439"/>
            <p:cNvSpPr>
              <a:spLocks noChangeArrowheads="1"/>
            </p:cNvSpPr>
            <p:nvPr/>
          </p:nvSpPr>
          <p:spPr bwMode="auto">
            <a:xfrm>
              <a:off x="6306912" y="3862156"/>
              <a:ext cx="3751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125,659</a:t>
              </a:r>
              <a:endParaRPr kumimoji="0" lang="en-US" sz="1800" b="0" i="0" u="none" strike="noStrike" cap="none" normalizeH="0" baseline="0" dirty="0">
                <a:ln>
                  <a:noFill/>
                </a:ln>
                <a:solidFill>
                  <a:schemeClr val="tx2"/>
                </a:solidFill>
                <a:effectLst/>
                <a:cs typeface="Arial" pitchFamily="34" charset="0"/>
              </a:endParaRPr>
            </a:p>
          </p:txBody>
        </p:sp>
      </p:grpSp>
    </p:spTree>
    <p:extLst>
      <p:ext uri="{BB962C8B-B14F-4D97-AF65-F5344CB8AC3E}">
        <p14:creationId xmlns:p14="http://schemas.microsoft.com/office/powerpoint/2010/main" val="2996136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4"/>
                                        </p:tgtEl>
                                        <p:attrNameLst>
                                          <p:attrName>style.visibility</p:attrName>
                                        </p:attrNameLst>
                                      </p:cBhvr>
                                      <p:to>
                                        <p:strVal val="visible"/>
                                      </p:to>
                                    </p:set>
                                    <p:animEffect transition="in" filter="fade">
                                      <p:cBhvr>
                                        <p:cTn id="18" dur="500"/>
                                        <p:tgtEl>
                                          <p:spTgt spid="47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73"/>
                                        </p:tgtEl>
                                        <p:attrNameLst>
                                          <p:attrName>style.visibility</p:attrName>
                                        </p:attrNameLst>
                                      </p:cBhvr>
                                      <p:to>
                                        <p:strVal val="visible"/>
                                      </p:to>
                                    </p:set>
                                    <p:animEffect transition="in" filter="fade">
                                      <p:cBhvr>
                                        <p:cTn id="22" dur="500"/>
                                        <p:tgtEl>
                                          <p:spTgt spid="47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2000"/>
                                        <p:tgtEl>
                                          <p:spTgt spid="2"/>
                                        </p:tgtEl>
                                      </p:cBhvr>
                                    </p:animEffect>
                                  </p:childTnLst>
                                </p:cTn>
                              </p:par>
                            </p:childTnLst>
                          </p:cTn>
                        </p:par>
                        <p:par>
                          <p:cTn id="31" fill="hold">
                            <p:stCondLst>
                              <p:cond delay="5000"/>
                            </p:stCondLst>
                            <p:childTnLst>
                              <p:par>
                                <p:cTn id="32" presetID="1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5500"/>
                            </p:stCondLst>
                            <p:childTnLst>
                              <p:par>
                                <p:cTn id="36" presetID="10"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6000"/>
                            </p:stCondLst>
                            <p:childTnLst>
                              <p:par>
                                <p:cTn id="40" presetID="10"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par>
                          <p:cTn id="43" fill="hold">
                            <p:stCondLst>
                              <p:cond delay="6500"/>
                            </p:stCondLst>
                            <p:childTnLst>
                              <p:par>
                                <p:cTn id="44" presetID="10"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p:bldP spid="20" grpId="0"/>
      <p:bldP spid="21" grpId="0" build="p"/>
      <p:bldP spid="4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Rounded Rectangle 466"/>
          <p:cNvSpPr/>
          <p:nvPr/>
        </p:nvSpPr>
        <p:spPr>
          <a:xfrm>
            <a:off x="690015" y="4347999"/>
            <a:ext cx="1421308" cy="18892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Middle East &amp; Africa</a:t>
            </a:r>
          </a:p>
        </p:txBody>
      </p:sp>
      <p:grpSp>
        <p:nvGrpSpPr>
          <p:cNvPr id="5" name="Group 4"/>
          <p:cNvGrpSpPr/>
          <p:nvPr/>
        </p:nvGrpSpPr>
        <p:grpSpPr>
          <a:xfrm>
            <a:off x="669877" y="1391914"/>
            <a:ext cx="4774149" cy="2703836"/>
            <a:chOff x="228600" y="1422"/>
            <a:chExt cx="6705600" cy="3996699"/>
          </a:xfrm>
        </p:grpSpPr>
        <p:sp>
          <p:nvSpPr>
            <p:cNvPr id="93" name="Freeform 53"/>
            <p:cNvSpPr>
              <a:spLocks noChangeAspect="1"/>
            </p:cNvSpPr>
            <p:nvPr/>
          </p:nvSpPr>
          <p:spPr bwMode="gray">
            <a:xfrm>
              <a:off x="6081287" y="3577136"/>
              <a:ext cx="68233" cy="76382"/>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4" name="Freeform 54"/>
            <p:cNvSpPr>
              <a:spLocks noChangeAspect="1"/>
            </p:cNvSpPr>
            <p:nvPr/>
          </p:nvSpPr>
          <p:spPr bwMode="gray">
            <a:xfrm>
              <a:off x="5489365" y="2921677"/>
              <a:ext cx="757387" cy="616380"/>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5" name="Freeform 55"/>
            <p:cNvSpPr>
              <a:spLocks noChangeAspect="1"/>
            </p:cNvSpPr>
            <p:nvPr/>
          </p:nvSpPr>
          <p:spPr bwMode="gray">
            <a:xfrm>
              <a:off x="6487274" y="3575359"/>
              <a:ext cx="144996" cy="163421"/>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6" name="Freeform 56"/>
            <p:cNvSpPr>
              <a:spLocks noChangeAspect="1"/>
            </p:cNvSpPr>
            <p:nvPr/>
          </p:nvSpPr>
          <p:spPr bwMode="gray">
            <a:xfrm>
              <a:off x="6603270" y="3424373"/>
              <a:ext cx="107468" cy="175855"/>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7" name="Freeform 57"/>
            <p:cNvSpPr>
              <a:spLocks noChangeAspect="1"/>
            </p:cNvSpPr>
            <p:nvPr/>
          </p:nvSpPr>
          <p:spPr bwMode="gray">
            <a:xfrm>
              <a:off x="6439511" y="3113518"/>
              <a:ext cx="54586" cy="46184"/>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8" name="Freeform 58"/>
            <p:cNvSpPr>
              <a:spLocks noChangeAspect="1"/>
            </p:cNvSpPr>
            <p:nvPr/>
          </p:nvSpPr>
          <p:spPr bwMode="gray">
            <a:xfrm>
              <a:off x="4668864" y="1781285"/>
              <a:ext cx="206405" cy="103026"/>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9" name="Freeform 59"/>
            <p:cNvSpPr>
              <a:spLocks noChangeAspect="1"/>
            </p:cNvSpPr>
            <p:nvPr/>
          </p:nvSpPr>
          <p:spPr bwMode="gray">
            <a:xfrm>
              <a:off x="4634747" y="1838127"/>
              <a:ext cx="141584" cy="110131"/>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0" name="Freeform 60"/>
            <p:cNvSpPr>
              <a:spLocks noChangeAspect="1"/>
            </p:cNvSpPr>
            <p:nvPr/>
          </p:nvSpPr>
          <p:spPr bwMode="gray">
            <a:xfrm>
              <a:off x="4701274" y="1861220"/>
              <a:ext cx="5118" cy="7105"/>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1" name="Freeform 61"/>
            <p:cNvSpPr>
              <a:spLocks noChangeAspect="1"/>
            </p:cNvSpPr>
            <p:nvPr/>
          </p:nvSpPr>
          <p:spPr bwMode="gray">
            <a:xfrm>
              <a:off x="4713215" y="1864772"/>
              <a:ext cx="5118" cy="3553"/>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2" name="Freeform 62"/>
            <p:cNvSpPr>
              <a:spLocks noChangeAspect="1"/>
            </p:cNvSpPr>
            <p:nvPr/>
          </p:nvSpPr>
          <p:spPr bwMode="gray">
            <a:xfrm>
              <a:off x="4692745" y="1868325"/>
              <a:ext cx="3412" cy="3553"/>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3" name="Freeform 63"/>
            <p:cNvSpPr>
              <a:spLocks noChangeAspect="1"/>
            </p:cNvSpPr>
            <p:nvPr/>
          </p:nvSpPr>
          <p:spPr bwMode="gray">
            <a:xfrm>
              <a:off x="4505104" y="1903851"/>
              <a:ext cx="269520" cy="213157"/>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4" name="Freeform 64"/>
            <p:cNvSpPr>
              <a:spLocks noChangeAspect="1"/>
            </p:cNvSpPr>
            <p:nvPr/>
          </p:nvSpPr>
          <p:spPr bwMode="gray">
            <a:xfrm>
              <a:off x="5156730" y="2603718"/>
              <a:ext cx="202994" cy="22381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5" name="Freeform 65"/>
            <p:cNvSpPr>
              <a:spLocks noChangeAspect="1"/>
            </p:cNvSpPr>
            <p:nvPr/>
          </p:nvSpPr>
          <p:spPr bwMode="gray">
            <a:xfrm>
              <a:off x="5344371" y="2827533"/>
              <a:ext cx="172289" cy="56842"/>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6" name="Freeform 66"/>
            <p:cNvSpPr>
              <a:spLocks noChangeAspect="1"/>
            </p:cNvSpPr>
            <p:nvPr/>
          </p:nvSpPr>
          <p:spPr bwMode="gray">
            <a:xfrm>
              <a:off x="5412604" y="2628586"/>
              <a:ext cx="185936" cy="165197"/>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7" name="Freeform 67"/>
            <p:cNvSpPr>
              <a:spLocks noChangeAspect="1"/>
            </p:cNvSpPr>
            <p:nvPr/>
          </p:nvSpPr>
          <p:spPr bwMode="gray">
            <a:xfrm>
              <a:off x="6151226" y="2793782"/>
              <a:ext cx="75056" cy="42631"/>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8" name="Freeform 68"/>
            <p:cNvSpPr>
              <a:spLocks noChangeAspect="1"/>
            </p:cNvSpPr>
            <p:nvPr/>
          </p:nvSpPr>
          <p:spPr bwMode="gray">
            <a:xfrm>
              <a:off x="6013054" y="2763586"/>
              <a:ext cx="185936" cy="158092"/>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09" name="Group 69"/>
            <p:cNvGrpSpPr>
              <a:grpSpLocks noChangeAspect="1"/>
            </p:cNvGrpSpPr>
            <p:nvPr/>
          </p:nvGrpSpPr>
          <p:grpSpPr bwMode="gray">
            <a:xfrm>
              <a:off x="5567833" y="2346152"/>
              <a:ext cx="173994" cy="259341"/>
              <a:chOff x="3802" y="2280"/>
              <a:chExt cx="102" cy="146"/>
            </a:xfrm>
            <a:solidFill>
              <a:schemeClr val="tx1"/>
            </a:solidFill>
          </p:grpSpPr>
          <p:sp>
            <p:nvSpPr>
              <p:cNvPr id="43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10" name="Freeform 81"/>
            <p:cNvSpPr>
              <a:spLocks noChangeAspect="1"/>
            </p:cNvSpPr>
            <p:nvPr/>
          </p:nvSpPr>
          <p:spPr bwMode="gray">
            <a:xfrm>
              <a:off x="5506423" y="2614376"/>
              <a:ext cx="25588" cy="21316"/>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1" name="Freeform 82"/>
            <p:cNvSpPr>
              <a:spLocks noChangeAspect="1"/>
            </p:cNvSpPr>
            <p:nvPr/>
          </p:nvSpPr>
          <p:spPr bwMode="gray">
            <a:xfrm>
              <a:off x="5545658" y="2776019"/>
              <a:ext cx="5118" cy="15987"/>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2" name="Freeform 83"/>
            <p:cNvSpPr>
              <a:spLocks noChangeAspect="1"/>
            </p:cNvSpPr>
            <p:nvPr/>
          </p:nvSpPr>
          <p:spPr bwMode="gray">
            <a:xfrm>
              <a:off x="5707711" y="2875493"/>
              <a:ext cx="46058" cy="21316"/>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3" name="Freeform 84"/>
            <p:cNvSpPr>
              <a:spLocks noChangeAspect="1"/>
            </p:cNvSpPr>
            <p:nvPr/>
          </p:nvSpPr>
          <p:spPr bwMode="gray">
            <a:xfrm>
              <a:off x="5685536" y="2889703"/>
              <a:ext cx="29000" cy="24868"/>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4" name="Freeform 85"/>
            <p:cNvSpPr>
              <a:spLocks noChangeAspect="1"/>
            </p:cNvSpPr>
            <p:nvPr/>
          </p:nvSpPr>
          <p:spPr bwMode="gray">
            <a:xfrm>
              <a:off x="5767415" y="2767138"/>
              <a:ext cx="54586" cy="21316"/>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5" name="Freeform 86"/>
            <p:cNvSpPr>
              <a:spLocks noChangeAspect="1"/>
            </p:cNvSpPr>
            <p:nvPr/>
          </p:nvSpPr>
          <p:spPr bwMode="gray">
            <a:xfrm>
              <a:off x="5598538" y="2680098"/>
              <a:ext cx="117703" cy="143882"/>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6" name="Freeform 87"/>
            <p:cNvSpPr>
              <a:spLocks noChangeAspect="1"/>
            </p:cNvSpPr>
            <p:nvPr/>
          </p:nvSpPr>
          <p:spPr bwMode="gray">
            <a:xfrm>
              <a:off x="5757180" y="2669441"/>
              <a:ext cx="27293" cy="6039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7" name="Freeform 88"/>
            <p:cNvSpPr>
              <a:spLocks noChangeAspect="1"/>
            </p:cNvSpPr>
            <p:nvPr/>
          </p:nvSpPr>
          <p:spPr bwMode="gray">
            <a:xfrm>
              <a:off x="5823707" y="2720954"/>
              <a:ext cx="194464" cy="170526"/>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8" name="Freeform 89"/>
            <p:cNvSpPr>
              <a:spLocks noChangeAspect="1"/>
            </p:cNvSpPr>
            <p:nvPr/>
          </p:nvSpPr>
          <p:spPr bwMode="gray">
            <a:xfrm>
              <a:off x="6197283" y="2763586"/>
              <a:ext cx="44351" cy="42631"/>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9" name="Freeform 90"/>
            <p:cNvSpPr>
              <a:spLocks noChangeAspect="1"/>
            </p:cNvSpPr>
            <p:nvPr/>
          </p:nvSpPr>
          <p:spPr bwMode="gray">
            <a:xfrm>
              <a:off x="5284666" y="2252008"/>
              <a:ext cx="134761" cy="294868"/>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0" name="Freeform 91"/>
            <p:cNvSpPr>
              <a:spLocks noChangeAspect="1"/>
            </p:cNvSpPr>
            <p:nvPr/>
          </p:nvSpPr>
          <p:spPr bwMode="gray">
            <a:xfrm>
              <a:off x="5424544" y="2578849"/>
              <a:ext cx="180818" cy="117237"/>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1" name="Freeform 92"/>
            <p:cNvSpPr>
              <a:spLocks noChangeAspect="1"/>
            </p:cNvSpPr>
            <p:nvPr/>
          </p:nvSpPr>
          <p:spPr bwMode="gray">
            <a:xfrm>
              <a:off x="5248844" y="2582402"/>
              <a:ext cx="76763" cy="10480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2" name="Freeform 93"/>
            <p:cNvSpPr>
              <a:spLocks noChangeAspect="1"/>
            </p:cNvSpPr>
            <p:nvPr/>
          </p:nvSpPr>
          <p:spPr bwMode="gray">
            <a:xfrm>
              <a:off x="5201081" y="2303521"/>
              <a:ext cx="146701" cy="300197"/>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3" name="Freeform 94"/>
            <p:cNvSpPr>
              <a:spLocks noChangeAspect="1"/>
            </p:cNvSpPr>
            <p:nvPr/>
          </p:nvSpPr>
          <p:spPr bwMode="gray">
            <a:xfrm>
              <a:off x="5100437" y="2141877"/>
              <a:ext cx="165466" cy="37302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4" name="Freeform 95"/>
            <p:cNvSpPr>
              <a:spLocks noChangeAspect="1"/>
            </p:cNvSpPr>
            <p:nvPr/>
          </p:nvSpPr>
          <p:spPr bwMode="gray">
            <a:xfrm>
              <a:off x="5288078" y="2426087"/>
              <a:ext cx="98938" cy="83487"/>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5" name="Freeform 96"/>
            <p:cNvSpPr>
              <a:spLocks noChangeAspect="1"/>
            </p:cNvSpPr>
            <p:nvPr/>
          </p:nvSpPr>
          <p:spPr bwMode="gray">
            <a:xfrm>
              <a:off x="5248844" y="2266219"/>
              <a:ext cx="134761" cy="174078"/>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6" name="Group 97"/>
            <p:cNvGrpSpPr>
              <a:grpSpLocks noChangeAspect="1"/>
            </p:cNvGrpSpPr>
            <p:nvPr/>
          </p:nvGrpSpPr>
          <p:grpSpPr bwMode="gray">
            <a:xfrm>
              <a:off x="4511928" y="1941153"/>
              <a:ext cx="684037" cy="657235"/>
              <a:chOff x="3183" y="2052"/>
              <a:chExt cx="401" cy="370"/>
            </a:xfrm>
            <a:solidFill>
              <a:schemeClr val="tx1"/>
            </a:solidFill>
          </p:grpSpPr>
          <p:sp>
            <p:nvSpPr>
              <p:cNvPr id="43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7" name="Freeform 105"/>
            <p:cNvSpPr>
              <a:spLocks noChangeAspect="1"/>
            </p:cNvSpPr>
            <p:nvPr/>
          </p:nvSpPr>
          <p:spPr bwMode="gray">
            <a:xfrm>
              <a:off x="5620714" y="2207600"/>
              <a:ext cx="32411" cy="71052"/>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8" name="Group 106"/>
            <p:cNvGrpSpPr>
              <a:grpSpLocks noChangeAspect="1"/>
            </p:cNvGrpSpPr>
            <p:nvPr/>
          </p:nvGrpSpPr>
          <p:grpSpPr bwMode="gray">
            <a:xfrm>
              <a:off x="5799825" y="1722668"/>
              <a:ext cx="303637" cy="358815"/>
              <a:chOff x="3938" y="1929"/>
              <a:chExt cx="178" cy="202"/>
            </a:xfrm>
            <a:solidFill>
              <a:schemeClr val="tx1"/>
            </a:solidFill>
          </p:grpSpPr>
          <p:sp>
            <p:nvSpPr>
              <p:cNvPr id="42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9" name="Freeform 111"/>
            <p:cNvSpPr>
              <a:spLocks noChangeAspect="1"/>
            </p:cNvSpPr>
            <p:nvPr/>
          </p:nvSpPr>
          <p:spPr bwMode="gray">
            <a:xfrm>
              <a:off x="5733299" y="1903851"/>
              <a:ext cx="64821" cy="101250"/>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0" name="Freeform 112"/>
            <p:cNvSpPr>
              <a:spLocks noChangeAspect="1"/>
            </p:cNvSpPr>
            <p:nvPr/>
          </p:nvSpPr>
          <p:spPr bwMode="gray">
            <a:xfrm>
              <a:off x="5016852" y="1523721"/>
              <a:ext cx="591922" cy="301973"/>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1" name="Freeform 113"/>
            <p:cNvSpPr>
              <a:spLocks noChangeAspect="1"/>
            </p:cNvSpPr>
            <p:nvPr/>
          </p:nvSpPr>
          <p:spPr bwMode="gray">
            <a:xfrm>
              <a:off x="5405780" y="2314178"/>
              <a:ext cx="44351" cy="40856"/>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2" name="Freeform 114"/>
            <p:cNvSpPr>
              <a:spLocks noChangeAspect="1"/>
            </p:cNvSpPr>
            <p:nvPr/>
          </p:nvSpPr>
          <p:spPr bwMode="gray">
            <a:xfrm>
              <a:off x="4750743" y="1482865"/>
              <a:ext cx="1146315" cy="82953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3" name="Freeform 115"/>
            <p:cNvSpPr>
              <a:spLocks noChangeAspect="1"/>
            </p:cNvSpPr>
            <p:nvPr/>
          </p:nvSpPr>
          <p:spPr bwMode="gray">
            <a:xfrm>
              <a:off x="5700888" y="1790167"/>
              <a:ext cx="117703" cy="13500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34" name="Group 116"/>
            <p:cNvGrpSpPr>
              <a:grpSpLocks noChangeAspect="1"/>
            </p:cNvGrpSpPr>
            <p:nvPr/>
          </p:nvGrpSpPr>
          <p:grpSpPr bwMode="gray">
            <a:xfrm>
              <a:off x="3739188" y="1423"/>
              <a:ext cx="3195012" cy="1833153"/>
              <a:chOff x="2730" y="960"/>
              <a:chExt cx="1873" cy="1032"/>
            </a:xfrm>
            <a:solidFill>
              <a:schemeClr val="accent6"/>
            </a:solidFill>
          </p:grpSpPr>
          <p:grpSp>
            <p:nvGrpSpPr>
              <p:cNvPr id="409" name="Group 117"/>
              <p:cNvGrpSpPr>
                <a:grpSpLocks noChangeAspect="1"/>
              </p:cNvGrpSpPr>
              <p:nvPr/>
            </p:nvGrpSpPr>
            <p:grpSpPr bwMode="gray">
              <a:xfrm>
                <a:off x="3044" y="960"/>
                <a:ext cx="1473" cy="481"/>
                <a:chOff x="3044" y="960"/>
                <a:chExt cx="1473" cy="481"/>
              </a:xfrm>
              <a:grpFill/>
            </p:grpSpPr>
            <p:sp>
              <p:nvSpPr>
                <p:cNvPr id="41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41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135" name="Group 135"/>
            <p:cNvGrpSpPr>
              <a:grpSpLocks noChangeAspect="1"/>
            </p:cNvGrpSpPr>
            <p:nvPr/>
          </p:nvGrpSpPr>
          <p:grpSpPr bwMode="gray">
            <a:xfrm>
              <a:off x="3862008" y="1811483"/>
              <a:ext cx="695977" cy="655459"/>
              <a:chOff x="2802" y="1979"/>
              <a:chExt cx="408" cy="369"/>
            </a:xfrm>
            <a:solidFill>
              <a:schemeClr val="accent1"/>
            </a:solidFill>
          </p:grpSpPr>
          <p:sp>
            <p:nvSpPr>
              <p:cNvPr id="38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1" name="Group 137"/>
              <p:cNvGrpSpPr>
                <a:grpSpLocks noChangeAspect="1"/>
              </p:cNvGrpSpPr>
              <p:nvPr/>
            </p:nvGrpSpPr>
            <p:grpSpPr bwMode="gray">
              <a:xfrm>
                <a:off x="2889" y="2101"/>
                <a:ext cx="17" cy="51"/>
                <a:chOff x="2889" y="2101"/>
                <a:chExt cx="17" cy="51"/>
              </a:xfrm>
              <a:grpFill/>
            </p:grpSpPr>
            <p:sp>
              <p:nvSpPr>
                <p:cNvPr id="40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3" name="Group 142"/>
              <p:cNvGrpSpPr>
                <a:grpSpLocks noChangeAspect="1"/>
              </p:cNvGrpSpPr>
              <p:nvPr/>
            </p:nvGrpSpPr>
            <p:grpSpPr bwMode="gray">
              <a:xfrm>
                <a:off x="2896" y="2116"/>
                <a:ext cx="231" cy="189"/>
                <a:chOff x="2896" y="2116"/>
                <a:chExt cx="231" cy="189"/>
              </a:xfrm>
              <a:grpFill/>
            </p:grpSpPr>
            <p:sp>
              <p:nvSpPr>
                <p:cNvPr id="40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84" name="Group 145"/>
              <p:cNvGrpSpPr>
                <a:grpSpLocks noChangeAspect="1"/>
              </p:cNvGrpSpPr>
              <p:nvPr/>
            </p:nvGrpSpPr>
            <p:grpSpPr bwMode="gray">
              <a:xfrm>
                <a:off x="2984" y="2276"/>
                <a:ext cx="114" cy="72"/>
                <a:chOff x="2984" y="2276"/>
                <a:chExt cx="114" cy="72"/>
              </a:xfrm>
              <a:grpFill/>
            </p:grpSpPr>
            <p:sp>
              <p:nvSpPr>
                <p:cNvPr id="40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6" name="Group 149"/>
              <p:cNvGrpSpPr>
                <a:grpSpLocks noChangeAspect="1"/>
              </p:cNvGrpSpPr>
              <p:nvPr/>
            </p:nvGrpSpPr>
            <p:grpSpPr bwMode="gray">
              <a:xfrm>
                <a:off x="3086" y="2189"/>
                <a:ext cx="85" cy="114"/>
                <a:chOff x="3086" y="2189"/>
                <a:chExt cx="85" cy="114"/>
              </a:xfrm>
              <a:grpFill/>
            </p:grpSpPr>
            <p:sp>
              <p:nvSpPr>
                <p:cNvPr id="40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8" name="Group 153"/>
              <p:cNvGrpSpPr>
                <a:grpSpLocks noChangeAspect="1"/>
              </p:cNvGrpSpPr>
              <p:nvPr/>
            </p:nvGrpSpPr>
            <p:grpSpPr bwMode="gray">
              <a:xfrm>
                <a:off x="3000" y="2012"/>
                <a:ext cx="210" cy="192"/>
                <a:chOff x="3000" y="2012"/>
                <a:chExt cx="210" cy="192"/>
              </a:xfrm>
              <a:grpFill/>
            </p:grpSpPr>
            <p:sp>
              <p:nvSpPr>
                <p:cNvPr id="39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92" name="Group 159"/>
              <p:cNvGrpSpPr>
                <a:grpSpLocks noChangeAspect="1"/>
              </p:cNvGrpSpPr>
              <p:nvPr/>
            </p:nvGrpSpPr>
            <p:grpSpPr bwMode="gray">
              <a:xfrm>
                <a:off x="2802" y="1979"/>
                <a:ext cx="205" cy="88"/>
                <a:chOff x="2802" y="1979"/>
                <a:chExt cx="205" cy="88"/>
              </a:xfrm>
              <a:grpFill/>
            </p:grpSpPr>
            <p:sp>
              <p:nvSpPr>
                <p:cNvPr id="39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9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36" name="Freeform 165"/>
            <p:cNvSpPr>
              <a:spLocks noChangeAspect="1"/>
            </p:cNvSpPr>
            <p:nvPr/>
          </p:nvSpPr>
          <p:spPr bwMode="gray">
            <a:xfrm>
              <a:off x="4186114" y="1831022"/>
              <a:ext cx="57998" cy="62171"/>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7" name="Freeform 166"/>
            <p:cNvSpPr>
              <a:spLocks noChangeAspect="1"/>
            </p:cNvSpPr>
            <p:nvPr/>
          </p:nvSpPr>
          <p:spPr bwMode="gray">
            <a:xfrm>
              <a:off x="4244112" y="1415365"/>
              <a:ext cx="760798" cy="422762"/>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8" name="Freeform 167"/>
            <p:cNvSpPr>
              <a:spLocks noChangeAspect="1"/>
            </p:cNvSpPr>
            <p:nvPr/>
          </p:nvSpPr>
          <p:spPr bwMode="gray">
            <a:xfrm>
              <a:off x="4119588" y="1772404"/>
              <a:ext cx="126231" cy="6394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9" name="Freeform 168"/>
            <p:cNvSpPr>
              <a:spLocks noChangeAspect="1"/>
            </p:cNvSpPr>
            <p:nvPr/>
          </p:nvSpPr>
          <p:spPr bwMode="gray">
            <a:xfrm>
              <a:off x="4421518" y="1717338"/>
              <a:ext cx="320695" cy="216710"/>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0" name="Freeform 169"/>
            <p:cNvSpPr>
              <a:spLocks noChangeAspect="1"/>
            </p:cNvSpPr>
            <p:nvPr/>
          </p:nvSpPr>
          <p:spPr bwMode="gray">
            <a:xfrm>
              <a:off x="4354992" y="1791943"/>
              <a:ext cx="266109" cy="191842"/>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1" name="Group 170"/>
            <p:cNvGrpSpPr>
              <a:grpSpLocks noChangeAspect="1"/>
            </p:cNvGrpSpPr>
            <p:nvPr/>
          </p:nvGrpSpPr>
          <p:grpSpPr bwMode="gray">
            <a:xfrm>
              <a:off x="4211702" y="1816812"/>
              <a:ext cx="104056" cy="87040"/>
              <a:chOff x="3007" y="1982"/>
              <a:chExt cx="61" cy="49"/>
            </a:xfrm>
            <a:solidFill>
              <a:schemeClr val="accent6"/>
            </a:solidFill>
          </p:grpSpPr>
          <p:sp>
            <p:nvSpPr>
              <p:cNvPr id="37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2" name="Freeform 173"/>
            <p:cNvSpPr>
              <a:spLocks noChangeAspect="1"/>
            </p:cNvSpPr>
            <p:nvPr/>
          </p:nvSpPr>
          <p:spPr bwMode="gray">
            <a:xfrm>
              <a:off x="2915276" y="965959"/>
              <a:ext cx="204699" cy="145657"/>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3" name="Group 222"/>
            <p:cNvGrpSpPr>
              <a:grpSpLocks noChangeAspect="1"/>
            </p:cNvGrpSpPr>
            <p:nvPr/>
          </p:nvGrpSpPr>
          <p:grpSpPr bwMode="gray">
            <a:xfrm>
              <a:off x="3573725" y="1422"/>
              <a:ext cx="308755" cy="332171"/>
              <a:chOff x="3202" y="1036"/>
              <a:chExt cx="181" cy="187"/>
            </a:xfrm>
            <a:solidFill>
              <a:schemeClr val="accent6"/>
            </a:solidFill>
          </p:grpSpPr>
          <p:sp>
            <p:nvSpPr>
              <p:cNvPr id="37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4" name="Freeform 229"/>
            <p:cNvSpPr>
              <a:spLocks noChangeAspect="1"/>
            </p:cNvSpPr>
            <p:nvPr/>
          </p:nvSpPr>
          <p:spPr bwMode="gray">
            <a:xfrm>
              <a:off x="2550229" y="1251945"/>
              <a:ext cx="6823" cy="7105"/>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5" name="Freeform 230"/>
            <p:cNvSpPr>
              <a:spLocks noChangeAspect="1"/>
            </p:cNvSpPr>
            <p:nvPr/>
          </p:nvSpPr>
          <p:spPr bwMode="gray">
            <a:xfrm>
              <a:off x="2913570" y="607144"/>
              <a:ext cx="49469" cy="49737"/>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6" name="Freeform 231"/>
            <p:cNvSpPr>
              <a:spLocks noChangeAspect="1"/>
            </p:cNvSpPr>
            <p:nvPr/>
          </p:nvSpPr>
          <p:spPr bwMode="gray">
            <a:xfrm>
              <a:off x="2848748" y="722604"/>
              <a:ext cx="49469" cy="35526"/>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7" name="Freeform 232"/>
            <p:cNvSpPr>
              <a:spLocks noChangeAspect="1"/>
            </p:cNvSpPr>
            <p:nvPr/>
          </p:nvSpPr>
          <p:spPr bwMode="gray">
            <a:xfrm>
              <a:off x="2551935" y="1246616"/>
              <a:ext cx="15353" cy="5329"/>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8" name="Freeform 233"/>
            <p:cNvSpPr>
              <a:spLocks noChangeAspect="1"/>
            </p:cNvSpPr>
            <p:nvPr/>
          </p:nvSpPr>
          <p:spPr bwMode="gray">
            <a:xfrm>
              <a:off x="2009482" y="1422"/>
              <a:ext cx="1035437" cy="1246970"/>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solidFill>
              <a:schemeClr val="tx1">
                <a:lumMod val="40000"/>
                <a:lumOff val="60000"/>
              </a:schemeClr>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9" name="Freeform 234"/>
            <p:cNvSpPr>
              <a:spLocks noChangeAspect="1"/>
            </p:cNvSpPr>
            <p:nvPr/>
          </p:nvSpPr>
          <p:spPr bwMode="gray">
            <a:xfrm>
              <a:off x="2347235" y="765236"/>
              <a:ext cx="56293" cy="58619"/>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0" name="Freeform 235"/>
            <p:cNvSpPr>
              <a:spLocks noChangeAspect="1"/>
            </p:cNvSpPr>
            <p:nvPr/>
          </p:nvSpPr>
          <p:spPr bwMode="gray">
            <a:xfrm>
              <a:off x="2084538" y="260763"/>
              <a:ext cx="56293" cy="21316"/>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51" name="Group 236"/>
            <p:cNvGrpSpPr>
              <a:grpSpLocks noChangeAspect="1"/>
            </p:cNvGrpSpPr>
            <p:nvPr/>
          </p:nvGrpSpPr>
          <p:grpSpPr bwMode="gray">
            <a:xfrm>
              <a:off x="1852546" y="2470494"/>
              <a:ext cx="868266" cy="1527627"/>
              <a:chOff x="1624" y="2350"/>
              <a:chExt cx="509" cy="860"/>
            </a:xfrm>
            <a:solidFill>
              <a:schemeClr val="accent2"/>
            </a:solidFill>
          </p:grpSpPr>
          <p:sp>
            <p:nvSpPr>
              <p:cNvPr id="34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52" name="Freeform 262"/>
            <p:cNvSpPr>
              <a:spLocks noChangeAspect="1"/>
            </p:cNvSpPr>
            <p:nvPr/>
          </p:nvSpPr>
          <p:spPr bwMode="gray">
            <a:xfrm>
              <a:off x="1734845" y="2418981"/>
              <a:ext cx="80174" cy="83487"/>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3" name="Freeform 263"/>
            <p:cNvSpPr>
              <a:spLocks noChangeAspect="1"/>
            </p:cNvSpPr>
            <p:nvPr/>
          </p:nvSpPr>
          <p:spPr bwMode="gray">
            <a:xfrm>
              <a:off x="1820136" y="2525560"/>
              <a:ext cx="109173" cy="47961"/>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4" name="Freeform 264"/>
            <p:cNvSpPr>
              <a:spLocks noChangeAspect="1"/>
            </p:cNvSpPr>
            <p:nvPr/>
          </p:nvSpPr>
          <p:spPr bwMode="gray">
            <a:xfrm>
              <a:off x="1647847" y="2362139"/>
              <a:ext cx="73351" cy="83487"/>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5" name="Freeform 265"/>
            <p:cNvSpPr>
              <a:spLocks noChangeAspect="1"/>
            </p:cNvSpPr>
            <p:nvPr/>
          </p:nvSpPr>
          <p:spPr bwMode="gray">
            <a:xfrm>
              <a:off x="1704140" y="2349705"/>
              <a:ext cx="20470" cy="51514"/>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6" name="Freeform 266"/>
            <p:cNvSpPr>
              <a:spLocks noChangeAspect="1"/>
            </p:cNvSpPr>
            <p:nvPr/>
          </p:nvSpPr>
          <p:spPr bwMode="gray">
            <a:xfrm>
              <a:off x="1688787" y="2431415"/>
              <a:ext cx="42646" cy="24868"/>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7" name="Freeform 267"/>
            <p:cNvSpPr>
              <a:spLocks noChangeAspect="1"/>
            </p:cNvSpPr>
            <p:nvPr/>
          </p:nvSpPr>
          <p:spPr bwMode="gray">
            <a:xfrm>
              <a:off x="1767255" y="2495362"/>
              <a:ext cx="61410" cy="56842"/>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8" name="Freeform 268"/>
            <p:cNvSpPr>
              <a:spLocks noChangeAspect="1"/>
            </p:cNvSpPr>
            <p:nvPr/>
          </p:nvSpPr>
          <p:spPr bwMode="gray">
            <a:xfrm>
              <a:off x="1700728" y="2399441"/>
              <a:ext cx="114291" cy="6039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9" name="Freeform 269"/>
            <p:cNvSpPr>
              <a:spLocks noChangeAspect="1"/>
            </p:cNvSpPr>
            <p:nvPr/>
          </p:nvSpPr>
          <p:spPr bwMode="gray">
            <a:xfrm>
              <a:off x="1183862" y="2044179"/>
              <a:ext cx="564629" cy="38368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accent3"/>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60" name="Group 270"/>
            <p:cNvGrpSpPr>
              <a:grpSpLocks noChangeAspect="1"/>
            </p:cNvGrpSpPr>
            <p:nvPr/>
          </p:nvGrpSpPr>
          <p:grpSpPr bwMode="gray">
            <a:xfrm>
              <a:off x="228600" y="704841"/>
              <a:ext cx="1896878" cy="1506311"/>
              <a:chOff x="672" y="1356"/>
              <a:chExt cx="1112" cy="848"/>
            </a:xfrm>
            <a:solidFill>
              <a:schemeClr val="accent3"/>
            </a:solidFill>
          </p:grpSpPr>
          <p:grpSp>
            <p:nvGrpSpPr>
              <p:cNvPr id="335" name="Group 271"/>
              <p:cNvGrpSpPr>
                <a:grpSpLocks noChangeAspect="1"/>
              </p:cNvGrpSpPr>
              <p:nvPr/>
            </p:nvGrpSpPr>
            <p:grpSpPr bwMode="gray">
              <a:xfrm>
                <a:off x="672" y="1356"/>
                <a:ext cx="418" cy="413"/>
                <a:chOff x="672" y="1356"/>
                <a:chExt cx="418" cy="413"/>
              </a:xfrm>
              <a:grpFill/>
            </p:grpSpPr>
            <p:sp>
              <p:nvSpPr>
                <p:cNvPr id="34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36" name="Group 277"/>
              <p:cNvGrpSpPr>
                <a:grpSpLocks noChangeAspect="1"/>
              </p:cNvGrpSpPr>
              <p:nvPr/>
            </p:nvGrpSpPr>
            <p:grpSpPr bwMode="gray">
              <a:xfrm>
                <a:off x="1149" y="1865"/>
                <a:ext cx="635" cy="339"/>
                <a:chOff x="1149" y="1865"/>
                <a:chExt cx="635" cy="339"/>
              </a:xfrm>
              <a:grpFill/>
            </p:grpSpPr>
            <p:sp>
              <p:nvSpPr>
                <p:cNvPr id="33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161" name="Group 283"/>
            <p:cNvGrpSpPr>
              <a:grpSpLocks noChangeAspect="1"/>
            </p:cNvGrpSpPr>
            <p:nvPr/>
          </p:nvGrpSpPr>
          <p:grpSpPr bwMode="gray">
            <a:xfrm>
              <a:off x="735231" y="1422"/>
              <a:ext cx="1652946" cy="1815390"/>
              <a:chOff x="969" y="960"/>
              <a:chExt cx="969" cy="1022"/>
            </a:xfrm>
            <a:solidFill>
              <a:schemeClr val="accent3"/>
            </a:solidFill>
          </p:grpSpPr>
          <p:sp>
            <p:nvSpPr>
              <p:cNvPr id="30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62" name="Freeform 313"/>
            <p:cNvSpPr>
              <a:spLocks noChangeAspect="1"/>
            </p:cNvSpPr>
            <p:nvPr/>
          </p:nvSpPr>
          <p:spPr bwMode="gray">
            <a:xfrm rot="21085610">
              <a:off x="1912250" y="2147205"/>
              <a:ext cx="13647" cy="7105"/>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3" name="Freeform 314"/>
            <p:cNvSpPr>
              <a:spLocks noChangeAspect="1"/>
            </p:cNvSpPr>
            <p:nvPr/>
          </p:nvSpPr>
          <p:spPr bwMode="gray">
            <a:xfrm rot="21085610">
              <a:off x="1934426" y="2148982"/>
              <a:ext cx="1706" cy="17763"/>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4" name="Freeform 315"/>
            <p:cNvSpPr>
              <a:spLocks noChangeAspect="1"/>
            </p:cNvSpPr>
            <p:nvPr/>
          </p:nvSpPr>
          <p:spPr bwMode="gray">
            <a:xfrm rot="21085610">
              <a:off x="1934426" y="2189837"/>
              <a:ext cx="3412" cy="1777"/>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5" name="Freeform 316"/>
            <p:cNvSpPr>
              <a:spLocks noChangeAspect="1"/>
            </p:cNvSpPr>
            <p:nvPr/>
          </p:nvSpPr>
          <p:spPr bwMode="gray">
            <a:xfrm rot="21085610">
              <a:off x="1925897" y="2188061"/>
              <a:ext cx="6823" cy="21316"/>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6" name="Freeform 317"/>
            <p:cNvSpPr>
              <a:spLocks noChangeAspect="1"/>
            </p:cNvSpPr>
            <p:nvPr/>
          </p:nvSpPr>
          <p:spPr bwMode="gray">
            <a:xfrm rot="21085610">
              <a:off x="1934426" y="2212929"/>
              <a:ext cx="1706" cy="10658"/>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7" name="Freeform 318"/>
            <p:cNvSpPr>
              <a:spLocks noChangeAspect="1"/>
            </p:cNvSpPr>
            <p:nvPr/>
          </p:nvSpPr>
          <p:spPr bwMode="gray">
            <a:xfrm rot="21085610">
              <a:off x="1949779" y="2182731"/>
              <a:ext cx="1706" cy="1421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8" name="Freeform 319"/>
            <p:cNvSpPr>
              <a:spLocks noChangeAspect="1"/>
            </p:cNvSpPr>
            <p:nvPr/>
          </p:nvSpPr>
          <p:spPr bwMode="gray">
            <a:xfrm rot="21085610">
              <a:off x="1958307" y="2195166"/>
              <a:ext cx="5118" cy="15987"/>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9" name="Freeform 320"/>
            <p:cNvSpPr>
              <a:spLocks noChangeAspect="1"/>
            </p:cNvSpPr>
            <p:nvPr/>
          </p:nvSpPr>
          <p:spPr bwMode="gray">
            <a:xfrm rot="21085610">
              <a:off x="1973660" y="2207600"/>
              <a:ext cx="3412" cy="3553"/>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0" name="Freeform 321"/>
            <p:cNvSpPr>
              <a:spLocks noChangeAspect="1"/>
            </p:cNvSpPr>
            <p:nvPr/>
          </p:nvSpPr>
          <p:spPr bwMode="gray">
            <a:xfrm rot="21085610">
              <a:off x="1966837" y="2223587"/>
              <a:ext cx="5118" cy="17763"/>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1" name="Freeform 322"/>
            <p:cNvSpPr>
              <a:spLocks noChangeAspect="1"/>
            </p:cNvSpPr>
            <p:nvPr/>
          </p:nvSpPr>
          <p:spPr bwMode="gray">
            <a:xfrm rot="21085610">
              <a:off x="1982189" y="2239573"/>
              <a:ext cx="5118" cy="15987"/>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2" name="Freeform 323"/>
            <p:cNvSpPr>
              <a:spLocks noChangeAspect="1"/>
            </p:cNvSpPr>
            <p:nvPr/>
          </p:nvSpPr>
          <p:spPr bwMode="gray">
            <a:xfrm rot="21085610">
              <a:off x="1995835" y="2250231"/>
              <a:ext cx="5118" cy="1777"/>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3" name="Freeform 324"/>
            <p:cNvSpPr>
              <a:spLocks noChangeAspect="1"/>
            </p:cNvSpPr>
            <p:nvPr/>
          </p:nvSpPr>
          <p:spPr bwMode="gray">
            <a:xfrm rot="21085610">
              <a:off x="2007777" y="2257337"/>
              <a:ext cx="10235" cy="7105"/>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4" name="Freeform 325"/>
            <p:cNvSpPr>
              <a:spLocks noChangeAspect="1"/>
            </p:cNvSpPr>
            <p:nvPr/>
          </p:nvSpPr>
          <p:spPr bwMode="gray">
            <a:xfrm rot="21085610">
              <a:off x="1994130" y="2276877"/>
              <a:ext cx="6823" cy="10658"/>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5" name="Freeform 326"/>
            <p:cNvSpPr>
              <a:spLocks noChangeAspect="1"/>
            </p:cNvSpPr>
            <p:nvPr/>
          </p:nvSpPr>
          <p:spPr bwMode="gray">
            <a:xfrm rot="21085610">
              <a:off x="1932720" y="2211152"/>
              <a:ext cx="3412" cy="5329"/>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6" name="Freeform 327"/>
            <p:cNvSpPr>
              <a:spLocks noChangeAspect="1"/>
            </p:cNvSpPr>
            <p:nvPr/>
          </p:nvSpPr>
          <p:spPr bwMode="gray">
            <a:xfrm rot="21085610">
              <a:off x="1898604" y="2193389"/>
              <a:ext cx="1706" cy="7105"/>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7" name="Freeform 328"/>
            <p:cNvSpPr>
              <a:spLocks noChangeAspect="1"/>
            </p:cNvSpPr>
            <p:nvPr/>
          </p:nvSpPr>
          <p:spPr bwMode="gray">
            <a:xfrm rot="21085610">
              <a:off x="1895192" y="2202271"/>
              <a:ext cx="3412" cy="3553"/>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8" name="Freeform 329"/>
            <p:cNvSpPr>
              <a:spLocks noChangeAspect="1"/>
            </p:cNvSpPr>
            <p:nvPr/>
          </p:nvSpPr>
          <p:spPr bwMode="gray">
            <a:xfrm rot="21085610">
              <a:off x="1884957" y="2205824"/>
              <a:ext cx="6823" cy="7105"/>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9" name="Freeform 330"/>
            <p:cNvSpPr>
              <a:spLocks noChangeAspect="1"/>
            </p:cNvSpPr>
            <p:nvPr/>
          </p:nvSpPr>
          <p:spPr bwMode="gray">
            <a:xfrm rot="20552049">
              <a:off x="1931014" y="2358587"/>
              <a:ext cx="25588" cy="19540"/>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0" name="Freeform 331"/>
            <p:cNvSpPr>
              <a:spLocks noChangeAspect="1"/>
            </p:cNvSpPr>
            <p:nvPr/>
          </p:nvSpPr>
          <p:spPr bwMode="gray">
            <a:xfrm rot="20552049">
              <a:off x="2000953" y="2294640"/>
              <a:ext cx="40940" cy="58619"/>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1" name="Freeform 332"/>
            <p:cNvSpPr>
              <a:spLocks noChangeAspect="1"/>
            </p:cNvSpPr>
            <p:nvPr/>
          </p:nvSpPr>
          <p:spPr bwMode="gray">
            <a:xfrm rot="20552049">
              <a:off x="2123773" y="2330166"/>
              <a:ext cx="1706" cy="1777"/>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2" name="Freeform 333"/>
            <p:cNvSpPr>
              <a:spLocks noChangeAspect="1"/>
            </p:cNvSpPr>
            <p:nvPr/>
          </p:nvSpPr>
          <p:spPr bwMode="gray">
            <a:xfrm rot="20552049">
              <a:off x="2147654" y="2378126"/>
              <a:ext cx="3412" cy="12435"/>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3" name="Freeform 334"/>
            <p:cNvSpPr>
              <a:spLocks noChangeAspect="1"/>
            </p:cNvSpPr>
            <p:nvPr/>
          </p:nvSpPr>
          <p:spPr bwMode="gray">
            <a:xfrm rot="20552049">
              <a:off x="2173241" y="2465165"/>
              <a:ext cx="3412" cy="5329"/>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4" name="Freeform 335"/>
            <p:cNvSpPr>
              <a:spLocks noChangeAspect="1"/>
            </p:cNvSpPr>
            <p:nvPr/>
          </p:nvSpPr>
          <p:spPr bwMode="gray">
            <a:xfrm rot="20552049">
              <a:off x="2166418" y="2481152"/>
              <a:ext cx="10235" cy="17763"/>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5" name="Freeform 336"/>
            <p:cNvSpPr>
              <a:spLocks noChangeAspect="1"/>
            </p:cNvSpPr>
            <p:nvPr/>
          </p:nvSpPr>
          <p:spPr bwMode="gray">
            <a:xfrm rot="20552049">
              <a:off x="1980483" y="2301745"/>
              <a:ext cx="1706" cy="3553"/>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86" name="Group 337"/>
            <p:cNvGrpSpPr>
              <a:grpSpLocks noChangeAspect="1"/>
            </p:cNvGrpSpPr>
            <p:nvPr/>
          </p:nvGrpSpPr>
          <p:grpSpPr bwMode="gray">
            <a:xfrm>
              <a:off x="1971954" y="2305297"/>
              <a:ext cx="30705" cy="49737"/>
              <a:chOff x="1694" y="2257"/>
              <a:chExt cx="18" cy="28"/>
            </a:xfrm>
            <a:solidFill>
              <a:schemeClr val="tx1"/>
            </a:solidFill>
          </p:grpSpPr>
          <p:sp>
            <p:nvSpPr>
              <p:cNvPr id="30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87" name="Freeform 340"/>
            <p:cNvSpPr>
              <a:spLocks noChangeAspect="1"/>
            </p:cNvSpPr>
            <p:nvPr/>
          </p:nvSpPr>
          <p:spPr bwMode="gray">
            <a:xfrm rot="20552049">
              <a:off x="2055540" y="2315955"/>
              <a:ext cx="17058" cy="1421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8" name="Freeform 341"/>
            <p:cNvSpPr>
              <a:spLocks noChangeAspect="1"/>
            </p:cNvSpPr>
            <p:nvPr/>
          </p:nvSpPr>
          <p:spPr bwMode="gray">
            <a:xfrm rot="20552049">
              <a:off x="2159595" y="2418981"/>
              <a:ext cx="0" cy="5329"/>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9" name="Freeform 342"/>
            <p:cNvSpPr>
              <a:spLocks noChangeAspect="1"/>
            </p:cNvSpPr>
            <p:nvPr/>
          </p:nvSpPr>
          <p:spPr bwMode="gray">
            <a:xfrm rot="20552049">
              <a:off x="2130596" y="2344376"/>
              <a:ext cx="5118" cy="12435"/>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0" name="Freeform 343"/>
            <p:cNvSpPr>
              <a:spLocks noChangeAspect="1"/>
            </p:cNvSpPr>
            <p:nvPr/>
          </p:nvSpPr>
          <p:spPr bwMode="gray">
            <a:xfrm rot="20552049">
              <a:off x="2081127" y="2312403"/>
              <a:ext cx="0" cy="1777"/>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1" name="Freeform 344"/>
            <p:cNvSpPr>
              <a:spLocks noChangeAspect="1"/>
            </p:cNvSpPr>
            <p:nvPr/>
          </p:nvSpPr>
          <p:spPr bwMode="gray">
            <a:xfrm rot="20552049">
              <a:off x="2084538" y="2326613"/>
              <a:ext cx="1706" cy="3553"/>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2" name="Freeform 345"/>
            <p:cNvSpPr>
              <a:spLocks noChangeAspect="1"/>
            </p:cNvSpPr>
            <p:nvPr/>
          </p:nvSpPr>
          <p:spPr bwMode="gray">
            <a:xfrm rot="20552049">
              <a:off x="2139125" y="2363915"/>
              <a:ext cx="3412" cy="8882"/>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3" name="Freeform 346"/>
            <p:cNvSpPr>
              <a:spLocks noChangeAspect="1"/>
            </p:cNvSpPr>
            <p:nvPr/>
          </p:nvSpPr>
          <p:spPr bwMode="gray">
            <a:xfrm rot="20552049">
              <a:off x="2159595" y="2447402"/>
              <a:ext cx="1706" cy="5329"/>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4" name="Freeform 347"/>
            <p:cNvSpPr>
              <a:spLocks noChangeAspect="1"/>
            </p:cNvSpPr>
            <p:nvPr/>
          </p:nvSpPr>
          <p:spPr bwMode="gray">
            <a:xfrm rot="20552049">
              <a:off x="1832076" y="2252008"/>
              <a:ext cx="126231" cy="87040"/>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5" name="Freeform 348"/>
            <p:cNvSpPr>
              <a:spLocks noChangeAspect="1"/>
            </p:cNvSpPr>
            <p:nvPr/>
          </p:nvSpPr>
          <p:spPr bwMode="gray">
            <a:xfrm rot="20552049">
              <a:off x="1852546" y="2298192"/>
              <a:ext cx="5118" cy="10658"/>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6" name="Freeform 349"/>
            <p:cNvSpPr>
              <a:spLocks noChangeAspect="1"/>
            </p:cNvSpPr>
            <p:nvPr/>
          </p:nvSpPr>
          <p:spPr bwMode="gray">
            <a:xfrm rot="20552049">
              <a:off x="1898604" y="2262666"/>
              <a:ext cx="11941" cy="15987"/>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7" name="Freeform 350"/>
            <p:cNvSpPr>
              <a:spLocks noChangeAspect="1"/>
            </p:cNvSpPr>
            <p:nvPr/>
          </p:nvSpPr>
          <p:spPr bwMode="gray">
            <a:xfrm rot="20552049">
              <a:off x="2111831" y="2326613"/>
              <a:ext cx="0" cy="5329"/>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8" name="Freeform 351"/>
            <p:cNvSpPr>
              <a:spLocks noChangeAspect="1"/>
            </p:cNvSpPr>
            <p:nvPr/>
          </p:nvSpPr>
          <p:spPr bwMode="gray">
            <a:xfrm rot="20552049">
              <a:off x="2156183" y="2401218"/>
              <a:ext cx="1706" cy="7105"/>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99" name="Group 362"/>
            <p:cNvGrpSpPr/>
            <p:nvPr/>
          </p:nvGrpSpPr>
          <p:grpSpPr bwMode="gray">
            <a:xfrm>
              <a:off x="3181385" y="720828"/>
              <a:ext cx="945028" cy="1241642"/>
              <a:chOff x="4580731" y="1911697"/>
              <a:chExt cx="879476" cy="1109663"/>
            </a:xfrm>
            <a:solidFill>
              <a:schemeClr val="accent6"/>
            </a:solidFill>
          </p:grpSpPr>
          <p:sp>
            <p:nvSpPr>
              <p:cNvPr id="25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8" name="Group 178"/>
              <p:cNvGrpSpPr>
                <a:grpSpLocks noChangeAspect="1"/>
              </p:cNvGrpSpPr>
              <p:nvPr/>
            </p:nvGrpSpPr>
            <p:grpSpPr bwMode="gray">
              <a:xfrm>
                <a:off x="4876006" y="2765772"/>
                <a:ext cx="204788" cy="242888"/>
                <a:chOff x="2589" y="1903"/>
                <a:chExt cx="129" cy="153"/>
              </a:xfrm>
              <a:grpFill/>
            </p:grpSpPr>
            <p:sp>
              <p:nvSpPr>
                <p:cNvPr id="30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5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66" name="Group 189"/>
              <p:cNvGrpSpPr>
                <a:grpSpLocks noChangeAspect="1"/>
              </p:cNvGrpSpPr>
              <p:nvPr/>
            </p:nvGrpSpPr>
            <p:grpSpPr bwMode="gray">
              <a:xfrm>
                <a:off x="4679156" y="2659410"/>
                <a:ext cx="247650" cy="244475"/>
                <a:chOff x="2465" y="1836"/>
                <a:chExt cx="156" cy="154"/>
              </a:xfrm>
              <a:grpFill/>
            </p:grpSpPr>
            <p:sp>
              <p:nvSpPr>
                <p:cNvPr id="29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267" name="Group 192"/>
              <p:cNvGrpSpPr>
                <a:grpSpLocks noChangeAspect="1"/>
              </p:cNvGrpSpPr>
              <p:nvPr/>
            </p:nvGrpSpPr>
            <p:grpSpPr bwMode="gray">
              <a:xfrm>
                <a:off x="4620419" y="2430810"/>
                <a:ext cx="171450" cy="258763"/>
                <a:chOff x="2428" y="1692"/>
                <a:chExt cx="108" cy="163"/>
              </a:xfrm>
              <a:grpFill/>
            </p:grpSpPr>
            <p:sp>
              <p:nvSpPr>
                <p:cNvPr id="29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6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72" name="Group 199"/>
              <p:cNvGrpSpPr>
                <a:grpSpLocks noChangeAspect="1"/>
              </p:cNvGrpSpPr>
              <p:nvPr/>
            </p:nvGrpSpPr>
            <p:grpSpPr bwMode="gray">
              <a:xfrm>
                <a:off x="5033169" y="2808635"/>
                <a:ext cx="68263" cy="68263"/>
                <a:chOff x="2688" y="1930"/>
                <a:chExt cx="43" cy="43"/>
              </a:xfrm>
              <a:grpFill/>
            </p:grpSpPr>
            <p:sp>
              <p:nvSpPr>
                <p:cNvPr id="29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7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92" name="Group 359"/>
              <p:cNvGrpSpPr/>
              <p:nvPr/>
            </p:nvGrpSpPr>
            <p:grpSpPr bwMode="gray">
              <a:xfrm>
                <a:off x="5080794" y="2788583"/>
                <a:ext cx="75600" cy="108000"/>
                <a:chOff x="4160739" y="2986112"/>
                <a:chExt cx="187325" cy="233362"/>
              </a:xfrm>
              <a:grpFill/>
            </p:grpSpPr>
            <p:sp>
              <p:nvSpPr>
                <p:cNvPr id="29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200" name="Group 368"/>
            <p:cNvGrpSpPr/>
            <p:nvPr/>
          </p:nvGrpSpPr>
          <p:grpSpPr bwMode="gray">
            <a:xfrm>
              <a:off x="3046624" y="1932272"/>
              <a:ext cx="1286191" cy="1499206"/>
              <a:chOff x="4455318" y="2994372"/>
              <a:chExt cx="1196974" cy="1339850"/>
            </a:xfrm>
            <a:solidFill>
              <a:schemeClr val="accent1"/>
            </a:solidFill>
          </p:grpSpPr>
          <p:sp>
            <p:nvSpPr>
              <p:cNvPr id="201" name="Freeform 20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2" name="Freeform 20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03" name="Group 367"/>
              <p:cNvGrpSpPr/>
              <p:nvPr/>
            </p:nvGrpSpPr>
            <p:grpSpPr bwMode="gray">
              <a:xfrm>
                <a:off x="4455318" y="2994372"/>
                <a:ext cx="1196974" cy="1339850"/>
                <a:chOff x="4455318" y="2994372"/>
                <a:chExt cx="1196974" cy="1339850"/>
              </a:xfrm>
              <a:grpFill/>
            </p:grpSpPr>
            <p:sp>
              <p:nvSpPr>
                <p:cNvPr id="204" name="Freeform 20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5" name="Freeform 20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6" name="Freeform 20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7" name="Freeform 20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8" name="Freeform 20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9" name="Freeform 20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0" name="Freeform 20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1" name="Freeform 21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2" name="Freeform 21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3" name="Freeform 21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4" name="Freeform 21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5" name="Freeform 21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6" name="Freeform 21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7" name="Freeform 21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9" name="Freeform 21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0" name="Freeform 21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1" name="Freeform 22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2" name="Freeform 22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23" name="Group 25"/>
                <p:cNvGrpSpPr>
                  <a:grpSpLocks noChangeAspect="1"/>
                </p:cNvGrpSpPr>
                <p:nvPr/>
              </p:nvGrpSpPr>
              <p:grpSpPr bwMode="gray">
                <a:xfrm>
                  <a:off x="4961730" y="3769072"/>
                  <a:ext cx="219075" cy="239713"/>
                  <a:chOff x="2643" y="2535"/>
                  <a:chExt cx="138" cy="151"/>
                </a:xfrm>
                <a:grpFill/>
              </p:grpSpPr>
              <p:sp>
                <p:nvSpPr>
                  <p:cNvPr id="25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2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0" name="Group 364"/>
                <p:cNvGrpSpPr>
                  <a:grpSpLocks noChangeAspect="1"/>
                </p:cNvGrpSpPr>
                <p:nvPr/>
              </p:nvGrpSpPr>
              <p:grpSpPr bwMode="gray">
                <a:xfrm>
                  <a:off x="5141117" y="3280172"/>
                  <a:ext cx="289379" cy="349200"/>
                  <a:chOff x="3548063" y="12700"/>
                  <a:chExt cx="5667375" cy="6838950"/>
                </a:xfrm>
                <a:grpFill/>
              </p:grpSpPr>
              <p:sp>
                <p:nvSpPr>
                  <p:cNvPr id="25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3175"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sp>
                <p:nvSpPr>
                  <p:cNvPr id="25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3175"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grpSp>
          </p:grpSp>
        </p:grpSp>
      </p:grpSp>
      <p:sp>
        <p:nvSpPr>
          <p:cNvPr id="7" name="Rounded Rectangle 6"/>
          <p:cNvSpPr/>
          <p:nvPr/>
        </p:nvSpPr>
        <p:spPr>
          <a:xfrm>
            <a:off x="3825353" y="4347999"/>
            <a:ext cx="1292098" cy="1889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North America</a:t>
            </a:r>
          </a:p>
        </p:txBody>
      </p:sp>
      <p:sp>
        <p:nvSpPr>
          <p:cNvPr id="466" name="Rounded Rectangle 465"/>
          <p:cNvSpPr/>
          <p:nvPr/>
        </p:nvSpPr>
        <p:spPr>
          <a:xfrm>
            <a:off x="2322289" y="4347999"/>
            <a:ext cx="1292098" cy="1889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Latin America</a:t>
            </a:r>
          </a:p>
        </p:txBody>
      </p:sp>
      <p:sp>
        <p:nvSpPr>
          <p:cNvPr id="468" name="Rounded Rectangle 467"/>
          <p:cNvSpPr/>
          <p:nvPr/>
        </p:nvSpPr>
        <p:spPr>
          <a:xfrm>
            <a:off x="5328417" y="4347999"/>
            <a:ext cx="1421308" cy="18892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Asia Pacific</a:t>
            </a:r>
          </a:p>
        </p:txBody>
      </p:sp>
      <p:sp>
        <p:nvSpPr>
          <p:cNvPr id="469" name="Rounded Rectangle 468"/>
          <p:cNvSpPr/>
          <p:nvPr/>
        </p:nvSpPr>
        <p:spPr>
          <a:xfrm>
            <a:off x="6960692" y="4347999"/>
            <a:ext cx="1421308" cy="18892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Europe</a:t>
            </a:r>
          </a:p>
        </p:txBody>
      </p:sp>
      <p:sp>
        <p:nvSpPr>
          <p:cNvPr id="470" name="Title 1"/>
          <p:cNvSpPr>
            <a:spLocks noGrp="1"/>
          </p:cNvSpPr>
          <p:nvPr>
            <p:ph type="title" idx="4294967295"/>
          </p:nvPr>
        </p:nvSpPr>
        <p:spPr>
          <a:xfrm>
            <a:off x="0" y="438150"/>
            <a:ext cx="8229600" cy="523875"/>
          </a:xfrm>
        </p:spPr>
        <p:txBody>
          <a:bodyPr>
            <a:spAutoFit/>
          </a:bodyPr>
          <a:lstStyle/>
          <a:p>
            <a:r>
              <a:rPr lang="en-US" dirty="0">
                <a:solidFill>
                  <a:schemeClr val="tx2"/>
                </a:solidFill>
              </a:rPr>
              <a:t>Growth by Region</a:t>
            </a:r>
          </a:p>
        </p:txBody>
      </p:sp>
      <p:sp>
        <p:nvSpPr>
          <p:cNvPr id="47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5809890" y="1519133"/>
            <a:ext cx="117787" cy="588726"/>
            <a:chOff x="5809890" y="1519133"/>
            <a:chExt cx="117787" cy="588726"/>
          </a:xfrm>
        </p:grpSpPr>
        <p:sp>
          <p:nvSpPr>
            <p:cNvPr id="18" name="Rectangle 17"/>
            <p:cNvSpPr/>
            <p:nvPr/>
          </p:nvSpPr>
          <p:spPr>
            <a:xfrm>
              <a:off x="5809890" y="1519133"/>
              <a:ext cx="76200" cy="5887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1" name="Isosceles Triangle 480"/>
            <p:cNvSpPr/>
            <p:nvPr/>
          </p:nvSpPr>
          <p:spPr>
            <a:xfrm rot="5400000">
              <a:off x="5858890" y="1701064"/>
              <a:ext cx="91855" cy="4571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2" name="Group 11"/>
          <p:cNvGrpSpPr/>
          <p:nvPr/>
        </p:nvGrpSpPr>
        <p:grpSpPr>
          <a:xfrm>
            <a:off x="6023148" y="2114550"/>
            <a:ext cx="2338380" cy="498794"/>
            <a:chOff x="6023148" y="2114550"/>
            <a:chExt cx="2338380" cy="498794"/>
          </a:xfrm>
        </p:grpSpPr>
        <p:grpSp>
          <p:nvGrpSpPr>
            <p:cNvPr id="485" name="Group 484"/>
            <p:cNvGrpSpPr/>
            <p:nvPr/>
          </p:nvGrpSpPr>
          <p:grpSpPr>
            <a:xfrm>
              <a:off x="6196503" y="2114550"/>
              <a:ext cx="2165025" cy="498794"/>
              <a:chOff x="5822327" y="1428750"/>
              <a:chExt cx="2165025" cy="498794"/>
            </a:xfrm>
          </p:grpSpPr>
          <p:sp>
            <p:nvSpPr>
              <p:cNvPr id="486"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19% </a:t>
                </a:r>
                <a:r>
                  <a:rPr lang="en-US" sz="800" b="1" dirty="0">
                    <a:solidFill>
                      <a:schemeClr val="tx2"/>
                    </a:solidFill>
                  </a:rPr>
                  <a:t>Growth by year</a:t>
                </a:r>
              </a:p>
            </p:txBody>
          </p:sp>
          <p:sp>
            <p:nvSpPr>
              <p:cNvPr id="487"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29" name="Freeform 11"/>
            <p:cNvSpPr>
              <a:spLocks noEditPoints="1"/>
            </p:cNvSpPr>
            <p:nvPr/>
          </p:nvSpPr>
          <p:spPr bwMode="auto">
            <a:xfrm>
              <a:off x="6023148" y="2179961"/>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1" name="Group 10"/>
          <p:cNvGrpSpPr/>
          <p:nvPr/>
        </p:nvGrpSpPr>
        <p:grpSpPr>
          <a:xfrm>
            <a:off x="6023148" y="1573190"/>
            <a:ext cx="2338380" cy="498794"/>
            <a:chOff x="6023148" y="1573190"/>
            <a:chExt cx="2338380" cy="498794"/>
          </a:xfrm>
        </p:grpSpPr>
        <p:grpSp>
          <p:nvGrpSpPr>
            <p:cNvPr id="482" name="Group 481"/>
            <p:cNvGrpSpPr/>
            <p:nvPr/>
          </p:nvGrpSpPr>
          <p:grpSpPr>
            <a:xfrm>
              <a:off x="6196503" y="1573190"/>
              <a:ext cx="2165025" cy="498794"/>
              <a:chOff x="5822327" y="1428750"/>
              <a:chExt cx="2165025" cy="498794"/>
            </a:xfrm>
          </p:grpSpPr>
          <p:sp>
            <p:nvSpPr>
              <p:cNvPr id="483"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5% </a:t>
                </a:r>
                <a:r>
                  <a:rPr lang="en-US" sz="800" b="1" dirty="0">
                    <a:solidFill>
                      <a:schemeClr val="tx2"/>
                    </a:solidFill>
                  </a:rPr>
                  <a:t>Growth by year</a:t>
                </a:r>
              </a:p>
            </p:txBody>
          </p:sp>
          <p:sp>
            <p:nvSpPr>
              <p:cNvPr id="484"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504" name="Freeform 11"/>
            <p:cNvSpPr>
              <a:spLocks noEditPoints="1"/>
            </p:cNvSpPr>
            <p:nvPr/>
          </p:nvSpPr>
          <p:spPr bwMode="auto">
            <a:xfrm>
              <a:off x="6023148" y="1639517"/>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3" name="Group 2"/>
          <p:cNvGrpSpPr/>
          <p:nvPr/>
        </p:nvGrpSpPr>
        <p:grpSpPr>
          <a:xfrm>
            <a:off x="5809890" y="2085406"/>
            <a:ext cx="117787" cy="588726"/>
            <a:chOff x="5809890" y="2085406"/>
            <a:chExt cx="117787" cy="588726"/>
          </a:xfrm>
        </p:grpSpPr>
        <p:sp>
          <p:nvSpPr>
            <p:cNvPr id="480" name="Isosceles Triangle 479"/>
            <p:cNvSpPr/>
            <p:nvPr/>
          </p:nvSpPr>
          <p:spPr>
            <a:xfrm rot="5400000">
              <a:off x="5858890" y="2241114"/>
              <a:ext cx="91855" cy="4571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05" name="Rectangle 504"/>
            <p:cNvSpPr/>
            <p:nvPr/>
          </p:nvSpPr>
          <p:spPr>
            <a:xfrm>
              <a:off x="5809890" y="2085406"/>
              <a:ext cx="76200" cy="588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4" name="Group 3"/>
          <p:cNvGrpSpPr/>
          <p:nvPr/>
        </p:nvGrpSpPr>
        <p:grpSpPr>
          <a:xfrm>
            <a:off x="5809890" y="2672010"/>
            <a:ext cx="117787" cy="588726"/>
            <a:chOff x="5809890" y="2672010"/>
            <a:chExt cx="117787" cy="588726"/>
          </a:xfrm>
        </p:grpSpPr>
        <p:sp>
          <p:nvSpPr>
            <p:cNvPr id="23" name="Isosceles Triangle 22"/>
            <p:cNvSpPr/>
            <p:nvPr/>
          </p:nvSpPr>
          <p:spPr>
            <a:xfrm rot="5400000">
              <a:off x="5858890" y="2834781"/>
              <a:ext cx="91855" cy="45719"/>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06" name="Rectangle 505"/>
            <p:cNvSpPr/>
            <p:nvPr/>
          </p:nvSpPr>
          <p:spPr>
            <a:xfrm>
              <a:off x="5809890" y="2672010"/>
              <a:ext cx="76200" cy="588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3" name="Group 12"/>
          <p:cNvGrpSpPr/>
          <p:nvPr/>
        </p:nvGrpSpPr>
        <p:grpSpPr>
          <a:xfrm>
            <a:off x="6023148" y="2701187"/>
            <a:ext cx="2338380" cy="498794"/>
            <a:chOff x="6023148" y="2701187"/>
            <a:chExt cx="2338380" cy="498794"/>
          </a:xfrm>
        </p:grpSpPr>
        <p:grpSp>
          <p:nvGrpSpPr>
            <p:cNvPr id="507" name="Group 506"/>
            <p:cNvGrpSpPr/>
            <p:nvPr/>
          </p:nvGrpSpPr>
          <p:grpSpPr>
            <a:xfrm>
              <a:off x="6196503" y="2701187"/>
              <a:ext cx="2165025" cy="498794"/>
              <a:chOff x="5822327" y="1428750"/>
              <a:chExt cx="2165025" cy="498794"/>
            </a:xfrm>
          </p:grpSpPr>
          <p:sp>
            <p:nvSpPr>
              <p:cNvPr id="508"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25% </a:t>
                </a:r>
                <a:r>
                  <a:rPr lang="en-US" sz="800" b="1" dirty="0">
                    <a:solidFill>
                      <a:schemeClr val="tx2"/>
                    </a:solidFill>
                  </a:rPr>
                  <a:t>Growth by year</a:t>
                </a:r>
              </a:p>
            </p:txBody>
          </p:sp>
          <p:sp>
            <p:nvSpPr>
              <p:cNvPr id="509"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510" name="Freeform 11"/>
            <p:cNvSpPr>
              <a:spLocks noEditPoints="1"/>
            </p:cNvSpPr>
            <p:nvPr/>
          </p:nvSpPr>
          <p:spPr bwMode="auto">
            <a:xfrm>
              <a:off x="6023148" y="2766598"/>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6" name="Group 5"/>
          <p:cNvGrpSpPr/>
          <p:nvPr/>
        </p:nvGrpSpPr>
        <p:grpSpPr>
          <a:xfrm>
            <a:off x="5809890" y="3244943"/>
            <a:ext cx="117787" cy="588726"/>
            <a:chOff x="5809890" y="3244943"/>
            <a:chExt cx="117787" cy="588726"/>
          </a:xfrm>
        </p:grpSpPr>
        <p:sp>
          <p:nvSpPr>
            <p:cNvPr id="511" name="Isosceles Triangle 510"/>
            <p:cNvSpPr/>
            <p:nvPr/>
          </p:nvSpPr>
          <p:spPr>
            <a:xfrm rot="5400000">
              <a:off x="5858890" y="3407714"/>
              <a:ext cx="91855" cy="45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12" name="Rectangle 511"/>
            <p:cNvSpPr/>
            <p:nvPr/>
          </p:nvSpPr>
          <p:spPr>
            <a:xfrm>
              <a:off x="5809890" y="3244943"/>
              <a:ext cx="76200" cy="588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4" name="Group 13"/>
          <p:cNvGrpSpPr/>
          <p:nvPr/>
        </p:nvGrpSpPr>
        <p:grpSpPr>
          <a:xfrm>
            <a:off x="6023148" y="3274120"/>
            <a:ext cx="2338380" cy="498794"/>
            <a:chOff x="6023148" y="3274120"/>
            <a:chExt cx="2338380" cy="498794"/>
          </a:xfrm>
        </p:grpSpPr>
        <p:grpSp>
          <p:nvGrpSpPr>
            <p:cNvPr id="513" name="Group 512"/>
            <p:cNvGrpSpPr/>
            <p:nvPr/>
          </p:nvGrpSpPr>
          <p:grpSpPr>
            <a:xfrm>
              <a:off x="6196503" y="3274120"/>
              <a:ext cx="2165025" cy="498794"/>
              <a:chOff x="5822327" y="1428750"/>
              <a:chExt cx="2165025" cy="498794"/>
            </a:xfrm>
          </p:grpSpPr>
          <p:sp>
            <p:nvSpPr>
              <p:cNvPr id="514"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35% </a:t>
                </a:r>
                <a:r>
                  <a:rPr lang="en-US" sz="800" b="1" dirty="0">
                    <a:solidFill>
                      <a:schemeClr val="tx2"/>
                    </a:solidFill>
                  </a:rPr>
                  <a:t>Growth by year</a:t>
                </a:r>
              </a:p>
            </p:txBody>
          </p:sp>
          <p:sp>
            <p:nvSpPr>
              <p:cNvPr id="515"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516" name="Freeform 11"/>
            <p:cNvSpPr>
              <a:spLocks noEditPoints="1"/>
            </p:cNvSpPr>
            <p:nvPr/>
          </p:nvSpPr>
          <p:spPr bwMode="auto">
            <a:xfrm>
              <a:off x="6023148" y="3339531"/>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2205907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1000"/>
                                        <p:tgtEl>
                                          <p:spTgt spid="4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1">
                                            <p:txEl>
                                              <p:pRg st="0" end="0"/>
                                            </p:txEl>
                                          </p:spTgt>
                                        </p:tgtEl>
                                        <p:attrNameLst>
                                          <p:attrName>style.visibility</p:attrName>
                                        </p:attrNameLst>
                                      </p:cBhvr>
                                      <p:to>
                                        <p:strVal val="visible"/>
                                      </p:to>
                                    </p:set>
                                    <p:animEffect transition="in" filter="fade">
                                      <p:cBhvr>
                                        <p:cTn id="10" dur="500"/>
                                        <p:tgtEl>
                                          <p:spTgt spid="47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467"/>
                                        </p:tgtEl>
                                        <p:attrNameLst>
                                          <p:attrName>style.visibility</p:attrName>
                                        </p:attrNameLst>
                                      </p:cBhvr>
                                      <p:to>
                                        <p:strVal val="visible"/>
                                      </p:to>
                                    </p:set>
                                    <p:animEffect transition="in" filter="fade">
                                      <p:cBhvr>
                                        <p:cTn id="50" dur="500"/>
                                        <p:tgtEl>
                                          <p:spTgt spid="467"/>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66"/>
                                        </p:tgtEl>
                                        <p:attrNameLst>
                                          <p:attrName>style.visibility</p:attrName>
                                        </p:attrNameLst>
                                      </p:cBhvr>
                                      <p:to>
                                        <p:strVal val="visible"/>
                                      </p:to>
                                    </p:set>
                                    <p:animEffect transition="in" filter="fade">
                                      <p:cBhvr>
                                        <p:cTn id="54" dur="500"/>
                                        <p:tgtEl>
                                          <p:spTgt spid="466"/>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468"/>
                                        </p:tgtEl>
                                        <p:attrNameLst>
                                          <p:attrName>style.visibility</p:attrName>
                                        </p:attrNameLst>
                                      </p:cBhvr>
                                      <p:to>
                                        <p:strVal val="visible"/>
                                      </p:to>
                                    </p:set>
                                    <p:animEffect transition="in" filter="fade">
                                      <p:cBhvr>
                                        <p:cTn id="62" dur="500"/>
                                        <p:tgtEl>
                                          <p:spTgt spid="468"/>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469"/>
                                        </p:tgtEl>
                                        <p:attrNameLst>
                                          <p:attrName>style.visibility</p:attrName>
                                        </p:attrNameLst>
                                      </p:cBhvr>
                                      <p:to>
                                        <p:strVal val="visible"/>
                                      </p:to>
                                    </p:set>
                                    <p:animEffect transition="in" filter="fade">
                                      <p:cBhvr>
                                        <p:cTn id="66" dur="500"/>
                                        <p:tgtEl>
                                          <p:spTgt spid="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 grpId="0" animBg="1"/>
      <p:bldP spid="7" grpId="0" animBg="1"/>
      <p:bldP spid="466" grpId="0" animBg="1"/>
      <p:bldP spid="468" grpId="0" animBg="1"/>
      <p:bldP spid="469" grpId="0" animBg="1"/>
      <p:bldP spid="470" grpId="0"/>
      <p:bldP spid="47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itle 1"/>
          <p:cNvSpPr>
            <a:spLocks noGrp="1"/>
          </p:cNvSpPr>
          <p:nvPr>
            <p:ph type="title" idx="4294967295"/>
          </p:nvPr>
        </p:nvSpPr>
        <p:spPr>
          <a:xfrm>
            <a:off x="0" y="438150"/>
            <a:ext cx="8229600" cy="523875"/>
          </a:xfrm>
        </p:spPr>
        <p:txBody>
          <a:bodyPr>
            <a:spAutoFit/>
          </a:bodyPr>
          <a:lstStyle/>
          <a:p>
            <a:r>
              <a:rPr lang="en-US" dirty="0">
                <a:solidFill>
                  <a:schemeClr val="tx2"/>
                </a:solidFill>
              </a:rPr>
              <a:t>Internet Access Infographic</a:t>
            </a:r>
          </a:p>
        </p:txBody>
      </p:sp>
      <p:sp>
        <p:nvSpPr>
          <p:cNvPr id="47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4161" name="Group 4160"/>
          <p:cNvGrpSpPr/>
          <p:nvPr/>
        </p:nvGrpSpPr>
        <p:grpSpPr>
          <a:xfrm>
            <a:off x="836961" y="1433779"/>
            <a:ext cx="2277126" cy="1395953"/>
            <a:chOff x="760413" y="1166813"/>
            <a:chExt cx="4775201" cy="2927351"/>
          </a:xfrm>
        </p:grpSpPr>
        <p:sp>
          <p:nvSpPr>
            <p:cNvPr id="4" name="Freeform 7"/>
            <p:cNvSpPr>
              <a:spLocks/>
            </p:cNvSpPr>
            <p:nvPr/>
          </p:nvSpPr>
          <p:spPr bwMode="auto">
            <a:xfrm>
              <a:off x="5081589" y="2098676"/>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 name="Line 8"/>
            <p:cNvSpPr>
              <a:spLocks noChangeShapeType="1"/>
            </p:cNvSpPr>
            <p:nvPr/>
          </p:nvSpPr>
          <p:spPr bwMode="auto">
            <a:xfrm flipH="1" flipV="1">
              <a:off x="5081589" y="2098676"/>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9"/>
            <p:cNvSpPr>
              <a:spLocks/>
            </p:cNvSpPr>
            <p:nvPr/>
          </p:nvSpPr>
          <p:spPr bwMode="auto">
            <a:xfrm>
              <a:off x="5076826" y="2098676"/>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Line 10"/>
            <p:cNvSpPr>
              <a:spLocks noChangeShapeType="1"/>
            </p:cNvSpPr>
            <p:nvPr/>
          </p:nvSpPr>
          <p:spPr bwMode="auto">
            <a:xfrm flipH="1">
              <a:off x="5076826" y="2098676"/>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11"/>
            <p:cNvSpPr>
              <a:spLocks/>
            </p:cNvSpPr>
            <p:nvPr/>
          </p:nvSpPr>
          <p:spPr bwMode="auto">
            <a:xfrm>
              <a:off x="3892551" y="1849438"/>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Line 12"/>
            <p:cNvSpPr>
              <a:spLocks noChangeShapeType="1"/>
            </p:cNvSpPr>
            <p:nvPr/>
          </p:nvSpPr>
          <p:spPr bwMode="auto">
            <a:xfrm>
              <a:off x="3892551" y="18494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13"/>
            <p:cNvSpPr>
              <a:spLocks/>
            </p:cNvSpPr>
            <p:nvPr/>
          </p:nvSpPr>
          <p:spPr bwMode="auto">
            <a:xfrm>
              <a:off x="3895726" y="1849438"/>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Line 14"/>
            <p:cNvSpPr>
              <a:spLocks noChangeShapeType="1"/>
            </p:cNvSpPr>
            <p:nvPr/>
          </p:nvSpPr>
          <p:spPr bwMode="auto">
            <a:xfrm flipV="1">
              <a:off x="3895726" y="18494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15"/>
            <p:cNvSpPr>
              <a:spLocks/>
            </p:cNvSpPr>
            <p:nvPr/>
          </p:nvSpPr>
          <p:spPr bwMode="auto">
            <a:xfrm>
              <a:off x="5338764" y="1960563"/>
              <a:ext cx="3175" cy="4763"/>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lnTo>
                    <a:pt x="2"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Line 16"/>
            <p:cNvSpPr>
              <a:spLocks noChangeShapeType="1"/>
            </p:cNvSpPr>
            <p:nvPr/>
          </p:nvSpPr>
          <p:spPr bwMode="auto">
            <a:xfrm>
              <a:off x="5338764" y="1960563"/>
              <a:ext cx="3175"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17"/>
            <p:cNvSpPr>
              <a:spLocks/>
            </p:cNvSpPr>
            <p:nvPr/>
          </p:nvSpPr>
          <p:spPr bwMode="auto">
            <a:xfrm>
              <a:off x="4997451" y="2549526"/>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Line 18"/>
            <p:cNvSpPr>
              <a:spLocks noChangeShapeType="1"/>
            </p:cNvSpPr>
            <p:nvPr/>
          </p:nvSpPr>
          <p:spPr bwMode="auto">
            <a:xfrm flipH="1" flipV="1">
              <a:off x="4997451" y="25495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19"/>
            <p:cNvSpPr>
              <a:spLocks/>
            </p:cNvSpPr>
            <p:nvPr/>
          </p:nvSpPr>
          <p:spPr bwMode="auto">
            <a:xfrm>
              <a:off x="4994276" y="2549526"/>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Line 20"/>
            <p:cNvSpPr>
              <a:spLocks noChangeShapeType="1"/>
            </p:cNvSpPr>
            <p:nvPr/>
          </p:nvSpPr>
          <p:spPr bwMode="auto">
            <a:xfrm flipH="1">
              <a:off x="4994276" y="25495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21"/>
            <p:cNvSpPr>
              <a:spLocks/>
            </p:cNvSpPr>
            <p:nvPr/>
          </p:nvSpPr>
          <p:spPr bwMode="auto">
            <a:xfrm>
              <a:off x="3819526" y="2836863"/>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lnTo>
                    <a:pt x="1"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Line 22"/>
            <p:cNvSpPr>
              <a:spLocks noChangeShapeType="1"/>
            </p:cNvSpPr>
            <p:nvPr/>
          </p:nvSpPr>
          <p:spPr bwMode="auto">
            <a:xfrm flipV="1">
              <a:off x="3819526" y="2836863"/>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23"/>
            <p:cNvSpPr>
              <a:spLocks/>
            </p:cNvSpPr>
            <p:nvPr/>
          </p:nvSpPr>
          <p:spPr bwMode="auto">
            <a:xfrm>
              <a:off x="3819526" y="2833688"/>
              <a:ext cx="1588"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lnTo>
                    <a:pt x="0" y="0"/>
                  </a:lnTo>
                  <a:lnTo>
                    <a:pt x="1"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Line 24"/>
            <p:cNvSpPr>
              <a:spLocks noChangeShapeType="1"/>
            </p:cNvSpPr>
            <p:nvPr/>
          </p:nvSpPr>
          <p:spPr bwMode="auto">
            <a:xfrm flipH="1" flipV="1">
              <a:off x="3819526" y="2833688"/>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25"/>
            <p:cNvSpPr>
              <a:spLocks/>
            </p:cNvSpPr>
            <p:nvPr/>
          </p:nvSpPr>
          <p:spPr bwMode="auto">
            <a:xfrm>
              <a:off x="3900489" y="2673351"/>
              <a:ext cx="17463" cy="11113"/>
            </a:xfrm>
            <a:custGeom>
              <a:avLst/>
              <a:gdLst>
                <a:gd name="T0" fmla="*/ 5 w 14"/>
                <a:gd name="T1" fmla="*/ 0 h 9"/>
                <a:gd name="T2" fmla="*/ 13 w 14"/>
                <a:gd name="T3" fmla="*/ 3 h 9"/>
                <a:gd name="T4" fmla="*/ 5 w 14"/>
                <a:gd name="T5" fmla="*/ 0 h 9"/>
              </a:gdLst>
              <a:ahLst/>
              <a:cxnLst>
                <a:cxn ang="0">
                  <a:pos x="T0" y="T1"/>
                </a:cxn>
                <a:cxn ang="0">
                  <a:pos x="T2" y="T3"/>
                </a:cxn>
                <a:cxn ang="0">
                  <a:pos x="T4" y="T5"/>
                </a:cxn>
              </a:cxnLst>
              <a:rect l="0" t="0" r="r" b="b"/>
              <a:pathLst>
                <a:path w="14" h="9">
                  <a:moveTo>
                    <a:pt x="5" y="0"/>
                  </a:moveTo>
                  <a:cubicBezTo>
                    <a:pt x="9" y="0"/>
                    <a:pt x="10" y="3"/>
                    <a:pt x="13" y="3"/>
                  </a:cubicBezTo>
                  <a:cubicBezTo>
                    <a:pt x="14" y="9"/>
                    <a:pt x="0" y="8"/>
                    <a:pt x="5"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26"/>
            <p:cNvSpPr>
              <a:spLocks/>
            </p:cNvSpPr>
            <p:nvPr/>
          </p:nvSpPr>
          <p:spPr bwMode="auto">
            <a:xfrm>
              <a:off x="996951" y="1439863"/>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Line 27"/>
            <p:cNvSpPr>
              <a:spLocks noChangeShapeType="1"/>
            </p:cNvSpPr>
            <p:nvPr/>
          </p:nvSpPr>
          <p:spPr bwMode="auto">
            <a:xfrm flipV="1">
              <a:off x="996951" y="1439863"/>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5" name="Freeform 28"/>
            <p:cNvSpPr>
              <a:spLocks/>
            </p:cNvSpPr>
            <p:nvPr/>
          </p:nvSpPr>
          <p:spPr bwMode="auto">
            <a:xfrm>
              <a:off x="990601" y="1439863"/>
              <a:ext cx="9525" cy="0"/>
            </a:xfrm>
            <a:custGeom>
              <a:avLst/>
              <a:gdLst>
                <a:gd name="T0" fmla="*/ 0 w 8"/>
                <a:gd name="T1" fmla="*/ 8 w 8"/>
              </a:gdLst>
              <a:ahLst/>
              <a:cxnLst>
                <a:cxn ang="0">
                  <a:pos x="T0" y="0"/>
                </a:cxn>
                <a:cxn ang="0">
                  <a:pos x="T1" y="0"/>
                </a:cxn>
              </a:cxnLst>
              <a:rect l="0" t="0" r="r" b="b"/>
              <a:pathLst>
                <a:path w="8">
                  <a:moveTo>
                    <a:pt x="0" y="0"/>
                  </a:moveTo>
                  <a:cubicBezTo>
                    <a:pt x="2" y="0"/>
                    <a:pt x="5" y="0"/>
                    <a:pt x="8"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6" name="Freeform 29"/>
            <p:cNvSpPr>
              <a:spLocks/>
            </p:cNvSpPr>
            <p:nvPr/>
          </p:nvSpPr>
          <p:spPr bwMode="auto">
            <a:xfrm>
              <a:off x="996951" y="1436688"/>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7" name="Line 30"/>
            <p:cNvSpPr>
              <a:spLocks noChangeShapeType="1"/>
            </p:cNvSpPr>
            <p:nvPr/>
          </p:nvSpPr>
          <p:spPr bwMode="auto">
            <a:xfrm flipH="1" flipV="1">
              <a:off x="996951" y="143668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8" name="Freeform 31"/>
            <p:cNvSpPr>
              <a:spLocks/>
            </p:cNvSpPr>
            <p:nvPr/>
          </p:nvSpPr>
          <p:spPr bwMode="auto">
            <a:xfrm>
              <a:off x="3806826" y="1577976"/>
              <a:ext cx="1588" cy="476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lnTo>
                    <a:pt x="1"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9" name="Line 32"/>
            <p:cNvSpPr>
              <a:spLocks noChangeShapeType="1"/>
            </p:cNvSpPr>
            <p:nvPr/>
          </p:nvSpPr>
          <p:spPr bwMode="auto">
            <a:xfrm>
              <a:off x="3806826" y="1577976"/>
              <a:ext cx="1588"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33"/>
            <p:cNvSpPr>
              <a:spLocks/>
            </p:cNvSpPr>
            <p:nvPr/>
          </p:nvSpPr>
          <p:spPr bwMode="auto">
            <a:xfrm>
              <a:off x="3784601" y="1608138"/>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1" name="Line 34"/>
            <p:cNvSpPr>
              <a:spLocks noChangeShapeType="1"/>
            </p:cNvSpPr>
            <p:nvPr/>
          </p:nvSpPr>
          <p:spPr bwMode="auto">
            <a:xfrm flipH="1" flipV="1">
              <a:off x="3784601" y="1608138"/>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2" name="Freeform 35"/>
            <p:cNvSpPr>
              <a:spLocks/>
            </p:cNvSpPr>
            <p:nvPr/>
          </p:nvSpPr>
          <p:spPr bwMode="auto">
            <a:xfrm>
              <a:off x="3946526" y="1749426"/>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3" name="Line 36"/>
            <p:cNvSpPr>
              <a:spLocks noChangeShapeType="1"/>
            </p:cNvSpPr>
            <p:nvPr/>
          </p:nvSpPr>
          <p:spPr bwMode="auto">
            <a:xfrm flipV="1">
              <a:off x="3946526" y="17494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4" name="Freeform 37"/>
            <p:cNvSpPr>
              <a:spLocks/>
            </p:cNvSpPr>
            <p:nvPr/>
          </p:nvSpPr>
          <p:spPr bwMode="auto">
            <a:xfrm>
              <a:off x="3941764" y="1749426"/>
              <a:ext cx="4763" cy="7938"/>
            </a:xfrm>
            <a:custGeom>
              <a:avLst/>
              <a:gdLst>
                <a:gd name="T0" fmla="*/ 0 w 4"/>
                <a:gd name="T1" fmla="*/ 7 h 7"/>
                <a:gd name="T2" fmla="*/ 4 w 4"/>
                <a:gd name="T3" fmla="*/ 0 h 7"/>
              </a:gdLst>
              <a:ahLst/>
              <a:cxnLst>
                <a:cxn ang="0">
                  <a:pos x="T0" y="T1"/>
                </a:cxn>
                <a:cxn ang="0">
                  <a:pos x="T2" y="T3"/>
                </a:cxn>
              </a:cxnLst>
              <a:rect l="0" t="0" r="r" b="b"/>
              <a:pathLst>
                <a:path w="4" h="7">
                  <a:moveTo>
                    <a:pt x="0" y="7"/>
                  </a:moveTo>
                  <a:cubicBezTo>
                    <a:pt x="2" y="4"/>
                    <a:pt x="3" y="2"/>
                    <a:pt x="4"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5" name="Freeform 38"/>
            <p:cNvSpPr>
              <a:spLocks/>
            </p:cNvSpPr>
            <p:nvPr/>
          </p:nvSpPr>
          <p:spPr bwMode="auto">
            <a:xfrm>
              <a:off x="3944939" y="174942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Line 39"/>
            <p:cNvSpPr>
              <a:spLocks noChangeShapeType="1"/>
            </p:cNvSpPr>
            <p:nvPr/>
          </p:nvSpPr>
          <p:spPr bwMode="auto">
            <a:xfrm flipH="1">
              <a:off x="3944939" y="1749426"/>
              <a:ext cx="1588"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7" name="Freeform 40"/>
            <p:cNvSpPr>
              <a:spLocks/>
            </p:cNvSpPr>
            <p:nvPr/>
          </p:nvSpPr>
          <p:spPr bwMode="auto">
            <a:xfrm>
              <a:off x="4021139" y="1828801"/>
              <a:ext cx="0" cy="476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8" name="Line 41"/>
            <p:cNvSpPr>
              <a:spLocks noChangeShapeType="1"/>
            </p:cNvSpPr>
            <p:nvPr/>
          </p:nvSpPr>
          <p:spPr bwMode="auto">
            <a:xfrm>
              <a:off x="4021139" y="1828801"/>
              <a:ext cx="0"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9" name="Freeform 42"/>
            <p:cNvSpPr>
              <a:spLocks/>
            </p:cNvSpPr>
            <p:nvPr/>
          </p:nvSpPr>
          <p:spPr bwMode="auto">
            <a:xfrm>
              <a:off x="4021139" y="1824038"/>
              <a:ext cx="1588" cy="9525"/>
            </a:xfrm>
            <a:custGeom>
              <a:avLst/>
              <a:gdLst>
                <a:gd name="T0" fmla="*/ 0 w 1"/>
                <a:gd name="T1" fmla="*/ 8 h 8"/>
                <a:gd name="T2" fmla="*/ 1 w 1"/>
                <a:gd name="T3" fmla="*/ 0 h 8"/>
              </a:gdLst>
              <a:ahLst/>
              <a:cxnLst>
                <a:cxn ang="0">
                  <a:pos x="T0" y="T1"/>
                </a:cxn>
                <a:cxn ang="0">
                  <a:pos x="T2" y="T3"/>
                </a:cxn>
              </a:cxnLst>
              <a:rect l="0" t="0" r="r" b="b"/>
              <a:pathLst>
                <a:path w="1" h="8">
                  <a:moveTo>
                    <a:pt x="0" y="8"/>
                  </a:moveTo>
                  <a:cubicBezTo>
                    <a:pt x="1" y="6"/>
                    <a:pt x="1" y="3"/>
                    <a:pt x="1"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0" name="Freeform 43"/>
            <p:cNvSpPr>
              <a:spLocks/>
            </p:cNvSpPr>
            <p:nvPr/>
          </p:nvSpPr>
          <p:spPr bwMode="auto">
            <a:xfrm>
              <a:off x="4021139" y="1833563"/>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1" name="Line 44"/>
            <p:cNvSpPr>
              <a:spLocks noChangeShapeType="1"/>
            </p:cNvSpPr>
            <p:nvPr/>
          </p:nvSpPr>
          <p:spPr bwMode="auto">
            <a:xfrm>
              <a:off x="4021139" y="1833563"/>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2" name="Freeform 45"/>
            <p:cNvSpPr>
              <a:spLocks/>
            </p:cNvSpPr>
            <p:nvPr/>
          </p:nvSpPr>
          <p:spPr bwMode="auto">
            <a:xfrm>
              <a:off x="5046664" y="2338388"/>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3" name="Line 46"/>
            <p:cNvSpPr>
              <a:spLocks noChangeShapeType="1"/>
            </p:cNvSpPr>
            <p:nvPr/>
          </p:nvSpPr>
          <p:spPr bwMode="auto">
            <a:xfrm flipH="1" flipV="1">
              <a:off x="5046664" y="2338388"/>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4" name="Freeform 47"/>
            <p:cNvSpPr>
              <a:spLocks/>
            </p:cNvSpPr>
            <p:nvPr/>
          </p:nvSpPr>
          <p:spPr bwMode="auto">
            <a:xfrm>
              <a:off x="5041901" y="2338388"/>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5" name="Line 48"/>
            <p:cNvSpPr>
              <a:spLocks noChangeShapeType="1"/>
            </p:cNvSpPr>
            <p:nvPr/>
          </p:nvSpPr>
          <p:spPr bwMode="auto">
            <a:xfrm flipH="1">
              <a:off x="5041901" y="2338388"/>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6" name="Freeform 49"/>
            <p:cNvSpPr>
              <a:spLocks/>
            </p:cNvSpPr>
            <p:nvPr/>
          </p:nvSpPr>
          <p:spPr bwMode="auto">
            <a:xfrm>
              <a:off x="3784601" y="2878138"/>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7" name="Line 50"/>
            <p:cNvSpPr>
              <a:spLocks noChangeShapeType="1"/>
            </p:cNvSpPr>
            <p:nvPr/>
          </p:nvSpPr>
          <p:spPr bwMode="auto">
            <a:xfrm flipV="1">
              <a:off x="3784601" y="2878138"/>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8" name="Freeform 51"/>
            <p:cNvSpPr>
              <a:spLocks/>
            </p:cNvSpPr>
            <p:nvPr/>
          </p:nvSpPr>
          <p:spPr bwMode="auto">
            <a:xfrm>
              <a:off x="3775076" y="2881313"/>
              <a:ext cx="3175" cy="158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lnTo>
                    <a:pt x="2" y="0"/>
                  </a:lnTo>
                  <a:lnTo>
                    <a:pt x="0"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9" name="Line 52"/>
            <p:cNvSpPr>
              <a:spLocks noChangeShapeType="1"/>
            </p:cNvSpPr>
            <p:nvPr/>
          </p:nvSpPr>
          <p:spPr bwMode="auto">
            <a:xfrm flipV="1">
              <a:off x="3775076" y="288131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0" name="Freeform 53"/>
            <p:cNvSpPr>
              <a:spLocks/>
            </p:cNvSpPr>
            <p:nvPr/>
          </p:nvSpPr>
          <p:spPr bwMode="auto">
            <a:xfrm>
              <a:off x="3775076" y="2881313"/>
              <a:ext cx="3175" cy="158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1" name="Line 54"/>
            <p:cNvSpPr>
              <a:spLocks noChangeShapeType="1"/>
            </p:cNvSpPr>
            <p:nvPr/>
          </p:nvSpPr>
          <p:spPr bwMode="auto">
            <a:xfrm flipH="1">
              <a:off x="3775076" y="288131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2" name="Freeform 55"/>
            <p:cNvSpPr>
              <a:spLocks/>
            </p:cNvSpPr>
            <p:nvPr/>
          </p:nvSpPr>
          <p:spPr bwMode="auto">
            <a:xfrm>
              <a:off x="3781426" y="2878138"/>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96" name="Line 56"/>
            <p:cNvSpPr>
              <a:spLocks noChangeShapeType="1"/>
            </p:cNvSpPr>
            <p:nvPr/>
          </p:nvSpPr>
          <p:spPr bwMode="auto">
            <a:xfrm flipH="1">
              <a:off x="3781426" y="287813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97" name="Freeform 57"/>
            <p:cNvSpPr>
              <a:spLocks/>
            </p:cNvSpPr>
            <p:nvPr/>
          </p:nvSpPr>
          <p:spPr bwMode="auto">
            <a:xfrm>
              <a:off x="4889501" y="2495551"/>
              <a:ext cx="1588"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lnTo>
                    <a:pt x="0" y="0"/>
                  </a:lnTo>
                  <a:lnTo>
                    <a:pt x="1"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0" name="Line 58"/>
            <p:cNvSpPr>
              <a:spLocks noChangeShapeType="1"/>
            </p:cNvSpPr>
            <p:nvPr/>
          </p:nvSpPr>
          <p:spPr bwMode="auto">
            <a:xfrm flipH="1" flipV="1">
              <a:off x="4889501" y="2495551"/>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1" name="Freeform 59"/>
            <p:cNvSpPr>
              <a:spLocks/>
            </p:cNvSpPr>
            <p:nvPr/>
          </p:nvSpPr>
          <p:spPr bwMode="auto">
            <a:xfrm>
              <a:off x="4948239" y="2559051"/>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2" name="Line 60"/>
            <p:cNvSpPr>
              <a:spLocks noChangeShapeType="1"/>
            </p:cNvSpPr>
            <p:nvPr/>
          </p:nvSpPr>
          <p:spPr bwMode="auto">
            <a:xfrm>
              <a:off x="4948239" y="2559051"/>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3" name="Freeform 61"/>
            <p:cNvSpPr>
              <a:spLocks/>
            </p:cNvSpPr>
            <p:nvPr/>
          </p:nvSpPr>
          <p:spPr bwMode="auto">
            <a:xfrm>
              <a:off x="4951414" y="2562226"/>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4" name="Line 62"/>
            <p:cNvSpPr>
              <a:spLocks noChangeShapeType="1"/>
            </p:cNvSpPr>
            <p:nvPr/>
          </p:nvSpPr>
          <p:spPr bwMode="auto">
            <a:xfrm>
              <a:off x="4951414" y="25622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5" name="Freeform 63"/>
            <p:cNvSpPr>
              <a:spLocks/>
            </p:cNvSpPr>
            <p:nvPr/>
          </p:nvSpPr>
          <p:spPr bwMode="auto">
            <a:xfrm>
              <a:off x="4951414" y="2600326"/>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6" name="Line 64"/>
            <p:cNvSpPr>
              <a:spLocks noChangeShapeType="1"/>
            </p:cNvSpPr>
            <p:nvPr/>
          </p:nvSpPr>
          <p:spPr bwMode="auto">
            <a:xfrm flipV="1">
              <a:off x="4951414" y="26003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7" name="Freeform 65"/>
            <p:cNvSpPr>
              <a:spLocks/>
            </p:cNvSpPr>
            <p:nvPr/>
          </p:nvSpPr>
          <p:spPr bwMode="auto">
            <a:xfrm>
              <a:off x="4357689" y="2763838"/>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lnTo>
                    <a:pt x="1"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8" name="Line 66"/>
            <p:cNvSpPr>
              <a:spLocks noChangeShapeType="1"/>
            </p:cNvSpPr>
            <p:nvPr/>
          </p:nvSpPr>
          <p:spPr bwMode="auto">
            <a:xfrm flipV="1">
              <a:off x="4357689" y="2763838"/>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9" name="Freeform 67"/>
            <p:cNvSpPr>
              <a:spLocks/>
            </p:cNvSpPr>
            <p:nvPr/>
          </p:nvSpPr>
          <p:spPr bwMode="auto">
            <a:xfrm>
              <a:off x="4427539" y="2679701"/>
              <a:ext cx="7938" cy="7938"/>
            </a:xfrm>
            <a:custGeom>
              <a:avLst/>
              <a:gdLst>
                <a:gd name="T0" fmla="*/ 0 w 7"/>
                <a:gd name="T1" fmla="*/ 7 h 7"/>
                <a:gd name="T2" fmla="*/ 7 w 7"/>
                <a:gd name="T3" fmla="*/ 0 h 7"/>
              </a:gdLst>
              <a:ahLst/>
              <a:cxnLst>
                <a:cxn ang="0">
                  <a:pos x="T0" y="T1"/>
                </a:cxn>
                <a:cxn ang="0">
                  <a:pos x="T2" y="T3"/>
                </a:cxn>
              </a:cxnLst>
              <a:rect l="0" t="0" r="r" b="b"/>
              <a:pathLst>
                <a:path w="7" h="7">
                  <a:moveTo>
                    <a:pt x="0" y="7"/>
                  </a:moveTo>
                  <a:cubicBezTo>
                    <a:pt x="2" y="5"/>
                    <a:pt x="5" y="2"/>
                    <a:pt x="7"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0" name="Freeform 68"/>
            <p:cNvSpPr>
              <a:spLocks/>
            </p:cNvSpPr>
            <p:nvPr/>
          </p:nvSpPr>
          <p:spPr bwMode="auto">
            <a:xfrm>
              <a:off x="4430714" y="2679701"/>
              <a:ext cx="9525" cy="22225"/>
            </a:xfrm>
            <a:custGeom>
              <a:avLst/>
              <a:gdLst>
                <a:gd name="T0" fmla="*/ 0 w 8"/>
                <a:gd name="T1" fmla="*/ 6 h 18"/>
                <a:gd name="T2" fmla="*/ 6 w 8"/>
                <a:gd name="T3" fmla="*/ 0 h 18"/>
              </a:gdLst>
              <a:ahLst/>
              <a:cxnLst>
                <a:cxn ang="0">
                  <a:pos x="T0" y="T1"/>
                </a:cxn>
                <a:cxn ang="0">
                  <a:pos x="T2" y="T3"/>
                </a:cxn>
              </a:cxnLst>
              <a:rect l="0" t="0" r="r" b="b"/>
              <a:pathLst>
                <a:path w="8" h="18">
                  <a:moveTo>
                    <a:pt x="0" y="6"/>
                  </a:moveTo>
                  <a:cubicBezTo>
                    <a:pt x="8" y="18"/>
                    <a:pt x="1" y="6"/>
                    <a:pt x="6"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1" name="Freeform 69"/>
            <p:cNvSpPr>
              <a:spLocks/>
            </p:cNvSpPr>
            <p:nvPr/>
          </p:nvSpPr>
          <p:spPr bwMode="auto">
            <a:xfrm>
              <a:off x="4435476" y="2679701"/>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2" name="Line 70"/>
            <p:cNvSpPr>
              <a:spLocks noChangeShapeType="1"/>
            </p:cNvSpPr>
            <p:nvPr/>
          </p:nvSpPr>
          <p:spPr bwMode="auto">
            <a:xfrm flipH="1">
              <a:off x="4435476" y="2679701"/>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3" name="Freeform 71"/>
            <p:cNvSpPr>
              <a:spLocks/>
            </p:cNvSpPr>
            <p:nvPr/>
          </p:nvSpPr>
          <p:spPr bwMode="auto">
            <a:xfrm>
              <a:off x="4427539" y="268763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4" name="Line 72"/>
            <p:cNvSpPr>
              <a:spLocks noChangeShapeType="1"/>
            </p:cNvSpPr>
            <p:nvPr/>
          </p:nvSpPr>
          <p:spPr bwMode="auto">
            <a:xfrm>
              <a:off x="4427539" y="268763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5" name="Line 73"/>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6" name="Line 74"/>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7" name="Freeform 75"/>
            <p:cNvSpPr>
              <a:spLocks/>
            </p:cNvSpPr>
            <p:nvPr/>
          </p:nvSpPr>
          <p:spPr bwMode="auto">
            <a:xfrm>
              <a:off x="4906964" y="2435226"/>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8" name="Line 76"/>
            <p:cNvSpPr>
              <a:spLocks noChangeShapeType="1"/>
            </p:cNvSpPr>
            <p:nvPr/>
          </p:nvSpPr>
          <p:spPr bwMode="auto">
            <a:xfrm flipH="1" flipV="1">
              <a:off x="4906964" y="24352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9" name="Freeform 77"/>
            <p:cNvSpPr>
              <a:spLocks/>
            </p:cNvSpPr>
            <p:nvPr/>
          </p:nvSpPr>
          <p:spPr bwMode="auto">
            <a:xfrm>
              <a:off x="4902201" y="2435226"/>
              <a:ext cx="4763" cy="317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lnTo>
                    <a:pt x="0" y="2"/>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0" name="Line 78"/>
            <p:cNvSpPr>
              <a:spLocks noChangeShapeType="1"/>
            </p:cNvSpPr>
            <p:nvPr/>
          </p:nvSpPr>
          <p:spPr bwMode="auto">
            <a:xfrm flipH="1">
              <a:off x="4902201" y="2435226"/>
              <a:ext cx="4763"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1" name="Line 79"/>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2" name="Line 80"/>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3" name="Freeform 81"/>
            <p:cNvSpPr>
              <a:spLocks/>
            </p:cNvSpPr>
            <p:nvPr/>
          </p:nvSpPr>
          <p:spPr bwMode="auto">
            <a:xfrm>
              <a:off x="4664076" y="3205163"/>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4" name="Line 82"/>
            <p:cNvSpPr>
              <a:spLocks noChangeShapeType="1"/>
            </p:cNvSpPr>
            <p:nvPr/>
          </p:nvSpPr>
          <p:spPr bwMode="auto">
            <a:xfrm flipH="1">
              <a:off x="4664076" y="3205163"/>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5" name="Freeform 83"/>
            <p:cNvSpPr>
              <a:spLocks/>
            </p:cNvSpPr>
            <p:nvPr/>
          </p:nvSpPr>
          <p:spPr bwMode="auto">
            <a:xfrm>
              <a:off x="4664076" y="3205163"/>
              <a:ext cx="15875" cy="9525"/>
            </a:xfrm>
            <a:custGeom>
              <a:avLst/>
              <a:gdLst>
                <a:gd name="T0" fmla="*/ 14 w 14"/>
                <a:gd name="T1" fmla="*/ 8 h 8"/>
                <a:gd name="T2" fmla="*/ 0 w 14"/>
                <a:gd name="T3" fmla="*/ 0 h 8"/>
              </a:gdLst>
              <a:ahLst/>
              <a:cxnLst>
                <a:cxn ang="0">
                  <a:pos x="T0" y="T1"/>
                </a:cxn>
                <a:cxn ang="0">
                  <a:pos x="T2" y="T3"/>
                </a:cxn>
              </a:cxnLst>
              <a:rect l="0" t="0" r="r" b="b"/>
              <a:pathLst>
                <a:path w="14" h="8">
                  <a:moveTo>
                    <a:pt x="14" y="8"/>
                  </a:moveTo>
                  <a:cubicBezTo>
                    <a:pt x="10" y="3"/>
                    <a:pt x="5" y="2"/>
                    <a:pt x="0"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6" name="Freeform 84"/>
            <p:cNvSpPr>
              <a:spLocks/>
            </p:cNvSpPr>
            <p:nvPr/>
          </p:nvSpPr>
          <p:spPr bwMode="auto">
            <a:xfrm>
              <a:off x="4664076" y="3205163"/>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7" name="Line 85"/>
            <p:cNvSpPr>
              <a:spLocks noChangeShapeType="1"/>
            </p:cNvSpPr>
            <p:nvPr/>
          </p:nvSpPr>
          <p:spPr bwMode="auto">
            <a:xfrm>
              <a:off x="4664076" y="3205163"/>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8" name="Freeform 86"/>
            <p:cNvSpPr>
              <a:spLocks/>
            </p:cNvSpPr>
            <p:nvPr/>
          </p:nvSpPr>
          <p:spPr bwMode="auto">
            <a:xfrm>
              <a:off x="4062414" y="3525838"/>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9" name="Line 87"/>
            <p:cNvSpPr>
              <a:spLocks noChangeShapeType="1"/>
            </p:cNvSpPr>
            <p:nvPr/>
          </p:nvSpPr>
          <p:spPr bwMode="auto">
            <a:xfrm flipH="1" flipV="1">
              <a:off x="4062414" y="35258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0" name="Freeform 88"/>
            <p:cNvSpPr>
              <a:spLocks/>
            </p:cNvSpPr>
            <p:nvPr/>
          </p:nvSpPr>
          <p:spPr bwMode="auto">
            <a:xfrm>
              <a:off x="3994151" y="2657476"/>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1" name="Line 89"/>
            <p:cNvSpPr>
              <a:spLocks noChangeShapeType="1"/>
            </p:cNvSpPr>
            <p:nvPr/>
          </p:nvSpPr>
          <p:spPr bwMode="auto">
            <a:xfrm flipH="1" flipV="1">
              <a:off x="3994151" y="2657476"/>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2" name="Freeform 90"/>
            <p:cNvSpPr>
              <a:spLocks/>
            </p:cNvSpPr>
            <p:nvPr/>
          </p:nvSpPr>
          <p:spPr bwMode="auto">
            <a:xfrm>
              <a:off x="3994151" y="2657476"/>
              <a:ext cx="0" cy="6350"/>
            </a:xfrm>
            <a:custGeom>
              <a:avLst/>
              <a:gdLst>
                <a:gd name="T0" fmla="*/ 6 h 6"/>
                <a:gd name="T1" fmla="*/ 0 h 6"/>
              </a:gdLst>
              <a:ahLst/>
              <a:cxnLst>
                <a:cxn ang="0">
                  <a:pos x="0" y="T0"/>
                </a:cxn>
                <a:cxn ang="0">
                  <a:pos x="0" y="T1"/>
                </a:cxn>
              </a:cxnLst>
              <a:rect l="0" t="0" r="r" b="b"/>
              <a:pathLst>
                <a:path h="6">
                  <a:moveTo>
                    <a:pt x="0" y="6"/>
                  </a:moveTo>
                  <a:cubicBezTo>
                    <a:pt x="0" y="4"/>
                    <a:pt x="0" y="2"/>
                    <a:pt x="0"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3" name="Freeform 91"/>
            <p:cNvSpPr>
              <a:spLocks/>
            </p:cNvSpPr>
            <p:nvPr/>
          </p:nvSpPr>
          <p:spPr bwMode="auto">
            <a:xfrm>
              <a:off x="3992564" y="2657476"/>
              <a:ext cx="1588"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4" name="Line 92"/>
            <p:cNvSpPr>
              <a:spLocks noChangeShapeType="1"/>
            </p:cNvSpPr>
            <p:nvPr/>
          </p:nvSpPr>
          <p:spPr bwMode="auto">
            <a:xfrm flipH="1">
              <a:off x="3992564" y="2657476"/>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5" name="Freeform 93"/>
            <p:cNvSpPr>
              <a:spLocks/>
            </p:cNvSpPr>
            <p:nvPr/>
          </p:nvSpPr>
          <p:spPr bwMode="auto">
            <a:xfrm>
              <a:off x="5124451" y="1577976"/>
              <a:ext cx="153988" cy="309563"/>
            </a:xfrm>
            <a:custGeom>
              <a:avLst/>
              <a:gdLst>
                <a:gd name="T0" fmla="*/ 15 w 128"/>
                <a:gd name="T1" fmla="*/ 259 h 259"/>
                <a:gd name="T2" fmla="*/ 6 w 128"/>
                <a:gd name="T3" fmla="*/ 201 h 259"/>
                <a:gd name="T4" fmla="*/ 0 w 128"/>
                <a:gd name="T5" fmla="*/ 183 h 259"/>
                <a:gd name="T6" fmla="*/ 12 w 128"/>
                <a:gd name="T7" fmla="*/ 128 h 259"/>
                <a:gd name="T8" fmla="*/ 6 w 128"/>
                <a:gd name="T9" fmla="*/ 111 h 259"/>
                <a:gd name="T10" fmla="*/ 21 w 128"/>
                <a:gd name="T11" fmla="*/ 96 h 259"/>
                <a:gd name="T12" fmla="*/ 32 w 128"/>
                <a:gd name="T13" fmla="*/ 79 h 259"/>
                <a:gd name="T14" fmla="*/ 30 w 128"/>
                <a:gd name="T15" fmla="*/ 3 h 259"/>
                <a:gd name="T16" fmla="*/ 41 w 128"/>
                <a:gd name="T17" fmla="*/ 0 h 259"/>
                <a:gd name="T18" fmla="*/ 79 w 128"/>
                <a:gd name="T19" fmla="*/ 114 h 259"/>
                <a:gd name="T20" fmla="*/ 85 w 128"/>
                <a:gd name="T21" fmla="*/ 134 h 259"/>
                <a:gd name="T22" fmla="*/ 94 w 128"/>
                <a:gd name="T23" fmla="*/ 149 h 259"/>
                <a:gd name="T24" fmla="*/ 96 w 128"/>
                <a:gd name="T25" fmla="*/ 169 h 259"/>
                <a:gd name="T26" fmla="*/ 123 w 128"/>
                <a:gd name="T27" fmla="*/ 215 h 259"/>
                <a:gd name="T28" fmla="*/ 94 w 128"/>
                <a:gd name="T29" fmla="*/ 242 h 259"/>
                <a:gd name="T30" fmla="*/ 15 w 128"/>
                <a:gd name="T31"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259">
                  <a:moveTo>
                    <a:pt x="15" y="259"/>
                  </a:moveTo>
                  <a:cubicBezTo>
                    <a:pt x="2" y="246"/>
                    <a:pt x="10" y="226"/>
                    <a:pt x="6" y="201"/>
                  </a:cubicBezTo>
                  <a:cubicBezTo>
                    <a:pt x="5" y="195"/>
                    <a:pt x="0" y="188"/>
                    <a:pt x="0" y="183"/>
                  </a:cubicBezTo>
                  <a:cubicBezTo>
                    <a:pt x="1" y="166"/>
                    <a:pt x="13" y="146"/>
                    <a:pt x="12" y="128"/>
                  </a:cubicBezTo>
                  <a:cubicBezTo>
                    <a:pt x="12" y="123"/>
                    <a:pt x="10" y="116"/>
                    <a:pt x="6" y="111"/>
                  </a:cubicBezTo>
                  <a:cubicBezTo>
                    <a:pt x="7" y="103"/>
                    <a:pt x="17" y="101"/>
                    <a:pt x="21" y="96"/>
                  </a:cubicBezTo>
                  <a:cubicBezTo>
                    <a:pt x="26" y="91"/>
                    <a:pt x="27" y="84"/>
                    <a:pt x="32" y="79"/>
                  </a:cubicBezTo>
                  <a:cubicBezTo>
                    <a:pt x="23" y="57"/>
                    <a:pt x="21" y="28"/>
                    <a:pt x="30" y="3"/>
                  </a:cubicBezTo>
                  <a:cubicBezTo>
                    <a:pt x="37" y="3"/>
                    <a:pt x="39" y="9"/>
                    <a:pt x="41" y="0"/>
                  </a:cubicBezTo>
                  <a:cubicBezTo>
                    <a:pt x="56" y="35"/>
                    <a:pt x="66" y="74"/>
                    <a:pt x="79" y="114"/>
                  </a:cubicBezTo>
                  <a:cubicBezTo>
                    <a:pt x="81" y="119"/>
                    <a:pt x="82" y="127"/>
                    <a:pt x="85" y="134"/>
                  </a:cubicBezTo>
                  <a:cubicBezTo>
                    <a:pt x="87" y="139"/>
                    <a:pt x="92" y="144"/>
                    <a:pt x="94" y="149"/>
                  </a:cubicBezTo>
                  <a:cubicBezTo>
                    <a:pt x="95" y="155"/>
                    <a:pt x="94" y="163"/>
                    <a:pt x="96" y="169"/>
                  </a:cubicBezTo>
                  <a:cubicBezTo>
                    <a:pt x="105" y="186"/>
                    <a:pt x="128" y="193"/>
                    <a:pt x="123" y="215"/>
                  </a:cubicBezTo>
                  <a:cubicBezTo>
                    <a:pt x="105" y="217"/>
                    <a:pt x="102" y="232"/>
                    <a:pt x="94" y="242"/>
                  </a:cubicBezTo>
                  <a:cubicBezTo>
                    <a:pt x="66" y="246"/>
                    <a:pt x="42" y="254"/>
                    <a:pt x="15" y="259"/>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6" name="Freeform 94"/>
            <p:cNvSpPr>
              <a:spLocks/>
            </p:cNvSpPr>
            <p:nvPr/>
          </p:nvSpPr>
          <p:spPr bwMode="auto">
            <a:xfrm>
              <a:off x="5008564" y="1620838"/>
              <a:ext cx="149225" cy="280988"/>
            </a:xfrm>
            <a:custGeom>
              <a:avLst/>
              <a:gdLst>
                <a:gd name="T0" fmla="*/ 106 w 124"/>
                <a:gd name="T1" fmla="*/ 227 h 236"/>
                <a:gd name="T2" fmla="*/ 57 w 124"/>
                <a:gd name="T3" fmla="*/ 236 h 236"/>
                <a:gd name="T4" fmla="*/ 28 w 124"/>
                <a:gd name="T5" fmla="*/ 154 h 236"/>
                <a:gd name="T6" fmla="*/ 16 w 124"/>
                <a:gd name="T7" fmla="*/ 114 h 236"/>
                <a:gd name="T8" fmla="*/ 19 w 124"/>
                <a:gd name="T9" fmla="*/ 96 h 236"/>
                <a:gd name="T10" fmla="*/ 16 w 124"/>
                <a:gd name="T11" fmla="*/ 79 h 236"/>
                <a:gd name="T12" fmla="*/ 7 w 124"/>
                <a:gd name="T13" fmla="*/ 64 h 236"/>
                <a:gd name="T14" fmla="*/ 7 w 124"/>
                <a:gd name="T15" fmla="*/ 52 h 236"/>
                <a:gd name="T16" fmla="*/ 1 w 124"/>
                <a:gd name="T17" fmla="*/ 29 h 236"/>
                <a:gd name="T18" fmla="*/ 118 w 124"/>
                <a:gd name="T19" fmla="*/ 0 h 236"/>
                <a:gd name="T20" fmla="*/ 118 w 124"/>
                <a:gd name="T21" fmla="*/ 23 h 236"/>
                <a:gd name="T22" fmla="*/ 124 w 124"/>
                <a:gd name="T23" fmla="*/ 41 h 236"/>
                <a:gd name="T24" fmla="*/ 100 w 124"/>
                <a:gd name="T25" fmla="*/ 73 h 236"/>
                <a:gd name="T26" fmla="*/ 95 w 124"/>
                <a:gd name="T27" fmla="*/ 148 h 236"/>
                <a:gd name="T28" fmla="*/ 103 w 124"/>
                <a:gd name="T29" fmla="*/ 195 h 236"/>
                <a:gd name="T30" fmla="*/ 106 w 124"/>
                <a:gd name="T31" fmla="*/ 2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236">
                  <a:moveTo>
                    <a:pt x="106" y="227"/>
                  </a:moveTo>
                  <a:cubicBezTo>
                    <a:pt x="86" y="226"/>
                    <a:pt x="74" y="233"/>
                    <a:pt x="57" y="236"/>
                  </a:cubicBezTo>
                  <a:cubicBezTo>
                    <a:pt x="51" y="206"/>
                    <a:pt x="49" y="159"/>
                    <a:pt x="28" y="154"/>
                  </a:cubicBezTo>
                  <a:cubicBezTo>
                    <a:pt x="32" y="139"/>
                    <a:pt x="18" y="127"/>
                    <a:pt x="16" y="114"/>
                  </a:cubicBezTo>
                  <a:cubicBezTo>
                    <a:pt x="15" y="108"/>
                    <a:pt x="19" y="101"/>
                    <a:pt x="19" y="96"/>
                  </a:cubicBezTo>
                  <a:cubicBezTo>
                    <a:pt x="19" y="92"/>
                    <a:pt x="17" y="82"/>
                    <a:pt x="16" y="79"/>
                  </a:cubicBezTo>
                  <a:cubicBezTo>
                    <a:pt x="14" y="73"/>
                    <a:pt x="9" y="69"/>
                    <a:pt x="7" y="64"/>
                  </a:cubicBezTo>
                  <a:cubicBezTo>
                    <a:pt x="6" y="61"/>
                    <a:pt x="8" y="56"/>
                    <a:pt x="7" y="52"/>
                  </a:cubicBezTo>
                  <a:cubicBezTo>
                    <a:pt x="6" y="44"/>
                    <a:pt x="0" y="37"/>
                    <a:pt x="1" y="29"/>
                  </a:cubicBezTo>
                  <a:cubicBezTo>
                    <a:pt x="39" y="18"/>
                    <a:pt x="76" y="7"/>
                    <a:pt x="118" y="0"/>
                  </a:cubicBezTo>
                  <a:cubicBezTo>
                    <a:pt x="122" y="9"/>
                    <a:pt x="116" y="10"/>
                    <a:pt x="118" y="23"/>
                  </a:cubicBezTo>
                  <a:cubicBezTo>
                    <a:pt x="120" y="33"/>
                    <a:pt x="124" y="33"/>
                    <a:pt x="124" y="41"/>
                  </a:cubicBezTo>
                  <a:cubicBezTo>
                    <a:pt x="123" y="55"/>
                    <a:pt x="105" y="62"/>
                    <a:pt x="100" y="73"/>
                  </a:cubicBezTo>
                  <a:cubicBezTo>
                    <a:pt x="112" y="98"/>
                    <a:pt x="95" y="125"/>
                    <a:pt x="95" y="148"/>
                  </a:cubicBezTo>
                  <a:cubicBezTo>
                    <a:pt x="95" y="159"/>
                    <a:pt x="103" y="179"/>
                    <a:pt x="103" y="195"/>
                  </a:cubicBezTo>
                  <a:cubicBezTo>
                    <a:pt x="103" y="206"/>
                    <a:pt x="98" y="216"/>
                    <a:pt x="106" y="227"/>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7" name="Freeform 95"/>
            <p:cNvSpPr>
              <a:spLocks/>
            </p:cNvSpPr>
            <p:nvPr/>
          </p:nvSpPr>
          <p:spPr bwMode="auto">
            <a:xfrm>
              <a:off x="4554539" y="1655763"/>
              <a:ext cx="546100" cy="488950"/>
            </a:xfrm>
            <a:custGeom>
              <a:avLst/>
              <a:gdLst>
                <a:gd name="T0" fmla="*/ 454 w 456"/>
                <a:gd name="T1" fmla="*/ 383 h 410"/>
                <a:gd name="T2" fmla="*/ 445 w 456"/>
                <a:gd name="T3" fmla="*/ 399 h 410"/>
                <a:gd name="T4" fmla="*/ 431 w 456"/>
                <a:gd name="T5" fmla="*/ 381 h 410"/>
                <a:gd name="T6" fmla="*/ 347 w 456"/>
                <a:gd name="T7" fmla="*/ 352 h 410"/>
                <a:gd name="T8" fmla="*/ 335 w 456"/>
                <a:gd name="T9" fmla="*/ 326 h 410"/>
                <a:gd name="T10" fmla="*/ 320 w 456"/>
                <a:gd name="T11" fmla="*/ 320 h 410"/>
                <a:gd name="T12" fmla="*/ 312 w 456"/>
                <a:gd name="T13" fmla="*/ 311 h 410"/>
                <a:gd name="T14" fmla="*/ 274 w 456"/>
                <a:gd name="T15" fmla="*/ 320 h 410"/>
                <a:gd name="T16" fmla="*/ 236 w 456"/>
                <a:gd name="T17" fmla="*/ 329 h 410"/>
                <a:gd name="T18" fmla="*/ 3 w 456"/>
                <a:gd name="T19" fmla="*/ 372 h 410"/>
                <a:gd name="T20" fmla="*/ 0 w 456"/>
                <a:gd name="T21" fmla="*/ 358 h 410"/>
                <a:gd name="T22" fmla="*/ 15 w 456"/>
                <a:gd name="T23" fmla="*/ 340 h 410"/>
                <a:gd name="T24" fmla="*/ 27 w 456"/>
                <a:gd name="T25" fmla="*/ 323 h 410"/>
                <a:gd name="T26" fmla="*/ 41 w 456"/>
                <a:gd name="T27" fmla="*/ 308 h 410"/>
                <a:gd name="T28" fmla="*/ 44 w 456"/>
                <a:gd name="T29" fmla="*/ 303 h 410"/>
                <a:gd name="T30" fmla="*/ 53 w 456"/>
                <a:gd name="T31" fmla="*/ 291 h 410"/>
                <a:gd name="T32" fmla="*/ 47 w 456"/>
                <a:gd name="T33" fmla="*/ 265 h 410"/>
                <a:gd name="T34" fmla="*/ 32 w 456"/>
                <a:gd name="T35" fmla="*/ 253 h 410"/>
                <a:gd name="T36" fmla="*/ 59 w 456"/>
                <a:gd name="T37" fmla="*/ 236 h 410"/>
                <a:gd name="T38" fmla="*/ 114 w 456"/>
                <a:gd name="T39" fmla="*/ 224 h 410"/>
                <a:gd name="T40" fmla="*/ 131 w 456"/>
                <a:gd name="T41" fmla="*/ 230 h 410"/>
                <a:gd name="T42" fmla="*/ 175 w 456"/>
                <a:gd name="T43" fmla="*/ 221 h 410"/>
                <a:gd name="T44" fmla="*/ 201 w 456"/>
                <a:gd name="T45" fmla="*/ 192 h 410"/>
                <a:gd name="T46" fmla="*/ 219 w 456"/>
                <a:gd name="T47" fmla="*/ 183 h 410"/>
                <a:gd name="T48" fmla="*/ 213 w 456"/>
                <a:gd name="T49" fmla="*/ 154 h 410"/>
                <a:gd name="T50" fmla="*/ 222 w 456"/>
                <a:gd name="T51" fmla="*/ 134 h 410"/>
                <a:gd name="T52" fmla="*/ 204 w 456"/>
                <a:gd name="T53" fmla="*/ 134 h 410"/>
                <a:gd name="T54" fmla="*/ 230 w 456"/>
                <a:gd name="T55" fmla="*/ 96 h 410"/>
                <a:gd name="T56" fmla="*/ 236 w 456"/>
                <a:gd name="T57" fmla="*/ 76 h 410"/>
                <a:gd name="T58" fmla="*/ 245 w 456"/>
                <a:gd name="T59" fmla="*/ 61 h 410"/>
                <a:gd name="T60" fmla="*/ 294 w 456"/>
                <a:gd name="T61" fmla="*/ 21 h 410"/>
                <a:gd name="T62" fmla="*/ 376 w 456"/>
                <a:gd name="T63" fmla="*/ 0 h 410"/>
                <a:gd name="T64" fmla="*/ 379 w 456"/>
                <a:gd name="T65" fmla="*/ 15 h 410"/>
                <a:gd name="T66" fmla="*/ 384 w 456"/>
                <a:gd name="T67" fmla="*/ 23 h 410"/>
                <a:gd name="T68" fmla="*/ 384 w 456"/>
                <a:gd name="T69" fmla="*/ 35 h 410"/>
                <a:gd name="T70" fmla="*/ 396 w 456"/>
                <a:gd name="T71" fmla="*/ 67 h 410"/>
                <a:gd name="T72" fmla="*/ 393 w 456"/>
                <a:gd name="T73" fmla="*/ 85 h 410"/>
                <a:gd name="T74" fmla="*/ 405 w 456"/>
                <a:gd name="T75" fmla="*/ 134 h 410"/>
                <a:gd name="T76" fmla="*/ 416 w 456"/>
                <a:gd name="T77" fmla="*/ 134 h 410"/>
                <a:gd name="T78" fmla="*/ 431 w 456"/>
                <a:gd name="T79" fmla="*/ 201 h 410"/>
                <a:gd name="T80" fmla="*/ 437 w 456"/>
                <a:gd name="T81" fmla="*/ 210 h 410"/>
                <a:gd name="T82" fmla="*/ 434 w 456"/>
                <a:gd name="T83" fmla="*/ 271 h 410"/>
                <a:gd name="T84" fmla="*/ 440 w 456"/>
                <a:gd name="T85" fmla="*/ 285 h 410"/>
                <a:gd name="T86" fmla="*/ 448 w 456"/>
                <a:gd name="T87" fmla="*/ 340 h 410"/>
                <a:gd name="T88" fmla="*/ 443 w 456"/>
                <a:gd name="T89" fmla="*/ 372 h 410"/>
                <a:gd name="T90" fmla="*/ 454 w 456"/>
                <a:gd name="T91" fmla="*/ 38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10">
                  <a:moveTo>
                    <a:pt x="454" y="383"/>
                  </a:moveTo>
                  <a:cubicBezTo>
                    <a:pt x="456" y="390"/>
                    <a:pt x="451" y="399"/>
                    <a:pt x="445" y="399"/>
                  </a:cubicBezTo>
                  <a:cubicBezTo>
                    <a:pt x="432" y="410"/>
                    <a:pt x="431" y="371"/>
                    <a:pt x="431" y="381"/>
                  </a:cubicBezTo>
                  <a:cubicBezTo>
                    <a:pt x="400" y="374"/>
                    <a:pt x="375" y="362"/>
                    <a:pt x="347" y="352"/>
                  </a:cubicBezTo>
                  <a:cubicBezTo>
                    <a:pt x="339" y="348"/>
                    <a:pt x="340" y="332"/>
                    <a:pt x="335" y="326"/>
                  </a:cubicBezTo>
                  <a:cubicBezTo>
                    <a:pt x="331" y="322"/>
                    <a:pt x="327" y="324"/>
                    <a:pt x="320" y="320"/>
                  </a:cubicBezTo>
                  <a:cubicBezTo>
                    <a:pt x="316" y="318"/>
                    <a:pt x="314" y="312"/>
                    <a:pt x="312" y="311"/>
                  </a:cubicBezTo>
                  <a:cubicBezTo>
                    <a:pt x="305" y="310"/>
                    <a:pt x="288" y="317"/>
                    <a:pt x="274" y="320"/>
                  </a:cubicBezTo>
                  <a:cubicBezTo>
                    <a:pt x="262" y="323"/>
                    <a:pt x="247" y="326"/>
                    <a:pt x="236" y="329"/>
                  </a:cubicBezTo>
                  <a:cubicBezTo>
                    <a:pt x="166" y="344"/>
                    <a:pt x="75" y="364"/>
                    <a:pt x="3" y="372"/>
                  </a:cubicBezTo>
                  <a:cubicBezTo>
                    <a:pt x="7" y="368"/>
                    <a:pt x="0" y="363"/>
                    <a:pt x="0" y="358"/>
                  </a:cubicBezTo>
                  <a:cubicBezTo>
                    <a:pt x="2" y="349"/>
                    <a:pt x="8" y="349"/>
                    <a:pt x="15" y="340"/>
                  </a:cubicBezTo>
                  <a:cubicBezTo>
                    <a:pt x="20" y="335"/>
                    <a:pt x="23" y="328"/>
                    <a:pt x="27" y="323"/>
                  </a:cubicBezTo>
                  <a:cubicBezTo>
                    <a:pt x="31" y="317"/>
                    <a:pt x="37" y="314"/>
                    <a:pt x="41" y="308"/>
                  </a:cubicBezTo>
                  <a:cubicBezTo>
                    <a:pt x="43" y="306"/>
                    <a:pt x="42" y="305"/>
                    <a:pt x="44" y="303"/>
                  </a:cubicBezTo>
                  <a:cubicBezTo>
                    <a:pt x="45" y="301"/>
                    <a:pt x="50" y="295"/>
                    <a:pt x="53" y="291"/>
                  </a:cubicBezTo>
                  <a:cubicBezTo>
                    <a:pt x="54" y="279"/>
                    <a:pt x="44" y="278"/>
                    <a:pt x="47" y="265"/>
                  </a:cubicBezTo>
                  <a:cubicBezTo>
                    <a:pt x="42" y="261"/>
                    <a:pt x="34" y="261"/>
                    <a:pt x="32" y="253"/>
                  </a:cubicBezTo>
                  <a:cubicBezTo>
                    <a:pt x="30" y="241"/>
                    <a:pt x="48" y="241"/>
                    <a:pt x="59" y="236"/>
                  </a:cubicBezTo>
                  <a:cubicBezTo>
                    <a:pt x="67" y="231"/>
                    <a:pt x="92" y="221"/>
                    <a:pt x="114" y="224"/>
                  </a:cubicBezTo>
                  <a:cubicBezTo>
                    <a:pt x="121" y="225"/>
                    <a:pt x="125" y="230"/>
                    <a:pt x="131" y="230"/>
                  </a:cubicBezTo>
                  <a:cubicBezTo>
                    <a:pt x="144" y="226"/>
                    <a:pt x="155" y="218"/>
                    <a:pt x="175" y="221"/>
                  </a:cubicBezTo>
                  <a:cubicBezTo>
                    <a:pt x="185" y="213"/>
                    <a:pt x="194" y="203"/>
                    <a:pt x="201" y="192"/>
                  </a:cubicBezTo>
                  <a:cubicBezTo>
                    <a:pt x="206" y="188"/>
                    <a:pt x="212" y="186"/>
                    <a:pt x="219" y="183"/>
                  </a:cubicBezTo>
                  <a:cubicBezTo>
                    <a:pt x="220" y="170"/>
                    <a:pt x="217" y="162"/>
                    <a:pt x="213" y="154"/>
                  </a:cubicBezTo>
                  <a:cubicBezTo>
                    <a:pt x="212" y="144"/>
                    <a:pt x="222" y="144"/>
                    <a:pt x="222" y="134"/>
                  </a:cubicBezTo>
                  <a:cubicBezTo>
                    <a:pt x="210" y="142"/>
                    <a:pt x="214" y="120"/>
                    <a:pt x="204" y="134"/>
                  </a:cubicBezTo>
                  <a:cubicBezTo>
                    <a:pt x="198" y="121"/>
                    <a:pt x="223" y="108"/>
                    <a:pt x="230" y="96"/>
                  </a:cubicBezTo>
                  <a:cubicBezTo>
                    <a:pt x="228" y="86"/>
                    <a:pt x="233" y="81"/>
                    <a:pt x="236" y="76"/>
                  </a:cubicBezTo>
                  <a:cubicBezTo>
                    <a:pt x="239" y="71"/>
                    <a:pt x="241" y="67"/>
                    <a:pt x="245" y="61"/>
                  </a:cubicBezTo>
                  <a:cubicBezTo>
                    <a:pt x="255" y="43"/>
                    <a:pt x="273" y="25"/>
                    <a:pt x="294" y="21"/>
                  </a:cubicBezTo>
                  <a:cubicBezTo>
                    <a:pt x="319" y="15"/>
                    <a:pt x="353" y="11"/>
                    <a:pt x="376" y="0"/>
                  </a:cubicBezTo>
                  <a:cubicBezTo>
                    <a:pt x="383" y="4"/>
                    <a:pt x="377" y="9"/>
                    <a:pt x="379" y="15"/>
                  </a:cubicBezTo>
                  <a:cubicBezTo>
                    <a:pt x="380" y="19"/>
                    <a:pt x="383" y="19"/>
                    <a:pt x="384" y="23"/>
                  </a:cubicBezTo>
                  <a:cubicBezTo>
                    <a:pt x="385" y="27"/>
                    <a:pt x="383" y="32"/>
                    <a:pt x="384" y="35"/>
                  </a:cubicBezTo>
                  <a:cubicBezTo>
                    <a:pt x="388" y="45"/>
                    <a:pt x="396" y="51"/>
                    <a:pt x="396" y="67"/>
                  </a:cubicBezTo>
                  <a:cubicBezTo>
                    <a:pt x="396" y="74"/>
                    <a:pt x="392" y="78"/>
                    <a:pt x="393" y="85"/>
                  </a:cubicBezTo>
                  <a:cubicBezTo>
                    <a:pt x="396" y="100"/>
                    <a:pt x="409" y="115"/>
                    <a:pt x="405" y="134"/>
                  </a:cubicBezTo>
                  <a:cubicBezTo>
                    <a:pt x="412" y="142"/>
                    <a:pt x="409" y="126"/>
                    <a:pt x="416" y="134"/>
                  </a:cubicBezTo>
                  <a:cubicBezTo>
                    <a:pt x="424" y="152"/>
                    <a:pt x="427" y="174"/>
                    <a:pt x="431" y="201"/>
                  </a:cubicBezTo>
                  <a:cubicBezTo>
                    <a:pt x="431" y="204"/>
                    <a:pt x="438" y="206"/>
                    <a:pt x="437" y="210"/>
                  </a:cubicBezTo>
                  <a:cubicBezTo>
                    <a:pt x="434" y="224"/>
                    <a:pt x="431" y="249"/>
                    <a:pt x="434" y="271"/>
                  </a:cubicBezTo>
                  <a:cubicBezTo>
                    <a:pt x="434" y="276"/>
                    <a:pt x="438" y="279"/>
                    <a:pt x="440" y="285"/>
                  </a:cubicBezTo>
                  <a:cubicBezTo>
                    <a:pt x="443" y="301"/>
                    <a:pt x="443" y="322"/>
                    <a:pt x="448" y="340"/>
                  </a:cubicBezTo>
                  <a:cubicBezTo>
                    <a:pt x="454" y="360"/>
                    <a:pt x="455" y="359"/>
                    <a:pt x="443" y="372"/>
                  </a:cubicBezTo>
                  <a:lnTo>
                    <a:pt x="454" y="383"/>
                  </a:ln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8" name="Freeform 96"/>
            <p:cNvSpPr>
              <a:spLocks/>
            </p:cNvSpPr>
            <p:nvPr/>
          </p:nvSpPr>
          <p:spPr bwMode="auto">
            <a:xfrm>
              <a:off x="5191126" y="2070101"/>
              <a:ext cx="39688" cy="22225"/>
            </a:xfrm>
            <a:custGeom>
              <a:avLst/>
              <a:gdLst>
                <a:gd name="T0" fmla="*/ 0 w 33"/>
                <a:gd name="T1" fmla="*/ 14 h 19"/>
                <a:gd name="T2" fmla="*/ 9 w 33"/>
                <a:gd name="T3" fmla="*/ 7 h 19"/>
                <a:gd name="T4" fmla="*/ 33 w 33"/>
                <a:gd name="T5" fmla="*/ 2 h 19"/>
                <a:gd name="T6" fmla="*/ 12 w 33"/>
                <a:gd name="T7" fmla="*/ 19 h 19"/>
                <a:gd name="T8" fmla="*/ 0 w 33"/>
                <a:gd name="T9" fmla="*/ 14 h 19"/>
              </a:gdLst>
              <a:ahLst/>
              <a:cxnLst>
                <a:cxn ang="0">
                  <a:pos x="T0" y="T1"/>
                </a:cxn>
                <a:cxn ang="0">
                  <a:pos x="T2" y="T3"/>
                </a:cxn>
                <a:cxn ang="0">
                  <a:pos x="T4" y="T5"/>
                </a:cxn>
                <a:cxn ang="0">
                  <a:pos x="T6" y="T7"/>
                </a:cxn>
                <a:cxn ang="0">
                  <a:pos x="T8" y="T9"/>
                </a:cxn>
              </a:cxnLst>
              <a:rect l="0" t="0" r="r" b="b"/>
              <a:pathLst>
                <a:path w="33" h="19">
                  <a:moveTo>
                    <a:pt x="0" y="14"/>
                  </a:moveTo>
                  <a:cubicBezTo>
                    <a:pt x="0" y="11"/>
                    <a:pt x="9" y="7"/>
                    <a:pt x="9" y="7"/>
                  </a:cubicBezTo>
                  <a:cubicBezTo>
                    <a:pt x="19" y="9"/>
                    <a:pt x="19" y="0"/>
                    <a:pt x="33" y="2"/>
                  </a:cubicBezTo>
                  <a:cubicBezTo>
                    <a:pt x="25" y="6"/>
                    <a:pt x="23" y="18"/>
                    <a:pt x="12" y="19"/>
                  </a:cubicBezTo>
                  <a:cubicBezTo>
                    <a:pt x="12" y="19"/>
                    <a:pt x="0" y="17"/>
                    <a:pt x="0" y="14"/>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9" name="Freeform 97"/>
            <p:cNvSpPr>
              <a:spLocks/>
            </p:cNvSpPr>
            <p:nvPr/>
          </p:nvSpPr>
          <p:spPr bwMode="auto">
            <a:xfrm>
              <a:off x="5076826" y="2079626"/>
              <a:ext cx="115888" cy="82550"/>
            </a:xfrm>
            <a:custGeom>
              <a:avLst/>
              <a:gdLst>
                <a:gd name="T0" fmla="*/ 98 w 98"/>
                <a:gd name="T1" fmla="*/ 15 h 69"/>
                <a:gd name="T2" fmla="*/ 96 w 98"/>
                <a:gd name="T3" fmla="*/ 17 h 69"/>
                <a:gd name="T4" fmla="*/ 79 w 98"/>
                <a:gd name="T5" fmla="*/ 26 h 69"/>
                <a:gd name="T6" fmla="*/ 76 w 98"/>
                <a:gd name="T7" fmla="*/ 32 h 69"/>
                <a:gd name="T8" fmla="*/ 62 w 98"/>
                <a:gd name="T9" fmla="*/ 35 h 69"/>
                <a:gd name="T10" fmla="*/ 53 w 98"/>
                <a:gd name="T11" fmla="*/ 44 h 69"/>
                <a:gd name="T12" fmla="*/ 27 w 98"/>
                <a:gd name="T13" fmla="*/ 55 h 69"/>
                <a:gd name="T14" fmla="*/ 1 w 98"/>
                <a:gd name="T15" fmla="*/ 64 h 69"/>
                <a:gd name="T16" fmla="*/ 24 w 98"/>
                <a:gd name="T17" fmla="*/ 32 h 69"/>
                <a:gd name="T18" fmla="*/ 56 w 98"/>
                <a:gd name="T19" fmla="*/ 17 h 69"/>
                <a:gd name="T20" fmla="*/ 90 w 98"/>
                <a:gd name="T21" fmla="*/ 0 h 69"/>
                <a:gd name="T22" fmla="*/ 89 w 98"/>
                <a:gd name="T23" fmla="*/ 13 h 69"/>
                <a:gd name="T24" fmla="*/ 98 w 98"/>
                <a:gd name="T2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69">
                  <a:moveTo>
                    <a:pt x="98" y="15"/>
                  </a:moveTo>
                  <a:cubicBezTo>
                    <a:pt x="96" y="17"/>
                    <a:pt x="96" y="17"/>
                    <a:pt x="96" y="17"/>
                  </a:cubicBezTo>
                  <a:cubicBezTo>
                    <a:pt x="97" y="27"/>
                    <a:pt x="87" y="22"/>
                    <a:pt x="79" y="26"/>
                  </a:cubicBezTo>
                  <a:cubicBezTo>
                    <a:pt x="78" y="27"/>
                    <a:pt x="78" y="31"/>
                    <a:pt x="76" y="32"/>
                  </a:cubicBezTo>
                  <a:cubicBezTo>
                    <a:pt x="72" y="34"/>
                    <a:pt x="66" y="33"/>
                    <a:pt x="62" y="35"/>
                  </a:cubicBezTo>
                  <a:cubicBezTo>
                    <a:pt x="58" y="37"/>
                    <a:pt x="56" y="42"/>
                    <a:pt x="53" y="44"/>
                  </a:cubicBezTo>
                  <a:cubicBezTo>
                    <a:pt x="45" y="48"/>
                    <a:pt x="36" y="51"/>
                    <a:pt x="27" y="55"/>
                  </a:cubicBezTo>
                  <a:cubicBezTo>
                    <a:pt x="19" y="59"/>
                    <a:pt x="12" y="69"/>
                    <a:pt x="1" y="64"/>
                  </a:cubicBezTo>
                  <a:cubicBezTo>
                    <a:pt x="0" y="45"/>
                    <a:pt x="23" y="49"/>
                    <a:pt x="24" y="32"/>
                  </a:cubicBezTo>
                  <a:cubicBezTo>
                    <a:pt x="39" y="31"/>
                    <a:pt x="50" y="27"/>
                    <a:pt x="56" y="17"/>
                  </a:cubicBezTo>
                  <a:cubicBezTo>
                    <a:pt x="70" y="18"/>
                    <a:pt x="82" y="5"/>
                    <a:pt x="90" y="0"/>
                  </a:cubicBezTo>
                  <a:cubicBezTo>
                    <a:pt x="89" y="5"/>
                    <a:pt x="75" y="16"/>
                    <a:pt x="89" y="13"/>
                  </a:cubicBezTo>
                  <a:lnTo>
                    <a:pt x="98" y="15"/>
                  </a:ln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0" name="Freeform 98"/>
            <p:cNvSpPr>
              <a:spLocks/>
            </p:cNvSpPr>
            <p:nvPr/>
          </p:nvSpPr>
          <p:spPr bwMode="auto">
            <a:xfrm>
              <a:off x="5076826" y="1838326"/>
              <a:ext cx="265113" cy="150813"/>
            </a:xfrm>
            <a:custGeom>
              <a:avLst/>
              <a:gdLst>
                <a:gd name="T0" fmla="*/ 221 w 221"/>
                <a:gd name="T1" fmla="*/ 105 h 125"/>
                <a:gd name="T2" fmla="*/ 209 w 221"/>
                <a:gd name="T3" fmla="*/ 117 h 125"/>
                <a:gd name="T4" fmla="*/ 206 w 221"/>
                <a:gd name="T5" fmla="*/ 99 h 125"/>
                <a:gd name="T6" fmla="*/ 183 w 221"/>
                <a:gd name="T7" fmla="*/ 125 h 125"/>
                <a:gd name="T8" fmla="*/ 171 w 221"/>
                <a:gd name="T9" fmla="*/ 105 h 125"/>
                <a:gd name="T10" fmla="*/ 166 w 221"/>
                <a:gd name="T11" fmla="*/ 114 h 125"/>
                <a:gd name="T12" fmla="*/ 148 w 221"/>
                <a:gd name="T13" fmla="*/ 91 h 125"/>
                <a:gd name="T14" fmla="*/ 0 w 221"/>
                <a:gd name="T15" fmla="*/ 120 h 125"/>
                <a:gd name="T16" fmla="*/ 3 w 221"/>
                <a:gd name="T17" fmla="*/ 56 h 125"/>
                <a:gd name="T18" fmla="*/ 125 w 221"/>
                <a:gd name="T19" fmla="*/ 29 h 125"/>
                <a:gd name="T20" fmla="*/ 151 w 221"/>
                <a:gd name="T21" fmla="*/ 3 h 125"/>
                <a:gd name="T22" fmla="*/ 157 w 221"/>
                <a:gd name="T23" fmla="*/ 0 h 125"/>
                <a:gd name="T24" fmla="*/ 183 w 221"/>
                <a:gd name="T25" fmla="*/ 18 h 125"/>
                <a:gd name="T26" fmla="*/ 160 w 221"/>
                <a:gd name="T27" fmla="*/ 50 h 125"/>
                <a:gd name="T28" fmla="*/ 163 w 221"/>
                <a:gd name="T29" fmla="*/ 56 h 125"/>
                <a:gd name="T30" fmla="*/ 183 w 221"/>
                <a:gd name="T31" fmla="*/ 59 h 125"/>
                <a:gd name="T32" fmla="*/ 195 w 221"/>
                <a:gd name="T33" fmla="*/ 79 h 125"/>
                <a:gd name="T34" fmla="*/ 221 w 221"/>
                <a:gd name="T3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125">
                  <a:moveTo>
                    <a:pt x="221" y="105"/>
                  </a:moveTo>
                  <a:cubicBezTo>
                    <a:pt x="220" y="112"/>
                    <a:pt x="217" y="116"/>
                    <a:pt x="209" y="117"/>
                  </a:cubicBezTo>
                  <a:cubicBezTo>
                    <a:pt x="211" y="108"/>
                    <a:pt x="204" y="108"/>
                    <a:pt x="206" y="99"/>
                  </a:cubicBezTo>
                  <a:cubicBezTo>
                    <a:pt x="196" y="105"/>
                    <a:pt x="190" y="116"/>
                    <a:pt x="183" y="125"/>
                  </a:cubicBezTo>
                  <a:cubicBezTo>
                    <a:pt x="173" y="125"/>
                    <a:pt x="171" y="116"/>
                    <a:pt x="171" y="105"/>
                  </a:cubicBezTo>
                  <a:cubicBezTo>
                    <a:pt x="169" y="107"/>
                    <a:pt x="167" y="110"/>
                    <a:pt x="166" y="114"/>
                  </a:cubicBezTo>
                  <a:cubicBezTo>
                    <a:pt x="157" y="109"/>
                    <a:pt x="153" y="99"/>
                    <a:pt x="148" y="91"/>
                  </a:cubicBezTo>
                  <a:cubicBezTo>
                    <a:pt x="94" y="95"/>
                    <a:pt x="55" y="116"/>
                    <a:pt x="0" y="120"/>
                  </a:cubicBezTo>
                  <a:cubicBezTo>
                    <a:pt x="1" y="94"/>
                    <a:pt x="3" y="85"/>
                    <a:pt x="3" y="56"/>
                  </a:cubicBezTo>
                  <a:cubicBezTo>
                    <a:pt x="39" y="48"/>
                    <a:pt x="90" y="38"/>
                    <a:pt x="125" y="29"/>
                  </a:cubicBezTo>
                  <a:cubicBezTo>
                    <a:pt x="135" y="27"/>
                    <a:pt x="148" y="16"/>
                    <a:pt x="151" y="3"/>
                  </a:cubicBezTo>
                  <a:cubicBezTo>
                    <a:pt x="154" y="4"/>
                    <a:pt x="156" y="3"/>
                    <a:pt x="157" y="0"/>
                  </a:cubicBezTo>
                  <a:cubicBezTo>
                    <a:pt x="166" y="7"/>
                    <a:pt x="167" y="27"/>
                    <a:pt x="183" y="18"/>
                  </a:cubicBezTo>
                  <a:cubicBezTo>
                    <a:pt x="172" y="26"/>
                    <a:pt x="166" y="37"/>
                    <a:pt x="160" y="50"/>
                  </a:cubicBezTo>
                  <a:cubicBezTo>
                    <a:pt x="160" y="52"/>
                    <a:pt x="163" y="53"/>
                    <a:pt x="163" y="56"/>
                  </a:cubicBezTo>
                  <a:cubicBezTo>
                    <a:pt x="168" y="64"/>
                    <a:pt x="173" y="59"/>
                    <a:pt x="183" y="59"/>
                  </a:cubicBezTo>
                  <a:cubicBezTo>
                    <a:pt x="187" y="65"/>
                    <a:pt x="197" y="65"/>
                    <a:pt x="195" y="79"/>
                  </a:cubicBezTo>
                  <a:cubicBezTo>
                    <a:pt x="208" y="81"/>
                    <a:pt x="207" y="97"/>
                    <a:pt x="221" y="99"/>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1" name="Freeform 99"/>
            <p:cNvSpPr>
              <a:spLocks/>
            </p:cNvSpPr>
            <p:nvPr/>
          </p:nvSpPr>
          <p:spPr bwMode="auto">
            <a:xfrm>
              <a:off x="5338764" y="1938338"/>
              <a:ext cx="41275" cy="25400"/>
            </a:xfrm>
            <a:custGeom>
              <a:avLst/>
              <a:gdLst>
                <a:gd name="T0" fmla="*/ 0 w 35"/>
                <a:gd name="T1" fmla="*/ 19 h 21"/>
                <a:gd name="T2" fmla="*/ 35 w 35"/>
                <a:gd name="T3" fmla="*/ 4 h 21"/>
                <a:gd name="T4" fmla="*/ 30 w 35"/>
                <a:gd name="T5" fmla="*/ 0 h 21"/>
                <a:gd name="T6" fmla="*/ 23 w 35"/>
                <a:gd name="T7" fmla="*/ 6 h 21"/>
                <a:gd name="T8" fmla="*/ 22 w 35"/>
                <a:gd name="T9" fmla="*/ 10 h 21"/>
                <a:gd name="T10" fmla="*/ 6 w 35"/>
                <a:gd name="T11" fmla="*/ 13 h 21"/>
                <a:gd name="T12" fmla="*/ 2 w 35"/>
                <a:gd name="T13" fmla="*/ 16 h 21"/>
                <a:gd name="T14" fmla="*/ 0 w 35"/>
                <a:gd name="T15" fmla="*/ 19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1">
                  <a:moveTo>
                    <a:pt x="0" y="19"/>
                  </a:moveTo>
                  <a:cubicBezTo>
                    <a:pt x="10" y="21"/>
                    <a:pt x="27" y="14"/>
                    <a:pt x="35" y="4"/>
                  </a:cubicBezTo>
                  <a:cubicBezTo>
                    <a:pt x="30" y="0"/>
                    <a:pt x="30" y="0"/>
                    <a:pt x="30" y="0"/>
                  </a:cubicBezTo>
                  <a:cubicBezTo>
                    <a:pt x="23" y="6"/>
                    <a:pt x="23" y="6"/>
                    <a:pt x="23" y="6"/>
                  </a:cubicBezTo>
                  <a:cubicBezTo>
                    <a:pt x="22" y="10"/>
                    <a:pt x="22" y="10"/>
                    <a:pt x="22" y="10"/>
                  </a:cubicBezTo>
                  <a:cubicBezTo>
                    <a:pt x="22" y="10"/>
                    <a:pt x="10" y="15"/>
                    <a:pt x="6" y="13"/>
                  </a:cubicBezTo>
                  <a:cubicBezTo>
                    <a:pt x="2" y="11"/>
                    <a:pt x="2" y="16"/>
                    <a:pt x="2" y="16"/>
                  </a:cubicBezTo>
                  <a:cubicBezTo>
                    <a:pt x="0" y="19"/>
                    <a:pt x="0" y="19"/>
                    <a:pt x="0" y="19"/>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2" name="Freeform 100"/>
            <p:cNvSpPr>
              <a:spLocks/>
            </p:cNvSpPr>
            <p:nvPr/>
          </p:nvSpPr>
          <p:spPr bwMode="auto">
            <a:xfrm>
              <a:off x="5327651" y="1989138"/>
              <a:ext cx="9525" cy="14288"/>
            </a:xfrm>
            <a:custGeom>
              <a:avLst/>
              <a:gdLst>
                <a:gd name="T0" fmla="*/ 9 w 9"/>
                <a:gd name="T1" fmla="*/ 2 h 12"/>
                <a:gd name="T2" fmla="*/ 0 w 9"/>
                <a:gd name="T3" fmla="*/ 11 h 12"/>
                <a:gd name="T4" fmla="*/ 9 w 9"/>
                <a:gd name="T5" fmla="*/ 2 h 12"/>
              </a:gdLst>
              <a:ahLst/>
              <a:cxnLst>
                <a:cxn ang="0">
                  <a:pos x="T0" y="T1"/>
                </a:cxn>
                <a:cxn ang="0">
                  <a:pos x="T2" y="T3"/>
                </a:cxn>
                <a:cxn ang="0">
                  <a:pos x="T4" y="T5"/>
                </a:cxn>
              </a:cxnLst>
              <a:rect l="0" t="0" r="r" b="b"/>
              <a:pathLst>
                <a:path w="9" h="12">
                  <a:moveTo>
                    <a:pt x="9" y="2"/>
                  </a:moveTo>
                  <a:cubicBezTo>
                    <a:pt x="9" y="9"/>
                    <a:pt x="7" y="12"/>
                    <a:pt x="0" y="11"/>
                  </a:cubicBezTo>
                  <a:cubicBezTo>
                    <a:pt x="3" y="8"/>
                    <a:pt x="1" y="0"/>
                    <a:pt x="9" y="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3" name="Freeform 101"/>
            <p:cNvSpPr>
              <a:spLocks/>
            </p:cNvSpPr>
            <p:nvPr/>
          </p:nvSpPr>
          <p:spPr bwMode="auto">
            <a:xfrm>
              <a:off x="5222876" y="1949451"/>
              <a:ext cx="39688" cy="80963"/>
            </a:xfrm>
            <a:custGeom>
              <a:avLst/>
              <a:gdLst>
                <a:gd name="T0" fmla="*/ 23 w 33"/>
                <a:gd name="T1" fmla="*/ 0 h 67"/>
                <a:gd name="T2" fmla="*/ 26 w 33"/>
                <a:gd name="T3" fmla="*/ 27 h 67"/>
                <a:gd name="T4" fmla="*/ 32 w 33"/>
                <a:gd name="T5" fmla="*/ 56 h 67"/>
                <a:gd name="T6" fmla="*/ 14 w 33"/>
                <a:gd name="T7" fmla="*/ 67 h 67"/>
                <a:gd name="T8" fmla="*/ 0 w 33"/>
                <a:gd name="T9" fmla="*/ 6 h 67"/>
                <a:gd name="T10" fmla="*/ 23 w 33"/>
                <a:gd name="T11" fmla="*/ 0 h 67"/>
              </a:gdLst>
              <a:ahLst/>
              <a:cxnLst>
                <a:cxn ang="0">
                  <a:pos x="T0" y="T1"/>
                </a:cxn>
                <a:cxn ang="0">
                  <a:pos x="T2" y="T3"/>
                </a:cxn>
                <a:cxn ang="0">
                  <a:pos x="T4" y="T5"/>
                </a:cxn>
                <a:cxn ang="0">
                  <a:pos x="T6" y="T7"/>
                </a:cxn>
                <a:cxn ang="0">
                  <a:pos x="T8" y="T9"/>
                </a:cxn>
                <a:cxn ang="0">
                  <a:pos x="T10" y="T11"/>
                </a:cxn>
              </a:cxnLst>
              <a:rect l="0" t="0" r="r" b="b"/>
              <a:pathLst>
                <a:path w="33" h="67">
                  <a:moveTo>
                    <a:pt x="23" y="0"/>
                  </a:moveTo>
                  <a:cubicBezTo>
                    <a:pt x="29" y="10"/>
                    <a:pt x="30" y="17"/>
                    <a:pt x="26" y="27"/>
                  </a:cubicBezTo>
                  <a:cubicBezTo>
                    <a:pt x="31" y="33"/>
                    <a:pt x="33" y="43"/>
                    <a:pt x="32" y="56"/>
                  </a:cubicBezTo>
                  <a:cubicBezTo>
                    <a:pt x="25" y="59"/>
                    <a:pt x="19" y="62"/>
                    <a:pt x="14" y="67"/>
                  </a:cubicBezTo>
                  <a:cubicBezTo>
                    <a:pt x="12" y="53"/>
                    <a:pt x="5" y="27"/>
                    <a:pt x="0" y="6"/>
                  </a:cubicBezTo>
                  <a:cubicBezTo>
                    <a:pt x="7" y="3"/>
                    <a:pt x="14" y="1"/>
                    <a:pt x="23" y="0"/>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4" name="Freeform 102"/>
            <p:cNvSpPr>
              <a:spLocks/>
            </p:cNvSpPr>
            <p:nvPr/>
          </p:nvSpPr>
          <p:spPr bwMode="auto">
            <a:xfrm>
              <a:off x="4949826" y="2276476"/>
              <a:ext cx="95250" cy="157163"/>
            </a:xfrm>
            <a:custGeom>
              <a:avLst/>
              <a:gdLst>
                <a:gd name="T0" fmla="*/ 31 w 80"/>
                <a:gd name="T1" fmla="*/ 132 h 132"/>
                <a:gd name="T2" fmla="*/ 5 w 80"/>
                <a:gd name="T3" fmla="*/ 4 h 132"/>
                <a:gd name="T4" fmla="*/ 19 w 80"/>
                <a:gd name="T5" fmla="*/ 1 h 132"/>
                <a:gd name="T6" fmla="*/ 14 w 80"/>
                <a:gd name="T7" fmla="*/ 21 h 132"/>
                <a:gd name="T8" fmla="*/ 34 w 80"/>
                <a:gd name="T9" fmla="*/ 53 h 132"/>
                <a:gd name="T10" fmla="*/ 46 w 80"/>
                <a:gd name="T11" fmla="*/ 79 h 132"/>
                <a:gd name="T12" fmla="*/ 69 w 80"/>
                <a:gd name="T13" fmla="*/ 94 h 132"/>
                <a:gd name="T14" fmla="*/ 66 w 80"/>
                <a:gd name="T15" fmla="*/ 114 h 132"/>
                <a:gd name="T16" fmla="*/ 78 w 80"/>
                <a:gd name="T17" fmla="*/ 123 h 132"/>
                <a:gd name="T18" fmla="*/ 31 w 80"/>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1" y="132"/>
                  </a:moveTo>
                  <a:cubicBezTo>
                    <a:pt x="29" y="89"/>
                    <a:pt x="0" y="47"/>
                    <a:pt x="5" y="4"/>
                  </a:cubicBezTo>
                  <a:cubicBezTo>
                    <a:pt x="13" y="6"/>
                    <a:pt x="12" y="0"/>
                    <a:pt x="19" y="1"/>
                  </a:cubicBezTo>
                  <a:cubicBezTo>
                    <a:pt x="21" y="9"/>
                    <a:pt x="14" y="14"/>
                    <a:pt x="14" y="21"/>
                  </a:cubicBezTo>
                  <a:cubicBezTo>
                    <a:pt x="13" y="35"/>
                    <a:pt x="24" y="47"/>
                    <a:pt x="34" y="53"/>
                  </a:cubicBezTo>
                  <a:cubicBezTo>
                    <a:pt x="35" y="64"/>
                    <a:pt x="38" y="70"/>
                    <a:pt x="46" y="79"/>
                  </a:cubicBezTo>
                  <a:cubicBezTo>
                    <a:pt x="53" y="88"/>
                    <a:pt x="53" y="95"/>
                    <a:pt x="69" y="94"/>
                  </a:cubicBezTo>
                  <a:cubicBezTo>
                    <a:pt x="68" y="101"/>
                    <a:pt x="64" y="105"/>
                    <a:pt x="66" y="114"/>
                  </a:cubicBezTo>
                  <a:cubicBezTo>
                    <a:pt x="67" y="119"/>
                    <a:pt x="80" y="110"/>
                    <a:pt x="78" y="123"/>
                  </a:cubicBezTo>
                  <a:cubicBezTo>
                    <a:pt x="61" y="124"/>
                    <a:pt x="49" y="131"/>
                    <a:pt x="31" y="132"/>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5" name="Freeform 103"/>
            <p:cNvSpPr>
              <a:spLocks/>
            </p:cNvSpPr>
            <p:nvPr/>
          </p:nvSpPr>
          <p:spPr bwMode="auto">
            <a:xfrm>
              <a:off x="5084764" y="1957388"/>
              <a:ext cx="149225" cy="147638"/>
            </a:xfrm>
            <a:custGeom>
              <a:avLst/>
              <a:gdLst>
                <a:gd name="T0" fmla="*/ 0 w 125"/>
                <a:gd name="T1" fmla="*/ 26 h 123"/>
                <a:gd name="T2" fmla="*/ 110 w 125"/>
                <a:gd name="T3" fmla="*/ 0 h 123"/>
                <a:gd name="T4" fmla="*/ 125 w 125"/>
                <a:gd name="T5" fmla="*/ 61 h 123"/>
                <a:gd name="T6" fmla="*/ 87 w 125"/>
                <a:gd name="T7" fmla="*/ 67 h 123"/>
                <a:gd name="T8" fmla="*/ 87 w 125"/>
                <a:gd name="T9" fmla="*/ 79 h 123"/>
                <a:gd name="T10" fmla="*/ 49 w 125"/>
                <a:gd name="T11" fmla="*/ 90 h 123"/>
                <a:gd name="T12" fmla="*/ 43 w 125"/>
                <a:gd name="T13" fmla="*/ 99 h 123"/>
                <a:gd name="T14" fmla="*/ 34 w 125"/>
                <a:gd name="T15" fmla="*/ 99 h 123"/>
                <a:gd name="T16" fmla="*/ 32 w 125"/>
                <a:gd name="T17" fmla="*/ 108 h 123"/>
                <a:gd name="T18" fmla="*/ 23 w 125"/>
                <a:gd name="T19" fmla="*/ 111 h 123"/>
                <a:gd name="T20" fmla="*/ 11 w 125"/>
                <a:gd name="T21" fmla="*/ 122 h 123"/>
                <a:gd name="T22" fmla="*/ 5 w 125"/>
                <a:gd name="T23" fmla="*/ 119 h 123"/>
                <a:gd name="T24" fmla="*/ 14 w 125"/>
                <a:gd name="T25" fmla="*/ 108 h 123"/>
                <a:gd name="T26" fmla="*/ 0 w 125"/>
                <a:gd name="T27" fmla="*/ 2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123">
                  <a:moveTo>
                    <a:pt x="0" y="26"/>
                  </a:moveTo>
                  <a:cubicBezTo>
                    <a:pt x="37" y="19"/>
                    <a:pt x="74" y="9"/>
                    <a:pt x="110" y="0"/>
                  </a:cubicBezTo>
                  <a:cubicBezTo>
                    <a:pt x="115" y="21"/>
                    <a:pt x="124" y="37"/>
                    <a:pt x="125" y="61"/>
                  </a:cubicBezTo>
                  <a:cubicBezTo>
                    <a:pt x="107" y="59"/>
                    <a:pt x="100" y="82"/>
                    <a:pt x="87" y="67"/>
                  </a:cubicBezTo>
                  <a:cubicBezTo>
                    <a:pt x="87" y="75"/>
                    <a:pt x="92" y="73"/>
                    <a:pt x="87" y="79"/>
                  </a:cubicBezTo>
                  <a:cubicBezTo>
                    <a:pt x="72" y="82"/>
                    <a:pt x="60" y="83"/>
                    <a:pt x="49" y="90"/>
                  </a:cubicBezTo>
                  <a:cubicBezTo>
                    <a:pt x="46" y="93"/>
                    <a:pt x="46" y="97"/>
                    <a:pt x="43" y="99"/>
                  </a:cubicBezTo>
                  <a:cubicBezTo>
                    <a:pt x="41" y="101"/>
                    <a:pt x="36" y="98"/>
                    <a:pt x="34" y="99"/>
                  </a:cubicBezTo>
                  <a:cubicBezTo>
                    <a:pt x="32" y="101"/>
                    <a:pt x="34" y="106"/>
                    <a:pt x="32" y="108"/>
                  </a:cubicBezTo>
                  <a:cubicBezTo>
                    <a:pt x="30" y="110"/>
                    <a:pt x="25" y="109"/>
                    <a:pt x="23" y="111"/>
                  </a:cubicBezTo>
                  <a:cubicBezTo>
                    <a:pt x="19" y="114"/>
                    <a:pt x="17" y="121"/>
                    <a:pt x="11" y="122"/>
                  </a:cubicBezTo>
                  <a:cubicBezTo>
                    <a:pt x="8" y="123"/>
                    <a:pt x="6" y="122"/>
                    <a:pt x="5" y="119"/>
                  </a:cubicBezTo>
                  <a:cubicBezTo>
                    <a:pt x="3" y="110"/>
                    <a:pt x="15" y="116"/>
                    <a:pt x="14" y="108"/>
                  </a:cubicBezTo>
                  <a:cubicBezTo>
                    <a:pt x="9" y="81"/>
                    <a:pt x="1" y="57"/>
                    <a:pt x="0" y="26"/>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3" name="Freeform 104"/>
            <p:cNvSpPr>
              <a:spLocks/>
            </p:cNvSpPr>
            <p:nvPr/>
          </p:nvSpPr>
          <p:spPr bwMode="auto">
            <a:xfrm>
              <a:off x="4497389" y="2032001"/>
              <a:ext cx="523875" cy="342900"/>
            </a:xfrm>
            <a:custGeom>
              <a:avLst/>
              <a:gdLst>
                <a:gd name="T0" fmla="*/ 416 w 439"/>
                <a:gd name="T1" fmla="*/ 45 h 286"/>
                <a:gd name="T2" fmla="*/ 396 w 439"/>
                <a:gd name="T3" fmla="*/ 88 h 286"/>
                <a:gd name="T4" fmla="*/ 401 w 439"/>
                <a:gd name="T5" fmla="*/ 103 h 286"/>
                <a:gd name="T6" fmla="*/ 396 w 439"/>
                <a:gd name="T7" fmla="*/ 115 h 286"/>
                <a:gd name="T8" fmla="*/ 407 w 439"/>
                <a:gd name="T9" fmla="*/ 132 h 286"/>
                <a:gd name="T10" fmla="*/ 410 w 439"/>
                <a:gd name="T11" fmla="*/ 138 h 286"/>
                <a:gd name="T12" fmla="*/ 419 w 439"/>
                <a:gd name="T13" fmla="*/ 144 h 286"/>
                <a:gd name="T14" fmla="*/ 439 w 439"/>
                <a:gd name="T15" fmla="*/ 158 h 286"/>
                <a:gd name="T16" fmla="*/ 425 w 439"/>
                <a:gd name="T17" fmla="*/ 176 h 286"/>
                <a:gd name="T18" fmla="*/ 413 w 439"/>
                <a:gd name="T19" fmla="*/ 196 h 286"/>
                <a:gd name="T20" fmla="*/ 404 w 439"/>
                <a:gd name="T21" fmla="*/ 202 h 286"/>
                <a:gd name="T22" fmla="*/ 387 w 439"/>
                <a:gd name="T23" fmla="*/ 202 h 286"/>
                <a:gd name="T24" fmla="*/ 375 w 439"/>
                <a:gd name="T25" fmla="*/ 219 h 286"/>
                <a:gd name="T26" fmla="*/ 41 w 439"/>
                <a:gd name="T27" fmla="*/ 286 h 286"/>
                <a:gd name="T28" fmla="*/ 12 w 439"/>
                <a:gd name="T29" fmla="*/ 129 h 286"/>
                <a:gd name="T30" fmla="*/ 3 w 439"/>
                <a:gd name="T31" fmla="*/ 77 h 286"/>
                <a:gd name="T32" fmla="*/ 12 w 439"/>
                <a:gd name="T33" fmla="*/ 65 h 286"/>
                <a:gd name="T34" fmla="*/ 20 w 439"/>
                <a:gd name="T35" fmla="*/ 62 h 286"/>
                <a:gd name="T36" fmla="*/ 47 w 439"/>
                <a:gd name="T37" fmla="*/ 42 h 286"/>
                <a:gd name="T38" fmla="*/ 49 w 439"/>
                <a:gd name="T39" fmla="*/ 62 h 286"/>
                <a:gd name="T40" fmla="*/ 265 w 439"/>
                <a:gd name="T41" fmla="*/ 22 h 286"/>
                <a:gd name="T42" fmla="*/ 282 w 439"/>
                <a:gd name="T43" fmla="*/ 16 h 286"/>
                <a:gd name="T44" fmla="*/ 323 w 439"/>
                <a:gd name="T45" fmla="*/ 10 h 286"/>
                <a:gd name="T46" fmla="*/ 358 w 439"/>
                <a:gd name="T47" fmla="*/ 1 h 286"/>
                <a:gd name="T48" fmla="*/ 378 w 439"/>
                <a:gd name="T49" fmla="*/ 10 h 286"/>
                <a:gd name="T50" fmla="*/ 416 w 439"/>
                <a:gd name="T51" fmla="*/ 45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9" h="286">
                  <a:moveTo>
                    <a:pt x="416" y="45"/>
                  </a:moveTo>
                  <a:cubicBezTo>
                    <a:pt x="408" y="58"/>
                    <a:pt x="407" y="78"/>
                    <a:pt x="396" y="88"/>
                  </a:cubicBezTo>
                  <a:cubicBezTo>
                    <a:pt x="394" y="98"/>
                    <a:pt x="402" y="93"/>
                    <a:pt x="401" y="103"/>
                  </a:cubicBezTo>
                  <a:cubicBezTo>
                    <a:pt x="401" y="107"/>
                    <a:pt x="395" y="112"/>
                    <a:pt x="396" y="115"/>
                  </a:cubicBezTo>
                  <a:cubicBezTo>
                    <a:pt x="397" y="123"/>
                    <a:pt x="401" y="127"/>
                    <a:pt x="407" y="132"/>
                  </a:cubicBezTo>
                  <a:cubicBezTo>
                    <a:pt x="409" y="134"/>
                    <a:pt x="408" y="136"/>
                    <a:pt x="410" y="138"/>
                  </a:cubicBezTo>
                  <a:cubicBezTo>
                    <a:pt x="413" y="141"/>
                    <a:pt x="416" y="142"/>
                    <a:pt x="419" y="144"/>
                  </a:cubicBezTo>
                  <a:cubicBezTo>
                    <a:pt x="424" y="147"/>
                    <a:pt x="430" y="156"/>
                    <a:pt x="439" y="158"/>
                  </a:cubicBezTo>
                  <a:cubicBezTo>
                    <a:pt x="438" y="168"/>
                    <a:pt x="431" y="171"/>
                    <a:pt x="425" y="176"/>
                  </a:cubicBezTo>
                  <a:cubicBezTo>
                    <a:pt x="420" y="181"/>
                    <a:pt x="418" y="190"/>
                    <a:pt x="413" y="196"/>
                  </a:cubicBezTo>
                  <a:cubicBezTo>
                    <a:pt x="408" y="196"/>
                    <a:pt x="406" y="198"/>
                    <a:pt x="404" y="202"/>
                  </a:cubicBezTo>
                  <a:cubicBezTo>
                    <a:pt x="398" y="202"/>
                    <a:pt x="393" y="202"/>
                    <a:pt x="387" y="202"/>
                  </a:cubicBezTo>
                  <a:cubicBezTo>
                    <a:pt x="381" y="206"/>
                    <a:pt x="378" y="213"/>
                    <a:pt x="375" y="219"/>
                  </a:cubicBezTo>
                  <a:cubicBezTo>
                    <a:pt x="265" y="243"/>
                    <a:pt x="152" y="264"/>
                    <a:pt x="41" y="286"/>
                  </a:cubicBezTo>
                  <a:cubicBezTo>
                    <a:pt x="31" y="248"/>
                    <a:pt x="20" y="181"/>
                    <a:pt x="12" y="129"/>
                  </a:cubicBezTo>
                  <a:cubicBezTo>
                    <a:pt x="8" y="110"/>
                    <a:pt x="0" y="86"/>
                    <a:pt x="3" y="77"/>
                  </a:cubicBezTo>
                  <a:cubicBezTo>
                    <a:pt x="4" y="72"/>
                    <a:pt x="7" y="69"/>
                    <a:pt x="12" y="65"/>
                  </a:cubicBezTo>
                  <a:cubicBezTo>
                    <a:pt x="14" y="63"/>
                    <a:pt x="18" y="64"/>
                    <a:pt x="20" y="62"/>
                  </a:cubicBezTo>
                  <a:cubicBezTo>
                    <a:pt x="26" y="58"/>
                    <a:pt x="36" y="44"/>
                    <a:pt x="47" y="42"/>
                  </a:cubicBezTo>
                  <a:cubicBezTo>
                    <a:pt x="47" y="49"/>
                    <a:pt x="51" y="53"/>
                    <a:pt x="49" y="62"/>
                  </a:cubicBezTo>
                  <a:cubicBezTo>
                    <a:pt x="116" y="52"/>
                    <a:pt x="193" y="37"/>
                    <a:pt x="265" y="22"/>
                  </a:cubicBezTo>
                  <a:cubicBezTo>
                    <a:pt x="271" y="20"/>
                    <a:pt x="276" y="17"/>
                    <a:pt x="282" y="16"/>
                  </a:cubicBezTo>
                  <a:cubicBezTo>
                    <a:pt x="294" y="13"/>
                    <a:pt x="309" y="13"/>
                    <a:pt x="323" y="10"/>
                  </a:cubicBezTo>
                  <a:cubicBezTo>
                    <a:pt x="337" y="7"/>
                    <a:pt x="348" y="0"/>
                    <a:pt x="358" y="1"/>
                  </a:cubicBezTo>
                  <a:cubicBezTo>
                    <a:pt x="366" y="3"/>
                    <a:pt x="370" y="15"/>
                    <a:pt x="378" y="10"/>
                  </a:cubicBezTo>
                  <a:cubicBezTo>
                    <a:pt x="386" y="26"/>
                    <a:pt x="390" y="46"/>
                    <a:pt x="416" y="45"/>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4" name="Freeform 105"/>
            <p:cNvSpPr>
              <a:spLocks/>
            </p:cNvSpPr>
            <p:nvPr/>
          </p:nvSpPr>
          <p:spPr bwMode="auto">
            <a:xfrm>
              <a:off x="4957764" y="2093913"/>
              <a:ext cx="131763" cy="249238"/>
            </a:xfrm>
            <a:custGeom>
              <a:avLst/>
              <a:gdLst>
                <a:gd name="T0" fmla="*/ 71 w 110"/>
                <a:gd name="T1" fmla="*/ 206 h 209"/>
                <a:gd name="T2" fmla="*/ 71 w 110"/>
                <a:gd name="T3" fmla="*/ 203 h 209"/>
                <a:gd name="T4" fmla="*/ 50 w 110"/>
                <a:gd name="T5" fmla="*/ 206 h 209"/>
                <a:gd name="T6" fmla="*/ 21 w 110"/>
                <a:gd name="T7" fmla="*/ 154 h 209"/>
                <a:gd name="T8" fmla="*/ 39 w 110"/>
                <a:gd name="T9" fmla="*/ 145 h 209"/>
                <a:gd name="T10" fmla="*/ 47 w 110"/>
                <a:gd name="T11" fmla="*/ 122 h 209"/>
                <a:gd name="T12" fmla="*/ 56 w 110"/>
                <a:gd name="T13" fmla="*/ 125 h 209"/>
                <a:gd name="T14" fmla="*/ 59 w 110"/>
                <a:gd name="T15" fmla="*/ 110 h 209"/>
                <a:gd name="T16" fmla="*/ 47 w 110"/>
                <a:gd name="T17" fmla="*/ 101 h 209"/>
                <a:gd name="T18" fmla="*/ 42 w 110"/>
                <a:gd name="T19" fmla="*/ 93 h 209"/>
                <a:gd name="T20" fmla="*/ 33 w 110"/>
                <a:gd name="T21" fmla="*/ 90 h 209"/>
                <a:gd name="T22" fmla="*/ 30 w 110"/>
                <a:gd name="T23" fmla="*/ 81 h 209"/>
                <a:gd name="T24" fmla="*/ 15 w 110"/>
                <a:gd name="T25" fmla="*/ 69 h 209"/>
                <a:gd name="T26" fmla="*/ 15 w 110"/>
                <a:gd name="T27" fmla="*/ 40 h 209"/>
                <a:gd name="T28" fmla="*/ 27 w 110"/>
                <a:gd name="T29" fmla="*/ 20 h 209"/>
                <a:gd name="T30" fmla="*/ 33 w 110"/>
                <a:gd name="T31" fmla="*/ 0 h 209"/>
                <a:gd name="T32" fmla="*/ 33 w 110"/>
                <a:gd name="T33" fmla="*/ 3 h 209"/>
                <a:gd name="T34" fmla="*/ 56 w 110"/>
                <a:gd name="T35" fmla="*/ 5 h 209"/>
                <a:gd name="T36" fmla="*/ 65 w 110"/>
                <a:gd name="T37" fmla="*/ 8 h 209"/>
                <a:gd name="T38" fmla="*/ 65 w 110"/>
                <a:gd name="T39" fmla="*/ 14 h 209"/>
                <a:gd name="T40" fmla="*/ 74 w 110"/>
                <a:gd name="T41" fmla="*/ 11 h 209"/>
                <a:gd name="T42" fmla="*/ 94 w 110"/>
                <a:gd name="T43" fmla="*/ 20 h 209"/>
                <a:gd name="T44" fmla="*/ 82 w 110"/>
                <a:gd name="T45" fmla="*/ 78 h 209"/>
                <a:gd name="T46" fmla="*/ 103 w 110"/>
                <a:gd name="T47" fmla="*/ 75 h 209"/>
                <a:gd name="T48" fmla="*/ 103 w 110"/>
                <a:gd name="T49" fmla="*/ 113 h 209"/>
                <a:gd name="T50" fmla="*/ 100 w 110"/>
                <a:gd name="T51" fmla="*/ 142 h 209"/>
                <a:gd name="T52" fmla="*/ 103 w 110"/>
                <a:gd name="T53" fmla="*/ 154 h 209"/>
                <a:gd name="T54" fmla="*/ 94 w 110"/>
                <a:gd name="T55" fmla="*/ 163 h 209"/>
                <a:gd name="T56" fmla="*/ 82 w 110"/>
                <a:gd name="T57" fmla="*/ 186 h 209"/>
                <a:gd name="T58" fmla="*/ 82 w 110"/>
                <a:gd name="T59" fmla="*/ 209 h 209"/>
                <a:gd name="T60" fmla="*/ 76 w 110"/>
                <a:gd name="T61" fmla="*/ 20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209">
                  <a:moveTo>
                    <a:pt x="71" y="206"/>
                  </a:moveTo>
                  <a:cubicBezTo>
                    <a:pt x="71" y="205"/>
                    <a:pt x="71" y="204"/>
                    <a:pt x="71" y="203"/>
                  </a:cubicBezTo>
                  <a:cubicBezTo>
                    <a:pt x="65" y="205"/>
                    <a:pt x="52" y="200"/>
                    <a:pt x="50" y="206"/>
                  </a:cubicBezTo>
                  <a:cubicBezTo>
                    <a:pt x="37" y="194"/>
                    <a:pt x="0" y="186"/>
                    <a:pt x="21" y="154"/>
                  </a:cubicBezTo>
                  <a:cubicBezTo>
                    <a:pt x="29" y="153"/>
                    <a:pt x="29" y="150"/>
                    <a:pt x="39" y="145"/>
                  </a:cubicBezTo>
                  <a:cubicBezTo>
                    <a:pt x="36" y="132"/>
                    <a:pt x="45" y="131"/>
                    <a:pt x="47" y="122"/>
                  </a:cubicBezTo>
                  <a:cubicBezTo>
                    <a:pt x="52" y="121"/>
                    <a:pt x="52" y="125"/>
                    <a:pt x="56" y="125"/>
                  </a:cubicBezTo>
                  <a:cubicBezTo>
                    <a:pt x="50" y="119"/>
                    <a:pt x="56" y="115"/>
                    <a:pt x="59" y="110"/>
                  </a:cubicBezTo>
                  <a:cubicBezTo>
                    <a:pt x="60" y="103"/>
                    <a:pt x="51" y="107"/>
                    <a:pt x="47" y="101"/>
                  </a:cubicBezTo>
                  <a:cubicBezTo>
                    <a:pt x="41" y="92"/>
                    <a:pt x="51" y="96"/>
                    <a:pt x="42" y="93"/>
                  </a:cubicBezTo>
                  <a:cubicBezTo>
                    <a:pt x="40" y="92"/>
                    <a:pt x="34" y="91"/>
                    <a:pt x="33" y="90"/>
                  </a:cubicBezTo>
                  <a:cubicBezTo>
                    <a:pt x="30" y="88"/>
                    <a:pt x="32" y="84"/>
                    <a:pt x="30" y="81"/>
                  </a:cubicBezTo>
                  <a:cubicBezTo>
                    <a:pt x="26" y="76"/>
                    <a:pt x="17" y="77"/>
                    <a:pt x="15" y="69"/>
                  </a:cubicBezTo>
                  <a:cubicBezTo>
                    <a:pt x="16" y="57"/>
                    <a:pt x="27" y="49"/>
                    <a:pt x="15" y="40"/>
                  </a:cubicBezTo>
                  <a:cubicBezTo>
                    <a:pt x="16" y="32"/>
                    <a:pt x="24" y="27"/>
                    <a:pt x="27" y="20"/>
                  </a:cubicBezTo>
                  <a:cubicBezTo>
                    <a:pt x="30" y="13"/>
                    <a:pt x="26" y="4"/>
                    <a:pt x="33" y="0"/>
                  </a:cubicBezTo>
                  <a:cubicBezTo>
                    <a:pt x="36" y="0"/>
                    <a:pt x="34" y="3"/>
                    <a:pt x="33" y="3"/>
                  </a:cubicBezTo>
                  <a:cubicBezTo>
                    <a:pt x="42" y="4"/>
                    <a:pt x="44" y="2"/>
                    <a:pt x="56" y="5"/>
                  </a:cubicBezTo>
                  <a:cubicBezTo>
                    <a:pt x="56" y="5"/>
                    <a:pt x="64" y="8"/>
                    <a:pt x="65" y="8"/>
                  </a:cubicBezTo>
                  <a:cubicBezTo>
                    <a:pt x="65" y="9"/>
                    <a:pt x="64" y="14"/>
                    <a:pt x="65" y="14"/>
                  </a:cubicBezTo>
                  <a:cubicBezTo>
                    <a:pt x="66" y="15"/>
                    <a:pt x="70" y="11"/>
                    <a:pt x="74" y="11"/>
                  </a:cubicBezTo>
                  <a:cubicBezTo>
                    <a:pt x="76" y="12"/>
                    <a:pt x="88" y="19"/>
                    <a:pt x="94" y="20"/>
                  </a:cubicBezTo>
                  <a:cubicBezTo>
                    <a:pt x="97" y="46"/>
                    <a:pt x="76" y="49"/>
                    <a:pt x="82" y="78"/>
                  </a:cubicBezTo>
                  <a:cubicBezTo>
                    <a:pt x="91" y="80"/>
                    <a:pt x="93" y="73"/>
                    <a:pt x="103" y="75"/>
                  </a:cubicBezTo>
                  <a:cubicBezTo>
                    <a:pt x="110" y="86"/>
                    <a:pt x="103" y="101"/>
                    <a:pt x="103" y="113"/>
                  </a:cubicBezTo>
                  <a:cubicBezTo>
                    <a:pt x="102" y="125"/>
                    <a:pt x="108" y="137"/>
                    <a:pt x="100" y="142"/>
                  </a:cubicBezTo>
                  <a:cubicBezTo>
                    <a:pt x="103" y="144"/>
                    <a:pt x="107" y="144"/>
                    <a:pt x="103" y="154"/>
                  </a:cubicBezTo>
                  <a:cubicBezTo>
                    <a:pt x="102" y="155"/>
                    <a:pt x="96" y="158"/>
                    <a:pt x="94" y="163"/>
                  </a:cubicBezTo>
                  <a:cubicBezTo>
                    <a:pt x="90" y="171"/>
                    <a:pt x="94" y="183"/>
                    <a:pt x="82" y="186"/>
                  </a:cubicBezTo>
                  <a:cubicBezTo>
                    <a:pt x="85" y="198"/>
                    <a:pt x="83" y="196"/>
                    <a:pt x="82" y="209"/>
                  </a:cubicBezTo>
                  <a:cubicBezTo>
                    <a:pt x="80" y="209"/>
                    <a:pt x="79" y="206"/>
                    <a:pt x="76" y="206"/>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5" name="Freeform 106"/>
            <p:cNvSpPr>
              <a:spLocks/>
            </p:cNvSpPr>
            <p:nvPr/>
          </p:nvSpPr>
          <p:spPr bwMode="auto">
            <a:xfrm>
              <a:off x="4859339" y="2398713"/>
              <a:ext cx="12700" cy="23813"/>
            </a:xfrm>
            <a:custGeom>
              <a:avLst/>
              <a:gdLst>
                <a:gd name="T0" fmla="*/ 0 w 11"/>
                <a:gd name="T1" fmla="*/ 9 h 20"/>
                <a:gd name="T2" fmla="*/ 0 w 11"/>
                <a:gd name="T3" fmla="*/ 9 h 20"/>
              </a:gdLst>
              <a:ahLst/>
              <a:cxnLst>
                <a:cxn ang="0">
                  <a:pos x="T0" y="T1"/>
                </a:cxn>
                <a:cxn ang="0">
                  <a:pos x="T2" y="T3"/>
                </a:cxn>
              </a:cxnLst>
              <a:rect l="0" t="0" r="r" b="b"/>
              <a:pathLst>
                <a:path w="11" h="20">
                  <a:moveTo>
                    <a:pt x="0" y="9"/>
                  </a:moveTo>
                  <a:cubicBezTo>
                    <a:pt x="6" y="0"/>
                    <a:pt x="11" y="20"/>
                    <a:pt x="0" y="9"/>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6" name="Freeform 107"/>
            <p:cNvSpPr>
              <a:spLocks/>
            </p:cNvSpPr>
            <p:nvPr/>
          </p:nvSpPr>
          <p:spPr bwMode="auto">
            <a:xfrm>
              <a:off x="4632326" y="2297113"/>
              <a:ext cx="409575" cy="195263"/>
            </a:xfrm>
            <a:custGeom>
              <a:avLst/>
              <a:gdLst>
                <a:gd name="T0" fmla="*/ 226 w 343"/>
                <a:gd name="T1" fmla="*/ 117 h 163"/>
                <a:gd name="T2" fmla="*/ 223 w 343"/>
                <a:gd name="T3" fmla="*/ 111 h 163"/>
                <a:gd name="T4" fmla="*/ 255 w 343"/>
                <a:gd name="T5" fmla="*/ 154 h 163"/>
                <a:gd name="T6" fmla="*/ 218 w 343"/>
                <a:gd name="T7" fmla="*/ 140 h 163"/>
                <a:gd name="T8" fmla="*/ 215 w 343"/>
                <a:gd name="T9" fmla="*/ 149 h 163"/>
                <a:gd name="T10" fmla="*/ 200 w 343"/>
                <a:gd name="T11" fmla="*/ 134 h 163"/>
                <a:gd name="T12" fmla="*/ 191 w 343"/>
                <a:gd name="T13" fmla="*/ 146 h 163"/>
                <a:gd name="T14" fmla="*/ 200 w 343"/>
                <a:gd name="T15" fmla="*/ 93 h 163"/>
                <a:gd name="T16" fmla="*/ 183 w 343"/>
                <a:gd name="T17" fmla="*/ 90 h 163"/>
                <a:gd name="T18" fmla="*/ 168 w 343"/>
                <a:gd name="T19" fmla="*/ 82 h 163"/>
                <a:gd name="T20" fmla="*/ 154 w 343"/>
                <a:gd name="T21" fmla="*/ 82 h 163"/>
                <a:gd name="T22" fmla="*/ 133 w 343"/>
                <a:gd name="T23" fmla="*/ 64 h 163"/>
                <a:gd name="T24" fmla="*/ 121 w 343"/>
                <a:gd name="T25" fmla="*/ 42 h 163"/>
                <a:gd name="T26" fmla="*/ 103 w 343"/>
                <a:gd name="T27" fmla="*/ 38 h 163"/>
                <a:gd name="T28" fmla="*/ 90 w 343"/>
                <a:gd name="T29" fmla="*/ 39 h 163"/>
                <a:gd name="T30" fmla="*/ 78 w 343"/>
                <a:gd name="T31" fmla="*/ 45 h 163"/>
                <a:gd name="T32" fmla="*/ 66 w 343"/>
                <a:gd name="T33" fmla="*/ 57 h 163"/>
                <a:gd name="T34" fmla="*/ 52 w 343"/>
                <a:gd name="T35" fmla="*/ 51 h 163"/>
                <a:gd name="T36" fmla="*/ 47 w 343"/>
                <a:gd name="T37" fmla="*/ 57 h 163"/>
                <a:gd name="T38" fmla="*/ 36 w 343"/>
                <a:gd name="T39" fmla="*/ 69 h 163"/>
                <a:gd name="T40" fmla="*/ 26 w 343"/>
                <a:gd name="T41" fmla="*/ 74 h 163"/>
                <a:gd name="T42" fmla="*/ 19 w 343"/>
                <a:gd name="T43" fmla="*/ 87 h 163"/>
                <a:gd name="T44" fmla="*/ 8 w 343"/>
                <a:gd name="T45" fmla="*/ 98 h 163"/>
                <a:gd name="T46" fmla="*/ 0 w 343"/>
                <a:gd name="T47" fmla="*/ 54 h 163"/>
                <a:gd name="T48" fmla="*/ 130 w 343"/>
                <a:gd name="T49" fmla="*/ 29 h 163"/>
                <a:gd name="T50" fmla="*/ 200 w 343"/>
                <a:gd name="T51" fmla="*/ 15 h 163"/>
                <a:gd name="T52" fmla="*/ 264 w 343"/>
                <a:gd name="T53" fmla="*/ 0 h 163"/>
                <a:gd name="T54" fmla="*/ 267 w 343"/>
                <a:gd name="T55" fmla="*/ 15 h 163"/>
                <a:gd name="T56" fmla="*/ 268 w 343"/>
                <a:gd name="T57" fmla="*/ 17 h 163"/>
                <a:gd name="T58" fmla="*/ 296 w 343"/>
                <a:gd name="T59" fmla="*/ 120 h 163"/>
                <a:gd name="T60" fmla="*/ 343 w 343"/>
                <a:gd name="T61" fmla="*/ 117 h 163"/>
                <a:gd name="T62" fmla="*/ 328 w 343"/>
                <a:gd name="T63" fmla="*/ 152 h 163"/>
                <a:gd name="T64" fmla="*/ 296 w 343"/>
                <a:gd name="T65" fmla="*/ 163 h 163"/>
                <a:gd name="T66" fmla="*/ 302 w 343"/>
                <a:gd name="T67" fmla="*/ 152 h 163"/>
                <a:gd name="T68" fmla="*/ 290 w 343"/>
                <a:gd name="T69" fmla="*/ 149 h 163"/>
                <a:gd name="T70" fmla="*/ 293 w 343"/>
                <a:gd name="T71" fmla="*/ 140 h 163"/>
                <a:gd name="T72" fmla="*/ 287 w 343"/>
                <a:gd name="T73" fmla="*/ 125 h 163"/>
                <a:gd name="T74" fmla="*/ 282 w 343"/>
                <a:gd name="T75" fmla="*/ 134 h 163"/>
                <a:gd name="T76" fmla="*/ 273 w 343"/>
                <a:gd name="T77" fmla="*/ 137 h 163"/>
                <a:gd name="T78" fmla="*/ 258 w 343"/>
                <a:gd name="T79" fmla="*/ 128 h 163"/>
                <a:gd name="T80" fmla="*/ 261 w 343"/>
                <a:gd name="T81" fmla="*/ 111 h 163"/>
                <a:gd name="T82" fmla="*/ 276 w 343"/>
                <a:gd name="T83" fmla="*/ 108 h 163"/>
                <a:gd name="T84" fmla="*/ 261 w 343"/>
                <a:gd name="T85" fmla="*/ 105 h 163"/>
                <a:gd name="T86" fmla="*/ 261 w 343"/>
                <a:gd name="T87" fmla="*/ 85 h 163"/>
                <a:gd name="T88" fmla="*/ 250 w 343"/>
                <a:gd name="T89" fmla="*/ 79 h 163"/>
                <a:gd name="T90" fmla="*/ 252 w 343"/>
                <a:gd name="T91" fmla="*/ 61 h 163"/>
                <a:gd name="T92" fmla="*/ 247 w 343"/>
                <a:gd name="T93" fmla="*/ 61 h 163"/>
                <a:gd name="T94" fmla="*/ 267 w 343"/>
                <a:gd name="T95" fmla="*/ 32 h 163"/>
                <a:gd name="T96" fmla="*/ 262 w 343"/>
                <a:gd name="T97" fmla="*/ 18 h 163"/>
                <a:gd name="T98" fmla="*/ 261 w 343"/>
                <a:gd name="T99" fmla="*/ 15 h 163"/>
                <a:gd name="T100" fmla="*/ 244 w 343"/>
                <a:gd name="T101" fmla="*/ 18 h 163"/>
                <a:gd name="T102" fmla="*/ 247 w 343"/>
                <a:gd name="T103" fmla="*/ 32 h 163"/>
                <a:gd name="T104" fmla="*/ 241 w 343"/>
                <a:gd name="T105" fmla="*/ 26 h 163"/>
                <a:gd name="T106" fmla="*/ 226 w 343"/>
                <a:gd name="T107" fmla="*/ 38 h 163"/>
                <a:gd name="T108" fmla="*/ 226 w 343"/>
                <a:gd name="T109" fmla="*/ 50 h 163"/>
                <a:gd name="T110" fmla="*/ 218 w 343"/>
                <a:gd name="T111" fmla="*/ 47 h 163"/>
                <a:gd name="T112" fmla="*/ 215 w 343"/>
                <a:gd name="T113" fmla="*/ 53 h 163"/>
                <a:gd name="T114" fmla="*/ 226 w 343"/>
                <a:gd name="T115" fmla="*/ 64 h 163"/>
                <a:gd name="T116" fmla="*/ 232 w 343"/>
                <a:gd name="T117" fmla="*/ 11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3" h="163">
                  <a:moveTo>
                    <a:pt x="226" y="117"/>
                  </a:moveTo>
                  <a:cubicBezTo>
                    <a:pt x="223" y="117"/>
                    <a:pt x="224" y="113"/>
                    <a:pt x="223" y="111"/>
                  </a:cubicBezTo>
                  <a:cubicBezTo>
                    <a:pt x="213" y="135"/>
                    <a:pt x="247" y="140"/>
                    <a:pt x="255" y="154"/>
                  </a:cubicBezTo>
                  <a:cubicBezTo>
                    <a:pt x="247" y="157"/>
                    <a:pt x="220" y="154"/>
                    <a:pt x="218" y="140"/>
                  </a:cubicBezTo>
                  <a:cubicBezTo>
                    <a:pt x="214" y="140"/>
                    <a:pt x="215" y="145"/>
                    <a:pt x="215" y="149"/>
                  </a:cubicBezTo>
                  <a:cubicBezTo>
                    <a:pt x="207" y="146"/>
                    <a:pt x="205" y="138"/>
                    <a:pt x="200" y="134"/>
                  </a:cubicBezTo>
                  <a:cubicBezTo>
                    <a:pt x="192" y="133"/>
                    <a:pt x="191" y="138"/>
                    <a:pt x="191" y="146"/>
                  </a:cubicBezTo>
                  <a:cubicBezTo>
                    <a:pt x="176" y="131"/>
                    <a:pt x="202" y="113"/>
                    <a:pt x="200" y="93"/>
                  </a:cubicBezTo>
                  <a:cubicBezTo>
                    <a:pt x="197" y="83"/>
                    <a:pt x="188" y="92"/>
                    <a:pt x="183" y="90"/>
                  </a:cubicBezTo>
                  <a:cubicBezTo>
                    <a:pt x="176" y="89"/>
                    <a:pt x="174" y="84"/>
                    <a:pt x="168" y="82"/>
                  </a:cubicBezTo>
                  <a:cubicBezTo>
                    <a:pt x="163" y="80"/>
                    <a:pt x="158" y="86"/>
                    <a:pt x="154" y="82"/>
                  </a:cubicBezTo>
                  <a:cubicBezTo>
                    <a:pt x="156" y="67"/>
                    <a:pt x="148" y="63"/>
                    <a:pt x="133" y="64"/>
                  </a:cubicBezTo>
                  <a:cubicBezTo>
                    <a:pt x="129" y="56"/>
                    <a:pt x="121" y="54"/>
                    <a:pt x="121" y="42"/>
                  </a:cubicBezTo>
                  <a:cubicBezTo>
                    <a:pt x="117" y="40"/>
                    <a:pt x="108" y="39"/>
                    <a:pt x="103" y="38"/>
                  </a:cubicBezTo>
                  <a:cubicBezTo>
                    <a:pt x="98" y="38"/>
                    <a:pt x="92" y="35"/>
                    <a:pt x="90" y="39"/>
                  </a:cubicBezTo>
                  <a:cubicBezTo>
                    <a:pt x="88" y="43"/>
                    <a:pt x="80" y="42"/>
                    <a:pt x="78" y="45"/>
                  </a:cubicBezTo>
                  <a:cubicBezTo>
                    <a:pt x="76" y="48"/>
                    <a:pt x="71" y="58"/>
                    <a:pt x="66" y="57"/>
                  </a:cubicBezTo>
                  <a:cubicBezTo>
                    <a:pt x="62" y="56"/>
                    <a:pt x="54" y="51"/>
                    <a:pt x="52" y="51"/>
                  </a:cubicBezTo>
                  <a:cubicBezTo>
                    <a:pt x="50" y="52"/>
                    <a:pt x="49" y="53"/>
                    <a:pt x="47" y="57"/>
                  </a:cubicBezTo>
                  <a:cubicBezTo>
                    <a:pt x="46" y="61"/>
                    <a:pt x="41" y="69"/>
                    <a:pt x="36" y="69"/>
                  </a:cubicBezTo>
                  <a:cubicBezTo>
                    <a:pt x="30" y="70"/>
                    <a:pt x="28" y="71"/>
                    <a:pt x="26" y="74"/>
                  </a:cubicBezTo>
                  <a:cubicBezTo>
                    <a:pt x="25" y="78"/>
                    <a:pt x="22" y="84"/>
                    <a:pt x="19" y="87"/>
                  </a:cubicBezTo>
                  <a:cubicBezTo>
                    <a:pt x="15" y="90"/>
                    <a:pt x="10" y="91"/>
                    <a:pt x="8" y="98"/>
                  </a:cubicBezTo>
                  <a:cubicBezTo>
                    <a:pt x="0" y="54"/>
                    <a:pt x="0" y="54"/>
                    <a:pt x="0" y="54"/>
                  </a:cubicBezTo>
                  <a:cubicBezTo>
                    <a:pt x="130" y="29"/>
                    <a:pt x="130" y="29"/>
                    <a:pt x="130" y="29"/>
                  </a:cubicBezTo>
                  <a:cubicBezTo>
                    <a:pt x="148" y="26"/>
                    <a:pt x="178" y="20"/>
                    <a:pt x="200" y="15"/>
                  </a:cubicBezTo>
                  <a:cubicBezTo>
                    <a:pt x="215" y="12"/>
                    <a:pt x="242" y="3"/>
                    <a:pt x="264" y="0"/>
                  </a:cubicBezTo>
                  <a:cubicBezTo>
                    <a:pt x="262" y="8"/>
                    <a:pt x="268" y="8"/>
                    <a:pt x="267" y="15"/>
                  </a:cubicBezTo>
                  <a:cubicBezTo>
                    <a:pt x="268" y="17"/>
                    <a:pt x="268" y="17"/>
                    <a:pt x="268" y="17"/>
                  </a:cubicBezTo>
                  <a:cubicBezTo>
                    <a:pt x="278" y="50"/>
                    <a:pt x="285" y="88"/>
                    <a:pt x="296" y="120"/>
                  </a:cubicBezTo>
                  <a:cubicBezTo>
                    <a:pt x="310" y="116"/>
                    <a:pt x="332" y="105"/>
                    <a:pt x="343" y="117"/>
                  </a:cubicBezTo>
                  <a:cubicBezTo>
                    <a:pt x="337" y="127"/>
                    <a:pt x="331" y="137"/>
                    <a:pt x="328" y="152"/>
                  </a:cubicBezTo>
                  <a:cubicBezTo>
                    <a:pt x="315" y="153"/>
                    <a:pt x="310" y="163"/>
                    <a:pt x="296" y="163"/>
                  </a:cubicBezTo>
                  <a:cubicBezTo>
                    <a:pt x="298" y="159"/>
                    <a:pt x="300" y="156"/>
                    <a:pt x="302" y="152"/>
                  </a:cubicBezTo>
                  <a:cubicBezTo>
                    <a:pt x="301" y="149"/>
                    <a:pt x="289" y="144"/>
                    <a:pt x="290" y="149"/>
                  </a:cubicBezTo>
                  <a:cubicBezTo>
                    <a:pt x="282" y="150"/>
                    <a:pt x="293" y="142"/>
                    <a:pt x="293" y="140"/>
                  </a:cubicBezTo>
                  <a:cubicBezTo>
                    <a:pt x="293" y="137"/>
                    <a:pt x="282" y="133"/>
                    <a:pt x="287" y="125"/>
                  </a:cubicBezTo>
                  <a:cubicBezTo>
                    <a:pt x="282" y="124"/>
                    <a:pt x="284" y="133"/>
                    <a:pt x="282" y="134"/>
                  </a:cubicBezTo>
                  <a:cubicBezTo>
                    <a:pt x="280" y="135"/>
                    <a:pt x="274" y="122"/>
                    <a:pt x="273" y="137"/>
                  </a:cubicBezTo>
                  <a:cubicBezTo>
                    <a:pt x="268" y="134"/>
                    <a:pt x="264" y="130"/>
                    <a:pt x="258" y="128"/>
                  </a:cubicBezTo>
                  <a:cubicBezTo>
                    <a:pt x="256" y="119"/>
                    <a:pt x="263" y="120"/>
                    <a:pt x="261" y="111"/>
                  </a:cubicBezTo>
                  <a:cubicBezTo>
                    <a:pt x="270" y="114"/>
                    <a:pt x="269" y="112"/>
                    <a:pt x="276" y="108"/>
                  </a:cubicBezTo>
                  <a:cubicBezTo>
                    <a:pt x="276" y="102"/>
                    <a:pt x="265" y="107"/>
                    <a:pt x="261" y="105"/>
                  </a:cubicBezTo>
                  <a:cubicBezTo>
                    <a:pt x="262" y="96"/>
                    <a:pt x="250" y="87"/>
                    <a:pt x="261" y="85"/>
                  </a:cubicBezTo>
                  <a:cubicBezTo>
                    <a:pt x="261" y="79"/>
                    <a:pt x="251" y="83"/>
                    <a:pt x="250" y="79"/>
                  </a:cubicBezTo>
                  <a:cubicBezTo>
                    <a:pt x="248" y="74"/>
                    <a:pt x="256" y="69"/>
                    <a:pt x="252" y="61"/>
                  </a:cubicBezTo>
                  <a:cubicBezTo>
                    <a:pt x="251" y="59"/>
                    <a:pt x="246" y="58"/>
                    <a:pt x="247" y="61"/>
                  </a:cubicBezTo>
                  <a:cubicBezTo>
                    <a:pt x="245" y="43"/>
                    <a:pt x="244" y="38"/>
                    <a:pt x="267" y="32"/>
                  </a:cubicBezTo>
                  <a:cubicBezTo>
                    <a:pt x="258" y="28"/>
                    <a:pt x="256" y="26"/>
                    <a:pt x="262" y="18"/>
                  </a:cubicBezTo>
                  <a:cubicBezTo>
                    <a:pt x="261" y="15"/>
                    <a:pt x="261" y="15"/>
                    <a:pt x="261" y="15"/>
                  </a:cubicBezTo>
                  <a:cubicBezTo>
                    <a:pt x="257" y="10"/>
                    <a:pt x="250" y="16"/>
                    <a:pt x="244" y="18"/>
                  </a:cubicBezTo>
                  <a:cubicBezTo>
                    <a:pt x="243" y="25"/>
                    <a:pt x="249" y="24"/>
                    <a:pt x="247" y="32"/>
                  </a:cubicBezTo>
                  <a:cubicBezTo>
                    <a:pt x="242" y="33"/>
                    <a:pt x="241" y="30"/>
                    <a:pt x="241" y="26"/>
                  </a:cubicBezTo>
                  <a:cubicBezTo>
                    <a:pt x="232" y="32"/>
                    <a:pt x="236" y="39"/>
                    <a:pt x="226" y="38"/>
                  </a:cubicBezTo>
                  <a:cubicBezTo>
                    <a:pt x="226" y="46"/>
                    <a:pt x="231" y="44"/>
                    <a:pt x="226" y="50"/>
                  </a:cubicBezTo>
                  <a:cubicBezTo>
                    <a:pt x="224" y="48"/>
                    <a:pt x="222" y="47"/>
                    <a:pt x="218" y="47"/>
                  </a:cubicBezTo>
                  <a:cubicBezTo>
                    <a:pt x="221" y="50"/>
                    <a:pt x="220" y="53"/>
                    <a:pt x="215" y="53"/>
                  </a:cubicBezTo>
                  <a:cubicBezTo>
                    <a:pt x="213" y="62"/>
                    <a:pt x="222" y="61"/>
                    <a:pt x="226" y="64"/>
                  </a:cubicBezTo>
                  <a:cubicBezTo>
                    <a:pt x="221" y="81"/>
                    <a:pt x="231" y="98"/>
                    <a:pt x="232" y="117"/>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7" name="Freeform 108"/>
            <p:cNvSpPr>
              <a:spLocks/>
            </p:cNvSpPr>
            <p:nvPr/>
          </p:nvSpPr>
          <p:spPr bwMode="auto">
            <a:xfrm>
              <a:off x="4386264" y="2274888"/>
              <a:ext cx="401638" cy="401638"/>
            </a:xfrm>
            <a:custGeom>
              <a:avLst/>
              <a:gdLst>
                <a:gd name="T0" fmla="*/ 217 w 336"/>
                <a:gd name="T1" fmla="*/ 115 h 336"/>
                <a:gd name="T2" fmla="*/ 237 w 336"/>
                <a:gd name="T3" fmla="*/ 92 h 336"/>
                <a:gd name="T4" fmla="*/ 258 w 336"/>
                <a:gd name="T5" fmla="*/ 75 h 336"/>
                <a:gd name="T6" fmla="*/ 272 w 336"/>
                <a:gd name="T7" fmla="*/ 80 h 336"/>
                <a:gd name="T8" fmla="*/ 287 w 336"/>
                <a:gd name="T9" fmla="*/ 66 h 336"/>
                <a:gd name="T10" fmla="*/ 299 w 336"/>
                <a:gd name="T11" fmla="*/ 57 h 336"/>
                <a:gd name="T12" fmla="*/ 322 w 336"/>
                <a:gd name="T13" fmla="*/ 63 h 336"/>
                <a:gd name="T14" fmla="*/ 322 w 336"/>
                <a:gd name="T15" fmla="*/ 69 h 336"/>
                <a:gd name="T16" fmla="*/ 328 w 336"/>
                <a:gd name="T17" fmla="*/ 69 h 336"/>
                <a:gd name="T18" fmla="*/ 331 w 336"/>
                <a:gd name="T19" fmla="*/ 77 h 336"/>
                <a:gd name="T20" fmla="*/ 333 w 336"/>
                <a:gd name="T21" fmla="*/ 98 h 336"/>
                <a:gd name="T22" fmla="*/ 293 w 336"/>
                <a:gd name="T23" fmla="*/ 83 h 336"/>
                <a:gd name="T24" fmla="*/ 287 w 336"/>
                <a:gd name="T25" fmla="*/ 115 h 336"/>
                <a:gd name="T26" fmla="*/ 281 w 336"/>
                <a:gd name="T27" fmla="*/ 121 h 336"/>
                <a:gd name="T28" fmla="*/ 281 w 336"/>
                <a:gd name="T29" fmla="*/ 130 h 336"/>
                <a:gd name="T30" fmla="*/ 267 w 336"/>
                <a:gd name="T31" fmla="*/ 147 h 336"/>
                <a:gd name="T32" fmla="*/ 237 w 336"/>
                <a:gd name="T33" fmla="*/ 191 h 336"/>
                <a:gd name="T34" fmla="*/ 211 w 336"/>
                <a:gd name="T35" fmla="*/ 182 h 336"/>
                <a:gd name="T36" fmla="*/ 208 w 336"/>
                <a:gd name="T37" fmla="*/ 203 h 336"/>
                <a:gd name="T38" fmla="*/ 197 w 336"/>
                <a:gd name="T39" fmla="*/ 223 h 336"/>
                <a:gd name="T40" fmla="*/ 197 w 336"/>
                <a:gd name="T41" fmla="*/ 237 h 336"/>
                <a:gd name="T42" fmla="*/ 179 w 336"/>
                <a:gd name="T43" fmla="*/ 269 h 336"/>
                <a:gd name="T44" fmla="*/ 179 w 336"/>
                <a:gd name="T45" fmla="*/ 296 h 336"/>
                <a:gd name="T46" fmla="*/ 144 w 336"/>
                <a:gd name="T47" fmla="*/ 307 h 336"/>
                <a:gd name="T48" fmla="*/ 139 w 336"/>
                <a:gd name="T49" fmla="*/ 319 h 336"/>
                <a:gd name="T50" fmla="*/ 107 w 336"/>
                <a:gd name="T51" fmla="*/ 322 h 336"/>
                <a:gd name="T52" fmla="*/ 89 w 336"/>
                <a:gd name="T53" fmla="*/ 336 h 336"/>
                <a:gd name="T54" fmla="*/ 60 w 336"/>
                <a:gd name="T55" fmla="*/ 310 h 336"/>
                <a:gd name="T56" fmla="*/ 19 w 336"/>
                <a:gd name="T57" fmla="*/ 281 h 336"/>
                <a:gd name="T58" fmla="*/ 2 w 336"/>
                <a:gd name="T59" fmla="*/ 258 h 336"/>
                <a:gd name="T60" fmla="*/ 2 w 336"/>
                <a:gd name="T61" fmla="*/ 235 h 336"/>
                <a:gd name="T62" fmla="*/ 28 w 336"/>
                <a:gd name="T63" fmla="*/ 214 h 336"/>
                <a:gd name="T64" fmla="*/ 31 w 336"/>
                <a:gd name="T65" fmla="*/ 173 h 336"/>
                <a:gd name="T66" fmla="*/ 43 w 336"/>
                <a:gd name="T67" fmla="*/ 185 h 336"/>
                <a:gd name="T68" fmla="*/ 51 w 336"/>
                <a:gd name="T69" fmla="*/ 147 h 336"/>
                <a:gd name="T70" fmla="*/ 63 w 336"/>
                <a:gd name="T71" fmla="*/ 130 h 336"/>
                <a:gd name="T72" fmla="*/ 75 w 336"/>
                <a:gd name="T73" fmla="*/ 133 h 336"/>
                <a:gd name="T74" fmla="*/ 92 w 336"/>
                <a:gd name="T75" fmla="*/ 115 h 336"/>
                <a:gd name="T76" fmla="*/ 107 w 336"/>
                <a:gd name="T77" fmla="*/ 98 h 336"/>
                <a:gd name="T78" fmla="*/ 108 w 336"/>
                <a:gd name="T79" fmla="*/ 82 h 336"/>
                <a:gd name="T80" fmla="*/ 109 w 336"/>
                <a:gd name="T81" fmla="*/ 55 h 336"/>
                <a:gd name="T82" fmla="*/ 112 w 336"/>
                <a:gd name="T83" fmla="*/ 0 h 336"/>
                <a:gd name="T84" fmla="*/ 127 w 336"/>
                <a:gd name="T85" fmla="*/ 86 h 336"/>
                <a:gd name="T86" fmla="*/ 203 w 336"/>
                <a:gd name="T87" fmla="*/ 75 h 336"/>
                <a:gd name="T88" fmla="*/ 211 w 336"/>
                <a:gd name="T89" fmla="*/ 124 h 336"/>
                <a:gd name="T90" fmla="*/ 217 w 336"/>
                <a:gd name="T91" fmla="*/ 118 h 336"/>
                <a:gd name="T92" fmla="*/ 217 w 336"/>
                <a:gd name="T93" fmla="*/ 11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6" h="336">
                  <a:moveTo>
                    <a:pt x="217" y="115"/>
                  </a:moveTo>
                  <a:cubicBezTo>
                    <a:pt x="229" y="112"/>
                    <a:pt x="231" y="101"/>
                    <a:pt x="237" y="92"/>
                  </a:cubicBezTo>
                  <a:cubicBezTo>
                    <a:pt x="246" y="92"/>
                    <a:pt x="255" y="88"/>
                    <a:pt x="258" y="75"/>
                  </a:cubicBezTo>
                  <a:cubicBezTo>
                    <a:pt x="263" y="76"/>
                    <a:pt x="265" y="81"/>
                    <a:pt x="272" y="80"/>
                  </a:cubicBezTo>
                  <a:cubicBezTo>
                    <a:pt x="281" y="80"/>
                    <a:pt x="282" y="70"/>
                    <a:pt x="287" y="66"/>
                  </a:cubicBezTo>
                  <a:cubicBezTo>
                    <a:pt x="291" y="62"/>
                    <a:pt x="300" y="66"/>
                    <a:pt x="299" y="57"/>
                  </a:cubicBezTo>
                  <a:cubicBezTo>
                    <a:pt x="304" y="62"/>
                    <a:pt x="316" y="59"/>
                    <a:pt x="322" y="63"/>
                  </a:cubicBezTo>
                  <a:cubicBezTo>
                    <a:pt x="323" y="64"/>
                    <a:pt x="321" y="68"/>
                    <a:pt x="322" y="69"/>
                  </a:cubicBezTo>
                  <a:cubicBezTo>
                    <a:pt x="323" y="70"/>
                    <a:pt x="327" y="68"/>
                    <a:pt x="328" y="69"/>
                  </a:cubicBezTo>
                  <a:cubicBezTo>
                    <a:pt x="329" y="72"/>
                    <a:pt x="329" y="76"/>
                    <a:pt x="331" y="77"/>
                  </a:cubicBezTo>
                  <a:cubicBezTo>
                    <a:pt x="334" y="83"/>
                    <a:pt x="336" y="86"/>
                    <a:pt x="333" y="98"/>
                  </a:cubicBezTo>
                  <a:cubicBezTo>
                    <a:pt x="317" y="97"/>
                    <a:pt x="306" y="78"/>
                    <a:pt x="293" y="83"/>
                  </a:cubicBezTo>
                  <a:cubicBezTo>
                    <a:pt x="285" y="93"/>
                    <a:pt x="289" y="106"/>
                    <a:pt x="287" y="115"/>
                  </a:cubicBezTo>
                  <a:cubicBezTo>
                    <a:pt x="286" y="117"/>
                    <a:pt x="281" y="120"/>
                    <a:pt x="281" y="121"/>
                  </a:cubicBezTo>
                  <a:cubicBezTo>
                    <a:pt x="280" y="123"/>
                    <a:pt x="282" y="128"/>
                    <a:pt x="281" y="130"/>
                  </a:cubicBezTo>
                  <a:cubicBezTo>
                    <a:pt x="278" y="135"/>
                    <a:pt x="263" y="131"/>
                    <a:pt x="267" y="147"/>
                  </a:cubicBezTo>
                  <a:cubicBezTo>
                    <a:pt x="238" y="143"/>
                    <a:pt x="252" y="182"/>
                    <a:pt x="237" y="191"/>
                  </a:cubicBezTo>
                  <a:cubicBezTo>
                    <a:pt x="225" y="193"/>
                    <a:pt x="222" y="173"/>
                    <a:pt x="211" y="182"/>
                  </a:cubicBezTo>
                  <a:cubicBezTo>
                    <a:pt x="205" y="189"/>
                    <a:pt x="210" y="195"/>
                    <a:pt x="208" y="203"/>
                  </a:cubicBezTo>
                  <a:cubicBezTo>
                    <a:pt x="207" y="209"/>
                    <a:pt x="199" y="217"/>
                    <a:pt x="197" y="223"/>
                  </a:cubicBezTo>
                  <a:cubicBezTo>
                    <a:pt x="195" y="227"/>
                    <a:pt x="198" y="233"/>
                    <a:pt x="197" y="237"/>
                  </a:cubicBezTo>
                  <a:cubicBezTo>
                    <a:pt x="193" y="248"/>
                    <a:pt x="182" y="255"/>
                    <a:pt x="179" y="269"/>
                  </a:cubicBezTo>
                  <a:cubicBezTo>
                    <a:pt x="178" y="277"/>
                    <a:pt x="183" y="287"/>
                    <a:pt x="179" y="296"/>
                  </a:cubicBezTo>
                  <a:cubicBezTo>
                    <a:pt x="163" y="295"/>
                    <a:pt x="161" y="308"/>
                    <a:pt x="144" y="307"/>
                  </a:cubicBezTo>
                  <a:cubicBezTo>
                    <a:pt x="140" y="309"/>
                    <a:pt x="139" y="313"/>
                    <a:pt x="139" y="319"/>
                  </a:cubicBezTo>
                  <a:cubicBezTo>
                    <a:pt x="128" y="318"/>
                    <a:pt x="117" y="332"/>
                    <a:pt x="107" y="322"/>
                  </a:cubicBezTo>
                  <a:cubicBezTo>
                    <a:pt x="100" y="326"/>
                    <a:pt x="97" y="334"/>
                    <a:pt x="89" y="336"/>
                  </a:cubicBezTo>
                  <a:cubicBezTo>
                    <a:pt x="75" y="332"/>
                    <a:pt x="61" y="327"/>
                    <a:pt x="60" y="310"/>
                  </a:cubicBezTo>
                  <a:cubicBezTo>
                    <a:pt x="39" y="310"/>
                    <a:pt x="32" y="298"/>
                    <a:pt x="19" y="281"/>
                  </a:cubicBezTo>
                  <a:cubicBezTo>
                    <a:pt x="13" y="272"/>
                    <a:pt x="3" y="262"/>
                    <a:pt x="2" y="258"/>
                  </a:cubicBezTo>
                  <a:cubicBezTo>
                    <a:pt x="0" y="251"/>
                    <a:pt x="7" y="241"/>
                    <a:pt x="2" y="235"/>
                  </a:cubicBezTo>
                  <a:cubicBezTo>
                    <a:pt x="22" y="239"/>
                    <a:pt x="13" y="215"/>
                    <a:pt x="28" y="214"/>
                  </a:cubicBezTo>
                  <a:cubicBezTo>
                    <a:pt x="22" y="203"/>
                    <a:pt x="26" y="182"/>
                    <a:pt x="31" y="173"/>
                  </a:cubicBezTo>
                  <a:cubicBezTo>
                    <a:pt x="40" y="172"/>
                    <a:pt x="39" y="181"/>
                    <a:pt x="43" y="185"/>
                  </a:cubicBezTo>
                  <a:cubicBezTo>
                    <a:pt x="56" y="176"/>
                    <a:pt x="46" y="160"/>
                    <a:pt x="51" y="147"/>
                  </a:cubicBezTo>
                  <a:cubicBezTo>
                    <a:pt x="54" y="141"/>
                    <a:pt x="70" y="142"/>
                    <a:pt x="63" y="130"/>
                  </a:cubicBezTo>
                  <a:cubicBezTo>
                    <a:pt x="68" y="130"/>
                    <a:pt x="74" y="128"/>
                    <a:pt x="75" y="133"/>
                  </a:cubicBezTo>
                  <a:cubicBezTo>
                    <a:pt x="82" y="129"/>
                    <a:pt x="86" y="122"/>
                    <a:pt x="92" y="115"/>
                  </a:cubicBezTo>
                  <a:cubicBezTo>
                    <a:pt x="96" y="111"/>
                    <a:pt x="104" y="104"/>
                    <a:pt x="107" y="98"/>
                  </a:cubicBezTo>
                  <a:cubicBezTo>
                    <a:pt x="108" y="94"/>
                    <a:pt x="108" y="86"/>
                    <a:pt x="108" y="82"/>
                  </a:cubicBezTo>
                  <a:cubicBezTo>
                    <a:pt x="109" y="75"/>
                    <a:pt x="108" y="61"/>
                    <a:pt x="109" y="55"/>
                  </a:cubicBezTo>
                  <a:cubicBezTo>
                    <a:pt x="120" y="18"/>
                    <a:pt x="107" y="4"/>
                    <a:pt x="112" y="0"/>
                  </a:cubicBezTo>
                  <a:cubicBezTo>
                    <a:pt x="116" y="18"/>
                    <a:pt x="123" y="72"/>
                    <a:pt x="127" y="86"/>
                  </a:cubicBezTo>
                  <a:cubicBezTo>
                    <a:pt x="154" y="84"/>
                    <a:pt x="175" y="77"/>
                    <a:pt x="203" y="75"/>
                  </a:cubicBezTo>
                  <a:cubicBezTo>
                    <a:pt x="206" y="90"/>
                    <a:pt x="208" y="108"/>
                    <a:pt x="211" y="124"/>
                  </a:cubicBezTo>
                  <a:cubicBezTo>
                    <a:pt x="214" y="123"/>
                    <a:pt x="216" y="121"/>
                    <a:pt x="217" y="118"/>
                  </a:cubicBezTo>
                  <a:lnTo>
                    <a:pt x="217" y="115"/>
                  </a:ln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8" name="Freeform 109"/>
            <p:cNvSpPr>
              <a:spLocks/>
            </p:cNvSpPr>
            <p:nvPr/>
          </p:nvSpPr>
          <p:spPr bwMode="auto">
            <a:xfrm>
              <a:off x="3802064" y="2500313"/>
              <a:ext cx="646113" cy="339725"/>
            </a:xfrm>
            <a:custGeom>
              <a:avLst/>
              <a:gdLst>
                <a:gd name="T0" fmla="*/ 14 w 540"/>
                <a:gd name="T1" fmla="*/ 279 h 285"/>
                <a:gd name="T2" fmla="*/ 25 w 540"/>
                <a:gd name="T3" fmla="*/ 218 h 285"/>
                <a:gd name="T4" fmla="*/ 66 w 540"/>
                <a:gd name="T5" fmla="*/ 227 h 285"/>
                <a:gd name="T6" fmla="*/ 60 w 540"/>
                <a:gd name="T7" fmla="*/ 198 h 285"/>
                <a:gd name="T8" fmla="*/ 87 w 540"/>
                <a:gd name="T9" fmla="*/ 189 h 285"/>
                <a:gd name="T10" fmla="*/ 84 w 540"/>
                <a:gd name="T11" fmla="*/ 166 h 285"/>
                <a:gd name="T12" fmla="*/ 98 w 540"/>
                <a:gd name="T13" fmla="*/ 148 h 285"/>
                <a:gd name="T14" fmla="*/ 116 w 540"/>
                <a:gd name="T15" fmla="*/ 151 h 285"/>
                <a:gd name="T16" fmla="*/ 130 w 540"/>
                <a:gd name="T17" fmla="*/ 140 h 285"/>
                <a:gd name="T18" fmla="*/ 156 w 540"/>
                <a:gd name="T19" fmla="*/ 151 h 285"/>
                <a:gd name="T20" fmla="*/ 174 w 540"/>
                <a:gd name="T21" fmla="*/ 131 h 285"/>
                <a:gd name="T22" fmla="*/ 194 w 540"/>
                <a:gd name="T23" fmla="*/ 142 h 285"/>
                <a:gd name="T24" fmla="*/ 209 w 540"/>
                <a:gd name="T25" fmla="*/ 113 h 285"/>
                <a:gd name="T26" fmla="*/ 226 w 540"/>
                <a:gd name="T27" fmla="*/ 119 h 285"/>
                <a:gd name="T28" fmla="*/ 247 w 540"/>
                <a:gd name="T29" fmla="*/ 119 h 285"/>
                <a:gd name="T30" fmla="*/ 249 w 540"/>
                <a:gd name="T31" fmla="*/ 99 h 285"/>
                <a:gd name="T32" fmla="*/ 264 w 540"/>
                <a:gd name="T33" fmla="*/ 87 h 285"/>
                <a:gd name="T34" fmla="*/ 279 w 540"/>
                <a:gd name="T35" fmla="*/ 61 h 285"/>
                <a:gd name="T36" fmla="*/ 276 w 540"/>
                <a:gd name="T37" fmla="*/ 47 h 285"/>
                <a:gd name="T38" fmla="*/ 290 w 540"/>
                <a:gd name="T39" fmla="*/ 49 h 285"/>
                <a:gd name="T40" fmla="*/ 319 w 540"/>
                <a:gd name="T41" fmla="*/ 35 h 285"/>
                <a:gd name="T42" fmla="*/ 313 w 540"/>
                <a:gd name="T43" fmla="*/ 6 h 285"/>
                <a:gd name="T44" fmla="*/ 328 w 540"/>
                <a:gd name="T45" fmla="*/ 6 h 285"/>
                <a:gd name="T46" fmla="*/ 343 w 540"/>
                <a:gd name="T47" fmla="*/ 3 h 285"/>
                <a:gd name="T48" fmla="*/ 366 w 540"/>
                <a:gd name="T49" fmla="*/ 29 h 285"/>
                <a:gd name="T50" fmla="*/ 401 w 540"/>
                <a:gd name="T51" fmla="*/ 38 h 285"/>
                <a:gd name="T52" fmla="*/ 415 w 540"/>
                <a:gd name="T53" fmla="*/ 32 h 285"/>
                <a:gd name="T54" fmla="*/ 438 w 540"/>
                <a:gd name="T55" fmla="*/ 35 h 285"/>
                <a:gd name="T56" fmla="*/ 456 w 540"/>
                <a:gd name="T57" fmla="*/ 20 h 285"/>
                <a:gd name="T58" fmla="*/ 485 w 540"/>
                <a:gd name="T59" fmla="*/ 44 h 285"/>
                <a:gd name="T60" fmla="*/ 485 w 540"/>
                <a:gd name="T61" fmla="*/ 70 h 285"/>
                <a:gd name="T62" fmla="*/ 534 w 540"/>
                <a:gd name="T63" fmla="*/ 125 h 285"/>
                <a:gd name="T64" fmla="*/ 537 w 540"/>
                <a:gd name="T65" fmla="*/ 128 h 285"/>
                <a:gd name="T66" fmla="*/ 491 w 540"/>
                <a:gd name="T67" fmla="*/ 180 h 285"/>
                <a:gd name="T68" fmla="*/ 476 w 540"/>
                <a:gd name="T69" fmla="*/ 201 h 285"/>
                <a:gd name="T70" fmla="*/ 468 w 540"/>
                <a:gd name="T71" fmla="*/ 212 h 285"/>
                <a:gd name="T72" fmla="*/ 453 w 540"/>
                <a:gd name="T73" fmla="*/ 215 h 285"/>
                <a:gd name="T74" fmla="*/ 450 w 540"/>
                <a:gd name="T75" fmla="*/ 221 h 285"/>
                <a:gd name="T76" fmla="*/ 444 w 540"/>
                <a:gd name="T77" fmla="*/ 221 h 285"/>
                <a:gd name="T78" fmla="*/ 427 w 540"/>
                <a:gd name="T79" fmla="*/ 233 h 285"/>
                <a:gd name="T80" fmla="*/ 383 w 540"/>
                <a:gd name="T81" fmla="*/ 236 h 285"/>
                <a:gd name="T82" fmla="*/ 348 w 540"/>
                <a:gd name="T83" fmla="*/ 241 h 285"/>
                <a:gd name="T84" fmla="*/ 313 w 540"/>
                <a:gd name="T85" fmla="*/ 241 h 285"/>
                <a:gd name="T86" fmla="*/ 255 w 540"/>
                <a:gd name="T87" fmla="*/ 250 h 285"/>
                <a:gd name="T88" fmla="*/ 220 w 540"/>
                <a:gd name="T89" fmla="*/ 250 h 285"/>
                <a:gd name="T90" fmla="*/ 95 w 540"/>
                <a:gd name="T91" fmla="*/ 259 h 285"/>
                <a:gd name="T92" fmla="*/ 98 w 540"/>
                <a:gd name="T93" fmla="*/ 279 h 285"/>
                <a:gd name="T94" fmla="*/ 14 w 540"/>
                <a:gd name="T95"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0" h="285">
                  <a:moveTo>
                    <a:pt x="14" y="279"/>
                  </a:moveTo>
                  <a:cubicBezTo>
                    <a:pt x="24" y="253"/>
                    <a:pt x="0" y="227"/>
                    <a:pt x="25" y="218"/>
                  </a:cubicBezTo>
                  <a:cubicBezTo>
                    <a:pt x="40" y="219"/>
                    <a:pt x="52" y="235"/>
                    <a:pt x="66" y="227"/>
                  </a:cubicBezTo>
                  <a:cubicBezTo>
                    <a:pt x="69" y="213"/>
                    <a:pt x="57" y="213"/>
                    <a:pt x="60" y="198"/>
                  </a:cubicBezTo>
                  <a:cubicBezTo>
                    <a:pt x="70" y="196"/>
                    <a:pt x="76" y="190"/>
                    <a:pt x="87" y="189"/>
                  </a:cubicBezTo>
                  <a:cubicBezTo>
                    <a:pt x="92" y="179"/>
                    <a:pt x="83" y="178"/>
                    <a:pt x="84" y="166"/>
                  </a:cubicBezTo>
                  <a:cubicBezTo>
                    <a:pt x="87" y="160"/>
                    <a:pt x="105" y="154"/>
                    <a:pt x="98" y="148"/>
                  </a:cubicBezTo>
                  <a:cubicBezTo>
                    <a:pt x="103" y="145"/>
                    <a:pt x="112" y="146"/>
                    <a:pt x="116" y="151"/>
                  </a:cubicBezTo>
                  <a:cubicBezTo>
                    <a:pt x="127" y="147"/>
                    <a:pt x="120" y="144"/>
                    <a:pt x="130" y="140"/>
                  </a:cubicBezTo>
                  <a:cubicBezTo>
                    <a:pt x="141" y="141"/>
                    <a:pt x="152" y="143"/>
                    <a:pt x="156" y="151"/>
                  </a:cubicBezTo>
                  <a:cubicBezTo>
                    <a:pt x="165" y="147"/>
                    <a:pt x="165" y="134"/>
                    <a:pt x="174" y="131"/>
                  </a:cubicBezTo>
                  <a:cubicBezTo>
                    <a:pt x="181" y="134"/>
                    <a:pt x="190" y="136"/>
                    <a:pt x="194" y="142"/>
                  </a:cubicBezTo>
                  <a:cubicBezTo>
                    <a:pt x="201" y="135"/>
                    <a:pt x="201" y="120"/>
                    <a:pt x="209" y="113"/>
                  </a:cubicBezTo>
                  <a:cubicBezTo>
                    <a:pt x="218" y="104"/>
                    <a:pt x="214" y="123"/>
                    <a:pt x="226" y="119"/>
                  </a:cubicBezTo>
                  <a:cubicBezTo>
                    <a:pt x="230" y="127"/>
                    <a:pt x="241" y="119"/>
                    <a:pt x="247" y="119"/>
                  </a:cubicBezTo>
                  <a:cubicBezTo>
                    <a:pt x="248" y="113"/>
                    <a:pt x="243" y="100"/>
                    <a:pt x="249" y="99"/>
                  </a:cubicBezTo>
                  <a:cubicBezTo>
                    <a:pt x="249" y="90"/>
                    <a:pt x="261" y="93"/>
                    <a:pt x="264" y="87"/>
                  </a:cubicBezTo>
                  <a:cubicBezTo>
                    <a:pt x="262" y="71"/>
                    <a:pt x="274" y="70"/>
                    <a:pt x="279" y="61"/>
                  </a:cubicBezTo>
                  <a:cubicBezTo>
                    <a:pt x="280" y="54"/>
                    <a:pt x="273" y="55"/>
                    <a:pt x="276" y="47"/>
                  </a:cubicBezTo>
                  <a:cubicBezTo>
                    <a:pt x="280" y="38"/>
                    <a:pt x="289" y="50"/>
                    <a:pt x="290" y="49"/>
                  </a:cubicBezTo>
                  <a:cubicBezTo>
                    <a:pt x="300" y="48"/>
                    <a:pt x="302" y="33"/>
                    <a:pt x="319" y="35"/>
                  </a:cubicBezTo>
                  <a:cubicBezTo>
                    <a:pt x="320" y="23"/>
                    <a:pt x="315" y="16"/>
                    <a:pt x="313" y="6"/>
                  </a:cubicBezTo>
                  <a:cubicBezTo>
                    <a:pt x="317" y="0"/>
                    <a:pt x="323" y="6"/>
                    <a:pt x="328" y="6"/>
                  </a:cubicBezTo>
                  <a:cubicBezTo>
                    <a:pt x="334" y="5"/>
                    <a:pt x="337" y="1"/>
                    <a:pt x="343" y="3"/>
                  </a:cubicBezTo>
                  <a:cubicBezTo>
                    <a:pt x="355" y="7"/>
                    <a:pt x="357" y="22"/>
                    <a:pt x="366" y="29"/>
                  </a:cubicBezTo>
                  <a:cubicBezTo>
                    <a:pt x="382" y="27"/>
                    <a:pt x="394" y="30"/>
                    <a:pt x="401" y="38"/>
                  </a:cubicBezTo>
                  <a:cubicBezTo>
                    <a:pt x="410" y="40"/>
                    <a:pt x="410" y="33"/>
                    <a:pt x="415" y="32"/>
                  </a:cubicBezTo>
                  <a:cubicBezTo>
                    <a:pt x="428" y="31"/>
                    <a:pt x="427" y="42"/>
                    <a:pt x="438" y="35"/>
                  </a:cubicBezTo>
                  <a:cubicBezTo>
                    <a:pt x="448" y="34"/>
                    <a:pt x="450" y="25"/>
                    <a:pt x="456" y="20"/>
                  </a:cubicBezTo>
                  <a:cubicBezTo>
                    <a:pt x="464" y="30"/>
                    <a:pt x="474" y="38"/>
                    <a:pt x="485" y="44"/>
                  </a:cubicBezTo>
                  <a:cubicBezTo>
                    <a:pt x="485" y="53"/>
                    <a:pt x="492" y="63"/>
                    <a:pt x="485" y="70"/>
                  </a:cubicBezTo>
                  <a:cubicBezTo>
                    <a:pt x="502" y="88"/>
                    <a:pt x="512" y="113"/>
                    <a:pt x="534" y="125"/>
                  </a:cubicBezTo>
                  <a:cubicBezTo>
                    <a:pt x="540" y="124"/>
                    <a:pt x="540" y="128"/>
                    <a:pt x="537" y="128"/>
                  </a:cubicBezTo>
                  <a:cubicBezTo>
                    <a:pt x="529" y="150"/>
                    <a:pt x="502" y="156"/>
                    <a:pt x="491" y="180"/>
                  </a:cubicBezTo>
                  <a:cubicBezTo>
                    <a:pt x="486" y="190"/>
                    <a:pt x="486" y="192"/>
                    <a:pt x="476" y="201"/>
                  </a:cubicBezTo>
                  <a:cubicBezTo>
                    <a:pt x="473" y="204"/>
                    <a:pt x="468" y="212"/>
                    <a:pt x="468" y="212"/>
                  </a:cubicBezTo>
                  <a:cubicBezTo>
                    <a:pt x="466" y="214"/>
                    <a:pt x="457" y="213"/>
                    <a:pt x="453" y="215"/>
                  </a:cubicBezTo>
                  <a:cubicBezTo>
                    <a:pt x="452" y="216"/>
                    <a:pt x="451" y="221"/>
                    <a:pt x="450" y="221"/>
                  </a:cubicBezTo>
                  <a:cubicBezTo>
                    <a:pt x="449" y="222"/>
                    <a:pt x="446" y="220"/>
                    <a:pt x="444" y="221"/>
                  </a:cubicBezTo>
                  <a:cubicBezTo>
                    <a:pt x="438" y="224"/>
                    <a:pt x="432" y="231"/>
                    <a:pt x="427" y="233"/>
                  </a:cubicBezTo>
                  <a:cubicBezTo>
                    <a:pt x="419" y="235"/>
                    <a:pt x="398" y="233"/>
                    <a:pt x="383" y="236"/>
                  </a:cubicBezTo>
                  <a:cubicBezTo>
                    <a:pt x="377" y="236"/>
                    <a:pt x="358" y="241"/>
                    <a:pt x="348" y="241"/>
                  </a:cubicBezTo>
                  <a:cubicBezTo>
                    <a:pt x="336" y="242"/>
                    <a:pt x="325" y="240"/>
                    <a:pt x="313" y="241"/>
                  </a:cubicBezTo>
                  <a:cubicBezTo>
                    <a:pt x="298" y="243"/>
                    <a:pt x="278" y="249"/>
                    <a:pt x="255" y="250"/>
                  </a:cubicBezTo>
                  <a:cubicBezTo>
                    <a:pt x="244" y="251"/>
                    <a:pt x="232" y="249"/>
                    <a:pt x="220" y="250"/>
                  </a:cubicBezTo>
                  <a:cubicBezTo>
                    <a:pt x="177" y="253"/>
                    <a:pt x="133" y="267"/>
                    <a:pt x="95" y="259"/>
                  </a:cubicBezTo>
                  <a:cubicBezTo>
                    <a:pt x="93" y="269"/>
                    <a:pt x="100" y="270"/>
                    <a:pt x="98" y="279"/>
                  </a:cubicBezTo>
                  <a:cubicBezTo>
                    <a:pt x="69" y="280"/>
                    <a:pt x="44" y="285"/>
                    <a:pt x="14" y="285"/>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9" name="Freeform 110"/>
            <p:cNvSpPr>
              <a:spLocks/>
            </p:cNvSpPr>
            <p:nvPr/>
          </p:nvSpPr>
          <p:spPr bwMode="auto">
            <a:xfrm>
              <a:off x="4144964" y="2124076"/>
              <a:ext cx="381000" cy="428625"/>
            </a:xfrm>
            <a:custGeom>
              <a:avLst/>
              <a:gdLst>
                <a:gd name="T0" fmla="*/ 314 w 319"/>
                <a:gd name="T1" fmla="*/ 119 h 358"/>
                <a:gd name="T2" fmla="*/ 303 w 319"/>
                <a:gd name="T3" fmla="*/ 131 h 358"/>
                <a:gd name="T4" fmla="*/ 306 w 319"/>
                <a:gd name="T5" fmla="*/ 195 h 358"/>
                <a:gd name="T6" fmla="*/ 306 w 319"/>
                <a:gd name="T7" fmla="*/ 218 h 358"/>
                <a:gd name="T8" fmla="*/ 279 w 319"/>
                <a:gd name="T9" fmla="*/ 253 h 358"/>
                <a:gd name="T10" fmla="*/ 262 w 319"/>
                <a:gd name="T11" fmla="*/ 250 h 358"/>
                <a:gd name="T12" fmla="*/ 259 w 319"/>
                <a:gd name="T13" fmla="*/ 265 h 358"/>
                <a:gd name="T14" fmla="*/ 250 w 319"/>
                <a:gd name="T15" fmla="*/ 267 h 358"/>
                <a:gd name="T16" fmla="*/ 245 w 319"/>
                <a:gd name="T17" fmla="*/ 285 h 358"/>
                <a:gd name="T18" fmla="*/ 247 w 319"/>
                <a:gd name="T19" fmla="*/ 299 h 358"/>
                <a:gd name="T20" fmla="*/ 236 w 319"/>
                <a:gd name="T21" fmla="*/ 294 h 358"/>
                <a:gd name="T22" fmla="*/ 221 w 319"/>
                <a:gd name="T23" fmla="*/ 320 h 358"/>
                <a:gd name="T24" fmla="*/ 224 w 319"/>
                <a:gd name="T25" fmla="*/ 334 h 358"/>
                <a:gd name="T26" fmla="*/ 218 w 319"/>
                <a:gd name="T27" fmla="*/ 343 h 358"/>
                <a:gd name="T28" fmla="*/ 215 w 319"/>
                <a:gd name="T29" fmla="*/ 355 h 358"/>
                <a:gd name="T30" fmla="*/ 207 w 319"/>
                <a:gd name="T31" fmla="*/ 352 h 358"/>
                <a:gd name="T32" fmla="*/ 207 w 319"/>
                <a:gd name="T33" fmla="*/ 358 h 358"/>
                <a:gd name="T34" fmla="*/ 181 w 319"/>
                <a:gd name="T35" fmla="*/ 343 h 358"/>
                <a:gd name="T36" fmla="*/ 175 w 319"/>
                <a:gd name="T37" fmla="*/ 329 h 358"/>
                <a:gd name="T38" fmla="*/ 151 w 319"/>
                <a:gd name="T39" fmla="*/ 346 h 358"/>
                <a:gd name="T40" fmla="*/ 131 w 319"/>
                <a:gd name="T41" fmla="*/ 340 h 358"/>
                <a:gd name="T42" fmla="*/ 114 w 319"/>
                <a:gd name="T43" fmla="*/ 349 h 358"/>
                <a:gd name="T44" fmla="*/ 82 w 319"/>
                <a:gd name="T45" fmla="*/ 340 h 358"/>
                <a:gd name="T46" fmla="*/ 67 w 319"/>
                <a:gd name="T47" fmla="*/ 317 h 358"/>
                <a:gd name="T48" fmla="*/ 26 w 319"/>
                <a:gd name="T49" fmla="*/ 311 h 358"/>
                <a:gd name="T50" fmla="*/ 0 w 319"/>
                <a:gd name="T51" fmla="*/ 67 h 358"/>
                <a:gd name="T52" fmla="*/ 67 w 319"/>
                <a:gd name="T53" fmla="*/ 58 h 358"/>
                <a:gd name="T54" fmla="*/ 90 w 319"/>
                <a:gd name="T55" fmla="*/ 52 h 358"/>
                <a:gd name="T56" fmla="*/ 90 w 319"/>
                <a:gd name="T57" fmla="*/ 58 h 358"/>
                <a:gd name="T58" fmla="*/ 102 w 319"/>
                <a:gd name="T59" fmla="*/ 55 h 358"/>
                <a:gd name="T60" fmla="*/ 131 w 319"/>
                <a:gd name="T61" fmla="*/ 67 h 358"/>
                <a:gd name="T62" fmla="*/ 125 w 319"/>
                <a:gd name="T63" fmla="*/ 75 h 358"/>
                <a:gd name="T64" fmla="*/ 140 w 319"/>
                <a:gd name="T65" fmla="*/ 73 h 358"/>
                <a:gd name="T66" fmla="*/ 163 w 319"/>
                <a:gd name="T67" fmla="*/ 75 h 358"/>
                <a:gd name="T68" fmla="*/ 195 w 319"/>
                <a:gd name="T69" fmla="*/ 58 h 358"/>
                <a:gd name="T70" fmla="*/ 230 w 319"/>
                <a:gd name="T71" fmla="*/ 43 h 358"/>
                <a:gd name="T72" fmla="*/ 242 w 319"/>
                <a:gd name="T73" fmla="*/ 29 h 358"/>
                <a:gd name="T74" fmla="*/ 268 w 319"/>
                <a:gd name="T75" fmla="*/ 14 h 358"/>
                <a:gd name="T76" fmla="*/ 294 w 319"/>
                <a:gd name="T77" fmla="*/ 0 h 358"/>
                <a:gd name="T78" fmla="*/ 314 w 319"/>
                <a:gd name="T79" fmla="*/ 11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9" h="358">
                  <a:moveTo>
                    <a:pt x="314" y="119"/>
                  </a:moveTo>
                  <a:cubicBezTo>
                    <a:pt x="310" y="123"/>
                    <a:pt x="306" y="126"/>
                    <a:pt x="303" y="131"/>
                  </a:cubicBezTo>
                  <a:cubicBezTo>
                    <a:pt x="319" y="139"/>
                    <a:pt x="308" y="166"/>
                    <a:pt x="306" y="195"/>
                  </a:cubicBezTo>
                  <a:cubicBezTo>
                    <a:pt x="305" y="204"/>
                    <a:pt x="307" y="214"/>
                    <a:pt x="306" y="218"/>
                  </a:cubicBezTo>
                  <a:cubicBezTo>
                    <a:pt x="300" y="236"/>
                    <a:pt x="283" y="242"/>
                    <a:pt x="279" y="253"/>
                  </a:cubicBezTo>
                  <a:cubicBezTo>
                    <a:pt x="273" y="248"/>
                    <a:pt x="264" y="254"/>
                    <a:pt x="262" y="250"/>
                  </a:cubicBezTo>
                  <a:cubicBezTo>
                    <a:pt x="257" y="251"/>
                    <a:pt x="264" y="258"/>
                    <a:pt x="259" y="265"/>
                  </a:cubicBezTo>
                  <a:cubicBezTo>
                    <a:pt x="258" y="266"/>
                    <a:pt x="251" y="267"/>
                    <a:pt x="250" y="267"/>
                  </a:cubicBezTo>
                  <a:cubicBezTo>
                    <a:pt x="248" y="273"/>
                    <a:pt x="254" y="285"/>
                    <a:pt x="245" y="285"/>
                  </a:cubicBezTo>
                  <a:cubicBezTo>
                    <a:pt x="243" y="294"/>
                    <a:pt x="255" y="293"/>
                    <a:pt x="247" y="299"/>
                  </a:cubicBezTo>
                  <a:cubicBezTo>
                    <a:pt x="240" y="302"/>
                    <a:pt x="242" y="294"/>
                    <a:pt x="236" y="294"/>
                  </a:cubicBezTo>
                  <a:cubicBezTo>
                    <a:pt x="228" y="299"/>
                    <a:pt x="222" y="306"/>
                    <a:pt x="221" y="320"/>
                  </a:cubicBezTo>
                  <a:cubicBezTo>
                    <a:pt x="221" y="325"/>
                    <a:pt x="226" y="329"/>
                    <a:pt x="224" y="334"/>
                  </a:cubicBezTo>
                  <a:cubicBezTo>
                    <a:pt x="222" y="340"/>
                    <a:pt x="221" y="339"/>
                    <a:pt x="218" y="343"/>
                  </a:cubicBezTo>
                  <a:cubicBezTo>
                    <a:pt x="217" y="346"/>
                    <a:pt x="218" y="352"/>
                    <a:pt x="215" y="355"/>
                  </a:cubicBezTo>
                  <a:cubicBezTo>
                    <a:pt x="213" y="357"/>
                    <a:pt x="209" y="351"/>
                    <a:pt x="207" y="352"/>
                  </a:cubicBezTo>
                  <a:cubicBezTo>
                    <a:pt x="206" y="352"/>
                    <a:pt x="212" y="358"/>
                    <a:pt x="207" y="358"/>
                  </a:cubicBezTo>
                  <a:cubicBezTo>
                    <a:pt x="193" y="357"/>
                    <a:pt x="197" y="347"/>
                    <a:pt x="181" y="343"/>
                  </a:cubicBezTo>
                  <a:cubicBezTo>
                    <a:pt x="179" y="338"/>
                    <a:pt x="174" y="336"/>
                    <a:pt x="175" y="329"/>
                  </a:cubicBezTo>
                  <a:cubicBezTo>
                    <a:pt x="164" y="331"/>
                    <a:pt x="157" y="338"/>
                    <a:pt x="151" y="346"/>
                  </a:cubicBezTo>
                  <a:cubicBezTo>
                    <a:pt x="141" y="348"/>
                    <a:pt x="137" y="343"/>
                    <a:pt x="131" y="340"/>
                  </a:cubicBezTo>
                  <a:cubicBezTo>
                    <a:pt x="124" y="341"/>
                    <a:pt x="122" y="349"/>
                    <a:pt x="114" y="349"/>
                  </a:cubicBezTo>
                  <a:cubicBezTo>
                    <a:pt x="106" y="340"/>
                    <a:pt x="97" y="334"/>
                    <a:pt x="82" y="340"/>
                  </a:cubicBezTo>
                  <a:cubicBezTo>
                    <a:pt x="78" y="332"/>
                    <a:pt x="67" y="329"/>
                    <a:pt x="67" y="317"/>
                  </a:cubicBezTo>
                  <a:cubicBezTo>
                    <a:pt x="52" y="311"/>
                    <a:pt x="38" y="314"/>
                    <a:pt x="26" y="311"/>
                  </a:cubicBezTo>
                  <a:cubicBezTo>
                    <a:pt x="21" y="227"/>
                    <a:pt x="7" y="151"/>
                    <a:pt x="0" y="67"/>
                  </a:cubicBezTo>
                  <a:cubicBezTo>
                    <a:pt x="25" y="65"/>
                    <a:pt x="47" y="62"/>
                    <a:pt x="67" y="58"/>
                  </a:cubicBezTo>
                  <a:cubicBezTo>
                    <a:pt x="74" y="57"/>
                    <a:pt x="83" y="52"/>
                    <a:pt x="90" y="52"/>
                  </a:cubicBezTo>
                  <a:cubicBezTo>
                    <a:pt x="91" y="52"/>
                    <a:pt x="90" y="58"/>
                    <a:pt x="90" y="58"/>
                  </a:cubicBezTo>
                  <a:cubicBezTo>
                    <a:pt x="90" y="58"/>
                    <a:pt x="99" y="54"/>
                    <a:pt x="102" y="55"/>
                  </a:cubicBezTo>
                  <a:cubicBezTo>
                    <a:pt x="112" y="57"/>
                    <a:pt x="122" y="65"/>
                    <a:pt x="131" y="67"/>
                  </a:cubicBezTo>
                  <a:cubicBezTo>
                    <a:pt x="130" y="71"/>
                    <a:pt x="126" y="71"/>
                    <a:pt x="125" y="75"/>
                  </a:cubicBezTo>
                  <a:cubicBezTo>
                    <a:pt x="134" y="74"/>
                    <a:pt x="146" y="75"/>
                    <a:pt x="140" y="73"/>
                  </a:cubicBezTo>
                  <a:cubicBezTo>
                    <a:pt x="148" y="65"/>
                    <a:pt x="154" y="76"/>
                    <a:pt x="163" y="75"/>
                  </a:cubicBezTo>
                  <a:cubicBezTo>
                    <a:pt x="176" y="75"/>
                    <a:pt x="185" y="63"/>
                    <a:pt x="195" y="58"/>
                  </a:cubicBezTo>
                  <a:cubicBezTo>
                    <a:pt x="211" y="65"/>
                    <a:pt x="221" y="54"/>
                    <a:pt x="230" y="43"/>
                  </a:cubicBezTo>
                  <a:cubicBezTo>
                    <a:pt x="234" y="38"/>
                    <a:pt x="237" y="33"/>
                    <a:pt x="242" y="29"/>
                  </a:cubicBezTo>
                  <a:cubicBezTo>
                    <a:pt x="250" y="22"/>
                    <a:pt x="260" y="19"/>
                    <a:pt x="268" y="14"/>
                  </a:cubicBezTo>
                  <a:cubicBezTo>
                    <a:pt x="277" y="9"/>
                    <a:pt x="283" y="1"/>
                    <a:pt x="294" y="0"/>
                  </a:cubicBezTo>
                  <a:cubicBezTo>
                    <a:pt x="298" y="42"/>
                    <a:pt x="306" y="81"/>
                    <a:pt x="314" y="119"/>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8" name="Freeform 111"/>
            <p:cNvSpPr>
              <a:spLocks/>
            </p:cNvSpPr>
            <p:nvPr/>
          </p:nvSpPr>
          <p:spPr bwMode="auto">
            <a:xfrm>
              <a:off x="3884614" y="1819276"/>
              <a:ext cx="33338" cy="49213"/>
            </a:xfrm>
            <a:custGeom>
              <a:avLst/>
              <a:gdLst>
                <a:gd name="T0" fmla="*/ 17 w 27"/>
                <a:gd name="T1" fmla="*/ 8 h 41"/>
                <a:gd name="T2" fmla="*/ 27 w 27"/>
                <a:gd name="T3" fmla="*/ 0 h 41"/>
                <a:gd name="T4" fmla="*/ 26 w 27"/>
                <a:gd name="T5" fmla="*/ 15 h 41"/>
                <a:gd name="T6" fmla="*/ 14 w 27"/>
                <a:gd name="T7" fmla="*/ 24 h 41"/>
                <a:gd name="T8" fmla="*/ 3 w 27"/>
                <a:gd name="T9" fmla="*/ 41 h 41"/>
                <a:gd name="T10" fmla="*/ 1 w 27"/>
                <a:gd name="T11" fmla="*/ 33 h 41"/>
                <a:gd name="T12" fmla="*/ 5 w 27"/>
                <a:gd name="T13" fmla="*/ 22 h 41"/>
                <a:gd name="T14" fmla="*/ 17 w 27"/>
                <a:gd name="T15" fmla="*/ 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1">
                  <a:moveTo>
                    <a:pt x="17" y="8"/>
                  </a:moveTo>
                  <a:cubicBezTo>
                    <a:pt x="27" y="0"/>
                    <a:pt x="27" y="0"/>
                    <a:pt x="27" y="0"/>
                  </a:cubicBezTo>
                  <a:cubicBezTo>
                    <a:pt x="27" y="3"/>
                    <a:pt x="19" y="15"/>
                    <a:pt x="26" y="15"/>
                  </a:cubicBezTo>
                  <a:cubicBezTo>
                    <a:pt x="24" y="18"/>
                    <a:pt x="16" y="21"/>
                    <a:pt x="14" y="24"/>
                  </a:cubicBezTo>
                  <a:cubicBezTo>
                    <a:pt x="12" y="31"/>
                    <a:pt x="5" y="41"/>
                    <a:pt x="3" y="41"/>
                  </a:cubicBezTo>
                  <a:cubicBezTo>
                    <a:pt x="1" y="38"/>
                    <a:pt x="0" y="35"/>
                    <a:pt x="1" y="33"/>
                  </a:cubicBezTo>
                  <a:cubicBezTo>
                    <a:pt x="2" y="30"/>
                    <a:pt x="3" y="23"/>
                    <a:pt x="5" y="22"/>
                  </a:cubicBezTo>
                  <a:lnTo>
                    <a:pt x="17" y="8"/>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9" name="Freeform 112"/>
            <p:cNvSpPr>
              <a:spLocks/>
            </p:cNvSpPr>
            <p:nvPr/>
          </p:nvSpPr>
          <p:spPr bwMode="auto">
            <a:xfrm>
              <a:off x="4292601" y="2070101"/>
              <a:ext cx="14288" cy="31750"/>
            </a:xfrm>
            <a:custGeom>
              <a:avLst/>
              <a:gdLst>
                <a:gd name="T0" fmla="*/ 3 w 12"/>
                <a:gd name="T1" fmla="*/ 24 h 27"/>
                <a:gd name="T2" fmla="*/ 12 w 12"/>
                <a:gd name="T3" fmla="*/ 4 h 27"/>
                <a:gd name="T4" fmla="*/ 4 w 12"/>
                <a:gd name="T5" fmla="*/ 6 h 27"/>
                <a:gd name="T6" fmla="*/ 3 w 12"/>
                <a:gd name="T7" fmla="*/ 24 h 27"/>
              </a:gdLst>
              <a:ahLst/>
              <a:cxnLst>
                <a:cxn ang="0">
                  <a:pos x="T0" y="T1"/>
                </a:cxn>
                <a:cxn ang="0">
                  <a:pos x="T2" y="T3"/>
                </a:cxn>
                <a:cxn ang="0">
                  <a:pos x="T4" y="T5"/>
                </a:cxn>
                <a:cxn ang="0">
                  <a:pos x="T6" y="T7"/>
                </a:cxn>
              </a:cxnLst>
              <a:rect l="0" t="0" r="r" b="b"/>
              <a:pathLst>
                <a:path w="12" h="27">
                  <a:moveTo>
                    <a:pt x="3" y="24"/>
                  </a:moveTo>
                  <a:cubicBezTo>
                    <a:pt x="7" y="27"/>
                    <a:pt x="11" y="9"/>
                    <a:pt x="12" y="4"/>
                  </a:cubicBezTo>
                  <a:cubicBezTo>
                    <a:pt x="11" y="0"/>
                    <a:pt x="6" y="4"/>
                    <a:pt x="4" y="6"/>
                  </a:cubicBezTo>
                  <a:cubicBezTo>
                    <a:pt x="2" y="8"/>
                    <a:pt x="0" y="22"/>
                    <a:pt x="3" y="24"/>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0" name="Freeform 113"/>
            <p:cNvSpPr>
              <a:spLocks/>
            </p:cNvSpPr>
            <p:nvPr/>
          </p:nvSpPr>
          <p:spPr bwMode="auto">
            <a:xfrm>
              <a:off x="4291014" y="2081213"/>
              <a:ext cx="38100" cy="42863"/>
            </a:xfrm>
            <a:custGeom>
              <a:avLst/>
              <a:gdLst>
                <a:gd name="T0" fmla="*/ 17 w 32"/>
                <a:gd name="T1" fmla="*/ 5 h 36"/>
                <a:gd name="T2" fmla="*/ 32 w 32"/>
                <a:gd name="T3" fmla="*/ 14 h 36"/>
                <a:gd name="T4" fmla="*/ 7 w 32"/>
                <a:gd name="T5" fmla="*/ 25 h 36"/>
                <a:gd name="T6" fmla="*/ 17 w 32"/>
                <a:gd name="T7" fmla="*/ 5 h 36"/>
              </a:gdLst>
              <a:ahLst/>
              <a:cxnLst>
                <a:cxn ang="0">
                  <a:pos x="T0" y="T1"/>
                </a:cxn>
                <a:cxn ang="0">
                  <a:pos x="T2" y="T3"/>
                </a:cxn>
                <a:cxn ang="0">
                  <a:pos x="T4" y="T5"/>
                </a:cxn>
                <a:cxn ang="0">
                  <a:pos x="T6" y="T7"/>
                </a:cxn>
              </a:cxnLst>
              <a:rect l="0" t="0" r="r" b="b"/>
              <a:pathLst>
                <a:path w="32" h="36">
                  <a:moveTo>
                    <a:pt x="17" y="5"/>
                  </a:moveTo>
                  <a:cubicBezTo>
                    <a:pt x="21" y="0"/>
                    <a:pt x="28" y="9"/>
                    <a:pt x="32" y="14"/>
                  </a:cubicBezTo>
                  <a:cubicBezTo>
                    <a:pt x="31" y="24"/>
                    <a:pt x="0" y="36"/>
                    <a:pt x="7" y="25"/>
                  </a:cubicBezTo>
                  <a:cubicBezTo>
                    <a:pt x="11" y="18"/>
                    <a:pt x="13" y="11"/>
                    <a:pt x="17" y="5"/>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1" name="Freeform 114"/>
            <p:cNvSpPr>
              <a:spLocks/>
            </p:cNvSpPr>
            <p:nvPr/>
          </p:nvSpPr>
          <p:spPr bwMode="auto">
            <a:xfrm>
              <a:off x="3767139" y="1574801"/>
              <a:ext cx="41275" cy="44450"/>
            </a:xfrm>
            <a:custGeom>
              <a:avLst/>
              <a:gdLst>
                <a:gd name="T0" fmla="*/ 11 w 35"/>
                <a:gd name="T1" fmla="*/ 37 h 37"/>
                <a:gd name="T2" fmla="*/ 18 w 35"/>
                <a:gd name="T3" fmla="*/ 29 h 37"/>
                <a:gd name="T4" fmla="*/ 35 w 35"/>
                <a:gd name="T5" fmla="*/ 6 h 37"/>
                <a:gd name="T6" fmla="*/ 35 w 35"/>
                <a:gd name="T7" fmla="*/ 0 h 37"/>
                <a:gd name="T8" fmla="*/ 0 w 35"/>
                <a:gd name="T9" fmla="*/ 32 h 37"/>
                <a:gd name="T10" fmla="*/ 12 w 35"/>
                <a:gd name="T11" fmla="*/ 26 h 37"/>
                <a:gd name="T12" fmla="*/ 12 w 35"/>
                <a:gd name="T13" fmla="*/ 29 h 37"/>
                <a:gd name="T14" fmla="*/ 11 w 35"/>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7">
                  <a:moveTo>
                    <a:pt x="11" y="37"/>
                  </a:moveTo>
                  <a:cubicBezTo>
                    <a:pt x="18" y="29"/>
                    <a:pt x="18" y="29"/>
                    <a:pt x="18" y="29"/>
                  </a:cubicBezTo>
                  <a:cubicBezTo>
                    <a:pt x="24" y="22"/>
                    <a:pt x="32" y="17"/>
                    <a:pt x="35" y="6"/>
                  </a:cubicBezTo>
                  <a:cubicBezTo>
                    <a:pt x="35" y="0"/>
                    <a:pt x="35" y="0"/>
                    <a:pt x="35" y="0"/>
                  </a:cubicBezTo>
                  <a:cubicBezTo>
                    <a:pt x="17" y="5"/>
                    <a:pt x="3" y="13"/>
                    <a:pt x="0" y="32"/>
                  </a:cubicBezTo>
                  <a:cubicBezTo>
                    <a:pt x="9" y="36"/>
                    <a:pt x="9" y="32"/>
                    <a:pt x="12" y="26"/>
                  </a:cubicBezTo>
                  <a:cubicBezTo>
                    <a:pt x="12" y="27"/>
                    <a:pt x="12" y="28"/>
                    <a:pt x="12" y="29"/>
                  </a:cubicBezTo>
                  <a:lnTo>
                    <a:pt x="11" y="37"/>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2" name="Freeform 115"/>
            <p:cNvSpPr>
              <a:spLocks/>
            </p:cNvSpPr>
            <p:nvPr/>
          </p:nvSpPr>
          <p:spPr bwMode="auto">
            <a:xfrm>
              <a:off x="3632201" y="1612901"/>
              <a:ext cx="512763" cy="222250"/>
            </a:xfrm>
            <a:custGeom>
              <a:avLst/>
              <a:gdLst>
                <a:gd name="T0" fmla="*/ 262 w 430"/>
                <a:gd name="T1" fmla="*/ 114 h 186"/>
                <a:gd name="T2" fmla="*/ 259 w 430"/>
                <a:gd name="T3" fmla="*/ 108 h 186"/>
                <a:gd name="T4" fmla="*/ 232 w 430"/>
                <a:gd name="T5" fmla="*/ 122 h 186"/>
                <a:gd name="T6" fmla="*/ 232 w 430"/>
                <a:gd name="T7" fmla="*/ 108 h 186"/>
                <a:gd name="T8" fmla="*/ 218 w 430"/>
                <a:gd name="T9" fmla="*/ 134 h 186"/>
                <a:gd name="T10" fmla="*/ 195 w 430"/>
                <a:gd name="T11" fmla="*/ 186 h 186"/>
                <a:gd name="T12" fmla="*/ 192 w 430"/>
                <a:gd name="T13" fmla="*/ 166 h 186"/>
                <a:gd name="T14" fmla="*/ 180 w 430"/>
                <a:gd name="T15" fmla="*/ 166 h 186"/>
                <a:gd name="T16" fmla="*/ 157 w 430"/>
                <a:gd name="T17" fmla="*/ 125 h 186"/>
                <a:gd name="T18" fmla="*/ 154 w 430"/>
                <a:gd name="T19" fmla="*/ 111 h 186"/>
                <a:gd name="T20" fmla="*/ 128 w 430"/>
                <a:gd name="T21" fmla="*/ 105 h 186"/>
                <a:gd name="T22" fmla="*/ 99 w 430"/>
                <a:gd name="T23" fmla="*/ 105 h 186"/>
                <a:gd name="T24" fmla="*/ 93 w 430"/>
                <a:gd name="T25" fmla="*/ 99 h 186"/>
                <a:gd name="T26" fmla="*/ 17 w 430"/>
                <a:gd name="T27" fmla="*/ 85 h 186"/>
                <a:gd name="T28" fmla="*/ 0 w 430"/>
                <a:gd name="T29" fmla="*/ 67 h 186"/>
                <a:gd name="T30" fmla="*/ 20 w 430"/>
                <a:gd name="T31" fmla="*/ 56 h 186"/>
                <a:gd name="T32" fmla="*/ 38 w 430"/>
                <a:gd name="T33" fmla="*/ 38 h 186"/>
                <a:gd name="T34" fmla="*/ 87 w 430"/>
                <a:gd name="T35" fmla="*/ 21 h 186"/>
                <a:gd name="T36" fmla="*/ 102 w 430"/>
                <a:gd name="T37" fmla="*/ 0 h 186"/>
                <a:gd name="T38" fmla="*/ 122 w 430"/>
                <a:gd name="T39" fmla="*/ 38 h 186"/>
                <a:gd name="T40" fmla="*/ 134 w 430"/>
                <a:gd name="T41" fmla="*/ 26 h 186"/>
                <a:gd name="T42" fmla="*/ 131 w 430"/>
                <a:gd name="T43" fmla="*/ 29 h 186"/>
                <a:gd name="T44" fmla="*/ 151 w 430"/>
                <a:gd name="T45" fmla="*/ 21 h 186"/>
                <a:gd name="T46" fmla="*/ 195 w 430"/>
                <a:gd name="T47" fmla="*/ 56 h 186"/>
                <a:gd name="T48" fmla="*/ 244 w 430"/>
                <a:gd name="T49" fmla="*/ 58 h 186"/>
                <a:gd name="T50" fmla="*/ 256 w 430"/>
                <a:gd name="T51" fmla="*/ 47 h 186"/>
                <a:gd name="T52" fmla="*/ 267 w 430"/>
                <a:gd name="T53" fmla="*/ 41 h 186"/>
                <a:gd name="T54" fmla="*/ 288 w 430"/>
                <a:gd name="T55" fmla="*/ 29 h 186"/>
                <a:gd name="T56" fmla="*/ 317 w 430"/>
                <a:gd name="T57" fmla="*/ 26 h 186"/>
                <a:gd name="T58" fmla="*/ 349 w 430"/>
                <a:gd name="T59" fmla="*/ 15 h 186"/>
                <a:gd name="T60" fmla="*/ 352 w 430"/>
                <a:gd name="T61" fmla="*/ 41 h 186"/>
                <a:gd name="T62" fmla="*/ 384 w 430"/>
                <a:gd name="T63" fmla="*/ 44 h 186"/>
                <a:gd name="T64" fmla="*/ 395 w 430"/>
                <a:gd name="T65" fmla="*/ 35 h 186"/>
                <a:gd name="T66" fmla="*/ 407 w 430"/>
                <a:gd name="T67" fmla="*/ 56 h 186"/>
                <a:gd name="T68" fmla="*/ 430 w 430"/>
                <a:gd name="T69" fmla="*/ 79 h 186"/>
                <a:gd name="T70" fmla="*/ 384 w 430"/>
                <a:gd name="T71" fmla="*/ 76 h 186"/>
                <a:gd name="T72" fmla="*/ 378 w 430"/>
                <a:gd name="T73" fmla="*/ 93 h 186"/>
                <a:gd name="T74" fmla="*/ 363 w 430"/>
                <a:gd name="T75" fmla="*/ 82 h 186"/>
                <a:gd name="T76" fmla="*/ 326 w 430"/>
                <a:gd name="T77" fmla="*/ 79 h 186"/>
                <a:gd name="T78" fmla="*/ 311 w 430"/>
                <a:gd name="T79" fmla="*/ 93 h 186"/>
                <a:gd name="T80" fmla="*/ 276 w 430"/>
                <a:gd name="T81" fmla="*/ 99 h 186"/>
                <a:gd name="T82" fmla="*/ 264 w 430"/>
                <a:gd name="T83" fmla="*/ 1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0" h="186">
                  <a:moveTo>
                    <a:pt x="262" y="114"/>
                  </a:moveTo>
                  <a:cubicBezTo>
                    <a:pt x="261" y="111"/>
                    <a:pt x="259" y="111"/>
                    <a:pt x="259" y="108"/>
                  </a:cubicBezTo>
                  <a:cubicBezTo>
                    <a:pt x="242" y="105"/>
                    <a:pt x="246" y="122"/>
                    <a:pt x="232" y="122"/>
                  </a:cubicBezTo>
                  <a:cubicBezTo>
                    <a:pt x="232" y="118"/>
                    <a:pt x="232" y="113"/>
                    <a:pt x="232" y="108"/>
                  </a:cubicBezTo>
                  <a:cubicBezTo>
                    <a:pt x="223" y="112"/>
                    <a:pt x="224" y="125"/>
                    <a:pt x="218" y="134"/>
                  </a:cubicBezTo>
                  <a:cubicBezTo>
                    <a:pt x="210" y="146"/>
                    <a:pt x="202" y="169"/>
                    <a:pt x="195" y="186"/>
                  </a:cubicBezTo>
                  <a:cubicBezTo>
                    <a:pt x="185" y="185"/>
                    <a:pt x="190" y="172"/>
                    <a:pt x="192" y="166"/>
                  </a:cubicBezTo>
                  <a:cubicBezTo>
                    <a:pt x="194" y="161"/>
                    <a:pt x="178" y="161"/>
                    <a:pt x="180" y="166"/>
                  </a:cubicBezTo>
                  <a:cubicBezTo>
                    <a:pt x="177" y="148"/>
                    <a:pt x="187" y="123"/>
                    <a:pt x="157" y="125"/>
                  </a:cubicBezTo>
                  <a:cubicBezTo>
                    <a:pt x="158" y="119"/>
                    <a:pt x="156" y="114"/>
                    <a:pt x="154" y="111"/>
                  </a:cubicBezTo>
                  <a:cubicBezTo>
                    <a:pt x="146" y="115"/>
                    <a:pt x="136" y="106"/>
                    <a:pt x="128" y="105"/>
                  </a:cubicBezTo>
                  <a:cubicBezTo>
                    <a:pt x="120" y="104"/>
                    <a:pt x="111" y="109"/>
                    <a:pt x="99" y="105"/>
                  </a:cubicBezTo>
                  <a:cubicBezTo>
                    <a:pt x="97" y="104"/>
                    <a:pt x="94" y="100"/>
                    <a:pt x="93" y="99"/>
                  </a:cubicBezTo>
                  <a:cubicBezTo>
                    <a:pt x="74" y="93"/>
                    <a:pt x="43" y="91"/>
                    <a:pt x="17" y="85"/>
                  </a:cubicBezTo>
                  <a:cubicBezTo>
                    <a:pt x="16" y="74"/>
                    <a:pt x="10" y="68"/>
                    <a:pt x="0" y="67"/>
                  </a:cubicBezTo>
                  <a:cubicBezTo>
                    <a:pt x="2" y="59"/>
                    <a:pt x="14" y="60"/>
                    <a:pt x="20" y="56"/>
                  </a:cubicBezTo>
                  <a:cubicBezTo>
                    <a:pt x="27" y="51"/>
                    <a:pt x="30" y="42"/>
                    <a:pt x="38" y="38"/>
                  </a:cubicBezTo>
                  <a:cubicBezTo>
                    <a:pt x="64" y="42"/>
                    <a:pt x="68" y="24"/>
                    <a:pt x="87" y="21"/>
                  </a:cubicBezTo>
                  <a:cubicBezTo>
                    <a:pt x="91" y="13"/>
                    <a:pt x="97" y="7"/>
                    <a:pt x="102" y="0"/>
                  </a:cubicBezTo>
                  <a:cubicBezTo>
                    <a:pt x="119" y="2"/>
                    <a:pt x="118" y="22"/>
                    <a:pt x="122" y="38"/>
                  </a:cubicBezTo>
                  <a:cubicBezTo>
                    <a:pt x="131" y="40"/>
                    <a:pt x="123" y="24"/>
                    <a:pt x="134" y="26"/>
                  </a:cubicBezTo>
                  <a:cubicBezTo>
                    <a:pt x="134" y="29"/>
                    <a:pt x="132" y="29"/>
                    <a:pt x="131" y="29"/>
                  </a:cubicBezTo>
                  <a:cubicBezTo>
                    <a:pt x="139" y="33"/>
                    <a:pt x="142" y="21"/>
                    <a:pt x="151" y="21"/>
                  </a:cubicBezTo>
                  <a:cubicBezTo>
                    <a:pt x="171" y="19"/>
                    <a:pt x="187" y="41"/>
                    <a:pt x="195" y="56"/>
                  </a:cubicBezTo>
                  <a:cubicBezTo>
                    <a:pt x="217" y="53"/>
                    <a:pt x="225" y="54"/>
                    <a:pt x="244" y="58"/>
                  </a:cubicBezTo>
                  <a:cubicBezTo>
                    <a:pt x="253" y="60"/>
                    <a:pt x="253" y="50"/>
                    <a:pt x="256" y="47"/>
                  </a:cubicBezTo>
                  <a:cubicBezTo>
                    <a:pt x="258" y="45"/>
                    <a:pt x="264" y="44"/>
                    <a:pt x="267" y="41"/>
                  </a:cubicBezTo>
                  <a:cubicBezTo>
                    <a:pt x="274" y="35"/>
                    <a:pt x="272" y="33"/>
                    <a:pt x="288" y="29"/>
                  </a:cubicBezTo>
                  <a:cubicBezTo>
                    <a:pt x="296" y="27"/>
                    <a:pt x="304" y="30"/>
                    <a:pt x="317" y="26"/>
                  </a:cubicBezTo>
                  <a:cubicBezTo>
                    <a:pt x="328" y="23"/>
                    <a:pt x="337" y="12"/>
                    <a:pt x="349" y="15"/>
                  </a:cubicBezTo>
                  <a:cubicBezTo>
                    <a:pt x="348" y="25"/>
                    <a:pt x="349" y="34"/>
                    <a:pt x="352" y="41"/>
                  </a:cubicBezTo>
                  <a:cubicBezTo>
                    <a:pt x="366" y="45"/>
                    <a:pt x="379" y="33"/>
                    <a:pt x="384" y="44"/>
                  </a:cubicBezTo>
                  <a:cubicBezTo>
                    <a:pt x="390" y="43"/>
                    <a:pt x="391" y="38"/>
                    <a:pt x="395" y="35"/>
                  </a:cubicBezTo>
                  <a:cubicBezTo>
                    <a:pt x="404" y="37"/>
                    <a:pt x="408" y="44"/>
                    <a:pt x="407" y="56"/>
                  </a:cubicBezTo>
                  <a:cubicBezTo>
                    <a:pt x="413" y="65"/>
                    <a:pt x="427" y="67"/>
                    <a:pt x="430" y="79"/>
                  </a:cubicBezTo>
                  <a:cubicBezTo>
                    <a:pt x="414" y="78"/>
                    <a:pt x="395" y="81"/>
                    <a:pt x="384" y="76"/>
                  </a:cubicBezTo>
                  <a:cubicBezTo>
                    <a:pt x="376" y="76"/>
                    <a:pt x="378" y="86"/>
                    <a:pt x="378" y="93"/>
                  </a:cubicBezTo>
                  <a:cubicBezTo>
                    <a:pt x="369" y="93"/>
                    <a:pt x="367" y="87"/>
                    <a:pt x="363" y="82"/>
                  </a:cubicBezTo>
                  <a:cubicBezTo>
                    <a:pt x="350" y="81"/>
                    <a:pt x="337" y="74"/>
                    <a:pt x="326" y="79"/>
                  </a:cubicBezTo>
                  <a:cubicBezTo>
                    <a:pt x="318" y="81"/>
                    <a:pt x="317" y="90"/>
                    <a:pt x="311" y="93"/>
                  </a:cubicBezTo>
                  <a:cubicBezTo>
                    <a:pt x="296" y="95"/>
                    <a:pt x="284" y="92"/>
                    <a:pt x="276" y="99"/>
                  </a:cubicBezTo>
                  <a:cubicBezTo>
                    <a:pt x="271" y="104"/>
                    <a:pt x="273" y="112"/>
                    <a:pt x="264" y="117"/>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3" name="Freeform 116"/>
            <p:cNvSpPr>
              <a:spLocks/>
            </p:cNvSpPr>
            <p:nvPr/>
          </p:nvSpPr>
          <p:spPr bwMode="auto">
            <a:xfrm>
              <a:off x="3968751" y="1736726"/>
              <a:ext cx="350838" cy="481013"/>
            </a:xfrm>
            <a:custGeom>
              <a:avLst/>
              <a:gdLst>
                <a:gd name="T0" fmla="*/ 46 w 294"/>
                <a:gd name="T1" fmla="*/ 81 h 403"/>
                <a:gd name="T2" fmla="*/ 46 w 294"/>
                <a:gd name="T3" fmla="*/ 101 h 403"/>
                <a:gd name="T4" fmla="*/ 55 w 294"/>
                <a:gd name="T5" fmla="*/ 98 h 403"/>
                <a:gd name="T6" fmla="*/ 58 w 294"/>
                <a:gd name="T7" fmla="*/ 101 h 403"/>
                <a:gd name="T8" fmla="*/ 67 w 294"/>
                <a:gd name="T9" fmla="*/ 83 h 403"/>
                <a:gd name="T10" fmla="*/ 64 w 294"/>
                <a:gd name="T11" fmla="*/ 60 h 403"/>
                <a:gd name="T12" fmla="*/ 87 w 294"/>
                <a:gd name="T13" fmla="*/ 43 h 403"/>
                <a:gd name="T14" fmla="*/ 78 w 294"/>
                <a:gd name="T15" fmla="*/ 25 h 403"/>
                <a:gd name="T16" fmla="*/ 96 w 294"/>
                <a:gd name="T17" fmla="*/ 2 h 403"/>
                <a:gd name="T18" fmla="*/ 113 w 294"/>
                <a:gd name="T19" fmla="*/ 11 h 403"/>
                <a:gd name="T20" fmla="*/ 142 w 294"/>
                <a:gd name="T21" fmla="*/ 22 h 403"/>
                <a:gd name="T22" fmla="*/ 201 w 294"/>
                <a:gd name="T23" fmla="*/ 49 h 403"/>
                <a:gd name="T24" fmla="*/ 192 w 294"/>
                <a:gd name="T25" fmla="*/ 63 h 403"/>
                <a:gd name="T26" fmla="*/ 206 w 294"/>
                <a:gd name="T27" fmla="*/ 81 h 403"/>
                <a:gd name="T28" fmla="*/ 198 w 294"/>
                <a:gd name="T29" fmla="*/ 133 h 403"/>
                <a:gd name="T30" fmla="*/ 195 w 294"/>
                <a:gd name="T31" fmla="*/ 156 h 403"/>
                <a:gd name="T32" fmla="*/ 177 w 294"/>
                <a:gd name="T33" fmla="*/ 165 h 403"/>
                <a:gd name="T34" fmla="*/ 198 w 294"/>
                <a:gd name="T35" fmla="*/ 203 h 403"/>
                <a:gd name="T36" fmla="*/ 218 w 294"/>
                <a:gd name="T37" fmla="*/ 165 h 403"/>
                <a:gd name="T38" fmla="*/ 250 w 294"/>
                <a:gd name="T39" fmla="*/ 150 h 403"/>
                <a:gd name="T40" fmla="*/ 294 w 294"/>
                <a:gd name="T41" fmla="*/ 243 h 403"/>
                <a:gd name="T42" fmla="*/ 291 w 294"/>
                <a:gd name="T43" fmla="*/ 281 h 403"/>
                <a:gd name="T44" fmla="*/ 279 w 294"/>
                <a:gd name="T45" fmla="*/ 275 h 403"/>
                <a:gd name="T46" fmla="*/ 267 w 294"/>
                <a:gd name="T47" fmla="*/ 307 h 403"/>
                <a:gd name="T48" fmla="*/ 253 w 294"/>
                <a:gd name="T49" fmla="*/ 319 h 403"/>
                <a:gd name="T50" fmla="*/ 238 w 294"/>
                <a:gd name="T51" fmla="*/ 374 h 403"/>
                <a:gd name="T52" fmla="*/ 151 w 294"/>
                <a:gd name="T53" fmla="*/ 389 h 403"/>
                <a:gd name="T54" fmla="*/ 125 w 294"/>
                <a:gd name="T55" fmla="*/ 386 h 403"/>
                <a:gd name="T56" fmla="*/ 44 w 294"/>
                <a:gd name="T57" fmla="*/ 398 h 403"/>
                <a:gd name="T58" fmla="*/ 12 w 294"/>
                <a:gd name="T59" fmla="*/ 400 h 403"/>
                <a:gd name="T60" fmla="*/ 12 w 294"/>
                <a:gd name="T61" fmla="*/ 395 h 403"/>
                <a:gd name="T62" fmla="*/ 23 w 294"/>
                <a:gd name="T63" fmla="*/ 366 h 403"/>
                <a:gd name="T64" fmla="*/ 35 w 294"/>
                <a:gd name="T65" fmla="*/ 302 h 403"/>
                <a:gd name="T66" fmla="*/ 26 w 294"/>
                <a:gd name="T67" fmla="*/ 255 h 403"/>
                <a:gd name="T68" fmla="*/ 9 w 294"/>
                <a:gd name="T69" fmla="*/ 232 h 403"/>
                <a:gd name="T70" fmla="*/ 3 w 294"/>
                <a:gd name="T71" fmla="*/ 223 h 403"/>
                <a:gd name="T72" fmla="*/ 9 w 294"/>
                <a:gd name="T73" fmla="*/ 206 h 403"/>
                <a:gd name="T74" fmla="*/ 0 w 294"/>
                <a:gd name="T75" fmla="*/ 182 h 403"/>
                <a:gd name="T76" fmla="*/ 14 w 294"/>
                <a:gd name="T77" fmla="*/ 133 h 403"/>
                <a:gd name="T78" fmla="*/ 12 w 294"/>
                <a:gd name="T79" fmla="*/ 121 h 403"/>
                <a:gd name="T80" fmla="*/ 20 w 294"/>
                <a:gd name="T81" fmla="*/ 98 h 403"/>
                <a:gd name="T82" fmla="*/ 44 w 294"/>
                <a:gd name="T83" fmla="*/ 7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4" h="403">
                  <a:moveTo>
                    <a:pt x="46" y="81"/>
                  </a:moveTo>
                  <a:cubicBezTo>
                    <a:pt x="46" y="87"/>
                    <a:pt x="46" y="94"/>
                    <a:pt x="46" y="101"/>
                  </a:cubicBezTo>
                  <a:cubicBezTo>
                    <a:pt x="48" y="109"/>
                    <a:pt x="50" y="97"/>
                    <a:pt x="55" y="98"/>
                  </a:cubicBezTo>
                  <a:cubicBezTo>
                    <a:pt x="55" y="98"/>
                    <a:pt x="56" y="103"/>
                    <a:pt x="58" y="101"/>
                  </a:cubicBezTo>
                  <a:cubicBezTo>
                    <a:pt x="62" y="98"/>
                    <a:pt x="66" y="90"/>
                    <a:pt x="67" y="83"/>
                  </a:cubicBezTo>
                  <a:cubicBezTo>
                    <a:pt x="68" y="77"/>
                    <a:pt x="62" y="67"/>
                    <a:pt x="64" y="60"/>
                  </a:cubicBezTo>
                  <a:cubicBezTo>
                    <a:pt x="68" y="49"/>
                    <a:pt x="74" y="43"/>
                    <a:pt x="87" y="43"/>
                  </a:cubicBezTo>
                  <a:cubicBezTo>
                    <a:pt x="91" y="30"/>
                    <a:pt x="76" y="37"/>
                    <a:pt x="78" y="25"/>
                  </a:cubicBezTo>
                  <a:cubicBezTo>
                    <a:pt x="80" y="13"/>
                    <a:pt x="90" y="10"/>
                    <a:pt x="96" y="2"/>
                  </a:cubicBezTo>
                  <a:cubicBezTo>
                    <a:pt x="103" y="0"/>
                    <a:pt x="105" y="9"/>
                    <a:pt x="113" y="11"/>
                  </a:cubicBezTo>
                  <a:cubicBezTo>
                    <a:pt x="124" y="13"/>
                    <a:pt x="140" y="8"/>
                    <a:pt x="142" y="22"/>
                  </a:cubicBezTo>
                  <a:cubicBezTo>
                    <a:pt x="168" y="25"/>
                    <a:pt x="189" y="33"/>
                    <a:pt x="201" y="49"/>
                  </a:cubicBezTo>
                  <a:cubicBezTo>
                    <a:pt x="201" y="57"/>
                    <a:pt x="192" y="55"/>
                    <a:pt x="192" y="63"/>
                  </a:cubicBezTo>
                  <a:cubicBezTo>
                    <a:pt x="194" y="71"/>
                    <a:pt x="202" y="74"/>
                    <a:pt x="206" y="81"/>
                  </a:cubicBezTo>
                  <a:cubicBezTo>
                    <a:pt x="207" y="99"/>
                    <a:pt x="216" y="124"/>
                    <a:pt x="198" y="133"/>
                  </a:cubicBezTo>
                  <a:cubicBezTo>
                    <a:pt x="200" y="144"/>
                    <a:pt x="194" y="147"/>
                    <a:pt x="195" y="156"/>
                  </a:cubicBezTo>
                  <a:cubicBezTo>
                    <a:pt x="189" y="159"/>
                    <a:pt x="183" y="162"/>
                    <a:pt x="177" y="165"/>
                  </a:cubicBezTo>
                  <a:cubicBezTo>
                    <a:pt x="175" y="189"/>
                    <a:pt x="178" y="200"/>
                    <a:pt x="198" y="203"/>
                  </a:cubicBezTo>
                  <a:cubicBezTo>
                    <a:pt x="205" y="190"/>
                    <a:pt x="218" y="185"/>
                    <a:pt x="218" y="165"/>
                  </a:cubicBezTo>
                  <a:cubicBezTo>
                    <a:pt x="232" y="163"/>
                    <a:pt x="234" y="150"/>
                    <a:pt x="250" y="150"/>
                  </a:cubicBezTo>
                  <a:cubicBezTo>
                    <a:pt x="276" y="170"/>
                    <a:pt x="271" y="220"/>
                    <a:pt x="294" y="243"/>
                  </a:cubicBezTo>
                  <a:cubicBezTo>
                    <a:pt x="288" y="251"/>
                    <a:pt x="292" y="269"/>
                    <a:pt x="291" y="281"/>
                  </a:cubicBezTo>
                  <a:cubicBezTo>
                    <a:pt x="281" y="285"/>
                    <a:pt x="289" y="272"/>
                    <a:pt x="279" y="275"/>
                  </a:cubicBezTo>
                  <a:cubicBezTo>
                    <a:pt x="270" y="281"/>
                    <a:pt x="266" y="291"/>
                    <a:pt x="267" y="307"/>
                  </a:cubicBezTo>
                  <a:cubicBezTo>
                    <a:pt x="262" y="310"/>
                    <a:pt x="257" y="315"/>
                    <a:pt x="253" y="319"/>
                  </a:cubicBezTo>
                  <a:cubicBezTo>
                    <a:pt x="258" y="347"/>
                    <a:pt x="239" y="352"/>
                    <a:pt x="238" y="374"/>
                  </a:cubicBezTo>
                  <a:cubicBezTo>
                    <a:pt x="209" y="376"/>
                    <a:pt x="181" y="388"/>
                    <a:pt x="151" y="389"/>
                  </a:cubicBezTo>
                  <a:cubicBezTo>
                    <a:pt x="143" y="389"/>
                    <a:pt x="134" y="386"/>
                    <a:pt x="125" y="386"/>
                  </a:cubicBezTo>
                  <a:cubicBezTo>
                    <a:pt x="100" y="386"/>
                    <a:pt x="70" y="394"/>
                    <a:pt x="44" y="398"/>
                  </a:cubicBezTo>
                  <a:cubicBezTo>
                    <a:pt x="33" y="399"/>
                    <a:pt x="22" y="397"/>
                    <a:pt x="12" y="400"/>
                  </a:cubicBezTo>
                  <a:cubicBezTo>
                    <a:pt x="2" y="403"/>
                    <a:pt x="7" y="395"/>
                    <a:pt x="12" y="395"/>
                  </a:cubicBezTo>
                  <a:cubicBezTo>
                    <a:pt x="16" y="387"/>
                    <a:pt x="18" y="380"/>
                    <a:pt x="23" y="366"/>
                  </a:cubicBezTo>
                  <a:cubicBezTo>
                    <a:pt x="28" y="351"/>
                    <a:pt x="37" y="327"/>
                    <a:pt x="35" y="302"/>
                  </a:cubicBezTo>
                  <a:cubicBezTo>
                    <a:pt x="34" y="284"/>
                    <a:pt x="24" y="270"/>
                    <a:pt x="26" y="255"/>
                  </a:cubicBezTo>
                  <a:cubicBezTo>
                    <a:pt x="15" y="251"/>
                    <a:pt x="14" y="244"/>
                    <a:pt x="9" y="232"/>
                  </a:cubicBezTo>
                  <a:cubicBezTo>
                    <a:pt x="7" y="229"/>
                    <a:pt x="4" y="227"/>
                    <a:pt x="3" y="223"/>
                  </a:cubicBezTo>
                  <a:cubicBezTo>
                    <a:pt x="2" y="216"/>
                    <a:pt x="8" y="214"/>
                    <a:pt x="9" y="206"/>
                  </a:cubicBezTo>
                  <a:cubicBezTo>
                    <a:pt x="9" y="196"/>
                    <a:pt x="5" y="189"/>
                    <a:pt x="0" y="182"/>
                  </a:cubicBezTo>
                  <a:cubicBezTo>
                    <a:pt x="4" y="168"/>
                    <a:pt x="17" y="158"/>
                    <a:pt x="14" y="133"/>
                  </a:cubicBezTo>
                  <a:cubicBezTo>
                    <a:pt x="14" y="128"/>
                    <a:pt x="11" y="124"/>
                    <a:pt x="12" y="121"/>
                  </a:cubicBezTo>
                  <a:cubicBezTo>
                    <a:pt x="13" y="112"/>
                    <a:pt x="25" y="108"/>
                    <a:pt x="20" y="98"/>
                  </a:cubicBezTo>
                  <a:cubicBezTo>
                    <a:pt x="30" y="93"/>
                    <a:pt x="39" y="88"/>
                    <a:pt x="44" y="78"/>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4" name="Freeform 117"/>
            <p:cNvSpPr>
              <a:spLocks/>
            </p:cNvSpPr>
            <p:nvPr/>
          </p:nvSpPr>
          <p:spPr bwMode="auto">
            <a:xfrm>
              <a:off x="3695701" y="1520826"/>
              <a:ext cx="58738" cy="42863"/>
            </a:xfrm>
            <a:custGeom>
              <a:avLst/>
              <a:gdLst>
                <a:gd name="T0" fmla="*/ 0 w 49"/>
                <a:gd name="T1" fmla="*/ 32 h 37"/>
                <a:gd name="T2" fmla="*/ 32 w 49"/>
                <a:gd name="T3" fmla="*/ 23 h 37"/>
                <a:gd name="T4" fmla="*/ 49 w 49"/>
                <a:gd name="T5" fmla="*/ 4 h 37"/>
                <a:gd name="T6" fmla="*/ 30 w 49"/>
                <a:gd name="T7" fmla="*/ 19 h 37"/>
                <a:gd name="T8" fmla="*/ 0 w 49"/>
                <a:gd name="T9" fmla="*/ 32 h 37"/>
              </a:gdLst>
              <a:ahLst/>
              <a:cxnLst>
                <a:cxn ang="0">
                  <a:pos x="T0" y="T1"/>
                </a:cxn>
                <a:cxn ang="0">
                  <a:pos x="T2" y="T3"/>
                </a:cxn>
                <a:cxn ang="0">
                  <a:pos x="T4" y="T5"/>
                </a:cxn>
                <a:cxn ang="0">
                  <a:pos x="T6" y="T7"/>
                </a:cxn>
                <a:cxn ang="0">
                  <a:pos x="T8" y="T9"/>
                </a:cxn>
              </a:cxnLst>
              <a:rect l="0" t="0" r="r" b="b"/>
              <a:pathLst>
                <a:path w="49" h="37">
                  <a:moveTo>
                    <a:pt x="0" y="32"/>
                  </a:moveTo>
                  <a:cubicBezTo>
                    <a:pt x="0" y="37"/>
                    <a:pt x="27" y="24"/>
                    <a:pt x="32" y="23"/>
                  </a:cubicBezTo>
                  <a:cubicBezTo>
                    <a:pt x="36" y="22"/>
                    <a:pt x="49" y="9"/>
                    <a:pt x="49" y="4"/>
                  </a:cubicBezTo>
                  <a:cubicBezTo>
                    <a:pt x="49" y="0"/>
                    <a:pt x="34" y="15"/>
                    <a:pt x="30" y="19"/>
                  </a:cubicBezTo>
                  <a:cubicBezTo>
                    <a:pt x="26" y="22"/>
                    <a:pt x="0" y="26"/>
                    <a:pt x="0" y="3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5" name="Freeform 118"/>
            <p:cNvSpPr>
              <a:spLocks/>
            </p:cNvSpPr>
            <p:nvPr/>
          </p:nvSpPr>
          <p:spPr bwMode="auto">
            <a:xfrm>
              <a:off x="3903664" y="2201863"/>
              <a:ext cx="280988" cy="474663"/>
            </a:xfrm>
            <a:custGeom>
              <a:avLst/>
              <a:gdLst>
                <a:gd name="T0" fmla="*/ 75 w 236"/>
                <a:gd name="T1" fmla="*/ 384 h 398"/>
                <a:gd name="T2" fmla="*/ 67 w 236"/>
                <a:gd name="T3" fmla="*/ 390 h 398"/>
                <a:gd name="T4" fmla="*/ 55 w 236"/>
                <a:gd name="T5" fmla="*/ 384 h 398"/>
                <a:gd name="T6" fmla="*/ 35 w 236"/>
                <a:gd name="T7" fmla="*/ 387 h 398"/>
                <a:gd name="T8" fmla="*/ 35 w 236"/>
                <a:gd name="T9" fmla="*/ 395 h 398"/>
                <a:gd name="T10" fmla="*/ 32 w 236"/>
                <a:gd name="T11" fmla="*/ 390 h 398"/>
                <a:gd name="T12" fmla="*/ 5 w 236"/>
                <a:gd name="T13" fmla="*/ 392 h 398"/>
                <a:gd name="T14" fmla="*/ 8 w 236"/>
                <a:gd name="T15" fmla="*/ 361 h 398"/>
                <a:gd name="T16" fmla="*/ 20 w 236"/>
                <a:gd name="T17" fmla="*/ 358 h 398"/>
                <a:gd name="T18" fmla="*/ 35 w 236"/>
                <a:gd name="T19" fmla="*/ 314 h 398"/>
                <a:gd name="T20" fmla="*/ 40 w 236"/>
                <a:gd name="T21" fmla="*/ 317 h 398"/>
                <a:gd name="T22" fmla="*/ 35 w 236"/>
                <a:gd name="T23" fmla="*/ 291 h 398"/>
                <a:gd name="T24" fmla="*/ 29 w 236"/>
                <a:gd name="T25" fmla="*/ 282 h 398"/>
                <a:gd name="T26" fmla="*/ 23 w 236"/>
                <a:gd name="T27" fmla="*/ 276 h 398"/>
                <a:gd name="T28" fmla="*/ 32 w 236"/>
                <a:gd name="T29" fmla="*/ 253 h 398"/>
                <a:gd name="T30" fmla="*/ 8 w 236"/>
                <a:gd name="T31" fmla="*/ 29 h 398"/>
                <a:gd name="T32" fmla="*/ 23 w 236"/>
                <a:gd name="T33" fmla="*/ 32 h 398"/>
                <a:gd name="T34" fmla="*/ 20 w 236"/>
                <a:gd name="T35" fmla="*/ 38 h 398"/>
                <a:gd name="T36" fmla="*/ 37 w 236"/>
                <a:gd name="T37" fmla="*/ 29 h 398"/>
                <a:gd name="T38" fmla="*/ 52 w 236"/>
                <a:gd name="T39" fmla="*/ 17 h 398"/>
                <a:gd name="T40" fmla="*/ 58 w 236"/>
                <a:gd name="T41" fmla="*/ 20 h 398"/>
                <a:gd name="T42" fmla="*/ 58 w 236"/>
                <a:gd name="T43" fmla="*/ 17 h 398"/>
                <a:gd name="T44" fmla="*/ 131 w 236"/>
                <a:gd name="T45" fmla="*/ 9 h 398"/>
                <a:gd name="T46" fmla="*/ 195 w 236"/>
                <a:gd name="T47" fmla="*/ 0 h 398"/>
                <a:gd name="T48" fmla="*/ 195 w 236"/>
                <a:gd name="T49" fmla="*/ 9 h 398"/>
                <a:gd name="T50" fmla="*/ 200 w 236"/>
                <a:gd name="T51" fmla="*/ 17 h 398"/>
                <a:gd name="T52" fmla="*/ 200 w 236"/>
                <a:gd name="T53" fmla="*/ 35 h 398"/>
                <a:gd name="T54" fmla="*/ 212 w 236"/>
                <a:gd name="T55" fmla="*/ 113 h 398"/>
                <a:gd name="T56" fmla="*/ 218 w 236"/>
                <a:gd name="T57" fmla="*/ 183 h 398"/>
                <a:gd name="T58" fmla="*/ 227 w 236"/>
                <a:gd name="T59" fmla="*/ 241 h 398"/>
                <a:gd name="T60" fmla="*/ 227 w 236"/>
                <a:gd name="T61" fmla="*/ 265 h 398"/>
                <a:gd name="T62" fmla="*/ 221 w 236"/>
                <a:gd name="T63" fmla="*/ 270 h 398"/>
                <a:gd name="T64" fmla="*/ 232 w 236"/>
                <a:gd name="T65" fmla="*/ 276 h 398"/>
                <a:gd name="T66" fmla="*/ 221 w 236"/>
                <a:gd name="T67" fmla="*/ 279 h 398"/>
                <a:gd name="T68" fmla="*/ 218 w 236"/>
                <a:gd name="T69" fmla="*/ 288 h 398"/>
                <a:gd name="T70" fmla="*/ 212 w 236"/>
                <a:gd name="T71" fmla="*/ 285 h 398"/>
                <a:gd name="T72" fmla="*/ 209 w 236"/>
                <a:gd name="T73" fmla="*/ 294 h 398"/>
                <a:gd name="T74" fmla="*/ 203 w 236"/>
                <a:gd name="T75" fmla="*/ 288 h 398"/>
                <a:gd name="T76" fmla="*/ 192 w 236"/>
                <a:gd name="T77" fmla="*/ 288 h 398"/>
                <a:gd name="T78" fmla="*/ 189 w 236"/>
                <a:gd name="T79" fmla="*/ 314 h 398"/>
                <a:gd name="T80" fmla="*/ 163 w 236"/>
                <a:gd name="T81" fmla="*/ 337 h 398"/>
                <a:gd name="T82" fmla="*/ 157 w 236"/>
                <a:gd name="T83" fmla="*/ 366 h 398"/>
                <a:gd name="T84" fmla="*/ 145 w 236"/>
                <a:gd name="T85" fmla="*/ 361 h 398"/>
                <a:gd name="T86" fmla="*/ 136 w 236"/>
                <a:gd name="T87" fmla="*/ 366 h 398"/>
                <a:gd name="T88" fmla="*/ 125 w 236"/>
                <a:gd name="T89" fmla="*/ 352 h 398"/>
                <a:gd name="T90" fmla="*/ 125 w 236"/>
                <a:gd name="T91" fmla="*/ 358 h 398"/>
                <a:gd name="T92" fmla="*/ 116 w 236"/>
                <a:gd name="T93" fmla="*/ 363 h 398"/>
                <a:gd name="T94" fmla="*/ 113 w 236"/>
                <a:gd name="T95" fmla="*/ 378 h 398"/>
                <a:gd name="T96" fmla="*/ 110 w 236"/>
                <a:gd name="T97" fmla="*/ 381 h 398"/>
                <a:gd name="T98" fmla="*/ 96 w 236"/>
                <a:gd name="T99" fmla="*/ 375 h 398"/>
                <a:gd name="T100" fmla="*/ 81 w 236"/>
                <a:gd name="T101" fmla="*/ 378 h 398"/>
                <a:gd name="T102" fmla="*/ 78 w 236"/>
                <a:gd name="T103" fmla="*/ 3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6" h="398">
                  <a:moveTo>
                    <a:pt x="75" y="384"/>
                  </a:moveTo>
                  <a:cubicBezTo>
                    <a:pt x="71" y="384"/>
                    <a:pt x="71" y="390"/>
                    <a:pt x="67" y="390"/>
                  </a:cubicBezTo>
                  <a:cubicBezTo>
                    <a:pt x="60" y="390"/>
                    <a:pt x="59" y="385"/>
                    <a:pt x="55" y="384"/>
                  </a:cubicBezTo>
                  <a:cubicBezTo>
                    <a:pt x="50" y="383"/>
                    <a:pt x="35" y="386"/>
                    <a:pt x="35" y="387"/>
                  </a:cubicBezTo>
                  <a:cubicBezTo>
                    <a:pt x="34" y="387"/>
                    <a:pt x="35" y="395"/>
                    <a:pt x="35" y="395"/>
                  </a:cubicBezTo>
                  <a:cubicBezTo>
                    <a:pt x="31" y="396"/>
                    <a:pt x="33" y="391"/>
                    <a:pt x="32" y="390"/>
                  </a:cubicBezTo>
                  <a:cubicBezTo>
                    <a:pt x="27" y="386"/>
                    <a:pt x="12" y="398"/>
                    <a:pt x="5" y="392"/>
                  </a:cubicBezTo>
                  <a:cubicBezTo>
                    <a:pt x="4" y="379"/>
                    <a:pt x="11" y="374"/>
                    <a:pt x="8" y="361"/>
                  </a:cubicBezTo>
                  <a:cubicBezTo>
                    <a:pt x="14" y="359"/>
                    <a:pt x="14" y="352"/>
                    <a:pt x="20" y="358"/>
                  </a:cubicBezTo>
                  <a:cubicBezTo>
                    <a:pt x="15" y="344"/>
                    <a:pt x="33" y="330"/>
                    <a:pt x="35" y="314"/>
                  </a:cubicBezTo>
                  <a:cubicBezTo>
                    <a:pt x="37" y="315"/>
                    <a:pt x="37" y="317"/>
                    <a:pt x="40" y="317"/>
                  </a:cubicBezTo>
                  <a:cubicBezTo>
                    <a:pt x="37" y="312"/>
                    <a:pt x="37" y="299"/>
                    <a:pt x="35" y="291"/>
                  </a:cubicBezTo>
                  <a:cubicBezTo>
                    <a:pt x="34" y="290"/>
                    <a:pt x="28" y="283"/>
                    <a:pt x="29" y="282"/>
                  </a:cubicBezTo>
                  <a:cubicBezTo>
                    <a:pt x="34" y="278"/>
                    <a:pt x="24" y="283"/>
                    <a:pt x="23" y="276"/>
                  </a:cubicBezTo>
                  <a:cubicBezTo>
                    <a:pt x="27" y="270"/>
                    <a:pt x="23" y="254"/>
                    <a:pt x="32" y="253"/>
                  </a:cubicBezTo>
                  <a:cubicBezTo>
                    <a:pt x="21" y="181"/>
                    <a:pt x="18" y="102"/>
                    <a:pt x="8" y="29"/>
                  </a:cubicBezTo>
                  <a:cubicBezTo>
                    <a:pt x="0" y="31"/>
                    <a:pt x="22" y="31"/>
                    <a:pt x="23" y="32"/>
                  </a:cubicBezTo>
                  <a:cubicBezTo>
                    <a:pt x="23" y="32"/>
                    <a:pt x="20" y="38"/>
                    <a:pt x="20" y="38"/>
                  </a:cubicBezTo>
                  <a:cubicBezTo>
                    <a:pt x="19" y="38"/>
                    <a:pt x="31" y="33"/>
                    <a:pt x="37" y="29"/>
                  </a:cubicBezTo>
                  <a:cubicBezTo>
                    <a:pt x="43" y="26"/>
                    <a:pt x="46" y="21"/>
                    <a:pt x="52" y="17"/>
                  </a:cubicBezTo>
                  <a:cubicBezTo>
                    <a:pt x="55" y="15"/>
                    <a:pt x="57" y="20"/>
                    <a:pt x="58" y="20"/>
                  </a:cubicBezTo>
                  <a:cubicBezTo>
                    <a:pt x="61" y="19"/>
                    <a:pt x="59" y="17"/>
                    <a:pt x="58" y="17"/>
                  </a:cubicBezTo>
                  <a:cubicBezTo>
                    <a:pt x="78" y="12"/>
                    <a:pt x="105" y="12"/>
                    <a:pt x="131" y="9"/>
                  </a:cubicBezTo>
                  <a:cubicBezTo>
                    <a:pt x="145" y="7"/>
                    <a:pt x="173" y="2"/>
                    <a:pt x="195" y="0"/>
                  </a:cubicBezTo>
                  <a:cubicBezTo>
                    <a:pt x="198" y="4"/>
                    <a:pt x="195" y="9"/>
                    <a:pt x="195" y="9"/>
                  </a:cubicBezTo>
                  <a:cubicBezTo>
                    <a:pt x="196" y="12"/>
                    <a:pt x="200" y="13"/>
                    <a:pt x="200" y="17"/>
                  </a:cubicBezTo>
                  <a:cubicBezTo>
                    <a:pt x="201" y="23"/>
                    <a:pt x="200" y="29"/>
                    <a:pt x="200" y="35"/>
                  </a:cubicBezTo>
                  <a:cubicBezTo>
                    <a:pt x="202" y="58"/>
                    <a:pt x="209" y="85"/>
                    <a:pt x="212" y="113"/>
                  </a:cubicBezTo>
                  <a:cubicBezTo>
                    <a:pt x="214" y="136"/>
                    <a:pt x="215" y="160"/>
                    <a:pt x="218" y="183"/>
                  </a:cubicBezTo>
                  <a:cubicBezTo>
                    <a:pt x="220" y="203"/>
                    <a:pt x="226" y="224"/>
                    <a:pt x="227" y="241"/>
                  </a:cubicBezTo>
                  <a:cubicBezTo>
                    <a:pt x="227" y="251"/>
                    <a:pt x="222" y="255"/>
                    <a:pt x="227" y="265"/>
                  </a:cubicBezTo>
                  <a:cubicBezTo>
                    <a:pt x="212" y="254"/>
                    <a:pt x="236" y="279"/>
                    <a:pt x="221" y="270"/>
                  </a:cubicBezTo>
                  <a:cubicBezTo>
                    <a:pt x="223" y="280"/>
                    <a:pt x="227" y="271"/>
                    <a:pt x="232" y="276"/>
                  </a:cubicBezTo>
                  <a:cubicBezTo>
                    <a:pt x="234" y="281"/>
                    <a:pt x="221" y="286"/>
                    <a:pt x="221" y="279"/>
                  </a:cubicBezTo>
                  <a:cubicBezTo>
                    <a:pt x="217" y="271"/>
                    <a:pt x="221" y="287"/>
                    <a:pt x="218" y="288"/>
                  </a:cubicBezTo>
                  <a:cubicBezTo>
                    <a:pt x="216" y="289"/>
                    <a:pt x="211" y="286"/>
                    <a:pt x="212" y="285"/>
                  </a:cubicBezTo>
                  <a:cubicBezTo>
                    <a:pt x="209" y="288"/>
                    <a:pt x="215" y="293"/>
                    <a:pt x="209" y="294"/>
                  </a:cubicBezTo>
                  <a:cubicBezTo>
                    <a:pt x="206" y="294"/>
                    <a:pt x="205" y="288"/>
                    <a:pt x="203" y="288"/>
                  </a:cubicBezTo>
                  <a:cubicBezTo>
                    <a:pt x="199" y="287"/>
                    <a:pt x="191" y="298"/>
                    <a:pt x="192" y="288"/>
                  </a:cubicBezTo>
                  <a:cubicBezTo>
                    <a:pt x="181" y="294"/>
                    <a:pt x="191" y="301"/>
                    <a:pt x="189" y="314"/>
                  </a:cubicBezTo>
                  <a:cubicBezTo>
                    <a:pt x="173" y="315"/>
                    <a:pt x="180" y="347"/>
                    <a:pt x="163" y="337"/>
                  </a:cubicBezTo>
                  <a:cubicBezTo>
                    <a:pt x="160" y="346"/>
                    <a:pt x="161" y="359"/>
                    <a:pt x="157" y="366"/>
                  </a:cubicBezTo>
                  <a:cubicBezTo>
                    <a:pt x="148" y="372"/>
                    <a:pt x="143" y="361"/>
                    <a:pt x="145" y="361"/>
                  </a:cubicBezTo>
                  <a:cubicBezTo>
                    <a:pt x="142" y="361"/>
                    <a:pt x="142" y="369"/>
                    <a:pt x="136" y="366"/>
                  </a:cubicBezTo>
                  <a:cubicBezTo>
                    <a:pt x="136" y="358"/>
                    <a:pt x="131" y="354"/>
                    <a:pt x="125" y="352"/>
                  </a:cubicBezTo>
                  <a:cubicBezTo>
                    <a:pt x="115" y="348"/>
                    <a:pt x="123" y="363"/>
                    <a:pt x="125" y="358"/>
                  </a:cubicBezTo>
                  <a:cubicBezTo>
                    <a:pt x="123" y="361"/>
                    <a:pt x="118" y="361"/>
                    <a:pt x="116" y="363"/>
                  </a:cubicBezTo>
                  <a:cubicBezTo>
                    <a:pt x="113" y="368"/>
                    <a:pt x="114" y="376"/>
                    <a:pt x="113" y="378"/>
                  </a:cubicBezTo>
                  <a:cubicBezTo>
                    <a:pt x="112" y="379"/>
                    <a:pt x="104" y="379"/>
                    <a:pt x="110" y="381"/>
                  </a:cubicBezTo>
                  <a:cubicBezTo>
                    <a:pt x="108" y="388"/>
                    <a:pt x="96" y="379"/>
                    <a:pt x="96" y="375"/>
                  </a:cubicBezTo>
                  <a:cubicBezTo>
                    <a:pt x="88" y="372"/>
                    <a:pt x="85" y="388"/>
                    <a:pt x="81" y="378"/>
                  </a:cubicBezTo>
                  <a:cubicBezTo>
                    <a:pt x="77" y="379"/>
                    <a:pt x="84" y="383"/>
                    <a:pt x="78" y="384"/>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6" name="Freeform 119"/>
            <p:cNvSpPr>
              <a:spLocks/>
            </p:cNvSpPr>
            <p:nvPr/>
          </p:nvSpPr>
          <p:spPr bwMode="auto">
            <a:xfrm>
              <a:off x="3582989" y="2144713"/>
              <a:ext cx="358775" cy="636588"/>
            </a:xfrm>
            <a:custGeom>
              <a:avLst/>
              <a:gdLst>
                <a:gd name="T0" fmla="*/ 268 w 300"/>
                <a:gd name="T1" fmla="*/ 483 h 533"/>
                <a:gd name="T2" fmla="*/ 239 w 300"/>
                <a:gd name="T3" fmla="*/ 498 h 533"/>
                <a:gd name="T4" fmla="*/ 244 w 300"/>
                <a:gd name="T5" fmla="*/ 524 h 533"/>
                <a:gd name="T6" fmla="*/ 189 w 300"/>
                <a:gd name="T7" fmla="*/ 533 h 533"/>
                <a:gd name="T8" fmla="*/ 169 w 300"/>
                <a:gd name="T9" fmla="*/ 515 h 533"/>
                <a:gd name="T10" fmla="*/ 172 w 300"/>
                <a:gd name="T11" fmla="*/ 501 h 533"/>
                <a:gd name="T12" fmla="*/ 166 w 300"/>
                <a:gd name="T13" fmla="*/ 474 h 533"/>
                <a:gd name="T14" fmla="*/ 140 w 300"/>
                <a:gd name="T15" fmla="*/ 451 h 533"/>
                <a:gd name="T16" fmla="*/ 131 w 300"/>
                <a:gd name="T17" fmla="*/ 451 h 533"/>
                <a:gd name="T18" fmla="*/ 131 w 300"/>
                <a:gd name="T19" fmla="*/ 445 h 533"/>
                <a:gd name="T20" fmla="*/ 116 w 300"/>
                <a:gd name="T21" fmla="*/ 442 h 533"/>
                <a:gd name="T22" fmla="*/ 113 w 300"/>
                <a:gd name="T23" fmla="*/ 437 h 533"/>
                <a:gd name="T24" fmla="*/ 105 w 300"/>
                <a:gd name="T25" fmla="*/ 393 h 533"/>
                <a:gd name="T26" fmla="*/ 111 w 300"/>
                <a:gd name="T27" fmla="*/ 364 h 533"/>
                <a:gd name="T28" fmla="*/ 87 w 300"/>
                <a:gd name="T29" fmla="*/ 352 h 533"/>
                <a:gd name="T30" fmla="*/ 70 w 300"/>
                <a:gd name="T31" fmla="*/ 358 h 533"/>
                <a:gd name="T32" fmla="*/ 61 w 300"/>
                <a:gd name="T33" fmla="*/ 326 h 533"/>
                <a:gd name="T34" fmla="*/ 38 w 300"/>
                <a:gd name="T35" fmla="*/ 309 h 533"/>
                <a:gd name="T36" fmla="*/ 32 w 300"/>
                <a:gd name="T37" fmla="*/ 300 h 533"/>
                <a:gd name="T38" fmla="*/ 12 w 300"/>
                <a:gd name="T39" fmla="*/ 282 h 533"/>
                <a:gd name="T40" fmla="*/ 6 w 300"/>
                <a:gd name="T41" fmla="*/ 259 h 533"/>
                <a:gd name="T42" fmla="*/ 0 w 300"/>
                <a:gd name="T43" fmla="*/ 239 h 533"/>
                <a:gd name="T44" fmla="*/ 6 w 300"/>
                <a:gd name="T45" fmla="*/ 207 h 533"/>
                <a:gd name="T46" fmla="*/ 26 w 300"/>
                <a:gd name="T47" fmla="*/ 192 h 533"/>
                <a:gd name="T48" fmla="*/ 38 w 300"/>
                <a:gd name="T49" fmla="*/ 160 h 533"/>
                <a:gd name="T50" fmla="*/ 26 w 300"/>
                <a:gd name="T51" fmla="*/ 122 h 533"/>
                <a:gd name="T52" fmla="*/ 73 w 300"/>
                <a:gd name="T53" fmla="*/ 105 h 533"/>
                <a:gd name="T54" fmla="*/ 87 w 300"/>
                <a:gd name="T55" fmla="*/ 56 h 533"/>
                <a:gd name="T56" fmla="*/ 73 w 300"/>
                <a:gd name="T57" fmla="*/ 38 h 533"/>
                <a:gd name="T58" fmla="*/ 61 w 300"/>
                <a:gd name="T59" fmla="*/ 21 h 533"/>
                <a:gd name="T60" fmla="*/ 52 w 300"/>
                <a:gd name="T61" fmla="*/ 12 h 533"/>
                <a:gd name="T62" fmla="*/ 244 w 300"/>
                <a:gd name="T63" fmla="*/ 0 h 533"/>
                <a:gd name="T64" fmla="*/ 253 w 300"/>
                <a:gd name="T65" fmla="*/ 32 h 533"/>
                <a:gd name="T66" fmla="*/ 259 w 300"/>
                <a:gd name="T67" fmla="*/ 38 h 533"/>
                <a:gd name="T68" fmla="*/ 259 w 300"/>
                <a:gd name="T69" fmla="*/ 47 h 533"/>
                <a:gd name="T70" fmla="*/ 273 w 300"/>
                <a:gd name="T71" fmla="*/ 76 h 533"/>
                <a:gd name="T72" fmla="*/ 276 w 300"/>
                <a:gd name="T73" fmla="*/ 122 h 533"/>
                <a:gd name="T74" fmla="*/ 291 w 300"/>
                <a:gd name="T75" fmla="*/ 256 h 533"/>
                <a:gd name="T76" fmla="*/ 294 w 300"/>
                <a:gd name="T77" fmla="*/ 291 h 533"/>
                <a:gd name="T78" fmla="*/ 288 w 300"/>
                <a:gd name="T79" fmla="*/ 306 h 533"/>
                <a:gd name="T80" fmla="*/ 291 w 300"/>
                <a:gd name="T81" fmla="*/ 309 h 533"/>
                <a:gd name="T82" fmla="*/ 288 w 300"/>
                <a:gd name="T83" fmla="*/ 320 h 533"/>
                <a:gd name="T84" fmla="*/ 300 w 300"/>
                <a:gd name="T85" fmla="*/ 355 h 533"/>
                <a:gd name="T86" fmla="*/ 294 w 300"/>
                <a:gd name="T87" fmla="*/ 370 h 533"/>
                <a:gd name="T88" fmla="*/ 285 w 300"/>
                <a:gd name="T89" fmla="*/ 390 h 533"/>
                <a:gd name="T90" fmla="*/ 271 w 300"/>
                <a:gd name="T91" fmla="*/ 408 h 533"/>
                <a:gd name="T92" fmla="*/ 268 w 300"/>
                <a:gd name="T93" fmla="*/ 439 h 533"/>
                <a:gd name="T94" fmla="*/ 271 w 300"/>
                <a:gd name="T95" fmla="*/ 454 h 533"/>
                <a:gd name="T96" fmla="*/ 268 w 300"/>
                <a:gd name="T97" fmla="*/ 48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533">
                  <a:moveTo>
                    <a:pt x="268" y="483"/>
                  </a:moveTo>
                  <a:cubicBezTo>
                    <a:pt x="253" y="483"/>
                    <a:pt x="246" y="490"/>
                    <a:pt x="239" y="498"/>
                  </a:cubicBezTo>
                  <a:cubicBezTo>
                    <a:pt x="238" y="508"/>
                    <a:pt x="252" y="515"/>
                    <a:pt x="244" y="524"/>
                  </a:cubicBezTo>
                  <a:cubicBezTo>
                    <a:pt x="225" y="513"/>
                    <a:pt x="196" y="505"/>
                    <a:pt x="189" y="533"/>
                  </a:cubicBezTo>
                  <a:cubicBezTo>
                    <a:pt x="182" y="533"/>
                    <a:pt x="172" y="522"/>
                    <a:pt x="169" y="515"/>
                  </a:cubicBezTo>
                  <a:cubicBezTo>
                    <a:pt x="167" y="511"/>
                    <a:pt x="172" y="506"/>
                    <a:pt x="172" y="501"/>
                  </a:cubicBezTo>
                  <a:cubicBezTo>
                    <a:pt x="171" y="490"/>
                    <a:pt x="161" y="483"/>
                    <a:pt x="166" y="474"/>
                  </a:cubicBezTo>
                  <a:cubicBezTo>
                    <a:pt x="154" y="471"/>
                    <a:pt x="150" y="458"/>
                    <a:pt x="140" y="451"/>
                  </a:cubicBezTo>
                  <a:cubicBezTo>
                    <a:pt x="138" y="450"/>
                    <a:pt x="132" y="453"/>
                    <a:pt x="131" y="451"/>
                  </a:cubicBezTo>
                  <a:cubicBezTo>
                    <a:pt x="130" y="450"/>
                    <a:pt x="132" y="446"/>
                    <a:pt x="131" y="445"/>
                  </a:cubicBezTo>
                  <a:cubicBezTo>
                    <a:pt x="128" y="443"/>
                    <a:pt x="121" y="445"/>
                    <a:pt x="116" y="442"/>
                  </a:cubicBezTo>
                  <a:cubicBezTo>
                    <a:pt x="115" y="442"/>
                    <a:pt x="115" y="437"/>
                    <a:pt x="113" y="437"/>
                  </a:cubicBezTo>
                  <a:cubicBezTo>
                    <a:pt x="96" y="429"/>
                    <a:pt x="92" y="414"/>
                    <a:pt x="105" y="393"/>
                  </a:cubicBezTo>
                  <a:cubicBezTo>
                    <a:pt x="108" y="388"/>
                    <a:pt x="107" y="376"/>
                    <a:pt x="111" y="364"/>
                  </a:cubicBezTo>
                  <a:cubicBezTo>
                    <a:pt x="106" y="359"/>
                    <a:pt x="96" y="352"/>
                    <a:pt x="87" y="352"/>
                  </a:cubicBezTo>
                  <a:cubicBezTo>
                    <a:pt x="80" y="352"/>
                    <a:pt x="77" y="359"/>
                    <a:pt x="70" y="358"/>
                  </a:cubicBezTo>
                  <a:cubicBezTo>
                    <a:pt x="66" y="348"/>
                    <a:pt x="67" y="336"/>
                    <a:pt x="61" y="326"/>
                  </a:cubicBezTo>
                  <a:cubicBezTo>
                    <a:pt x="55" y="316"/>
                    <a:pt x="46" y="316"/>
                    <a:pt x="38" y="309"/>
                  </a:cubicBezTo>
                  <a:cubicBezTo>
                    <a:pt x="35" y="307"/>
                    <a:pt x="34" y="302"/>
                    <a:pt x="32" y="300"/>
                  </a:cubicBezTo>
                  <a:cubicBezTo>
                    <a:pt x="29" y="297"/>
                    <a:pt x="14" y="287"/>
                    <a:pt x="12" y="282"/>
                  </a:cubicBezTo>
                  <a:cubicBezTo>
                    <a:pt x="9" y="278"/>
                    <a:pt x="8" y="266"/>
                    <a:pt x="6" y="259"/>
                  </a:cubicBezTo>
                  <a:cubicBezTo>
                    <a:pt x="3" y="251"/>
                    <a:pt x="0" y="246"/>
                    <a:pt x="0" y="239"/>
                  </a:cubicBezTo>
                  <a:cubicBezTo>
                    <a:pt x="0" y="223"/>
                    <a:pt x="13" y="228"/>
                    <a:pt x="6" y="207"/>
                  </a:cubicBezTo>
                  <a:cubicBezTo>
                    <a:pt x="9" y="198"/>
                    <a:pt x="19" y="197"/>
                    <a:pt x="26" y="192"/>
                  </a:cubicBezTo>
                  <a:cubicBezTo>
                    <a:pt x="24" y="175"/>
                    <a:pt x="34" y="171"/>
                    <a:pt x="38" y="160"/>
                  </a:cubicBezTo>
                  <a:cubicBezTo>
                    <a:pt x="36" y="142"/>
                    <a:pt x="20" y="142"/>
                    <a:pt x="26" y="122"/>
                  </a:cubicBezTo>
                  <a:cubicBezTo>
                    <a:pt x="43" y="118"/>
                    <a:pt x="58" y="112"/>
                    <a:pt x="73" y="105"/>
                  </a:cubicBezTo>
                  <a:cubicBezTo>
                    <a:pt x="76" y="84"/>
                    <a:pt x="91" y="75"/>
                    <a:pt x="87" y="56"/>
                  </a:cubicBezTo>
                  <a:cubicBezTo>
                    <a:pt x="85" y="46"/>
                    <a:pt x="80" y="43"/>
                    <a:pt x="73" y="38"/>
                  </a:cubicBezTo>
                  <a:cubicBezTo>
                    <a:pt x="67" y="35"/>
                    <a:pt x="67" y="27"/>
                    <a:pt x="61" y="21"/>
                  </a:cubicBezTo>
                  <a:cubicBezTo>
                    <a:pt x="56" y="15"/>
                    <a:pt x="49" y="21"/>
                    <a:pt x="52" y="12"/>
                  </a:cubicBezTo>
                  <a:cubicBezTo>
                    <a:pt x="120" y="12"/>
                    <a:pt x="180" y="4"/>
                    <a:pt x="244" y="0"/>
                  </a:cubicBezTo>
                  <a:cubicBezTo>
                    <a:pt x="241" y="15"/>
                    <a:pt x="247" y="22"/>
                    <a:pt x="253" y="32"/>
                  </a:cubicBezTo>
                  <a:cubicBezTo>
                    <a:pt x="254" y="34"/>
                    <a:pt x="259" y="37"/>
                    <a:pt x="259" y="38"/>
                  </a:cubicBezTo>
                  <a:cubicBezTo>
                    <a:pt x="260" y="41"/>
                    <a:pt x="258" y="44"/>
                    <a:pt x="259" y="47"/>
                  </a:cubicBezTo>
                  <a:cubicBezTo>
                    <a:pt x="263" y="56"/>
                    <a:pt x="271" y="66"/>
                    <a:pt x="273" y="76"/>
                  </a:cubicBezTo>
                  <a:cubicBezTo>
                    <a:pt x="277" y="89"/>
                    <a:pt x="275" y="107"/>
                    <a:pt x="276" y="122"/>
                  </a:cubicBezTo>
                  <a:cubicBezTo>
                    <a:pt x="281" y="166"/>
                    <a:pt x="287" y="216"/>
                    <a:pt x="291" y="256"/>
                  </a:cubicBezTo>
                  <a:cubicBezTo>
                    <a:pt x="292" y="268"/>
                    <a:pt x="294" y="281"/>
                    <a:pt x="294" y="291"/>
                  </a:cubicBezTo>
                  <a:cubicBezTo>
                    <a:pt x="293" y="299"/>
                    <a:pt x="290" y="299"/>
                    <a:pt x="288" y="306"/>
                  </a:cubicBezTo>
                  <a:cubicBezTo>
                    <a:pt x="287" y="309"/>
                    <a:pt x="291" y="307"/>
                    <a:pt x="291" y="309"/>
                  </a:cubicBezTo>
                  <a:cubicBezTo>
                    <a:pt x="291" y="310"/>
                    <a:pt x="288" y="316"/>
                    <a:pt x="288" y="320"/>
                  </a:cubicBezTo>
                  <a:cubicBezTo>
                    <a:pt x="289" y="330"/>
                    <a:pt x="300" y="340"/>
                    <a:pt x="300" y="355"/>
                  </a:cubicBezTo>
                  <a:cubicBezTo>
                    <a:pt x="299" y="361"/>
                    <a:pt x="297" y="362"/>
                    <a:pt x="294" y="370"/>
                  </a:cubicBezTo>
                  <a:cubicBezTo>
                    <a:pt x="290" y="380"/>
                    <a:pt x="290" y="382"/>
                    <a:pt x="285" y="390"/>
                  </a:cubicBezTo>
                  <a:cubicBezTo>
                    <a:pt x="282" y="395"/>
                    <a:pt x="278" y="406"/>
                    <a:pt x="271" y="408"/>
                  </a:cubicBezTo>
                  <a:cubicBezTo>
                    <a:pt x="275" y="419"/>
                    <a:pt x="269" y="428"/>
                    <a:pt x="268" y="439"/>
                  </a:cubicBezTo>
                  <a:cubicBezTo>
                    <a:pt x="267" y="443"/>
                    <a:pt x="271" y="449"/>
                    <a:pt x="271" y="454"/>
                  </a:cubicBezTo>
                  <a:cubicBezTo>
                    <a:pt x="270" y="461"/>
                    <a:pt x="261" y="470"/>
                    <a:pt x="268" y="483"/>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7" name="Freeform 120"/>
            <p:cNvSpPr>
              <a:spLocks/>
            </p:cNvSpPr>
            <p:nvPr/>
          </p:nvSpPr>
          <p:spPr bwMode="auto">
            <a:xfrm>
              <a:off x="3432176" y="1651001"/>
              <a:ext cx="468313" cy="508000"/>
            </a:xfrm>
            <a:custGeom>
              <a:avLst/>
              <a:gdLst>
                <a:gd name="T0" fmla="*/ 341 w 392"/>
                <a:gd name="T1" fmla="*/ 102 h 425"/>
                <a:gd name="T2" fmla="*/ 341 w 392"/>
                <a:gd name="T3" fmla="*/ 134 h 425"/>
                <a:gd name="T4" fmla="*/ 353 w 392"/>
                <a:gd name="T5" fmla="*/ 137 h 425"/>
                <a:gd name="T6" fmla="*/ 359 w 392"/>
                <a:gd name="T7" fmla="*/ 169 h 425"/>
                <a:gd name="T8" fmla="*/ 347 w 392"/>
                <a:gd name="T9" fmla="*/ 172 h 425"/>
                <a:gd name="T10" fmla="*/ 338 w 392"/>
                <a:gd name="T11" fmla="*/ 216 h 425"/>
                <a:gd name="T12" fmla="*/ 350 w 392"/>
                <a:gd name="T13" fmla="*/ 210 h 425"/>
                <a:gd name="T14" fmla="*/ 373 w 392"/>
                <a:gd name="T15" fmla="*/ 181 h 425"/>
                <a:gd name="T16" fmla="*/ 373 w 392"/>
                <a:gd name="T17" fmla="*/ 216 h 425"/>
                <a:gd name="T18" fmla="*/ 376 w 392"/>
                <a:gd name="T19" fmla="*/ 248 h 425"/>
                <a:gd name="T20" fmla="*/ 365 w 392"/>
                <a:gd name="T21" fmla="*/ 265 h 425"/>
                <a:gd name="T22" fmla="*/ 367 w 392"/>
                <a:gd name="T23" fmla="*/ 291 h 425"/>
                <a:gd name="T24" fmla="*/ 359 w 392"/>
                <a:gd name="T25" fmla="*/ 326 h 425"/>
                <a:gd name="T26" fmla="*/ 362 w 392"/>
                <a:gd name="T27" fmla="*/ 352 h 425"/>
                <a:gd name="T28" fmla="*/ 359 w 392"/>
                <a:gd name="T29" fmla="*/ 358 h 425"/>
                <a:gd name="T30" fmla="*/ 365 w 392"/>
                <a:gd name="T31" fmla="*/ 370 h 425"/>
                <a:gd name="T32" fmla="*/ 370 w 392"/>
                <a:gd name="T33" fmla="*/ 410 h 425"/>
                <a:gd name="T34" fmla="*/ 178 w 392"/>
                <a:gd name="T35" fmla="*/ 422 h 425"/>
                <a:gd name="T36" fmla="*/ 170 w 392"/>
                <a:gd name="T37" fmla="*/ 410 h 425"/>
                <a:gd name="T38" fmla="*/ 144 w 392"/>
                <a:gd name="T39" fmla="*/ 405 h 425"/>
                <a:gd name="T40" fmla="*/ 141 w 392"/>
                <a:gd name="T41" fmla="*/ 355 h 425"/>
                <a:gd name="T42" fmla="*/ 129 w 392"/>
                <a:gd name="T43" fmla="*/ 341 h 425"/>
                <a:gd name="T44" fmla="*/ 123 w 392"/>
                <a:gd name="T45" fmla="*/ 303 h 425"/>
                <a:gd name="T46" fmla="*/ 109 w 392"/>
                <a:gd name="T47" fmla="*/ 282 h 425"/>
                <a:gd name="T48" fmla="*/ 91 w 392"/>
                <a:gd name="T49" fmla="*/ 277 h 425"/>
                <a:gd name="T50" fmla="*/ 68 w 392"/>
                <a:gd name="T51" fmla="*/ 248 h 425"/>
                <a:gd name="T52" fmla="*/ 53 w 392"/>
                <a:gd name="T53" fmla="*/ 242 h 425"/>
                <a:gd name="T54" fmla="*/ 45 w 392"/>
                <a:gd name="T55" fmla="*/ 233 h 425"/>
                <a:gd name="T56" fmla="*/ 27 w 392"/>
                <a:gd name="T57" fmla="*/ 230 h 425"/>
                <a:gd name="T58" fmla="*/ 13 w 392"/>
                <a:gd name="T59" fmla="*/ 218 h 425"/>
                <a:gd name="T60" fmla="*/ 21 w 392"/>
                <a:gd name="T61" fmla="*/ 154 h 425"/>
                <a:gd name="T62" fmla="*/ 4 w 392"/>
                <a:gd name="T63" fmla="*/ 134 h 425"/>
                <a:gd name="T64" fmla="*/ 10 w 392"/>
                <a:gd name="T65" fmla="*/ 122 h 425"/>
                <a:gd name="T66" fmla="*/ 13 w 392"/>
                <a:gd name="T67" fmla="*/ 108 h 425"/>
                <a:gd name="T68" fmla="*/ 21 w 392"/>
                <a:gd name="T69" fmla="*/ 105 h 425"/>
                <a:gd name="T70" fmla="*/ 42 w 392"/>
                <a:gd name="T71" fmla="*/ 90 h 425"/>
                <a:gd name="T72" fmla="*/ 39 w 392"/>
                <a:gd name="T73" fmla="*/ 32 h 425"/>
                <a:gd name="T74" fmla="*/ 48 w 392"/>
                <a:gd name="T75" fmla="*/ 24 h 425"/>
                <a:gd name="T76" fmla="*/ 132 w 392"/>
                <a:gd name="T77" fmla="*/ 0 h 425"/>
                <a:gd name="T78" fmla="*/ 126 w 392"/>
                <a:gd name="T79" fmla="*/ 32 h 425"/>
                <a:gd name="T80" fmla="*/ 187 w 392"/>
                <a:gd name="T81" fmla="*/ 58 h 425"/>
                <a:gd name="T82" fmla="*/ 234 w 392"/>
                <a:gd name="T83" fmla="*/ 64 h 425"/>
                <a:gd name="T84" fmla="*/ 248 w 392"/>
                <a:gd name="T85" fmla="*/ 67 h 425"/>
                <a:gd name="T86" fmla="*/ 271 w 392"/>
                <a:gd name="T87" fmla="*/ 79 h 425"/>
                <a:gd name="T88" fmla="*/ 315 w 392"/>
                <a:gd name="T89" fmla="*/ 82 h 425"/>
                <a:gd name="T90" fmla="*/ 321 w 392"/>
                <a:gd name="T91" fmla="*/ 96 h 425"/>
                <a:gd name="T92" fmla="*/ 341 w 392"/>
                <a:gd name="T93" fmla="*/ 10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2" h="425">
                  <a:moveTo>
                    <a:pt x="341" y="102"/>
                  </a:moveTo>
                  <a:cubicBezTo>
                    <a:pt x="346" y="115"/>
                    <a:pt x="341" y="119"/>
                    <a:pt x="341" y="134"/>
                  </a:cubicBezTo>
                  <a:cubicBezTo>
                    <a:pt x="342" y="138"/>
                    <a:pt x="349" y="136"/>
                    <a:pt x="353" y="137"/>
                  </a:cubicBezTo>
                  <a:cubicBezTo>
                    <a:pt x="349" y="154"/>
                    <a:pt x="361" y="155"/>
                    <a:pt x="359" y="169"/>
                  </a:cubicBezTo>
                  <a:cubicBezTo>
                    <a:pt x="356" y="171"/>
                    <a:pt x="352" y="172"/>
                    <a:pt x="347" y="172"/>
                  </a:cubicBezTo>
                  <a:cubicBezTo>
                    <a:pt x="348" y="190"/>
                    <a:pt x="331" y="199"/>
                    <a:pt x="338" y="216"/>
                  </a:cubicBezTo>
                  <a:cubicBezTo>
                    <a:pt x="346" y="218"/>
                    <a:pt x="347" y="212"/>
                    <a:pt x="350" y="210"/>
                  </a:cubicBezTo>
                  <a:cubicBezTo>
                    <a:pt x="358" y="202"/>
                    <a:pt x="361" y="189"/>
                    <a:pt x="373" y="181"/>
                  </a:cubicBezTo>
                  <a:cubicBezTo>
                    <a:pt x="392" y="187"/>
                    <a:pt x="375" y="202"/>
                    <a:pt x="373" y="216"/>
                  </a:cubicBezTo>
                  <a:cubicBezTo>
                    <a:pt x="372" y="229"/>
                    <a:pt x="371" y="237"/>
                    <a:pt x="376" y="248"/>
                  </a:cubicBezTo>
                  <a:cubicBezTo>
                    <a:pt x="368" y="249"/>
                    <a:pt x="368" y="259"/>
                    <a:pt x="365" y="265"/>
                  </a:cubicBezTo>
                  <a:cubicBezTo>
                    <a:pt x="361" y="274"/>
                    <a:pt x="368" y="283"/>
                    <a:pt x="367" y="291"/>
                  </a:cubicBezTo>
                  <a:cubicBezTo>
                    <a:pt x="367" y="301"/>
                    <a:pt x="360" y="313"/>
                    <a:pt x="359" y="326"/>
                  </a:cubicBezTo>
                  <a:cubicBezTo>
                    <a:pt x="358" y="334"/>
                    <a:pt x="361" y="347"/>
                    <a:pt x="362" y="352"/>
                  </a:cubicBezTo>
                  <a:cubicBezTo>
                    <a:pt x="362" y="355"/>
                    <a:pt x="359" y="358"/>
                    <a:pt x="359" y="358"/>
                  </a:cubicBezTo>
                  <a:cubicBezTo>
                    <a:pt x="359" y="361"/>
                    <a:pt x="363" y="366"/>
                    <a:pt x="365" y="370"/>
                  </a:cubicBezTo>
                  <a:cubicBezTo>
                    <a:pt x="369" y="379"/>
                    <a:pt x="372" y="389"/>
                    <a:pt x="370" y="410"/>
                  </a:cubicBezTo>
                  <a:cubicBezTo>
                    <a:pt x="304" y="412"/>
                    <a:pt x="246" y="422"/>
                    <a:pt x="178" y="422"/>
                  </a:cubicBezTo>
                  <a:cubicBezTo>
                    <a:pt x="169" y="425"/>
                    <a:pt x="174" y="413"/>
                    <a:pt x="170" y="410"/>
                  </a:cubicBezTo>
                  <a:cubicBezTo>
                    <a:pt x="159" y="410"/>
                    <a:pt x="153" y="406"/>
                    <a:pt x="144" y="405"/>
                  </a:cubicBezTo>
                  <a:cubicBezTo>
                    <a:pt x="143" y="388"/>
                    <a:pt x="126" y="368"/>
                    <a:pt x="141" y="355"/>
                  </a:cubicBezTo>
                  <a:cubicBezTo>
                    <a:pt x="140" y="347"/>
                    <a:pt x="132" y="347"/>
                    <a:pt x="129" y="341"/>
                  </a:cubicBezTo>
                  <a:cubicBezTo>
                    <a:pt x="124" y="330"/>
                    <a:pt x="128" y="313"/>
                    <a:pt x="123" y="303"/>
                  </a:cubicBezTo>
                  <a:cubicBezTo>
                    <a:pt x="120" y="294"/>
                    <a:pt x="115" y="287"/>
                    <a:pt x="109" y="282"/>
                  </a:cubicBezTo>
                  <a:cubicBezTo>
                    <a:pt x="105" y="280"/>
                    <a:pt x="96" y="281"/>
                    <a:pt x="91" y="277"/>
                  </a:cubicBezTo>
                  <a:cubicBezTo>
                    <a:pt x="82" y="269"/>
                    <a:pt x="78" y="255"/>
                    <a:pt x="68" y="248"/>
                  </a:cubicBezTo>
                  <a:cubicBezTo>
                    <a:pt x="66" y="246"/>
                    <a:pt x="58" y="245"/>
                    <a:pt x="53" y="242"/>
                  </a:cubicBezTo>
                  <a:cubicBezTo>
                    <a:pt x="50" y="240"/>
                    <a:pt x="47" y="234"/>
                    <a:pt x="45" y="233"/>
                  </a:cubicBezTo>
                  <a:cubicBezTo>
                    <a:pt x="39" y="230"/>
                    <a:pt x="32" y="233"/>
                    <a:pt x="27" y="230"/>
                  </a:cubicBezTo>
                  <a:cubicBezTo>
                    <a:pt x="21" y="226"/>
                    <a:pt x="22" y="217"/>
                    <a:pt x="13" y="218"/>
                  </a:cubicBezTo>
                  <a:cubicBezTo>
                    <a:pt x="20" y="198"/>
                    <a:pt x="7" y="171"/>
                    <a:pt x="21" y="154"/>
                  </a:cubicBezTo>
                  <a:cubicBezTo>
                    <a:pt x="18" y="145"/>
                    <a:pt x="13" y="137"/>
                    <a:pt x="4" y="134"/>
                  </a:cubicBezTo>
                  <a:cubicBezTo>
                    <a:pt x="0" y="128"/>
                    <a:pt x="7" y="129"/>
                    <a:pt x="10" y="122"/>
                  </a:cubicBezTo>
                  <a:cubicBezTo>
                    <a:pt x="11" y="119"/>
                    <a:pt x="11" y="110"/>
                    <a:pt x="13" y="108"/>
                  </a:cubicBezTo>
                  <a:cubicBezTo>
                    <a:pt x="14" y="107"/>
                    <a:pt x="20" y="106"/>
                    <a:pt x="21" y="105"/>
                  </a:cubicBezTo>
                  <a:cubicBezTo>
                    <a:pt x="26" y="102"/>
                    <a:pt x="34" y="94"/>
                    <a:pt x="42" y="90"/>
                  </a:cubicBezTo>
                  <a:cubicBezTo>
                    <a:pt x="44" y="68"/>
                    <a:pt x="39" y="53"/>
                    <a:pt x="39" y="32"/>
                  </a:cubicBezTo>
                  <a:cubicBezTo>
                    <a:pt x="45" y="33"/>
                    <a:pt x="48" y="30"/>
                    <a:pt x="48" y="24"/>
                  </a:cubicBezTo>
                  <a:cubicBezTo>
                    <a:pt x="73" y="42"/>
                    <a:pt x="107" y="7"/>
                    <a:pt x="132" y="0"/>
                  </a:cubicBezTo>
                  <a:cubicBezTo>
                    <a:pt x="137" y="9"/>
                    <a:pt x="125" y="20"/>
                    <a:pt x="126" y="32"/>
                  </a:cubicBezTo>
                  <a:cubicBezTo>
                    <a:pt x="153" y="26"/>
                    <a:pt x="177" y="39"/>
                    <a:pt x="187" y="58"/>
                  </a:cubicBezTo>
                  <a:cubicBezTo>
                    <a:pt x="204" y="61"/>
                    <a:pt x="217" y="61"/>
                    <a:pt x="234" y="64"/>
                  </a:cubicBezTo>
                  <a:cubicBezTo>
                    <a:pt x="238" y="65"/>
                    <a:pt x="245" y="66"/>
                    <a:pt x="248" y="67"/>
                  </a:cubicBezTo>
                  <a:cubicBezTo>
                    <a:pt x="256" y="70"/>
                    <a:pt x="263" y="77"/>
                    <a:pt x="271" y="79"/>
                  </a:cubicBezTo>
                  <a:cubicBezTo>
                    <a:pt x="284" y="82"/>
                    <a:pt x="300" y="78"/>
                    <a:pt x="315" y="82"/>
                  </a:cubicBezTo>
                  <a:cubicBezTo>
                    <a:pt x="316" y="87"/>
                    <a:pt x="323" y="87"/>
                    <a:pt x="321" y="96"/>
                  </a:cubicBezTo>
                  <a:cubicBezTo>
                    <a:pt x="330" y="96"/>
                    <a:pt x="335" y="100"/>
                    <a:pt x="341" y="102"/>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8" name="Freeform 121"/>
            <p:cNvSpPr>
              <a:spLocks/>
            </p:cNvSpPr>
            <p:nvPr/>
          </p:nvSpPr>
          <p:spPr bwMode="auto">
            <a:xfrm>
              <a:off x="3136901" y="2049463"/>
              <a:ext cx="550863" cy="363538"/>
            </a:xfrm>
            <a:custGeom>
              <a:avLst/>
              <a:gdLst>
                <a:gd name="T0" fmla="*/ 3 w 461"/>
                <a:gd name="T1" fmla="*/ 76 h 305"/>
                <a:gd name="T2" fmla="*/ 11 w 461"/>
                <a:gd name="T3" fmla="*/ 45 h 305"/>
                <a:gd name="T4" fmla="*/ 5 w 461"/>
                <a:gd name="T5" fmla="*/ 33 h 305"/>
                <a:gd name="T6" fmla="*/ 4 w 461"/>
                <a:gd name="T7" fmla="*/ 15 h 305"/>
                <a:gd name="T8" fmla="*/ 8 w 461"/>
                <a:gd name="T9" fmla="*/ 13 h 305"/>
                <a:gd name="T10" fmla="*/ 370 w 461"/>
                <a:gd name="T11" fmla="*/ 0 h 305"/>
                <a:gd name="T12" fmla="*/ 376 w 461"/>
                <a:gd name="T13" fmla="*/ 15 h 305"/>
                <a:gd name="T14" fmla="*/ 376 w 461"/>
                <a:gd name="T15" fmla="*/ 35 h 305"/>
                <a:gd name="T16" fmla="*/ 388 w 461"/>
                <a:gd name="T17" fmla="*/ 73 h 305"/>
                <a:gd name="T18" fmla="*/ 414 w 461"/>
                <a:gd name="T19" fmla="*/ 79 h 305"/>
                <a:gd name="T20" fmla="*/ 417 w 461"/>
                <a:gd name="T21" fmla="*/ 93 h 305"/>
                <a:gd name="T22" fmla="*/ 434 w 461"/>
                <a:gd name="T23" fmla="*/ 108 h 305"/>
                <a:gd name="T24" fmla="*/ 431 w 461"/>
                <a:gd name="T25" fmla="*/ 114 h 305"/>
                <a:gd name="T26" fmla="*/ 440 w 461"/>
                <a:gd name="T27" fmla="*/ 117 h 305"/>
                <a:gd name="T28" fmla="*/ 446 w 461"/>
                <a:gd name="T29" fmla="*/ 122 h 305"/>
                <a:gd name="T30" fmla="*/ 449 w 461"/>
                <a:gd name="T31" fmla="*/ 160 h 305"/>
                <a:gd name="T32" fmla="*/ 440 w 461"/>
                <a:gd name="T33" fmla="*/ 181 h 305"/>
                <a:gd name="T34" fmla="*/ 428 w 461"/>
                <a:gd name="T35" fmla="*/ 181 h 305"/>
                <a:gd name="T36" fmla="*/ 396 w 461"/>
                <a:gd name="T37" fmla="*/ 195 h 305"/>
                <a:gd name="T38" fmla="*/ 396 w 461"/>
                <a:gd name="T39" fmla="*/ 218 h 305"/>
                <a:gd name="T40" fmla="*/ 405 w 461"/>
                <a:gd name="T41" fmla="*/ 239 h 305"/>
                <a:gd name="T42" fmla="*/ 396 w 461"/>
                <a:gd name="T43" fmla="*/ 253 h 305"/>
                <a:gd name="T44" fmla="*/ 393 w 461"/>
                <a:gd name="T45" fmla="*/ 271 h 305"/>
                <a:gd name="T46" fmla="*/ 384 w 461"/>
                <a:gd name="T47" fmla="*/ 276 h 305"/>
                <a:gd name="T48" fmla="*/ 375 w 461"/>
                <a:gd name="T49" fmla="*/ 294 h 305"/>
                <a:gd name="T50" fmla="*/ 347 w 461"/>
                <a:gd name="T51" fmla="*/ 274 h 305"/>
                <a:gd name="T52" fmla="*/ 315 w 461"/>
                <a:gd name="T53" fmla="*/ 280 h 305"/>
                <a:gd name="T54" fmla="*/ 65 w 461"/>
                <a:gd name="T55" fmla="*/ 288 h 305"/>
                <a:gd name="T56" fmla="*/ 56 w 461"/>
                <a:gd name="T57" fmla="*/ 274 h 305"/>
                <a:gd name="T58" fmla="*/ 59 w 461"/>
                <a:gd name="T59" fmla="*/ 256 h 305"/>
                <a:gd name="T60" fmla="*/ 53 w 461"/>
                <a:gd name="T61" fmla="*/ 227 h 305"/>
                <a:gd name="T62" fmla="*/ 56 w 461"/>
                <a:gd name="T63" fmla="*/ 221 h 305"/>
                <a:gd name="T64" fmla="*/ 53 w 461"/>
                <a:gd name="T65" fmla="*/ 216 h 305"/>
                <a:gd name="T66" fmla="*/ 47 w 461"/>
                <a:gd name="T67" fmla="*/ 201 h 305"/>
                <a:gd name="T68" fmla="*/ 44 w 461"/>
                <a:gd name="T69" fmla="*/ 192 h 305"/>
                <a:gd name="T70" fmla="*/ 39 w 461"/>
                <a:gd name="T71" fmla="*/ 189 h 305"/>
                <a:gd name="T72" fmla="*/ 18 w 461"/>
                <a:gd name="T73" fmla="*/ 108 h 305"/>
                <a:gd name="T74" fmla="*/ 12 w 461"/>
                <a:gd name="T75" fmla="*/ 90 h 305"/>
                <a:gd name="T76" fmla="*/ 1 w 461"/>
                <a:gd name="T77" fmla="*/ 82 h 305"/>
                <a:gd name="T78" fmla="*/ 4 w 461"/>
                <a:gd name="T79" fmla="*/ 7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1" h="305">
                  <a:moveTo>
                    <a:pt x="3" y="76"/>
                  </a:moveTo>
                  <a:cubicBezTo>
                    <a:pt x="9" y="72"/>
                    <a:pt x="11" y="56"/>
                    <a:pt x="11" y="45"/>
                  </a:cubicBezTo>
                  <a:cubicBezTo>
                    <a:pt x="11" y="34"/>
                    <a:pt x="2" y="38"/>
                    <a:pt x="5" y="33"/>
                  </a:cubicBezTo>
                  <a:cubicBezTo>
                    <a:pt x="8" y="28"/>
                    <a:pt x="0" y="17"/>
                    <a:pt x="4" y="15"/>
                  </a:cubicBezTo>
                  <a:cubicBezTo>
                    <a:pt x="8" y="13"/>
                    <a:pt x="8" y="13"/>
                    <a:pt x="8" y="13"/>
                  </a:cubicBezTo>
                  <a:cubicBezTo>
                    <a:pt x="8" y="13"/>
                    <a:pt x="337" y="8"/>
                    <a:pt x="370" y="0"/>
                  </a:cubicBezTo>
                  <a:cubicBezTo>
                    <a:pt x="370" y="0"/>
                    <a:pt x="369" y="12"/>
                    <a:pt x="376" y="15"/>
                  </a:cubicBezTo>
                  <a:cubicBezTo>
                    <a:pt x="389" y="13"/>
                    <a:pt x="376" y="28"/>
                    <a:pt x="376" y="35"/>
                  </a:cubicBezTo>
                  <a:cubicBezTo>
                    <a:pt x="375" y="49"/>
                    <a:pt x="385" y="59"/>
                    <a:pt x="388" y="73"/>
                  </a:cubicBezTo>
                  <a:cubicBezTo>
                    <a:pt x="398" y="74"/>
                    <a:pt x="402" y="80"/>
                    <a:pt x="414" y="79"/>
                  </a:cubicBezTo>
                  <a:cubicBezTo>
                    <a:pt x="418" y="86"/>
                    <a:pt x="413" y="84"/>
                    <a:pt x="417" y="93"/>
                  </a:cubicBezTo>
                  <a:cubicBezTo>
                    <a:pt x="418" y="98"/>
                    <a:pt x="431" y="101"/>
                    <a:pt x="434" y="108"/>
                  </a:cubicBezTo>
                  <a:cubicBezTo>
                    <a:pt x="435" y="109"/>
                    <a:pt x="430" y="112"/>
                    <a:pt x="431" y="114"/>
                  </a:cubicBezTo>
                  <a:cubicBezTo>
                    <a:pt x="433" y="115"/>
                    <a:pt x="438" y="115"/>
                    <a:pt x="440" y="117"/>
                  </a:cubicBezTo>
                  <a:cubicBezTo>
                    <a:pt x="442" y="118"/>
                    <a:pt x="444" y="121"/>
                    <a:pt x="446" y="122"/>
                  </a:cubicBezTo>
                  <a:cubicBezTo>
                    <a:pt x="459" y="133"/>
                    <a:pt x="461" y="141"/>
                    <a:pt x="449" y="160"/>
                  </a:cubicBezTo>
                  <a:cubicBezTo>
                    <a:pt x="443" y="164"/>
                    <a:pt x="450" y="181"/>
                    <a:pt x="440" y="181"/>
                  </a:cubicBezTo>
                  <a:cubicBezTo>
                    <a:pt x="435" y="189"/>
                    <a:pt x="431" y="173"/>
                    <a:pt x="428" y="181"/>
                  </a:cubicBezTo>
                  <a:cubicBezTo>
                    <a:pt x="435" y="192"/>
                    <a:pt x="408" y="193"/>
                    <a:pt x="396" y="195"/>
                  </a:cubicBezTo>
                  <a:cubicBezTo>
                    <a:pt x="398" y="203"/>
                    <a:pt x="388" y="213"/>
                    <a:pt x="396" y="218"/>
                  </a:cubicBezTo>
                  <a:cubicBezTo>
                    <a:pt x="399" y="225"/>
                    <a:pt x="408" y="226"/>
                    <a:pt x="405" y="239"/>
                  </a:cubicBezTo>
                  <a:cubicBezTo>
                    <a:pt x="408" y="250"/>
                    <a:pt x="394" y="243"/>
                    <a:pt x="396" y="253"/>
                  </a:cubicBezTo>
                  <a:cubicBezTo>
                    <a:pt x="398" y="262"/>
                    <a:pt x="393" y="264"/>
                    <a:pt x="393" y="271"/>
                  </a:cubicBezTo>
                  <a:cubicBezTo>
                    <a:pt x="388" y="270"/>
                    <a:pt x="387" y="274"/>
                    <a:pt x="384" y="276"/>
                  </a:cubicBezTo>
                  <a:cubicBezTo>
                    <a:pt x="384" y="276"/>
                    <a:pt x="374" y="283"/>
                    <a:pt x="375" y="294"/>
                  </a:cubicBezTo>
                  <a:cubicBezTo>
                    <a:pt x="375" y="305"/>
                    <a:pt x="356" y="276"/>
                    <a:pt x="347" y="274"/>
                  </a:cubicBezTo>
                  <a:cubicBezTo>
                    <a:pt x="345" y="273"/>
                    <a:pt x="322" y="279"/>
                    <a:pt x="315" y="280"/>
                  </a:cubicBezTo>
                  <a:cubicBezTo>
                    <a:pt x="241" y="287"/>
                    <a:pt x="142" y="288"/>
                    <a:pt x="65" y="288"/>
                  </a:cubicBezTo>
                  <a:cubicBezTo>
                    <a:pt x="67" y="282"/>
                    <a:pt x="57" y="280"/>
                    <a:pt x="56" y="274"/>
                  </a:cubicBezTo>
                  <a:cubicBezTo>
                    <a:pt x="55" y="270"/>
                    <a:pt x="59" y="261"/>
                    <a:pt x="59" y="256"/>
                  </a:cubicBezTo>
                  <a:cubicBezTo>
                    <a:pt x="58" y="249"/>
                    <a:pt x="55" y="238"/>
                    <a:pt x="53" y="227"/>
                  </a:cubicBezTo>
                  <a:cubicBezTo>
                    <a:pt x="53" y="225"/>
                    <a:pt x="56" y="224"/>
                    <a:pt x="56" y="221"/>
                  </a:cubicBezTo>
                  <a:cubicBezTo>
                    <a:pt x="56" y="221"/>
                    <a:pt x="53" y="217"/>
                    <a:pt x="53" y="216"/>
                  </a:cubicBezTo>
                  <a:cubicBezTo>
                    <a:pt x="51" y="204"/>
                    <a:pt x="53" y="207"/>
                    <a:pt x="47" y="201"/>
                  </a:cubicBezTo>
                  <a:cubicBezTo>
                    <a:pt x="43" y="197"/>
                    <a:pt x="48" y="196"/>
                    <a:pt x="44" y="192"/>
                  </a:cubicBezTo>
                  <a:cubicBezTo>
                    <a:pt x="46" y="194"/>
                    <a:pt x="37" y="194"/>
                    <a:pt x="39" y="189"/>
                  </a:cubicBezTo>
                  <a:cubicBezTo>
                    <a:pt x="41" y="153"/>
                    <a:pt x="17" y="143"/>
                    <a:pt x="18" y="108"/>
                  </a:cubicBezTo>
                  <a:cubicBezTo>
                    <a:pt x="11" y="103"/>
                    <a:pt x="2" y="90"/>
                    <a:pt x="12" y="90"/>
                  </a:cubicBezTo>
                  <a:cubicBezTo>
                    <a:pt x="7" y="88"/>
                    <a:pt x="1" y="91"/>
                    <a:pt x="1" y="82"/>
                  </a:cubicBezTo>
                  <a:cubicBezTo>
                    <a:pt x="1" y="77"/>
                    <a:pt x="3" y="76"/>
                    <a:pt x="4" y="79"/>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9" name="Freeform 122"/>
            <p:cNvSpPr>
              <a:spLocks/>
            </p:cNvSpPr>
            <p:nvPr/>
          </p:nvSpPr>
          <p:spPr bwMode="auto">
            <a:xfrm>
              <a:off x="3089276" y="1390651"/>
              <a:ext cx="577850" cy="668338"/>
            </a:xfrm>
            <a:custGeom>
              <a:avLst/>
              <a:gdLst>
                <a:gd name="T0" fmla="*/ 337 w 483"/>
                <a:gd name="T1" fmla="*/ 221 h 559"/>
                <a:gd name="T2" fmla="*/ 323 w 483"/>
                <a:gd name="T3" fmla="*/ 247 h 559"/>
                <a:gd name="T4" fmla="*/ 294 w 483"/>
                <a:gd name="T5" fmla="*/ 326 h 559"/>
                <a:gd name="T6" fmla="*/ 285 w 483"/>
                <a:gd name="T7" fmla="*/ 349 h 559"/>
                <a:gd name="T8" fmla="*/ 297 w 483"/>
                <a:gd name="T9" fmla="*/ 387 h 559"/>
                <a:gd name="T10" fmla="*/ 294 w 483"/>
                <a:gd name="T11" fmla="*/ 431 h 559"/>
                <a:gd name="T12" fmla="*/ 303 w 483"/>
                <a:gd name="T13" fmla="*/ 439 h 559"/>
                <a:gd name="T14" fmla="*/ 308 w 483"/>
                <a:gd name="T15" fmla="*/ 445 h 559"/>
                <a:gd name="T16" fmla="*/ 314 w 483"/>
                <a:gd name="T17" fmla="*/ 451 h 559"/>
                <a:gd name="T18" fmla="*/ 329 w 483"/>
                <a:gd name="T19" fmla="*/ 454 h 559"/>
                <a:gd name="T20" fmla="*/ 355 w 483"/>
                <a:gd name="T21" fmla="*/ 471 h 559"/>
                <a:gd name="T22" fmla="*/ 393 w 483"/>
                <a:gd name="T23" fmla="*/ 503 h 559"/>
                <a:gd name="T24" fmla="*/ 52 w 483"/>
                <a:gd name="T25" fmla="*/ 559 h 559"/>
                <a:gd name="T26" fmla="*/ 41 w 483"/>
                <a:gd name="T27" fmla="*/ 378 h 559"/>
                <a:gd name="T28" fmla="*/ 32 w 483"/>
                <a:gd name="T29" fmla="*/ 375 h 559"/>
                <a:gd name="T30" fmla="*/ 35 w 483"/>
                <a:gd name="T31" fmla="*/ 349 h 559"/>
                <a:gd name="T32" fmla="*/ 41 w 483"/>
                <a:gd name="T33" fmla="*/ 335 h 559"/>
                <a:gd name="T34" fmla="*/ 44 w 483"/>
                <a:gd name="T35" fmla="*/ 332 h 559"/>
                <a:gd name="T36" fmla="*/ 29 w 483"/>
                <a:gd name="T37" fmla="*/ 262 h 559"/>
                <a:gd name="T38" fmla="*/ 29 w 483"/>
                <a:gd name="T39" fmla="*/ 212 h 559"/>
                <a:gd name="T40" fmla="*/ 23 w 483"/>
                <a:gd name="T41" fmla="*/ 154 h 559"/>
                <a:gd name="T42" fmla="*/ 6 w 483"/>
                <a:gd name="T43" fmla="*/ 79 h 559"/>
                <a:gd name="T44" fmla="*/ 131 w 483"/>
                <a:gd name="T45" fmla="*/ 35 h 559"/>
                <a:gd name="T46" fmla="*/ 145 w 483"/>
                <a:gd name="T47" fmla="*/ 3 h 559"/>
                <a:gd name="T48" fmla="*/ 148 w 483"/>
                <a:gd name="T49" fmla="*/ 15 h 559"/>
                <a:gd name="T50" fmla="*/ 160 w 483"/>
                <a:gd name="T51" fmla="*/ 55 h 559"/>
                <a:gd name="T52" fmla="*/ 154 w 483"/>
                <a:gd name="T53" fmla="*/ 61 h 559"/>
                <a:gd name="T54" fmla="*/ 175 w 483"/>
                <a:gd name="T55" fmla="*/ 67 h 559"/>
                <a:gd name="T56" fmla="*/ 209 w 483"/>
                <a:gd name="T57" fmla="*/ 70 h 559"/>
                <a:gd name="T58" fmla="*/ 221 w 483"/>
                <a:gd name="T59" fmla="*/ 79 h 559"/>
                <a:gd name="T60" fmla="*/ 253 w 483"/>
                <a:gd name="T61" fmla="*/ 67 h 559"/>
                <a:gd name="T62" fmla="*/ 291 w 483"/>
                <a:gd name="T63" fmla="*/ 76 h 559"/>
                <a:gd name="T64" fmla="*/ 314 w 483"/>
                <a:gd name="T65" fmla="*/ 105 h 559"/>
                <a:gd name="T66" fmla="*/ 337 w 483"/>
                <a:gd name="T67" fmla="*/ 102 h 559"/>
                <a:gd name="T68" fmla="*/ 387 w 483"/>
                <a:gd name="T69" fmla="*/ 116 h 559"/>
                <a:gd name="T70" fmla="*/ 419 w 483"/>
                <a:gd name="T71" fmla="*/ 111 h 559"/>
                <a:gd name="T72" fmla="*/ 483 w 483"/>
                <a:gd name="T73" fmla="*/ 114 h 559"/>
                <a:gd name="T74" fmla="*/ 462 w 483"/>
                <a:gd name="T75" fmla="*/ 131 h 559"/>
                <a:gd name="T76" fmla="*/ 413 w 483"/>
                <a:gd name="T77" fmla="*/ 148 h 559"/>
                <a:gd name="T78" fmla="*/ 404 w 483"/>
                <a:gd name="T79" fmla="*/ 163 h 559"/>
                <a:gd name="T80" fmla="*/ 378 w 483"/>
                <a:gd name="T81" fmla="*/ 192 h 559"/>
                <a:gd name="T82" fmla="*/ 367 w 483"/>
                <a:gd name="T83" fmla="*/ 201 h 559"/>
                <a:gd name="T84" fmla="*/ 355 w 483"/>
                <a:gd name="T85" fmla="*/ 215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559">
                  <a:moveTo>
                    <a:pt x="337" y="230"/>
                  </a:moveTo>
                  <a:cubicBezTo>
                    <a:pt x="334" y="226"/>
                    <a:pt x="336" y="225"/>
                    <a:pt x="337" y="221"/>
                  </a:cubicBezTo>
                  <a:cubicBezTo>
                    <a:pt x="326" y="225"/>
                    <a:pt x="338" y="227"/>
                    <a:pt x="337" y="236"/>
                  </a:cubicBezTo>
                  <a:cubicBezTo>
                    <a:pt x="329" y="236"/>
                    <a:pt x="334" y="250"/>
                    <a:pt x="323" y="247"/>
                  </a:cubicBezTo>
                  <a:cubicBezTo>
                    <a:pt x="321" y="269"/>
                    <a:pt x="326" y="295"/>
                    <a:pt x="323" y="308"/>
                  </a:cubicBezTo>
                  <a:cubicBezTo>
                    <a:pt x="313" y="315"/>
                    <a:pt x="301" y="316"/>
                    <a:pt x="294" y="326"/>
                  </a:cubicBezTo>
                  <a:cubicBezTo>
                    <a:pt x="292" y="328"/>
                    <a:pt x="294" y="336"/>
                    <a:pt x="291" y="340"/>
                  </a:cubicBezTo>
                  <a:cubicBezTo>
                    <a:pt x="289" y="343"/>
                    <a:pt x="283" y="343"/>
                    <a:pt x="285" y="349"/>
                  </a:cubicBezTo>
                  <a:cubicBezTo>
                    <a:pt x="286" y="360"/>
                    <a:pt x="298" y="360"/>
                    <a:pt x="303" y="367"/>
                  </a:cubicBezTo>
                  <a:cubicBezTo>
                    <a:pt x="304" y="375"/>
                    <a:pt x="298" y="378"/>
                    <a:pt x="297" y="387"/>
                  </a:cubicBezTo>
                  <a:cubicBezTo>
                    <a:pt x="295" y="399"/>
                    <a:pt x="300" y="412"/>
                    <a:pt x="300" y="422"/>
                  </a:cubicBezTo>
                  <a:cubicBezTo>
                    <a:pt x="299" y="426"/>
                    <a:pt x="293" y="428"/>
                    <a:pt x="294" y="431"/>
                  </a:cubicBezTo>
                  <a:cubicBezTo>
                    <a:pt x="295" y="434"/>
                    <a:pt x="299" y="441"/>
                    <a:pt x="294" y="439"/>
                  </a:cubicBezTo>
                  <a:cubicBezTo>
                    <a:pt x="295" y="444"/>
                    <a:pt x="298" y="437"/>
                    <a:pt x="303" y="439"/>
                  </a:cubicBezTo>
                  <a:cubicBezTo>
                    <a:pt x="303" y="440"/>
                    <a:pt x="302" y="445"/>
                    <a:pt x="303" y="445"/>
                  </a:cubicBezTo>
                  <a:cubicBezTo>
                    <a:pt x="303" y="446"/>
                    <a:pt x="308" y="444"/>
                    <a:pt x="308" y="445"/>
                  </a:cubicBezTo>
                  <a:cubicBezTo>
                    <a:pt x="310" y="447"/>
                    <a:pt x="309" y="454"/>
                    <a:pt x="308" y="454"/>
                  </a:cubicBezTo>
                  <a:cubicBezTo>
                    <a:pt x="309" y="454"/>
                    <a:pt x="313" y="451"/>
                    <a:pt x="314" y="451"/>
                  </a:cubicBezTo>
                  <a:cubicBezTo>
                    <a:pt x="317" y="451"/>
                    <a:pt x="316" y="454"/>
                    <a:pt x="314" y="454"/>
                  </a:cubicBezTo>
                  <a:cubicBezTo>
                    <a:pt x="321" y="455"/>
                    <a:pt x="320" y="453"/>
                    <a:pt x="329" y="454"/>
                  </a:cubicBezTo>
                  <a:cubicBezTo>
                    <a:pt x="333" y="464"/>
                    <a:pt x="327" y="458"/>
                    <a:pt x="335" y="463"/>
                  </a:cubicBezTo>
                  <a:cubicBezTo>
                    <a:pt x="338" y="465"/>
                    <a:pt x="348" y="470"/>
                    <a:pt x="355" y="471"/>
                  </a:cubicBezTo>
                  <a:cubicBezTo>
                    <a:pt x="359" y="482"/>
                    <a:pt x="367" y="488"/>
                    <a:pt x="372" y="498"/>
                  </a:cubicBezTo>
                  <a:cubicBezTo>
                    <a:pt x="378" y="501"/>
                    <a:pt x="389" y="501"/>
                    <a:pt x="393" y="503"/>
                  </a:cubicBezTo>
                  <a:cubicBezTo>
                    <a:pt x="407" y="513"/>
                    <a:pt x="405" y="531"/>
                    <a:pt x="410" y="547"/>
                  </a:cubicBezTo>
                  <a:cubicBezTo>
                    <a:pt x="296" y="556"/>
                    <a:pt x="176" y="559"/>
                    <a:pt x="52" y="559"/>
                  </a:cubicBezTo>
                  <a:cubicBezTo>
                    <a:pt x="44" y="513"/>
                    <a:pt x="66" y="411"/>
                    <a:pt x="47" y="381"/>
                  </a:cubicBezTo>
                  <a:cubicBezTo>
                    <a:pt x="46" y="380"/>
                    <a:pt x="41" y="379"/>
                    <a:pt x="41" y="378"/>
                  </a:cubicBezTo>
                  <a:cubicBezTo>
                    <a:pt x="40" y="377"/>
                    <a:pt x="45" y="374"/>
                    <a:pt x="44" y="372"/>
                  </a:cubicBezTo>
                  <a:cubicBezTo>
                    <a:pt x="44" y="372"/>
                    <a:pt x="35" y="377"/>
                    <a:pt x="32" y="375"/>
                  </a:cubicBezTo>
                  <a:cubicBezTo>
                    <a:pt x="30" y="374"/>
                    <a:pt x="32" y="359"/>
                    <a:pt x="23" y="361"/>
                  </a:cubicBezTo>
                  <a:cubicBezTo>
                    <a:pt x="26" y="357"/>
                    <a:pt x="29" y="357"/>
                    <a:pt x="35" y="349"/>
                  </a:cubicBezTo>
                  <a:cubicBezTo>
                    <a:pt x="36" y="348"/>
                    <a:pt x="41" y="344"/>
                    <a:pt x="41" y="343"/>
                  </a:cubicBezTo>
                  <a:cubicBezTo>
                    <a:pt x="41" y="342"/>
                    <a:pt x="40" y="336"/>
                    <a:pt x="41" y="335"/>
                  </a:cubicBezTo>
                  <a:cubicBezTo>
                    <a:pt x="41" y="335"/>
                    <a:pt x="49" y="338"/>
                    <a:pt x="49" y="335"/>
                  </a:cubicBezTo>
                  <a:cubicBezTo>
                    <a:pt x="50" y="332"/>
                    <a:pt x="45" y="335"/>
                    <a:pt x="44" y="332"/>
                  </a:cubicBezTo>
                  <a:cubicBezTo>
                    <a:pt x="41" y="321"/>
                    <a:pt x="44" y="306"/>
                    <a:pt x="41" y="291"/>
                  </a:cubicBezTo>
                  <a:cubicBezTo>
                    <a:pt x="39" y="282"/>
                    <a:pt x="31" y="277"/>
                    <a:pt x="29" y="262"/>
                  </a:cubicBezTo>
                  <a:cubicBezTo>
                    <a:pt x="28" y="249"/>
                    <a:pt x="27" y="236"/>
                    <a:pt x="26" y="224"/>
                  </a:cubicBezTo>
                  <a:cubicBezTo>
                    <a:pt x="26" y="220"/>
                    <a:pt x="29" y="212"/>
                    <a:pt x="29" y="212"/>
                  </a:cubicBezTo>
                  <a:cubicBezTo>
                    <a:pt x="29" y="207"/>
                    <a:pt x="24" y="200"/>
                    <a:pt x="23" y="195"/>
                  </a:cubicBezTo>
                  <a:cubicBezTo>
                    <a:pt x="21" y="180"/>
                    <a:pt x="23" y="166"/>
                    <a:pt x="23" y="154"/>
                  </a:cubicBezTo>
                  <a:cubicBezTo>
                    <a:pt x="20" y="150"/>
                    <a:pt x="19" y="156"/>
                    <a:pt x="15" y="148"/>
                  </a:cubicBezTo>
                  <a:cubicBezTo>
                    <a:pt x="13" y="128"/>
                    <a:pt x="3" y="109"/>
                    <a:pt x="6" y="79"/>
                  </a:cubicBezTo>
                  <a:cubicBezTo>
                    <a:pt x="7" y="67"/>
                    <a:pt x="7" y="54"/>
                    <a:pt x="0" y="41"/>
                  </a:cubicBezTo>
                  <a:cubicBezTo>
                    <a:pt x="36" y="33"/>
                    <a:pt x="104" y="43"/>
                    <a:pt x="131" y="35"/>
                  </a:cubicBezTo>
                  <a:cubicBezTo>
                    <a:pt x="136" y="31"/>
                    <a:pt x="131" y="17"/>
                    <a:pt x="131" y="3"/>
                  </a:cubicBezTo>
                  <a:cubicBezTo>
                    <a:pt x="136" y="3"/>
                    <a:pt x="141" y="3"/>
                    <a:pt x="145" y="3"/>
                  </a:cubicBezTo>
                  <a:cubicBezTo>
                    <a:pt x="149" y="0"/>
                    <a:pt x="146" y="16"/>
                    <a:pt x="145" y="15"/>
                  </a:cubicBezTo>
                  <a:cubicBezTo>
                    <a:pt x="146" y="18"/>
                    <a:pt x="149" y="16"/>
                    <a:pt x="148" y="15"/>
                  </a:cubicBezTo>
                  <a:cubicBezTo>
                    <a:pt x="151" y="23"/>
                    <a:pt x="155" y="32"/>
                    <a:pt x="157" y="41"/>
                  </a:cubicBezTo>
                  <a:cubicBezTo>
                    <a:pt x="158" y="45"/>
                    <a:pt x="159" y="59"/>
                    <a:pt x="160" y="55"/>
                  </a:cubicBezTo>
                  <a:cubicBezTo>
                    <a:pt x="156" y="67"/>
                    <a:pt x="153" y="52"/>
                    <a:pt x="145" y="58"/>
                  </a:cubicBezTo>
                  <a:cubicBezTo>
                    <a:pt x="148" y="61"/>
                    <a:pt x="151" y="61"/>
                    <a:pt x="154" y="61"/>
                  </a:cubicBezTo>
                  <a:cubicBezTo>
                    <a:pt x="154" y="61"/>
                    <a:pt x="156" y="66"/>
                    <a:pt x="157" y="64"/>
                  </a:cubicBezTo>
                  <a:cubicBezTo>
                    <a:pt x="164" y="56"/>
                    <a:pt x="166" y="65"/>
                    <a:pt x="175" y="67"/>
                  </a:cubicBezTo>
                  <a:cubicBezTo>
                    <a:pt x="176" y="67"/>
                    <a:pt x="180" y="64"/>
                    <a:pt x="183" y="64"/>
                  </a:cubicBezTo>
                  <a:cubicBezTo>
                    <a:pt x="182" y="64"/>
                    <a:pt x="206" y="69"/>
                    <a:pt x="209" y="70"/>
                  </a:cubicBezTo>
                  <a:cubicBezTo>
                    <a:pt x="211" y="70"/>
                    <a:pt x="214" y="69"/>
                    <a:pt x="215" y="70"/>
                  </a:cubicBezTo>
                  <a:cubicBezTo>
                    <a:pt x="218" y="73"/>
                    <a:pt x="215" y="78"/>
                    <a:pt x="221" y="79"/>
                  </a:cubicBezTo>
                  <a:cubicBezTo>
                    <a:pt x="225" y="79"/>
                    <a:pt x="240" y="78"/>
                    <a:pt x="239" y="79"/>
                  </a:cubicBezTo>
                  <a:cubicBezTo>
                    <a:pt x="247" y="76"/>
                    <a:pt x="244" y="68"/>
                    <a:pt x="253" y="67"/>
                  </a:cubicBezTo>
                  <a:cubicBezTo>
                    <a:pt x="261" y="66"/>
                    <a:pt x="272" y="67"/>
                    <a:pt x="279" y="70"/>
                  </a:cubicBezTo>
                  <a:cubicBezTo>
                    <a:pt x="281" y="71"/>
                    <a:pt x="290" y="75"/>
                    <a:pt x="291" y="76"/>
                  </a:cubicBezTo>
                  <a:cubicBezTo>
                    <a:pt x="294" y="78"/>
                    <a:pt x="290" y="91"/>
                    <a:pt x="300" y="84"/>
                  </a:cubicBezTo>
                  <a:cubicBezTo>
                    <a:pt x="301" y="95"/>
                    <a:pt x="309" y="98"/>
                    <a:pt x="314" y="105"/>
                  </a:cubicBezTo>
                  <a:cubicBezTo>
                    <a:pt x="324" y="105"/>
                    <a:pt x="316" y="87"/>
                    <a:pt x="329" y="90"/>
                  </a:cubicBezTo>
                  <a:cubicBezTo>
                    <a:pt x="334" y="91"/>
                    <a:pt x="332" y="99"/>
                    <a:pt x="337" y="102"/>
                  </a:cubicBezTo>
                  <a:cubicBezTo>
                    <a:pt x="342" y="105"/>
                    <a:pt x="356" y="100"/>
                    <a:pt x="352" y="114"/>
                  </a:cubicBezTo>
                  <a:cubicBezTo>
                    <a:pt x="362" y="119"/>
                    <a:pt x="381" y="113"/>
                    <a:pt x="387" y="116"/>
                  </a:cubicBezTo>
                  <a:cubicBezTo>
                    <a:pt x="386" y="111"/>
                    <a:pt x="397" y="105"/>
                    <a:pt x="404" y="99"/>
                  </a:cubicBezTo>
                  <a:cubicBezTo>
                    <a:pt x="415" y="97"/>
                    <a:pt x="411" y="110"/>
                    <a:pt x="419" y="111"/>
                  </a:cubicBezTo>
                  <a:cubicBezTo>
                    <a:pt x="432" y="107"/>
                    <a:pt x="444" y="106"/>
                    <a:pt x="457" y="108"/>
                  </a:cubicBezTo>
                  <a:cubicBezTo>
                    <a:pt x="463" y="109"/>
                    <a:pt x="472" y="121"/>
                    <a:pt x="483" y="114"/>
                  </a:cubicBezTo>
                  <a:cubicBezTo>
                    <a:pt x="482" y="121"/>
                    <a:pt x="472" y="128"/>
                    <a:pt x="465" y="122"/>
                  </a:cubicBezTo>
                  <a:cubicBezTo>
                    <a:pt x="459" y="124"/>
                    <a:pt x="469" y="127"/>
                    <a:pt x="462" y="131"/>
                  </a:cubicBezTo>
                  <a:cubicBezTo>
                    <a:pt x="447" y="136"/>
                    <a:pt x="429" y="138"/>
                    <a:pt x="422" y="151"/>
                  </a:cubicBezTo>
                  <a:cubicBezTo>
                    <a:pt x="418" y="154"/>
                    <a:pt x="416" y="147"/>
                    <a:pt x="413" y="148"/>
                  </a:cubicBezTo>
                  <a:cubicBezTo>
                    <a:pt x="413" y="149"/>
                    <a:pt x="416" y="153"/>
                    <a:pt x="416" y="154"/>
                  </a:cubicBezTo>
                  <a:cubicBezTo>
                    <a:pt x="416" y="155"/>
                    <a:pt x="406" y="161"/>
                    <a:pt x="404" y="163"/>
                  </a:cubicBezTo>
                  <a:cubicBezTo>
                    <a:pt x="400" y="167"/>
                    <a:pt x="398" y="176"/>
                    <a:pt x="390" y="175"/>
                  </a:cubicBezTo>
                  <a:cubicBezTo>
                    <a:pt x="393" y="186"/>
                    <a:pt x="383" y="186"/>
                    <a:pt x="378" y="192"/>
                  </a:cubicBezTo>
                  <a:cubicBezTo>
                    <a:pt x="377" y="193"/>
                    <a:pt x="376" y="200"/>
                    <a:pt x="375" y="201"/>
                  </a:cubicBezTo>
                  <a:cubicBezTo>
                    <a:pt x="372" y="204"/>
                    <a:pt x="368" y="200"/>
                    <a:pt x="367" y="201"/>
                  </a:cubicBezTo>
                  <a:cubicBezTo>
                    <a:pt x="366" y="202"/>
                    <a:pt x="370" y="205"/>
                    <a:pt x="369" y="207"/>
                  </a:cubicBezTo>
                  <a:cubicBezTo>
                    <a:pt x="369" y="207"/>
                    <a:pt x="358" y="213"/>
                    <a:pt x="355" y="215"/>
                  </a:cubicBezTo>
                  <a:cubicBezTo>
                    <a:pt x="351" y="219"/>
                    <a:pt x="348" y="229"/>
                    <a:pt x="337" y="230"/>
                  </a:cubicBez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0" name="Freeform 123"/>
            <p:cNvSpPr>
              <a:spLocks/>
            </p:cNvSpPr>
            <p:nvPr/>
          </p:nvSpPr>
          <p:spPr bwMode="auto">
            <a:xfrm>
              <a:off x="3214689" y="2381251"/>
              <a:ext cx="606425" cy="533400"/>
            </a:xfrm>
            <a:custGeom>
              <a:avLst/>
              <a:gdLst>
                <a:gd name="T0" fmla="*/ 471 w 507"/>
                <a:gd name="T1" fmla="*/ 419 h 446"/>
                <a:gd name="T2" fmla="*/ 421 w 507"/>
                <a:gd name="T3" fmla="*/ 439 h 446"/>
                <a:gd name="T4" fmla="*/ 442 w 507"/>
                <a:gd name="T5" fmla="*/ 410 h 446"/>
                <a:gd name="T6" fmla="*/ 433 w 507"/>
                <a:gd name="T7" fmla="*/ 393 h 446"/>
                <a:gd name="T8" fmla="*/ 328 w 507"/>
                <a:gd name="T9" fmla="*/ 399 h 446"/>
                <a:gd name="T10" fmla="*/ 90 w 507"/>
                <a:gd name="T11" fmla="*/ 407 h 446"/>
                <a:gd name="T12" fmla="*/ 84 w 507"/>
                <a:gd name="T13" fmla="*/ 154 h 446"/>
                <a:gd name="T14" fmla="*/ 67 w 507"/>
                <a:gd name="T15" fmla="*/ 143 h 446"/>
                <a:gd name="T16" fmla="*/ 49 w 507"/>
                <a:gd name="T17" fmla="*/ 111 h 446"/>
                <a:gd name="T18" fmla="*/ 64 w 507"/>
                <a:gd name="T19" fmla="*/ 96 h 446"/>
                <a:gd name="T20" fmla="*/ 40 w 507"/>
                <a:gd name="T21" fmla="*/ 79 h 446"/>
                <a:gd name="T22" fmla="*/ 29 w 507"/>
                <a:gd name="T23" fmla="*/ 70 h 446"/>
                <a:gd name="T24" fmla="*/ 20 w 507"/>
                <a:gd name="T25" fmla="*/ 50 h 446"/>
                <a:gd name="T26" fmla="*/ 0 w 507"/>
                <a:gd name="T27" fmla="*/ 15 h 446"/>
                <a:gd name="T28" fmla="*/ 180 w 507"/>
                <a:gd name="T29" fmla="*/ 12 h 446"/>
                <a:gd name="T30" fmla="*/ 232 w 507"/>
                <a:gd name="T31" fmla="*/ 9 h 446"/>
                <a:gd name="T32" fmla="*/ 282 w 507"/>
                <a:gd name="T33" fmla="*/ 3 h 446"/>
                <a:gd name="T34" fmla="*/ 308 w 507"/>
                <a:gd name="T35" fmla="*/ 23 h 446"/>
                <a:gd name="T36" fmla="*/ 317 w 507"/>
                <a:gd name="T37" fmla="*/ 84 h 446"/>
                <a:gd name="T38" fmla="*/ 331 w 507"/>
                <a:gd name="T39" fmla="*/ 99 h 446"/>
                <a:gd name="T40" fmla="*/ 340 w 507"/>
                <a:gd name="T41" fmla="*/ 105 h 446"/>
                <a:gd name="T42" fmla="*/ 343 w 507"/>
                <a:gd name="T43" fmla="*/ 114 h 446"/>
                <a:gd name="T44" fmla="*/ 357 w 507"/>
                <a:gd name="T45" fmla="*/ 119 h 446"/>
                <a:gd name="T46" fmla="*/ 366 w 507"/>
                <a:gd name="T47" fmla="*/ 128 h 446"/>
                <a:gd name="T48" fmla="*/ 378 w 507"/>
                <a:gd name="T49" fmla="*/ 166 h 446"/>
                <a:gd name="T50" fmla="*/ 395 w 507"/>
                <a:gd name="T51" fmla="*/ 157 h 446"/>
                <a:gd name="T52" fmla="*/ 416 w 507"/>
                <a:gd name="T53" fmla="*/ 166 h 446"/>
                <a:gd name="T54" fmla="*/ 407 w 507"/>
                <a:gd name="T55" fmla="*/ 233 h 446"/>
                <a:gd name="T56" fmla="*/ 421 w 507"/>
                <a:gd name="T57" fmla="*/ 247 h 446"/>
                <a:gd name="T58" fmla="*/ 436 w 507"/>
                <a:gd name="T59" fmla="*/ 259 h 446"/>
                <a:gd name="T60" fmla="*/ 459 w 507"/>
                <a:gd name="T61" fmla="*/ 271 h 446"/>
                <a:gd name="T62" fmla="*/ 468 w 507"/>
                <a:gd name="T63" fmla="*/ 276 h 446"/>
                <a:gd name="T64" fmla="*/ 471 w 507"/>
                <a:gd name="T65" fmla="*/ 291 h 446"/>
                <a:gd name="T66" fmla="*/ 477 w 507"/>
                <a:gd name="T67" fmla="*/ 308 h 446"/>
                <a:gd name="T68" fmla="*/ 471 w 507"/>
                <a:gd name="T69" fmla="*/ 311 h 446"/>
                <a:gd name="T70" fmla="*/ 485 w 507"/>
                <a:gd name="T71" fmla="*/ 337 h 446"/>
                <a:gd name="T72" fmla="*/ 506 w 507"/>
                <a:gd name="T73" fmla="*/ 343 h 446"/>
                <a:gd name="T74" fmla="*/ 506 w 507"/>
                <a:gd name="T75" fmla="*/ 355 h 446"/>
                <a:gd name="T76" fmla="*/ 500 w 507"/>
                <a:gd name="T77" fmla="*/ 367 h 446"/>
                <a:gd name="T78" fmla="*/ 500 w 507"/>
                <a:gd name="T79" fmla="*/ 378 h 446"/>
                <a:gd name="T80" fmla="*/ 491 w 507"/>
                <a:gd name="T81" fmla="*/ 378 h 446"/>
                <a:gd name="T82" fmla="*/ 480 w 507"/>
                <a:gd name="T83" fmla="*/ 378 h 446"/>
                <a:gd name="T84" fmla="*/ 477 w 507"/>
                <a:gd name="T85" fmla="*/ 401 h 446"/>
                <a:gd name="T86" fmla="*/ 471 w 507"/>
                <a:gd name="T87" fmla="*/ 410 h 446"/>
                <a:gd name="T88" fmla="*/ 471 w 507"/>
                <a:gd name="T89" fmla="*/ 419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7" h="446">
                  <a:moveTo>
                    <a:pt x="471" y="419"/>
                  </a:moveTo>
                  <a:cubicBezTo>
                    <a:pt x="476" y="446"/>
                    <a:pt x="434" y="439"/>
                    <a:pt x="421" y="439"/>
                  </a:cubicBezTo>
                  <a:cubicBezTo>
                    <a:pt x="422" y="424"/>
                    <a:pt x="439" y="424"/>
                    <a:pt x="442" y="410"/>
                  </a:cubicBezTo>
                  <a:cubicBezTo>
                    <a:pt x="438" y="406"/>
                    <a:pt x="437" y="395"/>
                    <a:pt x="433" y="393"/>
                  </a:cubicBezTo>
                  <a:cubicBezTo>
                    <a:pt x="425" y="387"/>
                    <a:pt x="355" y="397"/>
                    <a:pt x="328" y="399"/>
                  </a:cubicBezTo>
                  <a:cubicBezTo>
                    <a:pt x="253" y="402"/>
                    <a:pt x="154" y="405"/>
                    <a:pt x="90" y="407"/>
                  </a:cubicBezTo>
                  <a:cubicBezTo>
                    <a:pt x="89" y="322"/>
                    <a:pt x="88" y="237"/>
                    <a:pt x="84" y="154"/>
                  </a:cubicBezTo>
                  <a:cubicBezTo>
                    <a:pt x="80" y="149"/>
                    <a:pt x="72" y="147"/>
                    <a:pt x="67" y="143"/>
                  </a:cubicBezTo>
                  <a:cubicBezTo>
                    <a:pt x="68" y="125"/>
                    <a:pt x="50" y="126"/>
                    <a:pt x="49" y="111"/>
                  </a:cubicBezTo>
                  <a:cubicBezTo>
                    <a:pt x="54" y="105"/>
                    <a:pt x="56" y="99"/>
                    <a:pt x="64" y="96"/>
                  </a:cubicBezTo>
                  <a:cubicBezTo>
                    <a:pt x="67" y="75"/>
                    <a:pt x="50" y="81"/>
                    <a:pt x="40" y="79"/>
                  </a:cubicBezTo>
                  <a:cubicBezTo>
                    <a:pt x="41" y="71"/>
                    <a:pt x="32" y="74"/>
                    <a:pt x="29" y="70"/>
                  </a:cubicBezTo>
                  <a:cubicBezTo>
                    <a:pt x="25" y="65"/>
                    <a:pt x="24" y="55"/>
                    <a:pt x="20" y="50"/>
                  </a:cubicBezTo>
                  <a:cubicBezTo>
                    <a:pt x="13" y="38"/>
                    <a:pt x="0" y="29"/>
                    <a:pt x="0" y="15"/>
                  </a:cubicBezTo>
                  <a:cubicBezTo>
                    <a:pt x="55" y="15"/>
                    <a:pt x="120" y="15"/>
                    <a:pt x="180" y="12"/>
                  </a:cubicBezTo>
                  <a:cubicBezTo>
                    <a:pt x="192" y="11"/>
                    <a:pt x="213" y="10"/>
                    <a:pt x="232" y="9"/>
                  </a:cubicBezTo>
                  <a:cubicBezTo>
                    <a:pt x="251" y="8"/>
                    <a:pt x="270" y="0"/>
                    <a:pt x="282" y="3"/>
                  </a:cubicBezTo>
                  <a:cubicBezTo>
                    <a:pt x="294" y="6"/>
                    <a:pt x="299" y="19"/>
                    <a:pt x="308" y="23"/>
                  </a:cubicBezTo>
                  <a:cubicBezTo>
                    <a:pt x="302" y="44"/>
                    <a:pt x="307" y="68"/>
                    <a:pt x="317" y="84"/>
                  </a:cubicBezTo>
                  <a:cubicBezTo>
                    <a:pt x="320" y="90"/>
                    <a:pt x="326" y="94"/>
                    <a:pt x="331" y="99"/>
                  </a:cubicBezTo>
                  <a:cubicBezTo>
                    <a:pt x="333" y="101"/>
                    <a:pt x="338" y="103"/>
                    <a:pt x="340" y="105"/>
                  </a:cubicBezTo>
                  <a:cubicBezTo>
                    <a:pt x="342" y="107"/>
                    <a:pt x="341" y="112"/>
                    <a:pt x="343" y="114"/>
                  </a:cubicBezTo>
                  <a:cubicBezTo>
                    <a:pt x="346" y="116"/>
                    <a:pt x="355" y="117"/>
                    <a:pt x="357" y="119"/>
                  </a:cubicBezTo>
                  <a:cubicBezTo>
                    <a:pt x="362" y="123"/>
                    <a:pt x="361" y="128"/>
                    <a:pt x="366" y="128"/>
                  </a:cubicBezTo>
                  <a:cubicBezTo>
                    <a:pt x="370" y="141"/>
                    <a:pt x="370" y="158"/>
                    <a:pt x="378" y="166"/>
                  </a:cubicBezTo>
                  <a:cubicBezTo>
                    <a:pt x="388" y="168"/>
                    <a:pt x="386" y="157"/>
                    <a:pt x="395" y="157"/>
                  </a:cubicBezTo>
                  <a:cubicBezTo>
                    <a:pt x="402" y="161"/>
                    <a:pt x="409" y="163"/>
                    <a:pt x="416" y="166"/>
                  </a:cubicBezTo>
                  <a:cubicBezTo>
                    <a:pt x="414" y="191"/>
                    <a:pt x="391" y="213"/>
                    <a:pt x="407" y="233"/>
                  </a:cubicBezTo>
                  <a:cubicBezTo>
                    <a:pt x="412" y="239"/>
                    <a:pt x="415" y="243"/>
                    <a:pt x="421" y="247"/>
                  </a:cubicBezTo>
                  <a:cubicBezTo>
                    <a:pt x="425" y="250"/>
                    <a:pt x="436" y="250"/>
                    <a:pt x="436" y="259"/>
                  </a:cubicBezTo>
                  <a:cubicBezTo>
                    <a:pt x="446" y="255"/>
                    <a:pt x="453" y="265"/>
                    <a:pt x="459" y="271"/>
                  </a:cubicBezTo>
                  <a:cubicBezTo>
                    <a:pt x="461" y="272"/>
                    <a:pt x="467" y="275"/>
                    <a:pt x="468" y="276"/>
                  </a:cubicBezTo>
                  <a:cubicBezTo>
                    <a:pt x="470" y="279"/>
                    <a:pt x="469" y="286"/>
                    <a:pt x="471" y="291"/>
                  </a:cubicBezTo>
                  <a:cubicBezTo>
                    <a:pt x="472" y="294"/>
                    <a:pt x="481" y="299"/>
                    <a:pt x="477" y="308"/>
                  </a:cubicBezTo>
                  <a:cubicBezTo>
                    <a:pt x="477" y="309"/>
                    <a:pt x="471" y="312"/>
                    <a:pt x="471" y="311"/>
                  </a:cubicBezTo>
                  <a:cubicBezTo>
                    <a:pt x="474" y="323"/>
                    <a:pt x="485" y="328"/>
                    <a:pt x="485" y="337"/>
                  </a:cubicBezTo>
                  <a:cubicBezTo>
                    <a:pt x="493" y="343"/>
                    <a:pt x="500" y="334"/>
                    <a:pt x="506" y="343"/>
                  </a:cubicBezTo>
                  <a:cubicBezTo>
                    <a:pt x="502" y="346"/>
                    <a:pt x="507" y="350"/>
                    <a:pt x="506" y="355"/>
                  </a:cubicBezTo>
                  <a:cubicBezTo>
                    <a:pt x="505" y="359"/>
                    <a:pt x="502" y="361"/>
                    <a:pt x="500" y="367"/>
                  </a:cubicBezTo>
                  <a:cubicBezTo>
                    <a:pt x="499" y="370"/>
                    <a:pt x="505" y="372"/>
                    <a:pt x="500" y="378"/>
                  </a:cubicBezTo>
                  <a:cubicBezTo>
                    <a:pt x="501" y="377"/>
                    <a:pt x="493" y="377"/>
                    <a:pt x="491" y="378"/>
                  </a:cubicBezTo>
                  <a:cubicBezTo>
                    <a:pt x="485" y="382"/>
                    <a:pt x="482" y="393"/>
                    <a:pt x="480" y="378"/>
                  </a:cubicBezTo>
                  <a:cubicBezTo>
                    <a:pt x="472" y="385"/>
                    <a:pt x="475" y="391"/>
                    <a:pt x="477" y="401"/>
                  </a:cubicBezTo>
                  <a:cubicBezTo>
                    <a:pt x="467" y="403"/>
                    <a:pt x="473" y="406"/>
                    <a:pt x="471" y="410"/>
                  </a:cubicBezTo>
                  <a:cubicBezTo>
                    <a:pt x="469" y="413"/>
                    <a:pt x="466" y="418"/>
                    <a:pt x="471" y="419"/>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1" name="Freeform 124"/>
            <p:cNvSpPr>
              <a:spLocks/>
            </p:cNvSpPr>
            <p:nvPr/>
          </p:nvSpPr>
          <p:spPr bwMode="auto">
            <a:xfrm>
              <a:off x="3325814" y="2843213"/>
              <a:ext cx="452438" cy="428625"/>
            </a:xfrm>
            <a:custGeom>
              <a:avLst/>
              <a:gdLst>
                <a:gd name="T0" fmla="*/ 343 w 378"/>
                <a:gd name="T1" fmla="*/ 106 h 359"/>
                <a:gd name="T2" fmla="*/ 349 w 378"/>
                <a:gd name="T3" fmla="*/ 132 h 359"/>
                <a:gd name="T4" fmla="*/ 331 w 378"/>
                <a:gd name="T5" fmla="*/ 149 h 359"/>
                <a:gd name="T6" fmla="*/ 334 w 378"/>
                <a:gd name="T7" fmla="*/ 164 h 359"/>
                <a:gd name="T8" fmla="*/ 323 w 378"/>
                <a:gd name="T9" fmla="*/ 164 h 359"/>
                <a:gd name="T10" fmla="*/ 317 w 378"/>
                <a:gd name="T11" fmla="*/ 170 h 359"/>
                <a:gd name="T12" fmla="*/ 317 w 378"/>
                <a:gd name="T13" fmla="*/ 205 h 359"/>
                <a:gd name="T14" fmla="*/ 299 w 378"/>
                <a:gd name="T15" fmla="*/ 225 h 359"/>
                <a:gd name="T16" fmla="*/ 288 w 378"/>
                <a:gd name="T17" fmla="*/ 225 h 359"/>
                <a:gd name="T18" fmla="*/ 294 w 378"/>
                <a:gd name="T19" fmla="*/ 248 h 359"/>
                <a:gd name="T20" fmla="*/ 276 w 378"/>
                <a:gd name="T21" fmla="*/ 257 h 359"/>
                <a:gd name="T22" fmla="*/ 282 w 378"/>
                <a:gd name="T23" fmla="*/ 266 h 359"/>
                <a:gd name="T24" fmla="*/ 270 w 378"/>
                <a:gd name="T25" fmla="*/ 280 h 359"/>
                <a:gd name="T26" fmla="*/ 267 w 378"/>
                <a:gd name="T27" fmla="*/ 289 h 359"/>
                <a:gd name="T28" fmla="*/ 273 w 378"/>
                <a:gd name="T29" fmla="*/ 298 h 359"/>
                <a:gd name="T30" fmla="*/ 267 w 378"/>
                <a:gd name="T31" fmla="*/ 303 h 359"/>
                <a:gd name="T32" fmla="*/ 279 w 378"/>
                <a:gd name="T33" fmla="*/ 318 h 359"/>
                <a:gd name="T34" fmla="*/ 282 w 378"/>
                <a:gd name="T35" fmla="*/ 327 h 359"/>
                <a:gd name="T36" fmla="*/ 276 w 378"/>
                <a:gd name="T37" fmla="*/ 335 h 359"/>
                <a:gd name="T38" fmla="*/ 279 w 378"/>
                <a:gd name="T39" fmla="*/ 347 h 359"/>
                <a:gd name="T40" fmla="*/ 157 w 378"/>
                <a:gd name="T41" fmla="*/ 353 h 359"/>
                <a:gd name="T42" fmla="*/ 137 w 378"/>
                <a:gd name="T43" fmla="*/ 350 h 359"/>
                <a:gd name="T44" fmla="*/ 119 w 378"/>
                <a:gd name="T45" fmla="*/ 356 h 359"/>
                <a:gd name="T46" fmla="*/ 52 w 378"/>
                <a:gd name="T47" fmla="*/ 356 h 359"/>
                <a:gd name="T48" fmla="*/ 52 w 378"/>
                <a:gd name="T49" fmla="*/ 306 h 359"/>
                <a:gd name="T50" fmla="*/ 46 w 378"/>
                <a:gd name="T51" fmla="*/ 303 h 359"/>
                <a:gd name="T52" fmla="*/ 32 w 378"/>
                <a:gd name="T53" fmla="*/ 303 h 359"/>
                <a:gd name="T54" fmla="*/ 32 w 378"/>
                <a:gd name="T55" fmla="*/ 298 h 359"/>
                <a:gd name="T56" fmla="*/ 20 w 378"/>
                <a:gd name="T57" fmla="*/ 303 h 359"/>
                <a:gd name="T58" fmla="*/ 14 w 378"/>
                <a:gd name="T59" fmla="*/ 111 h 359"/>
                <a:gd name="T60" fmla="*/ 0 w 378"/>
                <a:gd name="T61" fmla="*/ 24 h 359"/>
                <a:gd name="T62" fmla="*/ 294 w 378"/>
                <a:gd name="T63" fmla="*/ 13 h 359"/>
                <a:gd name="T64" fmla="*/ 343 w 378"/>
                <a:gd name="T65" fmla="*/ 24 h 359"/>
                <a:gd name="T66" fmla="*/ 328 w 378"/>
                <a:gd name="T67" fmla="*/ 33 h 359"/>
                <a:gd name="T68" fmla="*/ 326 w 378"/>
                <a:gd name="T69" fmla="*/ 56 h 359"/>
                <a:gd name="T70" fmla="*/ 375 w 378"/>
                <a:gd name="T71" fmla="*/ 56 h 359"/>
                <a:gd name="T72" fmla="*/ 369 w 378"/>
                <a:gd name="T73" fmla="*/ 62 h 359"/>
                <a:gd name="T74" fmla="*/ 372 w 378"/>
                <a:gd name="T75" fmla="*/ 68 h 359"/>
                <a:gd name="T76" fmla="*/ 358 w 378"/>
                <a:gd name="T77" fmla="*/ 79 h 359"/>
                <a:gd name="T78" fmla="*/ 349 w 378"/>
                <a:gd name="T79" fmla="*/ 100 h 359"/>
                <a:gd name="T80" fmla="*/ 343 w 378"/>
                <a:gd name="T81" fmla="*/ 10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359">
                  <a:moveTo>
                    <a:pt x="343" y="106"/>
                  </a:moveTo>
                  <a:cubicBezTo>
                    <a:pt x="341" y="118"/>
                    <a:pt x="348" y="122"/>
                    <a:pt x="349" y="132"/>
                  </a:cubicBezTo>
                  <a:cubicBezTo>
                    <a:pt x="347" y="141"/>
                    <a:pt x="341" y="147"/>
                    <a:pt x="331" y="149"/>
                  </a:cubicBezTo>
                  <a:cubicBezTo>
                    <a:pt x="334" y="154"/>
                    <a:pt x="341" y="158"/>
                    <a:pt x="334" y="164"/>
                  </a:cubicBezTo>
                  <a:cubicBezTo>
                    <a:pt x="329" y="169"/>
                    <a:pt x="331" y="164"/>
                    <a:pt x="323" y="164"/>
                  </a:cubicBezTo>
                  <a:cubicBezTo>
                    <a:pt x="323" y="172"/>
                    <a:pt x="322" y="174"/>
                    <a:pt x="317" y="170"/>
                  </a:cubicBezTo>
                  <a:cubicBezTo>
                    <a:pt x="314" y="183"/>
                    <a:pt x="314" y="198"/>
                    <a:pt x="317" y="205"/>
                  </a:cubicBezTo>
                  <a:cubicBezTo>
                    <a:pt x="314" y="214"/>
                    <a:pt x="299" y="212"/>
                    <a:pt x="299" y="225"/>
                  </a:cubicBezTo>
                  <a:cubicBezTo>
                    <a:pt x="294" y="230"/>
                    <a:pt x="296" y="225"/>
                    <a:pt x="288" y="225"/>
                  </a:cubicBezTo>
                  <a:cubicBezTo>
                    <a:pt x="289" y="233"/>
                    <a:pt x="292" y="240"/>
                    <a:pt x="294" y="248"/>
                  </a:cubicBezTo>
                  <a:cubicBezTo>
                    <a:pt x="283" y="247"/>
                    <a:pt x="281" y="253"/>
                    <a:pt x="276" y="257"/>
                  </a:cubicBezTo>
                  <a:cubicBezTo>
                    <a:pt x="277" y="263"/>
                    <a:pt x="284" y="252"/>
                    <a:pt x="282" y="266"/>
                  </a:cubicBezTo>
                  <a:cubicBezTo>
                    <a:pt x="279" y="271"/>
                    <a:pt x="278" y="279"/>
                    <a:pt x="270" y="280"/>
                  </a:cubicBezTo>
                  <a:cubicBezTo>
                    <a:pt x="268" y="286"/>
                    <a:pt x="279" y="289"/>
                    <a:pt x="267" y="289"/>
                  </a:cubicBezTo>
                  <a:cubicBezTo>
                    <a:pt x="265" y="294"/>
                    <a:pt x="273" y="296"/>
                    <a:pt x="273" y="298"/>
                  </a:cubicBezTo>
                  <a:cubicBezTo>
                    <a:pt x="273" y="299"/>
                    <a:pt x="268" y="304"/>
                    <a:pt x="267" y="303"/>
                  </a:cubicBezTo>
                  <a:cubicBezTo>
                    <a:pt x="271" y="315"/>
                    <a:pt x="278" y="310"/>
                    <a:pt x="279" y="318"/>
                  </a:cubicBezTo>
                  <a:cubicBezTo>
                    <a:pt x="280" y="321"/>
                    <a:pt x="282" y="327"/>
                    <a:pt x="282" y="327"/>
                  </a:cubicBezTo>
                  <a:cubicBezTo>
                    <a:pt x="283" y="333"/>
                    <a:pt x="277" y="331"/>
                    <a:pt x="276" y="335"/>
                  </a:cubicBezTo>
                  <a:cubicBezTo>
                    <a:pt x="276" y="338"/>
                    <a:pt x="281" y="342"/>
                    <a:pt x="279" y="347"/>
                  </a:cubicBezTo>
                  <a:cubicBezTo>
                    <a:pt x="239" y="345"/>
                    <a:pt x="200" y="354"/>
                    <a:pt x="157" y="353"/>
                  </a:cubicBezTo>
                  <a:cubicBezTo>
                    <a:pt x="151" y="353"/>
                    <a:pt x="143" y="350"/>
                    <a:pt x="137" y="350"/>
                  </a:cubicBezTo>
                  <a:cubicBezTo>
                    <a:pt x="130" y="350"/>
                    <a:pt x="125" y="355"/>
                    <a:pt x="119" y="356"/>
                  </a:cubicBezTo>
                  <a:cubicBezTo>
                    <a:pt x="97" y="359"/>
                    <a:pt x="73" y="353"/>
                    <a:pt x="52" y="356"/>
                  </a:cubicBezTo>
                  <a:cubicBezTo>
                    <a:pt x="52" y="339"/>
                    <a:pt x="52" y="323"/>
                    <a:pt x="52" y="306"/>
                  </a:cubicBezTo>
                  <a:cubicBezTo>
                    <a:pt x="49" y="307"/>
                    <a:pt x="47" y="306"/>
                    <a:pt x="46" y="303"/>
                  </a:cubicBezTo>
                  <a:cubicBezTo>
                    <a:pt x="41" y="300"/>
                    <a:pt x="36" y="303"/>
                    <a:pt x="32" y="303"/>
                  </a:cubicBezTo>
                  <a:cubicBezTo>
                    <a:pt x="32" y="303"/>
                    <a:pt x="32" y="298"/>
                    <a:pt x="32" y="298"/>
                  </a:cubicBezTo>
                  <a:cubicBezTo>
                    <a:pt x="28" y="294"/>
                    <a:pt x="28" y="307"/>
                    <a:pt x="20" y="303"/>
                  </a:cubicBezTo>
                  <a:cubicBezTo>
                    <a:pt x="10" y="243"/>
                    <a:pt x="20" y="174"/>
                    <a:pt x="14" y="111"/>
                  </a:cubicBezTo>
                  <a:cubicBezTo>
                    <a:pt x="12" y="80"/>
                    <a:pt x="0" y="52"/>
                    <a:pt x="0" y="24"/>
                  </a:cubicBezTo>
                  <a:cubicBezTo>
                    <a:pt x="95" y="24"/>
                    <a:pt x="198" y="19"/>
                    <a:pt x="294" y="13"/>
                  </a:cubicBezTo>
                  <a:cubicBezTo>
                    <a:pt x="311" y="11"/>
                    <a:pt x="339" y="0"/>
                    <a:pt x="343" y="24"/>
                  </a:cubicBezTo>
                  <a:cubicBezTo>
                    <a:pt x="343" y="33"/>
                    <a:pt x="334" y="39"/>
                    <a:pt x="328" y="33"/>
                  </a:cubicBezTo>
                  <a:cubicBezTo>
                    <a:pt x="336" y="40"/>
                    <a:pt x="318" y="49"/>
                    <a:pt x="326" y="56"/>
                  </a:cubicBezTo>
                  <a:cubicBezTo>
                    <a:pt x="341" y="67"/>
                    <a:pt x="351" y="52"/>
                    <a:pt x="375" y="56"/>
                  </a:cubicBezTo>
                  <a:cubicBezTo>
                    <a:pt x="378" y="62"/>
                    <a:pt x="370" y="61"/>
                    <a:pt x="369" y="62"/>
                  </a:cubicBezTo>
                  <a:cubicBezTo>
                    <a:pt x="368" y="65"/>
                    <a:pt x="372" y="69"/>
                    <a:pt x="372" y="68"/>
                  </a:cubicBezTo>
                  <a:cubicBezTo>
                    <a:pt x="368" y="75"/>
                    <a:pt x="365" y="74"/>
                    <a:pt x="358" y="79"/>
                  </a:cubicBezTo>
                  <a:cubicBezTo>
                    <a:pt x="362" y="93"/>
                    <a:pt x="357" y="93"/>
                    <a:pt x="349" y="100"/>
                  </a:cubicBezTo>
                  <a:lnTo>
                    <a:pt x="343" y="106"/>
                  </a:ln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2" name="Freeform 125"/>
            <p:cNvSpPr>
              <a:spLocks/>
            </p:cNvSpPr>
            <p:nvPr/>
          </p:nvSpPr>
          <p:spPr bwMode="auto">
            <a:xfrm>
              <a:off x="2543176" y="1414463"/>
              <a:ext cx="595313" cy="371475"/>
            </a:xfrm>
            <a:custGeom>
              <a:avLst/>
              <a:gdLst>
                <a:gd name="T0" fmla="*/ 454 w 498"/>
                <a:gd name="T1" fmla="*/ 21 h 310"/>
                <a:gd name="T2" fmla="*/ 457 w 498"/>
                <a:gd name="T3" fmla="*/ 41 h 310"/>
                <a:gd name="T4" fmla="*/ 457 w 498"/>
                <a:gd name="T5" fmla="*/ 76 h 310"/>
                <a:gd name="T6" fmla="*/ 460 w 498"/>
                <a:gd name="T7" fmla="*/ 85 h 310"/>
                <a:gd name="T8" fmla="*/ 466 w 498"/>
                <a:gd name="T9" fmla="*/ 123 h 310"/>
                <a:gd name="T10" fmla="*/ 477 w 498"/>
                <a:gd name="T11" fmla="*/ 152 h 310"/>
                <a:gd name="T12" fmla="*/ 474 w 498"/>
                <a:gd name="T13" fmla="*/ 163 h 310"/>
                <a:gd name="T14" fmla="*/ 480 w 498"/>
                <a:gd name="T15" fmla="*/ 195 h 310"/>
                <a:gd name="T16" fmla="*/ 477 w 498"/>
                <a:gd name="T17" fmla="*/ 207 h 310"/>
                <a:gd name="T18" fmla="*/ 480 w 498"/>
                <a:gd name="T19" fmla="*/ 239 h 310"/>
                <a:gd name="T20" fmla="*/ 483 w 498"/>
                <a:gd name="T21" fmla="*/ 256 h 310"/>
                <a:gd name="T22" fmla="*/ 492 w 498"/>
                <a:gd name="T23" fmla="*/ 268 h 310"/>
                <a:gd name="T24" fmla="*/ 498 w 498"/>
                <a:gd name="T25" fmla="*/ 303 h 310"/>
                <a:gd name="T26" fmla="*/ 0 w 498"/>
                <a:gd name="T27" fmla="*/ 288 h 310"/>
                <a:gd name="T28" fmla="*/ 24 w 498"/>
                <a:gd name="T29" fmla="*/ 0 h 310"/>
                <a:gd name="T30" fmla="*/ 454 w 498"/>
                <a:gd name="T31" fmla="*/ 21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10">
                  <a:moveTo>
                    <a:pt x="454" y="21"/>
                  </a:moveTo>
                  <a:cubicBezTo>
                    <a:pt x="456" y="29"/>
                    <a:pt x="456" y="35"/>
                    <a:pt x="457" y="41"/>
                  </a:cubicBezTo>
                  <a:cubicBezTo>
                    <a:pt x="458" y="51"/>
                    <a:pt x="456" y="58"/>
                    <a:pt x="457" y="76"/>
                  </a:cubicBezTo>
                  <a:cubicBezTo>
                    <a:pt x="457" y="79"/>
                    <a:pt x="461" y="81"/>
                    <a:pt x="460" y="85"/>
                  </a:cubicBezTo>
                  <a:cubicBezTo>
                    <a:pt x="459" y="92"/>
                    <a:pt x="462" y="110"/>
                    <a:pt x="466" y="123"/>
                  </a:cubicBezTo>
                  <a:cubicBezTo>
                    <a:pt x="469" y="133"/>
                    <a:pt x="476" y="141"/>
                    <a:pt x="477" y="152"/>
                  </a:cubicBezTo>
                  <a:cubicBezTo>
                    <a:pt x="478" y="157"/>
                    <a:pt x="474" y="162"/>
                    <a:pt x="474" y="163"/>
                  </a:cubicBezTo>
                  <a:cubicBezTo>
                    <a:pt x="474" y="168"/>
                    <a:pt x="480" y="185"/>
                    <a:pt x="480" y="195"/>
                  </a:cubicBezTo>
                  <a:cubicBezTo>
                    <a:pt x="481" y="202"/>
                    <a:pt x="477" y="203"/>
                    <a:pt x="477" y="207"/>
                  </a:cubicBezTo>
                  <a:cubicBezTo>
                    <a:pt x="477" y="209"/>
                    <a:pt x="479" y="229"/>
                    <a:pt x="480" y="239"/>
                  </a:cubicBezTo>
                  <a:cubicBezTo>
                    <a:pt x="481" y="244"/>
                    <a:pt x="481" y="251"/>
                    <a:pt x="483" y="256"/>
                  </a:cubicBezTo>
                  <a:cubicBezTo>
                    <a:pt x="484" y="260"/>
                    <a:pt x="491" y="264"/>
                    <a:pt x="492" y="268"/>
                  </a:cubicBezTo>
                  <a:cubicBezTo>
                    <a:pt x="495" y="280"/>
                    <a:pt x="493" y="291"/>
                    <a:pt x="498" y="303"/>
                  </a:cubicBezTo>
                  <a:cubicBezTo>
                    <a:pt x="331" y="310"/>
                    <a:pt x="161" y="297"/>
                    <a:pt x="0" y="288"/>
                  </a:cubicBezTo>
                  <a:cubicBezTo>
                    <a:pt x="9" y="194"/>
                    <a:pt x="10" y="91"/>
                    <a:pt x="24" y="0"/>
                  </a:cubicBezTo>
                  <a:cubicBezTo>
                    <a:pt x="160" y="14"/>
                    <a:pt x="313" y="11"/>
                    <a:pt x="454" y="21"/>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3" name="Freeform 126"/>
            <p:cNvSpPr>
              <a:spLocks/>
            </p:cNvSpPr>
            <p:nvPr/>
          </p:nvSpPr>
          <p:spPr bwMode="auto">
            <a:xfrm>
              <a:off x="2519363" y="1762126"/>
              <a:ext cx="630238" cy="406400"/>
            </a:xfrm>
            <a:custGeom>
              <a:avLst/>
              <a:gdLst>
                <a:gd name="T0" fmla="*/ 518 w 528"/>
                <a:gd name="T1" fmla="*/ 340 h 340"/>
                <a:gd name="T2" fmla="*/ 468 w 528"/>
                <a:gd name="T3" fmla="*/ 309 h 340"/>
                <a:gd name="T4" fmla="*/ 436 w 528"/>
                <a:gd name="T5" fmla="*/ 312 h 340"/>
                <a:gd name="T6" fmla="*/ 419 w 528"/>
                <a:gd name="T7" fmla="*/ 317 h 340"/>
                <a:gd name="T8" fmla="*/ 398 w 528"/>
                <a:gd name="T9" fmla="*/ 309 h 340"/>
                <a:gd name="T10" fmla="*/ 384 w 528"/>
                <a:gd name="T11" fmla="*/ 297 h 340"/>
                <a:gd name="T12" fmla="*/ 343 w 528"/>
                <a:gd name="T13" fmla="*/ 297 h 340"/>
                <a:gd name="T14" fmla="*/ 0 w 528"/>
                <a:gd name="T15" fmla="*/ 280 h 340"/>
                <a:gd name="T16" fmla="*/ 20 w 528"/>
                <a:gd name="T17" fmla="*/ 0 h 340"/>
                <a:gd name="T18" fmla="*/ 515 w 528"/>
                <a:gd name="T19" fmla="*/ 18 h 340"/>
                <a:gd name="T20" fmla="*/ 497 w 528"/>
                <a:gd name="T21" fmla="*/ 50 h 340"/>
                <a:gd name="T22" fmla="*/ 509 w 528"/>
                <a:gd name="T23" fmla="*/ 67 h 340"/>
                <a:gd name="T24" fmla="*/ 524 w 528"/>
                <a:gd name="T25" fmla="*/ 79 h 340"/>
                <a:gd name="T26" fmla="*/ 526 w 528"/>
                <a:gd name="T27" fmla="*/ 242 h 340"/>
                <a:gd name="T28" fmla="*/ 515 w 528"/>
                <a:gd name="T29" fmla="*/ 250 h 340"/>
                <a:gd name="T30" fmla="*/ 521 w 528"/>
                <a:gd name="T31" fmla="*/ 265 h 340"/>
                <a:gd name="T32" fmla="*/ 521 w 528"/>
                <a:gd name="T33" fmla="*/ 280 h 340"/>
                <a:gd name="T34" fmla="*/ 521 w 528"/>
                <a:gd name="T35" fmla="*/ 309 h 340"/>
                <a:gd name="T36" fmla="*/ 517 w 528"/>
                <a:gd name="T37" fmla="*/ 329 h 340"/>
                <a:gd name="T38" fmla="*/ 518 w 528"/>
                <a:gd name="T39"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8" h="340">
                  <a:moveTo>
                    <a:pt x="518" y="340"/>
                  </a:moveTo>
                  <a:cubicBezTo>
                    <a:pt x="503" y="322"/>
                    <a:pt x="479" y="318"/>
                    <a:pt x="468" y="309"/>
                  </a:cubicBezTo>
                  <a:cubicBezTo>
                    <a:pt x="460" y="312"/>
                    <a:pt x="447" y="310"/>
                    <a:pt x="436" y="312"/>
                  </a:cubicBezTo>
                  <a:cubicBezTo>
                    <a:pt x="428" y="313"/>
                    <a:pt x="424" y="314"/>
                    <a:pt x="419" y="317"/>
                  </a:cubicBezTo>
                  <a:cubicBezTo>
                    <a:pt x="414" y="315"/>
                    <a:pt x="405" y="313"/>
                    <a:pt x="398" y="309"/>
                  </a:cubicBezTo>
                  <a:cubicBezTo>
                    <a:pt x="393" y="305"/>
                    <a:pt x="389" y="298"/>
                    <a:pt x="384" y="297"/>
                  </a:cubicBezTo>
                  <a:cubicBezTo>
                    <a:pt x="372" y="294"/>
                    <a:pt x="356" y="298"/>
                    <a:pt x="343" y="297"/>
                  </a:cubicBezTo>
                  <a:cubicBezTo>
                    <a:pt x="236" y="292"/>
                    <a:pt x="102" y="289"/>
                    <a:pt x="0" y="280"/>
                  </a:cubicBezTo>
                  <a:cubicBezTo>
                    <a:pt x="2" y="182"/>
                    <a:pt x="15" y="95"/>
                    <a:pt x="20" y="0"/>
                  </a:cubicBezTo>
                  <a:cubicBezTo>
                    <a:pt x="179" y="13"/>
                    <a:pt x="343" y="19"/>
                    <a:pt x="515" y="18"/>
                  </a:cubicBezTo>
                  <a:cubicBezTo>
                    <a:pt x="516" y="36"/>
                    <a:pt x="499" y="35"/>
                    <a:pt x="497" y="50"/>
                  </a:cubicBezTo>
                  <a:cubicBezTo>
                    <a:pt x="502" y="55"/>
                    <a:pt x="504" y="63"/>
                    <a:pt x="509" y="67"/>
                  </a:cubicBezTo>
                  <a:cubicBezTo>
                    <a:pt x="513" y="72"/>
                    <a:pt x="523" y="71"/>
                    <a:pt x="524" y="79"/>
                  </a:cubicBezTo>
                  <a:cubicBezTo>
                    <a:pt x="525" y="132"/>
                    <a:pt x="520" y="193"/>
                    <a:pt x="526" y="242"/>
                  </a:cubicBezTo>
                  <a:cubicBezTo>
                    <a:pt x="528" y="256"/>
                    <a:pt x="518" y="243"/>
                    <a:pt x="515" y="250"/>
                  </a:cubicBezTo>
                  <a:cubicBezTo>
                    <a:pt x="513" y="257"/>
                    <a:pt x="521" y="259"/>
                    <a:pt x="521" y="265"/>
                  </a:cubicBezTo>
                  <a:cubicBezTo>
                    <a:pt x="521" y="270"/>
                    <a:pt x="517" y="271"/>
                    <a:pt x="521" y="280"/>
                  </a:cubicBezTo>
                  <a:cubicBezTo>
                    <a:pt x="523" y="284"/>
                    <a:pt x="524" y="299"/>
                    <a:pt x="521" y="309"/>
                  </a:cubicBezTo>
                  <a:cubicBezTo>
                    <a:pt x="519" y="313"/>
                    <a:pt x="511" y="322"/>
                    <a:pt x="517" y="329"/>
                  </a:cubicBezTo>
                  <a:lnTo>
                    <a:pt x="518" y="340"/>
                  </a:ln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7" name="Freeform 127"/>
            <p:cNvSpPr>
              <a:spLocks/>
            </p:cNvSpPr>
            <p:nvPr/>
          </p:nvSpPr>
          <p:spPr bwMode="auto">
            <a:xfrm>
              <a:off x="2501901" y="2100263"/>
              <a:ext cx="739775" cy="371475"/>
            </a:xfrm>
            <a:custGeom>
              <a:avLst/>
              <a:gdLst>
                <a:gd name="T0" fmla="*/ 620 w 620"/>
                <a:gd name="T1" fmla="*/ 303 h 311"/>
                <a:gd name="T2" fmla="*/ 140 w 620"/>
                <a:gd name="T3" fmla="*/ 297 h 311"/>
                <a:gd name="T4" fmla="*/ 143 w 620"/>
                <a:gd name="T5" fmla="*/ 201 h 311"/>
                <a:gd name="T6" fmla="*/ 0 w 620"/>
                <a:gd name="T7" fmla="*/ 190 h 311"/>
                <a:gd name="T8" fmla="*/ 15 w 620"/>
                <a:gd name="T9" fmla="*/ 0 h 311"/>
                <a:gd name="T10" fmla="*/ 309 w 620"/>
                <a:gd name="T11" fmla="*/ 18 h 311"/>
                <a:gd name="T12" fmla="*/ 390 w 620"/>
                <a:gd name="T13" fmla="*/ 18 h 311"/>
                <a:gd name="T14" fmla="*/ 425 w 620"/>
                <a:gd name="T15" fmla="*/ 35 h 311"/>
                <a:gd name="T16" fmla="*/ 431 w 620"/>
                <a:gd name="T17" fmla="*/ 41 h 311"/>
                <a:gd name="T18" fmla="*/ 445 w 620"/>
                <a:gd name="T19" fmla="*/ 32 h 311"/>
                <a:gd name="T20" fmla="*/ 480 w 620"/>
                <a:gd name="T21" fmla="*/ 30 h 311"/>
                <a:gd name="T22" fmla="*/ 492 w 620"/>
                <a:gd name="T23" fmla="*/ 41 h 311"/>
                <a:gd name="T24" fmla="*/ 512 w 620"/>
                <a:gd name="T25" fmla="*/ 44 h 311"/>
                <a:gd name="T26" fmla="*/ 527 w 620"/>
                <a:gd name="T27" fmla="*/ 59 h 311"/>
                <a:gd name="T28" fmla="*/ 544 w 620"/>
                <a:gd name="T29" fmla="*/ 67 h 311"/>
                <a:gd name="T30" fmla="*/ 550 w 620"/>
                <a:gd name="T31" fmla="*/ 88 h 311"/>
                <a:gd name="T32" fmla="*/ 556 w 620"/>
                <a:gd name="T33" fmla="*/ 108 h 311"/>
                <a:gd name="T34" fmla="*/ 562 w 620"/>
                <a:gd name="T35" fmla="*/ 123 h 311"/>
                <a:gd name="T36" fmla="*/ 568 w 620"/>
                <a:gd name="T37" fmla="*/ 155 h 311"/>
                <a:gd name="T38" fmla="*/ 579 w 620"/>
                <a:gd name="T39" fmla="*/ 169 h 311"/>
                <a:gd name="T40" fmla="*/ 579 w 620"/>
                <a:gd name="T41" fmla="*/ 184 h 311"/>
                <a:gd name="T42" fmla="*/ 585 w 620"/>
                <a:gd name="T43" fmla="*/ 195 h 311"/>
                <a:gd name="T44" fmla="*/ 582 w 620"/>
                <a:gd name="T45" fmla="*/ 207 h 311"/>
                <a:gd name="T46" fmla="*/ 585 w 620"/>
                <a:gd name="T47" fmla="*/ 216 h 311"/>
                <a:gd name="T48" fmla="*/ 585 w 620"/>
                <a:gd name="T49" fmla="*/ 224 h 311"/>
                <a:gd name="T50" fmla="*/ 597 w 620"/>
                <a:gd name="T51" fmla="*/ 265 h 311"/>
                <a:gd name="T52" fmla="*/ 600 w 620"/>
                <a:gd name="T53" fmla="*/ 274 h 311"/>
                <a:gd name="T54" fmla="*/ 620 w 620"/>
                <a:gd name="T55" fmla="*/ 30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0" h="311">
                  <a:moveTo>
                    <a:pt x="620" y="303"/>
                  </a:moveTo>
                  <a:cubicBezTo>
                    <a:pt x="461" y="311"/>
                    <a:pt x="296" y="302"/>
                    <a:pt x="140" y="297"/>
                  </a:cubicBezTo>
                  <a:cubicBezTo>
                    <a:pt x="138" y="262"/>
                    <a:pt x="145" y="236"/>
                    <a:pt x="143" y="201"/>
                  </a:cubicBezTo>
                  <a:cubicBezTo>
                    <a:pt x="98" y="194"/>
                    <a:pt x="45" y="196"/>
                    <a:pt x="0" y="190"/>
                  </a:cubicBezTo>
                  <a:cubicBezTo>
                    <a:pt x="6" y="128"/>
                    <a:pt x="7" y="60"/>
                    <a:pt x="15" y="0"/>
                  </a:cubicBezTo>
                  <a:cubicBezTo>
                    <a:pt x="101" y="12"/>
                    <a:pt x="215" y="10"/>
                    <a:pt x="309" y="18"/>
                  </a:cubicBezTo>
                  <a:cubicBezTo>
                    <a:pt x="336" y="20"/>
                    <a:pt x="367" y="13"/>
                    <a:pt x="390" y="18"/>
                  </a:cubicBezTo>
                  <a:cubicBezTo>
                    <a:pt x="402" y="20"/>
                    <a:pt x="413" y="30"/>
                    <a:pt x="425" y="35"/>
                  </a:cubicBezTo>
                  <a:cubicBezTo>
                    <a:pt x="428" y="37"/>
                    <a:pt x="430" y="38"/>
                    <a:pt x="431" y="41"/>
                  </a:cubicBezTo>
                  <a:cubicBezTo>
                    <a:pt x="439" y="44"/>
                    <a:pt x="440" y="34"/>
                    <a:pt x="445" y="32"/>
                  </a:cubicBezTo>
                  <a:cubicBezTo>
                    <a:pt x="453" y="30"/>
                    <a:pt x="472" y="36"/>
                    <a:pt x="480" y="30"/>
                  </a:cubicBezTo>
                  <a:cubicBezTo>
                    <a:pt x="488" y="31"/>
                    <a:pt x="485" y="38"/>
                    <a:pt x="492" y="41"/>
                  </a:cubicBezTo>
                  <a:cubicBezTo>
                    <a:pt x="498" y="44"/>
                    <a:pt x="507" y="41"/>
                    <a:pt x="512" y="44"/>
                  </a:cubicBezTo>
                  <a:cubicBezTo>
                    <a:pt x="518" y="47"/>
                    <a:pt x="522" y="55"/>
                    <a:pt x="527" y="59"/>
                  </a:cubicBezTo>
                  <a:cubicBezTo>
                    <a:pt x="533" y="63"/>
                    <a:pt x="537" y="67"/>
                    <a:pt x="544" y="67"/>
                  </a:cubicBezTo>
                  <a:cubicBezTo>
                    <a:pt x="538" y="74"/>
                    <a:pt x="550" y="83"/>
                    <a:pt x="550" y="88"/>
                  </a:cubicBezTo>
                  <a:cubicBezTo>
                    <a:pt x="551" y="93"/>
                    <a:pt x="548" y="99"/>
                    <a:pt x="556" y="108"/>
                  </a:cubicBezTo>
                  <a:cubicBezTo>
                    <a:pt x="558" y="111"/>
                    <a:pt x="559" y="116"/>
                    <a:pt x="562" y="123"/>
                  </a:cubicBezTo>
                  <a:cubicBezTo>
                    <a:pt x="565" y="130"/>
                    <a:pt x="570" y="137"/>
                    <a:pt x="568" y="155"/>
                  </a:cubicBezTo>
                  <a:cubicBezTo>
                    <a:pt x="568" y="163"/>
                    <a:pt x="577" y="163"/>
                    <a:pt x="579" y="169"/>
                  </a:cubicBezTo>
                  <a:cubicBezTo>
                    <a:pt x="582" y="173"/>
                    <a:pt x="579" y="181"/>
                    <a:pt x="579" y="184"/>
                  </a:cubicBezTo>
                  <a:cubicBezTo>
                    <a:pt x="581" y="191"/>
                    <a:pt x="584" y="190"/>
                    <a:pt x="585" y="195"/>
                  </a:cubicBezTo>
                  <a:cubicBezTo>
                    <a:pt x="586" y="202"/>
                    <a:pt x="582" y="203"/>
                    <a:pt x="582" y="207"/>
                  </a:cubicBezTo>
                  <a:cubicBezTo>
                    <a:pt x="582" y="208"/>
                    <a:pt x="585" y="212"/>
                    <a:pt x="585" y="216"/>
                  </a:cubicBezTo>
                  <a:cubicBezTo>
                    <a:pt x="585" y="220"/>
                    <a:pt x="585" y="219"/>
                    <a:pt x="585" y="224"/>
                  </a:cubicBezTo>
                  <a:cubicBezTo>
                    <a:pt x="584" y="239"/>
                    <a:pt x="590" y="253"/>
                    <a:pt x="597" y="265"/>
                  </a:cubicBezTo>
                  <a:cubicBezTo>
                    <a:pt x="597" y="267"/>
                    <a:pt x="598" y="272"/>
                    <a:pt x="600" y="274"/>
                  </a:cubicBezTo>
                  <a:cubicBezTo>
                    <a:pt x="603" y="280"/>
                    <a:pt x="619" y="289"/>
                    <a:pt x="620" y="303"/>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8" name="Freeform 128"/>
            <p:cNvSpPr>
              <a:spLocks/>
            </p:cNvSpPr>
            <p:nvPr/>
          </p:nvSpPr>
          <p:spPr bwMode="auto">
            <a:xfrm>
              <a:off x="2652713" y="2457451"/>
              <a:ext cx="665163" cy="361950"/>
            </a:xfrm>
            <a:custGeom>
              <a:avLst/>
              <a:gdLst>
                <a:gd name="T0" fmla="*/ 523 w 557"/>
                <a:gd name="T1" fmla="*/ 32 h 302"/>
                <a:gd name="T2" fmla="*/ 517 w 557"/>
                <a:gd name="T3" fmla="*/ 47 h 302"/>
                <a:gd name="T4" fmla="*/ 511 w 557"/>
                <a:gd name="T5" fmla="*/ 61 h 302"/>
                <a:gd name="T6" fmla="*/ 523 w 557"/>
                <a:gd name="T7" fmla="*/ 58 h 302"/>
                <a:gd name="T8" fmla="*/ 532 w 557"/>
                <a:gd name="T9" fmla="*/ 67 h 302"/>
                <a:gd name="T10" fmla="*/ 552 w 557"/>
                <a:gd name="T11" fmla="*/ 96 h 302"/>
                <a:gd name="T12" fmla="*/ 555 w 557"/>
                <a:gd name="T13" fmla="*/ 294 h 302"/>
                <a:gd name="T14" fmla="*/ 0 w 557"/>
                <a:gd name="T15" fmla="*/ 288 h 302"/>
                <a:gd name="T16" fmla="*/ 14 w 557"/>
                <a:gd name="T17" fmla="*/ 0 h 302"/>
                <a:gd name="T18" fmla="*/ 311 w 557"/>
                <a:gd name="T19" fmla="*/ 12 h 302"/>
                <a:gd name="T20" fmla="*/ 407 w 557"/>
                <a:gd name="T21" fmla="*/ 12 h 302"/>
                <a:gd name="T22" fmla="*/ 494 w 557"/>
                <a:gd name="T23" fmla="*/ 9 h 302"/>
                <a:gd name="T24" fmla="*/ 511 w 557"/>
                <a:gd name="T25" fmla="*/ 20 h 302"/>
                <a:gd name="T26" fmla="*/ 526 w 557"/>
                <a:gd name="T27" fmla="*/ 23 h 302"/>
                <a:gd name="T28" fmla="*/ 532 w 557"/>
                <a:gd name="T29" fmla="*/ 29 h 302"/>
                <a:gd name="T30" fmla="*/ 523 w 557"/>
                <a:gd name="T31" fmla="*/ 3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7" h="302">
                  <a:moveTo>
                    <a:pt x="523" y="32"/>
                  </a:moveTo>
                  <a:cubicBezTo>
                    <a:pt x="522" y="35"/>
                    <a:pt x="519" y="41"/>
                    <a:pt x="517" y="47"/>
                  </a:cubicBezTo>
                  <a:cubicBezTo>
                    <a:pt x="516" y="52"/>
                    <a:pt x="519" y="60"/>
                    <a:pt x="511" y="61"/>
                  </a:cubicBezTo>
                  <a:cubicBezTo>
                    <a:pt x="514" y="70"/>
                    <a:pt x="516" y="54"/>
                    <a:pt x="523" y="58"/>
                  </a:cubicBezTo>
                  <a:cubicBezTo>
                    <a:pt x="523" y="65"/>
                    <a:pt x="525" y="67"/>
                    <a:pt x="532" y="67"/>
                  </a:cubicBezTo>
                  <a:cubicBezTo>
                    <a:pt x="529" y="87"/>
                    <a:pt x="548" y="84"/>
                    <a:pt x="552" y="96"/>
                  </a:cubicBezTo>
                  <a:cubicBezTo>
                    <a:pt x="553" y="163"/>
                    <a:pt x="557" y="225"/>
                    <a:pt x="555" y="294"/>
                  </a:cubicBezTo>
                  <a:cubicBezTo>
                    <a:pt x="370" y="302"/>
                    <a:pt x="181" y="293"/>
                    <a:pt x="0" y="288"/>
                  </a:cubicBezTo>
                  <a:cubicBezTo>
                    <a:pt x="4" y="191"/>
                    <a:pt x="7" y="94"/>
                    <a:pt x="14" y="0"/>
                  </a:cubicBezTo>
                  <a:cubicBezTo>
                    <a:pt x="108" y="9"/>
                    <a:pt x="212" y="4"/>
                    <a:pt x="311" y="12"/>
                  </a:cubicBezTo>
                  <a:cubicBezTo>
                    <a:pt x="342" y="14"/>
                    <a:pt x="377" y="13"/>
                    <a:pt x="407" y="12"/>
                  </a:cubicBezTo>
                  <a:cubicBezTo>
                    <a:pt x="441" y="10"/>
                    <a:pt x="473" y="4"/>
                    <a:pt x="494" y="9"/>
                  </a:cubicBezTo>
                  <a:cubicBezTo>
                    <a:pt x="505" y="11"/>
                    <a:pt x="504" y="12"/>
                    <a:pt x="511" y="20"/>
                  </a:cubicBezTo>
                  <a:cubicBezTo>
                    <a:pt x="520" y="29"/>
                    <a:pt x="525" y="11"/>
                    <a:pt x="526" y="23"/>
                  </a:cubicBezTo>
                  <a:cubicBezTo>
                    <a:pt x="531" y="22"/>
                    <a:pt x="531" y="26"/>
                    <a:pt x="532" y="29"/>
                  </a:cubicBezTo>
                  <a:cubicBezTo>
                    <a:pt x="517" y="25"/>
                    <a:pt x="525" y="28"/>
                    <a:pt x="523" y="32"/>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9" name="Freeform 129"/>
            <p:cNvSpPr>
              <a:spLocks/>
            </p:cNvSpPr>
            <p:nvPr/>
          </p:nvSpPr>
          <p:spPr bwMode="auto">
            <a:xfrm>
              <a:off x="2555876" y="2801938"/>
              <a:ext cx="787400" cy="396875"/>
            </a:xfrm>
            <a:custGeom>
              <a:avLst/>
              <a:gdLst>
                <a:gd name="T0" fmla="*/ 601 w 660"/>
                <a:gd name="T1" fmla="*/ 303 h 332"/>
                <a:gd name="T2" fmla="*/ 590 w 660"/>
                <a:gd name="T3" fmla="*/ 311 h 332"/>
                <a:gd name="T4" fmla="*/ 572 w 660"/>
                <a:gd name="T5" fmla="*/ 305 h 332"/>
                <a:gd name="T6" fmla="*/ 543 w 660"/>
                <a:gd name="T7" fmla="*/ 308 h 332"/>
                <a:gd name="T8" fmla="*/ 514 w 660"/>
                <a:gd name="T9" fmla="*/ 326 h 332"/>
                <a:gd name="T10" fmla="*/ 491 w 660"/>
                <a:gd name="T11" fmla="*/ 311 h 332"/>
                <a:gd name="T12" fmla="*/ 476 w 660"/>
                <a:gd name="T13" fmla="*/ 314 h 332"/>
                <a:gd name="T14" fmla="*/ 464 w 660"/>
                <a:gd name="T15" fmla="*/ 303 h 332"/>
                <a:gd name="T16" fmla="*/ 450 w 660"/>
                <a:gd name="T17" fmla="*/ 326 h 332"/>
                <a:gd name="T18" fmla="*/ 447 w 660"/>
                <a:gd name="T19" fmla="*/ 311 h 332"/>
                <a:gd name="T20" fmla="*/ 430 w 660"/>
                <a:gd name="T21" fmla="*/ 317 h 332"/>
                <a:gd name="T22" fmla="*/ 409 w 660"/>
                <a:gd name="T23" fmla="*/ 303 h 332"/>
                <a:gd name="T24" fmla="*/ 386 w 660"/>
                <a:gd name="T25" fmla="*/ 311 h 332"/>
                <a:gd name="T26" fmla="*/ 374 w 660"/>
                <a:gd name="T27" fmla="*/ 285 h 332"/>
                <a:gd name="T28" fmla="*/ 345 w 660"/>
                <a:gd name="T29" fmla="*/ 291 h 332"/>
                <a:gd name="T30" fmla="*/ 287 w 660"/>
                <a:gd name="T31" fmla="*/ 276 h 332"/>
                <a:gd name="T32" fmla="*/ 275 w 660"/>
                <a:gd name="T33" fmla="*/ 250 h 332"/>
                <a:gd name="T34" fmla="*/ 258 w 660"/>
                <a:gd name="T35" fmla="*/ 256 h 332"/>
                <a:gd name="T36" fmla="*/ 255 w 660"/>
                <a:gd name="T37" fmla="*/ 259 h 332"/>
                <a:gd name="T38" fmla="*/ 226 w 660"/>
                <a:gd name="T39" fmla="*/ 239 h 332"/>
                <a:gd name="T40" fmla="*/ 232 w 660"/>
                <a:gd name="T41" fmla="*/ 61 h 332"/>
                <a:gd name="T42" fmla="*/ 159 w 660"/>
                <a:gd name="T43" fmla="*/ 52 h 332"/>
                <a:gd name="T44" fmla="*/ 0 w 660"/>
                <a:gd name="T45" fmla="*/ 41 h 332"/>
                <a:gd name="T46" fmla="*/ 5 w 660"/>
                <a:gd name="T47" fmla="*/ 0 h 332"/>
                <a:gd name="T48" fmla="*/ 639 w 660"/>
                <a:gd name="T49" fmla="*/ 12 h 332"/>
                <a:gd name="T50" fmla="*/ 656 w 660"/>
                <a:gd name="T51" fmla="*/ 163 h 332"/>
                <a:gd name="T52" fmla="*/ 656 w 660"/>
                <a:gd name="T53" fmla="*/ 332 h 332"/>
                <a:gd name="T54" fmla="*/ 601 w 660"/>
                <a:gd name="T55" fmla="*/ 30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0" h="332">
                  <a:moveTo>
                    <a:pt x="601" y="303"/>
                  </a:moveTo>
                  <a:cubicBezTo>
                    <a:pt x="592" y="300"/>
                    <a:pt x="597" y="312"/>
                    <a:pt x="590" y="311"/>
                  </a:cubicBezTo>
                  <a:cubicBezTo>
                    <a:pt x="580" y="313"/>
                    <a:pt x="578" y="307"/>
                    <a:pt x="572" y="305"/>
                  </a:cubicBezTo>
                  <a:cubicBezTo>
                    <a:pt x="559" y="306"/>
                    <a:pt x="552" y="320"/>
                    <a:pt x="543" y="308"/>
                  </a:cubicBezTo>
                  <a:cubicBezTo>
                    <a:pt x="533" y="314"/>
                    <a:pt x="523" y="320"/>
                    <a:pt x="514" y="326"/>
                  </a:cubicBezTo>
                  <a:cubicBezTo>
                    <a:pt x="505" y="322"/>
                    <a:pt x="498" y="317"/>
                    <a:pt x="491" y="311"/>
                  </a:cubicBezTo>
                  <a:cubicBezTo>
                    <a:pt x="484" y="304"/>
                    <a:pt x="485" y="316"/>
                    <a:pt x="476" y="314"/>
                  </a:cubicBezTo>
                  <a:cubicBezTo>
                    <a:pt x="475" y="307"/>
                    <a:pt x="467" y="308"/>
                    <a:pt x="464" y="303"/>
                  </a:cubicBezTo>
                  <a:cubicBezTo>
                    <a:pt x="459" y="310"/>
                    <a:pt x="448" y="311"/>
                    <a:pt x="450" y="326"/>
                  </a:cubicBezTo>
                  <a:cubicBezTo>
                    <a:pt x="441" y="324"/>
                    <a:pt x="446" y="318"/>
                    <a:pt x="447" y="311"/>
                  </a:cubicBezTo>
                  <a:cubicBezTo>
                    <a:pt x="439" y="311"/>
                    <a:pt x="432" y="312"/>
                    <a:pt x="430" y="317"/>
                  </a:cubicBezTo>
                  <a:cubicBezTo>
                    <a:pt x="423" y="312"/>
                    <a:pt x="419" y="305"/>
                    <a:pt x="409" y="303"/>
                  </a:cubicBezTo>
                  <a:cubicBezTo>
                    <a:pt x="400" y="295"/>
                    <a:pt x="401" y="316"/>
                    <a:pt x="386" y="311"/>
                  </a:cubicBezTo>
                  <a:cubicBezTo>
                    <a:pt x="391" y="294"/>
                    <a:pt x="368" y="304"/>
                    <a:pt x="374" y="285"/>
                  </a:cubicBezTo>
                  <a:cubicBezTo>
                    <a:pt x="362" y="285"/>
                    <a:pt x="350" y="284"/>
                    <a:pt x="345" y="291"/>
                  </a:cubicBezTo>
                  <a:cubicBezTo>
                    <a:pt x="325" y="284"/>
                    <a:pt x="305" y="277"/>
                    <a:pt x="287" y="276"/>
                  </a:cubicBezTo>
                  <a:cubicBezTo>
                    <a:pt x="291" y="260"/>
                    <a:pt x="276" y="262"/>
                    <a:pt x="275" y="250"/>
                  </a:cubicBezTo>
                  <a:cubicBezTo>
                    <a:pt x="270" y="263"/>
                    <a:pt x="266" y="256"/>
                    <a:pt x="258" y="256"/>
                  </a:cubicBezTo>
                  <a:cubicBezTo>
                    <a:pt x="256" y="256"/>
                    <a:pt x="254" y="259"/>
                    <a:pt x="255" y="259"/>
                  </a:cubicBezTo>
                  <a:cubicBezTo>
                    <a:pt x="243" y="257"/>
                    <a:pt x="238" y="241"/>
                    <a:pt x="226" y="239"/>
                  </a:cubicBezTo>
                  <a:cubicBezTo>
                    <a:pt x="227" y="178"/>
                    <a:pt x="229" y="120"/>
                    <a:pt x="232" y="61"/>
                  </a:cubicBezTo>
                  <a:cubicBezTo>
                    <a:pt x="214" y="44"/>
                    <a:pt x="185" y="55"/>
                    <a:pt x="159" y="52"/>
                  </a:cubicBezTo>
                  <a:cubicBezTo>
                    <a:pt x="115" y="49"/>
                    <a:pt x="47" y="44"/>
                    <a:pt x="0" y="41"/>
                  </a:cubicBezTo>
                  <a:cubicBezTo>
                    <a:pt x="3" y="23"/>
                    <a:pt x="3" y="13"/>
                    <a:pt x="5" y="0"/>
                  </a:cubicBezTo>
                  <a:cubicBezTo>
                    <a:pt x="209" y="11"/>
                    <a:pt x="422" y="13"/>
                    <a:pt x="639" y="12"/>
                  </a:cubicBezTo>
                  <a:cubicBezTo>
                    <a:pt x="634" y="67"/>
                    <a:pt x="653" y="112"/>
                    <a:pt x="656" y="163"/>
                  </a:cubicBezTo>
                  <a:cubicBezTo>
                    <a:pt x="660" y="217"/>
                    <a:pt x="654" y="270"/>
                    <a:pt x="656" y="332"/>
                  </a:cubicBezTo>
                  <a:cubicBezTo>
                    <a:pt x="633" y="327"/>
                    <a:pt x="620" y="311"/>
                    <a:pt x="601" y="303"/>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0" name="Freeform 130"/>
            <p:cNvSpPr>
              <a:spLocks/>
            </p:cNvSpPr>
            <p:nvPr/>
          </p:nvSpPr>
          <p:spPr bwMode="auto">
            <a:xfrm>
              <a:off x="1633538" y="1293813"/>
              <a:ext cx="931863" cy="574675"/>
            </a:xfrm>
            <a:custGeom>
              <a:avLst/>
              <a:gdLst>
                <a:gd name="T0" fmla="*/ 18 w 780"/>
                <a:gd name="T1" fmla="*/ 0 h 480"/>
                <a:gd name="T2" fmla="*/ 152 w 780"/>
                <a:gd name="T3" fmla="*/ 23 h 480"/>
                <a:gd name="T4" fmla="*/ 367 w 780"/>
                <a:gd name="T5" fmla="*/ 58 h 480"/>
                <a:gd name="T6" fmla="*/ 637 w 780"/>
                <a:gd name="T7" fmla="*/ 90 h 480"/>
                <a:gd name="T8" fmla="*/ 727 w 780"/>
                <a:gd name="T9" fmla="*/ 99 h 480"/>
                <a:gd name="T10" fmla="*/ 780 w 780"/>
                <a:gd name="T11" fmla="*/ 101 h 480"/>
                <a:gd name="T12" fmla="*/ 751 w 780"/>
                <a:gd name="T13" fmla="*/ 480 h 480"/>
                <a:gd name="T14" fmla="*/ 381 w 780"/>
                <a:gd name="T15" fmla="*/ 442 h 480"/>
                <a:gd name="T16" fmla="*/ 280 w 780"/>
                <a:gd name="T17" fmla="*/ 430 h 480"/>
                <a:gd name="T18" fmla="*/ 271 w 780"/>
                <a:gd name="T19" fmla="*/ 471 h 480"/>
                <a:gd name="T20" fmla="*/ 256 w 780"/>
                <a:gd name="T21" fmla="*/ 451 h 480"/>
                <a:gd name="T22" fmla="*/ 233 w 780"/>
                <a:gd name="T23" fmla="*/ 465 h 480"/>
                <a:gd name="T24" fmla="*/ 195 w 780"/>
                <a:gd name="T25" fmla="*/ 456 h 480"/>
                <a:gd name="T26" fmla="*/ 181 w 780"/>
                <a:gd name="T27" fmla="*/ 462 h 480"/>
                <a:gd name="T28" fmla="*/ 163 w 780"/>
                <a:gd name="T29" fmla="*/ 459 h 480"/>
                <a:gd name="T30" fmla="*/ 143 w 780"/>
                <a:gd name="T31" fmla="*/ 465 h 480"/>
                <a:gd name="T32" fmla="*/ 120 w 780"/>
                <a:gd name="T33" fmla="*/ 419 h 480"/>
                <a:gd name="T34" fmla="*/ 120 w 780"/>
                <a:gd name="T35" fmla="*/ 398 h 480"/>
                <a:gd name="T36" fmla="*/ 108 w 780"/>
                <a:gd name="T37" fmla="*/ 375 h 480"/>
                <a:gd name="T38" fmla="*/ 99 w 780"/>
                <a:gd name="T39" fmla="*/ 331 h 480"/>
                <a:gd name="T40" fmla="*/ 76 w 780"/>
                <a:gd name="T41" fmla="*/ 343 h 480"/>
                <a:gd name="T42" fmla="*/ 56 w 780"/>
                <a:gd name="T43" fmla="*/ 337 h 480"/>
                <a:gd name="T44" fmla="*/ 61 w 780"/>
                <a:gd name="T45" fmla="*/ 323 h 480"/>
                <a:gd name="T46" fmla="*/ 58 w 780"/>
                <a:gd name="T47" fmla="*/ 320 h 480"/>
                <a:gd name="T48" fmla="*/ 70 w 780"/>
                <a:gd name="T49" fmla="*/ 308 h 480"/>
                <a:gd name="T50" fmla="*/ 88 w 780"/>
                <a:gd name="T51" fmla="*/ 238 h 480"/>
                <a:gd name="T52" fmla="*/ 67 w 780"/>
                <a:gd name="T53" fmla="*/ 229 h 480"/>
                <a:gd name="T54" fmla="*/ 61 w 780"/>
                <a:gd name="T55" fmla="*/ 224 h 480"/>
                <a:gd name="T56" fmla="*/ 58 w 780"/>
                <a:gd name="T57" fmla="*/ 215 h 480"/>
                <a:gd name="T58" fmla="*/ 56 w 780"/>
                <a:gd name="T59" fmla="*/ 206 h 480"/>
                <a:gd name="T60" fmla="*/ 50 w 780"/>
                <a:gd name="T61" fmla="*/ 197 h 480"/>
                <a:gd name="T62" fmla="*/ 35 w 780"/>
                <a:gd name="T63" fmla="*/ 171 h 480"/>
                <a:gd name="T64" fmla="*/ 24 w 780"/>
                <a:gd name="T65" fmla="*/ 160 h 480"/>
                <a:gd name="T66" fmla="*/ 21 w 780"/>
                <a:gd name="T67" fmla="*/ 151 h 480"/>
                <a:gd name="T68" fmla="*/ 15 w 780"/>
                <a:gd name="T69" fmla="*/ 139 h 480"/>
                <a:gd name="T70" fmla="*/ 18 w 780"/>
                <a:gd name="T71" fmla="*/ 128 h 480"/>
                <a:gd name="T72" fmla="*/ 0 w 780"/>
                <a:gd name="T73" fmla="*/ 90 h 480"/>
                <a:gd name="T74" fmla="*/ 18 w 780"/>
                <a:gd name="T7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0" h="480">
                  <a:moveTo>
                    <a:pt x="18" y="0"/>
                  </a:moveTo>
                  <a:cubicBezTo>
                    <a:pt x="59" y="3"/>
                    <a:pt x="110" y="16"/>
                    <a:pt x="152" y="23"/>
                  </a:cubicBezTo>
                  <a:cubicBezTo>
                    <a:pt x="221" y="35"/>
                    <a:pt x="294" y="47"/>
                    <a:pt x="367" y="58"/>
                  </a:cubicBezTo>
                  <a:cubicBezTo>
                    <a:pt x="454" y="71"/>
                    <a:pt x="547" y="82"/>
                    <a:pt x="637" y="90"/>
                  </a:cubicBezTo>
                  <a:cubicBezTo>
                    <a:pt x="667" y="93"/>
                    <a:pt x="697" y="97"/>
                    <a:pt x="727" y="99"/>
                  </a:cubicBezTo>
                  <a:cubicBezTo>
                    <a:pt x="745" y="100"/>
                    <a:pt x="763" y="99"/>
                    <a:pt x="780" y="101"/>
                  </a:cubicBezTo>
                  <a:cubicBezTo>
                    <a:pt x="768" y="225"/>
                    <a:pt x="765" y="358"/>
                    <a:pt x="751" y="480"/>
                  </a:cubicBezTo>
                  <a:cubicBezTo>
                    <a:pt x="628" y="469"/>
                    <a:pt x="503" y="459"/>
                    <a:pt x="381" y="442"/>
                  </a:cubicBezTo>
                  <a:cubicBezTo>
                    <a:pt x="347" y="437"/>
                    <a:pt x="313" y="429"/>
                    <a:pt x="280" y="430"/>
                  </a:cubicBezTo>
                  <a:cubicBezTo>
                    <a:pt x="271" y="439"/>
                    <a:pt x="272" y="456"/>
                    <a:pt x="271" y="471"/>
                  </a:cubicBezTo>
                  <a:cubicBezTo>
                    <a:pt x="259" y="471"/>
                    <a:pt x="265" y="453"/>
                    <a:pt x="256" y="451"/>
                  </a:cubicBezTo>
                  <a:cubicBezTo>
                    <a:pt x="240" y="447"/>
                    <a:pt x="247" y="466"/>
                    <a:pt x="233" y="465"/>
                  </a:cubicBezTo>
                  <a:cubicBezTo>
                    <a:pt x="221" y="461"/>
                    <a:pt x="208" y="457"/>
                    <a:pt x="195" y="456"/>
                  </a:cubicBezTo>
                  <a:cubicBezTo>
                    <a:pt x="189" y="456"/>
                    <a:pt x="186" y="462"/>
                    <a:pt x="181" y="462"/>
                  </a:cubicBezTo>
                  <a:cubicBezTo>
                    <a:pt x="175" y="463"/>
                    <a:pt x="170" y="459"/>
                    <a:pt x="163" y="459"/>
                  </a:cubicBezTo>
                  <a:cubicBezTo>
                    <a:pt x="154" y="459"/>
                    <a:pt x="151" y="462"/>
                    <a:pt x="143" y="465"/>
                  </a:cubicBezTo>
                  <a:cubicBezTo>
                    <a:pt x="140" y="450"/>
                    <a:pt x="143" y="421"/>
                    <a:pt x="120" y="419"/>
                  </a:cubicBezTo>
                  <a:cubicBezTo>
                    <a:pt x="113" y="412"/>
                    <a:pt x="122" y="409"/>
                    <a:pt x="120" y="398"/>
                  </a:cubicBezTo>
                  <a:cubicBezTo>
                    <a:pt x="118" y="390"/>
                    <a:pt x="111" y="385"/>
                    <a:pt x="108" y="375"/>
                  </a:cubicBezTo>
                  <a:cubicBezTo>
                    <a:pt x="104" y="361"/>
                    <a:pt x="108" y="343"/>
                    <a:pt x="99" y="331"/>
                  </a:cubicBezTo>
                  <a:cubicBezTo>
                    <a:pt x="88" y="329"/>
                    <a:pt x="83" y="342"/>
                    <a:pt x="76" y="343"/>
                  </a:cubicBezTo>
                  <a:cubicBezTo>
                    <a:pt x="66" y="345"/>
                    <a:pt x="68" y="342"/>
                    <a:pt x="56" y="337"/>
                  </a:cubicBezTo>
                  <a:cubicBezTo>
                    <a:pt x="52" y="329"/>
                    <a:pt x="61" y="328"/>
                    <a:pt x="61" y="323"/>
                  </a:cubicBezTo>
                  <a:cubicBezTo>
                    <a:pt x="61" y="321"/>
                    <a:pt x="59" y="318"/>
                    <a:pt x="58" y="320"/>
                  </a:cubicBezTo>
                  <a:cubicBezTo>
                    <a:pt x="63" y="312"/>
                    <a:pt x="66" y="316"/>
                    <a:pt x="70" y="308"/>
                  </a:cubicBezTo>
                  <a:cubicBezTo>
                    <a:pt x="64" y="279"/>
                    <a:pt x="81" y="262"/>
                    <a:pt x="88" y="238"/>
                  </a:cubicBezTo>
                  <a:cubicBezTo>
                    <a:pt x="88" y="229"/>
                    <a:pt x="71" y="235"/>
                    <a:pt x="67" y="229"/>
                  </a:cubicBezTo>
                  <a:cubicBezTo>
                    <a:pt x="75" y="222"/>
                    <a:pt x="65" y="228"/>
                    <a:pt x="61" y="224"/>
                  </a:cubicBezTo>
                  <a:cubicBezTo>
                    <a:pt x="59" y="222"/>
                    <a:pt x="60" y="217"/>
                    <a:pt x="58" y="215"/>
                  </a:cubicBezTo>
                  <a:cubicBezTo>
                    <a:pt x="54" y="209"/>
                    <a:pt x="54" y="213"/>
                    <a:pt x="56" y="206"/>
                  </a:cubicBezTo>
                  <a:cubicBezTo>
                    <a:pt x="56" y="204"/>
                    <a:pt x="51" y="199"/>
                    <a:pt x="50" y="197"/>
                  </a:cubicBezTo>
                  <a:cubicBezTo>
                    <a:pt x="46" y="190"/>
                    <a:pt x="40" y="179"/>
                    <a:pt x="35" y="171"/>
                  </a:cubicBezTo>
                  <a:cubicBezTo>
                    <a:pt x="32" y="166"/>
                    <a:pt x="27" y="164"/>
                    <a:pt x="24" y="160"/>
                  </a:cubicBezTo>
                  <a:cubicBezTo>
                    <a:pt x="22" y="157"/>
                    <a:pt x="23" y="154"/>
                    <a:pt x="21" y="151"/>
                  </a:cubicBezTo>
                  <a:cubicBezTo>
                    <a:pt x="18" y="148"/>
                    <a:pt x="14" y="145"/>
                    <a:pt x="15" y="139"/>
                  </a:cubicBezTo>
                  <a:cubicBezTo>
                    <a:pt x="15" y="134"/>
                    <a:pt x="18" y="133"/>
                    <a:pt x="18" y="128"/>
                  </a:cubicBezTo>
                  <a:cubicBezTo>
                    <a:pt x="16" y="111"/>
                    <a:pt x="7" y="102"/>
                    <a:pt x="0" y="90"/>
                  </a:cubicBezTo>
                  <a:cubicBezTo>
                    <a:pt x="7" y="61"/>
                    <a:pt x="14" y="32"/>
                    <a:pt x="18" y="0"/>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1" name="Freeform 131"/>
            <p:cNvSpPr>
              <a:spLocks/>
            </p:cNvSpPr>
            <p:nvPr/>
          </p:nvSpPr>
          <p:spPr bwMode="auto">
            <a:xfrm>
              <a:off x="1900238" y="1811338"/>
              <a:ext cx="630238" cy="515938"/>
            </a:xfrm>
            <a:custGeom>
              <a:avLst/>
              <a:gdLst>
                <a:gd name="T0" fmla="*/ 527 w 527"/>
                <a:gd name="T1" fmla="*/ 50 h 431"/>
                <a:gd name="T2" fmla="*/ 498 w 527"/>
                <a:gd name="T3" fmla="*/ 431 h 431"/>
                <a:gd name="T4" fmla="*/ 0 w 527"/>
                <a:gd name="T5" fmla="*/ 375 h 431"/>
                <a:gd name="T6" fmla="*/ 41 w 527"/>
                <a:gd name="T7" fmla="*/ 93 h 431"/>
                <a:gd name="T8" fmla="*/ 50 w 527"/>
                <a:gd name="T9" fmla="*/ 50 h 431"/>
                <a:gd name="T10" fmla="*/ 61 w 527"/>
                <a:gd name="T11" fmla="*/ 0 h 431"/>
                <a:gd name="T12" fmla="*/ 154 w 527"/>
                <a:gd name="T13" fmla="*/ 12 h 431"/>
                <a:gd name="T14" fmla="*/ 471 w 527"/>
                <a:gd name="T15" fmla="*/ 47 h 431"/>
                <a:gd name="T16" fmla="*/ 527 w 527"/>
                <a:gd name="T17" fmla="*/ 5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7" h="431">
                  <a:moveTo>
                    <a:pt x="527" y="50"/>
                  </a:moveTo>
                  <a:cubicBezTo>
                    <a:pt x="514" y="174"/>
                    <a:pt x="510" y="307"/>
                    <a:pt x="498" y="431"/>
                  </a:cubicBezTo>
                  <a:cubicBezTo>
                    <a:pt x="326" y="418"/>
                    <a:pt x="159" y="400"/>
                    <a:pt x="0" y="375"/>
                  </a:cubicBezTo>
                  <a:cubicBezTo>
                    <a:pt x="15" y="288"/>
                    <a:pt x="27" y="190"/>
                    <a:pt x="41" y="93"/>
                  </a:cubicBezTo>
                  <a:cubicBezTo>
                    <a:pt x="43" y="79"/>
                    <a:pt x="48" y="64"/>
                    <a:pt x="50" y="50"/>
                  </a:cubicBezTo>
                  <a:cubicBezTo>
                    <a:pt x="52" y="31"/>
                    <a:pt x="49" y="12"/>
                    <a:pt x="61" y="0"/>
                  </a:cubicBezTo>
                  <a:cubicBezTo>
                    <a:pt x="80" y="2"/>
                    <a:pt x="123" y="7"/>
                    <a:pt x="154" y="12"/>
                  </a:cubicBezTo>
                  <a:cubicBezTo>
                    <a:pt x="254" y="25"/>
                    <a:pt x="367" y="39"/>
                    <a:pt x="471" y="47"/>
                  </a:cubicBezTo>
                  <a:cubicBezTo>
                    <a:pt x="490" y="48"/>
                    <a:pt x="508" y="50"/>
                    <a:pt x="527" y="5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2" name="Freeform 132"/>
            <p:cNvSpPr>
              <a:spLocks/>
            </p:cNvSpPr>
            <p:nvPr/>
          </p:nvSpPr>
          <p:spPr bwMode="auto">
            <a:xfrm>
              <a:off x="2014538" y="2290763"/>
              <a:ext cx="654050" cy="511175"/>
            </a:xfrm>
            <a:custGeom>
              <a:avLst/>
              <a:gdLst>
                <a:gd name="T0" fmla="*/ 50 w 547"/>
                <a:gd name="T1" fmla="*/ 0 h 428"/>
                <a:gd name="T2" fmla="*/ 547 w 547"/>
                <a:gd name="T3" fmla="*/ 44 h 428"/>
                <a:gd name="T4" fmla="*/ 527 w 547"/>
                <a:gd name="T5" fmla="*/ 428 h 428"/>
                <a:gd name="T6" fmla="*/ 0 w 547"/>
                <a:gd name="T7" fmla="*/ 381 h 428"/>
                <a:gd name="T8" fmla="*/ 3 w 547"/>
                <a:gd name="T9" fmla="*/ 335 h 428"/>
                <a:gd name="T10" fmla="*/ 47 w 547"/>
                <a:gd name="T11" fmla="*/ 9 h 428"/>
                <a:gd name="T12" fmla="*/ 50 w 547"/>
                <a:gd name="T13" fmla="*/ 0 h 428"/>
              </a:gdLst>
              <a:ahLst/>
              <a:cxnLst>
                <a:cxn ang="0">
                  <a:pos x="T0" y="T1"/>
                </a:cxn>
                <a:cxn ang="0">
                  <a:pos x="T2" y="T3"/>
                </a:cxn>
                <a:cxn ang="0">
                  <a:pos x="T4" y="T5"/>
                </a:cxn>
                <a:cxn ang="0">
                  <a:pos x="T6" y="T7"/>
                </a:cxn>
                <a:cxn ang="0">
                  <a:pos x="T8" y="T9"/>
                </a:cxn>
                <a:cxn ang="0">
                  <a:pos x="T10" y="T11"/>
                </a:cxn>
                <a:cxn ang="0">
                  <a:pos x="T12" y="T13"/>
                </a:cxn>
              </a:cxnLst>
              <a:rect l="0" t="0" r="r" b="b"/>
              <a:pathLst>
                <a:path w="547" h="428">
                  <a:moveTo>
                    <a:pt x="50" y="0"/>
                  </a:moveTo>
                  <a:cubicBezTo>
                    <a:pt x="212" y="18"/>
                    <a:pt x="377" y="34"/>
                    <a:pt x="547" y="44"/>
                  </a:cubicBezTo>
                  <a:cubicBezTo>
                    <a:pt x="539" y="171"/>
                    <a:pt x="535" y="302"/>
                    <a:pt x="527" y="428"/>
                  </a:cubicBezTo>
                  <a:cubicBezTo>
                    <a:pt x="349" y="417"/>
                    <a:pt x="173" y="401"/>
                    <a:pt x="0" y="381"/>
                  </a:cubicBezTo>
                  <a:cubicBezTo>
                    <a:pt x="0" y="367"/>
                    <a:pt x="1" y="350"/>
                    <a:pt x="3" y="335"/>
                  </a:cubicBezTo>
                  <a:cubicBezTo>
                    <a:pt x="16" y="231"/>
                    <a:pt x="32" y="114"/>
                    <a:pt x="47" y="9"/>
                  </a:cubicBezTo>
                  <a:cubicBezTo>
                    <a:pt x="47" y="5"/>
                    <a:pt x="46" y="1"/>
                    <a:pt x="50" y="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3" name="Freeform 133"/>
            <p:cNvSpPr>
              <a:spLocks/>
            </p:cNvSpPr>
            <p:nvPr/>
          </p:nvSpPr>
          <p:spPr bwMode="auto">
            <a:xfrm>
              <a:off x="1931988" y="2749551"/>
              <a:ext cx="622300" cy="654050"/>
            </a:xfrm>
            <a:custGeom>
              <a:avLst/>
              <a:gdLst>
                <a:gd name="T0" fmla="*/ 515 w 521"/>
                <a:gd name="T1" fmla="*/ 93 h 547"/>
                <a:gd name="T2" fmla="*/ 509 w 521"/>
                <a:gd name="T3" fmla="*/ 204 h 547"/>
                <a:gd name="T4" fmla="*/ 495 w 521"/>
                <a:gd name="T5" fmla="*/ 419 h 547"/>
                <a:gd name="T6" fmla="*/ 483 w 521"/>
                <a:gd name="T7" fmla="*/ 521 h 547"/>
                <a:gd name="T8" fmla="*/ 198 w 521"/>
                <a:gd name="T9" fmla="*/ 498 h 547"/>
                <a:gd name="T10" fmla="*/ 198 w 521"/>
                <a:gd name="T11" fmla="*/ 518 h 547"/>
                <a:gd name="T12" fmla="*/ 73 w 521"/>
                <a:gd name="T13" fmla="*/ 504 h 547"/>
                <a:gd name="T14" fmla="*/ 62 w 521"/>
                <a:gd name="T15" fmla="*/ 547 h 547"/>
                <a:gd name="T16" fmla="*/ 0 w 521"/>
                <a:gd name="T17" fmla="*/ 538 h 547"/>
                <a:gd name="T18" fmla="*/ 67 w 521"/>
                <a:gd name="T19" fmla="*/ 0 h 547"/>
                <a:gd name="T20" fmla="*/ 521 w 521"/>
                <a:gd name="T21" fmla="*/ 41 h 547"/>
                <a:gd name="T22" fmla="*/ 515 w 521"/>
                <a:gd name="T23" fmla="*/ 9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547">
                  <a:moveTo>
                    <a:pt x="515" y="93"/>
                  </a:moveTo>
                  <a:cubicBezTo>
                    <a:pt x="511" y="129"/>
                    <a:pt x="512" y="167"/>
                    <a:pt x="509" y="204"/>
                  </a:cubicBezTo>
                  <a:cubicBezTo>
                    <a:pt x="505" y="276"/>
                    <a:pt x="500" y="348"/>
                    <a:pt x="495" y="419"/>
                  </a:cubicBezTo>
                  <a:cubicBezTo>
                    <a:pt x="492" y="454"/>
                    <a:pt x="491" y="488"/>
                    <a:pt x="483" y="521"/>
                  </a:cubicBezTo>
                  <a:cubicBezTo>
                    <a:pt x="387" y="515"/>
                    <a:pt x="292" y="506"/>
                    <a:pt x="198" y="498"/>
                  </a:cubicBezTo>
                  <a:cubicBezTo>
                    <a:pt x="188" y="502"/>
                    <a:pt x="206" y="517"/>
                    <a:pt x="198" y="518"/>
                  </a:cubicBezTo>
                  <a:cubicBezTo>
                    <a:pt x="157" y="513"/>
                    <a:pt x="113" y="511"/>
                    <a:pt x="73" y="504"/>
                  </a:cubicBezTo>
                  <a:cubicBezTo>
                    <a:pt x="65" y="513"/>
                    <a:pt x="69" y="536"/>
                    <a:pt x="62" y="547"/>
                  </a:cubicBezTo>
                  <a:cubicBezTo>
                    <a:pt x="43" y="543"/>
                    <a:pt x="18" y="544"/>
                    <a:pt x="0" y="538"/>
                  </a:cubicBezTo>
                  <a:cubicBezTo>
                    <a:pt x="22" y="359"/>
                    <a:pt x="47" y="181"/>
                    <a:pt x="67" y="0"/>
                  </a:cubicBezTo>
                  <a:cubicBezTo>
                    <a:pt x="216" y="16"/>
                    <a:pt x="363" y="35"/>
                    <a:pt x="521" y="41"/>
                  </a:cubicBezTo>
                  <a:lnTo>
                    <a:pt x="515" y="93"/>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4" name="Freeform 134"/>
            <p:cNvSpPr>
              <a:spLocks/>
            </p:cNvSpPr>
            <p:nvPr/>
          </p:nvSpPr>
          <p:spPr bwMode="auto">
            <a:xfrm>
              <a:off x="1400176" y="2679701"/>
              <a:ext cx="608013" cy="712788"/>
            </a:xfrm>
            <a:custGeom>
              <a:avLst/>
              <a:gdLst>
                <a:gd name="T0" fmla="*/ 0 w 509"/>
                <a:gd name="T1" fmla="*/ 413 h 596"/>
                <a:gd name="T2" fmla="*/ 9 w 509"/>
                <a:gd name="T3" fmla="*/ 399 h 596"/>
                <a:gd name="T4" fmla="*/ 27 w 509"/>
                <a:gd name="T5" fmla="*/ 399 h 596"/>
                <a:gd name="T6" fmla="*/ 32 w 509"/>
                <a:gd name="T7" fmla="*/ 399 h 596"/>
                <a:gd name="T8" fmla="*/ 35 w 509"/>
                <a:gd name="T9" fmla="*/ 381 h 596"/>
                <a:gd name="T10" fmla="*/ 44 w 509"/>
                <a:gd name="T11" fmla="*/ 384 h 596"/>
                <a:gd name="T12" fmla="*/ 32 w 509"/>
                <a:gd name="T13" fmla="*/ 373 h 596"/>
                <a:gd name="T14" fmla="*/ 21 w 509"/>
                <a:gd name="T15" fmla="*/ 364 h 596"/>
                <a:gd name="T16" fmla="*/ 24 w 509"/>
                <a:gd name="T17" fmla="*/ 335 h 596"/>
                <a:gd name="T18" fmla="*/ 38 w 509"/>
                <a:gd name="T19" fmla="*/ 338 h 596"/>
                <a:gd name="T20" fmla="*/ 32 w 509"/>
                <a:gd name="T21" fmla="*/ 332 h 596"/>
                <a:gd name="T22" fmla="*/ 47 w 509"/>
                <a:gd name="T23" fmla="*/ 306 h 596"/>
                <a:gd name="T24" fmla="*/ 50 w 509"/>
                <a:gd name="T25" fmla="*/ 282 h 596"/>
                <a:gd name="T26" fmla="*/ 85 w 509"/>
                <a:gd name="T27" fmla="*/ 253 h 596"/>
                <a:gd name="T28" fmla="*/ 70 w 509"/>
                <a:gd name="T29" fmla="*/ 236 h 596"/>
                <a:gd name="T30" fmla="*/ 67 w 509"/>
                <a:gd name="T31" fmla="*/ 163 h 596"/>
                <a:gd name="T32" fmla="*/ 70 w 509"/>
                <a:gd name="T33" fmla="*/ 76 h 596"/>
                <a:gd name="T34" fmla="*/ 96 w 509"/>
                <a:gd name="T35" fmla="*/ 79 h 596"/>
                <a:gd name="T36" fmla="*/ 105 w 509"/>
                <a:gd name="T37" fmla="*/ 90 h 596"/>
                <a:gd name="T38" fmla="*/ 120 w 509"/>
                <a:gd name="T39" fmla="*/ 79 h 596"/>
                <a:gd name="T40" fmla="*/ 128 w 509"/>
                <a:gd name="T41" fmla="*/ 55 h 596"/>
                <a:gd name="T42" fmla="*/ 137 w 509"/>
                <a:gd name="T43" fmla="*/ 0 h 596"/>
                <a:gd name="T44" fmla="*/ 259 w 509"/>
                <a:gd name="T45" fmla="*/ 23 h 596"/>
                <a:gd name="T46" fmla="*/ 274 w 509"/>
                <a:gd name="T47" fmla="*/ 23 h 596"/>
                <a:gd name="T48" fmla="*/ 509 w 509"/>
                <a:gd name="T49" fmla="*/ 58 h 596"/>
                <a:gd name="T50" fmla="*/ 440 w 509"/>
                <a:gd name="T51" fmla="*/ 596 h 596"/>
                <a:gd name="T52" fmla="*/ 280 w 509"/>
                <a:gd name="T53" fmla="*/ 576 h 596"/>
                <a:gd name="T54" fmla="*/ 280 w 509"/>
                <a:gd name="T55" fmla="*/ 570 h 596"/>
                <a:gd name="T56" fmla="*/ 259 w 509"/>
                <a:gd name="T57" fmla="*/ 556 h 596"/>
                <a:gd name="T58" fmla="*/ 239 w 509"/>
                <a:gd name="T59" fmla="*/ 550 h 596"/>
                <a:gd name="T60" fmla="*/ 219 w 509"/>
                <a:gd name="T61" fmla="*/ 541 h 596"/>
                <a:gd name="T62" fmla="*/ 222 w 509"/>
                <a:gd name="T63" fmla="*/ 535 h 596"/>
                <a:gd name="T64" fmla="*/ 219 w 509"/>
                <a:gd name="T65" fmla="*/ 538 h 596"/>
                <a:gd name="T66" fmla="*/ 216 w 509"/>
                <a:gd name="T67" fmla="*/ 535 h 596"/>
                <a:gd name="T68" fmla="*/ 175 w 509"/>
                <a:gd name="T69" fmla="*/ 515 h 596"/>
                <a:gd name="T70" fmla="*/ 146 w 509"/>
                <a:gd name="T71" fmla="*/ 495 h 596"/>
                <a:gd name="T72" fmla="*/ 140 w 509"/>
                <a:gd name="T73" fmla="*/ 492 h 596"/>
                <a:gd name="T74" fmla="*/ 143 w 509"/>
                <a:gd name="T75" fmla="*/ 489 h 596"/>
                <a:gd name="T76" fmla="*/ 128 w 509"/>
                <a:gd name="T77" fmla="*/ 489 h 596"/>
                <a:gd name="T78" fmla="*/ 131 w 509"/>
                <a:gd name="T79" fmla="*/ 483 h 596"/>
                <a:gd name="T80" fmla="*/ 117 w 509"/>
                <a:gd name="T81" fmla="*/ 483 h 596"/>
                <a:gd name="T82" fmla="*/ 102 w 509"/>
                <a:gd name="T83" fmla="*/ 471 h 596"/>
                <a:gd name="T84" fmla="*/ 94 w 509"/>
                <a:gd name="T85" fmla="*/ 469 h 596"/>
                <a:gd name="T86" fmla="*/ 56 w 509"/>
                <a:gd name="T87" fmla="*/ 445 h 596"/>
                <a:gd name="T88" fmla="*/ 50 w 509"/>
                <a:gd name="T89" fmla="*/ 442 h 596"/>
                <a:gd name="T90" fmla="*/ 53 w 509"/>
                <a:gd name="T91" fmla="*/ 439 h 596"/>
                <a:gd name="T92" fmla="*/ 50 w 509"/>
                <a:gd name="T93" fmla="*/ 442 h 596"/>
                <a:gd name="T94" fmla="*/ 27 w 509"/>
                <a:gd name="T95" fmla="*/ 428 h 596"/>
                <a:gd name="T96" fmla="*/ 0 w 509"/>
                <a:gd name="T97" fmla="*/ 41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596">
                  <a:moveTo>
                    <a:pt x="0" y="413"/>
                  </a:moveTo>
                  <a:cubicBezTo>
                    <a:pt x="1" y="406"/>
                    <a:pt x="11" y="408"/>
                    <a:pt x="9" y="399"/>
                  </a:cubicBezTo>
                  <a:cubicBezTo>
                    <a:pt x="12" y="396"/>
                    <a:pt x="23" y="402"/>
                    <a:pt x="27" y="399"/>
                  </a:cubicBezTo>
                  <a:cubicBezTo>
                    <a:pt x="27" y="398"/>
                    <a:pt x="31" y="385"/>
                    <a:pt x="32" y="399"/>
                  </a:cubicBezTo>
                  <a:cubicBezTo>
                    <a:pt x="37" y="396"/>
                    <a:pt x="32" y="383"/>
                    <a:pt x="35" y="381"/>
                  </a:cubicBezTo>
                  <a:cubicBezTo>
                    <a:pt x="37" y="380"/>
                    <a:pt x="44" y="384"/>
                    <a:pt x="44" y="384"/>
                  </a:cubicBezTo>
                  <a:cubicBezTo>
                    <a:pt x="43" y="380"/>
                    <a:pt x="36" y="375"/>
                    <a:pt x="32" y="373"/>
                  </a:cubicBezTo>
                  <a:cubicBezTo>
                    <a:pt x="29" y="369"/>
                    <a:pt x="27" y="365"/>
                    <a:pt x="21" y="364"/>
                  </a:cubicBezTo>
                  <a:cubicBezTo>
                    <a:pt x="25" y="351"/>
                    <a:pt x="21" y="344"/>
                    <a:pt x="24" y="335"/>
                  </a:cubicBezTo>
                  <a:cubicBezTo>
                    <a:pt x="25" y="327"/>
                    <a:pt x="37" y="339"/>
                    <a:pt x="38" y="338"/>
                  </a:cubicBezTo>
                  <a:cubicBezTo>
                    <a:pt x="40" y="336"/>
                    <a:pt x="32" y="332"/>
                    <a:pt x="32" y="332"/>
                  </a:cubicBezTo>
                  <a:cubicBezTo>
                    <a:pt x="32" y="328"/>
                    <a:pt x="45" y="311"/>
                    <a:pt x="47" y="306"/>
                  </a:cubicBezTo>
                  <a:cubicBezTo>
                    <a:pt x="50" y="297"/>
                    <a:pt x="47" y="288"/>
                    <a:pt x="50" y="282"/>
                  </a:cubicBezTo>
                  <a:cubicBezTo>
                    <a:pt x="60" y="266"/>
                    <a:pt x="74" y="272"/>
                    <a:pt x="85" y="253"/>
                  </a:cubicBezTo>
                  <a:cubicBezTo>
                    <a:pt x="85" y="245"/>
                    <a:pt x="79" y="242"/>
                    <a:pt x="70" y="236"/>
                  </a:cubicBezTo>
                  <a:cubicBezTo>
                    <a:pt x="70" y="206"/>
                    <a:pt x="47" y="183"/>
                    <a:pt x="67" y="163"/>
                  </a:cubicBezTo>
                  <a:cubicBezTo>
                    <a:pt x="67" y="131"/>
                    <a:pt x="68" y="97"/>
                    <a:pt x="70" y="76"/>
                  </a:cubicBezTo>
                  <a:cubicBezTo>
                    <a:pt x="84" y="71"/>
                    <a:pt x="83" y="78"/>
                    <a:pt x="96" y="79"/>
                  </a:cubicBezTo>
                  <a:cubicBezTo>
                    <a:pt x="101" y="81"/>
                    <a:pt x="96" y="93"/>
                    <a:pt x="105" y="90"/>
                  </a:cubicBezTo>
                  <a:cubicBezTo>
                    <a:pt x="113" y="98"/>
                    <a:pt x="114" y="85"/>
                    <a:pt x="120" y="79"/>
                  </a:cubicBezTo>
                  <a:cubicBezTo>
                    <a:pt x="124" y="74"/>
                    <a:pt x="126" y="71"/>
                    <a:pt x="128" y="55"/>
                  </a:cubicBezTo>
                  <a:cubicBezTo>
                    <a:pt x="131" y="41"/>
                    <a:pt x="134" y="16"/>
                    <a:pt x="137" y="0"/>
                  </a:cubicBezTo>
                  <a:cubicBezTo>
                    <a:pt x="178" y="7"/>
                    <a:pt x="217" y="17"/>
                    <a:pt x="259" y="23"/>
                  </a:cubicBezTo>
                  <a:cubicBezTo>
                    <a:pt x="264" y="24"/>
                    <a:pt x="269" y="23"/>
                    <a:pt x="274" y="23"/>
                  </a:cubicBezTo>
                  <a:cubicBezTo>
                    <a:pt x="343" y="35"/>
                    <a:pt x="430" y="48"/>
                    <a:pt x="509" y="58"/>
                  </a:cubicBezTo>
                  <a:cubicBezTo>
                    <a:pt x="485" y="236"/>
                    <a:pt x="465" y="419"/>
                    <a:pt x="440" y="596"/>
                  </a:cubicBezTo>
                  <a:cubicBezTo>
                    <a:pt x="385" y="591"/>
                    <a:pt x="335" y="581"/>
                    <a:pt x="280" y="576"/>
                  </a:cubicBezTo>
                  <a:cubicBezTo>
                    <a:pt x="277" y="575"/>
                    <a:pt x="277" y="569"/>
                    <a:pt x="280" y="570"/>
                  </a:cubicBezTo>
                  <a:cubicBezTo>
                    <a:pt x="275" y="568"/>
                    <a:pt x="253" y="568"/>
                    <a:pt x="259" y="556"/>
                  </a:cubicBezTo>
                  <a:cubicBezTo>
                    <a:pt x="253" y="563"/>
                    <a:pt x="246" y="554"/>
                    <a:pt x="239" y="550"/>
                  </a:cubicBezTo>
                  <a:cubicBezTo>
                    <a:pt x="233" y="547"/>
                    <a:pt x="221" y="544"/>
                    <a:pt x="219" y="541"/>
                  </a:cubicBezTo>
                  <a:cubicBezTo>
                    <a:pt x="218" y="541"/>
                    <a:pt x="223" y="536"/>
                    <a:pt x="222" y="535"/>
                  </a:cubicBezTo>
                  <a:cubicBezTo>
                    <a:pt x="219" y="534"/>
                    <a:pt x="219" y="538"/>
                    <a:pt x="219" y="538"/>
                  </a:cubicBezTo>
                  <a:cubicBezTo>
                    <a:pt x="215" y="539"/>
                    <a:pt x="217" y="536"/>
                    <a:pt x="216" y="535"/>
                  </a:cubicBezTo>
                  <a:cubicBezTo>
                    <a:pt x="202" y="530"/>
                    <a:pt x="187" y="522"/>
                    <a:pt x="175" y="515"/>
                  </a:cubicBezTo>
                  <a:cubicBezTo>
                    <a:pt x="165" y="509"/>
                    <a:pt x="155" y="504"/>
                    <a:pt x="146" y="495"/>
                  </a:cubicBezTo>
                  <a:cubicBezTo>
                    <a:pt x="144" y="493"/>
                    <a:pt x="139" y="496"/>
                    <a:pt x="140" y="492"/>
                  </a:cubicBezTo>
                  <a:cubicBezTo>
                    <a:pt x="140" y="493"/>
                    <a:pt x="145" y="490"/>
                    <a:pt x="143" y="489"/>
                  </a:cubicBezTo>
                  <a:cubicBezTo>
                    <a:pt x="143" y="489"/>
                    <a:pt x="131" y="494"/>
                    <a:pt x="128" y="489"/>
                  </a:cubicBezTo>
                  <a:cubicBezTo>
                    <a:pt x="128" y="489"/>
                    <a:pt x="132" y="483"/>
                    <a:pt x="131" y="483"/>
                  </a:cubicBezTo>
                  <a:cubicBezTo>
                    <a:pt x="129" y="482"/>
                    <a:pt x="124" y="486"/>
                    <a:pt x="117" y="483"/>
                  </a:cubicBezTo>
                  <a:cubicBezTo>
                    <a:pt x="111" y="481"/>
                    <a:pt x="107" y="474"/>
                    <a:pt x="102" y="471"/>
                  </a:cubicBezTo>
                  <a:cubicBezTo>
                    <a:pt x="99" y="470"/>
                    <a:pt x="96" y="470"/>
                    <a:pt x="94" y="469"/>
                  </a:cubicBezTo>
                  <a:cubicBezTo>
                    <a:pt x="84" y="463"/>
                    <a:pt x="67" y="454"/>
                    <a:pt x="56" y="445"/>
                  </a:cubicBezTo>
                  <a:cubicBezTo>
                    <a:pt x="54" y="444"/>
                    <a:pt x="49" y="446"/>
                    <a:pt x="50" y="442"/>
                  </a:cubicBezTo>
                  <a:cubicBezTo>
                    <a:pt x="50" y="443"/>
                    <a:pt x="55" y="441"/>
                    <a:pt x="53" y="439"/>
                  </a:cubicBezTo>
                  <a:cubicBezTo>
                    <a:pt x="50" y="438"/>
                    <a:pt x="50" y="442"/>
                    <a:pt x="50" y="442"/>
                  </a:cubicBezTo>
                  <a:cubicBezTo>
                    <a:pt x="47" y="443"/>
                    <a:pt x="32" y="431"/>
                    <a:pt x="27" y="428"/>
                  </a:cubicBezTo>
                  <a:cubicBezTo>
                    <a:pt x="18" y="423"/>
                    <a:pt x="8" y="421"/>
                    <a:pt x="0" y="413"/>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5" name="Freeform 135"/>
            <p:cNvSpPr>
              <a:spLocks/>
            </p:cNvSpPr>
            <p:nvPr/>
          </p:nvSpPr>
          <p:spPr bwMode="auto">
            <a:xfrm>
              <a:off x="1087438" y="2006601"/>
              <a:ext cx="574675" cy="882650"/>
            </a:xfrm>
            <a:custGeom>
              <a:avLst/>
              <a:gdLst>
                <a:gd name="T0" fmla="*/ 372 w 480"/>
                <a:gd name="T1" fmla="*/ 651 h 739"/>
                <a:gd name="T2" fmla="*/ 355 w 480"/>
                <a:gd name="T3" fmla="*/ 637 h 739"/>
                <a:gd name="T4" fmla="*/ 331 w 480"/>
                <a:gd name="T5" fmla="*/ 637 h 739"/>
                <a:gd name="T6" fmla="*/ 325 w 480"/>
                <a:gd name="T7" fmla="*/ 651 h 739"/>
                <a:gd name="T8" fmla="*/ 325 w 480"/>
                <a:gd name="T9" fmla="*/ 663 h 739"/>
                <a:gd name="T10" fmla="*/ 323 w 480"/>
                <a:gd name="T11" fmla="*/ 695 h 739"/>
                <a:gd name="T12" fmla="*/ 325 w 480"/>
                <a:gd name="T13" fmla="*/ 721 h 739"/>
                <a:gd name="T14" fmla="*/ 317 w 480"/>
                <a:gd name="T15" fmla="*/ 739 h 739"/>
                <a:gd name="T16" fmla="*/ 119 w 480"/>
                <a:gd name="T17" fmla="*/ 451 h 739"/>
                <a:gd name="T18" fmla="*/ 84 w 480"/>
                <a:gd name="T19" fmla="*/ 401 h 739"/>
                <a:gd name="T20" fmla="*/ 69 w 480"/>
                <a:gd name="T21" fmla="*/ 378 h 739"/>
                <a:gd name="T22" fmla="*/ 64 w 480"/>
                <a:gd name="T23" fmla="*/ 372 h 739"/>
                <a:gd name="T24" fmla="*/ 61 w 480"/>
                <a:gd name="T25" fmla="*/ 364 h 739"/>
                <a:gd name="T26" fmla="*/ 49 w 480"/>
                <a:gd name="T27" fmla="*/ 352 h 739"/>
                <a:gd name="T28" fmla="*/ 46 w 480"/>
                <a:gd name="T29" fmla="*/ 343 h 739"/>
                <a:gd name="T30" fmla="*/ 20 w 480"/>
                <a:gd name="T31" fmla="*/ 308 h 739"/>
                <a:gd name="T32" fmla="*/ 5 w 480"/>
                <a:gd name="T33" fmla="*/ 259 h 739"/>
                <a:gd name="T34" fmla="*/ 11 w 480"/>
                <a:gd name="T35" fmla="*/ 244 h 739"/>
                <a:gd name="T36" fmla="*/ 17 w 480"/>
                <a:gd name="T37" fmla="*/ 206 h 739"/>
                <a:gd name="T38" fmla="*/ 69 w 480"/>
                <a:gd name="T39" fmla="*/ 0 h 739"/>
                <a:gd name="T40" fmla="*/ 480 w 480"/>
                <a:gd name="T41" fmla="*/ 87 h 739"/>
                <a:gd name="T42" fmla="*/ 416 w 480"/>
                <a:gd name="T43" fmla="*/ 439 h 739"/>
                <a:gd name="T44" fmla="*/ 398 w 480"/>
                <a:gd name="T45" fmla="*/ 550 h 739"/>
                <a:gd name="T46" fmla="*/ 387 w 480"/>
                <a:gd name="T47" fmla="*/ 602 h 739"/>
                <a:gd name="T48" fmla="*/ 372 w 480"/>
                <a:gd name="T49" fmla="*/ 651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39">
                  <a:moveTo>
                    <a:pt x="372" y="651"/>
                  </a:moveTo>
                  <a:cubicBezTo>
                    <a:pt x="360" y="652"/>
                    <a:pt x="364" y="638"/>
                    <a:pt x="355" y="637"/>
                  </a:cubicBezTo>
                  <a:cubicBezTo>
                    <a:pt x="346" y="637"/>
                    <a:pt x="338" y="630"/>
                    <a:pt x="331" y="637"/>
                  </a:cubicBezTo>
                  <a:cubicBezTo>
                    <a:pt x="324" y="638"/>
                    <a:pt x="326" y="646"/>
                    <a:pt x="325" y="651"/>
                  </a:cubicBezTo>
                  <a:cubicBezTo>
                    <a:pt x="325" y="656"/>
                    <a:pt x="326" y="658"/>
                    <a:pt x="325" y="663"/>
                  </a:cubicBezTo>
                  <a:cubicBezTo>
                    <a:pt x="325" y="673"/>
                    <a:pt x="323" y="685"/>
                    <a:pt x="323" y="695"/>
                  </a:cubicBezTo>
                  <a:cubicBezTo>
                    <a:pt x="322" y="705"/>
                    <a:pt x="327" y="713"/>
                    <a:pt x="325" y="721"/>
                  </a:cubicBezTo>
                  <a:cubicBezTo>
                    <a:pt x="324" y="729"/>
                    <a:pt x="312" y="730"/>
                    <a:pt x="317" y="739"/>
                  </a:cubicBezTo>
                  <a:cubicBezTo>
                    <a:pt x="256" y="653"/>
                    <a:pt x="186" y="548"/>
                    <a:pt x="119" y="451"/>
                  </a:cubicBezTo>
                  <a:cubicBezTo>
                    <a:pt x="108" y="436"/>
                    <a:pt x="95" y="419"/>
                    <a:pt x="84" y="401"/>
                  </a:cubicBezTo>
                  <a:cubicBezTo>
                    <a:pt x="80" y="394"/>
                    <a:pt x="76" y="388"/>
                    <a:pt x="69" y="378"/>
                  </a:cubicBezTo>
                  <a:cubicBezTo>
                    <a:pt x="68" y="376"/>
                    <a:pt x="65" y="374"/>
                    <a:pt x="64" y="372"/>
                  </a:cubicBezTo>
                  <a:cubicBezTo>
                    <a:pt x="62" y="370"/>
                    <a:pt x="62" y="366"/>
                    <a:pt x="61" y="364"/>
                  </a:cubicBezTo>
                  <a:cubicBezTo>
                    <a:pt x="58" y="359"/>
                    <a:pt x="52" y="356"/>
                    <a:pt x="49" y="352"/>
                  </a:cubicBezTo>
                  <a:cubicBezTo>
                    <a:pt x="47" y="349"/>
                    <a:pt x="48" y="346"/>
                    <a:pt x="46" y="343"/>
                  </a:cubicBezTo>
                  <a:cubicBezTo>
                    <a:pt x="41" y="334"/>
                    <a:pt x="29" y="321"/>
                    <a:pt x="20" y="308"/>
                  </a:cubicBezTo>
                  <a:cubicBezTo>
                    <a:pt x="6" y="287"/>
                    <a:pt x="0" y="284"/>
                    <a:pt x="5" y="259"/>
                  </a:cubicBezTo>
                  <a:cubicBezTo>
                    <a:pt x="7" y="254"/>
                    <a:pt x="10" y="249"/>
                    <a:pt x="11" y="244"/>
                  </a:cubicBezTo>
                  <a:cubicBezTo>
                    <a:pt x="14" y="232"/>
                    <a:pt x="15" y="217"/>
                    <a:pt x="17" y="206"/>
                  </a:cubicBezTo>
                  <a:cubicBezTo>
                    <a:pt x="34" y="138"/>
                    <a:pt x="54" y="68"/>
                    <a:pt x="69" y="0"/>
                  </a:cubicBezTo>
                  <a:cubicBezTo>
                    <a:pt x="202" y="33"/>
                    <a:pt x="340" y="61"/>
                    <a:pt x="480" y="87"/>
                  </a:cubicBezTo>
                  <a:cubicBezTo>
                    <a:pt x="458" y="202"/>
                    <a:pt x="439" y="324"/>
                    <a:pt x="416" y="439"/>
                  </a:cubicBezTo>
                  <a:cubicBezTo>
                    <a:pt x="408" y="476"/>
                    <a:pt x="405" y="514"/>
                    <a:pt x="398" y="550"/>
                  </a:cubicBezTo>
                  <a:cubicBezTo>
                    <a:pt x="395" y="567"/>
                    <a:pt x="390" y="584"/>
                    <a:pt x="387" y="602"/>
                  </a:cubicBezTo>
                  <a:cubicBezTo>
                    <a:pt x="383" y="619"/>
                    <a:pt x="384" y="637"/>
                    <a:pt x="372" y="651"/>
                  </a:cubicBezTo>
                  <a:close/>
                </a:path>
              </a:pathLst>
            </a:custGeom>
            <a:solidFill>
              <a:schemeClr val="accent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6" name="Freeform 136"/>
            <p:cNvSpPr>
              <a:spLocks/>
            </p:cNvSpPr>
            <p:nvPr/>
          </p:nvSpPr>
          <p:spPr bwMode="auto">
            <a:xfrm>
              <a:off x="1563688" y="2109788"/>
              <a:ext cx="504825" cy="633413"/>
            </a:xfrm>
            <a:custGeom>
              <a:avLst/>
              <a:gdLst>
                <a:gd name="T0" fmla="*/ 85 w 422"/>
                <a:gd name="T1" fmla="*/ 0 h 530"/>
                <a:gd name="T2" fmla="*/ 291 w 422"/>
                <a:gd name="T3" fmla="*/ 32 h 530"/>
                <a:gd name="T4" fmla="*/ 276 w 422"/>
                <a:gd name="T5" fmla="*/ 131 h 530"/>
                <a:gd name="T6" fmla="*/ 422 w 422"/>
                <a:gd name="T7" fmla="*/ 149 h 530"/>
                <a:gd name="T8" fmla="*/ 372 w 422"/>
                <a:gd name="T9" fmla="*/ 530 h 530"/>
                <a:gd name="T10" fmla="*/ 0 w 422"/>
                <a:gd name="T11" fmla="*/ 474 h 530"/>
                <a:gd name="T12" fmla="*/ 85 w 422"/>
                <a:gd name="T13" fmla="*/ 0 h 530"/>
              </a:gdLst>
              <a:ahLst/>
              <a:cxnLst>
                <a:cxn ang="0">
                  <a:pos x="T0" y="T1"/>
                </a:cxn>
                <a:cxn ang="0">
                  <a:pos x="T2" y="T3"/>
                </a:cxn>
                <a:cxn ang="0">
                  <a:pos x="T4" y="T5"/>
                </a:cxn>
                <a:cxn ang="0">
                  <a:pos x="T6" y="T7"/>
                </a:cxn>
                <a:cxn ang="0">
                  <a:pos x="T8" y="T9"/>
                </a:cxn>
                <a:cxn ang="0">
                  <a:pos x="T10" y="T11"/>
                </a:cxn>
                <a:cxn ang="0">
                  <a:pos x="T12" y="T13"/>
                </a:cxn>
              </a:cxnLst>
              <a:rect l="0" t="0" r="r" b="b"/>
              <a:pathLst>
                <a:path w="422" h="530">
                  <a:moveTo>
                    <a:pt x="85" y="0"/>
                  </a:moveTo>
                  <a:cubicBezTo>
                    <a:pt x="153" y="11"/>
                    <a:pt x="219" y="25"/>
                    <a:pt x="291" y="32"/>
                  </a:cubicBezTo>
                  <a:cubicBezTo>
                    <a:pt x="288" y="67"/>
                    <a:pt x="283" y="100"/>
                    <a:pt x="276" y="131"/>
                  </a:cubicBezTo>
                  <a:cubicBezTo>
                    <a:pt x="327" y="135"/>
                    <a:pt x="372" y="145"/>
                    <a:pt x="422" y="149"/>
                  </a:cubicBezTo>
                  <a:cubicBezTo>
                    <a:pt x="404" y="274"/>
                    <a:pt x="390" y="404"/>
                    <a:pt x="372" y="530"/>
                  </a:cubicBezTo>
                  <a:cubicBezTo>
                    <a:pt x="244" y="516"/>
                    <a:pt x="123" y="494"/>
                    <a:pt x="0" y="474"/>
                  </a:cubicBezTo>
                  <a:cubicBezTo>
                    <a:pt x="29" y="317"/>
                    <a:pt x="58" y="159"/>
                    <a:pt x="85" y="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7" name="Freeform 137"/>
            <p:cNvSpPr>
              <a:spLocks/>
            </p:cNvSpPr>
            <p:nvPr/>
          </p:nvSpPr>
          <p:spPr bwMode="auto">
            <a:xfrm>
              <a:off x="1422401" y="1279526"/>
              <a:ext cx="531813" cy="868363"/>
            </a:xfrm>
            <a:custGeom>
              <a:avLst/>
              <a:gdLst>
                <a:gd name="T0" fmla="*/ 0 w 445"/>
                <a:gd name="T1" fmla="*/ 654 h 726"/>
                <a:gd name="T2" fmla="*/ 17 w 445"/>
                <a:gd name="T3" fmla="*/ 575 h 726"/>
                <a:gd name="T4" fmla="*/ 31 w 445"/>
                <a:gd name="T5" fmla="*/ 493 h 726"/>
                <a:gd name="T6" fmla="*/ 43 w 445"/>
                <a:gd name="T7" fmla="*/ 469 h 726"/>
                <a:gd name="T8" fmla="*/ 47 w 445"/>
                <a:gd name="T9" fmla="*/ 445 h 726"/>
                <a:gd name="T10" fmla="*/ 33 w 445"/>
                <a:gd name="T11" fmla="*/ 431 h 726"/>
                <a:gd name="T12" fmla="*/ 69 w 445"/>
                <a:gd name="T13" fmla="*/ 384 h 726"/>
                <a:gd name="T14" fmla="*/ 75 w 445"/>
                <a:gd name="T15" fmla="*/ 365 h 726"/>
                <a:gd name="T16" fmla="*/ 87 w 445"/>
                <a:gd name="T17" fmla="*/ 342 h 726"/>
                <a:gd name="T18" fmla="*/ 105 w 445"/>
                <a:gd name="T19" fmla="*/ 315 h 726"/>
                <a:gd name="T20" fmla="*/ 93 w 445"/>
                <a:gd name="T21" fmla="*/ 294 h 726"/>
                <a:gd name="T22" fmla="*/ 83 w 445"/>
                <a:gd name="T23" fmla="*/ 279 h 726"/>
                <a:gd name="T24" fmla="*/ 86 w 445"/>
                <a:gd name="T25" fmla="*/ 273 h 726"/>
                <a:gd name="T26" fmla="*/ 84 w 445"/>
                <a:gd name="T27" fmla="*/ 254 h 726"/>
                <a:gd name="T28" fmla="*/ 83 w 445"/>
                <a:gd name="T29" fmla="*/ 237 h 726"/>
                <a:gd name="T30" fmla="*/ 86 w 445"/>
                <a:gd name="T31" fmla="*/ 232 h 726"/>
                <a:gd name="T32" fmla="*/ 88 w 445"/>
                <a:gd name="T33" fmla="*/ 201 h 726"/>
                <a:gd name="T34" fmla="*/ 110 w 445"/>
                <a:gd name="T35" fmla="*/ 106 h 726"/>
                <a:gd name="T36" fmla="*/ 122 w 445"/>
                <a:gd name="T37" fmla="*/ 57 h 726"/>
                <a:gd name="T38" fmla="*/ 124 w 445"/>
                <a:gd name="T39" fmla="*/ 42 h 726"/>
                <a:gd name="T40" fmla="*/ 128 w 445"/>
                <a:gd name="T41" fmla="*/ 25 h 726"/>
                <a:gd name="T42" fmla="*/ 135 w 445"/>
                <a:gd name="T43" fmla="*/ 0 h 726"/>
                <a:gd name="T44" fmla="*/ 188 w 445"/>
                <a:gd name="T45" fmla="*/ 11 h 726"/>
                <a:gd name="T46" fmla="*/ 173 w 445"/>
                <a:gd name="T47" fmla="*/ 99 h 726"/>
                <a:gd name="T48" fmla="*/ 188 w 445"/>
                <a:gd name="T49" fmla="*/ 138 h 726"/>
                <a:gd name="T50" fmla="*/ 185 w 445"/>
                <a:gd name="T51" fmla="*/ 150 h 726"/>
                <a:gd name="T52" fmla="*/ 191 w 445"/>
                <a:gd name="T53" fmla="*/ 162 h 726"/>
                <a:gd name="T54" fmla="*/ 194 w 445"/>
                <a:gd name="T55" fmla="*/ 171 h 726"/>
                <a:gd name="T56" fmla="*/ 206 w 445"/>
                <a:gd name="T57" fmla="*/ 183 h 726"/>
                <a:gd name="T58" fmla="*/ 220 w 445"/>
                <a:gd name="T59" fmla="*/ 210 h 726"/>
                <a:gd name="T60" fmla="*/ 226 w 445"/>
                <a:gd name="T61" fmla="*/ 219 h 726"/>
                <a:gd name="T62" fmla="*/ 229 w 445"/>
                <a:gd name="T63" fmla="*/ 228 h 726"/>
                <a:gd name="T64" fmla="*/ 232 w 445"/>
                <a:gd name="T65" fmla="*/ 237 h 726"/>
                <a:gd name="T66" fmla="*/ 239 w 445"/>
                <a:gd name="T67" fmla="*/ 247 h 726"/>
                <a:gd name="T68" fmla="*/ 258 w 445"/>
                <a:gd name="T69" fmla="*/ 252 h 726"/>
                <a:gd name="T70" fmla="*/ 242 w 445"/>
                <a:gd name="T71" fmla="*/ 319 h 726"/>
                <a:gd name="T72" fmla="*/ 230 w 445"/>
                <a:gd name="T73" fmla="*/ 331 h 726"/>
                <a:gd name="T74" fmla="*/ 229 w 445"/>
                <a:gd name="T75" fmla="*/ 338 h 726"/>
                <a:gd name="T76" fmla="*/ 230 w 445"/>
                <a:gd name="T77" fmla="*/ 353 h 726"/>
                <a:gd name="T78" fmla="*/ 254 w 445"/>
                <a:gd name="T79" fmla="*/ 358 h 726"/>
                <a:gd name="T80" fmla="*/ 274 w 445"/>
                <a:gd name="T81" fmla="*/ 349 h 726"/>
                <a:gd name="T82" fmla="*/ 281 w 445"/>
                <a:gd name="T83" fmla="*/ 390 h 726"/>
                <a:gd name="T84" fmla="*/ 291 w 445"/>
                <a:gd name="T85" fmla="*/ 413 h 726"/>
                <a:gd name="T86" fmla="*/ 293 w 445"/>
                <a:gd name="T87" fmla="*/ 435 h 726"/>
                <a:gd name="T88" fmla="*/ 317 w 445"/>
                <a:gd name="T89" fmla="*/ 482 h 726"/>
                <a:gd name="T90" fmla="*/ 338 w 445"/>
                <a:gd name="T91" fmla="*/ 478 h 726"/>
                <a:gd name="T92" fmla="*/ 353 w 445"/>
                <a:gd name="T93" fmla="*/ 479 h 726"/>
                <a:gd name="T94" fmla="*/ 374 w 445"/>
                <a:gd name="T95" fmla="*/ 473 h 726"/>
                <a:gd name="T96" fmla="*/ 409 w 445"/>
                <a:gd name="T97" fmla="*/ 480 h 726"/>
                <a:gd name="T98" fmla="*/ 433 w 445"/>
                <a:gd name="T99" fmla="*/ 468 h 726"/>
                <a:gd name="T100" fmla="*/ 445 w 445"/>
                <a:gd name="T101" fmla="*/ 489 h 726"/>
                <a:gd name="T102" fmla="*/ 410 w 445"/>
                <a:gd name="T103" fmla="*/ 726 h 726"/>
                <a:gd name="T104" fmla="*/ 0 w 445"/>
                <a:gd name="T105" fmla="*/ 654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726">
                  <a:moveTo>
                    <a:pt x="0" y="654"/>
                  </a:moveTo>
                  <a:cubicBezTo>
                    <a:pt x="5" y="623"/>
                    <a:pt x="11" y="601"/>
                    <a:pt x="17" y="575"/>
                  </a:cubicBezTo>
                  <a:cubicBezTo>
                    <a:pt x="22" y="547"/>
                    <a:pt x="26" y="519"/>
                    <a:pt x="31" y="493"/>
                  </a:cubicBezTo>
                  <a:cubicBezTo>
                    <a:pt x="33" y="484"/>
                    <a:pt x="40" y="477"/>
                    <a:pt x="43" y="469"/>
                  </a:cubicBezTo>
                  <a:cubicBezTo>
                    <a:pt x="46" y="462"/>
                    <a:pt x="45" y="452"/>
                    <a:pt x="47" y="445"/>
                  </a:cubicBezTo>
                  <a:cubicBezTo>
                    <a:pt x="44" y="439"/>
                    <a:pt x="33" y="440"/>
                    <a:pt x="33" y="431"/>
                  </a:cubicBezTo>
                  <a:cubicBezTo>
                    <a:pt x="33" y="401"/>
                    <a:pt x="53" y="397"/>
                    <a:pt x="69" y="384"/>
                  </a:cubicBezTo>
                  <a:cubicBezTo>
                    <a:pt x="64" y="375"/>
                    <a:pt x="71" y="371"/>
                    <a:pt x="75" y="365"/>
                  </a:cubicBezTo>
                  <a:cubicBezTo>
                    <a:pt x="78" y="360"/>
                    <a:pt x="83" y="347"/>
                    <a:pt x="87" y="342"/>
                  </a:cubicBezTo>
                  <a:cubicBezTo>
                    <a:pt x="95" y="330"/>
                    <a:pt x="105" y="325"/>
                    <a:pt x="105" y="315"/>
                  </a:cubicBezTo>
                  <a:cubicBezTo>
                    <a:pt x="105" y="307"/>
                    <a:pt x="98" y="301"/>
                    <a:pt x="93" y="294"/>
                  </a:cubicBezTo>
                  <a:cubicBezTo>
                    <a:pt x="89" y="288"/>
                    <a:pt x="87" y="287"/>
                    <a:pt x="83" y="279"/>
                  </a:cubicBezTo>
                  <a:cubicBezTo>
                    <a:pt x="86" y="273"/>
                    <a:pt x="86" y="273"/>
                    <a:pt x="86" y="273"/>
                  </a:cubicBezTo>
                  <a:cubicBezTo>
                    <a:pt x="83" y="266"/>
                    <a:pt x="87" y="265"/>
                    <a:pt x="84" y="254"/>
                  </a:cubicBezTo>
                  <a:cubicBezTo>
                    <a:pt x="83" y="250"/>
                    <a:pt x="83" y="240"/>
                    <a:pt x="83" y="237"/>
                  </a:cubicBezTo>
                  <a:cubicBezTo>
                    <a:pt x="83" y="238"/>
                    <a:pt x="85" y="234"/>
                    <a:pt x="86" y="232"/>
                  </a:cubicBezTo>
                  <a:cubicBezTo>
                    <a:pt x="89" y="223"/>
                    <a:pt x="86" y="209"/>
                    <a:pt x="88" y="201"/>
                  </a:cubicBezTo>
                  <a:cubicBezTo>
                    <a:pt x="93" y="171"/>
                    <a:pt x="106" y="141"/>
                    <a:pt x="110" y="106"/>
                  </a:cubicBezTo>
                  <a:cubicBezTo>
                    <a:pt x="112" y="85"/>
                    <a:pt x="120" y="73"/>
                    <a:pt x="122" y="57"/>
                  </a:cubicBezTo>
                  <a:cubicBezTo>
                    <a:pt x="122" y="52"/>
                    <a:pt x="124" y="43"/>
                    <a:pt x="124" y="42"/>
                  </a:cubicBezTo>
                  <a:cubicBezTo>
                    <a:pt x="125" y="41"/>
                    <a:pt x="128" y="24"/>
                    <a:pt x="128" y="25"/>
                  </a:cubicBezTo>
                  <a:cubicBezTo>
                    <a:pt x="131" y="9"/>
                    <a:pt x="130" y="10"/>
                    <a:pt x="135" y="0"/>
                  </a:cubicBezTo>
                  <a:cubicBezTo>
                    <a:pt x="188" y="11"/>
                    <a:pt x="188" y="11"/>
                    <a:pt x="188" y="11"/>
                  </a:cubicBezTo>
                  <a:cubicBezTo>
                    <a:pt x="185" y="44"/>
                    <a:pt x="180" y="70"/>
                    <a:pt x="173" y="99"/>
                  </a:cubicBezTo>
                  <a:cubicBezTo>
                    <a:pt x="180" y="112"/>
                    <a:pt x="186" y="121"/>
                    <a:pt x="188" y="138"/>
                  </a:cubicBezTo>
                  <a:cubicBezTo>
                    <a:pt x="189" y="143"/>
                    <a:pt x="186" y="145"/>
                    <a:pt x="185" y="150"/>
                  </a:cubicBezTo>
                  <a:cubicBezTo>
                    <a:pt x="185" y="156"/>
                    <a:pt x="188" y="159"/>
                    <a:pt x="191" y="162"/>
                  </a:cubicBezTo>
                  <a:cubicBezTo>
                    <a:pt x="193" y="165"/>
                    <a:pt x="192" y="169"/>
                    <a:pt x="194" y="171"/>
                  </a:cubicBezTo>
                  <a:cubicBezTo>
                    <a:pt x="198" y="176"/>
                    <a:pt x="202" y="178"/>
                    <a:pt x="206" y="183"/>
                  </a:cubicBezTo>
                  <a:cubicBezTo>
                    <a:pt x="211" y="191"/>
                    <a:pt x="216" y="202"/>
                    <a:pt x="220" y="210"/>
                  </a:cubicBezTo>
                  <a:cubicBezTo>
                    <a:pt x="221" y="212"/>
                    <a:pt x="226" y="217"/>
                    <a:pt x="226" y="219"/>
                  </a:cubicBezTo>
                  <a:cubicBezTo>
                    <a:pt x="225" y="227"/>
                    <a:pt x="224" y="222"/>
                    <a:pt x="229" y="228"/>
                  </a:cubicBezTo>
                  <a:cubicBezTo>
                    <a:pt x="231" y="230"/>
                    <a:pt x="230" y="235"/>
                    <a:pt x="232" y="237"/>
                  </a:cubicBezTo>
                  <a:cubicBezTo>
                    <a:pt x="236" y="242"/>
                    <a:pt x="247" y="239"/>
                    <a:pt x="239" y="247"/>
                  </a:cubicBezTo>
                  <a:cubicBezTo>
                    <a:pt x="243" y="253"/>
                    <a:pt x="258" y="242"/>
                    <a:pt x="258" y="252"/>
                  </a:cubicBezTo>
                  <a:cubicBezTo>
                    <a:pt x="252" y="277"/>
                    <a:pt x="235" y="289"/>
                    <a:pt x="242" y="319"/>
                  </a:cubicBezTo>
                  <a:cubicBezTo>
                    <a:pt x="238" y="327"/>
                    <a:pt x="234" y="323"/>
                    <a:pt x="230" y="331"/>
                  </a:cubicBezTo>
                  <a:cubicBezTo>
                    <a:pt x="231" y="329"/>
                    <a:pt x="229" y="337"/>
                    <a:pt x="229" y="338"/>
                  </a:cubicBezTo>
                  <a:cubicBezTo>
                    <a:pt x="229" y="344"/>
                    <a:pt x="226" y="345"/>
                    <a:pt x="230" y="353"/>
                  </a:cubicBezTo>
                  <a:cubicBezTo>
                    <a:pt x="242" y="359"/>
                    <a:pt x="245" y="360"/>
                    <a:pt x="254" y="358"/>
                  </a:cubicBezTo>
                  <a:cubicBezTo>
                    <a:pt x="262" y="357"/>
                    <a:pt x="263" y="347"/>
                    <a:pt x="274" y="349"/>
                  </a:cubicBezTo>
                  <a:cubicBezTo>
                    <a:pt x="282" y="360"/>
                    <a:pt x="276" y="375"/>
                    <a:pt x="281" y="390"/>
                  </a:cubicBezTo>
                  <a:cubicBezTo>
                    <a:pt x="284" y="400"/>
                    <a:pt x="290" y="404"/>
                    <a:pt x="291" y="413"/>
                  </a:cubicBezTo>
                  <a:cubicBezTo>
                    <a:pt x="294" y="423"/>
                    <a:pt x="287" y="428"/>
                    <a:pt x="293" y="435"/>
                  </a:cubicBezTo>
                  <a:cubicBezTo>
                    <a:pt x="322" y="438"/>
                    <a:pt x="312" y="458"/>
                    <a:pt x="317" y="482"/>
                  </a:cubicBezTo>
                  <a:cubicBezTo>
                    <a:pt x="325" y="480"/>
                    <a:pt x="329" y="478"/>
                    <a:pt x="338" y="478"/>
                  </a:cubicBezTo>
                  <a:cubicBezTo>
                    <a:pt x="344" y="478"/>
                    <a:pt x="348" y="480"/>
                    <a:pt x="353" y="479"/>
                  </a:cubicBezTo>
                  <a:cubicBezTo>
                    <a:pt x="359" y="479"/>
                    <a:pt x="367" y="473"/>
                    <a:pt x="374" y="473"/>
                  </a:cubicBezTo>
                  <a:cubicBezTo>
                    <a:pt x="386" y="473"/>
                    <a:pt x="397" y="477"/>
                    <a:pt x="409" y="480"/>
                  </a:cubicBezTo>
                  <a:cubicBezTo>
                    <a:pt x="424" y="482"/>
                    <a:pt x="417" y="465"/>
                    <a:pt x="433" y="468"/>
                  </a:cubicBezTo>
                  <a:cubicBezTo>
                    <a:pt x="442" y="471"/>
                    <a:pt x="433" y="490"/>
                    <a:pt x="445" y="489"/>
                  </a:cubicBezTo>
                  <a:cubicBezTo>
                    <a:pt x="410" y="726"/>
                    <a:pt x="410" y="726"/>
                    <a:pt x="410" y="726"/>
                  </a:cubicBezTo>
                  <a:lnTo>
                    <a:pt x="0" y="654"/>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8" name="Freeform 138"/>
            <p:cNvSpPr>
              <a:spLocks/>
            </p:cNvSpPr>
            <p:nvPr/>
          </p:nvSpPr>
          <p:spPr bwMode="auto">
            <a:xfrm>
              <a:off x="760413" y="1916113"/>
              <a:ext cx="733425" cy="1236663"/>
            </a:xfrm>
            <a:custGeom>
              <a:avLst/>
              <a:gdLst>
                <a:gd name="T0" fmla="*/ 91 w 615"/>
                <a:gd name="T1" fmla="*/ 466 h 1036"/>
                <a:gd name="T2" fmla="*/ 80 w 615"/>
                <a:gd name="T3" fmla="*/ 408 h 1036"/>
                <a:gd name="T4" fmla="*/ 103 w 615"/>
                <a:gd name="T5" fmla="*/ 410 h 1036"/>
                <a:gd name="T6" fmla="*/ 138 w 615"/>
                <a:gd name="T7" fmla="*/ 413 h 1036"/>
                <a:gd name="T8" fmla="*/ 135 w 615"/>
                <a:gd name="T9" fmla="*/ 405 h 1036"/>
                <a:gd name="T10" fmla="*/ 77 w 615"/>
                <a:gd name="T11" fmla="*/ 390 h 1036"/>
                <a:gd name="T12" fmla="*/ 51 w 615"/>
                <a:gd name="T13" fmla="*/ 399 h 1036"/>
                <a:gd name="T14" fmla="*/ 48 w 615"/>
                <a:gd name="T15" fmla="*/ 387 h 1036"/>
                <a:gd name="T16" fmla="*/ 33 w 615"/>
                <a:gd name="T17" fmla="*/ 344 h 1036"/>
                <a:gd name="T18" fmla="*/ 25 w 615"/>
                <a:gd name="T19" fmla="*/ 320 h 1036"/>
                <a:gd name="T20" fmla="*/ 16 w 615"/>
                <a:gd name="T21" fmla="*/ 274 h 1036"/>
                <a:gd name="T22" fmla="*/ 25 w 615"/>
                <a:gd name="T23" fmla="*/ 210 h 1036"/>
                <a:gd name="T24" fmla="*/ 1 w 615"/>
                <a:gd name="T25" fmla="*/ 154 h 1036"/>
                <a:gd name="T26" fmla="*/ 36 w 615"/>
                <a:gd name="T27" fmla="*/ 96 h 1036"/>
                <a:gd name="T28" fmla="*/ 51 w 615"/>
                <a:gd name="T29" fmla="*/ 59 h 1036"/>
                <a:gd name="T30" fmla="*/ 339 w 615"/>
                <a:gd name="T31" fmla="*/ 73 h 1036"/>
                <a:gd name="T32" fmla="*/ 272 w 615"/>
                <a:gd name="T33" fmla="*/ 355 h 1036"/>
                <a:gd name="T34" fmla="*/ 461 w 615"/>
                <a:gd name="T35" fmla="*/ 634 h 1036"/>
                <a:gd name="T36" fmla="*/ 481 w 615"/>
                <a:gd name="T37" fmla="*/ 663 h 1036"/>
                <a:gd name="T38" fmla="*/ 502 w 615"/>
                <a:gd name="T39" fmla="*/ 693 h 1036"/>
                <a:gd name="T40" fmla="*/ 522 w 615"/>
                <a:gd name="T41" fmla="*/ 722 h 1036"/>
                <a:gd name="T42" fmla="*/ 592 w 615"/>
                <a:gd name="T43" fmla="*/ 821 h 1036"/>
                <a:gd name="T44" fmla="*/ 615 w 615"/>
                <a:gd name="T45" fmla="*/ 893 h 1036"/>
                <a:gd name="T46" fmla="*/ 580 w 615"/>
                <a:gd name="T47" fmla="*/ 925 h 1036"/>
                <a:gd name="T48" fmla="*/ 568 w 615"/>
                <a:gd name="T49" fmla="*/ 963 h 1036"/>
                <a:gd name="T50" fmla="*/ 551 w 615"/>
                <a:gd name="T51" fmla="*/ 1001 h 1036"/>
                <a:gd name="T52" fmla="*/ 560 w 615"/>
                <a:gd name="T53" fmla="*/ 1036 h 1036"/>
                <a:gd name="T54" fmla="*/ 356 w 615"/>
                <a:gd name="T55" fmla="*/ 1004 h 1036"/>
                <a:gd name="T56" fmla="*/ 350 w 615"/>
                <a:gd name="T57" fmla="*/ 960 h 1036"/>
                <a:gd name="T58" fmla="*/ 280 w 615"/>
                <a:gd name="T59" fmla="*/ 882 h 1036"/>
                <a:gd name="T60" fmla="*/ 228 w 615"/>
                <a:gd name="T61" fmla="*/ 829 h 1036"/>
                <a:gd name="T62" fmla="*/ 185 w 615"/>
                <a:gd name="T63" fmla="*/ 791 h 1036"/>
                <a:gd name="T64" fmla="*/ 126 w 615"/>
                <a:gd name="T65" fmla="*/ 762 h 1036"/>
                <a:gd name="T66" fmla="*/ 123 w 615"/>
                <a:gd name="T67" fmla="*/ 695 h 1036"/>
                <a:gd name="T68" fmla="*/ 115 w 615"/>
                <a:gd name="T69" fmla="*/ 661 h 1036"/>
                <a:gd name="T70" fmla="*/ 103 w 615"/>
                <a:gd name="T71" fmla="*/ 640 h 1036"/>
                <a:gd name="T72" fmla="*/ 89 w 615"/>
                <a:gd name="T73" fmla="*/ 602 h 1036"/>
                <a:gd name="T74" fmla="*/ 77 w 615"/>
                <a:gd name="T75" fmla="*/ 547 h 1036"/>
                <a:gd name="T76" fmla="*/ 91 w 615"/>
                <a:gd name="T77" fmla="*/ 512 h 1036"/>
                <a:gd name="T78" fmla="*/ 59 w 615"/>
                <a:gd name="T79" fmla="*/ 480 h 1036"/>
                <a:gd name="T80" fmla="*/ 62 w 615"/>
                <a:gd name="T81" fmla="*/ 44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5" h="1036">
                  <a:moveTo>
                    <a:pt x="68" y="445"/>
                  </a:moveTo>
                  <a:cubicBezTo>
                    <a:pt x="80" y="448"/>
                    <a:pt x="79" y="463"/>
                    <a:pt x="91" y="466"/>
                  </a:cubicBezTo>
                  <a:cubicBezTo>
                    <a:pt x="92" y="462"/>
                    <a:pt x="92" y="454"/>
                    <a:pt x="89" y="440"/>
                  </a:cubicBezTo>
                  <a:cubicBezTo>
                    <a:pt x="87" y="431"/>
                    <a:pt x="80" y="420"/>
                    <a:pt x="80" y="408"/>
                  </a:cubicBezTo>
                  <a:cubicBezTo>
                    <a:pt x="86" y="406"/>
                    <a:pt x="89" y="407"/>
                    <a:pt x="94" y="408"/>
                  </a:cubicBezTo>
                  <a:cubicBezTo>
                    <a:pt x="97" y="408"/>
                    <a:pt x="99" y="411"/>
                    <a:pt x="103" y="410"/>
                  </a:cubicBezTo>
                  <a:cubicBezTo>
                    <a:pt x="105" y="410"/>
                    <a:pt x="116" y="408"/>
                    <a:pt x="121" y="416"/>
                  </a:cubicBezTo>
                  <a:cubicBezTo>
                    <a:pt x="129" y="418"/>
                    <a:pt x="131" y="413"/>
                    <a:pt x="138" y="413"/>
                  </a:cubicBezTo>
                  <a:cubicBezTo>
                    <a:pt x="142" y="418"/>
                    <a:pt x="143" y="426"/>
                    <a:pt x="150" y="428"/>
                  </a:cubicBezTo>
                  <a:cubicBezTo>
                    <a:pt x="154" y="411"/>
                    <a:pt x="128" y="414"/>
                    <a:pt x="135" y="405"/>
                  </a:cubicBezTo>
                  <a:cubicBezTo>
                    <a:pt x="122" y="415"/>
                    <a:pt x="110" y="396"/>
                    <a:pt x="100" y="405"/>
                  </a:cubicBezTo>
                  <a:cubicBezTo>
                    <a:pt x="90" y="402"/>
                    <a:pt x="91" y="389"/>
                    <a:pt x="77" y="390"/>
                  </a:cubicBezTo>
                  <a:cubicBezTo>
                    <a:pt x="68" y="393"/>
                    <a:pt x="71" y="408"/>
                    <a:pt x="68" y="416"/>
                  </a:cubicBezTo>
                  <a:cubicBezTo>
                    <a:pt x="63" y="412"/>
                    <a:pt x="56" y="405"/>
                    <a:pt x="51" y="399"/>
                  </a:cubicBezTo>
                  <a:cubicBezTo>
                    <a:pt x="46" y="393"/>
                    <a:pt x="38" y="389"/>
                    <a:pt x="42" y="381"/>
                  </a:cubicBezTo>
                  <a:cubicBezTo>
                    <a:pt x="45" y="382"/>
                    <a:pt x="44" y="387"/>
                    <a:pt x="48" y="387"/>
                  </a:cubicBezTo>
                  <a:cubicBezTo>
                    <a:pt x="46" y="374"/>
                    <a:pt x="44" y="362"/>
                    <a:pt x="39" y="349"/>
                  </a:cubicBezTo>
                  <a:cubicBezTo>
                    <a:pt x="38" y="346"/>
                    <a:pt x="35" y="346"/>
                    <a:pt x="33" y="344"/>
                  </a:cubicBezTo>
                  <a:cubicBezTo>
                    <a:pt x="32" y="342"/>
                    <a:pt x="26" y="333"/>
                    <a:pt x="25" y="329"/>
                  </a:cubicBezTo>
                  <a:cubicBezTo>
                    <a:pt x="24" y="327"/>
                    <a:pt x="26" y="323"/>
                    <a:pt x="25" y="320"/>
                  </a:cubicBezTo>
                  <a:cubicBezTo>
                    <a:pt x="20" y="311"/>
                    <a:pt x="11" y="303"/>
                    <a:pt x="10" y="294"/>
                  </a:cubicBezTo>
                  <a:cubicBezTo>
                    <a:pt x="9" y="290"/>
                    <a:pt x="15" y="283"/>
                    <a:pt x="16" y="274"/>
                  </a:cubicBezTo>
                  <a:cubicBezTo>
                    <a:pt x="16" y="265"/>
                    <a:pt x="12" y="258"/>
                    <a:pt x="13" y="253"/>
                  </a:cubicBezTo>
                  <a:cubicBezTo>
                    <a:pt x="16" y="238"/>
                    <a:pt x="28" y="233"/>
                    <a:pt x="25" y="210"/>
                  </a:cubicBezTo>
                  <a:cubicBezTo>
                    <a:pt x="23" y="199"/>
                    <a:pt x="18" y="186"/>
                    <a:pt x="13" y="175"/>
                  </a:cubicBezTo>
                  <a:cubicBezTo>
                    <a:pt x="10" y="169"/>
                    <a:pt x="2" y="162"/>
                    <a:pt x="1" y="154"/>
                  </a:cubicBezTo>
                  <a:cubicBezTo>
                    <a:pt x="0" y="135"/>
                    <a:pt x="11" y="117"/>
                    <a:pt x="30" y="111"/>
                  </a:cubicBezTo>
                  <a:cubicBezTo>
                    <a:pt x="22" y="106"/>
                    <a:pt x="35" y="101"/>
                    <a:pt x="36" y="96"/>
                  </a:cubicBezTo>
                  <a:cubicBezTo>
                    <a:pt x="37" y="92"/>
                    <a:pt x="34" y="84"/>
                    <a:pt x="36" y="79"/>
                  </a:cubicBezTo>
                  <a:cubicBezTo>
                    <a:pt x="39" y="71"/>
                    <a:pt x="48" y="67"/>
                    <a:pt x="51" y="59"/>
                  </a:cubicBezTo>
                  <a:cubicBezTo>
                    <a:pt x="57" y="42"/>
                    <a:pt x="47" y="19"/>
                    <a:pt x="57" y="0"/>
                  </a:cubicBezTo>
                  <a:cubicBezTo>
                    <a:pt x="152" y="23"/>
                    <a:pt x="240" y="53"/>
                    <a:pt x="339" y="73"/>
                  </a:cubicBezTo>
                  <a:cubicBezTo>
                    <a:pt x="331" y="122"/>
                    <a:pt x="318" y="169"/>
                    <a:pt x="307" y="216"/>
                  </a:cubicBezTo>
                  <a:cubicBezTo>
                    <a:pt x="296" y="262"/>
                    <a:pt x="284" y="309"/>
                    <a:pt x="272" y="355"/>
                  </a:cubicBezTo>
                  <a:cubicBezTo>
                    <a:pt x="330" y="444"/>
                    <a:pt x="393" y="529"/>
                    <a:pt x="452" y="617"/>
                  </a:cubicBezTo>
                  <a:cubicBezTo>
                    <a:pt x="456" y="622"/>
                    <a:pt x="457" y="629"/>
                    <a:pt x="461" y="634"/>
                  </a:cubicBezTo>
                  <a:cubicBezTo>
                    <a:pt x="464" y="639"/>
                    <a:pt x="470" y="642"/>
                    <a:pt x="472" y="646"/>
                  </a:cubicBezTo>
                  <a:cubicBezTo>
                    <a:pt x="476" y="651"/>
                    <a:pt x="478" y="658"/>
                    <a:pt x="481" y="663"/>
                  </a:cubicBezTo>
                  <a:cubicBezTo>
                    <a:pt x="484" y="668"/>
                    <a:pt x="490" y="671"/>
                    <a:pt x="493" y="675"/>
                  </a:cubicBezTo>
                  <a:cubicBezTo>
                    <a:pt x="496" y="680"/>
                    <a:pt x="498" y="688"/>
                    <a:pt x="502" y="693"/>
                  </a:cubicBezTo>
                  <a:cubicBezTo>
                    <a:pt x="505" y="697"/>
                    <a:pt x="510" y="700"/>
                    <a:pt x="513" y="704"/>
                  </a:cubicBezTo>
                  <a:cubicBezTo>
                    <a:pt x="517" y="709"/>
                    <a:pt x="519" y="717"/>
                    <a:pt x="522" y="722"/>
                  </a:cubicBezTo>
                  <a:cubicBezTo>
                    <a:pt x="523" y="724"/>
                    <a:pt x="527" y="726"/>
                    <a:pt x="528" y="727"/>
                  </a:cubicBezTo>
                  <a:cubicBezTo>
                    <a:pt x="546" y="757"/>
                    <a:pt x="568" y="792"/>
                    <a:pt x="592" y="821"/>
                  </a:cubicBezTo>
                  <a:cubicBezTo>
                    <a:pt x="583" y="838"/>
                    <a:pt x="608" y="857"/>
                    <a:pt x="600" y="873"/>
                  </a:cubicBezTo>
                  <a:cubicBezTo>
                    <a:pt x="603" y="882"/>
                    <a:pt x="615" y="882"/>
                    <a:pt x="615" y="893"/>
                  </a:cubicBezTo>
                  <a:cubicBezTo>
                    <a:pt x="612" y="904"/>
                    <a:pt x="600" y="903"/>
                    <a:pt x="595" y="908"/>
                  </a:cubicBezTo>
                  <a:cubicBezTo>
                    <a:pt x="590" y="912"/>
                    <a:pt x="583" y="919"/>
                    <a:pt x="580" y="925"/>
                  </a:cubicBezTo>
                  <a:cubicBezTo>
                    <a:pt x="576" y="933"/>
                    <a:pt x="579" y="948"/>
                    <a:pt x="574" y="957"/>
                  </a:cubicBezTo>
                  <a:cubicBezTo>
                    <a:pt x="573" y="959"/>
                    <a:pt x="570" y="961"/>
                    <a:pt x="568" y="963"/>
                  </a:cubicBezTo>
                  <a:cubicBezTo>
                    <a:pt x="566" y="967"/>
                    <a:pt x="563" y="972"/>
                    <a:pt x="554" y="975"/>
                  </a:cubicBezTo>
                  <a:cubicBezTo>
                    <a:pt x="555" y="988"/>
                    <a:pt x="557" y="991"/>
                    <a:pt x="551" y="1001"/>
                  </a:cubicBezTo>
                  <a:cubicBezTo>
                    <a:pt x="551" y="1011"/>
                    <a:pt x="564" y="1007"/>
                    <a:pt x="566" y="1015"/>
                  </a:cubicBezTo>
                  <a:cubicBezTo>
                    <a:pt x="569" y="1027"/>
                    <a:pt x="559" y="1027"/>
                    <a:pt x="560" y="1036"/>
                  </a:cubicBezTo>
                  <a:cubicBezTo>
                    <a:pt x="500" y="1031"/>
                    <a:pt x="421" y="1022"/>
                    <a:pt x="353" y="1015"/>
                  </a:cubicBezTo>
                  <a:cubicBezTo>
                    <a:pt x="350" y="1011"/>
                    <a:pt x="356" y="1004"/>
                    <a:pt x="356" y="1004"/>
                  </a:cubicBezTo>
                  <a:cubicBezTo>
                    <a:pt x="355" y="994"/>
                    <a:pt x="348" y="1001"/>
                    <a:pt x="347" y="995"/>
                  </a:cubicBezTo>
                  <a:cubicBezTo>
                    <a:pt x="346" y="987"/>
                    <a:pt x="352" y="973"/>
                    <a:pt x="350" y="960"/>
                  </a:cubicBezTo>
                  <a:cubicBezTo>
                    <a:pt x="346" y="924"/>
                    <a:pt x="316" y="911"/>
                    <a:pt x="301" y="882"/>
                  </a:cubicBezTo>
                  <a:cubicBezTo>
                    <a:pt x="293" y="879"/>
                    <a:pt x="289" y="879"/>
                    <a:pt x="280" y="882"/>
                  </a:cubicBezTo>
                  <a:cubicBezTo>
                    <a:pt x="282" y="869"/>
                    <a:pt x="279" y="860"/>
                    <a:pt x="278" y="850"/>
                  </a:cubicBezTo>
                  <a:cubicBezTo>
                    <a:pt x="255" y="843"/>
                    <a:pt x="242" y="843"/>
                    <a:pt x="228" y="829"/>
                  </a:cubicBezTo>
                  <a:cubicBezTo>
                    <a:pt x="224" y="825"/>
                    <a:pt x="225" y="819"/>
                    <a:pt x="222" y="815"/>
                  </a:cubicBezTo>
                  <a:cubicBezTo>
                    <a:pt x="214" y="801"/>
                    <a:pt x="204" y="791"/>
                    <a:pt x="185" y="791"/>
                  </a:cubicBezTo>
                  <a:cubicBezTo>
                    <a:pt x="176" y="780"/>
                    <a:pt x="159" y="779"/>
                    <a:pt x="144" y="777"/>
                  </a:cubicBezTo>
                  <a:cubicBezTo>
                    <a:pt x="138" y="776"/>
                    <a:pt x="136" y="762"/>
                    <a:pt x="126" y="762"/>
                  </a:cubicBezTo>
                  <a:cubicBezTo>
                    <a:pt x="135" y="750"/>
                    <a:pt x="132" y="726"/>
                    <a:pt x="141" y="713"/>
                  </a:cubicBezTo>
                  <a:cubicBezTo>
                    <a:pt x="141" y="702"/>
                    <a:pt x="129" y="701"/>
                    <a:pt x="123" y="695"/>
                  </a:cubicBezTo>
                  <a:cubicBezTo>
                    <a:pt x="125" y="690"/>
                    <a:pt x="130" y="688"/>
                    <a:pt x="129" y="681"/>
                  </a:cubicBezTo>
                  <a:cubicBezTo>
                    <a:pt x="128" y="672"/>
                    <a:pt x="119" y="668"/>
                    <a:pt x="115" y="661"/>
                  </a:cubicBezTo>
                  <a:cubicBezTo>
                    <a:pt x="113" y="659"/>
                    <a:pt x="116" y="654"/>
                    <a:pt x="115" y="652"/>
                  </a:cubicBezTo>
                  <a:cubicBezTo>
                    <a:pt x="114" y="650"/>
                    <a:pt x="105" y="645"/>
                    <a:pt x="103" y="640"/>
                  </a:cubicBezTo>
                  <a:cubicBezTo>
                    <a:pt x="99" y="631"/>
                    <a:pt x="101" y="621"/>
                    <a:pt x="97" y="611"/>
                  </a:cubicBezTo>
                  <a:cubicBezTo>
                    <a:pt x="96" y="608"/>
                    <a:pt x="90" y="606"/>
                    <a:pt x="89" y="602"/>
                  </a:cubicBezTo>
                  <a:cubicBezTo>
                    <a:pt x="86" y="598"/>
                    <a:pt x="87" y="594"/>
                    <a:pt x="86" y="591"/>
                  </a:cubicBezTo>
                  <a:cubicBezTo>
                    <a:pt x="78" y="578"/>
                    <a:pt x="72" y="571"/>
                    <a:pt x="77" y="547"/>
                  </a:cubicBezTo>
                  <a:cubicBezTo>
                    <a:pt x="87" y="549"/>
                    <a:pt x="85" y="538"/>
                    <a:pt x="94" y="538"/>
                  </a:cubicBezTo>
                  <a:cubicBezTo>
                    <a:pt x="95" y="528"/>
                    <a:pt x="94" y="519"/>
                    <a:pt x="91" y="512"/>
                  </a:cubicBezTo>
                  <a:cubicBezTo>
                    <a:pt x="90" y="506"/>
                    <a:pt x="76" y="512"/>
                    <a:pt x="74" y="506"/>
                  </a:cubicBezTo>
                  <a:cubicBezTo>
                    <a:pt x="70" y="497"/>
                    <a:pt x="62" y="491"/>
                    <a:pt x="59" y="480"/>
                  </a:cubicBezTo>
                  <a:cubicBezTo>
                    <a:pt x="58" y="474"/>
                    <a:pt x="65" y="472"/>
                    <a:pt x="65" y="466"/>
                  </a:cubicBezTo>
                  <a:cubicBezTo>
                    <a:pt x="66" y="460"/>
                    <a:pt x="58" y="448"/>
                    <a:pt x="62" y="445"/>
                  </a:cubicBezTo>
                </a:path>
              </a:pathLst>
            </a:custGeom>
            <a:solidFill>
              <a:schemeClr val="accent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9" name="Freeform 139"/>
            <p:cNvSpPr>
              <a:spLocks/>
            </p:cNvSpPr>
            <p:nvPr/>
          </p:nvSpPr>
          <p:spPr bwMode="auto">
            <a:xfrm>
              <a:off x="833438" y="2447926"/>
              <a:ext cx="3175" cy="15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lnTo>
                    <a:pt x="2" y="1"/>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0" name="Line 140"/>
            <p:cNvSpPr>
              <a:spLocks noChangeShapeType="1"/>
            </p:cNvSpPr>
            <p:nvPr/>
          </p:nvSpPr>
          <p:spPr bwMode="auto">
            <a:xfrm>
              <a:off x="833438" y="2447926"/>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1" name="Freeform 141"/>
            <p:cNvSpPr>
              <a:spLocks/>
            </p:cNvSpPr>
            <p:nvPr/>
          </p:nvSpPr>
          <p:spPr bwMode="auto">
            <a:xfrm>
              <a:off x="836613" y="2433638"/>
              <a:ext cx="4763" cy="15875"/>
            </a:xfrm>
            <a:custGeom>
              <a:avLst/>
              <a:gdLst>
                <a:gd name="T0" fmla="*/ 0 w 3"/>
                <a:gd name="T1" fmla="*/ 13 h 13"/>
                <a:gd name="T2" fmla="*/ 3 w 3"/>
                <a:gd name="T3" fmla="*/ 0 h 13"/>
              </a:gdLst>
              <a:ahLst/>
              <a:cxnLst>
                <a:cxn ang="0">
                  <a:pos x="T0" y="T1"/>
                </a:cxn>
                <a:cxn ang="0">
                  <a:pos x="T2" y="T3"/>
                </a:cxn>
              </a:cxnLst>
              <a:rect l="0" t="0" r="r" b="b"/>
              <a:pathLst>
                <a:path w="3" h="13">
                  <a:moveTo>
                    <a:pt x="0" y="13"/>
                  </a:moveTo>
                  <a:cubicBezTo>
                    <a:pt x="0" y="8"/>
                    <a:pt x="1" y="4"/>
                    <a:pt x="3"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2" name="Freeform 142"/>
            <p:cNvSpPr>
              <a:spLocks/>
            </p:cNvSpPr>
            <p:nvPr/>
          </p:nvSpPr>
          <p:spPr bwMode="auto">
            <a:xfrm>
              <a:off x="836613" y="2447926"/>
              <a:ext cx="4763" cy="1588"/>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lnTo>
                    <a:pt x="3" y="0"/>
                  </a:lnTo>
                  <a:lnTo>
                    <a:pt x="0"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3" name="Line 143"/>
            <p:cNvSpPr>
              <a:spLocks noChangeShapeType="1"/>
            </p:cNvSpPr>
            <p:nvPr/>
          </p:nvSpPr>
          <p:spPr bwMode="auto">
            <a:xfrm flipV="1">
              <a:off x="836613" y="2447926"/>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4" name="Freeform 144"/>
            <p:cNvSpPr>
              <a:spLocks/>
            </p:cNvSpPr>
            <p:nvPr/>
          </p:nvSpPr>
          <p:spPr bwMode="auto">
            <a:xfrm>
              <a:off x="814388" y="1452563"/>
              <a:ext cx="728663" cy="604838"/>
            </a:xfrm>
            <a:custGeom>
              <a:avLst/>
              <a:gdLst>
                <a:gd name="T0" fmla="*/ 8 w 610"/>
                <a:gd name="T1" fmla="*/ 379 h 506"/>
                <a:gd name="T2" fmla="*/ 16 w 610"/>
                <a:gd name="T3" fmla="*/ 323 h 506"/>
                <a:gd name="T4" fmla="*/ 31 w 610"/>
                <a:gd name="T5" fmla="*/ 262 h 506"/>
                <a:gd name="T6" fmla="*/ 45 w 610"/>
                <a:gd name="T7" fmla="*/ 262 h 506"/>
                <a:gd name="T8" fmla="*/ 48 w 610"/>
                <a:gd name="T9" fmla="*/ 239 h 506"/>
                <a:gd name="T10" fmla="*/ 66 w 610"/>
                <a:gd name="T11" fmla="*/ 230 h 506"/>
                <a:gd name="T12" fmla="*/ 63 w 610"/>
                <a:gd name="T13" fmla="*/ 213 h 506"/>
                <a:gd name="T14" fmla="*/ 89 w 610"/>
                <a:gd name="T15" fmla="*/ 160 h 506"/>
                <a:gd name="T16" fmla="*/ 118 w 610"/>
                <a:gd name="T17" fmla="*/ 70 h 506"/>
                <a:gd name="T18" fmla="*/ 130 w 610"/>
                <a:gd name="T19" fmla="*/ 70 h 506"/>
                <a:gd name="T20" fmla="*/ 124 w 610"/>
                <a:gd name="T21" fmla="*/ 62 h 506"/>
                <a:gd name="T22" fmla="*/ 130 w 610"/>
                <a:gd name="T23" fmla="*/ 50 h 506"/>
                <a:gd name="T24" fmla="*/ 130 w 610"/>
                <a:gd name="T25" fmla="*/ 35 h 506"/>
                <a:gd name="T26" fmla="*/ 139 w 610"/>
                <a:gd name="T27" fmla="*/ 3 h 506"/>
                <a:gd name="T28" fmla="*/ 150 w 610"/>
                <a:gd name="T29" fmla="*/ 9 h 506"/>
                <a:gd name="T30" fmla="*/ 173 w 610"/>
                <a:gd name="T31" fmla="*/ 18 h 506"/>
                <a:gd name="T32" fmla="*/ 200 w 610"/>
                <a:gd name="T33" fmla="*/ 27 h 506"/>
                <a:gd name="T34" fmla="*/ 202 w 610"/>
                <a:gd name="T35" fmla="*/ 32 h 506"/>
                <a:gd name="T36" fmla="*/ 211 w 610"/>
                <a:gd name="T37" fmla="*/ 82 h 506"/>
                <a:gd name="T38" fmla="*/ 223 w 610"/>
                <a:gd name="T39" fmla="*/ 85 h 506"/>
                <a:gd name="T40" fmla="*/ 229 w 610"/>
                <a:gd name="T41" fmla="*/ 91 h 506"/>
                <a:gd name="T42" fmla="*/ 249 w 610"/>
                <a:gd name="T43" fmla="*/ 91 h 506"/>
                <a:gd name="T44" fmla="*/ 264 w 610"/>
                <a:gd name="T45" fmla="*/ 85 h 506"/>
                <a:gd name="T46" fmla="*/ 304 w 610"/>
                <a:gd name="T47" fmla="*/ 102 h 506"/>
                <a:gd name="T48" fmla="*/ 339 w 610"/>
                <a:gd name="T49" fmla="*/ 102 h 506"/>
                <a:gd name="T50" fmla="*/ 357 w 610"/>
                <a:gd name="T51" fmla="*/ 108 h 506"/>
                <a:gd name="T52" fmla="*/ 418 w 610"/>
                <a:gd name="T53" fmla="*/ 102 h 506"/>
                <a:gd name="T54" fmla="*/ 441 w 610"/>
                <a:gd name="T55" fmla="*/ 105 h 506"/>
                <a:gd name="T56" fmla="*/ 461 w 610"/>
                <a:gd name="T57" fmla="*/ 105 h 506"/>
                <a:gd name="T58" fmla="*/ 522 w 610"/>
                <a:gd name="T59" fmla="*/ 120 h 506"/>
                <a:gd name="T60" fmla="*/ 586 w 610"/>
                <a:gd name="T61" fmla="*/ 131 h 506"/>
                <a:gd name="T62" fmla="*/ 598 w 610"/>
                <a:gd name="T63" fmla="*/ 152 h 506"/>
                <a:gd name="T64" fmla="*/ 610 w 610"/>
                <a:gd name="T65" fmla="*/ 169 h 506"/>
                <a:gd name="T66" fmla="*/ 589 w 610"/>
                <a:gd name="T67" fmla="*/ 201 h 506"/>
                <a:gd name="T68" fmla="*/ 581 w 610"/>
                <a:gd name="T69" fmla="*/ 219 h 506"/>
                <a:gd name="T70" fmla="*/ 572 w 610"/>
                <a:gd name="T71" fmla="*/ 236 h 506"/>
                <a:gd name="T72" fmla="*/ 537 w 610"/>
                <a:gd name="T73" fmla="*/ 288 h 506"/>
                <a:gd name="T74" fmla="*/ 552 w 610"/>
                <a:gd name="T75" fmla="*/ 300 h 506"/>
                <a:gd name="T76" fmla="*/ 548 w 610"/>
                <a:gd name="T77" fmla="*/ 323 h 506"/>
                <a:gd name="T78" fmla="*/ 536 w 610"/>
                <a:gd name="T79" fmla="*/ 346 h 506"/>
                <a:gd name="T80" fmla="*/ 522 w 610"/>
                <a:gd name="T81" fmla="*/ 427 h 506"/>
                <a:gd name="T82" fmla="*/ 504 w 610"/>
                <a:gd name="T83" fmla="*/ 506 h 506"/>
                <a:gd name="T84" fmla="*/ 104 w 610"/>
                <a:gd name="T85" fmla="*/ 408 h 506"/>
                <a:gd name="T86" fmla="*/ 95 w 610"/>
                <a:gd name="T87" fmla="*/ 405 h 506"/>
                <a:gd name="T88" fmla="*/ 8 w 610"/>
                <a:gd name="T89" fmla="*/ 37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0" h="506">
                  <a:moveTo>
                    <a:pt x="8" y="379"/>
                  </a:moveTo>
                  <a:cubicBezTo>
                    <a:pt x="0" y="360"/>
                    <a:pt x="6" y="334"/>
                    <a:pt x="16" y="323"/>
                  </a:cubicBezTo>
                  <a:cubicBezTo>
                    <a:pt x="3" y="296"/>
                    <a:pt x="29" y="284"/>
                    <a:pt x="31" y="262"/>
                  </a:cubicBezTo>
                  <a:cubicBezTo>
                    <a:pt x="37" y="274"/>
                    <a:pt x="43" y="245"/>
                    <a:pt x="45" y="262"/>
                  </a:cubicBezTo>
                  <a:cubicBezTo>
                    <a:pt x="56" y="253"/>
                    <a:pt x="43" y="250"/>
                    <a:pt x="48" y="239"/>
                  </a:cubicBezTo>
                  <a:cubicBezTo>
                    <a:pt x="55" y="237"/>
                    <a:pt x="53" y="226"/>
                    <a:pt x="66" y="230"/>
                  </a:cubicBezTo>
                  <a:cubicBezTo>
                    <a:pt x="68" y="221"/>
                    <a:pt x="61" y="222"/>
                    <a:pt x="63" y="213"/>
                  </a:cubicBezTo>
                  <a:cubicBezTo>
                    <a:pt x="75" y="199"/>
                    <a:pt x="74" y="172"/>
                    <a:pt x="89" y="160"/>
                  </a:cubicBezTo>
                  <a:cubicBezTo>
                    <a:pt x="86" y="129"/>
                    <a:pt x="114" y="105"/>
                    <a:pt x="118" y="70"/>
                  </a:cubicBezTo>
                  <a:cubicBezTo>
                    <a:pt x="122" y="67"/>
                    <a:pt x="125" y="67"/>
                    <a:pt x="130" y="70"/>
                  </a:cubicBezTo>
                  <a:cubicBezTo>
                    <a:pt x="129" y="66"/>
                    <a:pt x="124" y="66"/>
                    <a:pt x="124" y="62"/>
                  </a:cubicBezTo>
                  <a:cubicBezTo>
                    <a:pt x="124" y="56"/>
                    <a:pt x="128" y="56"/>
                    <a:pt x="130" y="50"/>
                  </a:cubicBezTo>
                  <a:cubicBezTo>
                    <a:pt x="131" y="45"/>
                    <a:pt x="129" y="39"/>
                    <a:pt x="130" y="35"/>
                  </a:cubicBezTo>
                  <a:cubicBezTo>
                    <a:pt x="133" y="24"/>
                    <a:pt x="139" y="15"/>
                    <a:pt x="139" y="3"/>
                  </a:cubicBezTo>
                  <a:cubicBezTo>
                    <a:pt x="148" y="0"/>
                    <a:pt x="141" y="13"/>
                    <a:pt x="150" y="9"/>
                  </a:cubicBezTo>
                  <a:cubicBezTo>
                    <a:pt x="158" y="1"/>
                    <a:pt x="174" y="8"/>
                    <a:pt x="173" y="18"/>
                  </a:cubicBezTo>
                  <a:cubicBezTo>
                    <a:pt x="188" y="15"/>
                    <a:pt x="193" y="21"/>
                    <a:pt x="200" y="27"/>
                  </a:cubicBezTo>
                  <a:cubicBezTo>
                    <a:pt x="197" y="30"/>
                    <a:pt x="202" y="31"/>
                    <a:pt x="202" y="32"/>
                  </a:cubicBezTo>
                  <a:cubicBezTo>
                    <a:pt x="208" y="59"/>
                    <a:pt x="190" y="68"/>
                    <a:pt x="211" y="82"/>
                  </a:cubicBezTo>
                  <a:cubicBezTo>
                    <a:pt x="215" y="84"/>
                    <a:pt x="219" y="83"/>
                    <a:pt x="223" y="85"/>
                  </a:cubicBezTo>
                  <a:cubicBezTo>
                    <a:pt x="225" y="86"/>
                    <a:pt x="225" y="90"/>
                    <a:pt x="229" y="91"/>
                  </a:cubicBezTo>
                  <a:cubicBezTo>
                    <a:pt x="234" y="92"/>
                    <a:pt x="244" y="92"/>
                    <a:pt x="249" y="91"/>
                  </a:cubicBezTo>
                  <a:cubicBezTo>
                    <a:pt x="255" y="90"/>
                    <a:pt x="257" y="85"/>
                    <a:pt x="264" y="85"/>
                  </a:cubicBezTo>
                  <a:cubicBezTo>
                    <a:pt x="280" y="85"/>
                    <a:pt x="294" y="91"/>
                    <a:pt x="304" y="102"/>
                  </a:cubicBezTo>
                  <a:cubicBezTo>
                    <a:pt x="315" y="108"/>
                    <a:pt x="327" y="101"/>
                    <a:pt x="339" y="102"/>
                  </a:cubicBezTo>
                  <a:cubicBezTo>
                    <a:pt x="345" y="103"/>
                    <a:pt x="351" y="108"/>
                    <a:pt x="357" y="108"/>
                  </a:cubicBezTo>
                  <a:cubicBezTo>
                    <a:pt x="377" y="109"/>
                    <a:pt x="397" y="102"/>
                    <a:pt x="418" y="102"/>
                  </a:cubicBezTo>
                  <a:cubicBezTo>
                    <a:pt x="425" y="102"/>
                    <a:pt x="434" y="105"/>
                    <a:pt x="441" y="105"/>
                  </a:cubicBezTo>
                  <a:cubicBezTo>
                    <a:pt x="448" y="106"/>
                    <a:pt x="455" y="104"/>
                    <a:pt x="461" y="105"/>
                  </a:cubicBezTo>
                  <a:cubicBezTo>
                    <a:pt x="482" y="108"/>
                    <a:pt x="502" y="116"/>
                    <a:pt x="522" y="120"/>
                  </a:cubicBezTo>
                  <a:cubicBezTo>
                    <a:pt x="544" y="124"/>
                    <a:pt x="564" y="129"/>
                    <a:pt x="586" y="131"/>
                  </a:cubicBezTo>
                  <a:cubicBezTo>
                    <a:pt x="590" y="140"/>
                    <a:pt x="594" y="146"/>
                    <a:pt x="598" y="152"/>
                  </a:cubicBezTo>
                  <a:cubicBezTo>
                    <a:pt x="602" y="158"/>
                    <a:pt x="609" y="162"/>
                    <a:pt x="610" y="169"/>
                  </a:cubicBezTo>
                  <a:cubicBezTo>
                    <a:pt x="610" y="180"/>
                    <a:pt x="598" y="189"/>
                    <a:pt x="589" y="201"/>
                  </a:cubicBezTo>
                  <a:cubicBezTo>
                    <a:pt x="586" y="206"/>
                    <a:pt x="584" y="213"/>
                    <a:pt x="581" y="219"/>
                  </a:cubicBezTo>
                  <a:cubicBezTo>
                    <a:pt x="577" y="225"/>
                    <a:pt x="566" y="227"/>
                    <a:pt x="572" y="236"/>
                  </a:cubicBezTo>
                  <a:cubicBezTo>
                    <a:pt x="556" y="249"/>
                    <a:pt x="536" y="259"/>
                    <a:pt x="537" y="288"/>
                  </a:cubicBezTo>
                  <a:cubicBezTo>
                    <a:pt x="537" y="298"/>
                    <a:pt x="549" y="294"/>
                    <a:pt x="552" y="300"/>
                  </a:cubicBezTo>
                  <a:cubicBezTo>
                    <a:pt x="550" y="307"/>
                    <a:pt x="551" y="315"/>
                    <a:pt x="548" y="323"/>
                  </a:cubicBezTo>
                  <a:cubicBezTo>
                    <a:pt x="545" y="330"/>
                    <a:pt x="538" y="337"/>
                    <a:pt x="536" y="346"/>
                  </a:cubicBezTo>
                  <a:cubicBezTo>
                    <a:pt x="531" y="372"/>
                    <a:pt x="527" y="400"/>
                    <a:pt x="522" y="427"/>
                  </a:cubicBezTo>
                  <a:cubicBezTo>
                    <a:pt x="516" y="454"/>
                    <a:pt x="509" y="480"/>
                    <a:pt x="504" y="506"/>
                  </a:cubicBezTo>
                  <a:cubicBezTo>
                    <a:pt x="367" y="480"/>
                    <a:pt x="232" y="443"/>
                    <a:pt x="104" y="408"/>
                  </a:cubicBezTo>
                  <a:cubicBezTo>
                    <a:pt x="100" y="407"/>
                    <a:pt x="97" y="405"/>
                    <a:pt x="95" y="405"/>
                  </a:cubicBezTo>
                  <a:cubicBezTo>
                    <a:pt x="65" y="395"/>
                    <a:pt x="35" y="393"/>
                    <a:pt x="8" y="379"/>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5" name="Freeform 145"/>
            <p:cNvSpPr>
              <a:spLocks/>
            </p:cNvSpPr>
            <p:nvPr/>
          </p:nvSpPr>
          <p:spPr bwMode="auto">
            <a:xfrm>
              <a:off x="1141413" y="1277938"/>
              <a:ext cx="12700" cy="17463"/>
            </a:xfrm>
            <a:custGeom>
              <a:avLst/>
              <a:gdLst>
                <a:gd name="T0" fmla="*/ 2 w 11"/>
                <a:gd name="T1" fmla="*/ 2 h 15"/>
                <a:gd name="T2" fmla="*/ 11 w 11"/>
                <a:gd name="T3" fmla="*/ 8 h 15"/>
                <a:gd name="T4" fmla="*/ 2 w 11"/>
                <a:gd name="T5" fmla="*/ 2 h 15"/>
              </a:gdLst>
              <a:ahLst/>
              <a:cxnLst>
                <a:cxn ang="0">
                  <a:pos x="T0" y="T1"/>
                </a:cxn>
                <a:cxn ang="0">
                  <a:pos x="T2" y="T3"/>
                </a:cxn>
                <a:cxn ang="0">
                  <a:pos x="T4" y="T5"/>
                </a:cxn>
              </a:cxnLst>
              <a:rect l="0" t="0" r="r" b="b"/>
              <a:pathLst>
                <a:path w="11" h="15">
                  <a:moveTo>
                    <a:pt x="2" y="2"/>
                  </a:moveTo>
                  <a:cubicBezTo>
                    <a:pt x="9" y="0"/>
                    <a:pt x="6" y="8"/>
                    <a:pt x="11" y="8"/>
                  </a:cubicBezTo>
                  <a:cubicBezTo>
                    <a:pt x="10" y="15"/>
                    <a:pt x="0" y="8"/>
                    <a:pt x="2" y="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6" name="Freeform 146"/>
            <p:cNvSpPr>
              <a:spLocks/>
            </p:cNvSpPr>
            <p:nvPr/>
          </p:nvSpPr>
          <p:spPr bwMode="auto">
            <a:xfrm>
              <a:off x="1127126" y="1298576"/>
              <a:ext cx="14288" cy="12700"/>
            </a:xfrm>
            <a:custGeom>
              <a:avLst/>
              <a:gdLst>
                <a:gd name="T0" fmla="*/ 5 w 13"/>
                <a:gd name="T1" fmla="*/ 0 h 11"/>
                <a:gd name="T2" fmla="*/ 0 w 13"/>
                <a:gd name="T3" fmla="*/ 8 h 11"/>
                <a:gd name="T4" fmla="*/ 5 w 13"/>
                <a:gd name="T5" fmla="*/ 0 h 11"/>
              </a:gdLst>
              <a:ahLst/>
              <a:cxnLst>
                <a:cxn ang="0">
                  <a:pos x="T0" y="T1"/>
                </a:cxn>
                <a:cxn ang="0">
                  <a:pos x="T2" y="T3"/>
                </a:cxn>
                <a:cxn ang="0">
                  <a:pos x="T4" y="T5"/>
                </a:cxn>
              </a:cxnLst>
              <a:rect l="0" t="0" r="r" b="b"/>
              <a:pathLst>
                <a:path w="13" h="11">
                  <a:moveTo>
                    <a:pt x="5" y="0"/>
                  </a:moveTo>
                  <a:cubicBezTo>
                    <a:pt x="13" y="1"/>
                    <a:pt x="6" y="11"/>
                    <a:pt x="0" y="8"/>
                  </a:cubicBezTo>
                  <a:cubicBezTo>
                    <a:pt x="1" y="5"/>
                    <a:pt x="5" y="4"/>
                    <a:pt x="5"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7" name="Freeform 147"/>
            <p:cNvSpPr>
              <a:spLocks/>
            </p:cNvSpPr>
            <p:nvPr/>
          </p:nvSpPr>
          <p:spPr bwMode="auto">
            <a:xfrm>
              <a:off x="985838" y="1166813"/>
              <a:ext cx="592138" cy="439738"/>
            </a:xfrm>
            <a:custGeom>
              <a:avLst/>
              <a:gdLst>
                <a:gd name="T0" fmla="*/ 16 w 496"/>
                <a:gd name="T1" fmla="*/ 208 h 369"/>
                <a:gd name="T2" fmla="*/ 22 w 496"/>
                <a:gd name="T3" fmla="*/ 200 h 369"/>
                <a:gd name="T4" fmla="*/ 4 w 496"/>
                <a:gd name="T5" fmla="*/ 185 h 369"/>
                <a:gd name="T6" fmla="*/ 7 w 496"/>
                <a:gd name="T7" fmla="*/ 156 h 369"/>
                <a:gd name="T8" fmla="*/ 7 w 496"/>
                <a:gd name="T9" fmla="*/ 78 h 369"/>
                <a:gd name="T10" fmla="*/ 1 w 496"/>
                <a:gd name="T11" fmla="*/ 46 h 369"/>
                <a:gd name="T12" fmla="*/ 4 w 496"/>
                <a:gd name="T13" fmla="*/ 40 h 369"/>
                <a:gd name="T14" fmla="*/ 16 w 496"/>
                <a:gd name="T15" fmla="*/ 37 h 369"/>
                <a:gd name="T16" fmla="*/ 33 w 496"/>
                <a:gd name="T17" fmla="*/ 49 h 369"/>
                <a:gd name="T18" fmla="*/ 62 w 496"/>
                <a:gd name="T19" fmla="*/ 69 h 369"/>
                <a:gd name="T20" fmla="*/ 97 w 496"/>
                <a:gd name="T21" fmla="*/ 75 h 369"/>
                <a:gd name="T22" fmla="*/ 118 w 496"/>
                <a:gd name="T23" fmla="*/ 92 h 369"/>
                <a:gd name="T24" fmla="*/ 100 w 496"/>
                <a:gd name="T25" fmla="*/ 110 h 369"/>
                <a:gd name="T26" fmla="*/ 74 w 496"/>
                <a:gd name="T27" fmla="*/ 142 h 369"/>
                <a:gd name="T28" fmla="*/ 100 w 496"/>
                <a:gd name="T29" fmla="*/ 147 h 369"/>
                <a:gd name="T30" fmla="*/ 86 w 496"/>
                <a:gd name="T31" fmla="*/ 182 h 369"/>
                <a:gd name="T32" fmla="*/ 94 w 496"/>
                <a:gd name="T33" fmla="*/ 185 h 369"/>
                <a:gd name="T34" fmla="*/ 115 w 496"/>
                <a:gd name="T35" fmla="*/ 171 h 369"/>
                <a:gd name="T36" fmla="*/ 135 w 496"/>
                <a:gd name="T37" fmla="*/ 142 h 369"/>
                <a:gd name="T38" fmla="*/ 138 w 496"/>
                <a:gd name="T39" fmla="*/ 130 h 369"/>
                <a:gd name="T40" fmla="*/ 150 w 496"/>
                <a:gd name="T41" fmla="*/ 107 h 369"/>
                <a:gd name="T42" fmla="*/ 147 w 496"/>
                <a:gd name="T43" fmla="*/ 92 h 369"/>
                <a:gd name="T44" fmla="*/ 153 w 496"/>
                <a:gd name="T45" fmla="*/ 31 h 369"/>
                <a:gd name="T46" fmla="*/ 147 w 496"/>
                <a:gd name="T47" fmla="*/ 25 h 369"/>
                <a:gd name="T48" fmla="*/ 144 w 496"/>
                <a:gd name="T49" fmla="*/ 19 h 369"/>
                <a:gd name="T50" fmla="*/ 153 w 496"/>
                <a:gd name="T51" fmla="*/ 11 h 369"/>
                <a:gd name="T52" fmla="*/ 217 w 496"/>
                <a:gd name="T53" fmla="*/ 28 h 369"/>
                <a:gd name="T54" fmla="*/ 254 w 496"/>
                <a:gd name="T55" fmla="*/ 40 h 369"/>
                <a:gd name="T56" fmla="*/ 286 w 496"/>
                <a:gd name="T57" fmla="*/ 46 h 369"/>
                <a:gd name="T58" fmla="*/ 321 w 496"/>
                <a:gd name="T59" fmla="*/ 54 h 369"/>
                <a:gd name="T60" fmla="*/ 423 w 496"/>
                <a:gd name="T61" fmla="*/ 75 h 369"/>
                <a:gd name="T62" fmla="*/ 496 w 496"/>
                <a:gd name="T63" fmla="*/ 92 h 369"/>
                <a:gd name="T64" fmla="*/ 487 w 496"/>
                <a:gd name="T65" fmla="*/ 136 h 369"/>
                <a:gd name="T66" fmla="*/ 484 w 496"/>
                <a:gd name="T67" fmla="*/ 150 h 369"/>
                <a:gd name="T68" fmla="*/ 449 w 496"/>
                <a:gd name="T69" fmla="*/ 302 h 369"/>
                <a:gd name="T70" fmla="*/ 441 w 496"/>
                <a:gd name="T71" fmla="*/ 334 h 369"/>
                <a:gd name="T72" fmla="*/ 446 w 496"/>
                <a:gd name="T73" fmla="*/ 366 h 369"/>
                <a:gd name="T74" fmla="*/ 342 w 496"/>
                <a:gd name="T75" fmla="*/ 348 h 369"/>
                <a:gd name="T76" fmla="*/ 330 w 496"/>
                <a:gd name="T77" fmla="*/ 345 h 369"/>
                <a:gd name="T78" fmla="*/ 292 w 496"/>
                <a:gd name="T79" fmla="*/ 339 h 369"/>
                <a:gd name="T80" fmla="*/ 266 w 496"/>
                <a:gd name="T81" fmla="*/ 342 h 369"/>
                <a:gd name="T82" fmla="*/ 211 w 496"/>
                <a:gd name="T83" fmla="*/ 345 h 369"/>
                <a:gd name="T84" fmla="*/ 202 w 496"/>
                <a:gd name="T85" fmla="*/ 328 h 369"/>
                <a:gd name="T86" fmla="*/ 196 w 496"/>
                <a:gd name="T87" fmla="*/ 334 h 369"/>
                <a:gd name="T88" fmla="*/ 161 w 496"/>
                <a:gd name="T89" fmla="*/ 339 h 369"/>
                <a:gd name="T90" fmla="*/ 118 w 496"/>
                <a:gd name="T91" fmla="*/ 319 h 369"/>
                <a:gd name="T92" fmla="*/ 103 w 496"/>
                <a:gd name="T93" fmla="*/ 322 h 369"/>
                <a:gd name="T94" fmla="*/ 62 w 496"/>
                <a:gd name="T95" fmla="*/ 313 h 369"/>
                <a:gd name="T96" fmla="*/ 62 w 496"/>
                <a:gd name="T97" fmla="*/ 264 h 369"/>
                <a:gd name="T98" fmla="*/ 36 w 496"/>
                <a:gd name="T99" fmla="*/ 252 h 369"/>
                <a:gd name="T100" fmla="*/ 28 w 496"/>
                <a:gd name="T101" fmla="*/ 238 h 369"/>
                <a:gd name="T102" fmla="*/ 10 w 496"/>
                <a:gd name="T103" fmla="*/ 232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6" h="369">
                  <a:moveTo>
                    <a:pt x="10" y="226"/>
                  </a:moveTo>
                  <a:cubicBezTo>
                    <a:pt x="12" y="215"/>
                    <a:pt x="2" y="209"/>
                    <a:pt x="16" y="208"/>
                  </a:cubicBezTo>
                  <a:cubicBezTo>
                    <a:pt x="14" y="206"/>
                    <a:pt x="9" y="205"/>
                    <a:pt x="10" y="200"/>
                  </a:cubicBezTo>
                  <a:cubicBezTo>
                    <a:pt x="18" y="200"/>
                    <a:pt x="16" y="205"/>
                    <a:pt x="22" y="200"/>
                  </a:cubicBezTo>
                  <a:cubicBezTo>
                    <a:pt x="28" y="190"/>
                    <a:pt x="10" y="191"/>
                    <a:pt x="19" y="188"/>
                  </a:cubicBezTo>
                  <a:cubicBezTo>
                    <a:pt x="18" y="183"/>
                    <a:pt x="8" y="193"/>
                    <a:pt x="4" y="185"/>
                  </a:cubicBezTo>
                  <a:cubicBezTo>
                    <a:pt x="4" y="172"/>
                    <a:pt x="20" y="176"/>
                    <a:pt x="28" y="171"/>
                  </a:cubicBezTo>
                  <a:cubicBezTo>
                    <a:pt x="19" y="168"/>
                    <a:pt x="16" y="159"/>
                    <a:pt x="7" y="156"/>
                  </a:cubicBezTo>
                  <a:cubicBezTo>
                    <a:pt x="12" y="144"/>
                    <a:pt x="5" y="129"/>
                    <a:pt x="7" y="113"/>
                  </a:cubicBezTo>
                  <a:cubicBezTo>
                    <a:pt x="8" y="106"/>
                    <a:pt x="12" y="89"/>
                    <a:pt x="7" y="78"/>
                  </a:cubicBezTo>
                  <a:cubicBezTo>
                    <a:pt x="6" y="74"/>
                    <a:pt x="2" y="73"/>
                    <a:pt x="1" y="69"/>
                  </a:cubicBezTo>
                  <a:cubicBezTo>
                    <a:pt x="0" y="62"/>
                    <a:pt x="1" y="52"/>
                    <a:pt x="1" y="46"/>
                  </a:cubicBezTo>
                  <a:cubicBezTo>
                    <a:pt x="1" y="45"/>
                    <a:pt x="6" y="49"/>
                    <a:pt x="7" y="49"/>
                  </a:cubicBezTo>
                  <a:cubicBezTo>
                    <a:pt x="7" y="49"/>
                    <a:pt x="4" y="42"/>
                    <a:pt x="4" y="40"/>
                  </a:cubicBezTo>
                  <a:cubicBezTo>
                    <a:pt x="5" y="35"/>
                    <a:pt x="18" y="29"/>
                    <a:pt x="7" y="31"/>
                  </a:cubicBezTo>
                  <a:cubicBezTo>
                    <a:pt x="8" y="23"/>
                    <a:pt x="12" y="33"/>
                    <a:pt x="16" y="37"/>
                  </a:cubicBezTo>
                  <a:cubicBezTo>
                    <a:pt x="23" y="44"/>
                    <a:pt x="30" y="43"/>
                    <a:pt x="25" y="54"/>
                  </a:cubicBezTo>
                  <a:cubicBezTo>
                    <a:pt x="28" y="52"/>
                    <a:pt x="28" y="48"/>
                    <a:pt x="33" y="49"/>
                  </a:cubicBezTo>
                  <a:cubicBezTo>
                    <a:pt x="34" y="61"/>
                    <a:pt x="46" y="58"/>
                    <a:pt x="59" y="63"/>
                  </a:cubicBezTo>
                  <a:cubicBezTo>
                    <a:pt x="61" y="64"/>
                    <a:pt x="61" y="68"/>
                    <a:pt x="62" y="69"/>
                  </a:cubicBezTo>
                  <a:cubicBezTo>
                    <a:pt x="67" y="71"/>
                    <a:pt x="75" y="69"/>
                    <a:pt x="80" y="72"/>
                  </a:cubicBezTo>
                  <a:cubicBezTo>
                    <a:pt x="84" y="74"/>
                    <a:pt x="87" y="81"/>
                    <a:pt x="97" y="75"/>
                  </a:cubicBezTo>
                  <a:cubicBezTo>
                    <a:pt x="93" y="88"/>
                    <a:pt x="114" y="84"/>
                    <a:pt x="106" y="92"/>
                  </a:cubicBezTo>
                  <a:cubicBezTo>
                    <a:pt x="110" y="92"/>
                    <a:pt x="114" y="92"/>
                    <a:pt x="118" y="92"/>
                  </a:cubicBezTo>
                  <a:cubicBezTo>
                    <a:pt x="118" y="98"/>
                    <a:pt x="118" y="104"/>
                    <a:pt x="118" y="110"/>
                  </a:cubicBezTo>
                  <a:cubicBezTo>
                    <a:pt x="106" y="103"/>
                    <a:pt x="107" y="116"/>
                    <a:pt x="100" y="110"/>
                  </a:cubicBezTo>
                  <a:cubicBezTo>
                    <a:pt x="93" y="110"/>
                    <a:pt x="104" y="115"/>
                    <a:pt x="100" y="121"/>
                  </a:cubicBezTo>
                  <a:cubicBezTo>
                    <a:pt x="96" y="124"/>
                    <a:pt x="76" y="135"/>
                    <a:pt x="74" y="142"/>
                  </a:cubicBezTo>
                  <a:cubicBezTo>
                    <a:pt x="73" y="147"/>
                    <a:pt x="85" y="149"/>
                    <a:pt x="77" y="153"/>
                  </a:cubicBezTo>
                  <a:cubicBezTo>
                    <a:pt x="83" y="149"/>
                    <a:pt x="94" y="150"/>
                    <a:pt x="100" y="147"/>
                  </a:cubicBezTo>
                  <a:cubicBezTo>
                    <a:pt x="92" y="154"/>
                    <a:pt x="88" y="164"/>
                    <a:pt x="74" y="165"/>
                  </a:cubicBezTo>
                  <a:cubicBezTo>
                    <a:pt x="80" y="169"/>
                    <a:pt x="78" y="180"/>
                    <a:pt x="86" y="182"/>
                  </a:cubicBezTo>
                  <a:cubicBezTo>
                    <a:pt x="88" y="180"/>
                    <a:pt x="90" y="177"/>
                    <a:pt x="91" y="174"/>
                  </a:cubicBezTo>
                  <a:cubicBezTo>
                    <a:pt x="92" y="178"/>
                    <a:pt x="99" y="179"/>
                    <a:pt x="94" y="185"/>
                  </a:cubicBezTo>
                  <a:cubicBezTo>
                    <a:pt x="104" y="181"/>
                    <a:pt x="105" y="172"/>
                    <a:pt x="112" y="168"/>
                  </a:cubicBezTo>
                  <a:cubicBezTo>
                    <a:pt x="114" y="166"/>
                    <a:pt x="115" y="171"/>
                    <a:pt x="115" y="171"/>
                  </a:cubicBezTo>
                  <a:cubicBezTo>
                    <a:pt x="120" y="170"/>
                    <a:pt x="126" y="161"/>
                    <a:pt x="132" y="159"/>
                  </a:cubicBezTo>
                  <a:cubicBezTo>
                    <a:pt x="130" y="153"/>
                    <a:pt x="135" y="147"/>
                    <a:pt x="135" y="142"/>
                  </a:cubicBezTo>
                  <a:cubicBezTo>
                    <a:pt x="135" y="139"/>
                    <a:pt x="133" y="131"/>
                    <a:pt x="132" y="133"/>
                  </a:cubicBezTo>
                  <a:cubicBezTo>
                    <a:pt x="133" y="129"/>
                    <a:pt x="136" y="132"/>
                    <a:pt x="138" y="130"/>
                  </a:cubicBezTo>
                  <a:cubicBezTo>
                    <a:pt x="140" y="127"/>
                    <a:pt x="136" y="121"/>
                    <a:pt x="138" y="118"/>
                  </a:cubicBezTo>
                  <a:cubicBezTo>
                    <a:pt x="140" y="114"/>
                    <a:pt x="149" y="113"/>
                    <a:pt x="150" y="107"/>
                  </a:cubicBezTo>
                  <a:cubicBezTo>
                    <a:pt x="155" y="109"/>
                    <a:pt x="161" y="113"/>
                    <a:pt x="155" y="118"/>
                  </a:cubicBezTo>
                  <a:cubicBezTo>
                    <a:pt x="166" y="113"/>
                    <a:pt x="149" y="104"/>
                    <a:pt x="147" y="92"/>
                  </a:cubicBezTo>
                  <a:cubicBezTo>
                    <a:pt x="145" y="84"/>
                    <a:pt x="155" y="73"/>
                    <a:pt x="144" y="66"/>
                  </a:cubicBezTo>
                  <a:cubicBezTo>
                    <a:pt x="148" y="58"/>
                    <a:pt x="155" y="43"/>
                    <a:pt x="153" y="31"/>
                  </a:cubicBezTo>
                  <a:cubicBezTo>
                    <a:pt x="152" y="27"/>
                    <a:pt x="148" y="30"/>
                    <a:pt x="147" y="28"/>
                  </a:cubicBezTo>
                  <a:cubicBezTo>
                    <a:pt x="146" y="27"/>
                    <a:pt x="151" y="19"/>
                    <a:pt x="147" y="25"/>
                  </a:cubicBezTo>
                  <a:cubicBezTo>
                    <a:pt x="142" y="23"/>
                    <a:pt x="145" y="19"/>
                    <a:pt x="150" y="19"/>
                  </a:cubicBezTo>
                  <a:cubicBezTo>
                    <a:pt x="150" y="14"/>
                    <a:pt x="143" y="19"/>
                    <a:pt x="144" y="19"/>
                  </a:cubicBezTo>
                  <a:cubicBezTo>
                    <a:pt x="137" y="16"/>
                    <a:pt x="147" y="7"/>
                    <a:pt x="141" y="14"/>
                  </a:cubicBezTo>
                  <a:cubicBezTo>
                    <a:pt x="136" y="0"/>
                    <a:pt x="148" y="10"/>
                    <a:pt x="153" y="11"/>
                  </a:cubicBezTo>
                  <a:cubicBezTo>
                    <a:pt x="161" y="12"/>
                    <a:pt x="177" y="14"/>
                    <a:pt x="187" y="17"/>
                  </a:cubicBezTo>
                  <a:cubicBezTo>
                    <a:pt x="198" y="19"/>
                    <a:pt x="208" y="26"/>
                    <a:pt x="217" y="28"/>
                  </a:cubicBezTo>
                  <a:cubicBezTo>
                    <a:pt x="221" y="29"/>
                    <a:pt x="227" y="27"/>
                    <a:pt x="231" y="28"/>
                  </a:cubicBezTo>
                  <a:cubicBezTo>
                    <a:pt x="240" y="30"/>
                    <a:pt x="248" y="38"/>
                    <a:pt x="254" y="40"/>
                  </a:cubicBezTo>
                  <a:cubicBezTo>
                    <a:pt x="256" y="40"/>
                    <a:pt x="261" y="36"/>
                    <a:pt x="266" y="37"/>
                  </a:cubicBezTo>
                  <a:cubicBezTo>
                    <a:pt x="273" y="38"/>
                    <a:pt x="280" y="44"/>
                    <a:pt x="286" y="46"/>
                  </a:cubicBezTo>
                  <a:cubicBezTo>
                    <a:pt x="291" y="47"/>
                    <a:pt x="296" y="45"/>
                    <a:pt x="301" y="46"/>
                  </a:cubicBezTo>
                  <a:cubicBezTo>
                    <a:pt x="307" y="47"/>
                    <a:pt x="315" y="53"/>
                    <a:pt x="321" y="54"/>
                  </a:cubicBezTo>
                  <a:cubicBezTo>
                    <a:pt x="339" y="57"/>
                    <a:pt x="354" y="62"/>
                    <a:pt x="371" y="66"/>
                  </a:cubicBezTo>
                  <a:cubicBezTo>
                    <a:pt x="388" y="70"/>
                    <a:pt x="406" y="71"/>
                    <a:pt x="423" y="75"/>
                  </a:cubicBezTo>
                  <a:cubicBezTo>
                    <a:pt x="427" y="75"/>
                    <a:pt x="432" y="80"/>
                    <a:pt x="435" y="81"/>
                  </a:cubicBezTo>
                  <a:cubicBezTo>
                    <a:pt x="456" y="85"/>
                    <a:pt x="477" y="85"/>
                    <a:pt x="496" y="92"/>
                  </a:cubicBezTo>
                  <a:cubicBezTo>
                    <a:pt x="490" y="102"/>
                    <a:pt x="493" y="109"/>
                    <a:pt x="490" y="124"/>
                  </a:cubicBezTo>
                  <a:cubicBezTo>
                    <a:pt x="490" y="124"/>
                    <a:pt x="488" y="134"/>
                    <a:pt x="487" y="136"/>
                  </a:cubicBezTo>
                  <a:cubicBezTo>
                    <a:pt x="487" y="137"/>
                    <a:pt x="481" y="138"/>
                    <a:pt x="481" y="139"/>
                  </a:cubicBezTo>
                  <a:cubicBezTo>
                    <a:pt x="481" y="140"/>
                    <a:pt x="485" y="146"/>
                    <a:pt x="484" y="150"/>
                  </a:cubicBezTo>
                  <a:cubicBezTo>
                    <a:pt x="483" y="166"/>
                    <a:pt x="475" y="178"/>
                    <a:pt x="473" y="200"/>
                  </a:cubicBezTo>
                  <a:cubicBezTo>
                    <a:pt x="468" y="234"/>
                    <a:pt x="455" y="271"/>
                    <a:pt x="449" y="302"/>
                  </a:cubicBezTo>
                  <a:cubicBezTo>
                    <a:pt x="448" y="310"/>
                    <a:pt x="449" y="316"/>
                    <a:pt x="446" y="325"/>
                  </a:cubicBezTo>
                  <a:cubicBezTo>
                    <a:pt x="445" y="327"/>
                    <a:pt x="440" y="334"/>
                    <a:pt x="441" y="334"/>
                  </a:cubicBezTo>
                  <a:cubicBezTo>
                    <a:pt x="440" y="337"/>
                    <a:pt x="445" y="339"/>
                    <a:pt x="446" y="342"/>
                  </a:cubicBezTo>
                  <a:cubicBezTo>
                    <a:pt x="449" y="353"/>
                    <a:pt x="443" y="358"/>
                    <a:pt x="446" y="366"/>
                  </a:cubicBezTo>
                  <a:cubicBezTo>
                    <a:pt x="425" y="369"/>
                    <a:pt x="404" y="359"/>
                    <a:pt x="382" y="354"/>
                  </a:cubicBezTo>
                  <a:cubicBezTo>
                    <a:pt x="370" y="351"/>
                    <a:pt x="353" y="352"/>
                    <a:pt x="342" y="348"/>
                  </a:cubicBezTo>
                  <a:cubicBezTo>
                    <a:pt x="341" y="348"/>
                    <a:pt x="339" y="342"/>
                    <a:pt x="339" y="342"/>
                  </a:cubicBezTo>
                  <a:cubicBezTo>
                    <a:pt x="337" y="342"/>
                    <a:pt x="333" y="345"/>
                    <a:pt x="330" y="345"/>
                  </a:cubicBezTo>
                  <a:cubicBezTo>
                    <a:pt x="325" y="345"/>
                    <a:pt x="318" y="340"/>
                    <a:pt x="313" y="339"/>
                  </a:cubicBezTo>
                  <a:cubicBezTo>
                    <a:pt x="303" y="338"/>
                    <a:pt x="301" y="341"/>
                    <a:pt x="292" y="339"/>
                  </a:cubicBezTo>
                  <a:cubicBezTo>
                    <a:pt x="288" y="339"/>
                    <a:pt x="268" y="337"/>
                    <a:pt x="269" y="336"/>
                  </a:cubicBezTo>
                  <a:cubicBezTo>
                    <a:pt x="267" y="337"/>
                    <a:pt x="266" y="342"/>
                    <a:pt x="266" y="342"/>
                  </a:cubicBezTo>
                  <a:cubicBezTo>
                    <a:pt x="261" y="342"/>
                    <a:pt x="255" y="339"/>
                    <a:pt x="249" y="339"/>
                  </a:cubicBezTo>
                  <a:cubicBezTo>
                    <a:pt x="243" y="340"/>
                    <a:pt x="216" y="347"/>
                    <a:pt x="211" y="345"/>
                  </a:cubicBezTo>
                  <a:cubicBezTo>
                    <a:pt x="209" y="345"/>
                    <a:pt x="208" y="337"/>
                    <a:pt x="202" y="339"/>
                  </a:cubicBezTo>
                  <a:cubicBezTo>
                    <a:pt x="207" y="334"/>
                    <a:pt x="202" y="336"/>
                    <a:pt x="202" y="328"/>
                  </a:cubicBezTo>
                  <a:cubicBezTo>
                    <a:pt x="198" y="328"/>
                    <a:pt x="199" y="334"/>
                    <a:pt x="202" y="334"/>
                  </a:cubicBezTo>
                  <a:cubicBezTo>
                    <a:pt x="202" y="339"/>
                    <a:pt x="196" y="334"/>
                    <a:pt x="196" y="334"/>
                  </a:cubicBezTo>
                  <a:cubicBezTo>
                    <a:pt x="194" y="334"/>
                    <a:pt x="191" y="339"/>
                    <a:pt x="190" y="339"/>
                  </a:cubicBezTo>
                  <a:cubicBezTo>
                    <a:pt x="182" y="341"/>
                    <a:pt x="173" y="338"/>
                    <a:pt x="161" y="339"/>
                  </a:cubicBezTo>
                  <a:cubicBezTo>
                    <a:pt x="163" y="331"/>
                    <a:pt x="156" y="334"/>
                    <a:pt x="155" y="328"/>
                  </a:cubicBezTo>
                  <a:cubicBezTo>
                    <a:pt x="139" y="328"/>
                    <a:pt x="132" y="319"/>
                    <a:pt x="118" y="319"/>
                  </a:cubicBezTo>
                  <a:cubicBezTo>
                    <a:pt x="114" y="319"/>
                    <a:pt x="111" y="324"/>
                    <a:pt x="109" y="325"/>
                  </a:cubicBezTo>
                  <a:cubicBezTo>
                    <a:pt x="105" y="326"/>
                    <a:pt x="105" y="322"/>
                    <a:pt x="103" y="322"/>
                  </a:cubicBezTo>
                  <a:cubicBezTo>
                    <a:pt x="95" y="322"/>
                    <a:pt x="92" y="328"/>
                    <a:pt x="89" y="328"/>
                  </a:cubicBezTo>
                  <a:cubicBezTo>
                    <a:pt x="82" y="327"/>
                    <a:pt x="72" y="315"/>
                    <a:pt x="62" y="313"/>
                  </a:cubicBezTo>
                  <a:cubicBezTo>
                    <a:pt x="61" y="295"/>
                    <a:pt x="66" y="284"/>
                    <a:pt x="62" y="270"/>
                  </a:cubicBezTo>
                  <a:cubicBezTo>
                    <a:pt x="62" y="268"/>
                    <a:pt x="62" y="262"/>
                    <a:pt x="62" y="264"/>
                  </a:cubicBezTo>
                  <a:cubicBezTo>
                    <a:pt x="60" y="259"/>
                    <a:pt x="60" y="264"/>
                    <a:pt x="59" y="264"/>
                  </a:cubicBezTo>
                  <a:cubicBezTo>
                    <a:pt x="47" y="257"/>
                    <a:pt x="54" y="244"/>
                    <a:pt x="36" y="252"/>
                  </a:cubicBezTo>
                  <a:cubicBezTo>
                    <a:pt x="42" y="246"/>
                    <a:pt x="35" y="248"/>
                    <a:pt x="36" y="249"/>
                  </a:cubicBezTo>
                  <a:cubicBezTo>
                    <a:pt x="34" y="247"/>
                    <a:pt x="33" y="239"/>
                    <a:pt x="28" y="238"/>
                  </a:cubicBezTo>
                  <a:cubicBezTo>
                    <a:pt x="26" y="237"/>
                    <a:pt x="20" y="239"/>
                    <a:pt x="19" y="238"/>
                  </a:cubicBezTo>
                  <a:cubicBezTo>
                    <a:pt x="17" y="236"/>
                    <a:pt x="17" y="229"/>
                    <a:pt x="10" y="232"/>
                  </a:cubicBezTo>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8" name="Freeform 148"/>
            <p:cNvSpPr>
              <a:spLocks/>
            </p:cNvSpPr>
            <p:nvPr/>
          </p:nvSpPr>
          <p:spPr bwMode="auto">
            <a:xfrm>
              <a:off x="1087438" y="1317626"/>
              <a:ext cx="42863" cy="31750"/>
            </a:xfrm>
            <a:custGeom>
              <a:avLst/>
              <a:gdLst>
                <a:gd name="T0" fmla="*/ 24 w 36"/>
                <a:gd name="T1" fmla="*/ 3 h 26"/>
                <a:gd name="T2" fmla="*/ 33 w 36"/>
                <a:gd name="T3" fmla="*/ 12 h 26"/>
                <a:gd name="T4" fmla="*/ 21 w 36"/>
                <a:gd name="T5" fmla="*/ 26 h 26"/>
                <a:gd name="T6" fmla="*/ 1 w 36"/>
                <a:gd name="T7" fmla="*/ 18 h 26"/>
                <a:gd name="T8" fmla="*/ 9 w 36"/>
                <a:gd name="T9" fmla="*/ 6 h 26"/>
                <a:gd name="T10" fmla="*/ 21 w 36"/>
                <a:gd name="T11" fmla="*/ 0 h 26"/>
              </a:gdLst>
              <a:ahLst/>
              <a:cxnLst>
                <a:cxn ang="0">
                  <a:pos x="T0" y="T1"/>
                </a:cxn>
                <a:cxn ang="0">
                  <a:pos x="T2" y="T3"/>
                </a:cxn>
                <a:cxn ang="0">
                  <a:pos x="T4" y="T5"/>
                </a:cxn>
                <a:cxn ang="0">
                  <a:pos x="T6" y="T7"/>
                </a:cxn>
                <a:cxn ang="0">
                  <a:pos x="T8" y="T9"/>
                </a:cxn>
                <a:cxn ang="0">
                  <a:pos x="T10" y="T11"/>
                </a:cxn>
              </a:cxnLst>
              <a:rect l="0" t="0" r="r" b="b"/>
              <a:pathLst>
                <a:path w="36" h="26">
                  <a:moveTo>
                    <a:pt x="24" y="3"/>
                  </a:moveTo>
                  <a:cubicBezTo>
                    <a:pt x="22" y="11"/>
                    <a:pt x="25" y="13"/>
                    <a:pt x="33" y="12"/>
                  </a:cubicBezTo>
                  <a:cubicBezTo>
                    <a:pt x="36" y="24"/>
                    <a:pt x="23" y="19"/>
                    <a:pt x="21" y="26"/>
                  </a:cubicBezTo>
                  <a:cubicBezTo>
                    <a:pt x="17" y="20"/>
                    <a:pt x="13" y="15"/>
                    <a:pt x="1" y="18"/>
                  </a:cubicBezTo>
                  <a:cubicBezTo>
                    <a:pt x="0" y="6"/>
                    <a:pt x="16" y="9"/>
                    <a:pt x="9" y="6"/>
                  </a:cubicBezTo>
                  <a:cubicBezTo>
                    <a:pt x="14" y="0"/>
                    <a:pt x="18" y="9"/>
                    <a:pt x="21"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9" name="Freeform 149"/>
            <p:cNvSpPr>
              <a:spLocks/>
            </p:cNvSpPr>
            <p:nvPr/>
          </p:nvSpPr>
          <p:spPr bwMode="auto">
            <a:xfrm>
              <a:off x="1112838" y="1317626"/>
              <a:ext cx="0" cy="476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0" name="Line 150"/>
            <p:cNvSpPr>
              <a:spLocks noChangeShapeType="1"/>
            </p:cNvSpPr>
            <p:nvPr/>
          </p:nvSpPr>
          <p:spPr bwMode="auto">
            <a:xfrm>
              <a:off x="1112838" y="1317626"/>
              <a:ext cx="0"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1" name="Freeform 151"/>
            <p:cNvSpPr>
              <a:spLocks/>
            </p:cNvSpPr>
            <p:nvPr/>
          </p:nvSpPr>
          <p:spPr bwMode="auto">
            <a:xfrm>
              <a:off x="1112838" y="1317626"/>
              <a:ext cx="4763" cy="4763"/>
            </a:xfrm>
            <a:custGeom>
              <a:avLst/>
              <a:gdLst>
                <a:gd name="T0" fmla="*/ 0 w 4"/>
                <a:gd name="T1" fmla="*/ 4 h 4"/>
                <a:gd name="T2" fmla="*/ 4 w 4"/>
                <a:gd name="T3" fmla="*/ 0 h 4"/>
              </a:gdLst>
              <a:ahLst/>
              <a:cxnLst>
                <a:cxn ang="0">
                  <a:pos x="T0" y="T1"/>
                </a:cxn>
                <a:cxn ang="0">
                  <a:pos x="T2" y="T3"/>
                </a:cxn>
              </a:cxnLst>
              <a:rect l="0" t="0" r="r" b="b"/>
              <a:pathLst>
                <a:path w="4" h="4">
                  <a:moveTo>
                    <a:pt x="0" y="4"/>
                  </a:moveTo>
                  <a:cubicBezTo>
                    <a:pt x="2" y="3"/>
                    <a:pt x="3" y="2"/>
                    <a:pt x="4"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2" name="Freeform 152"/>
            <p:cNvSpPr>
              <a:spLocks/>
            </p:cNvSpPr>
            <p:nvPr/>
          </p:nvSpPr>
          <p:spPr bwMode="auto">
            <a:xfrm>
              <a:off x="1112838" y="132238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3" name="Line 153"/>
            <p:cNvSpPr>
              <a:spLocks noChangeShapeType="1"/>
            </p:cNvSpPr>
            <p:nvPr/>
          </p:nvSpPr>
          <p:spPr bwMode="auto">
            <a:xfrm>
              <a:off x="1112838" y="132238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8" name="Freeform 154"/>
            <p:cNvSpPr>
              <a:spLocks/>
            </p:cNvSpPr>
            <p:nvPr/>
          </p:nvSpPr>
          <p:spPr bwMode="auto">
            <a:xfrm>
              <a:off x="5526089" y="1531938"/>
              <a:ext cx="9525" cy="17463"/>
            </a:xfrm>
            <a:custGeom>
              <a:avLst/>
              <a:gdLst>
                <a:gd name="T0" fmla="*/ 3 w 9"/>
                <a:gd name="T1" fmla="*/ 1 h 15"/>
                <a:gd name="T2" fmla="*/ 0 w 9"/>
                <a:gd name="T3" fmla="*/ 10 h 15"/>
                <a:gd name="T4" fmla="*/ 0 w 9"/>
                <a:gd name="T5" fmla="*/ 4 h 15"/>
                <a:gd name="T6" fmla="*/ 3 w 9"/>
                <a:gd name="T7" fmla="*/ 1 h 15"/>
              </a:gdLst>
              <a:ahLst/>
              <a:cxnLst>
                <a:cxn ang="0">
                  <a:pos x="T0" y="T1"/>
                </a:cxn>
                <a:cxn ang="0">
                  <a:pos x="T2" y="T3"/>
                </a:cxn>
                <a:cxn ang="0">
                  <a:pos x="T4" y="T5"/>
                </a:cxn>
                <a:cxn ang="0">
                  <a:pos x="T6" y="T7"/>
                </a:cxn>
              </a:cxnLst>
              <a:rect l="0" t="0" r="r" b="b"/>
              <a:pathLst>
                <a:path w="9" h="15">
                  <a:moveTo>
                    <a:pt x="3" y="1"/>
                  </a:moveTo>
                  <a:cubicBezTo>
                    <a:pt x="9" y="0"/>
                    <a:pt x="7" y="15"/>
                    <a:pt x="0" y="10"/>
                  </a:cubicBezTo>
                  <a:cubicBezTo>
                    <a:pt x="0" y="8"/>
                    <a:pt x="0" y="6"/>
                    <a:pt x="0" y="4"/>
                  </a:cubicBezTo>
                  <a:cubicBezTo>
                    <a:pt x="2" y="5"/>
                    <a:pt x="3" y="3"/>
                    <a:pt x="3" y="1"/>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9" name="Freeform 155"/>
            <p:cNvSpPr>
              <a:spLocks/>
            </p:cNvSpPr>
            <p:nvPr/>
          </p:nvSpPr>
          <p:spPr bwMode="auto">
            <a:xfrm>
              <a:off x="5418139" y="1606551"/>
              <a:ext cx="20638" cy="15875"/>
            </a:xfrm>
            <a:custGeom>
              <a:avLst/>
              <a:gdLst>
                <a:gd name="T0" fmla="*/ 6 w 17"/>
                <a:gd name="T1" fmla="*/ 0 h 13"/>
                <a:gd name="T2" fmla="*/ 0 w 17"/>
                <a:gd name="T3" fmla="*/ 12 h 13"/>
                <a:gd name="T4" fmla="*/ 6 w 17"/>
                <a:gd name="T5" fmla="*/ 0 h 13"/>
              </a:gdLst>
              <a:ahLst/>
              <a:cxnLst>
                <a:cxn ang="0">
                  <a:pos x="T0" y="T1"/>
                </a:cxn>
                <a:cxn ang="0">
                  <a:pos x="T2" y="T3"/>
                </a:cxn>
                <a:cxn ang="0">
                  <a:pos x="T4" y="T5"/>
                </a:cxn>
              </a:cxnLst>
              <a:rect l="0" t="0" r="r" b="b"/>
              <a:pathLst>
                <a:path w="17" h="13">
                  <a:moveTo>
                    <a:pt x="6" y="0"/>
                  </a:moveTo>
                  <a:cubicBezTo>
                    <a:pt x="17" y="3"/>
                    <a:pt x="9" y="13"/>
                    <a:pt x="0" y="12"/>
                  </a:cubicBezTo>
                  <a:cubicBezTo>
                    <a:pt x="1" y="8"/>
                    <a:pt x="4" y="5"/>
                    <a:pt x="6"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0" name="Freeform 156"/>
            <p:cNvSpPr>
              <a:spLocks/>
            </p:cNvSpPr>
            <p:nvPr/>
          </p:nvSpPr>
          <p:spPr bwMode="auto">
            <a:xfrm>
              <a:off x="5176839" y="1289051"/>
              <a:ext cx="333375" cy="519113"/>
            </a:xfrm>
            <a:custGeom>
              <a:avLst/>
              <a:gdLst>
                <a:gd name="T0" fmla="*/ 0 w 280"/>
                <a:gd name="T1" fmla="*/ 239 h 434"/>
                <a:gd name="T2" fmla="*/ 12 w 280"/>
                <a:gd name="T3" fmla="*/ 236 h 434"/>
                <a:gd name="T4" fmla="*/ 27 w 280"/>
                <a:gd name="T5" fmla="*/ 224 h 434"/>
                <a:gd name="T6" fmla="*/ 21 w 280"/>
                <a:gd name="T7" fmla="*/ 207 h 434"/>
                <a:gd name="T8" fmla="*/ 35 w 280"/>
                <a:gd name="T9" fmla="*/ 186 h 434"/>
                <a:gd name="T10" fmla="*/ 38 w 280"/>
                <a:gd name="T11" fmla="*/ 169 h 434"/>
                <a:gd name="T12" fmla="*/ 29 w 280"/>
                <a:gd name="T13" fmla="*/ 137 h 434"/>
                <a:gd name="T14" fmla="*/ 32 w 280"/>
                <a:gd name="T15" fmla="*/ 122 h 434"/>
                <a:gd name="T16" fmla="*/ 38 w 280"/>
                <a:gd name="T17" fmla="*/ 116 h 434"/>
                <a:gd name="T18" fmla="*/ 35 w 280"/>
                <a:gd name="T19" fmla="*/ 87 h 434"/>
                <a:gd name="T20" fmla="*/ 44 w 280"/>
                <a:gd name="T21" fmla="*/ 67 h 434"/>
                <a:gd name="T22" fmla="*/ 47 w 280"/>
                <a:gd name="T23" fmla="*/ 47 h 434"/>
                <a:gd name="T24" fmla="*/ 53 w 280"/>
                <a:gd name="T25" fmla="*/ 32 h 434"/>
                <a:gd name="T26" fmla="*/ 59 w 280"/>
                <a:gd name="T27" fmla="*/ 18 h 434"/>
                <a:gd name="T28" fmla="*/ 67 w 280"/>
                <a:gd name="T29" fmla="*/ 6 h 434"/>
                <a:gd name="T30" fmla="*/ 73 w 280"/>
                <a:gd name="T31" fmla="*/ 15 h 434"/>
                <a:gd name="T32" fmla="*/ 85 w 280"/>
                <a:gd name="T33" fmla="*/ 26 h 434"/>
                <a:gd name="T34" fmla="*/ 123 w 280"/>
                <a:gd name="T35" fmla="*/ 0 h 434"/>
                <a:gd name="T36" fmla="*/ 143 w 280"/>
                <a:gd name="T37" fmla="*/ 3 h 434"/>
                <a:gd name="T38" fmla="*/ 149 w 280"/>
                <a:gd name="T39" fmla="*/ 12 h 434"/>
                <a:gd name="T40" fmla="*/ 160 w 280"/>
                <a:gd name="T41" fmla="*/ 15 h 434"/>
                <a:gd name="T42" fmla="*/ 169 w 280"/>
                <a:gd name="T43" fmla="*/ 41 h 434"/>
                <a:gd name="T44" fmla="*/ 189 w 280"/>
                <a:gd name="T45" fmla="*/ 105 h 434"/>
                <a:gd name="T46" fmla="*/ 198 w 280"/>
                <a:gd name="T47" fmla="*/ 137 h 434"/>
                <a:gd name="T48" fmla="*/ 227 w 280"/>
                <a:gd name="T49" fmla="*/ 143 h 434"/>
                <a:gd name="T50" fmla="*/ 245 w 280"/>
                <a:gd name="T51" fmla="*/ 183 h 434"/>
                <a:gd name="T52" fmla="*/ 253 w 280"/>
                <a:gd name="T53" fmla="*/ 175 h 434"/>
                <a:gd name="T54" fmla="*/ 268 w 280"/>
                <a:gd name="T55" fmla="*/ 186 h 434"/>
                <a:gd name="T56" fmla="*/ 262 w 280"/>
                <a:gd name="T57" fmla="*/ 198 h 434"/>
                <a:gd name="T58" fmla="*/ 274 w 280"/>
                <a:gd name="T59" fmla="*/ 201 h 434"/>
                <a:gd name="T60" fmla="*/ 256 w 280"/>
                <a:gd name="T61" fmla="*/ 218 h 434"/>
                <a:gd name="T62" fmla="*/ 239 w 280"/>
                <a:gd name="T63" fmla="*/ 241 h 434"/>
                <a:gd name="T64" fmla="*/ 233 w 280"/>
                <a:gd name="T65" fmla="*/ 236 h 434"/>
                <a:gd name="T66" fmla="*/ 230 w 280"/>
                <a:gd name="T67" fmla="*/ 247 h 434"/>
                <a:gd name="T68" fmla="*/ 221 w 280"/>
                <a:gd name="T69" fmla="*/ 259 h 434"/>
                <a:gd name="T70" fmla="*/ 204 w 280"/>
                <a:gd name="T71" fmla="*/ 253 h 434"/>
                <a:gd name="T72" fmla="*/ 189 w 280"/>
                <a:gd name="T73" fmla="*/ 259 h 434"/>
                <a:gd name="T74" fmla="*/ 189 w 280"/>
                <a:gd name="T75" fmla="*/ 282 h 434"/>
                <a:gd name="T76" fmla="*/ 172 w 280"/>
                <a:gd name="T77" fmla="*/ 262 h 434"/>
                <a:gd name="T78" fmla="*/ 166 w 280"/>
                <a:gd name="T79" fmla="*/ 273 h 434"/>
                <a:gd name="T80" fmla="*/ 160 w 280"/>
                <a:gd name="T81" fmla="*/ 273 h 434"/>
                <a:gd name="T82" fmla="*/ 163 w 280"/>
                <a:gd name="T83" fmla="*/ 288 h 434"/>
                <a:gd name="T84" fmla="*/ 160 w 280"/>
                <a:gd name="T85" fmla="*/ 320 h 434"/>
                <a:gd name="T86" fmla="*/ 140 w 280"/>
                <a:gd name="T87" fmla="*/ 335 h 434"/>
                <a:gd name="T88" fmla="*/ 137 w 280"/>
                <a:gd name="T89" fmla="*/ 323 h 434"/>
                <a:gd name="T90" fmla="*/ 117 w 280"/>
                <a:gd name="T91" fmla="*/ 326 h 434"/>
                <a:gd name="T92" fmla="*/ 114 w 280"/>
                <a:gd name="T93" fmla="*/ 355 h 434"/>
                <a:gd name="T94" fmla="*/ 111 w 280"/>
                <a:gd name="T95" fmla="*/ 346 h 434"/>
                <a:gd name="T96" fmla="*/ 96 w 280"/>
                <a:gd name="T97" fmla="*/ 361 h 434"/>
                <a:gd name="T98" fmla="*/ 96 w 280"/>
                <a:gd name="T99" fmla="*/ 378 h 434"/>
                <a:gd name="T100" fmla="*/ 91 w 280"/>
                <a:gd name="T101" fmla="*/ 387 h 434"/>
                <a:gd name="T102" fmla="*/ 93 w 280"/>
                <a:gd name="T103" fmla="*/ 399 h 434"/>
                <a:gd name="T104" fmla="*/ 85 w 280"/>
                <a:gd name="T105" fmla="*/ 410 h 434"/>
                <a:gd name="T106" fmla="*/ 82 w 280"/>
                <a:gd name="T107" fmla="*/ 433 h 434"/>
                <a:gd name="T108" fmla="*/ 73 w 280"/>
                <a:gd name="T109" fmla="*/ 422 h 434"/>
                <a:gd name="T110" fmla="*/ 56 w 280"/>
                <a:gd name="T111" fmla="*/ 410 h 434"/>
                <a:gd name="T112" fmla="*/ 41 w 280"/>
                <a:gd name="T113" fmla="*/ 364 h 434"/>
                <a:gd name="T114" fmla="*/ 35 w 280"/>
                <a:gd name="T115" fmla="*/ 335 h 434"/>
                <a:gd name="T116" fmla="*/ 32 w 280"/>
                <a:gd name="T117" fmla="*/ 332 h 434"/>
                <a:gd name="T118" fmla="*/ 35 w 280"/>
                <a:gd name="T119" fmla="*/ 329 h 434"/>
                <a:gd name="T120" fmla="*/ 27 w 280"/>
                <a:gd name="T121" fmla="*/ 320 h 434"/>
                <a:gd name="T122" fmla="*/ 24 w 280"/>
                <a:gd name="T123" fmla="*/ 308 h 434"/>
                <a:gd name="T124" fmla="*/ 0 w 280"/>
                <a:gd name="T125" fmla="*/ 23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434">
                  <a:moveTo>
                    <a:pt x="0" y="239"/>
                  </a:moveTo>
                  <a:cubicBezTo>
                    <a:pt x="1" y="234"/>
                    <a:pt x="8" y="237"/>
                    <a:pt x="12" y="236"/>
                  </a:cubicBezTo>
                  <a:cubicBezTo>
                    <a:pt x="19" y="233"/>
                    <a:pt x="16" y="222"/>
                    <a:pt x="27" y="224"/>
                  </a:cubicBezTo>
                  <a:cubicBezTo>
                    <a:pt x="25" y="218"/>
                    <a:pt x="19" y="216"/>
                    <a:pt x="21" y="207"/>
                  </a:cubicBezTo>
                  <a:cubicBezTo>
                    <a:pt x="23" y="197"/>
                    <a:pt x="28" y="191"/>
                    <a:pt x="35" y="186"/>
                  </a:cubicBezTo>
                  <a:cubicBezTo>
                    <a:pt x="28" y="178"/>
                    <a:pt x="38" y="175"/>
                    <a:pt x="38" y="169"/>
                  </a:cubicBezTo>
                  <a:cubicBezTo>
                    <a:pt x="38" y="157"/>
                    <a:pt x="29" y="149"/>
                    <a:pt x="29" y="137"/>
                  </a:cubicBezTo>
                  <a:cubicBezTo>
                    <a:pt x="29" y="137"/>
                    <a:pt x="31" y="125"/>
                    <a:pt x="32" y="122"/>
                  </a:cubicBezTo>
                  <a:cubicBezTo>
                    <a:pt x="33" y="120"/>
                    <a:pt x="38" y="121"/>
                    <a:pt x="38" y="116"/>
                  </a:cubicBezTo>
                  <a:cubicBezTo>
                    <a:pt x="39" y="107"/>
                    <a:pt x="35" y="97"/>
                    <a:pt x="35" y="87"/>
                  </a:cubicBezTo>
                  <a:cubicBezTo>
                    <a:pt x="36" y="79"/>
                    <a:pt x="41" y="75"/>
                    <a:pt x="44" y="67"/>
                  </a:cubicBezTo>
                  <a:cubicBezTo>
                    <a:pt x="46" y="61"/>
                    <a:pt x="45" y="53"/>
                    <a:pt x="47" y="47"/>
                  </a:cubicBezTo>
                  <a:cubicBezTo>
                    <a:pt x="49" y="41"/>
                    <a:pt x="51" y="37"/>
                    <a:pt x="53" y="32"/>
                  </a:cubicBezTo>
                  <a:cubicBezTo>
                    <a:pt x="54" y="28"/>
                    <a:pt x="57" y="22"/>
                    <a:pt x="59" y="18"/>
                  </a:cubicBezTo>
                  <a:cubicBezTo>
                    <a:pt x="60" y="14"/>
                    <a:pt x="60" y="4"/>
                    <a:pt x="67" y="6"/>
                  </a:cubicBezTo>
                  <a:cubicBezTo>
                    <a:pt x="75" y="4"/>
                    <a:pt x="71" y="11"/>
                    <a:pt x="73" y="15"/>
                  </a:cubicBezTo>
                  <a:cubicBezTo>
                    <a:pt x="76" y="20"/>
                    <a:pt x="82" y="21"/>
                    <a:pt x="85" y="26"/>
                  </a:cubicBezTo>
                  <a:cubicBezTo>
                    <a:pt x="100" y="21"/>
                    <a:pt x="111" y="10"/>
                    <a:pt x="123" y="0"/>
                  </a:cubicBezTo>
                  <a:cubicBezTo>
                    <a:pt x="128" y="1"/>
                    <a:pt x="136" y="0"/>
                    <a:pt x="143" y="3"/>
                  </a:cubicBezTo>
                  <a:cubicBezTo>
                    <a:pt x="145" y="4"/>
                    <a:pt x="146" y="10"/>
                    <a:pt x="149" y="12"/>
                  </a:cubicBezTo>
                  <a:cubicBezTo>
                    <a:pt x="151" y="13"/>
                    <a:pt x="158" y="12"/>
                    <a:pt x="160" y="15"/>
                  </a:cubicBezTo>
                  <a:cubicBezTo>
                    <a:pt x="163" y="17"/>
                    <a:pt x="166" y="30"/>
                    <a:pt x="169" y="41"/>
                  </a:cubicBezTo>
                  <a:cubicBezTo>
                    <a:pt x="176" y="60"/>
                    <a:pt x="180" y="81"/>
                    <a:pt x="189" y="105"/>
                  </a:cubicBezTo>
                  <a:cubicBezTo>
                    <a:pt x="192" y="112"/>
                    <a:pt x="198" y="123"/>
                    <a:pt x="198" y="137"/>
                  </a:cubicBezTo>
                  <a:cubicBezTo>
                    <a:pt x="203" y="143"/>
                    <a:pt x="215" y="143"/>
                    <a:pt x="227" y="143"/>
                  </a:cubicBezTo>
                  <a:cubicBezTo>
                    <a:pt x="227" y="162"/>
                    <a:pt x="236" y="173"/>
                    <a:pt x="245" y="183"/>
                  </a:cubicBezTo>
                  <a:cubicBezTo>
                    <a:pt x="248" y="180"/>
                    <a:pt x="251" y="178"/>
                    <a:pt x="253" y="175"/>
                  </a:cubicBezTo>
                  <a:cubicBezTo>
                    <a:pt x="260" y="177"/>
                    <a:pt x="261" y="184"/>
                    <a:pt x="268" y="186"/>
                  </a:cubicBezTo>
                  <a:cubicBezTo>
                    <a:pt x="268" y="192"/>
                    <a:pt x="260" y="190"/>
                    <a:pt x="262" y="198"/>
                  </a:cubicBezTo>
                  <a:cubicBezTo>
                    <a:pt x="264" y="204"/>
                    <a:pt x="272" y="211"/>
                    <a:pt x="274" y="201"/>
                  </a:cubicBezTo>
                  <a:cubicBezTo>
                    <a:pt x="280" y="207"/>
                    <a:pt x="266" y="228"/>
                    <a:pt x="256" y="218"/>
                  </a:cubicBezTo>
                  <a:cubicBezTo>
                    <a:pt x="252" y="228"/>
                    <a:pt x="247" y="236"/>
                    <a:pt x="239" y="241"/>
                  </a:cubicBezTo>
                  <a:cubicBezTo>
                    <a:pt x="236" y="241"/>
                    <a:pt x="237" y="236"/>
                    <a:pt x="233" y="236"/>
                  </a:cubicBezTo>
                  <a:cubicBezTo>
                    <a:pt x="225" y="236"/>
                    <a:pt x="230" y="248"/>
                    <a:pt x="230" y="247"/>
                  </a:cubicBezTo>
                  <a:cubicBezTo>
                    <a:pt x="228" y="252"/>
                    <a:pt x="217" y="249"/>
                    <a:pt x="221" y="259"/>
                  </a:cubicBezTo>
                  <a:cubicBezTo>
                    <a:pt x="216" y="256"/>
                    <a:pt x="207" y="258"/>
                    <a:pt x="204" y="253"/>
                  </a:cubicBezTo>
                  <a:cubicBezTo>
                    <a:pt x="199" y="261"/>
                    <a:pt x="198" y="268"/>
                    <a:pt x="189" y="259"/>
                  </a:cubicBezTo>
                  <a:cubicBezTo>
                    <a:pt x="189" y="267"/>
                    <a:pt x="189" y="274"/>
                    <a:pt x="189" y="282"/>
                  </a:cubicBezTo>
                  <a:cubicBezTo>
                    <a:pt x="171" y="288"/>
                    <a:pt x="181" y="266"/>
                    <a:pt x="172" y="262"/>
                  </a:cubicBezTo>
                  <a:cubicBezTo>
                    <a:pt x="163" y="256"/>
                    <a:pt x="168" y="270"/>
                    <a:pt x="166" y="273"/>
                  </a:cubicBezTo>
                  <a:cubicBezTo>
                    <a:pt x="166" y="274"/>
                    <a:pt x="161" y="273"/>
                    <a:pt x="160" y="273"/>
                  </a:cubicBezTo>
                  <a:cubicBezTo>
                    <a:pt x="159" y="278"/>
                    <a:pt x="163" y="282"/>
                    <a:pt x="163" y="288"/>
                  </a:cubicBezTo>
                  <a:cubicBezTo>
                    <a:pt x="163" y="298"/>
                    <a:pt x="157" y="308"/>
                    <a:pt x="160" y="320"/>
                  </a:cubicBezTo>
                  <a:cubicBezTo>
                    <a:pt x="154" y="326"/>
                    <a:pt x="136" y="318"/>
                    <a:pt x="140" y="335"/>
                  </a:cubicBezTo>
                  <a:cubicBezTo>
                    <a:pt x="137" y="344"/>
                    <a:pt x="137" y="327"/>
                    <a:pt x="137" y="323"/>
                  </a:cubicBezTo>
                  <a:cubicBezTo>
                    <a:pt x="128" y="327"/>
                    <a:pt x="121" y="341"/>
                    <a:pt x="117" y="326"/>
                  </a:cubicBezTo>
                  <a:cubicBezTo>
                    <a:pt x="109" y="335"/>
                    <a:pt x="120" y="344"/>
                    <a:pt x="114" y="355"/>
                  </a:cubicBezTo>
                  <a:cubicBezTo>
                    <a:pt x="110" y="357"/>
                    <a:pt x="112" y="346"/>
                    <a:pt x="111" y="346"/>
                  </a:cubicBezTo>
                  <a:cubicBezTo>
                    <a:pt x="108" y="346"/>
                    <a:pt x="99" y="352"/>
                    <a:pt x="96" y="361"/>
                  </a:cubicBezTo>
                  <a:cubicBezTo>
                    <a:pt x="95" y="366"/>
                    <a:pt x="97" y="373"/>
                    <a:pt x="96" y="378"/>
                  </a:cubicBezTo>
                  <a:cubicBezTo>
                    <a:pt x="95" y="383"/>
                    <a:pt x="91" y="385"/>
                    <a:pt x="91" y="387"/>
                  </a:cubicBezTo>
                  <a:cubicBezTo>
                    <a:pt x="89" y="392"/>
                    <a:pt x="95" y="393"/>
                    <a:pt x="93" y="399"/>
                  </a:cubicBezTo>
                  <a:cubicBezTo>
                    <a:pt x="92" y="403"/>
                    <a:pt x="86" y="406"/>
                    <a:pt x="85" y="410"/>
                  </a:cubicBezTo>
                  <a:cubicBezTo>
                    <a:pt x="82" y="420"/>
                    <a:pt x="86" y="431"/>
                    <a:pt x="82" y="433"/>
                  </a:cubicBezTo>
                  <a:cubicBezTo>
                    <a:pt x="74" y="434"/>
                    <a:pt x="72" y="429"/>
                    <a:pt x="73" y="422"/>
                  </a:cubicBezTo>
                  <a:cubicBezTo>
                    <a:pt x="63" y="422"/>
                    <a:pt x="60" y="415"/>
                    <a:pt x="56" y="410"/>
                  </a:cubicBezTo>
                  <a:cubicBezTo>
                    <a:pt x="58" y="393"/>
                    <a:pt x="46" y="378"/>
                    <a:pt x="41" y="364"/>
                  </a:cubicBezTo>
                  <a:cubicBezTo>
                    <a:pt x="38" y="353"/>
                    <a:pt x="38" y="346"/>
                    <a:pt x="35" y="335"/>
                  </a:cubicBezTo>
                  <a:cubicBezTo>
                    <a:pt x="35" y="334"/>
                    <a:pt x="32" y="334"/>
                    <a:pt x="32" y="332"/>
                  </a:cubicBezTo>
                  <a:cubicBezTo>
                    <a:pt x="32" y="330"/>
                    <a:pt x="35" y="327"/>
                    <a:pt x="35" y="329"/>
                  </a:cubicBezTo>
                  <a:cubicBezTo>
                    <a:pt x="34" y="325"/>
                    <a:pt x="28" y="323"/>
                    <a:pt x="27" y="320"/>
                  </a:cubicBezTo>
                  <a:cubicBezTo>
                    <a:pt x="25" y="317"/>
                    <a:pt x="24" y="309"/>
                    <a:pt x="24" y="308"/>
                  </a:cubicBezTo>
                  <a:cubicBezTo>
                    <a:pt x="17" y="286"/>
                    <a:pt x="11" y="261"/>
                    <a:pt x="0" y="239"/>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1" name="Freeform 157"/>
            <p:cNvSpPr>
              <a:spLocks/>
            </p:cNvSpPr>
            <p:nvPr/>
          </p:nvSpPr>
          <p:spPr bwMode="auto">
            <a:xfrm>
              <a:off x="4344989" y="2378076"/>
              <a:ext cx="663575" cy="392113"/>
            </a:xfrm>
            <a:custGeom>
              <a:avLst/>
              <a:gdLst>
                <a:gd name="T0" fmla="*/ 0 w 555"/>
                <a:gd name="T1" fmla="*/ 327 h 328"/>
                <a:gd name="T2" fmla="*/ 37 w 555"/>
                <a:gd name="T3" fmla="*/ 323 h 328"/>
                <a:gd name="T4" fmla="*/ 130 w 555"/>
                <a:gd name="T5" fmla="*/ 303 h 328"/>
                <a:gd name="T6" fmla="*/ 179 w 555"/>
                <a:gd name="T7" fmla="*/ 306 h 328"/>
                <a:gd name="T8" fmla="*/ 328 w 555"/>
                <a:gd name="T9" fmla="*/ 276 h 328"/>
                <a:gd name="T10" fmla="*/ 482 w 555"/>
                <a:gd name="T11" fmla="*/ 247 h 328"/>
                <a:gd name="T12" fmla="*/ 514 w 555"/>
                <a:gd name="T13" fmla="*/ 239 h 328"/>
                <a:gd name="T14" fmla="*/ 534 w 555"/>
                <a:gd name="T15" fmla="*/ 236 h 328"/>
                <a:gd name="T16" fmla="*/ 549 w 555"/>
                <a:gd name="T17" fmla="*/ 227 h 328"/>
                <a:gd name="T18" fmla="*/ 552 w 555"/>
                <a:gd name="T19" fmla="*/ 213 h 328"/>
                <a:gd name="T20" fmla="*/ 549 w 555"/>
                <a:gd name="T21" fmla="*/ 204 h 328"/>
                <a:gd name="T22" fmla="*/ 540 w 555"/>
                <a:gd name="T23" fmla="*/ 215 h 328"/>
                <a:gd name="T24" fmla="*/ 508 w 555"/>
                <a:gd name="T25" fmla="*/ 218 h 328"/>
                <a:gd name="T26" fmla="*/ 491 w 555"/>
                <a:gd name="T27" fmla="*/ 201 h 328"/>
                <a:gd name="T28" fmla="*/ 502 w 555"/>
                <a:gd name="T29" fmla="*/ 201 h 328"/>
                <a:gd name="T30" fmla="*/ 470 w 555"/>
                <a:gd name="T31" fmla="*/ 189 h 328"/>
                <a:gd name="T32" fmla="*/ 464 w 555"/>
                <a:gd name="T33" fmla="*/ 183 h 328"/>
                <a:gd name="T34" fmla="*/ 473 w 555"/>
                <a:gd name="T35" fmla="*/ 181 h 328"/>
                <a:gd name="T36" fmla="*/ 493 w 555"/>
                <a:gd name="T37" fmla="*/ 182 h 328"/>
                <a:gd name="T38" fmla="*/ 523 w 555"/>
                <a:gd name="T39" fmla="*/ 195 h 328"/>
                <a:gd name="T40" fmla="*/ 500 w 555"/>
                <a:gd name="T41" fmla="*/ 177 h 328"/>
                <a:gd name="T42" fmla="*/ 470 w 555"/>
                <a:gd name="T43" fmla="*/ 154 h 328"/>
                <a:gd name="T44" fmla="*/ 496 w 555"/>
                <a:gd name="T45" fmla="*/ 163 h 328"/>
                <a:gd name="T46" fmla="*/ 505 w 555"/>
                <a:gd name="T47" fmla="*/ 172 h 328"/>
                <a:gd name="T48" fmla="*/ 508 w 555"/>
                <a:gd name="T49" fmla="*/ 157 h 328"/>
                <a:gd name="T50" fmla="*/ 502 w 555"/>
                <a:gd name="T51" fmla="*/ 143 h 328"/>
                <a:gd name="T52" fmla="*/ 476 w 555"/>
                <a:gd name="T53" fmla="*/ 131 h 328"/>
                <a:gd name="T54" fmla="*/ 456 w 555"/>
                <a:gd name="T55" fmla="*/ 108 h 328"/>
                <a:gd name="T56" fmla="*/ 450 w 555"/>
                <a:gd name="T57" fmla="*/ 105 h 328"/>
                <a:gd name="T58" fmla="*/ 450 w 555"/>
                <a:gd name="T59" fmla="*/ 99 h 328"/>
                <a:gd name="T60" fmla="*/ 456 w 555"/>
                <a:gd name="T61" fmla="*/ 98 h 328"/>
                <a:gd name="T62" fmla="*/ 476 w 555"/>
                <a:gd name="T63" fmla="*/ 115 h 328"/>
                <a:gd name="T64" fmla="*/ 505 w 555"/>
                <a:gd name="T65" fmla="*/ 133 h 328"/>
                <a:gd name="T66" fmla="*/ 458 w 555"/>
                <a:gd name="T67" fmla="*/ 92 h 328"/>
                <a:gd name="T68" fmla="*/ 444 w 555"/>
                <a:gd name="T69" fmla="*/ 82 h 328"/>
                <a:gd name="T70" fmla="*/ 421 w 555"/>
                <a:gd name="T71" fmla="*/ 50 h 328"/>
                <a:gd name="T72" fmla="*/ 430 w 555"/>
                <a:gd name="T73" fmla="*/ 29 h 328"/>
                <a:gd name="T74" fmla="*/ 418 w 555"/>
                <a:gd name="T75" fmla="*/ 23 h 328"/>
                <a:gd name="T76" fmla="*/ 389 w 555"/>
                <a:gd name="T77" fmla="*/ 3 h 328"/>
                <a:gd name="T78" fmla="*/ 366 w 555"/>
                <a:gd name="T79" fmla="*/ 21 h 328"/>
                <a:gd name="T80" fmla="*/ 357 w 555"/>
                <a:gd name="T81" fmla="*/ 12 h 328"/>
                <a:gd name="T82" fmla="*/ 328 w 555"/>
                <a:gd name="T83" fmla="*/ 29 h 328"/>
                <a:gd name="T84" fmla="*/ 319 w 555"/>
                <a:gd name="T85" fmla="*/ 47 h 328"/>
                <a:gd name="T86" fmla="*/ 290 w 555"/>
                <a:gd name="T87" fmla="*/ 67 h 328"/>
                <a:gd name="T88" fmla="*/ 275 w 555"/>
                <a:gd name="T89" fmla="*/ 108 h 328"/>
                <a:gd name="T90" fmla="*/ 252 w 555"/>
                <a:gd name="T91" fmla="*/ 114 h 328"/>
                <a:gd name="T92" fmla="*/ 235 w 555"/>
                <a:gd name="T93" fmla="*/ 146 h 328"/>
                <a:gd name="T94" fmla="*/ 229 w 555"/>
                <a:gd name="T95" fmla="*/ 169 h 328"/>
                <a:gd name="T96" fmla="*/ 220 w 555"/>
                <a:gd name="T97" fmla="*/ 183 h 328"/>
                <a:gd name="T98" fmla="*/ 220 w 555"/>
                <a:gd name="T99" fmla="*/ 198 h 328"/>
                <a:gd name="T100" fmla="*/ 206 w 555"/>
                <a:gd name="T101" fmla="*/ 218 h 328"/>
                <a:gd name="T102" fmla="*/ 179 w 555"/>
                <a:gd name="T103" fmla="*/ 227 h 328"/>
                <a:gd name="T104" fmla="*/ 139 w 555"/>
                <a:gd name="T105" fmla="*/ 242 h 328"/>
                <a:gd name="T106" fmla="*/ 112 w 555"/>
                <a:gd name="T107" fmla="*/ 253 h 328"/>
                <a:gd name="T108" fmla="*/ 92 w 555"/>
                <a:gd name="T109" fmla="*/ 233 h 328"/>
                <a:gd name="T110" fmla="*/ 69 w 555"/>
                <a:gd name="T111" fmla="*/ 256 h 328"/>
                <a:gd name="T112" fmla="*/ 48 w 555"/>
                <a:gd name="T113" fmla="*/ 282 h 328"/>
                <a:gd name="T114" fmla="*/ 31 w 555"/>
                <a:gd name="T115" fmla="*/ 303 h 328"/>
                <a:gd name="T116" fmla="*/ 12 w 555"/>
                <a:gd name="T117"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328">
                  <a:moveTo>
                    <a:pt x="12" y="323"/>
                  </a:moveTo>
                  <a:cubicBezTo>
                    <a:pt x="8" y="324"/>
                    <a:pt x="4" y="325"/>
                    <a:pt x="0" y="327"/>
                  </a:cubicBezTo>
                  <a:cubicBezTo>
                    <a:pt x="11" y="326"/>
                    <a:pt x="11" y="326"/>
                    <a:pt x="11" y="326"/>
                  </a:cubicBezTo>
                  <a:cubicBezTo>
                    <a:pt x="23" y="328"/>
                    <a:pt x="31" y="324"/>
                    <a:pt x="37" y="323"/>
                  </a:cubicBezTo>
                  <a:cubicBezTo>
                    <a:pt x="68" y="318"/>
                    <a:pt x="113" y="314"/>
                    <a:pt x="130" y="306"/>
                  </a:cubicBezTo>
                  <a:cubicBezTo>
                    <a:pt x="129" y="306"/>
                    <a:pt x="126" y="303"/>
                    <a:pt x="130" y="303"/>
                  </a:cubicBezTo>
                  <a:cubicBezTo>
                    <a:pt x="130" y="303"/>
                    <a:pt x="135" y="308"/>
                    <a:pt x="139" y="308"/>
                  </a:cubicBezTo>
                  <a:cubicBezTo>
                    <a:pt x="150" y="310"/>
                    <a:pt x="169" y="307"/>
                    <a:pt x="179" y="306"/>
                  </a:cubicBezTo>
                  <a:cubicBezTo>
                    <a:pt x="223" y="300"/>
                    <a:pt x="263" y="288"/>
                    <a:pt x="304" y="282"/>
                  </a:cubicBezTo>
                  <a:cubicBezTo>
                    <a:pt x="317" y="281"/>
                    <a:pt x="321" y="278"/>
                    <a:pt x="328" y="276"/>
                  </a:cubicBezTo>
                  <a:cubicBezTo>
                    <a:pt x="348" y="273"/>
                    <a:pt x="361" y="274"/>
                    <a:pt x="377" y="271"/>
                  </a:cubicBezTo>
                  <a:cubicBezTo>
                    <a:pt x="413" y="264"/>
                    <a:pt x="452" y="253"/>
                    <a:pt x="482" y="247"/>
                  </a:cubicBezTo>
                  <a:cubicBezTo>
                    <a:pt x="491" y="246"/>
                    <a:pt x="502" y="247"/>
                    <a:pt x="508" y="244"/>
                  </a:cubicBezTo>
                  <a:cubicBezTo>
                    <a:pt x="510" y="244"/>
                    <a:pt x="511" y="239"/>
                    <a:pt x="514" y="239"/>
                  </a:cubicBezTo>
                  <a:cubicBezTo>
                    <a:pt x="513" y="239"/>
                    <a:pt x="517" y="242"/>
                    <a:pt x="520" y="242"/>
                  </a:cubicBezTo>
                  <a:cubicBezTo>
                    <a:pt x="525" y="241"/>
                    <a:pt x="529" y="237"/>
                    <a:pt x="534" y="236"/>
                  </a:cubicBezTo>
                  <a:cubicBezTo>
                    <a:pt x="543" y="234"/>
                    <a:pt x="546" y="236"/>
                    <a:pt x="552" y="230"/>
                  </a:cubicBezTo>
                  <a:cubicBezTo>
                    <a:pt x="551" y="231"/>
                    <a:pt x="548" y="229"/>
                    <a:pt x="549" y="227"/>
                  </a:cubicBezTo>
                  <a:cubicBezTo>
                    <a:pt x="550" y="225"/>
                    <a:pt x="554" y="228"/>
                    <a:pt x="555" y="224"/>
                  </a:cubicBezTo>
                  <a:cubicBezTo>
                    <a:pt x="555" y="222"/>
                    <a:pt x="552" y="214"/>
                    <a:pt x="552" y="213"/>
                  </a:cubicBezTo>
                  <a:cubicBezTo>
                    <a:pt x="552" y="214"/>
                    <a:pt x="549" y="216"/>
                    <a:pt x="549" y="215"/>
                  </a:cubicBezTo>
                  <a:cubicBezTo>
                    <a:pt x="548" y="210"/>
                    <a:pt x="555" y="209"/>
                    <a:pt x="549" y="204"/>
                  </a:cubicBezTo>
                  <a:cubicBezTo>
                    <a:pt x="538" y="201"/>
                    <a:pt x="533" y="209"/>
                    <a:pt x="528" y="204"/>
                  </a:cubicBezTo>
                  <a:cubicBezTo>
                    <a:pt x="528" y="216"/>
                    <a:pt x="538" y="212"/>
                    <a:pt x="540" y="215"/>
                  </a:cubicBezTo>
                  <a:cubicBezTo>
                    <a:pt x="534" y="221"/>
                    <a:pt x="527" y="211"/>
                    <a:pt x="520" y="210"/>
                  </a:cubicBezTo>
                  <a:cubicBezTo>
                    <a:pt x="515" y="212"/>
                    <a:pt x="515" y="219"/>
                    <a:pt x="508" y="218"/>
                  </a:cubicBezTo>
                  <a:cubicBezTo>
                    <a:pt x="506" y="209"/>
                    <a:pt x="506" y="212"/>
                    <a:pt x="511" y="207"/>
                  </a:cubicBezTo>
                  <a:cubicBezTo>
                    <a:pt x="502" y="200"/>
                    <a:pt x="495" y="212"/>
                    <a:pt x="491" y="201"/>
                  </a:cubicBezTo>
                  <a:cubicBezTo>
                    <a:pt x="494" y="201"/>
                    <a:pt x="494" y="199"/>
                    <a:pt x="496" y="198"/>
                  </a:cubicBezTo>
                  <a:cubicBezTo>
                    <a:pt x="489" y="205"/>
                    <a:pt x="501" y="203"/>
                    <a:pt x="502" y="201"/>
                  </a:cubicBezTo>
                  <a:cubicBezTo>
                    <a:pt x="498" y="198"/>
                    <a:pt x="493" y="197"/>
                    <a:pt x="493" y="189"/>
                  </a:cubicBezTo>
                  <a:cubicBezTo>
                    <a:pt x="486" y="189"/>
                    <a:pt x="476" y="190"/>
                    <a:pt x="470" y="189"/>
                  </a:cubicBezTo>
                  <a:cubicBezTo>
                    <a:pt x="473" y="189"/>
                    <a:pt x="462" y="188"/>
                    <a:pt x="464" y="189"/>
                  </a:cubicBezTo>
                  <a:cubicBezTo>
                    <a:pt x="464" y="189"/>
                    <a:pt x="465" y="184"/>
                    <a:pt x="464" y="183"/>
                  </a:cubicBezTo>
                  <a:cubicBezTo>
                    <a:pt x="458" y="182"/>
                    <a:pt x="452" y="187"/>
                    <a:pt x="444" y="181"/>
                  </a:cubicBezTo>
                  <a:cubicBezTo>
                    <a:pt x="453" y="176"/>
                    <a:pt x="469" y="174"/>
                    <a:pt x="473" y="181"/>
                  </a:cubicBezTo>
                  <a:cubicBezTo>
                    <a:pt x="474" y="177"/>
                    <a:pt x="473" y="172"/>
                    <a:pt x="476" y="172"/>
                  </a:cubicBezTo>
                  <a:cubicBezTo>
                    <a:pt x="479" y="177"/>
                    <a:pt x="485" y="184"/>
                    <a:pt x="493" y="182"/>
                  </a:cubicBezTo>
                  <a:cubicBezTo>
                    <a:pt x="504" y="189"/>
                    <a:pt x="504" y="189"/>
                    <a:pt x="504" y="189"/>
                  </a:cubicBezTo>
                  <a:cubicBezTo>
                    <a:pt x="510" y="195"/>
                    <a:pt x="514" y="199"/>
                    <a:pt x="523" y="195"/>
                  </a:cubicBezTo>
                  <a:cubicBezTo>
                    <a:pt x="527" y="183"/>
                    <a:pt x="514" y="181"/>
                    <a:pt x="508" y="182"/>
                  </a:cubicBezTo>
                  <a:cubicBezTo>
                    <a:pt x="500" y="177"/>
                    <a:pt x="500" y="177"/>
                    <a:pt x="500" y="177"/>
                  </a:cubicBezTo>
                  <a:cubicBezTo>
                    <a:pt x="493" y="175"/>
                    <a:pt x="493" y="175"/>
                    <a:pt x="493" y="175"/>
                  </a:cubicBezTo>
                  <a:cubicBezTo>
                    <a:pt x="488" y="166"/>
                    <a:pt x="476" y="163"/>
                    <a:pt x="470" y="154"/>
                  </a:cubicBezTo>
                  <a:cubicBezTo>
                    <a:pt x="476" y="160"/>
                    <a:pt x="476" y="153"/>
                    <a:pt x="482" y="151"/>
                  </a:cubicBezTo>
                  <a:cubicBezTo>
                    <a:pt x="485" y="163"/>
                    <a:pt x="493" y="160"/>
                    <a:pt x="496" y="163"/>
                  </a:cubicBezTo>
                  <a:cubicBezTo>
                    <a:pt x="495" y="162"/>
                    <a:pt x="493" y="164"/>
                    <a:pt x="493" y="166"/>
                  </a:cubicBezTo>
                  <a:cubicBezTo>
                    <a:pt x="495" y="173"/>
                    <a:pt x="504" y="161"/>
                    <a:pt x="505" y="172"/>
                  </a:cubicBezTo>
                  <a:cubicBezTo>
                    <a:pt x="511" y="166"/>
                    <a:pt x="504" y="166"/>
                    <a:pt x="502" y="160"/>
                  </a:cubicBezTo>
                  <a:cubicBezTo>
                    <a:pt x="505" y="160"/>
                    <a:pt x="506" y="158"/>
                    <a:pt x="508" y="157"/>
                  </a:cubicBezTo>
                  <a:cubicBezTo>
                    <a:pt x="505" y="151"/>
                    <a:pt x="505" y="151"/>
                    <a:pt x="505" y="151"/>
                  </a:cubicBezTo>
                  <a:cubicBezTo>
                    <a:pt x="505" y="148"/>
                    <a:pt x="501" y="147"/>
                    <a:pt x="502" y="143"/>
                  </a:cubicBezTo>
                  <a:cubicBezTo>
                    <a:pt x="498" y="143"/>
                    <a:pt x="494" y="143"/>
                    <a:pt x="491" y="143"/>
                  </a:cubicBezTo>
                  <a:cubicBezTo>
                    <a:pt x="489" y="133"/>
                    <a:pt x="482" y="135"/>
                    <a:pt x="476" y="131"/>
                  </a:cubicBezTo>
                  <a:cubicBezTo>
                    <a:pt x="469" y="126"/>
                    <a:pt x="461" y="114"/>
                    <a:pt x="456" y="111"/>
                  </a:cubicBezTo>
                  <a:cubicBezTo>
                    <a:pt x="457" y="112"/>
                    <a:pt x="450" y="114"/>
                    <a:pt x="456" y="108"/>
                  </a:cubicBezTo>
                  <a:cubicBezTo>
                    <a:pt x="443" y="106"/>
                    <a:pt x="452" y="116"/>
                    <a:pt x="447" y="117"/>
                  </a:cubicBezTo>
                  <a:cubicBezTo>
                    <a:pt x="441" y="111"/>
                    <a:pt x="448" y="111"/>
                    <a:pt x="450" y="105"/>
                  </a:cubicBezTo>
                  <a:cubicBezTo>
                    <a:pt x="445" y="103"/>
                    <a:pt x="438" y="103"/>
                    <a:pt x="435" y="99"/>
                  </a:cubicBezTo>
                  <a:cubicBezTo>
                    <a:pt x="439" y="95"/>
                    <a:pt x="446" y="95"/>
                    <a:pt x="450" y="99"/>
                  </a:cubicBezTo>
                  <a:cubicBezTo>
                    <a:pt x="453" y="98"/>
                    <a:pt x="453" y="98"/>
                    <a:pt x="453" y="98"/>
                  </a:cubicBezTo>
                  <a:cubicBezTo>
                    <a:pt x="456" y="98"/>
                    <a:pt x="456" y="98"/>
                    <a:pt x="456" y="98"/>
                  </a:cubicBezTo>
                  <a:cubicBezTo>
                    <a:pt x="457" y="104"/>
                    <a:pt x="466" y="103"/>
                    <a:pt x="464" y="112"/>
                  </a:cubicBezTo>
                  <a:cubicBezTo>
                    <a:pt x="474" y="105"/>
                    <a:pt x="471" y="116"/>
                    <a:pt x="476" y="115"/>
                  </a:cubicBezTo>
                  <a:cubicBezTo>
                    <a:pt x="485" y="113"/>
                    <a:pt x="480" y="122"/>
                    <a:pt x="493" y="130"/>
                  </a:cubicBezTo>
                  <a:cubicBezTo>
                    <a:pt x="489" y="127"/>
                    <a:pt x="504" y="132"/>
                    <a:pt x="505" y="133"/>
                  </a:cubicBezTo>
                  <a:cubicBezTo>
                    <a:pt x="506" y="121"/>
                    <a:pt x="502" y="114"/>
                    <a:pt x="499" y="106"/>
                  </a:cubicBezTo>
                  <a:cubicBezTo>
                    <a:pt x="482" y="111"/>
                    <a:pt x="480" y="80"/>
                    <a:pt x="458" y="92"/>
                  </a:cubicBezTo>
                  <a:cubicBezTo>
                    <a:pt x="453" y="94"/>
                    <a:pt x="453" y="94"/>
                    <a:pt x="453" y="94"/>
                  </a:cubicBezTo>
                  <a:cubicBezTo>
                    <a:pt x="452" y="87"/>
                    <a:pt x="443" y="91"/>
                    <a:pt x="444" y="82"/>
                  </a:cubicBezTo>
                  <a:cubicBezTo>
                    <a:pt x="433" y="85"/>
                    <a:pt x="421" y="96"/>
                    <a:pt x="415" y="82"/>
                  </a:cubicBezTo>
                  <a:cubicBezTo>
                    <a:pt x="420" y="75"/>
                    <a:pt x="417" y="58"/>
                    <a:pt x="421" y="50"/>
                  </a:cubicBezTo>
                  <a:cubicBezTo>
                    <a:pt x="427" y="55"/>
                    <a:pt x="426" y="48"/>
                    <a:pt x="432" y="47"/>
                  </a:cubicBezTo>
                  <a:cubicBezTo>
                    <a:pt x="432" y="40"/>
                    <a:pt x="427" y="38"/>
                    <a:pt x="430" y="29"/>
                  </a:cubicBezTo>
                  <a:cubicBezTo>
                    <a:pt x="421" y="22"/>
                    <a:pt x="415" y="34"/>
                    <a:pt x="412" y="29"/>
                  </a:cubicBezTo>
                  <a:cubicBezTo>
                    <a:pt x="415" y="29"/>
                    <a:pt x="417" y="26"/>
                    <a:pt x="418" y="23"/>
                  </a:cubicBezTo>
                  <a:cubicBezTo>
                    <a:pt x="407" y="22"/>
                    <a:pt x="391" y="23"/>
                    <a:pt x="389" y="6"/>
                  </a:cubicBezTo>
                  <a:cubicBezTo>
                    <a:pt x="388" y="10"/>
                    <a:pt x="385" y="6"/>
                    <a:pt x="389" y="3"/>
                  </a:cubicBezTo>
                  <a:cubicBezTo>
                    <a:pt x="374" y="8"/>
                    <a:pt x="389" y="1"/>
                    <a:pt x="377" y="0"/>
                  </a:cubicBezTo>
                  <a:cubicBezTo>
                    <a:pt x="371" y="5"/>
                    <a:pt x="373" y="17"/>
                    <a:pt x="366" y="21"/>
                  </a:cubicBezTo>
                  <a:cubicBezTo>
                    <a:pt x="365" y="13"/>
                    <a:pt x="358" y="17"/>
                    <a:pt x="354" y="15"/>
                  </a:cubicBezTo>
                  <a:cubicBezTo>
                    <a:pt x="355" y="15"/>
                    <a:pt x="358" y="13"/>
                    <a:pt x="357" y="12"/>
                  </a:cubicBezTo>
                  <a:cubicBezTo>
                    <a:pt x="353" y="10"/>
                    <a:pt x="340" y="7"/>
                    <a:pt x="331" y="0"/>
                  </a:cubicBezTo>
                  <a:cubicBezTo>
                    <a:pt x="326" y="8"/>
                    <a:pt x="331" y="19"/>
                    <a:pt x="328" y="29"/>
                  </a:cubicBezTo>
                  <a:cubicBezTo>
                    <a:pt x="328" y="30"/>
                    <a:pt x="322" y="31"/>
                    <a:pt x="322" y="32"/>
                  </a:cubicBezTo>
                  <a:cubicBezTo>
                    <a:pt x="320" y="36"/>
                    <a:pt x="320" y="45"/>
                    <a:pt x="319" y="47"/>
                  </a:cubicBezTo>
                  <a:cubicBezTo>
                    <a:pt x="317" y="50"/>
                    <a:pt x="310" y="49"/>
                    <a:pt x="307" y="53"/>
                  </a:cubicBezTo>
                  <a:cubicBezTo>
                    <a:pt x="302" y="60"/>
                    <a:pt x="304" y="73"/>
                    <a:pt x="290" y="67"/>
                  </a:cubicBezTo>
                  <a:cubicBezTo>
                    <a:pt x="290" y="75"/>
                    <a:pt x="295" y="77"/>
                    <a:pt x="287" y="73"/>
                  </a:cubicBezTo>
                  <a:cubicBezTo>
                    <a:pt x="289" y="90"/>
                    <a:pt x="284" y="101"/>
                    <a:pt x="275" y="108"/>
                  </a:cubicBezTo>
                  <a:cubicBezTo>
                    <a:pt x="261" y="111"/>
                    <a:pt x="256" y="104"/>
                    <a:pt x="249" y="99"/>
                  </a:cubicBezTo>
                  <a:cubicBezTo>
                    <a:pt x="248" y="106"/>
                    <a:pt x="250" y="110"/>
                    <a:pt x="252" y="114"/>
                  </a:cubicBezTo>
                  <a:cubicBezTo>
                    <a:pt x="238" y="114"/>
                    <a:pt x="241" y="145"/>
                    <a:pt x="240" y="146"/>
                  </a:cubicBezTo>
                  <a:cubicBezTo>
                    <a:pt x="240" y="146"/>
                    <a:pt x="235" y="145"/>
                    <a:pt x="235" y="146"/>
                  </a:cubicBezTo>
                  <a:cubicBezTo>
                    <a:pt x="233" y="149"/>
                    <a:pt x="235" y="154"/>
                    <a:pt x="235" y="157"/>
                  </a:cubicBezTo>
                  <a:cubicBezTo>
                    <a:pt x="233" y="162"/>
                    <a:pt x="230" y="166"/>
                    <a:pt x="229" y="169"/>
                  </a:cubicBezTo>
                  <a:cubicBezTo>
                    <a:pt x="231" y="162"/>
                    <a:pt x="223" y="174"/>
                    <a:pt x="223" y="175"/>
                  </a:cubicBezTo>
                  <a:cubicBezTo>
                    <a:pt x="222" y="178"/>
                    <a:pt x="220" y="179"/>
                    <a:pt x="220" y="183"/>
                  </a:cubicBezTo>
                  <a:cubicBezTo>
                    <a:pt x="220" y="194"/>
                    <a:pt x="225" y="192"/>
                    <a:pt x="226" y="198"/>
                  </a:cubicBezTo>
                  <a:cubicBezTo>
                    <a:pt x="226" y="198"/>
                    <a:pt x="220" y="198"/>
                    <a:pt x="220" y="198"/>
                  </a:cubicBezTo>
                  <a:cubicBezTo>
                    <a:pt x="218" y="202"/>
                    <a:pt x="223" y="208"/>
                    <a:pt x="226" y="213"/>
                  </a:cubicBezTo>
                  <a:cubicBezTo>
                    <a:pt x="219" y="206"/>
                    <a:pt x="212" y="215"/>
                    <a:pt x="206" y="218"/>
                  </a:cubicBezTo>
                  <a:cubicBezTo>
                    <a:pt x="203" y="219"/>
                    <a:pt x="199" y="217"/>
                    <a:pt x="197" y="218"/>
                  </a:cubicBezTo>
                  <a:cubicBezTo>
                    <a:pt x="191" y="221"/>
                    <a:pt x="189" y="233"/>
                    <a:pt x="179" y="227"/>
                  </a:cubicBezTo>
                  <a:cubicBezTo>
                    <a:pt x="175" y="240"/>
                    <a:pt x="167" y="240"/>
                    <a:pt x="162" y="242"/>
                  </a:cubicBezTo>
                  <a:cubicBezTo>
                    <a:pt x="154" y="245"/>
                    <a:pt x="147" y="245"/>
                    <a:pt x="139" y="242"/>
                  </a:cubicBezTo>
                  <a:cubicBezTo>
                    <a:pt x="138" y="250"/>
                    <a:pt x="129" y="250"/>
                    <a:pt x="127" y="256"/>
                  </a:cubicBezTo>
                  <a:cubicBezTo>
                    <a:pt x="124" y="250"/>
                    <a:pt x="117" y="254"/>
                    <a:pt x="112" y="253"/>
                  </a:cubicBezTo>
                  <a:cubicBezTo>
                    <a:pt x="104" y="253"/>
                    <a:pt x="112" y="250"/>
                    <a:pt x="110" y="247"/>
                  </a:cubicBezTo>
                  <a:cubicBezTo>
                    <a:pt x="110" y="248"/>
                    <a:pt x="93" y="244"/>
                    <a:pt x="92" y="233"/>
                  </a:cubicBezTo>
                  <a:cubicBezTo>
                    <a:pt x="79" y="232"/>
                    <a:pt x="85" y="249"/>
                    <a:pt x="75" y="250"/>
                  </a:cubicBezTo>
                  <a:cubicBezTo>
                    <a:pt x="69" y="256"/>
                    <a:pt x="69" y="256"/>
                    <a:pt x="69" y="256"/>
                  </a:cubicBezTo>
                  <a:cubicBezTo>
                    <a:pt x="59" y="260"/>
                    <a:pt x="55" y="270"/>
                    <a:pt x="46" y="274"/>
                  </a:cubicBezTo>
                  <a:cubicBezTo>
                    <a:pt x="45" y="278"/>
                    <a:pt x="47" y="280"/>
                    <a:pt x="48" y="282"/>
                  </a:cubicBezTo>
                  <a:cubicBezTo>
                    <a:pt x="31" y="284"/>
                    <a:pt x="37" y="305"/>
                    <a:pt x="28" y="308"/>
                  </a:cubicBezTo>
                  <a:cubicBezTo>
                    <a:pt x="28" y="306"/>
                    <a:pt x="30" y="305"/>
                    <a:pt x="31" y="303"/>
                  </a:cubicBezTo>
                  <a:cubicBezTo>
                    <a:pt x="20" y="304"/>
                    <a:pt x="21" y="318"/>
                    <a:pt x="11" y="320"/>
                  </a:cubicBezTo>
                  <a:cubicBezTo>
                    <a:pt x="12" y="323"/>
                    <a:pt x="12" y="323"/>
                    <a:pt x="12" y="323"/>
                  </a:cubicBezTo>
                  <a:cubicBezTo>
                    <a:pt x="11" y="320"/>
                    <a:pt x="11" y="320"/>
                    <a:pt x="11" y="320"/>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2" name="Freeform 158"/>
            <p:cNvSpPr>
              <a:spLocks/>
            </p:cNvSpPr>
            <p:nvPr/>
          </p:nvSpPr>
          <p:spPr bwMode="auto">
            <a:xfrm>
              <a:off x="4992689" y="2481263"/>
              <a:ext cx="44450" cy="71438"/>
            </a:xfrm>
            <a:custGeom>
              <a:avLst/>
              <a:gdLst>
                <a:gd name="T0" fmla="*/ 1 w 37"/>
                <a:gd name="T1" fmla="*/ 59 h 59"/>
                <a:gd name="T2" fmla="*/ 13 w 37"/>
                <a:gd name="T3" fmla="*/ 24 h 59"/>
                <a:gd name="T4" fmla="*/ 7 w 37"/>
                <a:gd name="T5" fmla="*/ 15 h 59"/>
                <a:gd name="T6" fmla="*/ 21 w 37"/>
                <a:gd name="T7" fmla="*/ 0 h 59"/>
                <a:gd name="T8" fmla="*/ 21 w 37"/>
                <a:gd name="T9" fmla="*/ 41 h 59"/>
                <a:gd name="T10" fmla="*/ 7 w 37"/>
                <a:gd name="T11" fmla="*/ 59 h 59"/>
              </a:gdLst>
              <a:ahLst/>
              <a:cxnLst>
                <a:cxn ang="0">
                  <a:pos x="T0" y="T1"/>
                </a:cxn>
                <a:cxn ang="0">
                  <a:pos x="T2" y="T3"/>
                </a:cxn>
                <a:cxn ang="0">
                  <a:pos x="T4" y="T5"/>
                </a:cxn>
                <a:cxn ang="0">
                  <a:pos x="T6" y="T7"/>
                </a:cxn>
                <a:cxn ang="0">
                  <a:pos x="T8" y="T9"/>
                </a:cxn>
                <a:cxn ang="0">
                  <a:pos x="T10" y="T11"/>
                </a:cxn>
              </a:cxnLst>
              <a:rect l="0" t="0" r="r" b="b"/>
              <a:pathLst>
                <a:path w="37" h="59">
                  <a:moveTo>
                    <a:pt x="1" y="59"/>
                  </a:moveTo>
                  <a:cubicBezTo>
                    <a:pt x="0" y="47"/>
                    <a:pt x="5" y="31"/>
                    <a:pt x="13" y="24"/>
                  </a:cubicBezTo>
                  <a:cubicBezTo>
                    <a:pt x="14" y="18"/>
                    <a:pt x="12" y="15"/>
                    <a:pt x="7" y="15"/>
                  </a:cubicBezTo>
                  <a:cubicBezTo>
                    <a:pt x="9" y="8"/>
                    <a:pt x="17" y="6"/>
                    <a:pt x="21" y="0"/>
                  </a:cubicBezTo>
                  <a:cubicBezTo>
                    <a:pt x="37" y="5"/>
                    <a:pt x="12" y="28"/>
                    <a:pt x="21" y="41"/>
                  </a:cubicBezTo>
                  <a:cubicBezTo>
                    <a:pt x="16" y="47"/>
                    <a:pt x="11" y="52"/>
                    <a:pt x="7" y="59"/>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3" name="Freeform 159"/>
            <p:cNvSpPr>
              <a:spLocks/>
            </p:cNvSpPr>
            <p:nvPr/>
          </p:nvSpPr>
          <p:spPr bwMode="auto">
            <a:xfrm>
              <a:off x="3735389" y="2749551"/>
              <a:ext cx="766763" cy="271463"/>
            </a:xfrm>
            <a:custGeom>
              <a:avLst/>
              <a:gdLst>
                <a:gd name="T0" fmla="*/ 38 w 641"/>
                <a:gd name="T1" fmla="*/ 108 h 227"/>
                <a:gd name="T2" fmla="*/ 41 w 641"/>
                <a:gd name="T3" fmla="*/ 96 h 227"/>
                <a:gd name="T4" fmla="*/ 47 w 641"/>
                <a:gd name="T5" fmla="*/ 96 h 227"/>
                <a:gd name="T6" fmla="*/ 49 w 641"/>
                <a:gd name="T7" fmla="*/ 82 h 227"/>
                <a:gd name="T8" fmla="*/ 157 w 641"/>
                <a:gd name="T9" fmla="*/ 73 h 227"/>
                <a:gd name="T10" fmla="*/ 154 w 641"/>
                <a:gd name="T11" fmla="*/ 59 h 227"/>
                <a:gd name="T12" fmla="*/ 204 w 641"/>
                <a:gd name="T13" fmla="*/ 53 h 227"/>
                <a:gd name="T14" fmla="*/ 320 w 641"/>
                <a:gd name="T15" fmla="*/ 44 h 227"/>
                <a:gd name="T16" fmla="*/ 384 w 641"/>
                <a:gd name="T17" fmla="*/ 35 h 227"/>
                <a:gd name="T18" fmla="*/ 465 w 641"/>
                <a:gd name="T19" fmla="*/ 29 h 227"/>
                <a:gd name="T20" fmla="*/ 509 w 641"/>
                <a:gd name="T21" fmla="*/ 21 h 227"/>
                <a:gd name="T22" fmla="*/ 634 w 641"/>
                <a:gd name="T23" fmla="*/ 0 h 227"/>
                <a:gd name="T24" fmla="*/ 634 w 641"/>
                <a:gd name="T25" fmla="*/ 24 h 227"/>
                <a:gd name="T26" fmla="*/ 617 w 641"/>
                <a:gd name="T27" fmla="*/ 50 h 227"/>
                <a:gd name="T28" fmla="*/ 582 w 641"/>
                <a:gd name="T29" fmla="*/ 70 h 227"/>
                <a:gd name="T30" fmla="*/ 573 w 641"/>
                <a:gd name="T31" fmla="*/ 61 h 227"/>
                <a:gd name="T32" fmla="*/ 556 w 641"/>
                <a:gd name="T33" fmla="*/ 73 h 227"/>
                <a:gd name="T34" fmla="*/ 550 w 641"/>
                <a:gd name="T35" fmla="*/ 93 h 227"/>
                <a:gd name="T36" fmla="*/ 515 w 641"/>
                <a:gd name="T37" fmla="*/ 120 h 227"/>
                <a:gd name="T38" fmla="*/ 474 w 641"/>
                <a:gd name="T39" fmla="*/ 152 h 227"/>
                <a:gd name="T40" fmla="*/ 457 w 641"/>
                <a:gd name="T41" fmla="*/ 157 h 227"/>
                <a:gd name="T42" fmla="*/ 457 w 641"/>
                <a:gd name="T43" fmla="*/ 184 h 227"/>
                <a:gd name="T44" fmla="*/ 227 w 641"/>
                <a:gd name="T45" fmla="*/ 207 h 227"/>
                <a:gd name="T46" fmla="*/ 64 w 641"/>
                <a:gd name="T47" fmla="*/ 224 h 227"/>
                <a:gd name="T48" fmla="*/ 0 w 641"/>
                <a:gd name="T49" fmla="*/ 227 h 227"/>
                <a:gd name="T50" fmla="*/ 12 w 641"/>
                <a:gd name="T51" fmla="*/ 219 h 227"/>
                <a:gd name="T52" fmla="*/ 12 w 641"/>
                <a:gd name="T53" fmla="*/ 187 h 227"/>
                <a:gd name="T54" fmla="*/ 8 w 641"/>
                <a:gd name="T55" fmla="*/ 181 h 227"/>
                <a:gd name="T56" fmla="*/ 20 w 641"/>
                <a:gd name="T57" fmla="*/ 172 h 227"/>
                <a:gd name="T58" fmla="*/ 20 w 641"/>
                <a:gd name="T59" fmla="*/ 157 h 227"/>
                <a:gd name="T60" fmla="*/ 29 w 641"/>
                <a:gd name="T61" fmla="*/ 155 h 227"/>
                <a:gd name="T62" fmla="*/ 35 w 641"/>
                <a:gd name="T63" fmla="*/ 143 h 227"/>
                <a:gd name="T64" fmla="*/ 32 w 641"/>
                <a:gd name="T65" fmla="*/ 131 h 227"/>
                <a:gd name="T66" fmla="*/ 41 w 641"/>
                <a:gd name="T67" fmla="*/ 1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1" h="227">
                  <a:moveTo>
                    <a:pt x="38" y="108"/>
                  </a:moveTo>
                  <a:cubicBezTo>
                    <a:pt x="47" y="109"/>
                    <a:pt x="40" y="97"/>
                    <a:pt x="41" y="96"/>
                  </a:cubicBezTo>
                  <a:cubicBezTo>
                    <a:pt x="41" y="96"/>
                    <a:pt x="46" y="97"/>
                    <a:pt x="47" y="96"/>
                  </a:cubicBezTo>
                  <a:cubicBezTo>
                    <a:pt x="48" y="92"/>
                    <a:pt x="41" y="87"/>
                    <a:pt x="49" y="82"/>
                  </a:cubicBezTo>
                  <a:cubicBezTo>
                    <a:pt x="87" y="81"/>
                    <a:pt x="122" y="77"/>
                    <a:pt x="157" y="73"/>
                  </a:cubicBezTo>
                  <a:cubicBezTo>
                    <a:pt x="156" y="69"/>
                    <a:pt x="160" y="58"/>
                    <a:pt x="154" y="59"/>
                  </a:cubicBezTo>
                  <a:cubicBezTo>
                    <a:pt x="166" y="58"/>
                    <a:pt x="186" y="55"/>
                    <a:pt x="204" y="53"/>
                  </a:cubicBezTo>
                  <a:cubicBezTo>
                    <a:pt x="241" y="49"/>
                    <a:pt x="280" y="47"/>
                    <a:pt x="320" y="44"/>
                  </a:cubicBezTo>
                  <a:cubicBezTo>
                    <a:pt x="341" y="43"/>
                    <a:pt x="362" y="37"/>
                    <a:pt x="384" y="35"/>
                  </a:cubicBezTo>
                  <a:cubicBezTo>
                    <a:pt x="410" y="33"/>
                    <a:pt x="439" y="33"/>
                    <a:pt x="465" y="29"/>
                  </a:cubicBezTo>
                  <a:cubicBezTo>
                    <a:pt x="480" y="28"/>
                    <a:pt x="495" y="22"/>
                    <a:pt x="509" y="21"/>
                  </a:cubicBezTo>
                  <a:cubicBezTo>
                    <a:pt x="551" y="16"/>
                    <a:pt x="597" y="12"/>
                    <a:pt x="634" y="0"/>
                  </a:cubicBezTo>
                  <a:cubicBezTo>
                    <a:pt x="641" y="3"/>
                    <a:pt x="630" y="14"/>
                    <a:pt x="634" y="24"/>
                  </a:cubicBezTo>
                  <a:cubicBezTo>
                    <a:pt x="622" y="26"/>
                    <a:pt x="619" y="38"/>
                    <a:pt x="617" y="50"/>
                  </a:cubicBezTo>
                  <a:cubicBezTo>
                    <a:pt x="600" y="42"/>
                    <a:pt x="588" y="58"/>
                    <a:pt x="582" y="70"/>
                  </a:cubicBezTo>
                  <a:cubicBezTo>
                    <a:pt x="574" y="69"/>
                    <a:pt x="577" y="62"/>
                    <a:pt x="573" y="61"/>
                  </a:cubicBezTo>
                  <a:cubicBezTo>
                    <a:pt x="565" y="61"/>
                    <a:pt x="563" y="80"/>
                    <a:pt x="556" y="73"/>
                  </a:cubicBezTo>
                  <a:cubicBezTo>
                    <a:pt x="552" y="79"/>
                    <a:pt x="552" y="87"/>
                    <a:pt x="550" y="93"/>
                  </a:cubicBezTo>
                  <a:cubicBezTo>
                    <a:pt x="536" y="89"/>
                    <a:pt x="525" y="110"/>
                    <a:pt x="515" y="120"/>
                  </a:cubicBezTo>
                  <a:cubicBezTo>
                    <a:pt x="490" y="119"/>
                    <a:pt x="476" y="129"/>
                    <a:pt x="474" y="152"/>
                  </a:cubicBezTo>
                  <a:cubicBezTo>
                    <a:pt x="468" y="153"/>
                    <a:pt x="466" y="159"/>
                    <a:pt x="457" y="157"/>
                  </a:cubicBezTo>
                  <a:cubicBezTo>
                    <a:pt x="457" y="166"/>
                    <a:pt x="457" y="175"/>
                    <a:pt x="457" y="184"/>
                  </a:cubicBezTo>
                  <a:cubicBezTo>
                    <a:pt x="380" y="190"/>
                    <a:pt x="303" y="201"/>
                    <a:pt x="227" y="207"/>
                  </a:cubicBezTo>
                  <a:cubicBezTo>
                    <a:pt x="172" y="211"/>
                    <a:pt x="120" y="221"/>
                    <a:pt x="64" y="224"/>
                  </a:cubicBezTo>
                  <a:cubicBezTo>
                    <a:pt x="43" y="226"/>
                    <a:pt x="22" y="226"/>
                    <a:pt x="0" y="227"/>
                  </a:cubicBezTo>
                  <a:cubicBezTo>
                    <a:pt x="1" y="221"/>
                    <a:pt x="8" y="221"/>
                    <a:pt x="12" y="219"/>
                  </a:cubicBezTo>
                  <a:cubicBezTo>
                    <a:pt x="7" y="205"/>
                    <a:pt x="7" y="198"/>
                    <a:pt x="12" y="187"/>
                  </a:cubicBezTo>
                  <a:cubicBezTo>
                    <a:pt x="12" y="187"/>
                    <a:pt x="7" y="182"/>
                    <a:pt x="8" y="181"/>
                  </a:cubicBezTo>
                  <a:cubicBezTo>
                    <a:pt x="16" y="174"/>
                    <a:pt x="17" y="177"/>
                    <a:pt x="20" y="172"/>
                  </a:cubicBezTo>
                  <a:cubicBezTo>
                    <a:pt x="24" y="166"/>
                    <a:pt x="18" y="162"/>
                    <a:pt x="20" y="157"/>
                  </a:cubicBezTo>
                  <a:cubicBezTo>
                    <a:pt x="21" y="156"/>
                    <a:pt x="28" y="156"/>
                    <a:pt x="29" y="155"/>
                  </a:cubicBezTo>
                  <a:cubicBezTo>
                    <a:pt x="32" y="152"/>
                    <a:pt x="31" y="147"/>
                    <a:pt x="35" y="143"/>
                  </a:cubicBezTo>
                  <a:cubicBezTo>
                    <a:pt x="41" y="137"/>
                    <a:pt x="33" y="138"/>
                    <a:pt x="32" y="131"/>
                  </a:cubicBezTo>
                  <a:cubicBezTo>
                    <a:pt x="31" y="122"/>
                    <a:pt x="43" y="120"/>
                    <a:pt x="41" y="111"/>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4" name="Freeform 160"/>
            <p:cNvSpPr>
              <a:spLocks/>
            </p:cNvSpPr>
            <p:nvPr/>
          </p:nvSpPr>
          <p:spPr bwMode="auto">
            <a:xfrm>
              <a:off x="4284664" y="2660651"/>
              <a:ext cx="766763" cy="346075"/>
            </a:xfrm>
            <a:custGeom>
              <a:avLst/>
              <a:gdLst>
                <a:gd name="T0" fmla="*/ 605 w 642"/>
                <a:gd name="T1" fmla="*/ 176 h 290"/>
                <a:gd name="T2" fmla="*/ 558 w 642"/>
                <a:gd name="T3" fmla="*/ 188 h 290"/>
                <a:gd name="T4" fmla="*/ 535 w 642"/>
                <a:gd name="T5" fmla="*/ 194 h 290"/>
                <a:gd name="T6" fmla="*/ 503 w 642"/>
                <a:gd name="T7" fmla="*/ 252 h 290"/>
                <a:gd name="T8" fmla="*/ 462 w 642"/>
                <a:gd name="T9" fmla="*/ 290 h 290"/>
                <a:gd name="T10" fmla="*/ 436 w 642"/>
                <a:gd name="T11" fmla="*/ 272 h 290"/>
                <a:gd name="T12" fmla="*/ 416 w 642"/>
                <a:gd name="T13" fmla="*/ 258 h 290"/>
                <a:gd name="T14" fmla="*/ 404 w 642"/>
                <a:gd name="T15" fmla="*/ 249 h 290"/>
                <a:gd name="T16" fmla="*/ 360 w 642"/>
                <a:gd name="T17" fmla="*/ 217 h 290"/>
                <a:gd name="T18" fmla="*/ 276 w 642"/>
                <a:gd name="T19" fmla="*/ 231 h 290"/>
                <a:gd name="T20" fmla="*/ 183 w 642"/>
                <a:gd name="T21" fmla="*/ 211 h 290"/>
                <a:gd name="T22" fmla="*/ 133 w 642"/>
                <a:gd name="T23" fmla="*/ 223 h 290"/>
                <a:gd name="T24" fmla="*/ 110 w 642"/>
                <a:gd name="T25" fmla="*/ 234 h 290"/>
                <a:gd name="T26" fmla="*/ 29 w 642"/>
                <a:gd name="T27" fmla="*/ 252 h 290"/>
                <a:gd name="T28" fmla="*/ 0 w 642"/>
                <a:gd name="T29" fmla="*/ 234 h 290"/>
                <a:gd name="T30" fmla="*/ 20 w 642"/>
                <a:gd name="T31" fmla="*/ 211 h 290"/>
                <a:gd name="T32" fmla="*/ 75 w 642"/>
                <a:gd name="T33" fmla="*/ 176 h 290"/>
                <a:gd name="T34" fmla="*/ 110 w 642"/>
                <a:gd name="T35" fmla="*/ 141 h 290"/>
                <a:gd name="T36" fmla="*/ 154 w 642"/>
                <a:gd name="T37" fmla="*/ 130 h 290"/>
                <a:gd name="T38" fmla="*/ 180 w 642"/>
                <a:gd name="T39" fmla="*/ 74 h 290"/>
                <a:gd name="T40" fmla="*/ 404 w 642"/>
                <a:gd name="T41" fmla="*/ 42 h 290"/>
                <a:gd name="T42" fmla="*/ 535 w 642"/>
                <a:gd name="T43" fmla="*/ 16 h 290"/>
                <a:gd name="T44" fmla="*/ 619 w 642"/>
                <a:gd name="T45" fmla="*/ 25 h 290"/>
                <a:gd name="T46" fmla="*/ 616 w 642"/>
                <a:gd name="T47" fmla="*/ 28 h 290"/>
                <a:gd name="T48" fmla="*/ 605 w 642"/>
                <a:gd name="T49" fmla="*/ 37 h 290"/>
                <a:gd name="T50" fmla="*/ 578 w 642"/>
                <a:gd name="T51" fmla="*/ 57 h 290"/>
                <a:gd name="T52" fmla="*/ 558 w 642"/>
                <a:gd name="T53" fmla="*/ 31 h 290"/>
                <a:gd name="T54" fmla="*/ 581 w 642"/>
                <a:gd name="T55" fmla="*/ 63 h 290"/>
                <a:gd name="T56" fmla="*/ 613 w 642"/>
                <a:gd name="T57" fmla="*/ 54 h 290"/>
                <a:gd name="T58" fmla="*/ 616 w 642"/>
                <a:gd name="T59" fmla="*/ 86 h 290"/>
                <a:gd name="T60" fmla="*/ 634 w 642"/>
                <a:gd name="T61" fmla="*/ 57 h 290"/>
                <a:gd name="T62" fmla="*/ 634 w 642"/>
                <a:gd name="T63" fmla="*/ 83 h 290"/>
                <a:gd name="T64" fmla="*/ 599 w 642"/>
                <a:gd name="T65" fmla="*/ 103 h 290"/>
                <a:gd name="T66" fmla="*/ 587 w 642"/>
                <a:gd name="T67" fmla="*/ 101 h 290"/>
                <a:gd name="T68" fmla="*/ 546 w 642"/>
                <a:gd name="T69" fmla="*/ 112 h 290"/>
                <a:gd name="T70" fmla="*/ 584 w 642"/>
                <a:gd name="T71" fmla="*/ 135 h 290"/>
                <a:gd name="T72" fmla="*/ 578 w 642"/>
                <a:gd name="T73" fmla="*/ 159 h 290"/>
                <a:gd name="T74" fmla="*/ 570 w 642"/>
                <a:gd name="T75" fmla="*/ 165 h 290"/>
                <a:gd name="T76" fmla="*/ 605 w 642"/>
                <a:gd name="T77" fmla="*/ 159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2" h="290">
                  <a:moveTo>
                    <a:pt x="607" y="165"/>
                  </a:moveTo>
                  <a:cubicBezTo>
                    <a:pt x="608" y="170"/>
                    <a:pt x="604" y="171"/>
                    <a:pt x="605" y="176"/>
                  </a:cubicBezTo>
                  <a:cubicBezTo>
                    <a:pt x="598" y="177"/>
                    <a:pt x="598" y="171"/>
                    <a:pt x="590" y="173"/>
                  </a:cubicBezTo>
                  <a:cubicBezTo>
                    <a:pt x="583" y="182"/>
                    <a:pt x="573" y="187"/>
                    <a:pt x="558" y="188"/>
                  </a:cubicBezTo>
                  <a:cubicBezTo>
                    <a:pt x="553" y="192"/>
                    <a:pt x="551" y="200"/>
                    <a:pt x="546" y="205"/>
                  </a:cubicBezTo>
                  <a:cubicBezTo>
                    <a:pt x="545" y="202"/>
                    <a:pt x="544" y="196"/>
                    <a:pt x="535" y="194"/>
                  </a:cubicBezTo>
                  <a:cubicBezTo>
                    <a:pt x="547" y="220"/>
                    <a:pt x="510" y="226"/>
                    <a:pt x="512" y="258"/>
                  </a:cubicBezTo>
                  <a:cubicBezTo>
                    <a:pt x="508" y="257"/>
                    <a:pt x="507" y="253"/>
                    <a:pt x="503" y="252"/>
                  </a:cubicBezTo>
                  <a:cubicBezTo>
                    <a:pt x="503" y="261"/>
                    <a:pt x="508" y="266"/>
                    <a:pt x="506" y="278"/>
                  </a:cubicBezTo>
                  <a:cubicBezTo>
                    <a:pt x="491" y="282"/>
                    <a:pt x="475" y="284"/>
                    <a:pt x="462" y="290"/>
                  </a:cubicBezTo>
                  <a:cubicBezTo>
                    <a:pt x="457" y="288"/>
                    <a:pt x="456" y="282"/>
                    <a:pt x="450" y="278"/>
                  </a:cubicBezTo>
                  <a:cubicBezTo>
                    <a:pt x="447" y="276"/>
                    <a:pt x="440" y="275"/>
                    <a:pt x="436" y="272"/>
                  </a:cubicBezTo>
                  <a:cubicBezTo>
                    <a:pt x="432" y="269"/>
                    <a:pt x="428" y="264"/>
                    <a:pt x="424" y="261"/>
                  </a:cubicBezTo>
                  <a:cubicBezTo>
                    <a:pt x="422" y="259"/>
                    <a:pt x="418" y="259"/>
                    <a:pt x="416" y="258"/>
                  </a:cubicBezTo>
                  <a:cubicBezTo>
                    <a:pt x="414" y="257"/>
                    <a:pt x="414" y="253"/>
                    <a:pt x="413" y="252"/>
                  </a:cubicBezTo>
                  <a:cubicBezTo>
                    <a:pt x="410" y="250"/>
                    <a:pt x="406" y="251"/>
                    <a:pt x="404" y="249"/>
                  </a:cubicBezTo>
                  <a:cubicBezTo>
                    <a:pt x="400" y="246"/>
                    <a:pt x="393" y="239"/>
                    <a:pt x="386" y="234"/>
                  </a:cubicBezTo>
                  <a:cubicBezTo>
                    <a:pt x="377" y="228"/>
                    <a:pt x="366" y="218"/>
                    <a:pt x="360" y="217"/>
                  </a:cubicBezTo>
                  <a:cubicBezTo>
                    <a:pt x="354" y="216"/>
                    <a:pt x="335" y="221"/>
                    <a:pt x="322" y="223"/>
                  </a:cubicBezTo>
                  <a:cubicBezTo>
                    <a:pt x="308" y="225"/>
                    <a:pt x="293" y="229"/>
                    <a:pt x="276" y="231"/>
                  </a:cubicBezTo>
                  <a:cubicBezTo>
                    <a:pt x="275" y="221"/>
                    <a:pt x="269" y="215"/>
                    <a:pt x="264" y="208"/>
                  </a:cubicBezTo>
                  <a:cubicBezTo>
                    <a:pt x="234" y="201"/>
                    <a:pt x="211" y="208"/>
                    <a:pt x="183" y="211"/>
                  </a:cubicBezTo>
                  <a:cubicBezTo>
                    <a:pt x="171" y="213"/>
                    <a:pt x="158" y="211"/>
                    <a:pt x="148" y="214"/>
                  </a:cubicBezTo>
                  <a:cubicBezTo>
                    <a:pt x="143" y="215"/>
                    <a:pt x="137" y="221"/>
                    <a:pt x="133" y="223"/>
                  </a:cubicBezTo>
                  <a:cubicBezTo>
                    <a:pt x="130" y="225"/>
                    <a:pt x="127" y="223"/>
                    <a:pt x="125" y="226"/>
                  </a:cubicBezTo>
                  <a:cubicBezTo>
                    <a:pt x="121" y="229"/>
                    <a:pt x="118" y="231"/>
                    <a:pt x="110" y="234"/>
                  </a:cubicBezTo>
                  <a:cubicBezTo>
                    <a:pt x="106" y="236"/>
                    <a:pt x="107" y="235"/>
                    <a:pt x="104" y="237"/>
                  </a:cubicBezTo>
                  <a:cubicBezTo>
                    <a:pt x="93" y="248"/>
                    <a:pt x="54" y="248"/>
                    <a:pt x="29" y="252"/>
                  </a:cubicBezTo>
                  <a:cubicBezTo>
                    <a:pt x="20" y="253"/>
                    <a:pt x="10" y="256"/>
                    <a:pt x="0" y="258"/>
                  </a:cubicBezTo>
                  <a:cubicBezTo>
                    <a:pt x="0" y="250"/>
                    <a:pt x="0" y="242"/>
                    <a:pt x="0" y="234"/>
                  </a:cubicBezTo>
                  <a:cubicBezTo>
                    <a:pt x="9" y="236"/>
                    <a:pt x="11" y="230"/>
                    <a:pt x="17" y="229"/>
                  </a:cubicBezTo>
                  <a:cubicBezTo>
                    <a:pt x="15" y="220"/>
                    <a:pt x="22" y="220"/>
                    <a:pt x="20" y="211"/>
                  </a:cubicBezTo>
                  <a:cubicBezTo>
                    <a:pt x="28" y="199"/>
                    <a:pt x="44" y="202"/>
                    <a:pt x="58" y="194"/>
                  </a:cubicBezTo>
                  <a:cubicBezTo>
                    <a:pt x="64" y="190"/>
                    <a:pt x="68" y="182"/>
                    <a:pt x="75" y="176"/>
                  </a:cubicBezTo>
                  <a:cubicBezTo>
                    <a:pt x="79" y="173"/>
                    <a:pt x="80" y="170"/>
                    <a:pt x="90" y="170"/>
                  </a:cubicBezTo>
                  <a:cubicBezTo>
                    <a:pt x="95" y="159"/>
                    <a:pt x="103" y="151"/>
                    <a:pt x="110" y="141"/>
                  </a:cubicBezTo>
                  <a:cubicBezTo>
                    <a:pt x="116" y="141"/>
                    <a:pt x="114" y="149"/>
                    <a:pt x="122" y="147"/>
                  </a:cubicBezTo>
                  <a:cubicBezTo>
                    <a:pt x="132" y="142"/>
                    <a:pt x="138" y="119"/>
                    <a:pt x="154" y="130"/>
                  </a:cubicBezTo>
                  <a:cubicBezTo>
                    <a:pt x="164" y="123"/>
                    <a:pt x="162" y="103"/>
                    <a:pt x="177" y="101"/>
                  </a:cubicBezTo>
                  <a:cubicBezTo>
                    <a:pt x="177" y="91"/>
                    <a:pt x="182" y="86"/>
                    <a:pt x="180" y="74"/>
                  </a:cubicBezTo>
                  <a:cubicBezTo>
                    <a:pt x="213" y="74"/>
                    <a:pt x="239" y="71"/>
                    <a:pt x="273" y="66"/>
                  </a:cubicBezTo>
                  <a:cubicBezTo>
                    <a:pt x="311" y="60"/>
                    <a:pt x="358" y="51"/>
                    <a:pt x="404" y="42"/>
                  </a:cubicBezTo>
                  <a:cubicBezTo>
                    <a:pt x="425" y="38"/>
                    <a:pt x="454" y="31"/>
                    <a:pt x="482" y="25"/>
                  </a:cubicBezTo>
                  <a:cubicBezTo>
                    <a:pt x="500" y="21"/>
                    <a:pt x="519" y="20"/>
                    <a:pt x="535" y="16"/>
                  </a:cubicBezTo>
                  <a:cubicBezTo>
                    <a:pt x="550" y="13"/>
                    <a:pt x="560" y="8"/>
                    <a:pt x="578" y="5"/>
                  </a:cubicBezTo>
                  <a:cubicBezTo>
                    <a:pt x="602" y="0"/>
                    <a:pt x="609" y="4"/>
                    <a:pt x="619" y="25"/>
                  </a:cubicBezTo>
                  <a:cubicBezTo>
                    <a:pt x="615" y="24"/>
                    <a:pt x="615" y="20"/>
                    <a:pt x="610" y="19"/>
                  </a:cubicBezTo>
                  <a:cubicBezTo>
                    <a:pt x="610" y="24"/>
                    <a:pt x="613" y="27"/>
                    <a:pt x="616" y="28"/>
                  </a:cubicBezTo>
                  <a:cubicBezTo>
                    <a:pt x="609" y="36"/>
                    <a:pt x="603" y="16"/>
                    <a:pt x="593" y="25"/>
                  </a:cubicBezTo>
                  <a:cubicBezTo>
                    <a:pt x="594" y="32"/>
                    <a:pt x="607" y="27"/>
                    <a:pt x="605" y="37"/>
                  </a:cubicBezTo>
                  <a:cubicBezTo>
                    <a:pt x="597" y="38"/>
                    <a:pt x="596" y="37"/>
                    <a:pt x="587" y="42"/>
                  </a:cubicBezTo>
                  <a:cubicBezTo>
                    <a:pt x="586" y="46"/>
                    <a:pt x="584" y="51"/>
                    <a:pt x="578" y="57"/>
                  </a:cubicBezTo>
                  <a:cubicBezTo>
                    <a:pt x="575" y="55"/>
                    <a:pt x="571" y="53"/>
                    <a:pt x="564" y="54"/>
                  </a:cubicBezTo>
                  <a:cubicBezTo>
                    <a:pt x="561" y="47"/>
                    <a:pt x="562" y="36"/>
                    <a:pt x="558" y="31"/>
                  </a:cubicBezTo>
                  <a:cubicBezTo>
                    <a:pt x="547" y="45"/>
                    <a:pt x="565" y="55"/>
                    <a:pt x="564" y="69"/>
                  </a:cubicBezTo>
                  <a:cubicBezTo>
                    <a:pt x="573" y="70"/>
                    <a:pt x="577" y="67"/>
                    <a:pt x="581" y="63"/>
                  </a:cubicBezTo>
                  <a:cubicBezTo>
                    <a:pt x="587" y="57"/>
                    <a:pt x="584" y="66"/>
                    <a:pt x="593" y="63"/>
                  </a:cubicBezTo>
                  <a:cubicBezTo>
                    <a:pt x="599" y="61"/>
                    <a:pt x="604" y="56"/>
                    <a:pt x="613" y="54"/>
                  </a:cubicBezTo>
                  <a:cubicBezTo>
                    <a:pt x="616" y="61"/>
                    <a:pt x="618" y="67"/>
                    <a:pt x="610" y="71"/>
                  </a:cubicBezTo>
                  <a:cubicBezTo>
                    <a:pt x="619" y="76"/>
                    <a:pt x="611" y="79"/>
                    <a:pt x="616" y="86"/>
                  </a:cubicBezTo>
                  <a:cubicBezTo>
                    <a:pt x="630" y="84"/>
                    <a:pt x="621" y="65"/>
                    <a:pt x="625" y="60"/>
                  </a:cubicBezTo>
                  <a:cubicBezTo>
                    <a:pt x="629" y="60"/>
                    <a:pt x="633" y="60"/>
                    <a:pt x="634" y="57"/>
                  </a:cubicBezTo>
                  <a:cubicBezTo>
                    <a:pt x="642" y="61"/>
                    <a:pt x="642" y="71"/>
                    <a:pt x="642" y="83"/>
                  </a:cubicBezTo>
                  <a:cubicBezTo>
                    <a:pt x="639" y="83"/>
                    <a:pt x="637" y="83"/>
                    <a:pt x="634" y="83"/>
                  </a:cubicBezTo>
                  <a:cubicBezTo>
                    <a:pt x="632" y="87"/>
                    <a:pt x="628" y="103"/>
                    <a:pt x="622" y="112"/>
                  </a:cubicBezTo>
                  <a:cubicBezTo>
                    <a:pt x="612" y="111"/>
                    <a:pt x="597" y="116"/>
                    <a:pt x="599" y="103"/>
                  </a:cubicBezTo>
                  <a:cubicBezTo>
                    <a:pt x="595" y="104"/>
                    <a:pt x="596" y="109"/>
                    <a:pt x="596" y="112"/>
                  </a:cubicBezTo>
                  <a:cubicBezTo>
                    <a:pt x="585" y="112"/>
                    <a:pt x="590" y="103"/>
                    <a:pt x="587" y="101"/>
                  </a:cubicBezTo>
                  <a:cubicBezTo>
                    <a:pt x="577" y="99"/>
                    <a:pt x="584" y="115"/>
                    <a:pt x="575" y="115"/>
                  </a:cubicBezTo>
                  <a:cubicBezTo>
                    <a:pt x="563" y="117"/>
                    <a:pt x="553" y="107"/>
                    <a:pt x="546" y="112"/>
                  </a:cubicBezTo>
                  <a:cubicBezTo>
                    <a:pt x="556" y="123"/>
                    <a:pt x="577" y="122"/>
                    <a:pt x="593" y="127"/>
                  </a:cubicBezTo>
                  <a:cubicBezTo>
                    <a:pt x="595" y="135"/>
                    <a:pt x="587" y="132"/>
                    <a:pt x="584" y="135"/>
                  </a:cubicBezTo>
                  <a:cubicBezTo>
                    <a:pt x="581" y="145"/>
                    <a:pt x="594" y="138"/>
                    <a:pt x="590" y="147"/>
                  </a:cubicBezTo>
                  <a:cubicBezTo>
                    <a:pt x="585" y="150"/>
                    <a:pt x="581" y="154"/>
                    <a:pt x="578" y="159"/>
                  </a:cubicBezTo>
                  <a:cubicBezTo>
                    <a:pt x="571" y="155"/>
                    <a:pt x="563" y="151"/>
                    <a:pt x="555" y="147"/>
                  </a:cubicBezTo>
                  <a:cubicBezTo>
                    <a:pt x="550" y="152"/>
                    <a:pt x="561" y="162"/>
                    <a:pt x="570" y="165"/>
                  </a:cubicBezTo>
                  <a:cubicBezTo>
                    <a:pt x="581" y="167"/>
                    <a:pt x="594" y="155"/>
                    <a:pt x="602" y="162"/>
                  </a:cubicBezTo>
                  <a:cubicBezTo>
                    <a:pt x="597" y="153"/>
                    <a:pt x="605" y="152"/>
                    <a:pt x="605" y="159"/>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5" name="Freeform 161"/>
            <p:cNvSpPr>
              <a:spLocks/>
            </p:cNvSpPr>
            <p:nvPr/>
          </p:nvSpPr>
          <p:spPr bwMode="auto">
            <a:xfrm>
              <a:off x="5008564" y="2851151"/>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6" name="Line 162"/>
            <p:cNvSpPr>
              <a:spLocks noChangeShapeType="1"/>
            </p:cNvSpPr>
            <p:nvPr/>
          </p:nvSpPr>
          <p:spPr bwMode="auto">
            <a:xfrm>
              <a:off x="5008564" y="2851151"/>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7" name="Freeform 163"/>
            <p:cNvSpPr>
              <a:spLocks/>
            </p:cNvSpPr>
            <p:nvPr/>
          </p:nvSpPr>
          <p:spPr bwMode="auto">
            <a:xfrm>
              <a:off x="5008564" y="2852738"/>
              <a:ext cx="7938" cy="1588"/>
            </a:xfrm>
            <a:custGeom>
              <a:avLst/>
              <a:gdLst>
                <a:gd name="T0" fmla="*/ 0 w 7"/>
                <a:gd name="T1" fmla="*/ 2 h 2"/>
                <a:gd name="T2" fmla="*/ 7 w 7"/>
                <a:gd name="T3" fmla="*/ 0 h 2"/>
              </a:gdLst>
              <a:ahLst/>
              <a:cxnLst>
                <a:cxn ang="0">
                  <a:pos x="T0" y="T1"/>
                </a:cxn>
                <a:cxn ang="0">
                  <a:pos x="T2" y="T3"/>
                </a:cxn>
              </a:cxnLst>
              <a:rect l="0" t="0" r="r" b="b"/>
              <a:pathLst>
                <a:path w="7" h="2">
                  <a:moveTo>
                    <a:pt x="0" y="2"/>
                  </a:moveTo>
                  <a:cubicBezTo>
                    <a:pt x="1" y="2"/>
                    <a:pt x="4" y="1"/>
                    <a:pt x="7"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8" name="Freeform 164"/>
            <p:cNvSpPr>
              <a:spLocks/>
            </p:cNvSpPr>
            <p:nvPr/>
          </p:nvSpPr>
          <p:spPr bwMode="auto">
            <a:xfrm>
              <a:off x="5008564" y="2854326"/>
              <a:ext cx="1588" cy="317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lnTo>
                    <a:pt x="1"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9" name="Line 165"/>
            <p:cNvSpPr>
              <a:spLocks noChangeShapeType="1"/>
            </p:cNvSpPr>
            <p:nvPr/>
          </p:nvSpPr>
          <p:spPr bwMode="auto">
            <a:xfrm>
              <a:off x="5008564" y="2854326"/>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0" name="Freeform 166"/>
            <p:cNvSpPr>
              <a:spLocks/>
            </p:cNvSpPr>
            <p:nvPr/>
          </p:nvSpPr>
          <p:spPr bwMode="auto">
            <a:xfrm>
              <a:off x="4381501" y="2903538"/>
              <a:ext cx="452438" cy="354013"/>
            </a:xfrm>
            <a:custGeom>
              <a:avLst/>
              <a:gdLst>
                <a:gd name="T0" fmla="*/ 230 w 378"/>
                <a:gd name="T1" fmla="*/ 250 h 296"/>
                <a:gd name="T2" fmla="*/ 236 w 378"/>
                <a:gd name="T3" fmla="*/ 279 h 296"/>
                <a:gd name="T4" fmla="*/ 230 w 378"/>
                <a:gd name="T5" fmla="*/ 293 h 296"/>
                <a:gd name="T6" fmla="*/ 201 w 378"/>
                <a:gd name="T7" fmla="*/ 247 h 296"/>
                <a:gd name="T8" fmla="*/ 180 w 378"/>
                <a:gd name="T9" fmla="*/ 235 h 296"/>
                <a:gd name="T10" fmla="*/ 175 w 378"/>
                <a:gd name="T11" fmla="*/ 218 h 296"/>
                <a:gd name="T12" fmla="*/ 148 w 378"/>
                <a:gd name="T13" fmla="*/ 203 h 296"/>
                <a:gd name="T14" fmla="*/ 131 w 378"/>
                <a:gd name="T15" fmla="*/ 183 h 296"/>
                <a:gd name="T16" fmla="*/ 131 w 378"/>
                <a:gd name="T17" fmla="*/ 180 h 296"/>
                <a:gd name="T18" fmla="*/ 128 w 378"/>
                <a:gd name="T19" fmla="*/ 165 h 296"/>
                <a:gd name="T20" fmla="*/ 105 w 378"/>
                <a:gd name="T21" fmla="*/ 162 h 296"/>
                <a:gd name="T22" fmla="*/ 87 w 378"/>
                <a:gd name="T23" fmla="*/ 139 h 296"/>
                <a:gd name="T24" fmla="*/ 58 w 378"/>
                <a:gd name="T25" fmla="*/ 119 h 296"/>
                <a:gd name="T26" fmla="*/ 47 w 378"/>
                <a:gd name="T27" fmla="*/ 104 h 296"/>
                <a:gd name="T28" fmla="*/ 47 w 378"/>
                <a:gd name="T29" fmla="*/ 98 h 296"/>
                <a:gd name="T30" fmla="*/ 44 w 378"/>
                <a:gd name="T31" fmla="*/ 92 h 296"/>
                <a:gd name="T32" fmla="*/ 0 w 378"/>
                <a:gd name="T33" fmla="*/ 69 h 296"/>
                <a:gd name="T34" fmla="*/ 26 w 378"/>
                <a:gd name="T35" fmla="*/ 34 h 296"/>
                <a:gd name="T36" fmla="*/ 55 w 378"/>
                <a:gd name="T37" fmla="*/ 26 h 296"/>
                <a:gd name="T38" fmla="*/ 70 w 378"/>
                <a:gd name="T39" fmla="*/ 14 h 296"/>
                <a:gd name="T40" fmla="*/ 175 w 378"/>
                <a:gd name="T41" fmla="*/ 14 h 296"/>
                <a:gd name="T42" fmla="*/ 192 w 378"/>
                <a:gd name="T43" fmla="*/ 34 h 296"/>
                <a:gd name="T44" fmla="*/ 218 w 378"/>
                <a:gd name="T45" fmla="*/ 31 h 296"/>
                <a:gd name="T46" fmla="*/ 259 w 378"/>
                <a:gd name="T47" fmla="*/ 23 h 296"/>
                <a:gd name="T48" fmla="*/ 276 w 378"/>
                <a:gd name="T49" fmla="*/ 26 h 296"/>
                <a:gd name="T50" fmla="*/ 291 w 378"/>
                <a:gd name="T51" fmla="*/ 31 h 296"/>
                <a:gd name="T52" fmla="*/ 305 w 378"/>
                <a:gd name="T53" fmla="*/ 37 h 296"/>
                <a:gd name="T54" fmla="*/ 326 w 378"/>
                <a:gd name="T55" fmla="*/ 52 h 296"/>
                <a:gd name="T56" fmla="*/ 340 w 378"/>
                <a:gd name="T57" fmla="*/ 66 h 296"/>
                <a:gd name="T58" fmla="*/ 358 w 378"/>
                <a:gd name="T59" fmla="*/ 72 h 296"/>
                <a:gd name="T60" fmla="*/ 378 w 378"/>
                <a:gd name="T61" fmla="*/ 87 h 296"/>
                <a:gd name="T62" fmla="*/ 358 w 378"/>
                <a:gd name="T63" fmla="*/ 110 h 296"/>
                <a:gd name="T64" fmla="*/ 346 w 378"/>
                <a:gd name="T65" fmla="*/ 130 h 296"/>
                <a:gd name="T66" fmla="*/ 335 w 378"/>
                <a:gd name="T67" fmla="*/ 139 h 296"/>
                <a:gd name="T68" fmla="*/ 343 w 378"/>
                <a:gd name="T69" fmla="*/ 162 h 296"/>
                <a:gd name="T70" fmla="*/ 332 w 378"/>
                <a:gd name="T71" fmla="*/ 174 h 296"/>
                <a:gd name="T72" fmla="*/ 320 w 378"/>
                <a:gd name="T73" fmla="*/ 177 h 296"/>
                <a:gd name="T74" fmla="*/ 314 w 378"/>
                <a:gd name="T75" fmla="*/ 197 h 296"/>
                <a:gd name="T76" fmla="*/ 288 w 378"/>
                <a:gd name="T77" fmla="*/ 203 h 296"/>
                <a:gd name="T78" fmla="*/ 282 w 378"/>
                <a:gd name="T79" fmla="*/ 226 h 296"/>
                <a:gd name="T80" fmla="*/ 271 w 378"/>
                <a:gd name="T81" fmla="*/ 2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296">
                  <a:moveTo>
                    <a:pt x="236" y="255"/>
                  </a:moveTo>
                  <a:cubicBezTo>
                    <a:pt x="233" y="254"/>
                    <a:pt x="230" y="253"/>
                    <a:pt x="230" y="250"/>
                  </a:cubicBezTo>
                  <a:cubicBezTo>
                    <a:pt x="224" y="258"/>
                    <a:pt x="233" y="275"/>
                    <a:pt x="241" y="279"/>
                  </a:cubicBezTo>
                  <a:cubicBezTo>
                    <a:pt x="240" y="283"/>
                    <a:pt x="239" y="278"/>
                    <a:pt x="236" y="279"/>
                  </a:cubicBezTo>
                  <a:cubicBezTo>
                    <a:pt x="233" y="279"/>
                    <a:pt x="231" y="287"/>
                    <a:pt x="230" y="282"/>
                  </a:cubicBezTo>
                  <a:cubicBezTo>
                    <a:pt x="222" y="282"/>
                    <a:pt x="234" y="287"/>
                    <a:pt x="230" y="293"/>
                  </a:cubicBezTo>
                  <a:cubicBezTo>
                    <a:pt x="218" y="296"/>
                    <a:pt x="218" y="287"/>
                    <a:pt x="209" y="287"/>
                  </a:cubicBezTo>
                  <a:cubicBezTo>
                    <a:pt x="214" y="266"/>
                    <a:pt x="187" y="259"/>
                    <a:pt x="201" y="247"/>
                  </a:cubicBezTo>
                  <a:cubicBezTo>
                    <a:pt x="184" y="260"/>
                    <a:pt x="198" y="243"/>
                    <a:pt x="183" y="250"/>
                  </a:cubicBezTo>
                  <a:cubicBezTo>
                    <a:pt x="179" y="245"/>
                    <a:pt x="182" y="240"/>
                    <a:pt x="180" y="235"/>
                  </a:cubicBezTo>
                  <a:cubicBezTo>
                    <a:pt x="178" y="229"/>
                    <a:pt x="174" y="228"/>
                    <a:pt x="172" y="223"/>
                  </a:cubicBezTo>
                  <a:cubicBezTo>
                    <a:pt x="171" y="221"/>
                    <a:pt x="174" y="217"/>
                    <a:pt x="175" y="218"/>
                  </a:cubicBezTo>
                  <a:cubicBezTo>
                    <a:pt x="172" y="214"/>
                    <a:pt x="165" y="210"/>
                    <a:pt x="160" y="206"/>
                  </a:cubicBezTo>
                  <a:cubicBezTo>
                    <a:pt x="157" y="203"/>
                    <a:pt x="152" y="206"/>
                    <a:pt x="148" y="203"/>
                  </a:cubicBezTo>
                  <a:cubicBezTo>
                    <a:pt x="144" y="200"/>
                    <a:pt x="146" y="189"/>
                    <a:pt x="137" y="194"/>
                  </a:cubicBezTo>
                  <a:cubicBezTo>
                    <a:pt x="142" y="189"/>
                    <a:pt x="131" y="185"/>
                    <a:pt x="131" y="183"/>
                  </a:cubicBezTo>
                  <a:cubicBezTo>
                    <a:pt x="131" y="181"/>
                    <a:pt x="135" y="179"/>
                    <a:pt x="134" y="177"/>
                  </a:cubicBezTo>
                  <a:cubicBezTo>
                    <a:pt x="133" y="175"/>
                    <a:pt x="130" y="179"/>
                    <a:pt x="131" y="180"/>
                  </a:cubicBezTo>
                  <a:cubicBezTo>
                    <a:pt x="130" y="179"/>
                    <a:pt x="121" y="163"/>
                    <a:pt x="122" y="171"/>
                  </a:cubicBezTo>
                  <a:cubicBezTo>
                    <a:pt x="122" y="169"/>
                    <a:pt x="126" y="166"/>
                    <a:pt x="128" y="165"/>
                  </a:cubicBezTo>
                  <a:cubicBezTo>
                    <a:pt x="127" y="161"/>
                    <a:pt x="123" y="165"/>
                    <a:pt x="122" y="168"/>
                  </a:cubicBezTo>
                  <a:cubicBezTo>
                    <a:pt x="119" y="163"/>
                    <a:pt x="110" y="166"/>
                    <a:pt x="105" y="162"/>
                  </a:cubicBezTo>
                  <a:cubicBezTo>
                    <a:pt x="103" y="161"/>
                    <a:pt x="103" y="155"/>
                    <a:pt x="102" y="154"/>
                  </a:cubicBezTo>
                  <a:cubicBezTo>
                    <a:pt x="100" y="151"/>
                    <a:pt x="92" y="143"/>
                    <a:pt x="87" y="139"/>
                  </a:cubicBezTo>
                  <a:cubicBezTo>
                    <a:pt x="86" y="138"/>
                    <a:pt x="81" y="140"/>
                    <a:pt x="79" y="139"/>
                  </a:cubicBezTo>
                  <a:cubicBezTo>
                    <a:pt x="69" y="134"/>
                    <a:pt x="67" y="122"/>
                    <a:pt x="58" y="119"/>
                  </a:cubicBezTo>
                  <a:cubicBezTo>
                    <a:pt x="61" y="109"/>
                    <a:pt x="59" y="119"/>
                    <a:pt x="52" y="110"/>
                  </a:cubicBezTo>
                  <a:cubicBezTo>
                    <a:pt x="52" y="109"/>
                    <a:pt x="46" y="104"/>
                    <a:pt x="47" y="104"/>
                  </a:cubicBezTo>
                  <a:cubicBezTo>
                    <a:pt x="46" y="99"/>
                    <a:pt x="50" y="99"/>
                    <a:pt x="49" y="95"/>
                  </a:cubicBezTo>
                  <a:cubicBezTo>
                    <a:pt x="49" y="94"/>
                    <a:pt x="46" y="97"/>
                    <a:pt x="47" y="98"/>
                  </a:cubicBezTo>
                  <a:cubicBezTo>
                    <a:pt x="46" y="91"/>
                    <a:pt x="43" y="91"/>
                    <a:pt x="49" y="90"/>
                  </a:cubicBezTo>
                  <a:cubicBezTo>
                    <a:pt x="48" y="85"/>
                    <a:pt x="44" y="89"/>
                    <a:pt x="44" y="92"/>
                  </a:cubicBezTo>
                  <a:cubicBezTo>
                    <a:pt x="38" y="83"/>
                    <a:pt x="14" y="91"/>
                    <a:pt x="15" y="75"/>
                  </a:cubicBezTo>
                  <a:cubicBezTo>
                    <a:pt x="9" y="81"/>
                    <a:pt x="2" y="75"/>
                    <a:pt x="0" y="69"/>
                  </a:cubicBezTo>
                  <a:cubicBezTo>
                    <a:pt x="4" y="60"/>
                    <a:pt x="6" y="50"/>
                    <a:pt x="17" y="49"/>
                  </a:cubicBezTo>
                  <a:cubicBezTo>
                    <a:pt x="10" y="41"/>
                    <a:pt x="26" y="43"/>
                    <a:pt x="26" y="34"/>
                  </a:cubicBezTo>
                  <a:cubicBezTo>
                    <a:pt x="44" y="31"/>
                    <a:pt x="49" y="33"/>
                    <a:pt x="49" y="23"/>
                  </a:cubicBezTo>
                  <a:cubicBezTo>
                    <a:pt x="53" y="20"/>
                    <a:pt x="55" y="26"/>
                    <a:pt x="55" y="26"/>
                  </a:cubicBezTo>
                  <a:cubicBezTo>
                    <a:pt x="59" y="26"/>
                    <a:pt x="56" y="21"/>
                    <a:pt x="58" y="20"/>
                  </a:cubicBezTo>
                  <a:cubicBezTo>
                    <a:pt x="59" y="20"/>
                    <a:pt x="70" y="24"/>
                    <a:pt x="70" y="14"/>
                  </a:cubicBezTo>
                  <a:cubicBezTo>
                    <a:pt x="85" y="15"/>
                    <a:pt x="103" y="10"/>
                    <a:pt x="122" y="8"/>
                  </a:cubicBezTo>
                  <a:cubicBezTo>
                    <a:pt x="143" y="6"/>
                    <a:pt x="169" y="0"/>
                    <a:pt x="175" y="14"/>
                  </a:cubicBezTo>
                  <a:cubicBezTo>
                    <a:pt x="177" y="14"/>
                    <a:pt x="177" y="10"/>
                    <a:pt x="177" y="8"/>
                  </a:cubicBezTo>
                  <a:cubicBezTo>
                    <a:pt x="188" y="12"/>
                    <a:pt x="190" y="23"/>
                    <a:pt x="192" y="34"/>
                  </a:cubicBezTo>
                  <a:cubicBezTo>
                    <a:pt x="198" y="33"/>
                    <a:pt x="205" y="29"/>
                    <a:pt x="212" y="28"/>
                  </a:cubicBezTo>
                  <a:cubicBezTo>
                    <a:pt x="215" y="28"/>
                    <a:pt x="219" y="31"/>
                    <a:pt x="218" y="31"/>
                  </a:cubicBezTo>
                  <a:cubicBezTo>
                    <a:pt x="221" y="31"/>
                    <a:pt x="225" y="26"/>
                    <a:pt x="227" y="26"/>
                  </a:cubicBezTo>
                  <a:cubicBezTo>
                    <a:pt x="236" y="23"/>
                    <a:pt x="249" y="24"/>
                    <a:pt x="259" y="23"/>
                  </a:cubicBezTo>
                  <a:cubicBezTo>
                    <a:pt x="265" y="22"/>
                    <a:pt x="274" y="20"/>
                    <a:pt x="279" y="20"/>
                  </a:cubicBezTo>
                  <a:cubicBezTo>
                    <a:pt x="283" y="21"/>
                    <a:pt x="280" y="25"/>
                    <a:pt x="276" y="26"/>
                  </a:cubicBezTo>
                  <a:cubicBezTo>
                    <a:pt x="278" y="32"/>
                    <a:pt x="282" y="21"/>
                    <a:pt x="288" y="23"/>
                  </a:cubicBezTo>
                  <a:cubicBezTo>
                    <a:pt x="288" y="23"/>
                    <a:pt x="290" y="31"/>
                    <a:pt x="291" y="31"/>
                  </a:cubicBezTo>
                  <a:cubicBezTo>
                    <a:pt x="293" y="33"/>
                    <a:pt x="298" y="31"/>
                    <a:pt x="300" y="31"/>
                  </a:cubicBezTo>
                  <a:cubicBezTo>
                    <a:pt x="301" y="32"/>
                    <a:pt x="303" y="36"/>
                    <a:pt x="305" y="37"/>
                  </a:cubicBezTo>
                  <a:cubicBezTo>
                    <a:pt x="309" y="40"/>
                    <a:pt x="313" y="40"/>
                    <a:pt x="308" y="46"/>
                  </a:cubicBezTo>
                  <a:cubicBezTo>
                    <a:pt x="318" y="43"/>
                    <a:pt x="313" y="43"/>
                    <a:pt x="326" y="52"/>
                  </a:cubicBezTo>
                  <a:cubicBezTo>
                    <a:pt x="329" y="54"/>
                    <a:pt x="337" y="57"/>
                    <a:pt x="337" y="58"/>
                  </a:cubicBezTo>
                  <a:cubicBezTo>
                    <a:pt x="339" y="59"/>
                    <a:pt x="338" y="65"/>
                    <a:pt x="340" y="66"/>
                  </a:cubicBezTo>
                  <a:cubicBezTo>
                    <a:pt x="344" y="69"/>
                    <a:pt x="354" y="65"/>
                    <a:pt x="346" y="75"/>
                  </a:cubicBezTo>
                  <a:cubicBezTo>
                    <a:pt x="349" y="73"/>
                    <a:pt x="353" y="72"/>
                    <a:pt x="358" y="72"/>
                  </a:cubicBezTo>
                  <a:cubicBezTo>
                    <a:pt x="358" y="81"/>
                    <a:pt x="378" y="80"/>
                    <a:pt x="369" y="90"/>
                  </a:cubicBezTo>
                  <a:cubicBezTo>
                    <a:pt x="372" y="88"/>
                    <a:pt x="374" y="87"/>
                    <a:pt x="378" y="87"/>
                  </a:cubicBezTo>
                  <a:cubicBezTo>
                    <a:pt x="376" y="97"/>
                    <a:pt x="366" y="97"/>
                    <a:pt x="361" y="104"/>
                  </a:cubicBezTo>
                  <a:cubicBezTo>
                    <a:pt x="359" y="107"/>
                    <a:pt x="360" y="108"/>
                    <a:pt x="358" y="110"/>
                  </a:cubicBezTo>
                  <a:cubicBezTo>
                    <a:pt x="354" y="114"/>
                    <a:pt x="352" y="126"/>
                    <a:pt x="349" y="133"/>
                  </a:cubicBezTo>
                  <a:cubicBezTo>
                    <a:pt x="348" y="135"/>
                    <a:pt x="345" y="131"/>
                    <a:pt x="346" y="130"/>
                  </a:cubicBezTo>
                  <a:cubicBezTo>
                    <a:pt x="343" y="131"/>
                    <a:pt x="345" y="133"/>
                    <a:pt x="346" y="133"/>
                  </a:cubicBezTo>
                  <a:cubicBezTo>
                    <a:pt x="343" y="134"/>
                    <a:pt x="335" y="144"/>
                    <a:pt x="335" y="139"/>
                  </a:cubicBezTo>
                  <a:cubicBezTo>
                    <a:pt x="331" y="140"/>
                    <a:pt x="340" y="161"/>
                    <a:pt x="326" y="159"/>
                  </a:cubicBezTo>
                  <a:cubicBezTo>
                    <a:pt x="328" y="167"/>
                    <a:pt x="339" y="154"/>
                    <a:pt x="343" y="162"/>
                  </a:cubicBezTo>
                  <a:cubicBezTo>
                    <a:pt x="342" y="169"/>
                    <a:pt x="335" y="169"/>
                    <a:pt x="332" y="165"/>
                  </a:cubicBezTo>
                  <a:cubicBezTo>
                    <a:pt x="333" y="171"/>
                    <a:pt x="337" y="176"/>
                    <a:pt x="332" y="174"/>
                  </a:cubicBezTo>
                  <a:cubicBezTo>
                    <a:pt x="328" y="173"/>
                    <a:pt x="332" y="179"/>
                    <a:pt x="332" y="183"/>
                  </a:cubicBezTo>
                  <a:cubicBezTo>
                    <a:pt x="324" y="183"/>
                    <a:pt x="312" y="184"/>
                    <a:pt x="320" y="177"/>
                  </a:cubicBezTo>
                  <a:cubicBezTo>
                    <a:pt x="307" y="181"/>
                    <a:pt x="323" y="189"/>
                    <a:pt x="314" y="186"/>
                  </a:cubicBezTo>
                  <a:cubicBezTo>
                    <a:pt x="311" y="185"/>
                    <a:pt x="316" y="195"/>
                    <a:pt x="314" y="197"/>
                  </a:cubicBezTo>
                  <a:cubicBezTo>
                    <a:pt x="312" y="202"/>
                    <a:pt x="305" y="202"/>
                    <a:pt x="305" y="209"/>
                  </a:cubicBezTo>
                  <a:cubicBezTo>
                    <a:pt x="297" y="209"/>
                    <a:pt x="300" y="199"/>
                    <a:pt x="288" y="203"/>
                  </a:cubicBezTo>
                  <a:cubicBezTo>
                    <a:pt x="290" y="211"/>
                    <a:pt x="294" y="217"/>
                    <a:pt x="297" y="223"/>
                  </a:cubicBezTo>
                  <a:cubicBezTo>
                    <a:pt x="289" y="220"/>
                    <a:pt x="287" y="236"/>
                    <a:pt x="282" y="226"/>
                  </a:cubicBezTo>
                  <a:cubicBezTo>
                    <a:pt x="279" y="227"/>
                    <a:pt x="281" y="229"/>
                    <a:pt x="282" y="229"/>
                  </a:cubicBezTo>
                  <a:cubicBezTo>
                    <a:pt x="280" y="240"/>
                    <a:pt x="270" y="226"/>
                    <a:pt x="271" y="241"/>
                  </a:cubicBezTo>
                  <a:cubicBezTo>
                    <a:pt x="256" y="246"/>
                    <a:pt x="243" y="236"/>
                    <a:pt x="239" y="252"/>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1" name="Freeform 167"/>
            <p:cNvSpPr>
              <a:spLocks/>
            </p:cNvSpPr>
            <p:nvPr/>
          </p:nvSpPr>
          <p:spPr bwMode="auto">
            <a:xfrm>
              <a:off x="4168776" y="2954338"/>
              <a:ext cx="487363" cy="511175"/>
            </a:xfrm>
            <a:custGeom>
              <a:avLst/>
              <a:gdLst>
                <a:gd name="T0" fmla="*/ 136 w 408"/>
                <a:gd name="T1" fmla="*/ 421 h 428"/>
                <a:gd name="T2" fmla="*/ 105 w 408"/>
                <a:gd name="T3" fmla="*/ 425 h 428"/>
                <a:gd name="T4" fmla="*/ 88 w 408"/>
                <a:gd name="T5" fmla="*/ 390 h 428"/>
                <a:gd name="T6" fmla="*/ 82 w 408"/>
                <a:gd name="T7" fmla="*/ 381 h 428"/>
                <a:gd name="T8" fmla="*/ 82 w 408"/>
                <a:gd name="T9" fmla="*/ 349 h 428"/>
                <a:gd name="T10" fmla="*/ 73 w 408"/>
                <a:gd name="T11" fmla="*/ 329 h 428"/>
                <a:gd name="T12" fmla="*/ 85 w 408"/>
                <a:gd name="T13" fmla="*/ 282 h 428"/>
                <a:gd name="T14" fmla="*/ 76 w 408"/>
                <a:gd name="T15" fmla="*/ 256 h 428"/>
                <a:gd name="T16" fmla="*/ 68 w 408"/>
                <a:gd name="T17" fmla="*/ 250 h 428"/>
                <a:gd name="T18" fmla="*/ 56 w 408"/>
                <a:gd name="T19" fmla="*/ 224 h 428"/>
                <a:gd name="T20" fmla="*/ 33 w 408"/>
                <a:gd name="T21" fmla="*/ 137 h 428"/>
                <a:gd name="T22" fmla="*/ 0 w 408"/>
                <a:gd name="T23" fmla="*/ 25 h 428"/>
                <a:gd name="T24" fmla="*/ 187 w 408"/>
                <a:gd name="T25" fmla="*/ 0 h 428"/>
                <a:gd name="T26" fmla="*/ 172 w 408"/>
                <a:gd name="T27" fmla="*/ 23 h 428"/>
                <a:gd name="T28" fmla="*/ 201 w 408"/>
                <a:gd name="T29" fmla="*/ 49 h 428"/>
                <a:gd name="T30" fmla="*/ 216 w 408"/>
                <a:gd name="T31" fmla="*/ 49 h 428"/>
                <a:gd name="T32" fmla="*/ 248 w 408"/>
                <a:gd name="T33" fmla="*/ 96 h 428"/>
                <a:gd name="T34" fmla="*/ 257 w 408"/>
                <a:gd name="T35" fmla="*/ 99 h 428"/>
                <a:gd name="T36" fmla="*/ 265 w 408"/>
                <a:gd name="T37" fmla="*/ 102 h 428"/>
                <a:gd name="T38" fmla="*/ 274 w 408"/>
                <a:gd name="T39" fmla="*/ 113 h 428"/>
                <a:gd name="T40" fmla="*/ 271 w 408"/>
                <a:gd name="T41" fmla="*/ 116 h 428"/>
                <a:gd name="T42" fmla="*/ 277 w 408"/>
                <a:gd name="T43" fmla="*/ 116 h 428"/>
                <a:gd name="T44" fmla="*/ 300 w 408"/>
                <a:gd name="T45" fmla="*/ 131 h 428"/>
                <a:gd name="T46" fmla="*/ 344 w 408"/>
                <a:gd name="T47" fmla="*/ 172 h 428"/>
                <a:gd name="T48" fmla="*/ 355 w 408"/>
                <a:gd name="T49" fmla="*/ 204 h 428"/>
                <a:gd name="T50" fmla="*/ 373 w 408"/>
                <a:gd name="T51" fmla="*/ 215 h 428"/>
                <a:gd name="T52" fmla="*/ 373 w 408"/>
                <a:gd name="T53" fmla="*/ 218 h 428"/>
                <a:gd name="T54" fmla="*/ 387 w 408"/>
                <a:gd name="T55" fmla="*/ 253 h 428"/>
                <a:gd name="T56" fmla="*/ 408 w 408"/>
                <a:gd name="T57" fmla="*/ 256 h 428"/>
                <a:gd name="T58" fmla="*/ 390 w 408"/>
                <a:gd name="T59" fmla="*/ 265 h 428"/>
                <a:gd name="T60" fmla="*/ 393 w 408"/>
                <a:gd name="T61" fmla="*/ 285 h 428"/>
                <a:gd name="T62" fmla="*/ 387 w 408"/>
                <a:gd name="T63" fmla="*/ 320 h 428"/>
                <a:gd name="T64" fmla="*/ 376 w 408"/>
                <a:gd name="T65" fmla="*/ 326 h 428"/>
                <a:gd name="T66" fmla="*/ 367 w 408"/>
                <a:gd name="T67" fmla="*/ 326 h 428"/>
                <a:gd name="T68" fmla="*/ 385 w 408"/>
                <a:gd name="T69" fmla="*/ 334 h 428"/>
                <a:gd name="T70" fmla="*/ 373 w 408"/>
                <a:gd name="T71" fmla="*/ 340 h 428"/>
                <a:gd name="T72" fmla="*/ 379 w 408"/>
                <a:gd name="T73" fmla="*/ 387 h 428"/>
                <a:gd name="T74" fmla="*/ 347 w 408"/>
                <a:gd name="T75" fmla="*/ 378 h 428"/>
                <a:gd name="T76" fmla="*/ 332 w 408"/>
                <a:gd name="T77" fmla="*/ 393 h 428"/>
                <a:gd name="T78" fmla="*/ 335 w 408"/>
                <a:gd name="T79" fmla="*/ 428 h 428"/>
                <a:gd name="T80" fmla="*/ 321 w 408"/>
                <a:gd name="T81" fmla="*/ 410 h 428"/>
                <a:gd name="T82" fmla="*/ 136 w 408"/>
                <a:gd name="T83" fmla="*/ 42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428">
                  <a:moveTo>
                    <a:pt x="136" y="421"/>
                  </a:moveTo>
                  <a:cubicBezTo>
                    <a:pt x="129" y="420"/>
                    <a:pt x="120" y="428"/>
                    <a:pt x="105" y="425"/>
                  </a:cubicBezTo>
                  <a:cubicBezTo>
                    <a:pt x="102" y="414"/>
                    <a:pt x="95" y="401"/>
                    <a:pt x="88" y="390"/>
                  </a:cubicBezTo>
                  <a:cubicBezTo>
                    <a:pt x="86" y="387"/>
                    <a:pt x="83" y="385"/>
                    <a:pt x="82" y="381"/>
                  </a:cubicBezTo>
                  <a:cubicBezTo>
                    <a:pt x="80" y="373"/>
                    <a:pt x="84" y="359"/>
                    <a:pt x="82" y="349"/>
                  </a:cubicBezTo>
                  <a:cubicBezTo>
                    <a:pt x="81" y="341"/>
                    <a:pt x="74" y="334"/>
                    <a:pt x="73" y="329"/>
                  </a:cubicBezTo>
                  <a:cubicBezTo>
                    <a:pt x="72" y="312"/>
                    <a:pt x="75" y="294"/>
                    <a:pt x="85" y="282"/>
                  </a:cubicBezTo>
                  <a:cubicBezTo>
                    <a:pt x="80" y="275"/>
                    <a:pt x="80" y="264"/>
                    <a:pt x="76" y="256"/>
                  </a:cubicBezTo>
                  <a:cubicBezTo>
                    <a:pt x="74" y="253"/>
                    <a:pt x="70" y="253"/>
                    <a:pt x="68" y="250"/>
                  </a:cubicBezTo>
                  <a:cubicBezTo>
                    <a:pt x="65" y="247"/>
                    <a:pt x="58" y="230"/>
                    <a:pt x="56" y="224"/>
                  </a:cubicBezTo>
                  <a:cubicBezTo>
                    <a:pt x="47" y="199"/>
                    <a:pt x="40" y="165"/>
                    <a:pt x="33" y="137"/>
                  </a:cubicBezTo>
                  <a:cubicBezTo>
                    <a:pt x="21" y="96"/>
                    <a:pt x="9" y="60"/>
                    <a:pt x="0" y="25"/>
                  </a:cubicBezTo>
                  <a:cubicBezTo>
                    <a:pt x="63" y="15"/>
                    <a:pt x="128" y="13"/>
                    <a:pt x="187" y="0"/>
                  </a:cubicBezTo>
                  <a:cubicBezTo>
                    <a:pt x="183" y="8"/>
                    <a:pt x="179" y="17"/>
                    <a:pt x="172" y="23"/>
                  </a:cubicBezTo>
                  <a:cubicBezTo>
                    <a:pt x="174" y="40"/>
                    <a:pt x="196" y="36"/>
                    <a:pt x="201" y="49"/>
                  </a:cubicBezTo>
                  <a:cubicBezTo>
                    <a:pt x="210" y="47"/>
                    <a:pt x="207" y="47"/>
                    <a:pt x="216" y="49"/>
                  </a:cubicBezTo>
                  <a:cubicBezTo>
                    <a:pt x="224" y="63"/>
                    <a:pt x="235" y="86"/>
                    <a:pt x="248" y="96"/>
                  </a:cubicBezTo>
                  <a:cubicBezTo>
                    <a:pt x="250" y="98"/>
                    <a:pt x="254" y="97"/>
                    <a:pt x="257" y="99"/>
                  </a:cubicBezTo>
                  <a:cubicBezTo>
                    <a:pt x="262" y="103"/>
                    <a:pt x="252" y="105"/>
                    <a:pt x="265" y="102"/>
                  </a:cubicBezTo>
                  <a:cubicBezTo>
                    <a:pt x="264" y="107"/>
                    <a:pt x="275" y="107"/>
                    <a:pt x="274" y="113"/>
                  </a:cubicBezTo>
                  <a:cubicBezTo>
                    <a:pt x="274" y="113"/>
                    <a:pt x="269" y="114"/>
                    <a:pt x="271" y="116"/>
                  </a:cubicBezTo>
                  <a:cubicBezTo>
                    <a:pt x="271" y="116"/>
                    <a:pt x="275" y="114"/>
                    <a:pt x="277" y="116"/>
                  </a:cubicBezTo>
                  <a:cubicBezTo>
                    <a:pt x="283" y="123"/>
                    <a:pt x="288" y="125"/>
                    <a:pt x="300" y="131"/>
                  </a:cubicBezTo>
                  <a:cubicBezTo>
                    <a:pt x="307" y="152"/>
                    <a:pt x="324" y="163"/>
                    <a:pt x="344" y="172"/>
                  </a:cubicBezTo>
                  <a:cubicBezTo>
                    <a:pt x="345" y="185"/>
                    <a:pt x="356" y="189"/>
                    <a:pt x="355" y="204"/>
                  </a:cubicBezTo>
                  <a:cubicBezTo>
                    <a:pt x="358" y="211"/>
                    <a:pt x="367" y="211"/>
                    <a:pt x="373" y="215"/>
                  </a:cubicBezTo>
                  <a:cubicBezTo>
                    <a:pt x="367" y="220"/>
                    <a:pt x="375" y="220"/>
                    <a:pt x="373" y="218"/>
                  </a:cubicBezTo>
                  <a:cubicBezTo>
                    <a:pt x="382" y="229"/>
                    <a:pt x="383" y="238"/>
                    <a:pt x="387" y="253"/>
                  </a:cubicBezTo>
                  <a:cubicBezTo>
                    <a:pt x="397" y="251"/>
                    <a:pt x="401" y="255"/>
                    <a:pt x="408" y="256"/>
                  </a:cubicBezTo>
                  <a:cubicBezTo>
                    <a:pt x="406" y="267"/>
                    <a:pt x="398" y="275"/>
                    <a:pt x="390" y="265"/>
                  </a:cubicBezTo>
                  <a:cubicBezTo>
                    <a:pt x="389" y="274"/>
                    <a:pt x="392" y="278"/>
                    <a:pt x="393" y="285"/>
                  </a:cubicBezTo>
                  <a:cubicBezTo>
                    <a:pt x="378" y="280"/>
                    <a:pt x="383" y="315"/>
                    <a:pt x="387" y="320"/>
                  </a:cubicBezTo>
                  <a:cubicBezTo>
                    <a:pt x="381" y="322"/>
                    <a:pt x="380" y="325"/>
                    <a:pt x="376" y="326"/>
                  </a:cubicBezTo>
                  <a:cubicBezTo>
                    <a:pt x="375" y="326"/>
                    <a:pt x="370" y="321"/>
                    <a:pt x="367" y="326"/>
                  </a:cubicBezTo>
                  <a:cubicBezTo>
                    <a:pt x="370" y="332"/>
                    <a:pt x="382" y="328"/>
                    <a:pt x="385" y="334"/>
                  </a:cubicBezTo>
                  <a:cubicBezTo>
                    <a:pt x="384" y="345"/>
                    <a:pt x="380" y="342"/>
                    <a:pt x="373" y="340"/>
                  </a:cubicBezTo>
                  <a:cubicBezTo>
                    <a:pt x="377" y="364"/>
                    <a:pt x="370" y="370"/>
                    <a:pt x="379" y="387"/>
                  </a:cubicBezTo>
                  <a:cubicBezTo>
                    <a:pt x="365" y="387"/>
                    <a:pt x="352" y="387"/>
                    <a:pt x="347" y="378"/>
                  </a:cubicBezTo>
                  <a:cubicBezTo>
                    <a:pt x="342" y="384"/>
                    <a:pt x="337" y="388"/>
                    <a:pt x="332" y="393"/>
                  </a:cubicBezTo>
                  <a:cubicBezTo>
                    <a:pt x="337" y="400"/>
                    <a:pt x="342" y="418"/>
                    <a:pt x="335" y="428"/>
                  </a:cubicBezTo>
                  <a:cubicBezTo>
                    <a:pt x="324" y="428"/>
                    <a:pt x="329" y="412"/>
                    <a:pt x="321" y="410"/>
                  </a:cubicBezTo>
                  <a:cubicBezTo>
                    <a:pt x="260" y="413"/>
                    <a:pt x="198" y="419"/>
                    <a:pt x="136" y="421"/>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2" name="Freeform 168"/>
            <p:cNvSpPr>
              <a:spLocks/>
            </p:cNvSpPr>
            <p:nvPr/>
          </p:nvSpPr>
          <p:spPr bwMode="auto">
            <a:xfrm>
              <a:off x="3921126" y="2986088"/>
              <a:ext cx="354013" cy="565150"/>
            </a:xfrm>
            <a:custGeom>
              <a:avLst/>
              <a:gdLst>
                <a:gd name="T0" fmla="*/ 104 w 296"/>
                <a:gd name="T1" fmla="*/ 457 h 473"/>
                <a:gd name="T2" fmla="*/ 92 w 296"/>
                <a:gd name="T3" fmla="*/ 460 h 473"/>
                <a:gd name="T4" fmla="*/ 86 w 296"/>
                <a:gd name="T5" fmla="*/ 471 h 473"/>
                <a:gd name="T6" fmla="*/ 66 w 296"/>
                <a:gd name="T7" fmla="*/ 457 h 473"/>
                <a:gd name="T8" fmla="*/ 54 w 296"/>
                <a:gd name="T9" fmla="*/ 428 h 473"/>
                <a:gd name="T10" fmla="*/ 49 w 296"/>
                <a:gd name="T11" fmla="*/ 463 h 473"/>
                <a:gd name="T12" fmla="*/ 28 w 296"/>
                <a:gd name="T13" fmla="*/ 463 h 473"/>
                <a:gd name="T14" fmla="*/ 20 w 296"/>
                <a:gd name="T15" fmla="*/ 387 h 473"/>
                <a:gd name="T16" fmla="*/ 8 w 296"/>
                <a:gd name="T17" fmla="*/ 285 h 473"/>
                <a:gd name="T18" fmla="*/ 14 w 296"/>
                <a:gd name="T19" fmla="*/ 35 h 473"/>
                <a:gd name="T20" fmla="*/ 8 w 296"/>
                <a:gd name="T21" fmla="*/ 18 h 473"/>
                <a:gd name="T22" fmla="*/ 203 w 296"/>
                <a:gd name="T23" fmla="*/ 0 h 473"/>
                <a:gd name="T24" fmla="*/ 246 w 296"/>
                <a:gd name="T25" fmla="*/ 146 h 473"/>
                <a:gd name="T26" fmla="*/ 258 w 296"/>
                <a:gd name="T27" fmla="*/ 195 h 473"/>
                <a:gd name="T28" fmla="*/ 270 w 296"/>
                <a:gd name="T29" fmla="*/ 221 h 473"/>
                <a:gd name="T30" fmla="*/ 281 w 296"/>
                <a:gd name="T31" fmla="*/ 233 h 473"/>
                <a:gd name="T32" fmla="*/ 287 w 296"/>
                <a:gd name="T33" fmla="*/ 253 h 473"/>
                <a:gd name="T34" fmla="*/ 278 w 296"/>
                <a:gd name="T35" fmla="*/ 282 h 473"/>
                <a:gd name="T36" fmla="*/ 287 w 296"/>
                <a:gd name="T37" fmla="*/ 323 h 473"/>
                <a:gd name="T38" fmla="*/ 284 w 296"/>
                <a:gd name="T39" fmla="*/ 349 h 473"/>
                <a:gd name="T40" fmla="*/ 296 w 296"/>
                <a:gd name="T41" fmla="*/ 375 h 473"/>
                <a:gd name="T42" fmla="*/ 148 w 296"/>
                <a:gd name="T43" fmla="*/ 393 h 473"/>
                <a:gd name="T44" fmla="*/ 84 w 296"/>
                <a:gd name="T45" fmla="*/ 407 h 473"/>
                <a:gd name="T46" fmla="*/ 104 w 296"/>
                <a:gd name="T47" fmla="*/ 434 h 473"/>
                <a:gd name="T48" fmla="*/ 104 w 296"/>
                <a:gd name="T49" fmla="*/ 45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6" h="473">
                  <a:moveTo>
                    <a:pt x="104" y="457"/>
                  </a:moveTo>
                  <a:cubicBezTo>
                    <a:pt x="100" y="456"/>
                    <a:pt x="95" y="469"/>
                    <a:pt x="92" y="460"/>
                  </a:cubicBezTo>
                  <a:cubicBezTo>
                    <a:pt x="84" y="458"/>
                    <a:pt x="94" y="473"/>
                    <a:pt x="86" y="471"/>
                  </a:cubicBezTo>
                  <a:cubicBezTo>
                    <a:pt x="77" y="469"/>
                    <a:pt x="80" y="455"/>
                    <a:pt x="66" y="457"/>
                  </a:cubicBezTo>
                  <a:cubicBezTo>
                    <a:pt x="68" y="441"/>
                    <a:pt x="64" y="431"/>
                    <a:pt x="54" y="428"/>
                  </a:cubicBezTo>
                  <a:cubicBezTo>
                    <a:pt x="48" y="435"/>
                    <a:pt x="48" y="449"/>
                    <a:pt x="49" y="463"/>
                  </a:cubicBezTo>
                  <a:cubicBezTo>
                    <a:pt x="42" y="463"/>
                    <a:pt x="35" y="463"/>
                    <a:pt x="28" y="463"/>
                  </a:cubicBezTo>
                  <a:cubicBezTo>
                    <a:pt x="22" y="439"/>
                    <a:pt x="23" y="413"/>
                    <a:pt x="20" y="387"/>
                  </a:cubicBezTo>
                  <a:cubicBezTo>
                    <a:pt x="16" y="355"/>
                    <a:pt x="4" y="326"/>
                    <a:pt x="8" y="285"/>
                  </a:cubicBezTo>
                  <a:cubicBezTo>
                    <a:pt x="15" y="213"/>
                    <a:pt x="10" y="116"/>
                    <a:pt x="14" y="35"/>
                  </a:cubicBezTo>
                  <a:cubicBezTo>
                    <a:pt x="19" y="24"/>
                    <a:pt x="0" y="22"/>
                    <a:pt x="8" y="18"/>
                  </a:cubicBezTo>
                  <a:cubicBezTo>
                    <a:pt x="76" y="15"/>
                    <a:pt x="139" y="7"/>
                    <a:pt x="203" y="0"/>
                  </a:cubicBezTo>
                  <a:cubicBezTo>
                    <a:pt x="214" y="46"/>
                    <a:pt x="233" y="96"/>
                    <a:pt x="246" y="146"/>
                  </a:cubicBezTo>
                  <a:cubicBezTo>
                    <a:pt x="251" y="162"/>
                    <a:pt x="253" y="180"/>
                    <a:pt x="258" y="195"/>
                  </a:cubicBezTo>
                  <a:cubicBezTo>
                    <a:pt x="261" y="203"/>
                    <a:pt x="265" y="214"/>
                    <a:pt x="270" y="221"/>
                  </a:cubicBezTo>
                  <a:cubicBezTo>
                    <a:pt x="272" y="226"/>
                    <a:pt x="279" y="228"/>
                    <a:pt x="281" y="233"/>
                  </a:cubicBezTo>
                  <a:cubicBezTo>
                    <a:pt x="284" y="239"/>
                    <a:pt x="278" y="250"/>
                    <a:pt x="287" y="253"/>
                  </a:cubicBezTo>
                  <a:cubicBezTo>
                    <a:pt x="282" y="263"/>
                    <a:pt x="281" y="269"/>
                    <a:pt x="278" y="282"/>
                  </a:cubicBezTo>
                  <a:cubicBezTo>
                    <a:pt x="275" y="299"/>
                    <a:pt x="277" y="308"/>
                    <a:pt x="287" y="323"/>
                  </a:cubicBezTo>
                  <a:cubicBezTo>
                    <a:pt x="287" y="332"/>
                    <a:pt x="289" y="344"/>
                    <a:pt x="284" y="349"/>
                  </a:cubicBezTo>
                  <a:cubicBezTo>
                    <a:pt x="285" y="361"/>
                    <a:pt x="295" y="363"/>
                    <a:pt x="296" y="375"/>
                  </a:cubicBezTo>
                  <a:cubicBezTo>
                    <a:pt x="251" y="378"/>
                    <a:pt x="196" y="388"/>
                    <a:pt x="148" y="393"/>
                  </a:cubicBezTo>
                  <a:cubicBezTo>
                    <a:pt x="124" y="395"/>
                    <a:pt x="92" y="389"/>
                    <a:pt x="84" y="407"/>
                  </a:cubicBezTo>
                  <a:cubicBezTo>
                    <a:pt x="86" y="421"/>
                    <a:pt x="97" y="425"/>
                    <a:pt x="104" y="434"/>
                  </a:cubicBezTo>
                  <a:cubicBezTo>
                    <a:pt x="100" y="442"/>
                    <a:pt x="105" y="444"/>
                    <a:pt x="104" y="457"/>
                  </a:cubicBez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3" name="Freeform 169"/>
            <p:cNvSpPr>
              <a:spLocks/>
            </p:cNvSpPr>
            <p:nvPr/>
          </p:nvSpPr>
          <p:spPr bwMode="auto">
            <a:xfrm>
              <a:off x="3627439" y="3011488"/>
              <a:ext cx="325438" cy="560388"/>
            </a:xfrm>
            <a:custGeom>
              <a:avLst/>
              <a:gdLst>
                <a:gd name="T0" fmla="*/ 34 w 273"/>
                <a:gd name="T1" fmla="*/ 122 h 469"/>
                <a:gd name="T2" fmla="*/ 31 w 273"/>
                <a:gd name="T3" fmla="*/ 116 h 469"/>
                <a:gd name="T4" fmla="*/ 45 w 273"/>
                <a:gd name="T5" fmla="*/ 107 h 469"/>
                <a:gd name="T6" fmla="*/ 66 w 273"/>
                <a:gd name="T7" fmla="*/ 52 h 469"/>
                <a:gd name="T8" fmla="*/ 75 w 273"/>
                <a:gd name="T9" fmla="*/ 40 h 469"/>
                <a:gd name="T10" fmla="*/ 83 w 273"/>
                <a:gd name="T11" fmla="*/ 23 h 469"/>
                <a:gd name="T12" fmla="*/ 86 w 273"/>
                <a:gd name="T13" fmla="*/ 14 h 469"/>
                <a:gd name="T14" fmla="*/ 246 w 273"/>
                <a:gd name="T15" fmla="*/ 0 h 469"/>
                <a:gd name="T16" fmla="*/ 255 w 273"/>
                <a:gd name="T17" fmla="*/ 5 h 469"/>
                <a:gd name="T18" fmla="*/ 249 w 273"/>
                <a:gd name="T19" fmla="*/ 226 h 469"/>
                <a:gd name="T20" fmla="*/ 269 w 273"/>
                <a:gd name="T21" fmla="*/ 434 h 469"/>
                <a:gd name="T22" fmla="*/ 269 w 273"/>
                <a:gd name="T23" fmla="*/ 439 h 469"/>
                <a:gd name="T24" fmla="*/ 267 w 273"/>
                <a:gd name="T25" fmla="*/ 447 h 469"/>
                <a:gd name="T26" fmla="*/ 249 w 273"/>
                <a:gd name="T27" fmla="*/ 447 h 469"/>
                <a:gd name="T28" fmla="*/ 232 w 273"/>
                <a:gd name="T29" fmla="*/ 442 h 469"/>
                <a:gd name="T30" fmla="*/ 194 w 273"/>
                <a:gd name="T31" fmla="*/ 453 h 469"/>
                <a:gd name="T32" fmla="*/ 182 w 273"/>
                <a:gd name="T33" fmla="*/ 468 h 469"/>
                <a:gd name="T34" fmla="*/ 168 w 273"/>
                <a:gd name="T35" fmla="*/ 447 h 469"/>
                <a:gd name="T36" fmla="*/ 153 w 273"/>
                <a:gd name="T37" fmla="*/ 430 h 469"/>
                <a:gd name="T38" fmla="*/ 159 w 273"/>
                <a:gd name="T39" fmla="*/ 395 h 469"/>
                <a:gd name="T40" fmla="*/ 8 w 273"/>
                <a:gd name="T41" fmla="*/ 401 h 469"/>
                <a:gd name="T42" fmla="*/ 13 w 273"/>
                <a:gd name="T43" fmla="*/ 378 h 469"/>
                <a:gd name="T44" fmla="*/ 11 w 273"/>
                <a:gd name="T45" fmla="*/ 363 h 469"/>
                <a:gd name="T46" fmla="*/ 13 w 273"/>
                <a:gd name="T47" fmla="*/ 349 h 469"/>
                <a:gd name="T48" fmla="*/ 16 w 273"/>
                <a:gd name="T49" fmla="*/ 346 h 469"/>
                <a:gd name="T50" fmla="*/ 22 w 273"/>
                <a:gd name="T51" fmla="*/ 322 h 469"/>
                <a:gd name="T52" fmla="*/ 43 w 273"/>
                <a:gd name="T53" fmla="*/ 302 h 469"/>
                <a:gd name="T54" fmla="*/ 37 w 273"/>
                <a:gd name="T55" fmla="*/ 287 h 469"/>
                <a:gd name="T56" fmla="*/ 54 w 273"/>
                <a:gd name="T57" fmla="*/ 276 h 469"/>
                <a:gd name="T58" fmla="*/ 40 w 273"/>
                <a:gd name="T59" fmla="*/ 261 h 469"/>
                <a:gd name="T60" fmla="*/ 43 w 273"/>
                <a:gd name="T61" fmla="*/ 247 h 469"/>
                <a:gd name="T62" fmla="*/ 31 w 273"/>
                <a:gd name="T63" fmla="*/ 244 h 469"/>
                <a:gd name="T64" fmla="*/ 40 w 273"/>
                <a:gd name="T65" fmla="*/ 235 h 469"/>
                <a:gd name="T66" fmla="*/ 31 w 273"/>
                <a:gd name="T67" fmla="*/ 232 h 469"/>
                <a:gd name="T68" fmla="*/ 40 w 273"/>
                <a:gd name="T69" fmla="*/ 218 h 469"/>
                <a:gd name="T70" fmla="*/ 28 w 273"/>
                <a:gd name="T71" fmla="*/ 209 h 469"/>
                <a:gd name="T72" fmla="*/ 34 w 273"/>
                <a:gd name="T73" fmla="*/ 183 h 469"/>
                <a:gd name="T74" fmla="*/ 28 w 273"/>
                <a:gd name="T75" fmla="*/ 177 h 469"/>
                <a:gd name="T76" fmla="*/ 31 w 273"/>
                <a:gd name="T77" fmla="*/ 165 h 469"/>
                <a:gd name="T78" fmla="*/ 22 w 273"/>
                <a:gd name="T79" fmla="*/ 151 h 469"/>
                <a:gd name="T80" fmla="*/ 34 w 273"/>
                <a:gd name="T81" fmla="*/ 139 h 469"/>
                <a:gd name="T82" fmla="*/ 25 w 273"/>
                <a:gd name="T83" fmla="*/ 136 h 469"/>
                <a:gd name="T84" fmla="*/ 34 w 273"/>
                <a:gd name="T85" fmla="*/ 12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3" h="469">
                  <a:moveTo>
                    <a:pt x="34" y="122"/>
                  </a:moveTo>
                  <a:cubicBezTo>
                    <a:pt x="34" y="118"/>
                    <a:pt x="33" y="116"/>
                    <a:pt x="31" y="116"/>
                  </a:cubicBezTo>
                  <a:cubicBezTo>
                    <a:pt x="34" y="111"/>
                    <a:pt x="41" y="111"/>
                    <a:pt x="45" y="107"/>
                  </a:cubicBezTo>
                  <a:cubicBezTo>
                    <a:pt x="34" y="84"/>
                    <a:pt x="76" y="74"/>
                    <a:pt x="66" y="52"/>
                  </a:cubicBezTo>
                  <a:cubicBezTo>
                    <a:pt x="70" y="45"/>
                    <a:pt x="74" y="45"/>
                    <a:pt x="75" y="40"/>
                  </a:cubicBezTo>
                  <a:cubicBezTo>
                    <a:pt x="75" y="27"/>
                    <a:pt x="77" y="32"/>
                    <a:pt x="83" y="23"/>
                  </a:cubicBezTo>
                  <a:cubicBezTo>
                    <a:pt x="84" y="21"/>
                    <a:pt x="87" y="19"/>
                    <a:pt x="86" y="14"/>
                  </a:cubicBezTo>
                  <a:cubicBezTo>
                    <a:pt x="138" y="8"/>
                    <a:pt x="195" y="6"/>
                    <a:pt x="246" y="0"/>
                  </a:cubicBezTo>
                  <a:cubicBezTo>
                    <a:pt x="245" y="6"/>
                    <a:pt x="250" y="5"/>
                    <a:pt x="255" y="5"/>
                  </a:cubicBezTo>
                  <a:cubicBezTo>
                    <a:pt x="251" y="78"/>
                    <a:pt x="253" y="153"/>
                    <a:pt x="249" y="226"/>
                  </a:cubicBezTo>
                  <a:cubicBezTo>
                    <a:pt x="246" y="300"/>
                    <a:pt x="263" y="369"/>
                    <a:pt x="269" y="434"/>
                  </a:cubicBezTo>
                  <a:cubicBezTo>
                    <a:pt x="269" y="439"/>
                    <a:pt x="269" y="439"/>
                    <a:pt x="269" y="439"/>
                  </a:cubicBezTo>
                  <a:cubicBezTo>
                    <a:pt x="263" y="440"/>
                    <a:pt x="273" y="443"/>
                    <a:pt x="267" y="447"/>
                  </a:cubicBezTo>
                  <a:cubicBezTo>
                    <a:pt x="259" y="445"/>
                    <a:pt x="252" y="439"/>
                    <a:pt x="249" y="447"/>
                  </a:cubicBezTo>
                  <a:cubicBezTo>
                    <a:pt x="241" y="445"/>
                    <a:pt x="240" y="442"/>
                    <a:pt x="232" y="442"/>
                  </a:cubicBezTo>
                  <a:cubicBezTo>
                    <a:pt x="219" y="441"/>
                    <a:pt x="207" y="454"/>
                    <a:pt x="194" y="453"/>
                  </a:cubicBezTo>
                  <a:cubicBezTo>
                    <a:pt x="188" y="457"/>
                    <a:pt x="188" y="465"/>
                    <a:pt x="182" y="468"/>
                  </a:cubicBezTo>
                  <a:cubicBezTo>
                    <a:pt x="169" y="469"/>
                    <a:pt x="172" y="455"/>
                    <a:pt x="168" y="447"/>
                  </a:cubicBezTo>
                  <a:cubicBezTo>
                    <a:pt x="165" y="439"/>
                    <a:pt x="157" y="437"/>
                    <a:pt x="153" y="430"/>
                  </a:cubicBezTo>
                  <a:cubicBezTo>
                    <a:pt x="150" y="414"/>
                    <a:pt x="159" y="408"/>
                    <a:pt x="159" y="395"/>
                  </a:cubicBezTo>
                  <a:cubicBezTo>
                    <a:pt x="112" y="389"/>
                    <a:pt x="60" y="403"/>
                    <a:pt x="8" y="401"/>
                  </a:cubicBezTo>
                  <a:cubicBezTo>
                    <a:pt x="0" y="390"/>
                    <a:pt x="1" y="374"/>
                    <a:pt x="13" y="378"/>
                  </a:cubicBezTo>
                  <a:cubicBezTo>
                    <a:pt x="10" y="373"/>
                    <a:pt x="11" y="365"/>
                    <a:pt x="11" y="363"/>
                  </a:cubicBezTo>
                  <a:cubicBezTo>
                    <a:pt x="9" y="358"/>
                    <a:pt x="11" y="353"/>
                    <a:pt x="13" y="349"/>
                  </a:cubicBezTo>
                  <a:cubicBezTo>
                    <a:pt x="13" y="349"/>
                    <a:pt x="18" y="347"/>
                    <a:pt x="16" y="346"/>
                  </a:cubicBezTo>
                  <a:cubicBezTo>
                    <a:pt x="8" y="339"/>
                    <a:pt x="31" y="334"/>
                    <a:pt x="22" y="322"/>
                  </a:cubicBezTo>
                  <a:cubicBezTo>
                    <a:pt x="30" y="317"/>
                    <a:pt x="37" y="310"/>
                    <a:pt x="43" y="302"/>
                  </a:cubicBezTo>
                  <a:cubicBezTo>
                    <a:pt x="41" y="293"/>
                    <a:pt x="52" y="286"/>
                    <a:pt x="37" y="287"/>
                  </a:cubicBezTo>
                  <a:cubicBezTo>
                    <a:pt x="43" y="284"/>
                    <a:pt x="47" y="278"/>
                    <a:pt x="54" y="276"/>
                  </a:cubicBezTo>
                  <a:cubicBezTo>
                    <a:pt x="53" y="267"/>
                    <a:pt x="44" y="266"/>
                    <a:pt x="40" y="261"/>
                  </a:cubicBezTo>
                  <a:cubicBezTo>
                    <a:pt x="46" y="255"/>
                    <a:pt x="37" y="252"/>
                    <a:pt x="43" y="247"/>
                  </a:cubicBezTo>
                  <a:cubicBezTo>
                    <a:pt x="42" y="243"/>
                    <a:pt x="35" y="244"/>
                    <a:pt x="31" y="244"/>
                  </a:cubicBezTo>
                  <a:cubicBezTo>
                    <a:pt x="34" y="241"/>
                    <a:pt x="37" y="238"/>
                    <a:pt x="40" y="235"/>
                  </a:cubicBezTo>
                  <a:cubicBezTo>
                    <a:pt x="39" y="232"/>
                    <a:pt x="34" y="233"/>
                    <a:pt x="31" y="232"/>
                  </a:cubicBezTo>
                  <a:cubicBezTo>
                    <a:pt x="30" y="223"/>
                    <a:pt x="35" y="220"/>
                    <a:pt x="40" y="218"/>
                  </a:cubicBezTo>
                  <a:cubicBezTo>
                    <a:pt x="39" y="212"/>
                    <a:pt x="29" y="215"/>
                    <a:pt x="28" y="209"/>
                  </a:cubicBezTo>
                  <a:cubicBezTo>
                    <a:pt x="24" y="197"/>
                    <a:pt x="38" y="198"/>
                    <a:pt x="34" y="183"/>
                  </a:cubicBezTo>
                  <a:cubicBezTo>
                    <a:pt x="33" y="182"/>
                    <a:pt x="28" y="178"/>
                    <a:pt x="28" y="177"/>
                  </a:cubicBezTo>
                  <a:cubicBezTo>
                    <a:pt x="27" y="171"/>
                    <a:pt x="32" y="167"/>
                    <a:pt x="31" y="165"/>
                  </a:cubicBezTo>
                  <a:cubicBezTo>
                    <a:pt x="28" y="157"/>
                    <a:pt x="20" y="158"/>
                    <a:pt x="22" y="151"/>
                  </a:cubicBezTo>
                  <a:cubicBezTo>
                    <a:pt x="26" y="147"/>
                    <a:pt x="26" y="139"/>
                    <a:pt x="34" y="139"/>
                  </a:cubicBezTo>
                  <a:cubicBezTo>
                    <a:pt x="33" y="136"/>
                    <a:pt x="29" y="137"/>
                    <a:pt x="25" y="136"/>
                  </a:cubicBezTo>
                  <a:cubicBezTo>
                    <a:pt x="25" y="131"/>
                    <a:pt x="35" y="134"/>
                    <a:pt x="34" y="127"/>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4" name="Freeform 170"/>
            <p:cNvSpPr>
              <a:spLocks/>
            </p:cNvSpPr>
            <p:nvPr/>
          </p:nvSpPr>
          <p:spPr bwMode="auto">
            <a:xfrm>
              <a:off x="4733926" y="3632201"/>
              <a:ext cx="12700" cy="15875"/>
            </a:xfrm>
            <a:custGeom>
              <a:avLst/>
              <a:gdLst>
                <a:gd name="T0" fmla="*/ 3 w 11"/>
                <a:gd name="T1" fmla="*/ 0 h 13"/>
                <a:gd name="T2" fmla="*/ 11 w 11"/>
                <a:gd name="T3" fmla="*/ 6 h 13"/>
                <a:gd name="T4" fmla="*/ 3 w 11"/>
                <a:gd name="T5" fmla="*/ 0 h 13"/>
              </a:gdLst>
              <a:ahLst/>
              <a:cxnLst>
                <a:cxn ang="0">
                  <a:pos x="T0" y="T1"/>
                </a:cxn>
                <a:cxn ang="0">
                  <a:pos x="T2" y="T3"/>
                </a:cxn>
                <a:cxn ang="0">
                  <a:pos x="T4" y="T5"/>
                </a:cxn>
              </a:cxnLst>
              <a:rect l="0" t="0" r="r" b="b"/>
              <a:pathLst>
                <a:path w="11" h="13">
                  <a:moveTo>
                    <a:pt x="3" y="0"/>
                  </a:moveTo>
                  <a:cubicBezTo>
                    <a:pt x="7" y="1"/>
                    <a:pt x="7" y="5"/>
                    <a:pt x="11" y="6"/>
                  </a:cubicBezTo>
                  <a:cubicBezTo>
                    <a:pt x="10" y="13"/>
                    <a:pt x="0" y="6"/>
                    <a:pt x="3"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5" name="Freeform 171"/>
            <p:cNvSpPr>
              <a:spLocks/>
            </p:cNvSpPr>
            <p:nvPr/>
          </p:nvSpPr>
          <p:spPr bwMode="auto">
            <a:xfrm>
              <a:off x="4772026" y="4025901"/>
              <a:ext cx="14288" cy="9525"/>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5" y="6"/>
                    <a:pt x="11" y="6"/>
                    <a:pt x="12"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6" name="Freeform 172"/>
            <p:cNvSpPr>
              <a:spLocks/>
            </p:cNvSpPr>
            <p:nvPr/>
          </p:nvSpPr>
          <p:spPr bwMode="auto">
            <a:xfrm>
              <a:off x="4784726" y="4025901"/>
              <a:ext cx="1588" cy="317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lnTo>
                    <a:pt x="0" y="2"/>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7" name="Line 173"/>
            <p:cNvSpPr>
              <a:spLocks noChangeShapeType="1"/>
            </p:cNvSpPr>
            <p:nvPr/>
          </p:nvSpPr>
          <p:spPr bwMode="auto">
            <a:xfrm flipH="1">
              <a:off x="4784726" y="4025901"/>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8" name="Freeform 174"/>
            <p:cNvSpPr>
              <a:spLocks/>
            </p:cNvSpPr>
            <p:nvPr/>
          </p:nvSpPr>
          <p:spPr bwMode="auto">
            <a:xfrm>
              <a:off x="4549776" y="3738563"/>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9" name="Line 175"/>
            <p:cNvSpPr>
              <a:spLocks noChangeShapeType="1"/>
            </p:cNvSpPr>
            <p:nvPr/>
          </p:nvSpPr>
          <p:spPr bwMode="auto">
            <a:xfrm flipH="1" flipV="1">
              <a:off x="4549776" y="373856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0" name="Freeform 176"/>
            <p:cNvSpPr>
              <a:spLocks/>
            </p:cNvSpPr>
            <p:nvPr/>
          </p:nvSpPr>
          <p:spPr bwMode="auto">
            <a:xfrm>
              <a:off x="4549776" y="3746501"/>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1" name="Line 177"/>
            <p:cNvSpPr>
              <a:spLocks noChangeShapeType="1"/>
            </p:cNvSpPr>
            <p:nvPr/>
          </p:nvSpPr>
          <p:spPr bwMode="auto">
            <a:xfrm flipV="1">
              <a:off x="4549776" y="3746501"/>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2" name="Freeform 178"/>
            <p:cNvSpPr>
              <a:spLocks/>
            </p:cNvSpPr>
            <p:nvPr/>
          </p:nvSpPr>
          <p:spPr bwMode="auto">
            <a:xfrm>
              <a:off x="4545014" y="3746501"/>
              <a:ext cx="4763" cy="317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lnTo>
                    <a:pt x="3"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3" name="Line 179"/>
            <p:cNvSpPr>
              <a:spLocks noChangeShapeType="1"/>
            </p:cNvSpPr>
            <p:nvPr/>
          </p:nvSpPr>
          <p:spPr bwMode="auto">
            <a:xfrm>
              <a:off x="4545014" y="3746501"/>
              <a:ext cx="4763"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4" name="Freeform 180"/>
            <p:cNvSpPr>
              <a:spLocks/>
            </p:cNvSpPr>
            <p:nvPr/>
          </p:nvSpPr>
          <p:spPr bwMode="auto">
            <a:xfrm>
              <a:off x="4545014" y="3738563"/>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5" name="Line 181"/>
            <p:cNvSpPr>
              <a:spLocks noChangeShapeType="1"/>
            </p:cNvSpPr>
            <p:nvPr/>
          </p:nvSpPr>
          <p:spPr bwMode="auto">
            <a:xfrm flipH="1">
              <a:off x="4545014" y="3738563"/>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6" name="Freeform 182"/>
            <p:cNvSpPr>
              <a:spLocks/>
            </p:cNvSpPr>
            <p:nvPr/>
          </p:nvSpPr>
          <p:spPr bwMode="auto">
            <a:xfrm>
              <a:off x="4027489" y="3413126"/>
              <a:ext cx="827088" cy="628650"/>
            </a:xfrm>
            <a:custGeom>
              <a:avLst/>
              <a:gdLst>
                <a:gd name="T0" fmla="*/ 434 w 692"/>
                <a:gd name="T1" fmla="*/ 193 h 527"/>
                <a:gd name="T2" fmla="*/ 399 w 692"/>
                <a:gd name="T3" fmla="*/ 167 h 527"/>
                <a:gd name="T4" fmla="*/ 344 w 692"/>
                <a:gd name="T5" fmla="*/ 120 h 527"/>
                <a:gd name="T6" fmla="*/ 306 w 692"/>
                <a:gd name="T7" fmla="*/ 94 h 527"/>
                <a:gd name="T8" fmla="*/ 274 w 692"/>
                <a:gd name="T9" fmla="*/ 103 h 527"/>
                <a:gd name="T10" fmla="*/ 274 w 692"/>
                <a:gd name="T11" fmla="*/ 111 h 527"/>
                <a:gd name="T12" fmla="*/ 242 w 692"/>
                <a:gd name="T13" fmla="*/ 135 h 527"/>
                <a:gd name="T14" fmla="*/ 224 w 692"/>
                <a:gd name="T15" fmla="*/ 141 h 527"/>
                <a:gd name="T16" fmla="*/ 181 w 692"/>
                <a:gd name="T17" fmla="*/ 120 h 527"/>
                <a:gd name="T18" fmla="*/ 163 w 692"/>
                <a:gd name="T19" fmla="*/ 103 h 527"/>
                <a:gd name="T20" fmla="*/ 163 w 692"/>
                <a:gd name="T21" fmla="*/ 94 h 527"/>
                <a:gd name="T22" fmla="*/ 123 w 692"/>
                <a:gd name="T23" fmla="*/ 94 h 527"/>
                <a:gd name="T24" fmla="*/ 59 w 692"/>
                <a:gd name="T25" fmla="*/ 94 h 527"/>
                <a:gd name="T26" fmla="*/ 47 w 692"/>
                <a:gd name="T27" fmla="*/ 85 h 527"/>
                <a:gd name="T28" fmla="*/ 32 w 692"/>
                <a:gd name="T29" fmla="*/ 97 h 527"/>
                <a:gd name="T30" fmla="*/ 21 w 692"/>
                <a:gd name="T31" fmla="*/ 77 h 527"/>
                <a:gd name="T32" fmla="*/ 35 w 692"/>
                <a:gd name="T33" fmla="*/ 42 h 527"/>
                <a:gd name="T34" fmla="*/ 221 w 692"/>
                <a:gd name="T35" fmla="*/ 45 h 527"/>
                <a:gd name="T36" fmla="*/ 448 w 692"/>
                <a:gd name="T37" fmla="*/ 47 h 527"/>
                <a:gd name="T38" fmla="*/ 501 w 692"/>
                <a:gd name="T39" fmla="*/ 7 h 527"/>
                <a:gd name="T40" fmla="*/ 530 w 692"/>
                <a:gd name="T41" fmla="*/ 82 h 527"/>
                <a:gd name="T42" fmla="*/ 585 w 692"/>
                <a:gd name="T43" fmla="*/ 178 h 527"/>
                <a:gd name="T44" fmla="*/ 617 w 692"/>
                <a:gd name="T45" fmla="*/ 248 h 527"/>
                <a:gd name="T46" fmla="*/ 658 w 692"/>
                <a:gd name="T47" fmla="*/ 312 h 527"/>
                <a:gd name="T48" fmla="*/ 681 w 692"/>
                <a:gd name="T49" fmla="*/ 356 h 527"/>
                <a:gd name="T50" fmla="*/ 678 w 692"/>
                <a:gd name="T51" fmla="*/ 469 h 527"/>
                <a:gd name="T52" fmla="*/ 675 w 692"/>
                <a:gd name="T53" fmla="*/ 507 h 527"/>
                <a:gd name="T54" fmla="*/ 636 w 692"/>
                <a:gd name="T55" fmla="*/ 514 h 527"/>
                <a:gd name="T56" fmla="*/ 617 w 692"/>
                <a:gd name="T57" fmla="*/ 504 h 527"/>
                <a:gd name="T58" fmla="*/ 576 w 692"/>
                <a:gd name="T59" fmla="*/ 458 h 527"/>
                <a:gd name="T60" fmla="*/ 538 w 692"/>
                <a:gd name="T61" fmla="*/ 420 h 527"/>
                <a:gd name="T62" fmla="*/ 538 w 692"/>
                <a:gd name="T63" fmla="*/ 388 h 527"/>
                <a:gd name="T64" fmla="*/ 515 w 692"/>
                <a:gd name="T65" fmla="*/ 367 h 527"/>
                <a:gd name="T66" fmla="*/ 501 w 692"/>
                <a:gd name="T67" fmla="*/ 382 h 527"/>
                <a:gd name="T68" fmla="*/ 451 w 692"/>
                <a:gd name="T69" fmla="*/ 324 h 527"/>
                <a:gd name="T70" fmla="*/ 469 w 692"/>
                <a:gd name="T71" fmla="*/ 292 h 527"/>
                <a:gd name="T72" fmla="*/ 440 w 692"/>
                <a:gd name="T73" fmla="*/ 280 h 527"/>
                <a:gd name="T74" fmla="*/ 448 w 692"/>
                <a:gd name="T75" fmla="*/ 301 h 527"/>
                <a:gd name="T76" fmla="*/ 434 w 692"/>
                <a:gd name="T77" fmla="*/ 28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2" h="527">
                  <a:moveTo>
                    <a:pt x="435" y="277"/>
                  </a:moveTo>
                  <a:cubicBezTo>
                    <a:pt x="433" y="253"/>
                    <a:pt x="445" y="221"/>
                    <a:pt x="434" y="193"/>
                  </a:cubicBezTo>
                  <a:cubicBezTo>
                    <a:pt x="423" y="188"/>
                    <a:pt x="421" y="175"/>
                    <a:pt x="413" y="167"/>
                  </a:cubicBezTo>
                  <a:cubicBezTo>
                    <a:pt x="406" y="163"/>
                    <a:pt x="399" y="173"/>
                    <a:pt x="399" y="167"/>
                  </a:cubicBezTo>
                  <a:cubicBezTo>
                    <a:pt x="383" y="161"/>
                    <a:pt x="378" y="145"/>
                    <a:pt x="361" y="141"/>
                  </a:cubicBezTo>
                  <a:cubicBezTo>
                    <a:pt x="366" y="126"/>
                    <a:pt x="352" y="127"/>
                    <a:pt x="344" y="120"/>
                  </a:cubicBezTo>
                  <a:cubicBezTo>
                    <a:pt x="339" y="116"/>
                    <a:pt x="339" y="109"/>
                    <a:pt x="335" y="106"/>
                  </a:cubicBezTo>
                  <a:cubicBezTo>
                    <a:pt x="333" y="104"/>
                    <a:pt x="311" y="95"/>
                    <a:pt x="306" y="94"/>
                  </a:cubicBezTo>
                  <a:cubicBezTo>
                    <a:pt x="299" y="93"/>
                    <a:pt x="288" y="92"/>
                    <a:pt x="282" y="94"/>
                  </a:cubicBezTo>
                  <a:cubicBezTo>
                    <a:pt x="279" y="95"/>
                    <a:pt x="278" y="98"/>
                    <a:pt x="274" y="103"/>
                  </a:cubicBezTo>
                  <a:cubicBezTo>
                    <a:pt x="274" y="102"/>
                    <a:pt x="265" y="111"/>
                    <a:pt x="265" y="109"/>
                  </a:cubicBezTo>
                  <a:cubicBezTo>
                    <a:pt x="265" y="110"/>
                    <a:pt x="272" y="113"/>
                    <a:pt x="274" y="111"/>
                  </a:cubicBezTo>
                  <a:cubicBezTo>
                    <a:pt x="269" y="116"/>
                    <a:pt x="265" y="115"/>
                    <a:pt x="259" y="117"/>
                  </a:cubicBezTo>
                  <a:cubicBezTo>
                    <a:pt x="250" y="122"/>
                    <a:pt x="246" y="129"/>
                    <a:pt x="242" y="135"/>
                  </a:cubicBezTo>
                  <a:cubicBezTo>
                    <a:pt x="237" y="138"/>
                    <a:pt x="235" y="129"/>
                    <a:pt x="236" y="129"/>
                  </a:cubicBezTo>
                  <a:cubicBezTo>
                    <a:pt x="230" y="130"/>
                    <a:pt x="230" y="138"/>
                    <a:pt x="224" y="141"/>
                  </a:cubicBezTo>
                  <a:cubicBezTo>
                    <a:pt x="217" y="145"/>
                    <a:pt x="208" y="138"/>
                    <a:pt x="204" y="146"/>
                  </a:cubicBezTo>
                  <a:cubicBezTo>
                    <a:pt x="200" y="134"/>
                    <a:pt x="196" y="122"/>
                    <a:pt x="181" y="120"/>
                  </a:cubicBezTo>
                  <a:cubicBezTo>
                    <a:pt x="184" y="116"/>
                    <a:pt x="185" y="121"/>
                    <a:pt x="189" y="114"/>
                  </a:cubicBezTo>
                  <a:cubicBezTo>
                    <a:pt x="182" y="109"/>
                    <a:pt x="174" y="104"/>
                    <a:pt x="163" y="103"/>
                  </a:cubicBezTo>
                  <a:cubicBezTo>
                    <a:pt x="167" y="98"/>
                    <a:pt x="172" y="94"/>
                    <a:pt x="175" y="88"/>
                  </a:cubicBezTo>
                  <a:cubicBezTo>
                    <a:pt x="174" y="79"/>
                    <a:pt x="166" y="93"/>
                    <a:pt x="163" y="94"/>
                  </a:cubicBezTo>
                  <a:cubicBezTo>
                    <a:pt x="158" y="95"/>
                    <a:pt x="148" y="86"/>
                    <a:pt x="149" y="100"/>
                  </a:cubicBezTo>
                  <a:cubicBezTo>
                    <a:pt x="139" y="99"/>
                    <a:pt x="135" y="92"/>
                    <a:pt x="123" y="94"/>
                  </a:cubicBezTo>
                  <a:cubicBezTo>
                    <a:pt x="138" y="80"/>
                    <a:pt x="108" y="79"/>
                    <a:pt x="99" y="77"/>
                  </a:cubicBezTo>
                  <a:cubicBezTo>
                    <a:pt x="92" y="88"/>
                    <a:pt x="73" y="89"/>
                    <a:pt x="59" y="94"/>
                  </a:cubicBezTo>
                  <a:cubicBezTo>
                    <a:pt x="59" y="89"/>
                    <a:pt x="54" y="84"/>
                    <a:pt x="53" y="74"/>
                  </a:cubicBezTo>
                  <a:cubicBezTo>
                    <a:pt x="44" y="72"/>
                    <a:pt x="50" y="83"/>
                    <a:pt x="47" y="85"/>
                  </a:cubicBezTo>
                  <a:cubicBezTo>
                    <a:pt x="46" y="86"/>
                    <a:pt x="43" y="80"/>
                    <a:pt x="41" y="79"/>
                  </a:cubicBezTo>
                  <a:cubicBezTo>
                    <a:pt x="35" y="79"/>
                    <a:pt x="39" y="88"/>
                    <a:pt x="32" y="97"/>
                  </a:cubicBezTo>
                  <a:cubicBezTo>
                    <a:pt x="27" y="97"/>
                    <a:pt x="27" y="97"/>
                    <a:pt x="27" y="97"/>
                  </a:cubicBezTo>
                  <a:cubicBezTo>
                    <a:pt x="24" y="92"/>
                    <a:pt x="11" y="84"/>
                    <a:pt x="21" y="77"/>
                  </a:cubicBezTo>
                  <a:cubicBezTo>
                    <a:pt x="17" y="66"/>
                    <a:pt x="1" y="67"/>
                    <a:pt x="0" y="53"/>
                  </a:cubicBezTo>
                  <a:cubicBezTo>
                    <a:pt x="4" y="35"/>
                    <a:pt x="23" y="43"/>
                    <a:pt x="35" y="42"/>
                  </a:cubicBezTo>
                  <a:cubicBezTo>
                    <a:pt x="88" y="34"/>
                    <a:pt x="154" y="27"/>
                    <a:pt x="210" y="21"/>
                  </a:cubicBezTo>
                  <a:cubicBezTo>
                    <a:pt x="214" y="29"/>
                    <a:pt x="218" y="37"/>
                    <a:pt x="221" y="45"/>
                  </a:cubicBezTo>
                  <a:cubicBezTo>
                    <a:pt x="297" y="45"/>
                    <a:pt x="374" y="31"/>
                    <a:pt x="442" y="33"/>
                  </a:cubicBezTo>
                  <a:cubicBezTo>
                    <a:pt x="442" y="40"/>
                    <a:pt x="444" y="45"/>
                    <a:pt x="448" y="47"/>
                  </a:cubicBezTo>
                  <a:cubicBezTo>
                    <a:pt x="473" y="49"/>
                    <a:pt x="451" y="13"/>
                    <a:pt x="460" y="4"/>
                  </a:cubicBezTo>
                  <a:cubicBezTo>
                    <a:pt x="468" y="0"/>
                    <a:pt x="483" y="11"/>
                    <a:pt x="501" y="7"/>
                  </a:cubicBezTo>
                  <a:cubicBezTo>
                    <a:pt x="504" y="16"/>
                    <a:pt x="499" y="29"/>
                    <a:pt x="512" y="33"/>
                  </a:cubicBezTo>
                  <a:cubicBezTo>
                    <a:pt x="512" y="51"/>
                    <a:pt x="523" y="66"/>
                    <a:pt x="530" y="82"/>
                  </a:cubicBezTo>
                  <a:cubicBezTo>
                    <a:pt x="545" y="117"/>
                    <a:pt x="566" y="153"/>
                    <a:pt x="594" y="178"/>
                  </a:cubicBezTo>
                  <a:cubicBezTo>
                    <a:pt x="592" y="183"/>
                    <a:pt x="590" y="177"/>
                    <a:pt x="585" y="178"/>
                  </a:cubicBezTo>
                  <a:cubicBezTo>
                    <a:pt x="583" y="192"/>
                    <a:pt x="590" y="204"/>
                    <a:pt x="597" y="216"/>
                  </a:cubicBezTo>
                  <a:cubicBezTo>
                    <a:pt x="602" y="227"/>
                    <a:pt x="610" y="238"/>
                    <a:pt x="617" y="248"/>
                  </a:cubicBezTo>
                  <a:cubicBezTo>
                    <a:pt x="622" y="256"/>
                    <a:pt x="625" y="261"/>
                    <a:pt x="632" y="269"/>
                  </a:cubicBezTo>
                  <a:cubicBezTo>
                    <a:pt x="641" y="278"/>
                    <a:pt x="645" y="301"/>
                    <a:pt x="658" y="312"/>
                  </a:cubicBezTo>
                  <a:cubicBezTo>
                    <a:pt x="658" y="316"/>
                    <a:pt x="658" y="320"/>
                    <a:pt x="655" y="321"/>
                  </a:cubicBezTo>
                  <a:cubicBezTo>
                    <a:pt x="670" y="327"/>
                    <a:pt x="673" y="332"/>
                    <a:pt x="681" y="356"/>
                  </a:cubicBezTo>
                  <a:cubicBezTo>
                    <a:pt x="686" y="372"/>
                    <a:pt x="692" y="426"/>
                    <a:pt x="687" y="449"/>
                  </a:cubicBezTo>
                  <a:cubicBezTo>
                    <a:pt x="685" y="456"/>
                    <a:pt x="679" y="463"/>
                    <a:pt x="678" y="469"/>
                  </a:cubicBezTo>
                  <a:cubicBezTo>
                    <a:pt x="677" y="476"/>
                    <a:pt x="682" y="483"/>
                    <a:pt x="681" y="490"/>
                  </a:cubicBezTo>
                  <a:cubicBezTo>
                    <a:pt x="680" y="497"/>
                    <a:pt x="673" y="500"/>
                    <a:pt x="675" y="507"/>
                  </a:cubicBezTo>
                  <a:cubicBezTo>
                    <a:pt x="658" y="504"/>
                    <a:pt x="654" y="527"/>
                    <a:pt x="637" y="516"/>
                  </a:cubicBezTo>
                  <a:cubicBezTo>
                    <a:pt x="636" y="514"/>
                    <a:pt x="636" y="514"/>
                    <a:pt x="636" y="514"/>
                  </a:cubicBezTo>
                  <a:cubicBezTo>
                    <a:pt x="634" y="516"/>
                    <a:pt x="634" y="516"/>
                    <a:pt x="634" y="516"/>
                  </a:cubicBezTo>
                  <a:cubicBezTo>
                    <a:pt x="634" y="506"/>
                    <a:pt x="628" y="503"/>
                    <a:pt x="617" y="504"/>
                  </a:cubicBezTo>
                  <a:cubicBezTo>
                    <a:pt x="610" y="494"/>
                    <a:pt x="602" y="485"/>
                    <a:pt x="594" y="475"/>
                  </a:cubicBezTo>
                  <a:cubicBezTo>
                    <a:pt x="588" y="467"/>
                    <a:pt x="587" y="461"/>
                    <a:pt x="576" y="458"/>
                  </a:cubicBezTo>
                  <a:cubicBezTo>
                    <a:pt x="568" y="455"/>
                    <a:pt x="560" y="460"/>
                    <a:pt x="553" y="455"/>
                  </a:cubicBezTo>
                  <a:cubicBezTo>
                    <a:pt x="547" y="444"/>
                    <a:pt x="540" y="435"/>
                    <a:pt x="538" y="420"/>
                  </a:cubicBezTo>
                  <a:cubicBezTo>
                    <a:pt x="538" y="414"/>
                    <a:pt x="531" y="414"/>
                    <a:pt x="527" y="411"/>
                  </a:cubicBezTo>
                  <a:cubicBezTo>
                    <a:pt x="528" y="400"/>
                    <a:pt x="534" y="395"/>
                    <a:pt x="538" y="388"/>
                  </a:cubicBezTo>
                  <a:cubicBezTo>
                    <a:pt x="524" y="385"/>
                    <a:pt x="526" y="399"/>
                    <a:pt x="521" y="405"/>
                  </a:cubicBezTo>
                  <a:cubicBezTo>
                    <a:pt x="511" y="401"/>
                    <a:pt x="509" y="378"/>
                    <a:pt x="515" y="367"/>
                  </a:cubicBezTo>
                  <a:cubicBezTo>
                    <a:pt x="512" y="362"/>
                    <a:pt x="503" y="375"/>
                    <a:pt x="495" y="367"/>
                  </a:cubicBezTo>
                  <a:cubicBezTo>
                    <a:pt x="487" y="371"/>
                    <a:pt x="504" y="373"/>
                    <a:pt x="501" y="382"/>
                  </a:cubicBezTo>
                  <a:cubicBezTo>
                    <a:pt x="480" y="378"/>
                    <a:pt x="473" y="359"/>
                    <a:pt x="466" y="341"/>
                  </a:cubicBezTo>
                  <a:cubicBezTo>
                    <a:pt x="464" y="332"/>
                    <a:pt x="452" y="334"/>
                    <a:pt x="451" y="324"/>
                  </a:cubicBezTo>
                  <a:cubicBezTo>
                    <a:pt x="461" y="325"/>
                    <a:pt x="458" y="311"/>
                    <a:pt x="460" y="306"/>
                  </a:cubicBezTo>
                  <a:cubicBezTo>
                    <a:pt x="462" y="301"/>
                    <a:pt x="471" y="298"/>
                    <a:pt x="469" y="292"/>
                  </a:cubicBezTo>
                  <a:cubicBezTo>
                    <a:pt x="465" y="276"/>
                    <a:pt x="455" y="286"/>
                    <a:pt x="441" y="277"/>
                  </a:cubicBezTo>
                  <a:cubicBezTo>
                    <a:pt x="440" y="280"/>
                    <a:pt x="440" y="280"/>
                    <a:pt x="440" y="280"/>
                  </a:cubicBezTo>
                  <a:cubicBezTo>
                    <a:pt x="445" y="281"/>
                    <a:pt x="440" y="293"/>
                    <a:pt x="451" y="289"/>
                  </a:cubicBezTo>
                  <a:cubicBezTo>
                    <a:pt x="449" y="291"/>
                    <a:pt x="448" y="295"/>
                    <a:pt x="448" y="301"/>
                  </a:cubicBezTo>
                  <a:cubicBezTo>
                    <a:pt x="437" y="304"/>
                    <a:pt x="440" y="293"/>
                    <a:pt x="431" y="295"/>
                  </a:cubicBezTo>
                  <a:cubicBezTo>
                    <a:pt x="428" y="286"/>
                    <a:pt x="435" y="287"/>
                    <a:pt x="434" y="280"/>
                  </a:cubicBezTo>
                  <a:lnTo>
                    <a:pt x="435" y="277"/>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7" name="Freeform 183"/>
            <p:cNvSpPr>
              <a:spLocks/>
            </p:cNvSpPr>
            <p:nvPr/>
          </p:nvSpPr>
          <p:spPr bwMode="auto">
            <a:xfrm>
              <a:off x="3387726" y="3263901"/>
              <a:ext cx="511175" cy="438150"/>
            </a:xfrm>
            <a:custGeom>
              <a:avLst/>
              <a:gdLst>
                <a:gd name="T0" fmla="*/ 230 w 428"/>
                <a:gd name="T1" fmla="*/ 15 h 367"/>
                <a:gd name="T2" fmla="*/ 230 w 428"/>
                <a:gd name="T3" fmla="*/ 33 h 367"/>
                <a:gd name="T4" fmla="*/ 236 w 428"/>
                <a:gd name="T5" fmla="*/ 47 h 367"/>
                <a:gd name="T6" fmla="*/ 233 w 428"/>
                <a:gd name="T7" fmla="*/ 76 h 367"/>
                <a:gd name="T8" fmla="*/ 239 w 428"/>
                <a:gd name="T9" fmla="*/ 91 h 367"/>
                <a:gd name="T10" fmla="*/ 207 w 428"/>
                <a:gd name="T11" fmla="*/ 140 h 367"/>
                <a:gd name="T12" fmla="*/ 204 w 428"/>
                <a:gd name="T13" fmla="*/ 152 h 367"/>
                <a:gd name="T14" fmla="*/ 198 w 428"/>
                <a:gd name="T15" fmla="*/ 167 h 367"/>
                <a:gd name="T16" fmla="*/ 358 w 428"/>
                <a:gd name="T17" fmla="*/ 184 h 367"/>
                <a:gd name="T18" fmla="*/ 375 w 428"/>
                <a:gd name="T19" fmla="*/ 257 h 367"/>
                <a:gd name="T20" fmla="*/ 346 w 428"/>
                <a:gd name="T21" fmla="*/ 254 h 367"/>
                <a:gd name="T22" fmla="*/ 306 w 428"/>
                <a:gd name="T23" fmla="*/ 271 h 367"/>
                <a:gd name="T24" fmla="*/ 355 w 428"/>
                <a:gd name="T25" fmla="*/ 280 h 367"/>
                <a:gd name="T26" fmla="*/ 390 w 428"/>
                <a:gd name="T27" fmla="*/ 274 h 367"/>
                <a:gd name="T28" fmla="*/ 381 w 428"/>
                <a:gd name="T29" fmla="*/ 309 h 367"/>
                <a:gd name="T30" fmla="*/ 387 w 428"/>
                <a:gd name="T31" fmla="*/ 330 h 367"/>
                <a:gd name="T32" fmla="*/ 399 w 428"/>
                <a:gd name="T33" fmla="*/ 335 h 367"/>
                <a:gd name="T34" fmla="*/ 422 w 428"/>
                <a:gd name="T35" fmla="*/ 364 h 367"/>
                <a:gd name="T36" fmla="*/ 399 w 428"/>
                <a:gd name="T37" fmla="*/ 359 h 367"/>
                <a:gd name="T38" fmla="*/ 378 w 428"/>
                <a:gd name="T39" fmla="*/ 341 h 367"/>
                <a:gd name="T40" fmla="*/ 367 w 428"/>
                <a:gd name="T41" fmla="*/ 332 h 367"/>
                <a:gd name="T42" fmla="*/ 329 w 428"/>
                <a:gd name="T43" fmla="*/ 321 h 367"/>
                <a:gd name="T44" fmla="*/ 338 w 428"/>
                <a:gd name="T45" fmla="*/ 347 h 367"/>
                <a:gd name="T46" fmla="*/ 329 w 428"/>
                <a:gd name="T47" fmla="*/ 350 h 367"/>
                <a:gd name="T48" fmla="*/ 306 w 428"/>
                <a:gd name="T49" fmla="*/ 347 h 367"/>
                <a:gd name="T50" fmla="*/ 259 w 428"/>
                <a:gd name="T51" fmla="*/ 362 h 367"/>
                <a:gd name="T52" fmla="*/ 239 w 428"/>
                <a:gd name="T53" fmla="*/ 332 h 367"/>
                <a:gd name="T54" fmla="*/ 192 w 428"/>
                <a:gd name="T55" fmla="*/ 312 h 367"/>
                <a:gd name="T56" fmla="*/ 163 w 428"/>
                <a:gd name="T57" fmla="*/ 315 h 367"/>
                <a:gd name="T58" fmla="*/ 154 w 428"/>
                <a:gd name="T59" fmla="*/ 335 h 367"/>
                <a:gd name="T60" fmla="*/ 96 w 428"/>
                <a:gd name="T61" fmla="*/ 321 h 367"/>
                <a:gd name="T62" fmla="*/ 67 w 428"/>
                <a:gd name="T63" fmla="*/ 286 h 367"/>
                <a:gd name="T64" fmla="*/ 23 w 428"/>
                <a:gd name="T65" fmla="*/ 321 h 367"/>
                <a:gd name="T66" fmla="*/ 32 w 428"/>
                <a:gd name="T67" fmla="*/ 295 h 367"/>
                <a:gd name="T68" fmla="*/ 32 w 428"/>
                <a:gd name="T69" fmla="*/ 266 h 367"/>
                <a:gd name="T70" fmla="*/ 47 w 428"/>
                <a:gd name="T71" fmla="*/ 222 h 367"/>
                <a:gd name="T72" fmla="*/ 35 w 428"/>
                <a:gd name="T73" fmla="*/ 170 h 367"/>
                <a:gd name="T74" fmla="*/ 3 w 428"/>
                <a:gd name="T75" fmla="*/ 103 h 367"/>
                <a:gd name="T76" fmla="*/ 169 w 428"/>
                <a:gd name="T77" fmla="*/ 1 h 367"/>
                <a:gd name="T78" fmla="*/ 230 w 428"/>
                <a:gd name="T79"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67">
                  <a:moveTo>
                    <a:pt x="230" y="4"/>
                  </a:moveTo>
                  <a:cubicBezTo>
                    <a:pt x="237" y="4"/>
                    <a:pt x="229" y="10"/>
                    <a:pt x="230" y="15"/>
                  </a:cubicBezTo>
                  <a:cubicBezTo>
                    <a:pt x="230" y="19"/>
                    <a:pt x="236" y="24"/>
                    <a:pt x="236" y="24"/>
                  </a:cubicBezTo>
                  <a:cubicBezTo>
                    <a:pt x="236" y="28"/>
                    <a:pt x="229" y="29"/>
                    <a:pt x="230" y="33"/>
                  </a:cubicBezTo>
                  <a:cubicBezTo>
                    <a:pt x="231" y="36"/>
                    <a:pt x="235" y="37"/>
                    <a:pt x="236" y="39"/>
                  </a:cubicBezTo>
                  <a:cubicBezTo>
                    <a:pt x="237" y="41"/>
                    <a:pt x="235" y="45"/>
                    <a:pt x="236" y="47"/>
                  </a:cubicBezTo>
                  <a:cubicBezTo>
                    <a:pt x="239" y="53"/>
                    <a:pt x="243" y="57"/>
                    <a:pt x="247" y="62"/>
                  </a:cubicBezTo>
                  <a:cubicBezTo>
                    <a:pt x="245" y="70"/>
                    <a:pt x="234" y="68"/>
                    <a:pt x="233" y="76"/>
                  </a:cubicBezTo>
                  <a:cubicBezTo>
                    <a:pt x="235" y="79"/>
                    <a:pt x="238" y="81"/>
                    <a:pt x="242" y="82"/>
                  </a:cubicBezTo>
                  <a:cubicBezTo>
                    <a:pt x="241" y="86"/>
                    <a:pt x="225" y="91"/>
                    <a:pt x="239" y="91"/>
                  </a:cubicBezTo>
                  <a:cubicBezTo>
                    <a:pt x="233" y="99"/>
                    <a:pt x="226" y="106"/>
                    <a:pt x="218" y="111"/>
                  </a:cubicBezTo>
                  <a:cubicBezTo>
                    <a:pt x="224" y="123"/>
                    <a:pt x="206" y="135"/>
                    <a:pt x="207" y="140"/>
                  </a:cubicBezTo>
                  <a:cubicBezTo>
                    <a:pt x="207" y="145"/>
                    <a:pt x="210" y="147"/>
                    <a:pt x="210" y="152"/>
                  </a:cubicBezTo>
                  <a:cubicBezTo>
                    <a:pt x="210" y="152"/>
                    <a:pt x="204" y="152"/>
                    <a:pt x="204" y="152"/>
                  </a:cubicBezTo>
                  <a:cubicBezTo>
                    <a:pt x="201" y="155"/>
                    <a:pt x="209" y="160"/>
                    <a:pt x="207" y="164"/>
                  </a:cubicBezTo>
                  <a:cubicBezTo>
                    <a:pt x="204" y="165"/>
                    <a:pt x="202" y="167"/>
                    <a:pt x="198" y="167"/>
                  </a:cubicBezTo>
                  <a:cubicBezTo>
                    <a:pt x="201" y="176"/>
                    <a:pt x="207" y="190"/>
                    <a:pt x="198" y="196"/>
                  </a:cubicBezTo>
                  <a:cubicBezTo>
                    <a:pt x="250" y="191"/>
                    <a:pt x="306" y="189"/>
                    <a:pt x="358" y="184"/>
                  </a:cubicBezTo>
                  <a:cubicBezTo>
                    <a:pt x="354" y="192"/>
                    <a:pt x="354" y="203"/>
                    <a:pt x="349" y="210"/>
                  </a:cubicBezTo>
                  <a:cubicBezTo>
                    <a:pt x="355" y="229"/>
                    <a:pt x="367" y="238"/>
                    <a:pt x="375" y="257"/>
                  </a:cubicBezTo>
                  <a:cubicBezTo>
                    <a:pt x="372" y="267"/>
                    <a:pt x="367" y="255"/>
                    <a:pt x="361" y="254"/>
                  </a:cubicBezTo>
                  <a:cubicBezTo>
                    <a:pt x="356" y="253"/>
                    <a:pt x="350" y="256"/>
                    <a:pt x="346" y="254"/>
                  </a:cubicBezTo>
                  <a:cubicBezTo>
                    <a:pt x="343" y="253"/>
                    <a:pt x="336" y="240"/>
                    <a:pt x="326" y="242"/>
                  </a:cubicBezTo>
                  <a:cubicBezTo>
                    <a:pt x="315" y="248"/>
                    <a:pt x="308" y="257"/>
                    <a:pt x="306" y="271"/>
                  </a:cubicBezTo>
                  <a:cubicBezTo>
                    <a:pt x="319" y="287"/>
                    <a:pt x="354" y="270"/>
                    <a:pt x="361" y="268"/>
                  </a:cubicBezTo>
                  <a:cubicBezTo>
                    <a:pt x="371" y="273"/>
                    <a:pt x="354" y="274"/>
                    <a:pt x="355" y="280"/>
                  </a:cubicBezTo>
                  <a:cubicBezTo>
                    <a:pt x="359" y="287"/>
                    <a:pt x="368" y="288"/>
                    <a:pt x="375" y="292"/>
                  </a:cubicBezTo>
                  <a:cubicBezTo>
                    <a:pt x="384" y="289"/>
                    <a:pt x="377" y="272"/>
                    <a:pt x="390" y="274"/>
                  </a:cubicBezTo>
                  <a:cubicBezTo>
                    <a:pt x="387" y="286"/>
                    <a:pt x="396" y="286"/>
                    <a:pt x="396" y="295"/>
                  </a:cubicBezTo>
                  <a:cubicBezTo>
                    <a:pt x="382" y="293"/>
                    <a:pt x="376" y="299"/>
                    <a:pt x="381" y="309"/>
                  </a:cubicBezTo>
                  <a:cubicBezTo>
                    <a:pt x="367" y="308"/>
                    <a:pt x="379" y="314"/>
                    <a:pt x="370" y="318"/>
                  </a:cubicBezTo>
                  <a:cubicBezTo>
                    <a:pt x="366" y="329"/>
                    <a:pt x="382" y="325"/>
                    <a:pt x="387" y="330"/>
                  </a:cubicBezTo>
                  <a:cubicBezTo>
                    <a:pt x="389" y="331"/>
                    <a:pt x="388" y="337"/>
                    <a:pt x="390" y="338"/>
                  </a:cubicBezTo>
                  <a:cubicBezTo>
                    <a:pt x="391" y="339"/>
                    <a:pt x="395" y="334"/>
                    <a:pt x="399" y="335"/>
                  </a:cubicBezTo>
                  <a:cubicBezTo>
                    <a:pt x="400" y="336"/>
                    <a:pt x="405" y="345"/>
                    <a:pt x="416" y="341"/>
                  </a:cubicBezTo>
                  <a:cubicBezTo>
                    <a:pt x="422" y="348"/>
                    <a:pt x="428" y="354"/>
                    <a:pt x="422" y="364"/>
                  </a:cubicBezTo>
                  <a:cubicBezTo>
                    <a:pt x="415" y="363"/>
                    <a:pt x="411" y="358"/>
                    <a:pt x="407" y="353"/>
                  </a:cubicBezTo>
                  <a:cubicBezTo>
                    <a:pt x="404" y="355"/>
                    <a:pt x="404" y="359"/>
                    <a:pt x="399" y="359"/>
                  </a:cubicBezTo>
                  <a:cubicBezTo>
                    <a:pt x="399" y="353"/>
                    <a:pt x="395" y="352"/>
                    <a:pt x="396" y="347"/>
                  </a:cubicBezTo>
                  <a:cubicBezTo>
                    <a:pt x="386" y="351"/>
                    <a:pt x="382" y="343"/>
                    <a:pt x="378" y="341"/>
                  </a:cubicBezTo>
                  <a:cubicBezTo>
                    <a:pt x="376" y="340"/>
                    <a:pt x="371" y="343"/>
                    <a:pt x="370" y="341"/>
                  </a:cubicBezTo>
                  <a:cubicBezTo>
                    <a:pt x="368" y="340"/>
                    <a:pt x="368" y="334"/>
                    <a:pt x="367" y="332"/>
                  </a:cubicBezTo>
                  <a:cubicBezTo>
                    <a:pt x="362" y="328"/>
                    <a:pt x="358" y="333"/>
                    <a:pt x="349" y="330"/>
                  </a:cubicBezTo>
                  <a:cubicBezTo>
                    <a:pt x="344" y="327"/>
                    <a:pt x="338" y="319"/>
                    <a:pt x="329" y="321"/>
                  </a:cubicBezTo>
                  <a:cubicBezTo>
                    <a:pt x="326" y="335"/>
                    <a:pt x="340" y="331"/>
                    <a:pt x="343" y="338"/>
                  </a:cubicBezTo>
                  <a:cubicBezTo>
                    <a:pt x="348" y="345"/>
                    <a:pt x="338" y="346"/>
                    <a:pt x="338" y="347"/>
                  </a:cubicBezTo>
                  <a:cubicBezTo>
                    <a:pt x="337" y="351"/>
                    <a:pt x="347" y="362"/>
                    <a:pt x="335" y="364"/>
                  </a:cubicBezTo>
                  <a:cubicBezTo>
                    <a:pt x="325" y="367"/>
                    <a:pt x="330" y="355"/>
                    <a:pt x="329" y="350"/>
                  </a:cubicBezTo>
                  <a:cubicBezTo>
                    <a:pt x="326" y="348"/>
                    <a:pt x="317" y="352"/>
                    <a:pt x="314" y="350"/>
                  </a:cubicBezTo>
                  <a:cubicBezTo>
                    <a:pt x="311" y="347"/>
                    <a:pt x="316" y="343"/>
                    <a:pt x="306" y="347"/>
                  </a:cubicBezTo>
                  <a:cubicBezTo>
                    <a:pt x="298" y="350"/>
                    <a:pt x="293" y="354"/>
                    <a:pt x="291" y="367"/>
                  </a:cubicBezTo>
                  <a:cubicBezTo>
                    <a:pt x="283" y="367"/>
                    <a:pt x="265" y="357"/>
                    <a:pt x="259" y="362"/>
                  </a:cubicBezTo>
                  <a:cubicBezTo>
                    <a:pt x="256" y="347"/>
                    <a:pt x="241" y="345"/>
                    <a:pt x="244" y="324"/>
                  </a:cubicBezTo>
                  <a:cubicBezTo>
                    <a:pt x="238" y="322"/>
                    <a:pt x="239" y="328"/>
                    <a:pt x="239" y="332"/>
                  </a:cubicBezTo>
                  <a:cubicBezTo>
                    <a:pt x="229" y="334"/>
                    <a:pt x="228" y="327"/>
                    <a:pt x="218" y="330"/>
                  </a:cubicBezTo>
                  <a:cubicBezTo>
                    <a:pt x="216" y="317"/>
                    <a:pt x="209" y="310"/>
                    <a:pt x="192" y="312"/>
                  </a:cubicBezTo>
                  <a:cubicBezTo>
                    <a:pt x="192" y="309"/>
                    <a:pt x="192" y="306"/>
                    <a:pt x="192" y="303"/>
                  </a:cubicBezTo>
                  <a:cubicBezTo>
                    <a:pt x="182" y="306"/>
                    <a:pt x="174" y="313"/>
                    <a:pt x="163" y="315"/>
                  </a:cubicBezTo>
                  <a:cubicBezTo>
                    <a:pt x="155" y="319"/>
                    <a:pt x="172" y="321"/>
                    <a:pt x="169" y="330"/>
                  </a:cubicBezTo>
                  <a:cubicBezTo>
                    <a:pt x="163" y="325"/>
                    <a:pt x="160" y="335"/>
                    <a:pt x="154" y="335"/>
                  </a:cubicBezTo>
                  <a:cubicBezTo>
                    <a:pt x="150" y="336"/>
                    <a:pt x="139" y="330"/>
                    <a:pt x="131" y="330"/>
                  </a:cubicBezTo>
                  <a:cubicBezTo>
                    <a:pt x="117" y="328"/>
                    <a:pt x="110" y="326"/>
                    <a:pt x="96" y="321"/>
                  </a:cubicBezTo>
                  <a:cubicBezTo>
                    <a:pt x="88" y="318"/>
                    <a:pt x="83" y="312"/>
                    <a:pt x="73" y="315"/>
                  </a:cubicBezTo>
                  <a:cubicBezTo>
                    <a:pt x="79" y="304"/>
                    <a:pt x="73" y="293"/>
                    <a:pt x="67" y="286"/>
                  </a:cubicBezTo>
                  <a:cubicBezTo>
                    <a:pt x="66" y="293"/>
                    <a:pt x="57" y="309"/>
                    <a:pt x="61" y="312"/>
                  </a:cubicBezTo>
                  <a:cubicBezTo>
                    <a:pt x="55" y="322"/>
                    <a:pt x="34" y="316"/>
                    <a:pt x="23" y="321"/>
                  </a:cubicBezTo>
                  <a:cubicBezTo>
                    <a:pt x="19" y="314"/>
                    <a:pt x="30" y="314"/>
                    <a:pt x="32" y="309"/>
                  </a:cubicBezTo>
                  <a:cubicBezTo>
                    <a:pt x="34" y="305"/>
                    <a:pt x="31" y="299"/>
                    <a:pt x="32" y="295"/>
                  </a:cubicBezTo>
                  <a:cubicBezTo>
                    <a:pt x="33" y="292"/>
                    <a:pt x="38" y="290"/>
                    <a:pt x="38" y="286"/>
                  </a:cubicBezTo>
                  <a:cubicBezTo>
                    <a:pt x="39" y="278"/>
                    <a:pt x="33" y="273"/>
                    <a:pt x="32" y="266"/>
                  </a:cubicBezTo>
                  <a:cubicBezTo>
                    <a:pt x="32" y="260"/>
                    <a:pt x="34" y="247"/>
                    <a:pt x="35" y="242"/>
                  </a:cubicBezTo>
                  <a:cubicBezTo>
                    <a:pt x="37" y="236"/>
                    <a:pt x="45" y="229"/>
                    <a:pt x="47" y="222"/>
                  </a:cubicBezTo>
                  <a:cubicBezTo>
                    <a:pt x="50" y="208"/>
                    <a:pt x="48" y="187"/>
                    <a:pt x="47" y="181"/>
                  </a:cubicBezTo>
                  <a:cubicBezTo>
                    <a:pt x="45" y="177"/>
                    <a:pt x="37" y="173"/>
                    <a:pt x="35" y="170"/>
                  </a:cubicBezTo>
                  <a:cubicBezTo>
                    <a:pt x="32" y="164"/>
                    <a:pt x="34" y="148"/>
                    <a:pt x="23" y="146"/>
                  </a:cubicBezTo>
                  <a:cubicBezTo>
                    <a:pt x="26" y="122"/>
                    <a:pt x="12" y="115"/>
                    <a:pt x="3" y="103"/>
                  </a:cubicBezTo>
                  <a:cubicBezTo>
                    <a:pt x="5" y="69"/>
                    <a:pt x="0" y="42"/>
                    <a:pt x="0" y="10"/>
                  </a:cubicBezTo>
                  <a:cubicBezTo>
                    <a:pt x="54" y="9"/>
                    <a:pt x="114" y="4"/>
                    <a:pt x="169" y="1"/>
                  </a:cubicBezTo>
                  <a:cubicBezTo>
                    <a:pt x="188" y="0"/>
                    <a:pt x="207" y="0"/>
                    <a:pt x="224" y="1"/>
                  </a:cubicBezTo>
                  <a:cubicBezTo>
                    <a:pt x="219" y="12"/>
                    <a:pt x="224" y="10"/>
                    <a:pt x="230" y="4"/>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8" name="Freeform 184"/>
            <p:cNvSpPr>
              <a:spLocks/>
            </p:cNvSpPr>
            <p:nvPr/>
          </p:nvSpPr>
          <p:spPr bwMode="auto">
            <a:xfrm>
              <a:off x="3603626" y="3651251"/>
              <a:ext cx="20638" cy="20638"/>
            </a:xfrm>
            <a:custGeom>
              <a:avLst/>
              <a:gdLst>
                <a:gd name="T0" fmla="*/ 17 w 17"/>
                <a:gd name="T1" fmla="*/ 10 h 17"/>
                <a:gd name="T2" fmla="*/ 0 w 17"/>
                <a:gd name="T3" fmla="*/ 7 h 17"/>
                <a:gd name="T4" fmla="*/ 17 w 17"/>
                <a:gd name="T5" fmla="*/ 10 h 17"/>
              </a:gdLst>
              <a:ahLst/>
              <a:cxnLst>
                <a:cxn ang="0">
                  <a:pos x="T0" y="T1"/>
                </a:cxn>
                <a:cxn ang="0">
                  <a:pos x="T2" y="T3"/>
                </a:cxn>
                <a:cxn ang="0">
                  <a:pos x="T4" y="T5"/>
                </a:cxn>
              </a:cxnLst>
              <a:rect l="0" t="0" r="r" b="b"/>
              <a:pathLst>
                <a:path w="17" h="17">
                  <a:moveTo>
                    <a:pt x="17" y="10"/>
                  </a:moveTo>
                  <a:cubicBezTo>
                    <a:pt x="11" y="17"/>
                    <a:pt x="8" y="7"/>
                    <a:pt x="0" y="7"/>
                  </a:cubicBezTo>
                  <a:cubicBezTo>
                    <a:pt x="2" y="0"/>
                    <a:pt x="17" y="0"/>
                    <a:pt x="17" y="1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9" name="Freeform 185"/>
            <p:cNvSpPr>
              <a:spLocks/>
            </p:cNvSpPr>
            <p:nvPr/>
          </p:nvSpPr>
          <p:spPr bwMode="auto">
            <a:xfrm>
              <a:off x="3671889" y="3681413"/>
              <a:ext cx="14288" cy="15875"/>
            </a:xfrm>
            <a:custGeom>
              <a:avLst/>
              <a:gdLst>
                <a:gd name="T0" fmla="*/ 7 w 13"/>
                <a:gd name="T1" fmla="*/ 0 h 14"/>
                <a:gd name="T2" fmla="*/ 13 w 13"/>
                <a:gd name="T3" fmla="*/ 6 h 14"/>
                <a:gd name="T4" fmla="*/ 7 w 13"/>
                <a:gd name="T5" fmla="*/ 0 h 14"/>
              </a:gdLst>
              <a:ahLst/>
              <a:cxnLst>
                <a:cxn ang="0">
                  <a:pos x="T0" y="T1"/>
                </a:cxn>
                <a:cxn ang="0">
                  <a:pos x="T2" y="T3"/>
                </a:cxn>
                <a:cxn ang="0">
                  <a:pos x="T4" y="T5"/>
                </a:cxn>
              </a:cxnLst>
              <a:rect l="0" t="0" r="r" b="b"/>
              <a:pathLst>
                <a:path w="13" h="14">
                  <a:moveTo>
                    <a:pt x="7" y="0"/>
                  </a:moveTo>
                  <a:cubicBezTo>
                    <a:pt x="11" y="1"/>
                    <a:pt x="9" y="6"/>
                    <a:pt x="13" y="6"/>
                  </a:cubicBezTo>
                  <a:cubicBezTo>
                    <a:pt x="11" y="14"/>
                    <a:pt x="0" y="3"/>
                    <a:pt x="7"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60" name="Freeform 186"/>
            <p:cNvSpPr>
              <a:spLocks/>
            </p:cNvSpPr>
            <p:nvPr/>
          </p:nvSpPr>
          <p:spPr bwMode="auto">
            <a:xfrm>
              <a:off x="2170113" y="2857501"/>
              <a:ext cx="1271588" cy="1236663"/>
            </a:xfrm>
            <a:custGeom>
              <a:avLst/>
              <a:gdLst>
                <a:gd name="T0" fmla="*/ 735 w 1065"/>
                <a:gd name="T1" fmla="*/ 846 h 1035"/>
                <a:gd name="T2" fmla="*/ 755 w 1065"/>
                <a:gd name="T3" fmla="*/ 863 h 1035"/>
                <a:gd name="T4" fmla="*/ 715 w 1065"/>
                <a:gd name="T5" fmla="*/ 884 h 1035"/>
                <a:gd name="T6" fmla="*/ 744 w 1065"/>
                <a:gd name="T7" fmla="*/ 904 h 1035"/>
                <a:gd name="T8" fmla="*/ 741 w 1065"/>
                <a:gd name="T9" fmla="*/ 954 h 1035"/>
                <a:gd name="T10" fmla="*/ 753 w 1065"/>
                <a:gd name="T11" fmla="*/ 997 h 1035"/>
                <a:gd name="T12" fmla="*/ 750 w 1065"/>
                <a:gd name="T13" fmla="*/ 1035 h 1035"/>
                <a:gd name="T14" fmla="*/ 674 w 1065"/>
                <a:gd name="T15" fmla="*/ 1015 h 1035"/>
                <a:gd name="T16" fmla="*/ 604 w 1065"/>
                <a:gd name="T17" fmla="*/ 983 h 1035"/>
                <a:gd name="T18" fmla="*/ 596 w 1065"/>
                <a:gd name="T19" fmla="*/ 971 h 1035"/>
                <a:gd name="T20" fmla="*/ 572 w 1065"/>
                <a:gd name="T21" fmla="*/ 919 h 1035"/>
                <a:gd name="T22" fmla="*/ 569 w 1065"/>
                <a:gd name="T23" fmla="*/ 895 h 1035"/>
                <a:gd name="T24" fmla="*/ 549 w 1065"/>
                <a:gd name="T25" fmla="*/ 858 h 1035"/>
                <a:gd name="T26" fmla="*/ 508 w 1065"/>
                <a:gd name="T27" fmla="*/ 805 h 1035"/>
                <a:gd name="T28" fmla="*/ 497 w 1065"/>
                <a:gd name="T29" fmla="*/ 767 h 1035"/>
                <a:gd name="T30" fmla="*/ 491 w 1065"/>
                <a:gd name="T31" fmla="*/ 759 h 1035"/>
                <a:gd name="T32" fmla="*/ 476 w 1065"/>
                <a:gd name="T33" fmla="*/ 724 h 1035"/>
                <a:gd name="T34" fmla="*/ 430 w 1065"/>
                <a:gd name="T35" fmla="*/ 671 h 1035"/>
                <a:gd name="T36" fmla="*/ 409 w 1065"/>
                <a:gd name="T37" fmla="*/ 648 h 1035"/>
                <a:gd name="T38" fmla="*/ 331 w 1065"/>
                <a:gd name="T39" fmla="*/ 648 h 1035"/>
                <a:gd name="T40" fmla="*/ 290 w 1065"/>
                <a:gd name="T41" fmla="*/ 689 h 1035"/>
                <a:gd name="T42" fmla="*/ 223 w 1065"/>
                <a:gd name="T43" fmla="*/ 698 h 1035"/>
                <a:gd name="T44" fmla="*/ 194 w 1065"/>
                <a:gd name="T45" fmla="*/ 683 h 1035"/>
                <a:gd name="T46" fmla="*/ 145 w 1065"/>
                <a:gd name="T47" fmla="*/ 607 h 1035"/>
                <a:gd name="T48" fmla="*/ 139 w 1065"/>
                <a:gd name="T49" fmla="*/ 575 h 1035"/>
                <a:gd name="T50" fmla="*/ 133 w 1065"/>
                <a:gd name="T51" fmla="*/ 561 h 1035"/>
                <a:gd name="T52" fmla="*/ 110 w 1065"/>
                <a:gd name="T53" fmla="*/ 535 h 1035"/>
                <a:gd name="T54" fmla="*/ 84 w 1065"/>
                <a:gd name="T55" fmla="*/ 511 h 1035"/>
                <a:gd name="T56" fmla="*/ 31 w 1065"/>
                <a:gd name="T57" fmla="*/ 462 h 1035"/>
                <a:gd name="T58" fmla="*/ 2 w 1065"/>
                <a:gd name="T59" fmla="*/ 410 h 1035"/>
                <a:gd name="T60" fmla="*/ 293 w 1065"/>
                <a:gd name="T61" fmla="*/ 427 h 1035"/>
                <a:gd name="T62" fmla="*/ 549 w 1065"/>
                <a:gd name="T63" fmla="*/ 11 h 1035"/>
                <a:gd name="T64" fmla="*/ 572 w 1065"/>
                <a:gd name="T65" fmla="*/ 215 h 1035"/>
                <a:gd name="T66" fmla="*/ 610 w 1065"/>
                <a:gd name="T67" fmla="*/ 235 h 1035"/>
                <a:gd name="T68" fmla="*/ 694 w 1065"/>
                <a:gd name="T69" fmla="*/ 244 h 1035"/>
                <a:gd name="T70" fmla="*/ 709 w 1065"/>
                <a:gd name="T71" fmla="*/ 270 h 1035"/>
                <a:gd name="T72" fmla="*/ 744 w 1065"/>
                <a:gd name="T73" fmla="*/ 273 h 1035"/>
                <a:gd name="T74" fmla="*/ 770 w 1065"/>
                <a:gd name="T75" fmla="*/ 282 h 1035"/>
                <a:gd name="T76" fmla="*/ 785 w 1065"/>
                <a:gd name="T77" fmla="*/ 261 h 1035"/>
                <a:gd name="T78" fmla="*/ 837 w 1065"/>
                <a:gd name="T79" fmla="*/ 285 h 1035"/>
                <a:gd name="T80" fmla="*/ 875 w 1065"/>
                <a:gd name="T81" fmla="*/ 270 h 1035"/>
                <a:gd name="T82" fmla="*/ 921 w 1065"/>
                <a:gd name="T83" fmla="*/ 261 h 1035"/>
                <a:gd name="T84" fmla="*/ 959 w 1065"/>
                <a:gd name="T85" fmla="*/ 279 h 1035"/>
                <a:gd name="T86" fmla="*/ 988 w 1065"/>
                <a:gd name="T87" fmla="*/ 296 h 1035"/>
                <a:gd name="T88" fmla="*/ 1020 w 1065"/>
                <a:gd name="T89" fmla="*/ 445 h 1035"/>
                <a:gd name="T90" fmla="*/ 1038 w 1065"/>
                <a:gd name="T91" fmla="*/ 479 h 1035"/>
                <a:gd name="T92" fmla="*/ 1052 w 1065"/>
                <a:gd name="T93" fmla="*/ 500 h 1035"/>
                <a:gd name="T94" fmla="*/ 1064 w 1065"/>
                <a:gd name="T95" fmla="*/ 538 h 1035"/>
                <a:gd name="T96" fmla="*/ 1064 w 1065"/>
                <a:gd name="T97" fmla="*/ 558 h 1035"/>
                <a:gd name="T98" fmla="*/ 1041 w 1065"/>
                <a:gd name="T99" fmla="*/ 663 h 1035"/>
                <a:gd name="T100" fmla="*/ 1000 w 1065"/>
                <a:gd name="T101" fmla="*/ 680 h 1035"/>
                <a:gd name="T102" fmla="*/ 971 w 1065"/>
                <a:gd name="T103" fmla="*/ 680 h 1035"/>
                <a:gd name="T104" fmla="*/ 956 w 1065"/>
                <a:gd name="T105" fmla="*/ 669 h 1035"/>
                <a:gd name="T106" fmla="*/ 956 w 1065"/>
                <a:gd name="T107" fmla="*/ 703 h 1035"/>
                <a:gd name="T108" fmla="*/ 898 w 1065"/>
                <a:gd name="T109" fmla="*/ 759 h 1035"/>
                <a:gd name="T110" fmla="*/ 872 w 1065"/>
                <a:gd name="T111" fmla="*/ 773 h 1035"/>
                <a:gd name="T112" fmla="*/ 849 w 1065"/>
                <a:gd name="T113" fmla="*/ 770 h 1035"/>
                <a:gd name="T114" fmla="*/ 831 w 1065"/>
                <a:gd name="T115" fmla="*/ 759 h 1035"/>
                <a:gd name="T116" fmla="*/ 811 w 1065"/>
                <a:gd name="T117" fmla="*/ 762 h 1035"/>
                <a:gd name="T118" fmla="*/ 828 w 1065"/>
                <a:gd name="T119" fmla="*/ 788 h 1035"/>
                <a:gd name="T120" fmla="*/ 793 w 1065"/>
                <a:gd name="T121" fmla="*/ 814 h 1035"/>
                <a:gd name="T122" fmla="*/ 773 w 1065"/>
                <a:gd name="T123" fmla="*/ 834 h 1035"/>
                <a:gd name="T124" fmla="*/ 767 w 1065"/>
                <a:gd name="T125" fmla="*/ 846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5" h="1035">
                  <a:moveTo>
                    <a:pt x="767" y="846"/>
                  </a:moveTo>
                  <a:cubicBezTo>
                    <a:pt x="758" y="842"/>
                    <a:pt x="744" y="842"/>
                    <a:pt x="735" y="846"/>
                  </a:cubicBezTo>
                  <a:cubicBezTo>
                    <a:pt x="738" y="853"/>
                    <a:pt x="743" y="849"/>
                    <a:pt x="747" y="852"/>
                  </a:cubicBezTo>
                  <a:cubicBezTo>
                    <a:pt x="750" y="854"/>
                    <a:pt x="752" y="858"/>
                    <a:pt x="755" y="863"/>
                  </a:cubicBezTo>
                  <a:cubicBezTo>
                    <a:pt x="755" y="875"/>
                    <a:pt x="747" y="880"/>
                    <a:pt x="747" y="893"/>
                  </a:cubicBezTo>
                  <a:cubicBezTo>
                    <a:pt x="729" y="896"/>
                    <a:pt x="725" y="887"/>
                    <a:pt x="715" y="884"/>
                  </a:cubicBezTo>
                  <a:cubicBezTo>
                    <a:pt x="714" y="893"/>
                    <a:pt x="722" y="893"/>
                    <a:pt x="721" y="904"/>
                  </a:cubicBezTo>
                  <a:cubicBezTo>
                    <a:pt x="731" y="905"/>
                    <a:pt x="735" y="909"/>
                    <a:pt x="744" y="904"/>
                  </a:cubicBezTo>
                  <a:cubicBezTo>
                    <a:pt x="740" y="912"/>
                    <a:pt x="740" y="924"/>
                    <a:pt x="732" y="927"/>
                  </a:cubicBezTo>
                  <a:cubicBezTo>
                    <a:pt x="726" y="941"/>
                    <a:pt x="739" y="945"/>
                    <a:pt x="741" y="954"/>
                  </a:cubicBezTo>
                  <a:cubicBezTo>
                    <a:pt x="743" y="961"/>
                    <a:pt x="742" y="972"/>
                    <a:pt x="744" y="980"/>
                  </a:cubicBezTo>
                  <a:cubicBezTo>
                    <a:pt x="746" y="987"/>
                    <a:pt x="751" y="991"/>
                    <a:pt x="753" y="997"/>
                  </a:cubicBezTo>
                  <a:cubicBezTo>
                    <a:pt x="755" y="1008"/>
                    <a:pt x="750" y="1019"/>
                    <a:pt x="758" y="1026"/>
                  </a:cubicBezTo>
                  <a:cubicBezTo>
                    <a:pt x="760" y="1033"/>
                    <a:pt x="745" y="1025"/>
                    <a:pt x="750" y="1035"/>
                  </a:cubicBezTo>
                  <a:cubicBezTo>
                    <a:pt x="736" y="1035"/>
                    <a:pt x="731" y="1018"/>
                    <a:pt x="718" y="1015"/>
                  </a:cubicBezTo>
                  <a:cubicBezTo>
                    <a:pt x="705" y="1011"/>
                    <a:pt x="692" y="1017"/>
                    <a:pt x="674" y="1015"/>
                  </a:cubicBezTo>
                  <a:cubicBezTo>
                    <a:pt x="664" y="1006"/>
                    <a:pt x="657" y="995"/>
                    <a:pt x="636" y="997"/>
                  </a:cubicBezTo>
                  <a:cubicBezTo>
                    <a:pt x="633" y="985"/>
                    <a:pt x="620" y="983"/>
                    <a:pt x="604" y="983"/>
                  </a:cubicBezTo>
                  <a:cubicBezTo>
                    <a:pt x="601" y="981"/>
                    <a:pt x="603" y="977"/>
                    <a:pt x="601" y="974"/>
                  </a:cubicBezTo>
                  <a:cubicBezTo>
                    <a:pt x="601" y="973"/>
                    <a:pt x="596" y="971"/>
                    <a:pt x="596" y="971"/>
                  </a:cubicBezTo>
                  <a:cubicBezTo>
                    <a:pt x="593" y="965"/>
                    <a:pt x="595" y="957"/>
                    <a:pt x="593" y="951"/>
                  </a:cubicBezTo>
                  <a:cubicBezTo>
                    <a:pt x="588" y="938"/>
                    <a:pt x="580" y="928"/>
                    <a:pt x="572" y="919"/>
                  </a:cubicBezTo>
                  <a:cubicBezTo>
                    <a:pt x="570" y="913"/>
                    <a:pt x="575" y="911"/>
                    <a:pt x="575" y="907"/>
                  </a:cubicBezTo>
                  <a:cubicBezTo>
                    <a:pt x="575" y="901"/>
                    <a:pt x="570" y="900"/>
                    <a:pt x="569" y="895"/>
                  </a:cubicBezTo>
                  <a:cubicBezTo>
                    <a:pt x="569" y="888"/>
                    <a:pt x="573" y="881"/>
                    <a:pt x="569" y="872"/>
                  </a:cubicBezTo>
                  <a:cubicBezTo>
                    <a:pt x="566" y="864"/>
                    <a:pt x="557" y="861"/>
                    <a:pt x="549" y="858"/>
                  </a:cubicBezTo>
                  <a:cubicBezTo>
                    <a:pt x="542" y="842"/>
                    <a:pt x="530" y="830"/>
                    <a:pt x="523" y="814"/>
                  </a:cubicBezTo>
                  <a:cubicBezTo>
                    <a:pt x="520" y="809"/>
                    <a:pt x="513" y="809"/>
                    <a:pt x="508" y="805"/>
                  </a:cubicBezTo>
                  <a:cubicBezTo>
                    <a:pt x="506" y="799"/>
                    <a:pt x="504" y="794"/>
                    <a:pt x="502" y="782"/>
                  </a:cubicBezTo>
                  <a:cubicBezTo>
                    <a:pt x="502" y="782"/>
                    <a:pt x="501" y="774"/>
                    <a:pt x="497" y="767"/>
                  </a:cubicBezTo>
                  <a:cubicBezTo>
                    <a:pt x="496" y="766"/>
                    <a:pt x="491" y="765"/>
                    <a:pt x="491" y="765"/>
                  </a:cubicBezTo>
                  <a:cubicBezTo>
                    <a:pt x="490" y="763"/>
                    <a:pt x="492" y="760"/>
                    <a:pt x="491" y="759"/>
                  </a:cubicBezTo>
                  <a:cubicBezTo>
                    <a:pt x="488" y="754"/>
                    <a:pt x="487" y="749"/>
                    <a:pt x="482" y="744"/>
                  </a:cubicBezTo>
                  <a:cubicBezTo>
                    <a:pt x="480" y="742"/>
                    <a:pt x="479" y="731"/>
                    <a:pt x="476" y="724"/>
                  </a:cubicBezTo>
                  <a:cubicBezTo>
                    <a:pt x="471" y="711"/>
                    <a:pt x="460" y="703"/>
                    <a:pt x="450" y="692"/>
                  </a:cubicBezTo>
                  <a:cubicBezTo>
                    <a:pt x="446" y="687"/>
                    <a:pt x="437" y="677"/>
                    <a:pt x="430" y="671"/>
                  </a:cubicBezTo>
                  <a:cubicBezTo>
                    <a:pt x="428" y="670"/>
                    <a:pt x="425" y="670"/>
                    <a:pt x="427" y="671"/>
                  </a:cubicBezTo>
                  <a:cubicBezTo>
                    <a:pt x="417" y="662"/>
                    <a:pt x="417" y="656"/>
                    <a:pt x="409" y="648"/>
                  </a:cubicBezTo>
                  <a:cubicBezTo>
                    <a:pt x="397" y="651"/>
                    <a:pt x="379" y="650"/>
                    <a:pt x="360" y="645"/>
                  </a:cubicBezTo>
                  <a:cubicBezTo>
                    <a:pt x="350" y="643"/>
                    <a:pt x="338" y="632"/>
                    <a:pt x="331" y="648"/>
                  </a:cubicBezTo>
                  <a:cubicBezTo>
                    <a:pt x="321" y="644"/>
                    <a:pt x="310" y="650"/>
                    <a:pt x="305" y="657"/>
                  </a:cubicBezTo>
                  <a:cubicBezTo>
                    <a:pt x="300" y="663"/>
                    <a:pt x="296" y="677"/>
                    <a:pt x="290" y="689"/>
                  </a:cubicBezTo>
                  <a:cubicBezTo>
                    <a:pt x="285" y="700"/>
                    <a:pt x="273" y="710"/>
                    <a:pt x="264" y="718"/>
                  </a:cubicBezTo>
                  <a:cubicBezTo>
                    <a:pt x="247" y="718"/>
                    <a:pt x="235" y="706"/>
                    <a:pt x="223" y="698"/>
                  </a:cubicBezTo>
                  <a:cubicBezTo>
                    <a:pt x="219" y="695"/>
                    <a:pt x="217" y="690"/>
                    <a:pt x="214" y="689"/>
                  </a:cubicBezTo>
                  <a:cubicBezTo>
                    <a:pt x="208" y="686"/>
                    <a:pt x="200" y="687"/>
                    <a:pt x="194" y="683"/>
                  </a:cubicBezTo>
                  <a:cubicBezTo>
                    <a:pt x="182" y="675"/>
                    <a:pt x="176" y="657"/>
                    <a:pt x="159" y="654"/>
                  </a:cubicBezTo>
                  <a:cubicBezTo>
                    <a:pt x="159" y="637"/>
                    <a:pt x="140" y="629"/>
                    <a:pt x="145" y="607"/>
                  </a:cubicBezTo>
                  <a:cubicBezTo>
                    <a:pt x="146" y="601"/>
                    <a:pt x="147" y="595"/>
                    <a:pt x="142" y="584"/>
                  </a:cubicBezTo>
                  <a:cubicBezTo>
                    <a:pt x="141" y="583"/>
                    <a:pt x="140" y="578"/>
                    <a:pt x="139" y="575"/>
                  </a:cubicBezTo>
                  <a:cubicBezTo>
                    <a:pt x="138" y="574"/>
                    <a:pt x="133" y="573"/>
                    <a:pt x="133" y="573"/>
                  </a:cubicBezTo>
                  <a:cubicBezTo>
                    <a:pt x="132" y="569"/>
                    <a:pt x="135" y="564"/>
                    <a:pt x="133" y="561"/>
                  </a:cubicBezTo>
                  <a:cubicBezTo>
                    <a:pt x="130" y="556"/>
                    <a:pt x="128" y="553"/>
                    <a:pt x="124" y="549"/>
                  </a:cubicBezTo>
                  <a:cubicBezTo>
                    <a:pt x="120" y="544"/>
                    <a:pt x="115" y="539"/>
                    <a:pt x="110" y="535"/>
                  </a:cubicBezTo>
                  <a:cubicBezTo>
                    <a:pt x="106" y="532"/>
                    <a:pt x="97" y="531"/>
                    <a:pt x="92" y="526"/>
                  </a:cubicBezTo>
                  <a:cubicBezTo>
                    <a:pt x="89" y="523"/>
                    <a:pt x="87" y="516"/>
                    <a:pt x="84" y="511"/>
                  </a:cubicBezTo>
                  <a:cubicBezTo>
                    <a:pt x="80" y="507"/>
                    <a:pt x="76" y="504"/>
                    <a:pt x="72" y="500"/>
                  </a:cubicBezTo>
                  <a:cubicBezTo>
                    <a:pt x="59" y="484"/>
                    <a:pt x="52" y="470"/>
                    <a:pt x="31" y="462"/>
                  </a:cubicBezTo>
                  <a:cubicBezTo>
                    <a:pt x="31" y="454"/>
                    <a:pt x="26" y="450"/>
                    <a:pt x="25" y="442"/>
                  </a:cubicBezTo>
                  <a:cubicBezTo>
                    <a:pt x="18" y="430"/>
                    <a:pt x="0" y="430"/>
                    <a:pt x="2" y="410"/>
                  </a:cubicBezTo>
                  <a:cubicBezTo>
                    <a:pt x="94" y="420"/>
                    <a:pt x="187" y="428"/>
                    <a:pt x="284" y="433"/>
                  </a:cubicBezTo>
                  <a:cubicBezTo>
                    <a:pt x="288" y="432"/>
                    <a:pt x="289" y="428"/>
                    <a:pt x="293" y="427"/>
                  </a:cubicBezTo>
                  <a:cubicBezTo>
                    <a:pt x="301" y="283"/>
                    <a:pt x="312" y="142"/>
                    <a:pt x="322" y="0"/>
                  </a:cubicBezTo>
                  <a:cubicBezTo>
                    <a:pt x="396" y="5"/>
                    <a:pt x="475" y="6"/>
                    <a:pt x="549" y="11"/>
                  </a:cubicBezTo>
                  <a:cubicBezTo>
                    <a:pt x="549" y="74"/>
                    <a:pt x="548" y="136"/>
                    <a:pt x="543" y="194"/>
                  </a:cubicBezTo>
                  <a:cubicBezTo>
                    <a:pt x="556" y="198"/>
                    <a:pt x="563" y="208"/>
                    <a:pt x="572" y="215"/>
                  </a:cubicBezTo>
                  <a:cubicBezTo>
                    <a:pt x="587" y="217"/>
                    <a:pt x="596" y="211"/>
                    <a:pt x="604" y="215"/>
                  </a:cubicBezTo>
                  <a:cubicBezTo>
                    <a:pt x="609" y="219"/>
                    <a:pt x="605" y="231"/>
                    <a:pt x="610" y="235"/>
                  </a:cubicBezTo>
                  <a:cubicBezTo>
                    <a:pt x="632" y="236"/>
                    <a:pt x="653" y="239"/>
                    <a:pt x="665" y="250"/>
                  </a:cubicBezTo>
                  <a:cubicBezTo>
                    <a:pt x="676" y="243"/>
                    <a:pt x="677" y="242"/>
                    <a:pt x="694" y="244"/>
                  </a:cubicBezTo>
                  <a:cubicBezTo>
                    <a:pt x="693" y="253"/>
                    <a:pt x="697" y="257"/>
                    <a:pt x="706" y="256"/>
                  </a:cubicBezTo>
                  <a:cubicBezTo>
                    <a:pt x="705" y="262"/>
                    <a:pt x="707" y="267"/>
                    <a:pt x="709" y="270"/>
                  </a:cubicBezTo>
                  <a:cubicBezTo>
                    <a:pt x="720" y="270"/>
                    <a:pt x="722" y="262"/>
                    <a:pt x="729" y="258"/>
                  </a:cubicBezTo>
                  <a:cubicBezTo>
                    <a:pt x="736" y="261"/>
                    <a:pt x="741" y="266"/>
                    <a:pt x="744" y="273"/>
                  </a:cubicBezTo>
                  <a:cubicBezTo>
                    <a:pt x="752" y="274"/>
                    <a:pt x="759" y="272"/>
                    <a:pt x="761" y="267"/>
                  </a:cubicBezTo>
                  <a:cubicBezTo>
                    <a:pt x="768" y="268"/>
                    <a:pt x="761" y="283"/>
                    <a:pt x="770" y="282"/>
                  </a:cubicBezTo>
                  <a:cubicBezTo>
                    <a:pt x="777" y="282"/>
                    <a:pt x="778" y="272"/>
                    <a:pt x="782" y="267"/>
                  </a:cubicBezTo>
                  <a:cubicBezTo>
                    <a:pt x="783" y="266"/>
                    <a:pt x="785" y="265"/>
                    <a:pt x="785" y="261"/>
                  </a:cubicBezTo>
                  <a:cubicBezTo>
                    <a:pt x="796" y="265"/>
                    <a:pt x="799" y="273"/>
                    <a:pt x="814" y="267"/>
                  </a:cubicBezTo>
                  <a:cubicBezTo>
                    <a:pt x="818" y="277"/>
                    <a:pt x="830" y="278"/>
                    <a:pt x="837" y="285"/>
                  </a:cubicBezTo>
                  <a:cubicBezTo>
                    <a:pt x="842" y="278"/>
                    <a:pt x="851" y="276"/>
                    <a:pt x="857" y="270"/>
                  </a:cubicBezTo>
                  <a:cubicBezTo>
                    <a:pt x="866" y="267"/>
                    <a:pt x="866" y="267"/>
                    <a:pt x="875" y="270"/>
                  </a:cubicBezTo>
                  <a:cubicBezTo>
                    <a:pt x="882" y="269"/>
                    <a:pt x="887" y="265"/>
                    <a:pt x="892" y="261"/>
                  </a:cubicBezTo>
                  <a:cubicBezTo>
                    <a:pt x="898" y="265"/>
                    <a:pt x="915" y="274"/>
                    <a:pt x="921" y="261"/>
                  </a:cubicBezTo>
                  <a:cubicBezTo>
                    <a:pt x="934" y="258"/>
                    <a:pt x="943" y="275"/>
                    <a:pt x="950" y="279"/>
                  </a:cubicBezTo>
                  <a:cubicBezTo>
                    <a:pt x="953" y="280"/>
                    <a:pt x="957" y="278"/>
                    <a:pt x="959" y="279"/>
                  </a:cubicBezTo>
                  <a:cubicBezTo>
                    <a:pt x="960" y="279"/>
                    <a:pt x="961" y="284"/>
                    <a:pt x="962" y="285"/>
                  </a:cubicBezTo>
                  <a:cubicBezTo>
                    <a:pt x="971" y="288"/>
                    <a:pt x="985" y="284"/>
                    <a:pt x="988" y="296"/>
                  </a:cubicBezTo>
                  <a:cubicBezTo>
                    <a:pt x="996" y="293"/>
                    <a:pt x="1006" y="293"/>
                    <a:pt x="1014" y="296"/>
                  </a:cubicBezTo>
                  <a:cubicBezTo>
                    <a:pt x="1018" y="344"/>
                    <a:pt x="1018" y="395"/>
                    <a:pt x="1020" y="445"/>
                  </a:cubicBezTo>
                  <a:cubicBezTo>
                    <a:pt x="1025" y="452"/>
                    <a:pt x="1032" y="456"/>
                    <a:pt x="1038" y="462"/>
                  </a:cubicBezTo>
                  <a:cubicBezTo>
                    <a:pt x="1036" y="471"/>
                    <a:pt x="1044" y="473"/>
                    <a:pt x="1038" y="479"/>
                  </a:cubicBezTo>
                  <a:cubicBezTo>
                    <a:pt x="1040" y="483"/>
                    <a:pt x="1041" y="487"/>
                    <a:pt x="1043" y="491"/>
                  </a:cubicBezTo>
                  <a:cubicBezTo>
                    <a:pt x="1046" y="494"/>
                    <a:pt x="1051" y="497"/>
                    <a:pt x="1052" y="500"/>
                  </a:cubicBezTo>
                  <a:cubicBezTo>
                    <a:pt x="1053" y="502"/>
                    <a:pt x="1051" y="506"/>
                    <a:pt x="1052" y="509"/>
                  </a:cubicBezTo>
                  <a:cubicBezTo>
                    <a:pt x="1058" y="518"/>
                    <a:pt x="1065" y="520"/>
                    <a:pt x="1064" y="538"/>
                  </a:cubicBezTo>
                  <a:cubicBezTo>
                    <a:pt x="1064" y="538"/>
                    <a:pt x="1060" y="538"/>
                    <a:pt x="1061" y="541"/>
                  </a:cubicBezTo>
                  <a:cubicBezTo>
                    <a:pt x="1061" y="543"/>
                    <a:pt x="1064" y="551"/>
                    <a:pt x="1064" y="558"/>
                  </a:cubicBezTo>
                  <a:cubicBezTo>
                    <a:pt x="1050" y="572"/>
                    <a:pt x="1046" y="604"/>
                    <a:pt x="1055" y="625"/>
                  </a:cubicBezTo>
                  <a:cubicBezTo>
                    <a:pt x="1049" y="635"/>
                    <a:pt x="1025" y="649"/>
                    <a:pt x="1041" y="663"/>
                  </a:cubicBezTo>
                  <a:cubicBezTo>
                    <a:pt x="1033" y="667"/>
                    <a:pt x="1027" y="666"/>
                    <a:pt x="1020" y="669"/>
                  </a:cubicBezTo>
                  <a:cubicBezTo>
                    <a:pt x="1012" y="671"/>
                    <a:pt x="1006" y="679"/>
                    <a:pt x="1000" y="680"/>
                  </a:cubicBezTo>
                  <a:cubicBezTo>
                    <a:pt x="995" y="681"/>
                    <a:pt x="995" y="677"/>
                    <a:pt x="991" y="677"/>
                  </a:cubicBezTo>
                  <a:cubicBezTo>
                    <a:pt x="988" y="678"/>
                    <a:pt x="978" y="681"/>
                    <a:pt x="971" y="680"/>
                  </a:cubicBezTo>
                  <a:cubicBezTo>
                    <a:pt x="975" y="676"/>
                    <a:pt x="974" y="668"/>
                    <a:pt x="974" y="660"/>
                  </a:cubicBezTo>
                  <a:cubicBezTo>
                    <a:pt x="963" y="652"/>
                    <a:pt x="961" y="667"/>
                    <a:pt x="956" y="669"/>
                  </a:cubicBezTo>
                  <a:cubicBezTo>
                    <a:pt x="950" y="670"/>
                    <a:pt x="950" y="657"/>
                    <a:pt x="945" y="666"/>
                  </a:cubicBezTo>
                  <a:cubicBezTo>
                    <a:pt x="945" y="681"/>
                    <a:pt x="951" y="687"/>
                    <a:pt x="956" y="703"/>
                  </a:cubicBezTo>
                  <a:cubicBezTo>
                    <a:pt x="947" y="706"/>
                    <a:pt x="946" y="716"/>
                    <a:pt x="936" y="718"/>
                  </a:cubicBezTo>
                  <a:cubicBezTo>
                    <a:pt x="935" y="743"/>
                    <a:pt x="910" y="744"/>
                    <a:pt x="898" y="759"/>
                  </a:cubicBezTo>
                  <a:cubicBezTo>
                    <a:pt x="887" y="756"/>
                    <a:pt x="884" y="762"/>
                    <a:pt x="875" y="762"/>
                  </a:cubicBezTo>
                  <a:cubicBezTo>
                    <a:pt x="871" y="763"/>
                    <a:pt x="872" y="769"/>
                    <a:pt x="872" y="773"/>
                  </a:cubicBezTo>
                  <a:cubicBezTo>
                    <a:pt x="865" y="775"/>
                    <a:pt x="868" y="768"/>
                    <a:pt x="863" y="767"/>
                  </a:cubicBezTo>
                  <a:cubicBezTo>
                    <a:pt x="866" y="768"/>
                    <a:pt x="852" y="774"/>
                    <a:pt x="849" y="770"/>
                  </a:cubicBezTo>
                  <a:cubicBezTo>
                    <a:pt x="848" y="770"/>
                    <a:pt x="849" y="765"/>
                    <a:pt x="849" y="765"/>
                  </a:cubicBezTo>
                  <a:cubicBezTo>
                    <a:pt x="843" y="763"/>
                    <a:pt x="833" y="774"/>
                    <a:pt x="831" y="759"/>
                  </a:cubicBezTo>
                  <a:cubicBezTo>
                    <a:pt x="823" y="761"/>
                    <a:pt x="833" y="768"/>
                    <a:pt x="831" y="773"/>
                  </a:cubicBezTo>
                  <a:cubicBezTo>
                    <a:pt x="818" y="775"/>
                    <a:pt x="824" y="759"/>
                    <a:pt x="811" y="762"/>
                  </a:cubicBezTo>
                  <a:cubicBezTo>
                    <a:pt x="804" y="768"/>
                    <a:pt x="827" y="780"/>
                    <a:pt x="817" y="791"/>
                  </a:cubicBezTo>
                  <a:cubicBezTo>
                    <a:pt x="819" y="788"/>
                    <a:pt x="823" y="788"/>
                    <a:pt x="828" y="788"/>
                  </a:cubicBezTo>
                  <a:cubicBezTo>
                    <a:pt x="819" y="801"/>
                    <a:pt x="808" y="799"/>
                    <a:pt x="799" y="788"/>
                  </a:cubicBezTo>
                  <a:cubicBezTo>
                    <a:pt x="792" y="796"/>
                    <a:pt x="804" y="808"/>
                    <a:pt x="793" y="814"/>
                  </a:cubicBezTo>
                  <a:cubicBezTo>
                    <a:pt x="789" y="801"/>
                    <a:pt x="774" y="824"/>
                    <a:pt x="764" y="814"/>
                  </a:cubicBezTo>
                  <a:cubicBezTo>
                    <a:pt x="767" y="823"/>
                    <a:pt x="761" y="830"/>
                    <a:pt x="773" y="834"/>
                  </a:cubicBezTo>
                  <a:cubicBezTo>
                    <a:pt x="772" y="830"/>
                    <a:pt x="776" y="829"/>
                    <a:pt x="776" y="826"/>
                  </a:cubicBezTo>
                  <a:cubicBezTo>
                    <a:pt x="783" y="831"/>
                    <a:pt x="766" y="837"/>
                    <a:pt x="767" y="846"/>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79" name="Group 4178"/>
          <p:cNvGrpSpPr/>
          <p:nvPr/>
        </p:nvGrpSpPr>
        <p:grpSpPr>
          <a:xfrm>
            <a:off x="6705600" y="3396440"/>
            <a:ext cx="1524000" cy="498794"/>
            <a:chOff x="5957994" y="2453956"/>
            <a:chExt cx="1524000" cy="498794"/>
          </a:xfrm>
        </p:grpSpPr>
        <p:sp>
          <p:nvSpPr>
            <p:cNvPr id="508" name="Content Placeholder 2"/>
            <p:cNvSpPr txBox="1">
              <a:spLocks/>
            </p:cNvSpPr>
            <p:nvPr/>
          </p:nvSpPr>
          <p:spPr>
            <a:xfrm>
              <a:off x="6196503" y="2453956"/>
              <a:ext cx="128549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25% </a:t>
              </a:r>
              <a:r>
                <a:rPr lang="en-US" sz="800" b="1" dirty="0">
                  <a:solidFill>
                    <a:schemeClr val="tx2"/>
                  </a:solidFill>
                </a:rPr>
                <a:t>Google Search</a:t>
              </a:r>
            </a:p>
          </p:txBody>
        </p:sp>
        <p:sp>
          <p:nvSpPr>
            <p:cNvPr id="509" name="Content Placeholder 2"/>
            <p:cNvSpPr txBox="1">
              <a:spLocks/>
            </p:cNvSpPr>
            <p:nvPr/>
          </p:nvSpPr>
          <p:spPr>
            <a:xfrm>
              <a:off x="6207456" y="2640476"/>
              <a:ext cx="127453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591" name="Freeform 6"/>
            <p:cNvSpPr>
              <a:spLocks noEditPoints="1"/>
            </p:cNvSpPr>
            <p:nvPr/>
          </p:nvSpPr>
          <p:spPr bwMode="auto">
            <a:xfrm flipH="1">
              <a:off x="5957994" y="2534640"/>
              <a:ext cx="236501" cy="235873"/>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1" name="Group 4180"/>
          <p:cNvGrpSpPr/>
          <p:nvPr/>
        </p:nvGrpSpPr>
        <p:grpSpPr>
          <a:xfrm>
            <a:off x="5049285" y="3396440"/>
            <a:ext cx="1524000" cy="498794"/>
            <a:chOff x="5935064" y="1397232"/>
            <a:chExt cx="1524000" cy="498794"/>
          </a:xfrm>
        </p:grpSpPr>
        <p:sp>
          <p:nvSpPr>
            <p:cNvPr id="483" name="Content Placeholder 2"/>
            <p:cNvSpPr txBox="1">
              <a:spLocks/>
            </p:cNvSpPr>
            <p:nvPr/>
          </p:nvSpPr>
          <p:spPr>
            <a:xfrm>
              <a:off x="6196503" y="1397232"/>
              <a:ext cx="126256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5% </a:t>
              </a:r>
              <a:r>
                <a:rPr lang="en-US" sz="800" b="1" dirty="0">
                  <a:solidFill>
                    <a:schemeClr val="tx2"/>
                  </a:solidFill>
                </a:rPr>
                <a:t>Download Content</a:t>
              </a:r>
            </a:p>
          </p:txBody>
        </p:sp>
        <p:sp>
          <p:nvSpPr>
            <p:cNvPr id="484" name="Content Placeholder 2"/>
            <p:cNvSpPr txBox="1">
              <a:spLocks/>
            </p:cNvSpPr>
            <p:nvPr/>
          </p:nvSpPr>
          <p:spPr>
            <a:xfrm>
              <a:off x="6207456" y="1583752"/>
              <a:ext cx="125160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71" name="Freeform 198"/>
            <p:cNvSpPr>
              <a:spLocks noEditPoints="1"/>
            </p:cNvSpPr>
            <p:nvPr/>
          </p:nvSpPr>
          <p:spPr bwMode="auto">
            <a:xfrm>
              <a:off x="5935064" y="1504950"/>
              <a:ext cx="272392" cy="252205"/>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0" name="Group 4179"/>
          <p:cNvGrpSpPr/>
          <p:nvPr/>
        </p:nvGrpSpPr>
        <p:grpSpPr>
          <a:xfrm>
            <a:off x="5049285" y="3934129"/>
            <a:ext cx="1524000" cy="498794"/>
            <a:chOff x="5950424" y="1920556"/>
            <a:chExt cx="1524000" cy="498794"/>
          </a:xfrm>
        </p:grpSpPr>
        <p:sp>
          <p:nvSpPr>
            <p:cNvPr id="486" name="Content Placeholder 2"/>
            <p:cNvSpPr txBox="1">
              <a:spLocks/>
            </p:cNvSpPr>
            <p:nvPr/>
          </p:nvSpPr>
          <p:spPr>
            <a:xfrm>
              <a:off x="6196503" y="1920556"/>
              <a:ext cx="127792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19% </a:t>
              </a:r>
              <a:r>
                <a:rPr lang="en-US" sz="800" b="1" dirty="0">
                  <a:solidFill>
                    <a:schemeClr val="tx2"/>
                  </a:solidFill>
                </a:rPr>
                <a:t>Play Music</a:t>
              </a:r>
            </a:p>
          </p:txBody>
        </p:sp>
        <p:sp>
          <p:nvSpPr>
            <p:cNvPr id="487" name="Content Placeholder 2"/>
            <p:cNvSpPr txBox="1">
              <a:spLocks/>
            </p:cNvSpPr>
            <p:nvPr/>
          </p:nvSpPr>
          <p:spPr>
            <a:xfrm>
              <a:off x="6207456" y="2107076"/>
              <a:ext cx="126696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74" name="Freeform 203"/>
            <p:cNvSpPr>
              <a:spLocks/>
            </p:cNvSpPr>
            <p:nvPr/>
          </p:nvSpPr>
          <p:spPr bwMode="auto">
            <a:xfrm>
              <a:off x="5950424" y="2003980"/>
              <a:ext cx="203580" cy="262970"/>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78" name="Group 4177"/>
          <p:cNvGrpSpPr/>
          <p:nvPr/>
        </p:nvGrpSpPr>
        <p:grpSpPr>
          <a:xfrm>
            <a:off x="6705600" y="3934129"/>
            <a:ext cx="1524000" cy="498794"/>
            <a:chOff x="5928952" y="2987356"/>
            <a:chExt cx="1524000" cy="498794"/>
          </a:xfrm>
        </p:grpSpPr>
        <p:sp>
          <p:nvSpPr>
            <p:cNvPr id="514" name="Content Placeholder 2"/>
            <p:cNvSpPr txBox="1">
              <a:spLocks/>
            </p:cNvSpPr>
            <p:nvPr/>
          </p:nvSpPr>
          <p:spPr>
            <a:xfrm>
              <a:off x="6196503" y="2987356"/>
              <a:ext cx="125644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35% </a:t>
              </a:r>
              <a:r>
                <a:rPr lang="en-US" sz="800" b="1" dirty="0">
                  <a:solidFill>
                    <a:schemeClr val="tx2"/>
                  </a:solidFill>
                </a:rPr>
                <a:t>Online Courses</a:t>
              </a:r>
            </a:p>
          </p:txBody>
        </p:sp>
        <p:sp>
          <p:nvSpPr>
            <p:cNvPr id="515" name="Content Placeholder 2"/>
            <p:cNvSpPr txBox="1">
              <a:spLocks/>
            </p:cNvSpPr>
            <p:nvPr/>
          </p:nvSpPr>
          <p:spPr>
            <a:xfrm>
              <a:off x="6207456" y="3173876"/>
              <a:ext cx="1245496"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77" name="Freeform 208"/>
            <p:cNvSpPr>
              <a:spLocks noEditPoints="1"/>
            </p:cNvSpPr>
            <p:nvPr/>
          </p:nvSpPr>
          <p:spPr bwMode="auto">
            <a:xfrm>
              <a:off x="5928952" y="3084555"/>
              <a:ext cx="273819" cy="227079"/>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8" name="Group 4187"/>
          <p:cNvGrpSpPr/>
          <p:nvPr/>
        </p:nvGrpSpPr>
        <p:grpSpPr>
          <a:xfrm>
            <a:off x="3388117" y="3396440"/>
            <a:ext cx="1518817" cy="498794"/>
            <a:chOff x="6329783" y="1581150"/>
            <a:chExt cx="1518817" cy="498794"/>
          </a:xfrm>
        </p:grpSpPr>
        <p:sp>
          <p:nvSpPr>
            <p:cNvPr id="4187" name="Freeform 219"/>
            <p:cNvSpPr>
              <a:spLocks noEditPoints="1"/>
            </p:cNvSpPr>
            <p:nvPr/>
          </p:nvSpPr>
          <p:spPr bwMode="auto">
            <a:xfrm>
              <a:off x="6329783" y="1691223"/>
              <a:ext cx="239235" cy="23923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9" name="Content Placeholder 2"/>
            <p:cNvSpPr txBox="1">
              <a:spLocks/>
            </p:cNvSpPr>
            <p:nvPr/>
          </p:nvSpPr>
          <p:spPr>
            <a:xfrm>
              <a:off x="6586039" y="1581150"/>
              <a:ext cx="126256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2% </a:t>
              </a:r>
              <a:r>
                <a:rPr lang="en-US" sz="800" b="1" dirty="0">
                  <a:solidFill>
                    <a:schemeClr val="tx2"/>
                  </a:solidFill>
                </a:rPr>
                <a:t>Shopping</a:t>
              </a:r>
            </a:p>
          </p:txBody>
        </p:sp>
        <p:sp>
          <p:nvSpPr>
            <p:cNvPr id="610" name="Content Placeholder 2"/>
            <p:cNvSpPr txBox="1">
              <a:spLocks/>
            </p:cNvSpPr>
            <p:nvPr/>
          </p:nvSpPr>
          <p:spPr>
            <a:xfrm>
              <a:off x="6596992" y="1767670"/>
              <a:ext cx="125160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grpSp>
      <p:grpSp>
        <p:nvGrpSpPr>
          <p:cNvPr id="3" name="Group 2"/>
          <p:cNvGrpSpPr/>
          <p:nvPr/>
        </p:nvGrpSpPr>
        <p:grpSpPr>
          <a:xfrm>
            <a:off x="3374619" y="3934129"/>
            <a:ext cx="1532315" cy="498794"/>
            <a:chOff x="6316285" y="2064247"/>
            <a:chExt cx="1532315" cy="498794"/>
          </a:xfrm>
        </p:grpSpPr>
        <p:sp>
          <p:nvSpPr>
            <p:cNvPr id="613" name="Content Placeholder 2"/>
            <p:cNvSpPr txBox="1">
              <a:spLocks/>
            </p:cNvSpPr>
            <p:nvPr/>
          </p:nvSpPr>
          <p:spPr>
            <a:xfrm>
              <a:off x="6570679" y="2064247"/>
              <a:ext cx="127792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4% </a:t>
              </a:r>
              <a:r>
                <a:rPr lang="en-US" sz="800" b="1" dirty="0">
                  <a:solidFill>
                    <a:schemeClr val="tx2"/>
                  </a:solidFill>
                </a:rPr>
                <a:t>Networking</a:t>
              </a:r>
            </a:p>
          </p:txBody>
        </p:sp>
        <p:sp>
          <p:nvSpPr>
            <p:cNvPr id="614" name="Content Placeholder 2"/>
            <p:cNvSpPr txBox="1">
              <a:spLocks/>
            </p:cNvSpPr>
            <p:nvPr/>
          </p:nvSpPr>
          <p:spPr>
            <a:xfrm>
              <a:off x="6581632" y="2250767"/>
              <a:ext cx="126696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84" name="Freeform 214"/>
            <p:cNvSpPr>
              <a:spLocks noEditPoints="1"/>
            </p:cNvSpPr>
            <p:nvPr/>
          </p:nvSpPr>
          <p:spPr bwMode="auto">
            <a:xfrm>
              <a:off x="6316285" y="2145364"/>
              <a:ext cx="252583" cy="252583"/>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5" name="Group 4"/>
          <p:cNvGrpSpPr/>
          <p:nvPr/>
        </p:nvGrpSpPr>
        <p:grpSpPr>
          <a:xfrm>
            <a:off x="3366448" y="2835606"/>
            <a:ext cx="2029176" cy="290845"/>
            <a:chOff x="3366448" y="2835606"/>
            <a:chExt cx="2029176" cy="290845"/>
          </a:xfrm>
        </p:grpSpPr>
        <p:sp>
          <p:nvSpPr>
            <p:cNvPr id="4191" name="Freeform 224"/>
            <p:cNvSpPr>
              <a:spLocks noEditPoints="1"/>
            </p:cNvSpPr>
            <p:nvPr/>
          </p:nvSpPr>
          <p:spPr bwMode="auto">
            <a:xfrm>
              <a:off x="3366448" y="2916498"/>
              <a:ext cx="133920" cy="118304"/>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600" i="1" dirty="0">
                <a:solidFill>
                  <a:schemeClr val="tx2"/>
                </a:solidFill>
              </a:endParaRPr>
            </a:p>
          </p:txBody>
        </p:sp>
        <p:sp>
          <p:nvSpPr>
            <p:cNvPr id="630" name="Content Placeholder 2"/>
            <p:cNvSpPr txBox="1">
              <a:spLocks/>
            </p:cNvSpPr>
            <p:nvPr/>
          </p:nvSpPr>
          <p:spPr>
            <a:xfrm>
              <a:off x="3451774" y="2835606"/>
              <a:ext cx="1943850" cy="2908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700" i="1" dirty="0">
                  <a:solidFill>
                    <a:schemeClr val="tx2"/>
                  </a:solidFill>
                </a:rPr>
                <a:t>The USA has an average speed of 720KBps</a:t>
              </a:r>
            </a:p>
          </p:txBody>
        </p:sp>
      </p:grpSp>
      <p:grpSp>
        <p:nvGrpSpPr>
          <p:cNvPr id="2" name="Group 1"/>
          <p:cNvGrpSpPr/>
          <p:nvPr/>
        </p:nvGrpSpPr>
        <p:grpSpPr>
          <a:xfrm>
            <a:off x="836961" y="3215237"/>
            <a:ext cx="1982439" cy="1266761"/>
            <a:chOff x="4047573" y="2884717"/>
            <a:chExt cx="1982439" cy="1266761"/>
          </a:xfrm>
        </p:grpSpPr>
        <p:grpSp>
          <p:nvGrpSpPr>
            <p:cNvPr id="214" name="Group 213"/>
            <p:cNvGrpSpPr/>
            <p:nvPr/>
          </p:nvGrpSpPr>
          <p:grpSpPr>
            <a:xfrm>
              <a:off x="4047573" y="2884717"/>
              <a:ext cx="1982439" cy="1045150"/>
              <a:chOff x="714174" y="1657350"/>
              <a:chExt cx="2638626" cy="1683224"/>
            </a:xfrm>
          </p:grpSpPr>
          <p:cxnSp>
            <p:nvCxnSpPr>
              <p:cNvPr id="215" name="Straight Connector 214"/>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16" name="Group 215"/>
              <p:cNvGrpSpPr/>
              <p:nvPr/>
            </p:nvGrpSpPr>
            <p:grpSpPr>
              <a:xfrm>
                <a:off x="951571" y="1657350"/>
                <a:ext cx="202844" cy="1676400"/>
                <a:chOff x="951571" y="1657350"/>
                <a:chExt cx="202844" cy="1676400"/>
              </a:xfrm>
            </p:grpSpPr>
            <p:cxnSp>
              <p:nvCxnSpPr>
                <p:cNvPr id="232" name="Straight Connector 231"/>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3" name="Rounded Rectangle 232"/>
                <p:cNvSpPr/>
                <p:nvPr/>
              </p:nvSpPr>
              <p:spPr>
                <a:xfrm>
                  <a:off x="951571" y="2624904"/>
                  <a:ext cx="202844" cy="6234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7" name="Group 216"/>
              <p:cNvGrpSpPr/>
              <p:nvPr/>
            </p:nvGrpSpPr>
            <p:grpSpPr>
              <a:xfrm>
                <a:off x="1336791" y="1657350"/>
                <a:ext cx="202844" cy="1676400"/>
                <a:chOff x="1346378" y="1657350"/>
                <a:chExt cx="202844" cy="1676400"/>
              </a:xfrm>
            </p:grpSpPr>
            <p:cxnSp>
              <p:nvCxnSpPr>
                <p:cNvPr id="230" name="Straight Connector 229"/>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1" name="Rounded Rectangle 230"/>
                <p:cNvSpPr/>
                <p:nvPr/>
              </p:nvSpPr>
              <p:spPr>
                <a:xfrm>
                  <a:off x="1346378" y="1824803"/>
                  <a:ext cx="202844" cy="1385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8" name="Group 217"/>
              <p:cNvGrpSpPr/>
              <p:nvPr/>
            </p:nvGrpSpPr>
            <p:grpSpPr>
              <a:xfrm>
                <a:off x="1722011" y="1657350"/>
                <a:ext cx="202844" cy="1676400"/>
                <a:chOff x="1695492" y="1657350"/>
                <a:chExt cx="202844" cy="1676400"/>
              </a:xfrm>
            </p:grpSpPr>
            <p:cxnSp>
              <p:nvCxnSpPr>
                <p:cNvPr id="228" name="Straight Connector 227"/>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9" name="Rounded Rectangle 228"/>
                <p:cNvSpPr/>
                <p:nvPr/>
              </p:nvSpPr>
              <p:spPr>
                <a:xfrm>
                  <a:off x="1695492" y="2188483"/>
                  <a:ext cx="202844" cy="103909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9" name="Group 218"/>
              <p:cNvGrpSpPr/>
              <p:nvPr/>
            </p:nvGrpSpPr>
            <p:grpSpPr>
              <a:xfrm>
                <a:off x="2107231" y="1657350"/>
                <a:ext cx="202844" cy="1676400"/>
                <a:chOff x="2090299" y="1657350"/>
                <a:chExt cx="202844" cy="1676400"/>
              </a:xfrm>
            </p:grpSpPr>
            <p:cxnSp>
              <p:nvCxnSpPr>
                <p:cNvPr id="226" name="Straight Connector 225"/>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7" name="Rounded Rectangle 226"/>
                <p:cNvSpPr/>
                <p:nvPr/>
              </p:nvSpPr>
              <p:spPr>
                <a:xfrm>
                  <a:off x="2090299" y="2333957"/>
                  <a:ext cx="202844" cy="9005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20" name="Group 219"/>
              <p:cNvGrpSpPr/>
              <p:nvPr/>
            </p:nvGrpSpPr>
            <p:grpSpPr>
              <a:xfrm>
                <a:off x="2492451" y="1657350"/>
                <a:ext cx="202844" cy="1676400"/>
                <a:chOff x="2482864" y="1657350"/>
                <a:chExt cx="202844" cy="1676400"/>
              </a:xfrm>
            </p:grpSpPr>
            <p:cxnSp>
              <p:nvCxnSpPr>
                <p:cNvPr id="224" name="Straight Connector 223"/>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5" name="Rounded Rectangle 224"/>
                <p:cNvSpPr/>
                <p:nvPr/>
              </p:nvSpPr>
              <p:spPr>
                <a:xfrm>
                  <a:off x="2482864" y="2115749"/>
                  <a:ext cx="202844" cy="11083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21" name="Group 220"/>
              <p:cNvGrpSpPr/>
              <p:nvPr/>
            </p:nvGrpSpPr>
            <p:grpSpPr>
              <a:xfrm>
                <a:off x="2877671" y="1657350"/>
                <a:ext cx="202844" cy="1676400"/>
                <a:chOff x="2877671" y="1657350"/>
                <a:chExt cx="202844" cy="1676400"/>
              </a:xfrm>
            </p:grpSpPr>
            <p:cxnSp>
              <p:nvCxnSpPr>
                <p:cNvPr id="222" name="Straight Connector 221"/>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3" name="Rounded Rectangle 222"/>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sp>
          <p:nvSpPr>
            <p:cNvPr id="234" name="Rectangle 1436"/>
            <p:cNvSpPr>
              <a:spLocks noChangeArrowheads="1"/>
            </p:cNvSpPr>
            <p:nvPr/>
          </p:nvSpPr>
          <p:spPr bwMode="auto">
            <a:xfrm>
              <a:off x="423990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39</a:t>
              </a:r>
              <a:endParaRPr kumimoji="0" lang="en-US" i="0" u="none" strike="noStrike" cap="none" normalizeH="0" baseline="0" dirty="0">
                <a:ln>
                  <a:noFill/>
                </a:ln>
                <a:solidFill>
                  <a:schemeClr val="tx2"/>
                </a:solidFill>
                <a:effectLst/>
                <a:cs typeface="Arial" pitchFamily="34" charset="0"/>
              </a:endParaRPr>
            </a:p>
          </p:txBody>
        </p:sp>
        <p:sp>
          <p:nvSpPr>
            <p:cNvPr id="235" name="Rectangle 1436"/>
            <p:cNvSpPr>
              <a:spLocks noChangeArrowheads="1"/>
            </p:cNvSpPr>
            <p:nvPr/>
          </p:nvSpPr>
          <p:spPr bwMode="auto">
            <a:xfrm>
              <a:off x="453674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97</a:t>
              </a:r>
              <a:endParaRPr kumimoji="0" lang="en-US" i="0" u="none" strike="noStrike" cap="none" normalizeH="0" baseline="0" dirty="0">
                <a:ln>
                  <a:noFill/>
                </a:ln>
                <a:solidFill>
                  <a:schemeClr val="tx2"/>
                </a:solidFill>
                <a:effectLst/>
                <a:cs typeface="Arial" pitchFamily="34" charset="0"/>
              </a:endParaRPr>
            </a:p>
          </p:txBody>
        </p:sp>
        <p:sp>
          <p:nvSpPr>
            <p:cNvPr id="236" name="Rectangle 1436"/>
            <p:cNvSpPr>
              <a:spLocks noChangeArrowheads="1"/>
            </p:cNvSpPr>
            <p:nvPr/>
          </p:nvSpPr>
          <p:spPr bwMode="auto">
            <a:xfrm>
              <a:off x="4827896"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80</a:t>
              </a:r>
              <a:endParaRPr kumimoji="0" lang="en-US" i="0" u="none" strike="noStrike" cap="none" normalizeH="0" baseline="0" dirty="0">
                <a:ln>
                  <a:noFill/>
                </a:ln>
                <a:solidFill>
                  <a:schemeClr val="tx2"/>
                </a:solidFill>
                <a:effectLst/>
                <a:cs typeface="Arial" pitchFamily="34" charset="0"/>
              </a:endParaRPr>
            </a:p>
          </p:txBody>
        </p:sp>
        <p:sp>
          <p:nvSpPr>
            <p:cNvPr id="237" name="Rectangle 1436"/>
            <p:cNvSpPr>
              <a:spLocks noChangeArrowheads="1"/>
            </p:cNvSpPr>
            <p:nvPr/>
          </p:nvSpPr>
          <p:spPr bwMode="auto">
            <a:xfrm>
              <a:off x="5119048"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63</a:t>
              </a:r>
              <a:endParaRPr kumimoji="0" lang="en-US" i="0" u="none" strike="noStrike" cap="none" normalizeH="0" baseline="0" dirty="0">
                <a:ln>
                  <a:noFill/>
                </a:ln>
                <a:solidFill>
                  <a:schemeClr val="tx2"/>
                </a:solidFill>
                <a:effectLst/>
                <a:cs typeface="Arial" pitchFamily="34" charset="0"/>
              </a:endParaRPr>
            </a:p>
          </p:txBody>
        </p:sp>
        <p:sp>
          <p:nvSpPr>
            <p:cNvPr id="238" name="Rectangle 1436"/>
            <p:cNvSpPr>
              <a:spLocks noChangeArrowheads="1"/>
            </p:cNvSpPr>
            <p:nvPr/>
          </p:nvSpPr>
          <p:spPr bwMode="auto">
            <a:xfrm>
              <a:off x="5410200"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82</a:t>
              </a:r>
              <a:endParaRPr kumimoji="0" lang="en-US" i="0" u="none" strike="noStrike" cap="none" normalizeH="0" baseline="0" dirty="0">
                <a:ln>
                  <a:noFill/>
                </a:ln>
                <a:solidFill>
                  <a:schemeClr val="tx2"/>
                </a:solidFill>
                <a:effectLst/>
                <a:cs typeface="Arial" pitchFamily="34" charset="0"/>
              </a:endParaRPr>
            </a:p>
          </p:txBody>
        </p:sp>
        <p:sp>
          <p:nvSpPr>
            <p:cNvPr id="239" name="Rectangle 1436"/>
            <p:cNvSpPr>
              <a:spLocks noChangeArrowheads="1"/>
            </p:cNvSpPr>
            <p:nvPr/>
          </p:nvSpPr>
          <p:spPr bwMode="auto">
            <a:xfrm>
              <a:off x="5709903"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90</a:t>
              </a:r>
              <a:endParaRPr kumimoji="0" lang="en-US" i="0" u="none" strike="noStrike" cap="none" normalizeH="0" baseline="0" dirty="0">
                <a:ln>
                  <a:noFill/>
                </a:ln>
                <a:solidFill>
                  <a:schemeClr val="tx2"/>
                </a:solidFill>
                <a:effectLst/>
                <a:cs typeface="Arial" pitchFamily="34" charset="0"/>
              </a:endParaRPr>
            </a:p>
          </p:txBody>
        </p:sp>
      </p:grpSp>
      <p:sp>
        <p:nvSpPr>
          <p:cNvPr id="242" name="Content Placeholder 2"/>
          <p:cNvSpPr txBox="1">
            <a:spLocks/>
          </p:cNvSpPr>
          <p:nvPr/>
        </p:nvSpPr>
        <p:spPr>
          <a:xfrm>
            <a:off x="3284123" y="1921209"/>
            <a:ext cx="4793077" cy="685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a:t>
            </a:r>
          </a:p>
        </p:txBody>
      </p:sp>
      <p:sp>
        <p:nvSpPr>
          <p:cNvPr id="243" name="Content Placeholder 2"/>
          <p:cNvSpPr txBox="1">
            <a:spLocks/>
          </p:cNvSpPr>
          <p:nvPr/>
        </p:nvSpPr>
        <p:spPr>
          <a:xfrm>
            <a:off x="3276600" y="1574329"/>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a:solidFill>
                  <a:schemeClr val="tx2"/>
                </a:solidFill>
              </a:rPr>
              <a:t>Analysis</a:t>
            </a:r>
          </a:p>
        </p:txBody>
      </p:sp>
    </p:spTree>
    <p:extLst>
      <p:ext uri="{BB962C8B-B14F-4D97-AF65-F5344CB8AC3E}">
        <p14:creationId xmlns:p14="http://schemas.microsoft.com/office/powerpoint/2010/main" val="18821880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1000"/>
                                        <p:tgtEl>
                                          <p:spTgt spid="4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1">
                                            <p:txEl>
                                              <p:pRg st="0" end="0"/>
                                            </p:txEl>
                                          </p:spTgt>
                                        </p:tgtEl>
                                        <p:attrNameLst>
                                          <p:attrName>style.visibility</p:attrName>
                                        </p:attrNameLst>
                                      </p:cBhvr>
                                      <p:to>
                                        <p:strVal val="visible"/>
                                      </p:to>
                                    </p:set>
                                    <p:animEffect transition="in" filter="fade">
                                      <p:cBhvr>
                                        <p:cTn id="10" dur="500"/>
                                        <p:tgtEl>
                                          <p:spTgt spid="47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161"/>
                                        </p:tgtEl>
                                        <p:attrNameLst>
                                          <p:attrName>style.visibility</p:attrName>
                                        </p:attrNameLst>
                                      </p:cBhvr>
                                      <p:to>
                                        <p:strVal val="visible"/>
                                      </p:to>
                                    </p:set>
                                    <p:animEffect transition="in" filter="fade">
                                      <p:cBhvr>
                                        <p:cTn id="14" dur="500"/>
                                        <p:tgtEl>
                                          <p:spTgt spid="4161"/>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43"/>
                                        </p:tgtEl>
                                        <p:attrNameLst>
                                          <p:attrName>style.visibility</p:attrName>
                                        </p:attrNameLst>
                                      </p:cBhvr>
                                      <p:to>
                                        <p:strVal val="visible"/>
                                      </p:to>
                                    </p:set>
                                    <p:animEffect transition="in" filter="fade">
                                      <p:cBhvr>
                                        <p:cTn id="18" dur="500"/>
                                        <p:tgtEl>
                                          <p:spTgt spid="243"/>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42"/>
                                        </p:tgtEl>
                                        <p:attrNameLst>
                                          <p:attrName>style.visibility</p:attrName>
                                        </p:attrNameLst>
                                      </p:cBhvr>
                                      <p:to>
                                        <p:strVal val="visible"/>
                                      </p:to>
                                    </p:set>
                                    <p:animEffect transition="in" filter="fade">
                                      <p:cBhvr>
                                        <p:cTn id="22" dur="500"/>
                                        <p:tgtEl>
                                          <p:spTgt spid="24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4188"/>
                                        </p:tgtEl>
                                        <p:attrNameLst>
                                          <p:attrName>style.visibility</p:attrName>
                                        </p:attrNameLst>
                                      </p:cBhvr>
                                      <p:to>
                                        <p:strVal val="visible"/>
                                      </p:to>
                                    </p:set>
                                    <p:animEffect transition="in" filter="fade">
                                      <p:cBhvr>
                                        <p:cTn id="34" dur="500"/>
                                        <p:tgtEl>
                                          <p:spTgt spid="4188"/>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4181"/>
                                        </p:tgtEl>
                                        <p:attrNameLst>
                                          <p:attrName>style.visibility</p:attrName>
                                        </p:attrNameLst>
                                      </p:cBhvr>
                                      <p:to>
                                        <p:strVal val="visible"/>
                                      </p:to>
                                    </p:set>
                                    <p:animEffect transition="in" filter="fade">
                                      <p:cBhvr>
                                        <p:cTn id="38" dur="500"/>
                                        <p:tgtEl>
                                          <p:spTgt spid="4181"/>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4179"/>
                                        </p:tgtEl>
                                        <p:attrNameLst>
                                          <p:attrName>style.visibility</p:attrName>
                                        </p:attrNameLst>
                                      </p:cBhvr>
                                      <p:to>
                                        <p:strVal val="visible"/>
                                      </p:to>
                                    </p:set>
                                    <p:animEffect transition="in" filter="fade">
                                      <p:cBhvr>
                                        <p:cTn id="42" dur="500"/>
                                        <p:tgtEl>
                                          <p:spTgt spid="4179"/>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4180"/>
                                        </p:tgtEl>
                                        <p:attrNameLst>
                                          <p:attrName>style.visibility</p:attrName>
                                        </p:attrNameLst>
                                      </p:cBhvr>
                                      <p:to>
                                        <p:strVal val="visible"/>
                                      </p:to>
                                    </p:set>
                                    <p:animEffect transition="in" filter="fade">
                                      <p:cBhvr>
                                        <p:cTn id="50" dur="500"/>
                                        <p:tgtEl>
                                          <p:spTgt spid="4180"/>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4178"/>
                                        </p:tgtEl>
                                        <p:attrNameLst>
                                          <p:attrName>style.visibility</p:attrName>
                                        </p:attrNameLst>
                                      </p:cBhvr>
                                      <p:to>
                                        <p:strVal val="visible"/>
                                      </p:to>
                                    </p:set>
                                    <p:animEffect transition="in" filter="fade">
                                      <p:cBhvr>
                                        <p:cTn id="54" dur="500"/>
                                        <p:tgtEl>
                                          <p:spTgt spid="4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 grpId="0"/>
      <p:bldP spid="471" grpId="0" build="p"/>
      <p:bldP spid="242" grpId="0"/>
      <p:bldP spid="2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a:spLocks noGrp="1"/>
          </p:cNvSpPr>
          <p:nvPr>
            <p:ph type="title" idx="4294967295"/>
          </p:nvPr>
        </p:nvSpPr>
        <p:spPr>
          <a:xfrm>
            <a:off x="0" y="438150"/>
            <a:ext cx="8229600" cy="523875"/>
          </a:xfrm>
        </p:spPr>
        <p:txBody>
          <a:bodyPr>
            <a:spAutoFit/>
          </a:bodyPr>
          <a:lstStyle/>
          <a:p>
            <a:r>
              <a:rPr lang="en-US" dirty="0">
                <a:solidFill>
                  <a:schemeClr val="tx2"/>
                </a:solidFill>
              </a:rPr>
              <a:t>Circle Charts + Maps Sample</a:t>
            </a:r>
          </a:p>
        </p:txBody>
      </p:sp>
      <p:sp>
        <p:nvSpPr>
          <p:cNvPr id="172"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685800" y="1270755"/>
            <a:ext cx="3748457" cy="3282195"/>
            <a:chOff x="669877" y="1721181"/>
            <a:chExt cx="1498678" cy="1312261"/>
          </a:xfrm>
          <a:effectLst>
            <a:outerShdw blurRad="76200" dir="18900000" sy="23000" kx="-1200000" algn="bl" rotWithShape="0">
              <a:prstClr val="black">
                <a:alpha val="20000"/>
              </a:prstClr>
            </a:outerShdw>
          </a:effectLst>
        </p:grpSpPr>
        <p:sp>
          <p:nvSpPr>
            <p:cNvPr id="39" name="Freeform 269"/>
            <p:cNvSpPr>
              <a:spLocks noChangeAspect="1"/>
            </p:cNvSpPr>
            <p:nvPr/>
          </p:nvSpPr>
          <p:spPr bwMode="gray">
            <a:xfrm>
              <a:off x="1349990" y="2773874"/>
              <a:ext cx="401996" cy="259568"/>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0" name="Freeform 275"/>
            <p:cNvSpPr>
              <a:spLocks noChangeAspect="1"/>
            </p:cNvSpPr>
            <p:nvPr/>
          </p:nvSpPr>
          <p:spPr bwMode="gray">
            <a:xfrm>
              <a:off x="669877" y="1867789"/>
              <a:ext cx="398352" cy="49390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1" name="Freeform 282"/>
            <p:cNvSpPr>
              <a:spLocks noChangeAspect="1"/>
            </p:cNvSpPr>
            <p:nvPr/>
          </p:nvSpPr>
          <p:spPr bwMode="gray">
            <a:xfrm>
              <a:off x="1249187" y="2479456"/>
              <a:ext cx="768771" cy="407378"/>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2" name="Freeform 288"/>
            <p:cNvSpPr>
              <a:spLocks noChangeAspect="1"/>
            </p:cNvSpPr>
            <p:nvPr/>
          </p:nvSpPr>
          <p:spPr bwMode="gray">
            <a:xfrm>
              <a:off x="1230971" y="1721181"/>
              <a:ext cx="142095" cy="156222"/>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3" name="Freeform 289"/>
            <p:cNvSpPr>
              <a:spLocks noChangeAspect="1"/>
            </p:cNvSpPr>
            <p:nvPr/>
          </p:nvSpPr>
          <p:spPr bwMode="gray">
            <a:xfrm>
              <a:off x="1323272" y="1780065"/>
              <a:ext cx="242898" cy="197080"/>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4" name="Freeform 303"/>
            <p:cNvSpPr>
              <a:spLocks noChangeAspect="1"/>
            </p:cNvSpPr>
            <p:nvPr/>
          </p:nvSpPr>
          <p:spPr bwMode="gray">
            <a:xfrm>
              <a:off x="1708264" y="1758434"/>
              <a:ext cx="383778" cy="427807"/>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5" name="Freeform 304"/>
            <p:cNvSpPr>
              <a:spLocks noChangeAspect="1"/>
            </p:cNvSpPr>
            <p:nvPr/>
          </p:nvSpPr>
          <p:spPr bwMode="gray">
            <a:xfrm>
              <a:off x="1030580" y="1841352"/>
              <a:ext cx="1137975" cy="778705"/>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grpSp>
      <p:grpSp>
        <p:nvGrpSpPr>
          <p:cNvPr id="92" name="Group 91"/>
          <p:cNvGrpSpPr/>
          <p:nvPr/>
        </p:nvGrpSpPr>
        <p:grpSpPr>
          <a:xfrm>
            <a:off x="888701" y="2020045"/>
            <a:ext cx="295273" cy="464074"/>
            <a:chOff x="819341" y="2176759"/>
            <a:chExt cx="295273" cy="464074"/>
          </a:xfrm>
        </p:grpSpPr>
        <p:sp>
          <p:nvSpPr>
            <p:cNvPr id="9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94" name="TextBox 93"/>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2"/>
                  </a:solidFill>
                </a:rPr>
                <a:t>7%</a:t>
              </a:r>
            </a:p>
          </p:txBody>
        </p:sp>
      </p:grpSp>
      <p:grpSp>
        <p:nvGrpSpPr>
          <p:cNvPr id="95" name="Group 94"/>
          <p:cNvGrpSpPr/>
          <p:nvPr/>
        </p:nvGrpSpPr>
        <p:grpSpPr>
          <a:xfrm>
            <a:off x="2756013" y="2986304"/>
            <a:ext cx="340158" cy="464074"/>
            <a:chOff x="796899" y="2176759"/>
            <a:chExt cx="340158" cy="464074"/>
          </a:xfrm>
        </p:grpSpPr>
        <p:sp>
          <p:nvSpPr>
            <p:cNvPr id="9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97" name="TextBox 9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2"/>
                  </a:solidFill>
                </a:rPr>
                <a:t>35%</a:t>
              </a:r>
            </a:p>
          </p:txBody>
        </p:sp>
      </p:grpSp>
      <p:grpSp>
        <p:nvGrpSpPr>
          <p:cNvPr id="98" name="Group 97"/>
          <p:cNvGrpSpPr/>
          <p:nvPr/>
        </p:nvGrpSpPr>
        <p:grpSpPr>
          <a:xfrm>
            <a:off x="3987482" y="2961519"/>
            <a:ext cx="295273" cy="464074"/>
            <a:chOff x="819341" y="2176759"/>
            <a:chExt cx="295273" cy="464074"/>
          </a:xfrm>
        </p:grpSpPr>
        <p:sp>
          <p:nvSpPr>
            <p:cNvPr id="9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0" name="TextBox 99"/>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2"/>
                  </a:solidFill>
                </a:rPr>
                <a:t>5%</a:t>
              </a:r>
            </a:p>
          </p:txBody>
        </p:sp>
      </p:grpSp>
      <p:grpSp>
        <p:nvGrpSpPr>
          <p:cNvPr id="101" name="Group 100"/>
          <p:cNvGrpSpPr/>
          <p:nvPr/>
        </p:nvGrpSpPr>
        <p:grpSpPr>
          <a:xfrm>
            <a:off x="2239462" y="2065366"/>
            <a:ext cx="340158" cy="464074"/>
            <a:chOff x="796899" y="2176759"/>
            <a:chExt cx="340158" cy="464074"/>
          </a:xfrm>
        </p:grpSpPr>
        <p:sp>
          <p:nvSpPr>
            <p:cNvPr id="10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3" name="TextBox 10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2"/>
                  </a:solidFill>
                </a:rPr>
                <a:t>20%</a:t>
              </a:r>
            </a:p>
          </p:txBody>
        </p:sp>
      </p:grpSp>
      <p:grpSp>
        <p:nvGrpSpPr>
          <p:cNvPr id="104" name="Group 103"/>
          <p:cNvGrpSpPr/>
          <p:nvPr/>
        </p:nvGrpSpPr>
        <p:grpSpPr>
          <a:xfrm>
            <a:off x="2635796" y="3748098"/>
            <a:ext cx="340158" cy="464074"/>
            <a:chOff x="796899" y="2176759"/>
            <a:chExt cx="340158" cy="464074"/>
          </a:xfrm>
        </p:grpSpPr>
        <p:sp>
          <p:nvSpPr>
            <p:cNvPr id="10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6" name="TextBox 10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2"/>
                  </a:solidFill>
                </a:rPr>
                <a:t>33%</a:t>
              </a:r>
            </a:p>
          </p:txBody>
        </p:sp>
      </p:grpSp>
      <p:grpSp>
        <p:nvGrpSpPr>
          <p:cNvPr id="3" name="Group 2"/>
          <p:cNvGrpSpPr/>
          <p:nvPr/>
        </p:nvGrpSpPr>
        <p:grpSpPr>
          <a:xfrm>
            <a:off x="1034504" y="2484119"/>
            <a:ext cx="3098781" cy="1728053"/>
            <a:chOff x="1034504" y="2484119"/>
            <a:chExt cx="3098781" cy="1728053"/>
          </a:xfrm>
        </p:grpSpPr>
        <p:cxnSp>
          <p:nvCxnSpPr>
            <p:cNvPr id="108" name="Straight Connector 107"/>
            <p:cNvCxnSpPr>
              <a:stCxn id="93" idx="2"/>
              <a:endCxn id="105" idx="2"/>
            </p:cNvCxnSpPr>
            <p:nvPr/>
          </p:nvCxnSpPr>
          <p:spPr>
            <a:xfrm>
              <a:off x="1034504" y="2484119"/>
              <a:ext cx="1769537" cy="17280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93" idx="2"/>
              <a:endCxn id="102" idx="2"/>
            </p:cNvCxnSpPr>
            <p:nvPr/>
          </p:nvCxnSpPr>
          <p:spPr>
            <a:xfrm>
              <a:off x="1034504" y="2484119"/>
              <a:ext cx="1373203" cy="453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102" idx="2"/>
              <a:endCxn id="99" idx="2"/>
            </p:cNvCxnSpPr>
            <p:nvPr/>
          </p:nvCxnSpPr>
          <p:spPr>
            <a:xfrm>
              <a:off x="2407707" y="2529440"/>
              <a:ext cx="1725578" cy="8961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96" idx="2"/>
              <a:endCxn id="99" idx="2"/>
            </p:cNvCxnSpPr>
            <p:nvPr/>
          </p:nvCxnSpPr>
          <p:spPr>
            <a:xfrm flipV="1">
              <a:off x="2924258" y="3425593"/>
              <a:ext cx="1209027" cy="247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99" idx="2"/>
              <a:endCxn id="93" idx="2"/>
            </p:cNvCxnSpPr>
            <p:nvPr/>
          </p:nvCxnSpPr>
          <p:spPr>
            <a:xfrm flipH="1" flipV="1">
              <a:off x="1034504" y="2484119"/>
              <a:ext cx="3098781" cy="94147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96" idx="2"/>
              <a:endCxn id="93" idx="2"/>
            </p:cNvCxnSpPr>
            <p:nvPr/>
          </p:nvCxnSpPr>
          <p:spPr>
            <a:xfrm flipH="1" flipV="1">
              <a:off x="1034504" y="2484119"/>
              <a:ext cx="1889754" cy="966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a:stCxn id="105" idx="2"/>
              <a:endCxn id="99" idx="2"/>
            </p:cNvCxnSpPr>
            <p:nvPr/>
          </p:nvCxnSpPr>
          <p:spPr>
            <a:xfrm flipV="1">
              <a:off x="2804041" y="3425593"/>
              <a:ext cx="1329244" cy="786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115" name="Chart 114"/>
          <p:cNvGraphicFramePr/>
          <p:nvPr>
            <p:extLst>
              <p:ext uri="{D42A27DB-BD31-4B8C-83A1-F6EECF244321}">
                <p14:modId xmlns:p14="http://schemas.microsoft.com/office/powerpoint/2010/main" val="1220766799"/>
              </p:ext>
            </p:extLst>
          </p:nvPr>
        </p:nvGraphicFramePr>
        <p:xfrm>
          <a:off x="4800600" y="1428750"/>
          <a:ext cx="1634176" cy="1267087"/>
        </p:xfrm>
        <a:graphic>
          <a:graphicData uri="http://schemas.openxmlformats.org/drawingml/2006/chart">
            <c:chart xmlns:c="http://schemas.openxmlformats.org/drawingml/2006/chart" xmlns:r="http://schemas.openxmlformats.org/officeDocument/2006/relationships" r:id="rId2"/>
          </a:graphicData>
        </a:graphic>
      </p:graphicFrame>
      <p:sp>
        <p:nvSpPr>
          <p:cNvPr id="116" name="Content Placeholder 2"/>
          <p:cNvSpPr txBox="1">
            <a:spLocks/>
          </p:cNvSpPr>
          <p:nvPr/>
        </p:nvSpPr>
        <p:spPr>
          <a:xfrm>
            <a:off x="5278272" y="1911014"/>
            <a:ext cx="686834" cy="2559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tx2"/>
                </a:solidFill>
                <a:latin typeface="Source Sans Pro Black" pitchFamily="34" charset="0"/>
              </a:rPr>
              <a:t>73%</a:t>
            </a:r>
          </a:p>
        </p:txBody>
      </p:sp>
      <p:grpSp>
        <p:nvGrpSpPr>
          <p:cNvPr id="120" name="Group 119"/>
          <p:cNvGrpSpPr/>
          <p:nvPr/>
        </p:nvGrpSpPr>
        <p:grpSpPr>
          <a:xfrm>
            <a:off x="4872799" y="2623407"/>
            <a:ext cx="1480516" cy="590694"/>
            <a:chOff x="2343409" y="3651870"/>
            <a:chExt cx="1480516" cy="590694"/>
          </a:xfrm>
        </p:grpSpPr>
        <p:sp>
          <p:nvSpPr>
            <p:cNvPr id="1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tx2"/>
                  </a:solidFill>
                  <a:latin typeface="Source Sans Pro Black" pitchFamily="34" charset="0"/>
                </a:rPr>
                <a:t>$96,453</a:t>
              </a:r>
            </a:p>
          </p:txBody>
        </p:sp>
        <p:sp>
          <p:nvSpPr>
            <p:cNvPr id="1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Revenue</a:t>
              </a:r>
            </a:p>
          </p:txBody>
        </p:sp>
      </p:grpSp>
      <p:graphicFrame>
        <p:nvGraphicFramePr>
          <p:cNvPr id="123" name="Chart 122"/>
          <p:cNvGraphicFramePr/>
          <p:nvPr>
            <p:extLst>
              <p:ext uri="{D42A27DB-BD31-4B8C-83A1-F6EECF244321}">
                <p14:modId xmlns:p14="http://schemas.microsoft.com/office/powerpoint/2010/main" val="2149592844"/>
              </p:ext>
            </p:extLst>
          </p:nvPr>
        </p:nvGraphicFramePr>
        <p:xfrm>
          <a:off x="6625399" y="1428750"/>
          <a:ext cx="1634176" cy="1267087"/>
        </p:xfrm>
        <a:graphic>
          <a:graphicData uri="http://schemas.openxmlformats.org/drawingml/2006/chart">
            <c:chart xmlns:c="http://schemas.openxmlformats.org/drawingml/2006/chart" xmlns:r="http://schemas.openxmlformats.org/officeDocument/2006/relationships" r:id="rId3"/>
          </a:graphicData>
        </a:graphic>
      </p:graphicFrame>
      <p:sp>
        <p:nvSpPr>
          <p:cNvPr id="124" name="Content Placeholder 2"/>
          <p:cNvSpPr txBox="1">
            <a:spLocks/>
          </p:cNvSpPr>
          <p:nvPr/>
        </p:nvSpPr>
        <p:spPr>
          <a:xfrm>
            <a:off x="7103071" y="1911014"/>
            <a:ext cx="686834" cy="2559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tx2"/>
                </a:solidFill>
                <a:latin typeface="Source Sans Pro Black" pitchFamily="34" charset="0"/>
              </a:rPr>
              <a:t>50%</a:t>
            </a:r>
          </a:p>
        </p:txBody>
      </p:sp>
      <p:grpSp>
        <p:nvGrpSpPr>
          <p:cNvPr id="128" name="Group 127"/>
          <p:cNvGrpSpPr/>
          <p:nvPr/>
        </p:nvGrpSpPr>
        <p:grpSpPr>
          <a:xfrm>
            <a:off x="6697598" y="2623407"/>
            <a:ext cx="1480516" cy="590694"/>
            <a:chOff x="2343409" y="3651870"/>
            <a:chExt cx="1480516" cy="590694"/>
          </a:xfrm>
        </p:grpSpPr>
        <p:sp>
          <p:nvSpPr>
            <p:cNvPr id="129"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tx2"/>
                  </a:solidFill>
                  <a:latin typeface="Source Sans Pro Black" pitchFamily="34" charset="0"/>
                </a:rPr>
                <a:t>$96,453</a:t>
              </a:r>
            </a:p>
          </p:txBody>
        </p:sp>
        <p:sp>
          <p:nvSpPr>
            <p:cNvPr id="130"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Revenue</a:t>
              </a:r>
            </a:p>
          </p:txBody>
        </p:sp>
      </p:grpSp>
      <p:grpSp>
        <p:nvGrpSpPr>
          <p:cNvPr id="131" name="Group 130"/>
          <p:cNvGrpSpPr/>
          <p:nvPr/>
        </p:nvGrpSpPr>
        <p:grpSpPr>
          <a:xfrm>
            <a:off x="769705" y="3257550"/>
            <a:ext cx="906695" cy="1137687"/>
            <a:chOff x="2991653" y="1996073"/>
            <a:chExt cx="906695" cy="1137687"/>
          </a:xfrm>
        </p:grpSpPr>
        <p:sp>
          <p:nvSpPr>
            <p:cNvPr id="132"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2"/>
                  </a:solidFill>
                  <a:ea typeface="Franchise" pitchFamily="49" charset="0"/>
                </a:rPr>
                <a:t>Females </a:t>
              </a:r>
            </a:p>
          </p:txBody>
        </p:sp>
        <p:sp>
          <p:nvSpPr>
            <p:cNvPr id="133"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tx2"/>
                  </a:solidFill>
                  <a:latin typeface="Source Sans Pro Black" pitchFamily="34" charset="0"/>
                </a:rPr>
                <a:t>64M</a:t>
              </a:r>
            </a:p>
          </p:txBody>
        </p:sp>
        <p:grpSp>
          <p:nvGrpSpPr>
            <p:cNvPr id="134" name="Group 133"/>
            <p:cNvGrpSpPr/>
            <p:nvPr/>
          </p:nvGrpSpPr>
          <p:grpSpPr>
            <a:xfrm>
              <a:off x="2992062" y="2119802"/>
              <a:ext cx="155108" cy="334520"/>
              <a:chOff x="6084168" y="3828473"/>
              <a:chExt cx="172244" cy="371476"/>
            </a:xfrm>
          </p:grpSpPr>
          <p:sp>
            <p:nvSpPr>
              <p:cNvPr id="140" name="Oval 139"/>
              <p:cNvSpPr>
                <a:spLocks noChangeArrowheads="1"/>
              </p:cNvSpPr>
              <p:nvPr/>
            </p:nvSpPr>
            <p:spPr bwMode="auto">
              <a:xfrm>
                <a:off x="6142112" y="3828473"/>
                <a:ext cx="54769" cy="56357"/>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35" name="Group 134"/>
            <p:cNvGrpSpPr/>
            <p:nvPr/>
          </p:nvGrpSpPr>
          <p:grpSpPr>
            <a:xfrm>
              <a:off x="2991653" y="2728581"/>
              <a:ext cx="131519" cy="334520"/>
              <a:chOff x="6184707" y="4514298"/>
              <a:chExt cx="150666" cy="383216"/>
            </a:xfrm>
          </p:grpSpPr>
          <p:sp>
            <p:nvSpPr>
              <p:cNvPr id="138" name="Freeform 12"/>
              <p:cNvSpPr>
                <a:spLocks/>
              </p:cNvSpPr>
              <p:nvPr/>
            </p:nvSpPr>
            <p:spPr bwMode="auto">
              <a:xfrm>
                <a:off x="6184707" y="4579805"/>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9" name="Oval 13"/>
              <p:cNvSpPr>
                <a:spLocks noChangeArrowheads="1"/>
              </p:cNvSpPr>
              <p:nvPr/>
            </p:nvSpPr>
            <p:spPr bwMode="auto">
              <a:xfrm>
                <a:off x="6230562" y="4514298"/>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136" name="Subtitle 2"/>
            <p:cNvSpPr txBox="1">
              <a:spLocks/>
            </p:cNvSpPr>
            <p:nvPr/>
          </p:nvSpPr>
          <p:spPr>
            <a:xfrm>
              <a:off x="3073939" y="2895356"/>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2"/>
                  </a:solidFill>
                  <a:ea typeface="Franchise" pitchFamily="49" charset="0"/>
                </a:rPr>
                <a:t>Males </a:t>
              </a:r>
            </a:p>
          </p:txBody>
        </p:sp>
        <p:sp>
          <p:nvSpPr>
            <p:cNvPr id="137" name="Content Placeholder 2"/>
            <p:cNvSpPr txBox="1">
              <a:spLocks/>
            </p:cNvSpPr>
            <p:nvPr/>
          </p:nvSpPr>
          <p:spPr>
            <a:xfrm>
              <a:off x="3063661" y="2604852"/>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tx2"/>
                  </a:solidFill>
                  <a:latin typeface="Source Sans Pro Black" pitchFamily="34" charset="0"/>
                </a:rPr>
                <a:t>36M</a:t>
              </a:r>
            </a:p>
          </p:txBody>
        </p:sp>
      </p:grpSp>
      <p:sp>
        <p:nvSpPr>
          <p:cNvPr id="142" name="Content Placeholder 2"/>
          <p:cNvSpPr txBox="1">
            <a:spLocks/>
          </p:cNvSpPr>
          <p:nvPr/>
        </p:nvSpPr>
        <p:spPr>
          <a:xfrm>
            <a:off x="5029200" y="3631793"/>
            <a:ext cx="3429000" cy="10735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 </a:t>
            </a:r>
          </a:p>
        </p:txBody>
      </p:sp>
      <p:sp>
        <p:nvSpPr>
          <p:cNvPr id="143" name="Content Placeholder 2"/>
          <p:cNvSpPr txBox="1">
            <a:spLocks/>
          </p:cNvSpPr>
          <p:nvPr/>
        </p:nvSpPr>
        <p:spPr>
          <a:xfrm>
            <a:off x="5029200" y="3395718"/>
            <a:ext cx="122189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tx2"/>
                </a:solidFill>
              </a:rPr>
              <a:t>Analysis</a:t>
            </a:r>
          </a:p>
        </p:txBody>
      </p:sp>
    </p:spTree>
    <p:extLst>
      <p:ext uri="{BB962C8B-B14F-4D97-AF65-F5344CB8AC3E}">
        <p14:creationId xmlns:p14="http://schemas.microsoft.com/office/powerpoint/2010/main" val="73998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barn(inVertical)">
                                      <p:cBhvr>
                                        <p:cTn id="7" dur="1000"/>
                                        <p:tgtEl>
                                          <p:spTgt spid="1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2">
                                            <p:txEl>
                                              <p:pRg st="0" end="0"/>
                                            </p:txEl>
                                          </p:spTgt>
                                        </p:tgtEl>
                                        <p:attrNameLst>
                                          <p:attrName>style.visibility</p:attrName>
                                        </p:attrNameLst>
                                      </p:cBhvr>
                                      <p:to>
                                        <p:strVal val="visible"/>
                                      </p:to>
                                    </p:set>
                                    <p:animEffect transition="in" filter="fade">
                                      <p:cBhvr>
                                        <p:cTn id="10" dur="500"/>
                                        <p:tgtEl>
                                          <p:spTgt spid="172">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anim calcmode="lin" valueType="num">
                                      <p:cBhvr>
                                        <p:cTn id="23" dur="500" fill="hold"/>
                                        <p:tgtEl>
                                          <p:spTgt spid="92"/>
                                        </p:tgtEl>
                                        <p:attrNameLst>
                                          <p:attrName>ppt_x</p:attrName>
                                        </p:attrNameLst>
                                      </p:cBhvr>
                                      <p:tavLst>
                                        <p:tav tm="0">
                                          <p:val>
                                            <p:strVal val="#ppt_x"/>
                                          </p:val>
                                        </p:tav>
                                        <p:tav tm="100000">
                                          <p:val>
                                            <p:strVal val="#ppt_x"/>
                                          </p:val>
                                        </p:tav>
                                      </p:tavLst>
                                    </p:anim>
                                    <p:anim calcmode="lin" valueType="num">
                                      <p:cBhvr>
                                        <p:cTn id="24" dur="500" fill="hold"/>
                                        <p:tgtEl>
                                          <p:spTgt spid="9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anim calcmode="lin" valueType="num">
                                      <p:cBhvr>
                                        <p:cTn id="29" dur="500" fill="hold"/>
                                        <p:tgtEl>
                                          <p:spTgt spid="104"/>
                                        </p:tgtEl>
                                        <p:attrNameLst>
                                          <p:attrName>ppt_x</p:attrName>
                                        </p:attrNameLst>
                                      </p:cBhvr>
                                      <p:tavLst>
                                        <p:tav tm="0">
                                          <p:val>
                                            <p:strVal val="#ppt_x"/>
                                          </p:val>
                                        </p:tav>
                                        <p:tav tm="100000">
                                          <p:val>
                                            <p:strVal val="#ppt_x"/>
                                          </p:val>
                                        </p:tav>
                                      </p:tavLst>
                                    </p:anim>
                                    <p:anim calcmode="lin" valueType="num">
                                      <p:cBhvr>
                                        <p:cTn id="30" dur="500" fill="hold"/>
                                        <p:tgtEl>
                                          <p:spTgt spid="10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fade">
                                      <p:cBhvr>
                                        <p:cTn id="34" dur="500"/>
                                        <p:tgtEl>
                                          <p:spTgt spid="95"/>
                                        </p:tgtEl>
                                      </p:cBhvr>
                                    </p:animEffect>
                                    <p:anim calcmode="lin" valueType="num">
                                      <p:cBhvr>
                                        <p:cTn id="35" dur="500" fill="hold"/>
                                        <p:tgtEl>
                                          <p:spTgt spid="95"/>
                                        </p:tgtEl>
                                        <p:attrNameLst>
                                          <p:attrName>ppt_x</p:attrName>
                                        </p:attrNameLst>
                                      </p:cBhvr>
                                      <p:tavLst>
                                        <p:tav tm="0">
                                          <p:val>
                                            <p:strVal val="#ppt_x"/>
                                          </p:val>
                                        </p:tav>
                                        <p:tav tm="100000">
                                          <p:val>
                                            <p:strVal val="#ppt_x"/>
                                          </p:val>
                                        </p:tav>
                                      </p:tavLst>
                                    </p:anim>
                                    <p:anim calcmode="lin" valueType="num">
                                      <p:cBhvr>
                                        <p:cTn id="36" dur="500" fill="hold"/>
                                        <p:tgtEl>
                                          <p:spTgt spid="9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7" presetClass="entr" presetSubtype="0" fill="hold" nodeType="after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anim calcmode="lin" valueType="num">
                                      <p:cBhvr>
                                        <p:cTn id="41" dur="500" fill="hold"/>
                                        <p:tgtEl>
                                          <p:spTgt spid="98"/>
                                        </p:tgtEl>
                                        <p:attrNameLst>
                                          <p:attrName>ppt_x</p:attrName>
                                        </p:attrNameLst>
                                      </p:cBhvr>
                                      <p:tavLst>
                                        <p:tav tm="0">
                                          <p:val>
                                            <p:strVal val="#ppt_x"/>
                                          </p:val>
                                        </p:tav>
                                        <p:tav tm="100000">
                                          <p:val>
                                            <p:strVal val="#ppt_x"/>
                                          </p:val>
                                        </p:tav>
                                      </p:tavLst>
                                    </p:anim>
                                    <p:anim calcmode="lin" valueType="num">
                                      <p:cBhvr>
                                        <p:cTn id="42" dur="500" fill="hold"/>
                                        <p:tgtEl>
                                          <p:spTgt spid="98"/>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anim calcmode="lin" valueType="num">
                                      <p:cBhvr>
                                        <p:cTn id="47" dur="500" fill="hold"/>
                                        <p:tgtEl>
                                          <p:spTgt spid="101"/>
                                        </p:tgtEl>
                                        <p:attrNameLst>
                                          <p:attrName>ppt_x</p:attrName>
                                        </p:attrNameLst>
                                      </p:cBhvr>
                                      <p:tavLst>
                                        <p:tav tm="0">
                                          <p:val>
                                            <p:strVal val="#ppt_x"/>
                                          </p:val>
                                        </p:tav>
                                        <p:tav tm="100000">
                                          <p:val>
                                            <p:strVal val="#ppt_x"/>
                                          </p:val>
                                        </p:tav>
                                      </p:tavLst>
                                    </p:anim>
                                    <p:anim calcmode="lin" valueType="num">
                                      <p:cBhvr>
                                        <p:cTn id="48" dur="500" fill="hold"/>
                                        <p:tgtEl>
                                          <p:spTgt spid="10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500"/>
                                        <p:tgtEl>
                                          <p:spTgt spid="131"/>
                                        </p:tgtEl>
                                      </p:cBhvr>
                                    </p:animEffect>
                                  </p:childTnLst>
                                </p:cTn>
                              </p:par>
                            </p:childTnLst>
                          </p:cTn>
                        </p:par>
                        <p:par>
                          <p:cTn id="53" fill="hold">
                            <p:stCondLst>
                              <p:cond delay="5000"/>
                            </p:stCondLst>
                            <p:childTnLst>
                              <p:par>
                                <p:cTn id="54" presetID="21" presetClass="entr" presetSubtype="1" fill="hold" grpId="0" nodeType="after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heel(1)">
                                      <p:cBhvr>
                                        <p:cTn id="56" dur="1000"/>
                                        <p:tgtEl>
                                          <p:spTgt spid="115"/>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fade">
                                      <p:cBhvr>
                                        <p:cTn id="60" dur="500"/>
                                        <p:tgtEl>
                                          <p:spTgt spid="116"/>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20"/>
                                        </p:tgtEl>
                                        <p:attrNameLst>
                                          <p:attrName>style.visibility</p:attrName>
                                        </p:attrNameLst>
                                      </p:cBhvr>
                                      <p:to>
                                        <p:strVal val="visible"/>
                                      </p:to>
                                    </p:set>
                                    <p:animEffect transition="in" filter="fade">
                                      <p:cBhvr>
                                        <p:cTn id="64" dur="500"/>
                                        <p:tgtEl>
                                          <p:spTgt spid="120"/>
                                        </p:tgtEl>
                                      </p:cBhvr>
                                    </p:animEffect>
                                  </p:childTnLst>
                                </p:cTn>
                              </p:par>
                            </p:childTnLst>
                          </p:cTn>
                        </p:par>
                        <p:par>
                          <p:cTn id="65" fill="hold">
                            <p:stCondLst>
                              <p:cond delay="7000"/>
                            </p:stCondLst>
                            <p:childTnLst>
                              <p:par>
                                <p:cTn id="66" presetID="21" presetClass="entr" presetSubtype="1" fill="hold" grpId="0"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heel(1)">
                                      <p:cBhvr>
                                        <p:cTn id="68" dur="1000"/>
                                        <p:tgtEl>
                                          <p:spTgt spid="123"/>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24"/>
                                        </p:tgtEl>
                                        <p:attrNameLst>
                                          <p:attrName>style.visibility</p:attrName>
                                        </p:attrNameLst>
                                      </p:cBhvr>
                                      <p:to>
                                        <p:strVal val="visible"/>
                                      </p:to>
                                    </p:set>
                                    <p:animEffect transition="in" filter="fade">
                                      <p:cBhvr>
                                        <p:cTn id="72" dur="500"/>
                                        <p:tgtEl>
                                          <p:spTgt spid="124"/>
                                        </p:tgtEl>
                                      </p:cBhvr>
                                    </p:animEffect>
                                  </p:childTnLst>
                                </p:cTn>
                              </p:par>
                            </p:childTnLst>
                          </p:cTn>
                        </p:par>
                        <p:par>
                          <p:cTn id="73" fill="hold">
                            <p:stCondLst>
                              <p:cond delay="8500"/>
                            </p:stCondLst>
                            <p:childTnLst>
                              <p:par>
                                <p:cTn id="74" presetID="10" presetClass="entr" presetSubtype="0" fill="hold" nodeType="afterEffect">
                                  <p:stCondLst>
                                    <p:cond delay="0"/>
                                  </p:stCondLst>
                                  <p:childTnLst>
                                    <p:set>
                                      <p:cBhvr>
                                        <p:cTn id="75" dur="1" fill="hold">
                                          <p:stCondLst>
                                            <p:cond delay="0"/>
                                          </p:stCondLst>
                                        </p:cTn>
                                        <p:tgtEl>
                                          <p:spTgt spid="128"/>
                                        </p:tgtEl>
                                        <p:attrNameLst>
                                          <p:attrName>style.visibility</p:attrName>
                                        </p:attrNameLst>
                                      </p:cBhvr>
                                      <p:to>
                                        <p:strVal val="visible"/>
                                      </p:to>
                                    </p:set>
                                    <p:animEffect transition="in" filter="fade">
                                      <p:cBhvr>
                                        <p:cTn id="76" dur="500"/>
                                        <p:tgtEl>
                                          <p:spTgt spid="128"/>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143"/>
                                        </p:tgtEl>
                                        <p:attrNameLst>
                                          <p:attrName>style.visibility</p:attrName>
                                        </p:attrNameLst>
                                      </p:cBhvr>
                                      <p:to>
                                        <p:strVal val="visible"/>
                                      </p:to>
                                    </p:set>
                                    <p:animEffect transition="in" filter="fade">
                                      <p:cBhvr>
                                        <p:cTn id="80" dur="500"/>
                                        <p:tgtEl>
                                          <p:spTgt spid="143"/>
                                        </p:tgtEl>
                                      </p:cBhvr>
                                    </p:animEffect>
                                  </p:childTnLst>
                                </p:cTn>
                              </p:par>
                            </p:childTnLst>
                          </p:cTn>
                        </p:par>
                        <p:par>
                          <p:cTn id="81" fill="hold">
                            <p:stCondLst>
                              <p:cond delay="9500"/>
                            </p:stCondLst>
                            <p:childTnLst>
                              <p:par>
                                <p:cTn id="82" presetID="10" presetClass="entr" presetSubtype="0" fill="hold" grpId="0" nodeType="after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build="p"/>
      <p:bldGraphic spid="115" grpId="0">
        <p:bldAsOne/>
      </p:bldGraphic>
      <p:bldP spid="116" grpId="0"/>
      <p:bldGraphic spid="123" grpId="0">
        <p:bldAsOne/>
      </p:bldGraphic>
      <p:bldP spid="124" grpId="0"/>
      <p:bldP spid="142" grpId="0"/>
      <p:bldP spid="1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11" name="文本框 10"/>
          <p:cNvSpPr txBox="1"/>
          <p:nvPr/>
        </p:nvSpPr>
        <p:spPr>
          <a:xfrm>
            <a:off x="2915816" y="2115575"/>
            <a:ext cx="6087773" cy="646331"/>
          </a:xfrm>
          <a:prstGeom prst="rect">
            <a:avLst/>
          </a:prstGeom>
          <a:noFill/>
        </p:spPr>
        <p:txBody>
          <a:bodyPr wrap="square" rtlCol="0">
            <a:spAutoFit/>
          </a:bodyPr>
          <a:lstStyle/>
          <a:p>
            <a:r>
              <a:rPr lang="zh-CN" altLang="en-US" sz="3600" b="1" dirty="0">
                <a:solidFill>
                  <a:schemeClr val="accent1"/>
                </a:solidFill>
                <a:latin typeface="幼圆" panose="02010509060101010101" pitchFamily="49" charset="-122"/>
                <a:ea typeface="幼圆" panose="02010509060101010101" pitchFamily="49" charset="-122"/>
              </a:rPr>
              <a:t>演讲完毕 感谢亲的聆听</a:t>
            </a:r>
          </a:p>
        </p:txBody>
      </p:sp>
      <p:sp>
        <p:nvSpPr>
          <p:cNvPr id="14" name="原创设计师QQ：598969553            _8"/>
          <p:cNvSpPr>
            <a:spLocks noChangeArrowheads="1"/>
          </p:cNvSpPr>
          <p:nvPr/>
        </p:nvSpPr>
        <p:spPr bwMode="auto">
          <a:xfrm>
            <a:off x="2915816" y="2835655"/>
            <a:ext cx="42484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defRPr/>
            </a:pPr>
            <a:r>
              <a:rPr lang="zh-CN" altLang="en-US" sz="1100" spc="225" dirty="0">
                <a:solidFill>
                  <a:schemeClr val="accent2"/>
                </a:solidFill>
                <a:latin typeface="幼圆" panose="02010509060101010101" pitchFamily="49" charset="-122"/>
                <a:ea typeface="幼圆" panose="02010509060101010101" pitchFamily="49" charset="-122"/>
              </a:rPr>
              <a:t>框架完整</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所有文字可以修改</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图片可以替换</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一键换色</a:t>
            </a:r>
          </a:p>
        </p:txBody>
      </p:sp>
      <p:sp>
        <p:nvSpPr>
          <p:cNvPr id="15" name="矩形 259"/>
          <p:cNvSpPr>
            <a:spLocks noChangeArrowheads="1"/>
          </p:cNvSpPr>
          <p:nvPr/>
        </p:nvSpPr>
        <p:spPr bwMode="auto">
          <a:xfrm>
            <a:off x="2987824" y="3302266"/>
            <a:ext cx="2160240" cy="205588"/>
          </a:xfrm>
          <a:prstGeom prst="rect">
            <a:avLst/>
          </a:prstGeom>
          <a:noFill/>
          <a:ln w="9525">
            <a:noFill/>
            <a:miter lim="800000"/>
            <a:headEnd/>
            <a:tailEnd/>
          </a:ln>
          <a:effectLst/>
          <a:extLst/>
        </p:spPr>
        <p:txBody>
          <a:bodyPr wrap="square" lIns="25600" tIns="25600" rIns="25600" bIns="256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ts val="0"/>
              </a:spcBef>
              <a:buNone/>
            </a:pP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汇报人 </a:t>
            </a:r>
            <a:r>
              <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 </a:t>
            </a: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代名词   日期：代名词</a:t>
            </a:r>
            <a:endPar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endParaRPr>
          </a:p>
        </p:txBody>
      </p:sp>
      <p:sp>
        <p:nvSpPr>
          <p:cNvPr id="9" name="文本框 8"/>
          <p:cNvSpPr txBox="1"/>
          <p:nvPr/>
        </p:nvSpPr>
        <p:spPr>
          <a:xfrm>
            <a:off x="2915816" y="1395495"/>
            <a:ext cx="1407253" cy="769441"/>
          </a:xfrm>
          <a:prstGeom prst="rect">
            <a:avLst/>
          </a:prstGeom>
          <a:noFill/>
        </p:spPr>
        <p:txBody>
          <a:bodyPr wrap="square" rtlCol="0">
            <a:spAutoFit/>
          </a:bodyPr>
          <a:lstStyle/>
          <a:p>
            <a:r>
              <a:rPr lang="en-US" altLang="zh-CN" sz="4400" dirty="0">
                <a:solidFill>
                  <a:schemeClr val="accent1"/>
                </a:solidFill>
                <a:latin typeface="幼圆" panose="02010509060101010101" pitchFamily="49" charset="-122"/>
                <a:ea typeface="幼圆" panose="02010509060101010101" pitchFamily="49" charset="-122"/>
              </a:rPr>
              <a:t>201x</a:t>
            </a:r>
            <a:endParaRPr lang="zh-CN" altLang="en-US" sz="4400" dirty="0">
              <a:solidFill>
                <a:schemeClr val="accent1"/>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55526"/>
            <a:ext cx="1746849" cy="5143500"/>
          </a:xfrm>
          <a:prstGeom prst="rect">
            <a:avLst/>
          </a:prstGeom>
        </p:spPr>
      </p:pic>
    </p:spTree>
    <p:extLst>
      <p:ext uri="{BB962C8B-B14F-4D97-AF65-F5344CB8AC3E}">
        <p14:creationId xmlns:p14="http://schemas.microsoft.com/office/powerpoint/2010/main" val="2969055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1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9"/>
                                        </p:tgtEl>
                                      </p:cBhvr>
                                    </p:animEffect>
                                    <p:animScale>
                                      <p:cBhvr>
                                        <p:cTn id="23" dur="250" autoRev="1" fill="hold"/>
                                        <p:tgtEl>
                                          <p:spTgt spid="9"/>
                                        </p:tgtEl>
                                      </p:cBhvr>
                                      <p:by x="105000" y="105000"/>
                                    </p:animScale>
                                  </p:childTnLst>
                                </p:cTn>
                              </p:par>
                            </p:childTnLst>
                          </p:cTn>
                        </p:par>
                        <p:par>
                          <p:cTn id="24" fill="hold">
                            <p:stCondLst>
                              <p:cond delay="26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36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41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580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14"/>
                                        </p:tgtEl>
                                      </p:cBhvr>
                                    </p:animEffect>
                                    <p:animScale>
                                      <p:cBhvr>
                                        <p:cTn id="45" dur="250" autoRev="1" fill="hold"/>
                                        <p:tgtEl>
                                          <p:spTgt spid="14"/>
                                        </p:tgtEl>
                                      </p:cBhvr>
                                      <p:by x="105000" y="105000"/>
                                    </p:animScale>
                                  </p:childTnLst>
                                </p:cTn>
                              </p:par>
                            </p:childTnLst>
                          </p:cTn>
                        </p:par>
                        <p:par>
                          <p:cTn id="46" fill="hold">
                            <p:stCondLst>
                              <p:cond delay="6300"/>
                            </p:stCondLst>
                            <p:childTnLst>
                              <p:par>
                                <p:cTn id="47" presetID="37"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900" decel="100000" fill="hold"/>
                                        <p:tgtEl>
                                          <p:spTgt spid="1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3" fill="hold">
                            <p:stCondLst>
                              <p:cond delay="7300"/>
                            </p:stCondLst>
                            <p:childTnLst>
                              <p:par>
                                <p:cTn id="54" presetID="26" presetClass="emph" presetSubtype="0" fill="hold" grpId="1" nodeType="afterEffect">
                                  <p:stCondLst>
                                    <p:cond delay="0"/>
                                  </p:stCondLst>
                                  <p:childTnLst>
                                    <p:animEffect transition="out" filter="fade">
                                      <p:cBhvr>
                                        <p:cTn id="55" dur="500" tmFilter="0, 0; .2, .5; .8, .5; 1, 0"/>
                                        <p:tgtEl>
                                          <p:spTgt spid="15"/>
                                        </p:tgtEl>
                                      </p:cBhvr>
                                    </p:animEffect>
                                    <p:animScale>
                                      <p:cBhvr>
                                        <p:cTn id="56"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4" grpId="0"/>
      <p:bldP spid="14" grpId="1"/>
      <p:bldP spid="15" grpId="0"/>
      <p:bldP spid="15"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第一章节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15168955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0"/>
            <a:ext cx="9144000" cy="3124200"/>
          </a:xfrm>
          <a:prstGeom prst="rect">
            <a:avLst/>
          </a:prstGeom>
          <a: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flipV="1">
            <a:off x="0" y="0"/>
            <a:ext cx="9144000" cy="3124200"/>
          </a:xfrm>
          <a:prstGeom prst="rect">
            <a:avLst/>
          </a:prstGeom>
          <a:solidFill>
            <a:srgbClr val="F9F9F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5" name="Group 54"/>
          <p:cNvGrpSpPr/>
          <p:nvPr/>
        </p:nvGrpSpPr>
        <p:grpSpPr>
          <a:xfrm>
            <a:off x="765909" y="1367830"/>
            <a:ext cx="2967891" cy="1763530"/>
            <a:chOff x="1905000" y="1657350"/>
            <a:chExt cx="5257800" cy="3124200"/>
          </a:xfrm>
        </p:grpSpPr>
        <p:sp>
          <p:nvSpPr>
            <p:cNvPr id="56" name="Round Same Side Corner Rectangle 55"/>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981200" y="1733550"/>
              <a:ext cx="76200" cy="76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p:cNvSpPr/>
            <p:nvPr/>
          </p:nvSpPr>
          <p:spPr>
            <a:xfrm>
              <a:off x="2188130" y="1733550"/>
              <a:ext cx="76200" cy="76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p:cNvSpPr/>
            <p:nvPr/>
          </p:nvSpPr>
          <p:spPr>
            <a:xfrm>
              <a:off x="1905000" y="1885950"/>
              <a:ext cx="5257800" cy="28956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Group 60"/>
          <p:cNvGrpSpPr/>
          <p:nvPr/>
        </p:nvGrpSpPr>
        <p:grpSpPr>
          <a:xfrm>
            <a:off x="5410200" y="1367830"/>
            <a:ext cx="2967891" cy="1763530"/>
            <a:chOff x="1905000" y="1657350"/>
            <a:chExt cx="5257800" cy="3124200"/>
          </a:xfrm>
        </p:grpSpPr>
        <p:sp>
          <p:nvSpPr>
            <p:cNvPr id="62" name="Round Same Side Corner Rectangle 61"/>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a:off x="1981200" y="1733550"/>
              <a:ext cx="76200" cy="76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a:off x="2188130" y="17335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p:cNvSpPr/>
            <p:nvPr/>
          </p:nvSpPr>
          <p:spPr>
            <a:xfrm>
              <a:off x="1905000" y="1885950"/>
              <a:ext cx="5257800" cy="28956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0" name="Group 49"/>
          <p:cNvGrpSpPr/>
          <p:nvPr/>
        </p:nvGrpSpPr>
        <p:grpSpPr>
          <a:xfrm>
            <a:off x="2182092" y="674065"/>
            <a:ext cx="4779818" cy="2840182"/>
            <a:chOff x="1905000" y="1657350"/>
            <a:chExt cx="5257800" cy="3124200"/>
          </a:xfrm>
        </p:grpSpPr>
        <p:sp>
          <p:nvSpPr>
            <p:cNvPr id="17" name="Round Same Side Corner Rectangle 16"/>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p:cNvSpPr/>
            <p:nvPr/>
          </p:nvSpPr>
          <p:spPr>
            <a:xfrm>
              <a:off x="1981200" y="1733550"/>
              <a:ext cx="76200" cy="76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2188130" y="17335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p:cNvSpPr/>
            <p:nvPr/>
          </p:nvSpPr>
          <p:spPr>
            <a:xfrm>
              <a:off x="1905000" y="1885950"/>
              <a:ext cx="5257800" cy="28956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Rectangle 27"/>
          <p:cNvSpPr/>
          <p:nvPr/>
        </p:nvSpPr>
        <p:spPr>
          <a:xfrm flipV="1">
            <a:off x="1" y="3101946"/>
            <a:ext cx="9144000" cy="204155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9"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70" name="Title 1"/>
          <p:cNvSpPr>
            <a:spLocks noGrp="1"/>
          </p:cNvSpPr>
          <p:nvPr>
            <p:ph type="title" idx="4294967295"/>
          </p:nvPr>
        </p:nvSpPr>
        <p:spPr>
          <a:xfrm>
            <a:off x="0" y="3363913"/>
            <a:ext cx="8229600" cy="461962"/>
          </a:xfrm>
        </p:spPr>
        <p:txBody>
          <a:bodyPr>
            <a:spAutoFit/>
          </a:bodyPr>
          <a:lstStyle/>
          <a:p>
            <a:r>
              <a:rPr lang="en-US" sz="2400" dirty="0">
                <a:solidFill>
                  <a:schemeClr val="tx2"/>
                </a:solidFill>
              </a:rPr>
              <a:t>Web Project</a:t>
            </a:r>
          </a:p>
        </p:txBody>
      </p:sp>
    </p:spTree>
    <p:extLst>
      <p:ext uri="{BB962C8B-B14F-4D97-AF65-F5344CB8AC3E}">
        <p14:creationId xmlns:p14="http://schemas.microsoft.com/office/powerpoint/2010/main" val="4172282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1000"/>
                                        <p:tgtEl>
                                          <p:spTgt spid="61"/>
                                        </p:tgtEl>
                                      </p:cBhvr>
                                    </p:animEffect>
                                    <p:anim calcmode="lin" valueType="num">
                                      <p:cBhvr>
                                        <p:cTn id="14" dur="1000" fill="hold"/>
                                        <p:tgtEl>
                                          <p:spTgt spid="61"/>
                                        </p:tgtEl>
                                        <p:attrNameLst>
                                          <p:attrName>ppt_x</p:attrName>
                                        </p:attrNameLst>
                                      </p:cBhvr>
                                      <p:tavLst>
                                        <p:tav tm="0">
                                          <p:val>
                                            <p:strVal val="#ppt_x"/>
                                          </p:val>
                                        </p:tav>
                                        <p:tav tm="100000">
                                          <p:val>
                                            <p:strVal val="#ppt_x"/>
                                          </p:val>
                                        </p:tav>
                                      </p:tavLst>
                                    </p:anim>
                                    <p:anim calcmode="lin" valueType="num">
                                      <p:cBhvr>
                                        <p:cTn id="15" dur="1000" fill="hold"/>
                                        <p:tgtEl>
                                          <p:spTgt spid="6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barn(inVertical)">
                                      <p:cBhvr>
                                        <p:cTn id="24" dur="1000"/>
                                        <p:tgtEl>
                                          <p:spTgt spid="7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125" y="0"/>
            <a:ext cx="9001750" cy="5143500"/>
          </a:xfrm>
          <a:prstGeom prst="rect">
            <a:avLst/>
          </a:prstGeom>
        </p:spPr>
      </p:pic>
      <p:sp>
        <p:nvSpPr>
          <p:cNvPr id="27" name="Teardrop 26"/>
          <p:cNvSpPr/>
          <p:nvPr/>
        </p:nvSpPr>
        <p:spPr>
          <a:xfrm>
            <a:off x="3810000" y="0"/>
            <a:ext cx="5334000" cy="5334000"/>
          </a:xfrm>
          <a:prstGeom prst="teardrop">
            <a:avLst/>
          </a:prstGeom>
          <a:solidFill>
            <a:schemeClr val="accent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070377"/>
            <a:ext cx="2425835" cy="1200329"/>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a:solidFill>
                  <a:schemeClr val="bg1"/>
                </a:solidFill>
                <a:latin typeface="Source Sans Pro Light" pitchFamily="34" charset="0"/>
              </a:rPr>
              <a:t>Charts and Infographic</a:t>
            </a:r>
            <a:br>
              <a:rPr lang="en-US" sz="2000" b="1" dirty="0">
                <a:solidFill>
                  <a:schemeClr val="bg1"/>
                </a:solidFill>
                <a:latin typeface="Source Sans Pro Light" pitchFamily="34" charset="0"/>
              </a:rPr>
            </a:br>
            <a:r>
              <a:rPr lang="en-US" sz="1600" dirty="0">
                <a:solidFill>
                  <a:schemeClr val="accent4">
                    <a:lumMod val="40000"/>
                    <a:lumOff val="60000"/>
                  </a:schemeClr>
                </a:solidFill>
                <a:latin typeface="Source Sans Pro Light" pitchFamily="34" charset="0"/>
              </a:rPr>
              <a:t>Excel Charts and Handmade graphics</a:t>
            </a:r>
          </a:p>
        </p:txBody>
      </p:sp>
    </p:spTree>
    <p:extLst>
      <p:ext uri="{BB962C8B-B14F-4D97-AF65-F5344CB8AC3E}">
        <p14:creationId xmlns:p14="http://schemas.microsoft.com/office/powerpoint/2010/main" val="2118466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5" name="Straight Connector 134"/>
          <p:cNvCxnSpPr/>
          <p:nvPr/>
        </p:nvCxnSpPr>
        <p:spPr>
          <a:xfrm>
            <a:off x="5023256" y="1962150"/>
            <a:ext cx="5944" cy="175634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Freeform 7"/>
          <p:cNvSpPr>
            <a:spLocks/>
          </p:cNvSpPr>
          <p:nvPr/>
        </p:nvSpPr>
        <p:spPr bwMode="auto">
          <a:xfrm>
            <a:off x="609600" y="927481"/>
            <a:ext cx="3431886" cy="4224704"/>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Actions Items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17" name="Group 16"/>
          <p:cNvGrpSpPr/>
          <p:nvPr/>
        </p:nvGrpSpPr>
        <p:grpSpPr>
          <a:xfrm>
            <a:off x="759300" y="1721467"/>
            <a:ext cx="1221892" cy="739789"/>
            <a:chOff x="2626564" y="1689258"/>
            <a:chExt cx="1344082" cy="813766"/>
          </a:xfrm>
        </p:grpSpPr>
        <p:sp>
          <p:nvSpPr>
            <p:cNvPr id="44" name="Oval 43"/>
            <p:cNvSpPr/>
            <p:nvPr/>
          </p:nvSpPr>
          <p:spPr>
            <a:xfrm>
              <a:off x="3063470" y="1689258"/>
              <a:ext cx="491849" cy="4918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5" name="Content Placeholder 2"/>
            <p:cNvSpPr txBox="1">
              <a:spLocks/>
            </p:cNvSpPr>
            <p:nvPr/>
          </p:nvSpPr>
          <p:spPr>
            <a:xfrm>
              <a:off x="2626564" y="2190750"/>
              <a:ext cx="134408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Social Media</a:t>
              </a:r>
            </a:p>
          </p:txBody>
        </p:sp>
        <p:sp>
          <p:nvSpPr>
            <p:cNvPr id="15" name="Freeform 12"/>
            <p:cNvSpPr>
              <a:spLocks noEditPoints="1"/>
            </p:cNvSpPr>
            <p:nvPr/>
          </p:nvSpPr>
          <p:spPr bwMode="auto">
            <a:xfrm>
              <a:off x="3196104" y="1805323"/>
              <a:ext cx="226579" cy="226579"/>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4" name="Group 103"/>
          <p:cNvGrpSpPr/>
          <p:nvPr/>
        </p:nvGrpSpPr>
        <p:grpSpPr>
          <a:xfrm>
            <a:off x="2388446" y="1366174"/>
            <a:ext cx="1009828" cy="638364"/>
            <a:chOff x="2380637" y="1253453"/>
            <a:chExt cx="1110811" cy="702200"/>
          </a:xfrm>
        </p:grpSpPr>
        <p:sp>
          <p:nvSpPr>
            <p:cNvPr id="61" name="Oval 60"/>
            <p:cNvSpPr/>
            <p:nvPr/>
          </p:nvSpPr>
          <p:spPr>
            <a:xfrm>
              <a:off x="2743588" y="1253453"/>
              <a:ext cx="406486" cy="406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2" name="Content Placeholder 2"/>
            <p:cNvSpPr txBox="1">
              <a:spLocks/>
            </p:cNvSpPr>
            <p:nvPr/>
          </p:nvSpPr>
          <p:spPr>
            <a:xfrm>
              <a:off x="2380637" y="1643379"/>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Analytics</a:t>
              </a:r>
            </a:p>
          </p:txBody>
        </p:sp>
        <p:sp>
          <p:nvSpPr>
            <p:cNvPr id="24" name="Freeform 17"/>
            <p:cNvSpPr>
              <a:spLocks noEditPoints="1"/>
            </p:cNvSpPr>
            <p:nvPr/>
          </p:nvSpPr>
          <p:spPr bwMode="auto">
            <a:xfrm>
              <a:off x="2841116" y="1375374"/>
              <a:ext cx="189850" cy="162643"/>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8" name="Group 97"/>
          <p:cNvGrpSpPr/>
          <p:nvPr/>
        </p:nvGrpSpPr>
        <p:grpSpPr>
          <a:xfrm>
            <a:off x="3445068" y="1780101"/>
            <a:ext cx="1110811" cy="957705"/>
            <a:chOff x="3634249" y="1885950"/>
            <a:chExt cx="1221892" cy="1053475"/>
          </a:xfrm>
        </p:grpSpPr>
        <p:sp>
          <p:nvSpPr>
            <p:cNvPr id="68" name="Oval 67"/>
            <p:cNvSpPr/>
            <p:nvPr/>
          </p:nvSpPr>
          <p:spPr>
            <a:xfrm>
              <a:off x="3895925" y="1885950"/>
              <a:ext cx="720116" cy="7201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9" name="Content Placeholder 2"/>
            <p:cNvSpPr txBox="1">
              <a:spLocks/>
            </p:cNvSpPr>
            <p:nvPr/>
          </p:nvSpPr>
          <p:spPr>
            <a:xfrm>
              <a:off x="3634249" y="2627151"/>
              <a:ext cx="122189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Networking</a:t>
              </a:r>
            </a:p>
          </p:txBody>
        </p:sp>
        <p:sp>
          <p:nvSpPr>
            <p:cNvPr id="66" name="Freeform 22"/>
            <p:cNvSpPr>
              <a:spLocks noEditPoints="1"/>
            </p:cNvSpPr>
            <p:nvPr/>
          </p:nvSpPr>
          <p:spPr bwMode="auto">
            <a:xfrm>
              <a:off x="4090068" y="2090929"/>
              <a:ext cx="310251" cy="310606"/>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9" name="Group 98"/>
          <p:cNvGrpSpPr/>
          <p:nvPr/>
        </p:nvGrpSpPr>
        <p:grpSpPr>
          <a:xfrm>
            <a:off x="3248503" y="2799099"/>
            <a:ext cx="1221892" cy="574276"/>
            <a:chOff x="3180839" y="2952750"/>
            <a:chExt cx="1344082" cy="631704"/>
          </a:xfrm>
        </p:grpSpPr>
        <p:sp>
          <p:nvSpPr>
            <p:cNvPr id="93" name="Oval 92"/>
            <p:cNvSpPr/>
            <p:nvPr/>
          </p:nvSpPr>
          <p:spPr>
            <a:xfrm>
              <a:off x="3681070" y="2952750"/>
              <a:ext cx="335939" cy="3359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94" name="Content Placeholder 2"/>
            <p:cNvSpPr txBox="1">
              <a:spLocks/>
            </p:cNvSpPr>
            <p:nvPr/>
          </p:nvSpPr>
          <p:spPr>
            <a:xfrm>
              <a:off x="3180839" y="3272180"/>
              <a:ext cx="134408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E-Commerce</a:t>
              </a:r>
            </a:p>
          </p:txBody>
        </p:sp>
        <p:sp>
          <p:nvSpPr>
            <p:cNvPr id="73" name="Freeform 27"/>
            <p:cNvSpPr>
              <a:spLocks noEditPoints="1"/>
            </p:cNvSpPr>
            <p:nvPr/>
          </p:nvSpPr>
          <p:spPr bwMode="auto">
            <a:xfrm>
              <a:off x="3771222" y="3053691"/>
              <a:ext cx="134057" cy="134057"/>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3" name="Group 102"/>
          <p:cNvGrpSpPr/>
          <p:nvPr/>
        </p:nvGrpSpPr>
        <p:grpSpPr>
          <a:xfrm>
            <a:off x="609600" y="3412864"/>
            <a:ext cx="1009828" cy="762145"/>
            <a:chOff x="528856" y="3532502"/>
            <a:chExt cx="1110811" cy="838359"/>
          </a:xfrm>
        </p:grpSpPr>
        <p:sp>
          <p:nvSpPr>
            <p:cNvPr id="100" name="Oval 99"/>
            <p:cNvSpPr/>
            <p:nvPr/>
          </p:nvSpPr>
          <p:spPr>
            <a:xfrm>
              <a:off x="824533" y="3532502"/>
              <a:ext cx="541034" cy="5410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1" name="Content Placeholder 2"/>
            <p:cNvSpPr txBox="1">
              <a:spLocks/>
            </p:cNvSpPr>
            <p:nvPr/>
          </p:nvSpPr>
          <p:spPr>
            <a:xfrm>
              <a:off x="528856" y="4058587"/>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Support</a:t>
              </a:r>
            </a:p>
          </p:txBody>
        </p:sp>
        <p:sp>
          <p:nvSpPr>
            <p:cNvPr id="96" name="Freeform 32"/>
            <p:cNvSpPr>
              <a:spLocks noEditPoints="1"/>
            </p:cNvSpPr>
            <p:nvPr/>
          </p:nvSpPr>
          <p:spPr bwMode="auto">
            <a:xfrm>
              <a:off x="975987" y="3684092"/>
              <a:ext cx="238125" cy="23785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97" name="Oval 96"/>
          <p:cNvSpPr/>
          <p:nvPr/>
        </p:nvSpPr>
        <p:spPr>
          <a:xfrm>
            <a:off x="1949078" y="2334893"/>
            <a:ext cx="1057379" cy="10573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2"/>
                </a:solidFill>
              </a:rPr>
              <a:t>A MUST HAVE</a:t>
            </a:r>
            <a:endParaRPr lang="en-US" sz="700" dirty="0">
              <a:solidFill>
                <a:schemeClr val="bg2"/>
              </a:solidFill>
            </a:endParaRPr>
          </a:p>
        </p:txBody>
      </p:sp>
      <p:grpSp>
        <p:nvGrpSpPr>
          <p:cNvPr id="149" name="Group 148"/>
          <p:cNvGrpSpPr/>
          <p:nvPr/>
        </p:nvGrpSpPr>
        <p:grpSpPr>
          <a:xfrm>
            <a:off x="5416144" y="2006040"/>
            <a:ext cx="2909738" cy="1789846"/>
            <a:chOff x="6084168" y="2006040"/>
            <a:chExt cx="2909738" cy="1789846"/>
          </a:xfrm>
        </p:grpSpPr>
        <p:sp>
          <p:nvSpPr>
            <p:cNvPr id="150" name="Content Placeholder 2"/>
            <p:cNvSpPr txBox="1">
              <a:spLocks/>
            </p:cNvSpPr>
            <p:nvPr/>
          </p:nvSpPr>
          <p:spPr>
            <a:xfrm>
              <a:off x="6084168" y="2342322"/>
              <a:ext cx="2909738"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tx2"/>
                  </a:solidFill>
                </a:rPr>
                <a:t>Lorem ipsum dolor sit amet, </a:t>
              </a:r>
              <a:r>
                <a:rPr lang="en-US" sz="900" b="1" dirty="0">
                  <a:solidFill>
                    <a:schemeClr val="tx2"/>
                  </a:solidFill>
                </a:rPr>
                <a:t>consectetur adipiscing elit. </a:t>
              </a:r>
            </a:p>
            <a:p>
              <a:pPr marL="0" indent="0">
                <a:buFont typeface="Arial" pitchFamily="34" charset="0"/>
                <a:buNone/>
              </a:pPr>
              <a:endParaRPr lang="en-US" sz="900" dirty="0">
                <a:solidFill>
                  <a:schemeClr val="tx2"/>
                </a:solidFill>
              </a:endParaRPr>
            </a:p>
            <a:p>
              <a:pPr marL="0" indent="0">
                <a:buFont typeface="Arial" pitchFamily="34" charset="0"/>
                <a:buNone/>
              </a:pPr>
              <a:r>
                <a:rPr lang="en-US" sz="900" dirty="0">
                  <a:solidFill>
                    <a:schemeClr val="tx2"/>
                  </a:solidFill>
                </a:rPr>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51" name="Title 13"/>
            <p:cNvSpPr txBox="1">
              <a:spLocks/>
            </p:cNvSpPr>
            <p:nvPr/>
          </p:nvSpPr>
          <p:spPr>
            <a:xfrm>
              <a:off x="6092626" y="2006040"/>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b="1" dirty="0">
                  <a:solidFill>
                    <a:schemeClr val="tx2"/>
                  </a:solidFill>
                  <a:latin typeface="+mn-lt"/>
                </a:rPr>
                <a:t>Analysis</a:t>
              </a:r>
            </a:p>
          </p:txBody>
        </p:sp>
      </p:grpSp>
      <p:grpSp>
        <p:nvGrpSpPr>
          <p:cNvPr id="2" name="Group 1"/>
          <p:cNvGrpSpPr/>
          <p:nvPr/>
        </p:nvGrpSpPr>
        <p:grpSpPr>
          <a:xfrm>
            <a:off x="3200400" y="3964305"/>
            <a:ext cx="5362097" cy="588645"/>
            <a:chOff x="3200400" y="3964305"/>
            <a:chExt cx="5362097" cy="588645"/>
          </a:xfrm>
        </p:grpSpPr>
        <p:sp>
          <p:nvSpPr>
            <p:cNvPr id="111" name="Rounded Rectangle 110"/>
            <p:cNvSpPr/>
            <p:nvPr/>
          </p:nvSpPr>
          <p:spPr>
            <a:xfrm>
              <a:off x="3200400" y="3964305"/>
              <a:ext cx="5257800" cy="588645"/>
            </a:xfrm>
            <a:prstGeom prst="roundRect">
              <a:avLst>
                <a:gd name="adj" fmla="val 92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Content Placeholder 2"/>
            <p:cNvSpPr txBox="1">
              <a:spLocks/>
            </p:cNvSpPr>
            <p:nvPr/>
          </p:nvSpPr>
          <p:spPr>
            <a:xfrm>
              <a:off x="3733800" y="4012235"/>
              <a:ext cx="4828697" cy="5124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solidFill>
                </a:rPr>
                <a:t>Lorem ipsum dolor sit amet, consectetur adipiscing elit. Fusce suscipit neque non libero aliquam, ut facilisis lacus pretium. Sed imperdiet tincidunt velit laoreet facilisis. </a:t>
              </a:r>
            </a:p>
          </p:txBody>
        </p:sp>
        <p:sp>
          <p:nvSpPr>
            <p:cNvPr id="148" name="Oval 147"/>
            <p:cNvSpPr/>
            <p:nvPr/>
          </p:nvSpPr>
          <p:spPr>
            <a:xfrm>
              <a:off x="3396515" y="4119894"/>
              <a:ext cx="282495" cy="2824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Freeform 37"/>
            <p:cNvSpPr>
              <a:spLocks/>
            </p:cNvSpPr>
            <p:nvPr/>
          </p:nvSpPr>
          <p:spPr bwMode="auto">
            <a:xfrm>
              <a:off x="3474925" y="4186143"/>
              <a:ext cx="125676" cy="13033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95107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p:cTn id="18" dur="500" fill="hold"/>
                                        <p:tgtEl>
                                          <p:spTgt spid="103"/>
                                        </p:tgtEl>
                                        <p:attrNameLst>
                                          <p:attrName>ppt_w</p:attrName>
                                        </p:attrNameLst>
                                      </p:cBhvr>
                                      <p:tavLst>
                                        <p:tav tm="0">
                                          <p:val>
                                            <p:fltVal val="0"/>
                                          </p:val>
                                        </p:tav>
                                        <p:tav tm="100000">
                                          <p:val>
                                            <p:strVal val="#ppt_w"/>
                                          </p:val>
                                        </p:tav>
                                      </p:tavLst>
                                    </p:anim>
                                    <p:anim calcmode="lin" valueType="num">
                                      <p:cBhvr>
                                        <p:cTn id="19" dur="500" fill="hold"/>
                                        <p:tgtEl>
                                          <p:spTgt spid="103"/>
                                        </p:tgtEl>
                                        <p:attrNameLst>
                                          <p:attrName>ppt_h</p:attrName>
                                        </p:attrNameLst>
                                      </p:cBhvr>
                                      <p:tavLst>
                                        <p:tav tm="0">
                                          <p:val>
                                            <p:fltVal val="0"/>
                                          </p:val>
                                        </p:tav>
                                        <p:tav tm="100000">
                                          <p:val>
                                            <p:strVal val="#ppt_h"/>
                                          </p:val>
                                        </p:tav>
                                      </p:tavLst>
                                    </p:anim>
                                    <p:animEffect transition="in" filter="fade">
                                      <p:cBhvr>
                                        <p:cTn id="20" dur="500"/>
                                        <p:tgtEl>
                                          <p:spTgt spid="103"/>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98"/>
                                        </p:tgtEl>
                                        <p:attrNameLst>
                                          <p:attrName>style.visibility</p:attrName>
                                        </p:attrNameLst>
                                      </p:cBhvr>
                                      <p:to>
                                        <p:strVal val="visible"/>
                                      </p:to>
                                    </p:set>
                                    <p:anim calcmode="lin" valueType="num">
                                      <p:cBhvr>
                                        <p:cTn id="24" dur="500" fill="hold"/>
                                        <p:tgtEl>
                                          <p:spTgt spid="98"/>
                                        </p:tgtEl>
                                        <p:attrNameLst>
                                          <p:attrName>ppt_w</p:attrName>
                                        </p:attrNameLst>
                                      </p:cBhvr>
                                      <p:tavLst>
                                        <p:tav tm="0">
                                          <p:val>
                                            <p:fltVal val="0"/>
                                          </p:val>
                                        </p:tav>
                                        <p:tav tm="100000">
                                          <p:val>
                                            <p:strVal val="#ppt_w"/>
                                          </p:val>
                                        </p:tav>
                                      </p:tavLst>
                                    </p:anim>
                                    <p:anim calcmode="lin" valueType="num">
                                      <p:cBhvr>
                                        <p:cTn id="25" dur="500" fill="hold"/>
                                        <p:tgtEl>
                                          <p:spTgt spid="98"/>
                                        </p:tgtEl>
                                        <p:attrNameLst>
                                          <p:attrName>ppt_h</p:attrName>
                                        </p:attrNameLst>
                                      </p:cBhvr>
                                      <p:tavLst>
                                        <p:tav tm="0">
                                          <p:val>
                                            <p:fltVal val="0"/>
                                          </p:val>
                                        </p:tav>
                                        <p:tav tm="100000">
                                          <p:val>
                                            <p:strVal val="#ppt_h"/>
                                          </p:val>
                                        </p:tav>
                                      </p:tavLst>
                                    </p:anim>
                                    <p:animEffect transition="in" filter="fade">
                                      <p:cBhvr>
                                        <p:cTn id="26" dur="500"/>
                                        <p:tgtEl>
                                          <p:spTgt spid="9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500" fill="hold"/>
                                        <p:tgtEl>
                                          <p:spTgt spid="99"/>
                                        </p:tgtEl>
                                        <p:attrNameLst>
                                          <p:attrName>ppt_w</p:attrName>
                                        </p:attrNameLst>
                                      </p:cBhvr>
                                      <p:tavLst>
                                        <p:tav tm="0">
                                          <p:val>
                                            <p:fltVal val="0"/>
                                          </p:val>
                                        </p:tav>
                                        <p:tav tm="100000">
                                          <p:val>
                                            <p:strVal val="#ppt_w"/>
                                          </p:val>
                                        </p:tav>
                                      </p:tavLst>
                                    </p:anim>
                                    <p:anim calcmode="lin" valueType="num">
                                      <p:cBhvr>
                                        <p:cTn id="37" dur="500" fill="hold"/>
                                        <p:tgtEl>
                                          <p:spTgt spid="99"/>
                                        </p:tgtEl>
                                        <p:attrNameLst>
                                          <p:attrName>ppt_h</p:attrName>
                                        </p:attrNameLst>
                                      </p:cBhvr>
                                      <p:tavLst>
                                        <p:tav tm="0">
                                          <p:val>
                                            <p:fltVal val="0"/>
                                          </p:val>
                                        </p:tav>
                                        <p:tav tm="100000">
                                          <p:val>
                                            <p:strVal val="#ppt_h"/>
                                          </p:val>
                                        </p:tav>
                                      </p:tavLst>
                                    </p:anim>
                                    <p:animEffect transition="in" filter="fade">
                                      <p:cBhvr>
                                        <p:cTn id="38" dur="500"/>
                                        <p:tgtEl>
                                          <p:spTgt spid="99"/>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p:cTn id="42" dur="500" fill="hold"/>
                                        <p:tgtEl>
                                          <p:spTgt spid="104"/>
                                        </p:tgtEl>
                                        <p:attrNameLst>
                                          <p:attrName>ppt_w</p:attrName>
                                        </p:attrNameLst>
                                      </p:cBhvr>
                                      <p:tavLst>
                                        <p:tav tm="0">
                                          <p:val>
                                            <p:fltVal val="0"/>
                                          </p:val>
                                        </p:tav>
                                        <p:tav tm="100000">
                                          <p:val>
                                            <p:strVal val="#ppt_w"/>
                                          </p:val>
                                        </p:tav>
                                      </p:tavLst>
                                    </p:anim>
                                    <p:anim calcmode="lin" valueType="num">
                                      <p:cBhvr>
                                        <p:cTn id="43" dur="500" fill="hold"/>
                                        <p:tgtEl>
                                          <p:spTgt spid="104"/>
                                        </p:tgtEl>
                                        <p:attrNameLst>
                                          <p:attrName>ppt_h</p:attrName>
                                        </p:attrNameLst>
                                      </p:cBhvr>
                                      <p:tavLst>
                                        <p:tav tm="0">
                                          <p:val>
                                            <p:fltVal val="0"/>
                                          </p:val>
                                        </p:tav>
                                        <p:tav tm="100000">
                                          <p:val>
                                            <p:strVal val="#ppt_h"/>
                                          </p:val>
                                        </p:tav>
                                      </p:tavLst>
                                    </p:anim>
                                    <p:animEffect transition="in" filter="fade">
                                      <p:cBhvr>
                                        <p:cTn id="44" dur="500"/>
                                        <p:tgtEl>
                                          <p:spTgt spid="104"/>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97"/>
                                        </p:tgtEl>
                                        <p:attrNameLst>
                                          <p:attrName>style.visibility</p:attrName>
                                        </p:attrNameLst>
                                      </p:cBhvr>
                                      <p:to>
                                        <p:strVal val="visible"/>
                                      </p:to>
                                    </p:set>
                                    <p:anim calcmode="lin" valueType="num">
                                      <p:cBhvr>
                                        <p:cTn id="48" dur="500" fill="hold"/>
                                        <p:tgtEl>
                                          <p:spTgt spid="97"/>
                                        </p:tgtEl>
                                        <p:attrNameLst>
                                          <p:attrName>ppt_w</p:attrName>
                                        </p:attrNameLst>
                                      </p:cBhvr>
                                      <p:tavLst>
                                        <p:tav tm="0">
                                          <p:val>
                                            <p:fltVal val="0"/>
                                          </p:val>
                                        </p:tav>
                                        <p:tav tm="100000">
                                          <p:val>
                                            <p:strVal val="#ppt_w"/>
                                          </p:val>
                                        </p:tav>
                                      </p:tavLst>
                                    </p:anim>
                                    <p:anim calcmode="lin" valueType="num">
                                      <p:cBhvr>
                                        <p:cTn id="49" dur="500" fill="hold"/>
                                        <p:tgtEl>
                                          <p:spTgt spid="97"/>
                                        </p:tgtEl>
                                        <p:attrNameLst>
                                          <p:attrName>ppt_h</p:attrName>
                                        </p:attrNameLst>
                                      </p:cBhvr>
                                      <p:tavLst>
                                        <p:tav tm="0">
                                          <p:val>
                                            <p:fltVal val="0"/>
                                          </p:val>
                                        </p:tav>
                                        <p:tav tm="100000">
                                          <p:val>
                                            <p:strVal val="#ppt_h"/>
                                          </p:val>
                                        </p:tav>
                                      </p:tavLst>
                                    </p:anim>
                                    <p:animEffect transition="in" filter="fade">
                                      <p:cBhvr>
                                        <p:cTn id="50" dur="500"/>
                                        <p:tgtEl>
                                          <p:spTgt spid="97"/>
                                        </p:tgtEl>
                                      </p:cBhvr>
                                    </p:animEffect>
                                  </p:childTnLst>
                                </p:cTn>
                              </p:par>
                            </p:childTnLst>
                          </p:cTn>
                        </p:par>
                        <p:par>
                          <p:cTn id="51" fill="hold">
                            <p:stCondLst>
                              <p:cond delay="4500"/>
                            </p:stCondLst>
                            <p:childTnLst>
                              <p:par>
                                <p:cTn id="52" presetID="22" presetClass="entr" presetSubtype="4" fill="hold" nodeType="afterEffect">
                                  <p:stCondLst>
                                    <p:cond delay="0"/>
                                  </p:stCondLst>
                                  <p:childTnLst>
                                    <p:set>
                                      <p:cBhvr>
                                        <p:cTn id="53" dur="1" fill="hold">
                                          <p:stCondLst>
                                            <p:cond delay="0"/>
                                          </p:stCondLst>
                                        </p:cTn>
                                        <p:tgtEl>
                                          <p:spTgt spid="135"/>
                                        </p:tgtEl>
                                        <p:attrNameLst>
                                          <p:attrName>style.visibility</p:attrName>
                                        </p:attrNameLst>
                                      </p:cBhvr>
                                      <p:to>
                                        <p:strVal val="visible"/>
                                      </p:to>
                                    </p:set>
                                    <p:animEffect transition="in" filter="wipe(down)">
                                      <p:cBhvr>
                                        <p:cTn id="54" dur="500"/>
                                        <p:tgtEl>
                                          <p:spTgt spid="135"/>
                                        </p:tgtEl>
                                      </p:cBhvr>
                                    </p:animEffect>
                                  </p:childTnLst>
                                </p:cTn>
                              </p:par>
                            </p:childTnLst>
                          </p:cTn>
                        </p:par>
                        <p:par>
                          <p:cTn id="55" fill="hold">
                            <p:stCondLst>
                              <p:cond delay="5000"/>
                            </p:stCondLst>
                            <p:childTnLst>
                              <p:par>
                                <p:cTn id="56" presetID="10" presetClass="entr" presetSubtype="0" fill="hold" nodeType="afterEffect">
                                  <p:stCondLst>
                                    <p:cond delay="0"/>
                                  </p:stCondLst>
                                  <p:childTnLst>
                                    <p:set>
                                      <p:cBhvr>
                                        <p:cTn id="57" dur="1" fill="hold">
                                          <p:stCondLst>
                                            <p:cond delay="0"/>
                                          </p:stCondLst>
                                        </p:cTn>
                                        <p:tgtEl>
                                          <p:spTgt spid="149"/>
                                        </p:tgtEl>
                                        <p:attrNameLst>
                                          <p:attrName>style.visibility</p:attrName>
                                        </p:attrNameLst>
                                      </p:cBhvr>
                                      <p:to>
                                        <p:strVal val="visible"/>
                                      </p:to>
                                    </p:set>
                                    <p:animEffect transition="in" filter="fade">
                                      <p:cBhvr>
                                        <p:cTn id="58" dur="500"/>
                                        <p:tgtEl>
                                          <p:spTgt spid="149"/>
                                        </p:tgtEl>
                                      </p:cBhvr>
                                    </p:animEffect>
                                  </p:childTnLst>
                                </p:cTn>
                              </p:par>
                            </p:childTnLst>
                          </p:cTn>
                        </p:par>
                        <p:par>
                          <p:cTn id="59" fill="hold">
                            <p:stCondLst>
                              <p:cond delay="5500"/>
                            </p:stCondLst>
                            <p:childTnLst>
                              <p:par>
                                <p:cTn id="60" presetID="10" presetClass="entr" presetSubtype="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build="p"/>
      <p:bldP spid="9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Combined Charts Slide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32" name="Group 31"/>
          <p:cNvGrpSpPr/>
          <p:nvPr/>
        </p:nvGrpSpPr>
        <p:grpSpPr>
          <a:xfrm>
            <a:off x="818270" y="1548484"/>
            <a:ext cx="2210485" cy="2055071"/>
            <a:chOff x="707745" y="1365661"/>
            <a:chExt cx="2431534" cy="2260578"/>
          </a:xfrm>
        </p:grpSpPr>
        <p:sp>
          <p:nvSpPr>
            <p:cNvPr id="5" name="Rectangle 4"/>
            <p:cNvSpPr/>
            <p:nvPr/>
          </p:nvSpPr>
          <p:spPr>
            <a:xfrm>
              <a:off x="755904" y="2551152"/>
              <a:ext cx="1758696" cy="457200"/>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19" name="Rectangle 18"/>
            <p:cNvSpPr/>
            <p:nvPr/>
          </p:nvSpPr>
          <p:spPr>
            <a:xfrm>
              <a:off x="1088745" y="2032382"/>
              <a:ext cx="1143000" cy="457200"/>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6" name="Isosceles Triangle 5"/>
            <p:cNvSpPr/>
            <p:nvPr/>
          </p:nvSpPr>
          <p:spPr>
            <a:xfrm>
              <a:off x="1393545" y="1513612"/>
              <a:ext cx="533400" cy="4572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25" name="Content Placeholder 2"/>
            <p:cNvSpPr txBox="1">
              <a:spLocks/>
            </p:cNvSpPr>
            <p:nvPr/>
          </p:nvSpPr>
          <p:spPr>
            <a:xfrm>
              <a:off x="747370" y="3084552"/>
              <a:ext cx="1767230" cy="5416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tx2"/>
                  </a:solidFill>
                </a:rPr>
                <a:t>2012 Sales</a:t>
              </a:r>
              <a:br>
                <a:rPr lang="en-US" sz="1200" b="1" dirty="0">
                  <a:solidFill>
                    <a:schemeClr val="tx2"/>
                  </a:solidFill>
                </a:rPr>
              </a:br>
              <a:r>
                <a:rPr lang="en-US" sz="700" dirty="0">
                  <a:solidFill>
                    <a:schemeClr val="tx2"/>
                  </a:solidFill>
                </a:rPr>
                <a:t>Consectetur adipiscing elit. Fusce suscipit neque non.</a:t>
              </a:r>
            </a:p>
          </p:txBody>
        </p:sp>
        <p:cxnSp>
          <p:nvCxnSpPr>
            <p:cNvPr id="11" name="Elbow Connector 10"/>
            <p:cNvCxnSpPr>
              <a:stCxn id="6" idx="5"/>
            </p:cNvCxnSpPr>
            <p:nvPr/>
          </p:nvCxnSpPr>
          <p:spPr>
            <a:xfrm flipV="1">
              <a:off x="1793595" y="1513612"/>
              <a:ext cx="340005" cy="228600"/>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txBox="1">
              <a:spLocks/>
            </p:cNvSpPr>
            <p:nvPr/>
          </p:nvSpPr>
          <p:spPr>
            <a:xfrm>
              <a:off x="2084834" y="1365661"/>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25%</a:t>
              </a:r>
              <a:endParaRPr lang="en-US" sz="600" dirty="0">
                <a:solidFill>
                  <a:schemeClr val="tx2"/>
                </a:solidFill>
              </a:endParaRPr>
            </a:p>
          </p:txBody>
        </p:sp>
        <p:cxnSp>
          <p:nvCxnSpPr>
            <p:cNvPr id="29" name="Elbow Connector 28"/>
            <p:cNvCxnSpPr/>
            <p:nvPr/>
          </p:nvCxnSpPr>
          <p:spPr>
            <a:xfrm rot="16200000" flipV="1">
              <a:off x="911641" y="2057086"/>
              <a:ext cx="310768" cy="261359"/>
            </a:xfrm>
            <a:prstGeom prst="bentConnector3">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Content Placeholder 2"/>
            <p:cNvSpPr txBox="1">
              <a:spLocks/>
            </p:cNvSpPr>
            <p:nvPr/>
          </p:nvSpPr>
          <p:spPr>
            <a:xfrm>
              <a:off x="707745" y="1770125"/>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35%</a:t>
              </a:r>
              <a:endParaRPr lang="en-US" sz="600" dirty="0">
                <a:solidFill>
                  <a:schemeClr val="tx2"/>
                </a:solidFill>
              </a:endParaRPr>
            </a:p>
          </p:txBody>
        </p:sp>
        <p:cxnSp>
          <p:nvCxnSpPr>
            <p:cNvPr id="33" name="Elbow Connector 32"/>
            <p:cNvCxnSpPr/>
            <p:nvPr/>
          </p:nvCxnSpPr>
          <p:spPr>
            <a:xfrm flipV="1">
              <a:off x="2344597" y="2509979"/>
              <a:ext cx="340005" cy="228600"/>
            </a:xfrm>
            <a:prstGeom prst="bentConnector3">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Content Placeholder 2"/>
            <p:cNvSpPr txBox="1">
              <a:spLocks/>
            </p:cNvSpPr>
            <p:nvPr/>
          </p:nvSpPr>
          <p:spPr>
            <a:xfrm>
              <a:off x="2627375" y="2371477"/>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40%</a:t>
              </a:r>
              <a:endParaRPr lang="en-US" sz="600" dirty="0">
                <a:solidFill>
                  <a:schemeClr val="tx2"/>
                </a:solidFill>
              </a:endParaRPr>
            </a:p>
          </p:txBody>
        </p:sp>
      </p:grpSp>
      <p:grpSp>
        <p:nvGrpSpPr>
          <p:cNvPr id="2" name="Group 1"/>
          <p:cNvGrpSpPr/>
          <p:nvPr/>
        </p:nvGrpSpPr>
        <p:grpSpPr>
          <a:xfrm>
            <a:off x="3493536" y="1514194"/>
            <a:ext cx="2373864" cy="2083399"/>
            <a:chOff x="3493536" y="1514194"/>
            <a:chExt cx="2373864" cy="2083399"/>
          </a:xfrm>
        </p:grpSpPr>
        <p:graphicFrame>
          <p:nvGraphicFramePr>
            <p:cNvPr id="23" name="Chart 22"/>
            <p:cNvGraphicFramePr/>
            <p:nvPr>
              <p:extLst>
                <p:ext uri="{D42A27DB-BD31-4B8C-83A1-F6EECF244321}">
                  <p14:modId xmlns:p14="http://schemas.microsoft.com/office/powerpoint/2010/main" val="3839701338"/>
                </p:ext>
              </p:extLst>
            </p:nvPr>
          </p:nvGraphicFramePr>
          <p:xfrm>
            <a:off x="3493536" y="1514194"/>
            <a:ext cx="2156929" cy="1654585"/>
          </p:xfrm>
          <a:graphic>
            <a:graphicData uri="http://schemas.openxmlformats.org/drawingml/2006/chart">
              <c:chart xmlns:c="http://schemas.openxmlformats.org/drawingml/2006/chart" xmlns:r="http://schemas.openxmlformats.org/officeDocument/2006/relationships" r:id="rId2"/>
            </a:graphicData>
          </a:graphic>
        </p:graphicFrame>
        <p:sp>
          <p:nvSpPr>
            <p:cNvPr id="24" name="Content Placeholder 2"/>
            <p:cNvSpPr txBox="1">
              <a:spLocks/>
            </p:cNvSpPr>
            <p:nvPr/>
          </p:nvSpPr>
          <p:spPr>
            <a:xfrm>
              <a:off x="3785005" y="3105150"/>
              <a:ext cx="1606572" cy="4924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tx2"/>
                  </a:solidFill>
                </a:rPr>
                <a:t>2013 Sales</a:t>
              </a:r>
              <a:br>
                <a:rPr lang="en-US" sz="1200" b="1" dirty="0">
                  <a:solidFill>
                    <a:schemeClr val="tx2"/>
                  </a:solidFill>
                </a:rPr>
              </a:br>
              <a:r>
                <a:rPr lang="en-US" sz="700" dirty="0">
                  <a:solidFill>
                    <a:schemeClr val="tx2"/>
                  </a:solidFill>
                </a:rPr>
                <a:t>Consectetur adipiscing elit. Fusce suscipit neque non.</a:t>
              </a:r>
            </a:p>
          </p:txBody>
        </p:sp>
        <p:cxnSp>
          <p:nvCxnSpPr>
            <p:cNvPr id="27" name="Elbow Connector 26"/>
            <p:cNvCxnSpPr/>
            <p:nvPr/>
          </p:nvCxnSpPr>
          <p:spPr>
            <a:xfrm flipV="1">
              <a:off x="5061070" y="1685447"/>
              <a:ext cx="309095" cy="207818"/>
            </a:xfrm>
            <a:prstGeom prst="bentConnector3">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5325833" y="1550946"/>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40%</a:t>
              </a:r>
              <a:endParaRPr lang="en-US" sz="600" dirty="0">
                <a:solidFill>
                  <a:schemeClr val="tx2"/>
                </a:solidFill>
              </a:endParaRPr>
            </a:p>
          </p:txBody>
        </p:sp>
        <p:cxnSp>
          <p:nvCxnSpPr>
            <p:cNvPr id="36" name="Elbow Connector 35"/>
            <p:cNvCxnSpPr/>
            <p:nvPr/>
          </p:nvCxnSpPr>
          <p:spPr>
            <a:xfrm rot="16200000" flipV="1">
              <a:off x="3682393" y="2176972"/>
              <a:ext cx="282516" cy="237599"/>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Content Placeholder 2"/>
            <p:cNvSpPr txBox="1">
              <a:spLocks/>
            </p:cNvSpPr>
            <p:nvPr/>
          </p:nvSpPr>
          <p:spPr>
            <a:xfrm>
              <a:off x="3497033" y="1916099"/>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35%</a:t>
              </a:r>
              <a:endParaRPr lang="en-US" sz="600" dirty="0">
                <a:solidFill>
                  <a:schemeClr val="tx2"/>
                </a:solidFill>
              </a:endParaRPr>
            </a:p>
          </p:txBody>
        </p:sp>
        <p:cxnSp>
          <p:nvCxnSpPr>
            <p:cNvPr id="38" name="Elbow Connector 37"/>
            <p:cNvCxnSpPr/>
            <p:nvPr/>
          </p:nvCxnSpPr>
          <p:spPr>
            <a:xfrm flipV="1">
              <a:off x="4800600" y="2741173"/>
              <a:ext cx="653457" cy="207818"/>
            </a:xfrm>
            <a:prstGeom prst="bentConnector3">
              <a:avLst>
                <a:gd name="adj1" fmla="val 69031"/>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Content Placeholder 2"/>
            <p:cNvSpPr txBox="1">
              <a:spLocks/>
            </p:cNvSpPr>
            <p:nvPr/>
          </p:nvSpPr>
          <p:spPr>
            <a:xfrm>
              <a:off x="5402033" y="2615262"/>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25%</a:t>
              </a:r>
              <a:endParaRPr lang="en-US" sz="600" dirty="0">
                <a:solidFill>
                  <a:schemeClr val="tx2"/>
                </a:solidFill>
              </a:endParaRPr>
            </a:p>
          </p:txBody>
        </p:sp>
      </p:grpSp>
      <p:grpSp>
        <p:nvGrpSpPr>
          <p:cNvPr id="3" name="Group 2"/>
          <p:cNvGrpSpPr/>
          <p:nvPr/>
        </p:nvGrpSpPr>
        <p:grpSpPr>
          <a:xfrm>
            <a:off x="6019800" y="1572541"/>
            <a:ext cx="2156929" cy="2025052"/>
            <a:chOff x="6019800" y="1572541"/>
            <a:chExt cx="2156929" cy="2025052"/>
          </a:xfrm>
        </p:grpSpPr>
        <p:graphicFrame>
          <p:nvGraphicFramePr>
            <p:cNvPr id="40" name="Chart 39"/>
            <p:cNvGraphicFramePr/>
            <p:nvPr>
              <p:extLst/>
            </p:nvPr>
          </p:nvGraphicFramePr>
          <p:xfrm>
            <a:off x="6019800" y="1685447"/>
            <a:ext cx="2156929" cy="1419704"/>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2"/>
            <p:cNvSpPr txBox="1">
              <a:spLocks/>
            </p:cNvSpPr>
            <p:nvPr/>
          </p:nvSpPr>
          <p:spPr>
            <a:xfrm>
              <a:off x="6226455" y="1581150"/>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40%</a:t>
              </a:r>
              <a:endParaRPr lang="en-US" sz="600" dirty="0">
                <a:solidFill>
                  <a:schemeClr val="tx2"/>
                </a:solidFill>
              </a:endParaRPr>
            </a:p>
          </p:txBody>
        </p:sp>
        <p:sp>
          <p:nvSpPr>
            <p:cNvPr id="44" name="Content Placeholder 2"/>
            <p:cNvSpPr txBox="1">
              <a:spLocks/>
            </p:cNvSpPr>
            <p:nvPr/>
          </p:nvSpPr>
          <p:spPr>
            <a:xfrm>
              <a:off x="7459433" y="1572541"/>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35%</a:t>
              </a:r>
              <a:endParaRPr lang="en-US" sz="600" dirty="0">
                <a:solidFill>
                  <a:schemeClr val="tx2"/>
                </a:solidFill>
              </a:endParaRPr>
            </a:p>
          </p:txBody>
        </p:sp>
        <p:sp>
          <p:nvSpPr>
            <p:cNvPr id="46" name="Content Placeholder 2"/>
            <p:cNvSpPr txBox="1">
              <a:spLocks/>
            </p:cNvSpPr>
            <p:nvPr/>
          </p:nvSpPr>
          <p:spPr>
            <a:xfrm>
              <a:off x="6858000" y="1581150"/>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25%</a:t>
              </a:r>
              <a:endParaRPr lang="en-US" sz="600" dirty="0">
                <a:solidFill>
                  <a:schemeClr val="tx2"/>
                </a:solidFill>
              </a:endParaRPr>
            </a:p>
          </p:txBody>
        </p:sp>
        <p:sp>
          <p:nvSpPr>
            <p:cNvPr id="47" name="Content Placeholder 2"/>
            <p:cNvSpPr txBox="1">
              <a:spLocks/>
            </p:cNvSpPr>
            <p:nvPr/>
          </p:nvSpPr>
          <p:spPr>
            <a:xfrm>
              <a:off x="6287397" y="3105150"/>
              <a:ext cx="1606572" cy="4924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tx2"/>
                  </a:solidFill>
                </a:rPr>
                <a:t>2014 Sales</a:t>
              </a:r>
              <a:br>
                <a:rPr lang="en-US" sz="1200" b="1" dirty="0">
                  <a:solidFill>
                    <a:schemeClr val="tx2"/>
                  </a:solidFill>
                </a:rPr>
              </a:br>
              <a:r>
                <a:rPr lang="en-US" sz="700" dirty="0">
                  <a:solidFill>
                    <a:schemeClr val="tx2"/>
                  </a:solidFill>
                </a:rPr>
                <a:t>Consectetur adipiscing elit. Fusce suscipit neque non.</a:t>
              </a:r>
            </a:p>
          </p:txBody>
        </p:sp>
      </p:grpSp>
    </p:spTree>
    <p:extLst>
      <p:ext uri="{BB962C8B-B14F-4D97-AF65-F5344CB8AC3E}">
        <p14:creationId xmlns:p14="http://schemas.microsoft.com/office/powerpoint/2010/main" val="1263553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Site Ranking Data: Top 5</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2" name="Group 1"/>
          <p:cNvGrpSpPr/>
          <p:nvPr/>
        </p:nvGrpSpPr>
        <p:grpSpPr>
          <a:xfrm>
            <a:off x="6671161" y="1683663"/>
            <a:ext cx="1558439" cy="551027"/>
            <a:chOff x="6671161" y="1683663"/>
            <a:chExt cx="1558439" cy="551027"/>
          </a:xfrm>
        </p:grpSpPr>
        <p:sp>
          <p:nvSpPr>
            <p:cNvPr id="459" name="Freeform 12"/>
            <p:cNvSpPr>
              <a:spLocks noEditPoints="1"/>
            </p:cNvSpPr>
            <p:nvPr/>
          </p:nvSpPr>
          <p:spPr bwMode="auto">
            <a:xfrm>
              <a:off x="6671161" y="1776484"/>
              <a:ext cx="121060" cy="194417"/>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0" name="Content Placeholder 2"/>
            <p:cNvSpPr txBox="1">
              <a:spLocks/>
            </p:cNvSpPr>
            <p:nvPr/>
          </p:nvSpPr>
          <p:spPr>
            <a:xfrm>
              <a:off x="6857700" y="168366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tx2"/>
                  </a:solidFill>
                </a:rPr>
                <a:t>Mobile Access</a:t>
              </a:r>
            </a:p>
            <a:p>
              <a:pPr marL="0" indent="0">
                <a:buFont typeface="Arial" pitchFamily="34" charset="0"/>
                <a:buNone/>
              </a:pPr>
              <a:r>
                <a:rPr lang="en-US" sz="800" dirty="0">
                  <a:solidFill>
                    <a:schemeClr val="tx2"/>
                  </a:solidFill>
                </a:rPr>
                <a:t>Lorem ipsum dolor sit amet, consectetur adipiscing.</a:t>
              </a:r>
            </a:p>
          </p:txBody>
        </p:sp>
      </p:grpSp>
      <p:grpSp>
        <p:nvGrpSpPr>
          <p:cNvPr id="3" name="Group 2"/>
          <p:cNvGrpSpPr/>
          <p:nvPr/>
        </p:nvGrpSpPr>
        <p:grpSpPr>
          <a:xfrm>
            <a:off x="6655648" y="2316360"/>
            <a:ext cx="1573952" cy="551027"/>
            <a:chOff x="6655648" y="2316360"/>
            <a:chExt cx="1573952" cy="551027"/>
          </a:xfrm>
        </p:grpSpPr>
        <p:sp>
          <p:nvSpPr>
            <p:cNvPr id="461" name="Content Placeholder 2"/>
            <p:cNvSpPr txBox="1">
              <a:spLocks/>
            </p:cNvSpPr>
            <p:nvPr/>
          </p:nvSpPr>
          <p:spPr>
            <a:xfrm>
              <a:off x="6857700" y="231636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tx2"/>
                  </a:solidFill>
                </a:rPr>
                <a:t>Tablet Access</a:t>
              </a:r>
            </a:p>
            <a:p>
              <a:pPr marL="0" indent="0">
                <a:buFont typeface="Arial" pitchFamily="34" charset="0"/>
                <a:buNone/>
              </a:pPr>
              <a:r>
                <a:rPr lang="en-US" sz="800" dirty="0">
                  <a:solidFill>
                    <a:schemeClr val="tx2"/>
                  </a:solidFill>
                </a:rPr>
                <a:t>Lorem ipsum dolor sit amet, consectetur adipiscing.</a:t>
              </a:r>
            </a:p>
          </p:txBody>
        </p:sp>
        <p:sp>
          <p:nvSpPr>
            <p:cNvPr id="465" name="Freeform 17"/>
            <p:cNvSpPr>
              <a:spLocks noEditPoints="1"/>
            </p:cNvSpPr>
            <p:nvPr/>
          </p:nvSpPr>
          <p:spPr bwMode="auto">
            <a:xfrm>
              <a:off x="6655648" y="2407836"/>
              <a:ext cx="152086" cy="197303"/>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 name="Group 3"/>
          <p:cNvGrpSpPr/>
          <p:nvPr/>
        </p:nvGrpSpPr>
        <p:grpSpPr>
          <a:xfrm>
            <a:off x="6629036" y="2925812"/>
            <a:ext cx="1600564" cy="551027"/>
            <a:chOff x="6629036" y="2925812"/>
            <a:chExt cx="1600564" cy="551027"/>
          </a:xfrm>
        </p:grpSpPr>
        <p:sp>
          <p:nvSpPr>
            <p:cNvPr id="462" name="Content Placeholder 2"/>
            <p:cNvSpPr txBox="1">
              <a:spLocks/>
            </p:cNvSpPr>
            <p:nvPr/>
          </p:nvSpPr>
          <p:spPr>
            <a:xfrm>
              <a:off x="6857700" y="2925812"/>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tx2"/>
                  </a:solidFill>
                </a:rPr>
                <a:t>Computer Access</a:t>
              </a:r>
            </a:p>
            <a:p>
              <a:pPr marL="0" indent="0">
                <a:buFont typeface="Arial" pitchFamily="34" charset="0"/>
                <a:buNone/>
              </a:pPr>
              <a:r>
                <a:rPr lang="en-US" sz="800" dirty="0">
                  <a:solidFill>
                    <a:schemeClr val="tx2"/>
                  </a:solidFill>
                </a:rPr>
                <a:t>Lorem ipsum dolor sit amet, consectetur adipiscing.</a:t>
              </a:r>
            </a:p>
          </p:txBody>
        </p:sp>
        <p:grpSp>
          <p:nvGrpSpPr>
            <p:cNvPr id="468" name="Group 467"/>
            <p:cNvGrpSpPr/>
            <p:nvPr/>
          </p:nvGrpSpPr>
          <p:grpSpPr>
            <a:xfrm>
              <a:off x="6629036" y="3020790"/>
              <a:ext cx="205310" cy="186873"/>
              <a:chOff x="4217988" y="2263775"/>
              <a:chExt cx="3017837" cy="2497138"/>
            </a:xfrm>
            <a:solidFill>
              <a:schemeClr val="tx2"/>
            </a:solidFill>
          </p:grpSpPr>
          <p:sp>
            <p:nvSpPr>
              <p:cNvPr id="469"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0"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1"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sp>
        <p:nvSpPr>
          <p:cNvPr id="27" name="Isosceles Triangle 26"/>
          <p:cNvSpPr/>
          <p:nvPr/>
        </p:nvSpPr>
        <p:spPr>
          <a:xfrm>
            <a:off x="685799" y="2240129"/>
            <a:ext cx="2315419" cy="114959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347855" y="1988463"/>
            <a:ext cx="2315419" cy="140126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2009911" y="2318046"/>
            <a:ext cx="2315419" cy="10716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2671967" y="2843748"/>
            <a:ext cx="2315419" cy="54598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3334023" y="2689095"/>
            <a:ext cx="2315419" cy="70063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3996080" y="2580898"/>
            <a:ext cx="2315419" cy="80883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grpSp>
        <p:nvGrpSpPr>
          <p:cNvPr id="488" name="Group 487"/>
          <p:cNvGrpSpPr/>
          <p:nvPr/>
        </p:nvGrpSpPr>
        <p:grpSpPr>
          <a:xfrm>
            <a:off x="1673429" y="1641655"/>
            <a:ext cx="340158" cy="464074"/>
            <a:chOff x="796899" y="2176759"/>
            <a:chExt cx="340158" cy="464074"/>
          </a:xfrm>
        </p:grpSpPr>
        <p:sp>
          <p:nvSpPr>
            <p:cNvPr id="4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0" name="TextBox 4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4" name="Group 493"/>
          <p:cNvGrpSpPr/>
          <p:nvPr/>
        </p:nvGrpSpPr>
        <p:grpSpPr>
          <a:xfrm>
            <a:off x="2334781" y="1455063"/>
            <a:ext cx="340158" cy="464074"/>
            <a:chOff x="796899" y="2176759"/>
            <a:chExt cx="340158" cy="464074"/>
          </a:xfrm>
        </p:grpSpPr>
        <p:sp>
          <p:nvSpPr>
            <p:cNvPr id="4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6" name="TextBox 4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7" name="Group 496"/>
          <p:cNvGrpSpPr/>
          <p:nvPr/>
        </p:nvGrpSpPr>
        <p:grpSpPr>
          <a:xfrm>
            <a:off x="3017120" y="1805336"/>
            <a:ext cx="340158" cy="464074"/>
            <a:chOff x="796899" y="2176759"/>
            <a:chExt cx="340158" cy="464074"/>
          </a:xfrm>
        </p:grpSpPr>
        <p:sp>
          <p:nvSpPr>
            <p:cNvPr id="4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9" name="TextBox 4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0" name="Group 499"/>
          <p:cNvGrpSpPr/>
          <p:nvPr/>
        </p:nvGrpSpPr>
        <p:grpSpPr>
          <a:xfrm>
            <a:off x="3698442" y="2326144"/>
            <a:ext cx="340158" cy="464074"/>
            <a:chOff x="796899" y="2176759"/>
            <a:chExt cx="340158" cy="464074"/>
          </a:xfrm>
        </p:grpSpPr>
        <p:sp>
          <p:nvSpPr>
            <p:cNvPr id="5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2" name="TextBox 501"/>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3" name="Group 502"/>
          <p:cNvGrpSpPr/>
          <p:nvPr/>
        </p:nvGrpSpPr>
        <p:grpSpPr>
          <a:xfrm>
            <a:off x="4325349" y="2210189"/>
            <a:ext cx="340158" cy="464074"/>
            <a:chOff x="796899" y="2176759"/>
            <a:chExt cx="340158" cy="464074"/>
          </a:xfrm>
        </p:grpSpPr>
        <p:sp>
          <p:nvSpPr>
            <p:cNvPr id="5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5" name="TextBox 504"/>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6" name="Group 505"/>
          <p:cNvGrpSpPr/>
          <p:nvPr/>
        </p:nvGrpSpPr>
        <p:grpSpPr>
          <a:xfrm>
            <a:off x="4983710" y="2064663"/>
            <a:ext cx="340158" cy="464074"/>
            <a:chOff x="796899" y="2176759"/>
            <a:chExt cx="340158" cy="464074"/>
          </a:xfrm>
        </p:grpSpPr>
        <p:sp>
          <p:nvSpPr>
            <p:cNvPr id="5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8" name="TextBox 50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6" name="Group 5"/>
          <p:cNvGrpSpPr/>
          <p:nvPr/>
        </p:nvGrpSpPr>
        <p:grpSpPr>
          <a:xfrm>
            <a:off x="667890" y="3685406"/>
            <a:ext cx="7841104" cy="638944"/>
            <a:chOff x="667890" y="3685406"/>
            <a:chExt cx="7841104" cy="638944"/>
          </a:xfrm>
        </p:grpSpPr>
        <p:grpSp>
          <p:nvGrpSpPr>
            <p:cNvPr id="513" name="Group 512"/>
            <p:cNvGrpSpPr/>
            <p:nvPr/>
          </p:nvGrpSpPr>
          <p:grpSpPr>
            <a:xfrm>
              <a:off x="685799" y="3893463"/>
              <a:ext cx="1346194" cy="430887"/>
              <a:chOff x="875675" y="3836208"/>
              <a:chExt cx="1346194" cy="430887"/>
            </a:xfrm>
          </p:grpSpPr>
          <p:sp>
            <p:nvSpPr>
              <p:cNvPr id="6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474" name="Oval 473"/>
              <p:cNvSpPr/>
              <p:nvPr/>
            </p:nvSpPr>
            <p:spPr>
              <a:xfrm>
                <a:off x="875675" y="3978493"/>
                <a:ext cx="146318" cy="14631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cxnSp>
          <p:nvCxnSpPr>
            <p:cNvPr id="482" name="Straight Connector 481"/>
            <p:cNvCxnSpPr/>
            <p:nvPr/>
          </p:nvCxnSpPr>
          <p:spPr>
            <a:xfrm flipH="1">
              <a:off x="667890" y="3685406"/>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14" name="Group 513"/>
            <p:cNvGrpSpPr/>
            <p:nvPr/>
          </p:nvGrpSpPr>
          <p:grpSpPr>
            <a:xfrm>
              <a:off x="1981199" y="3893463"/>
              <a:ext cx="1346194" cy="430887"/>
              <a:chOff x="875675" y="3836208"/>
              <a:chExt cx="1346194" cy="430887"/>
            </a:xfrm>
          </p:grpSpPr>
          <p:sp>
            <p:nvSpPr>
              <p:cNvPr id="51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6" name="Oval 515"/>
              <p:cNvSpPr/>
              <p:nvPr/>
            </p:nvSpPr>
            <p:spPr>
              <a:xfrm>
                <a:off x="875675" y="3978493"/>
                <a:ext cx="146318" cy="146318"/>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17" name="Group 516"/>
            <p:cNvGrpSpPr/>
            <p:nvPr/>
          </p:nvGrpSpPr>
          <p:grpSpPr>
            <a:xfrm>
              <a:off x="3276599" y="3893463"/>
              <a:ext cx="1346194" cy="430887"/>
              <a:chOff x="875675" y="3836208"/>
              <a:chExt cx="1346194" cy="430887"/>
            </a:xfrm>
          </p:grpSpPr>
          <p:sp>
            <p:nvSpPr>
              <p:cNvPr id="518"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9" name="Oval 518"/>
              <p:cNvSpPr/>
              <p:nvPr/>
            </p:nvSpPr>
            <p:spPr>
              <a:xfrm>
                <a:off x="875675" y="3978493"/>
                <a:ext cx="146318" cy="146318"/>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0" name="Group 519"/>
            <p:cNvGrpSpPr/>
            <p:nvPr/>
          </p:nvGrpSpPr>
          <p:grpSpPr>
            <a:xfrm>
              <a:off x="4571999" y="3893463"/>
              <a:ext cx="1346194" cy="430887"/>
              <a:chOff x="875675" y="3836208"/>
              <a:chExt cx="1346194" cy="430887"/>
            </a:xfrm>
          </p:grpSpPr>
          <p:sp>
            <p:nvSpPr>
              <p:cNvPr id="521"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2" name="Oval 521"/>
              <p:cNvSpPr/>
              <p:nvPr/>
            </p:nvSpPr>
            <p:spPr>
              <a:xfrm>
                <a:off x="875675" y="3978493"/>
                <a:ext cx="146318" cy="14631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3" name="Group 522"/>
            <p:cNvGrpSpPr/>
            <p:nvPr/>
          </p:nvGrpSpPr>
          <p:grpSpPr>
            <a:xfrm>
              <a:off x="5867399" y="3893463"/>
              <a:ext cx="1346194" cy="430887"/>
              <a:chOff x="875675" y="3836208"/>
              <a:chExt cx="1346194" cy="430887"/>
            </a:xfrm>
          </p:grpSpPr>
          <p:sp>
            <p:nvSpPr>
              <p:cNvPr id="524"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5" name="Oval 524"/>
              <p:cNvSpPr/>
              <p:nvPr/>
            </p:nvSpPr>
            <p:spPr>
              <a:xfrm>
                <a:off x="875675" y="3978493"/>
                <a:ext cx="146318" cy="146318"/>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6" name="Group 525"/>
            <p:cNvGrpSpPr/>
            <p:nvPr/>
          </p:nvGrpSpPr>
          <p:grpSpPr>
            <a:xfrm>
              <a:off x="7162800" y="3893463"/>
              <a:ext cx="1346194" cy="430887"/>
              <a:chOff x="875675" y="3836208"/>
              <a:chExt cx="1346194" cy="430887"/>
            </a:xfrm>
          </p:grpSpPr>
          <p:sp>
            <p:nvSpPr>
              <p:cNvPr id="527"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8" name="Oval 527"/>
              <p:cNvSpPr/>
              <p:nvPr/>
            </p:nvSpPr>
            <p:spPr>
              <a:xfrm>
                <a:off x="875675" y="3978493"/>
                <a:ext cx="146318" cy="146318"/>
              </a:xfrm>
              <a:prstGeom prst="ellipse">
                <a:avLst/>
              </a:prstGeom>
              <a:solidFill>
                <a:schemeClr val="accent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spTree>
    <p:extLst>
      <p:ext uri="{BB962C8B-B14F-4D97-AF65-F5344CB8AC3E}">
        <p14:creationId xmlns:p14="http://schemas.microsoft.com/office/powerpoint/2010/main" val="402331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8"/>
                                        </p:tgtEl>
                                        <p:attrNameLst>
                                          <p:attrName>style.visibility</p:attrName>
                                        </p:attrNameLst>
                                      </p:cBhvr>
                                      <p:to>
                                        <p:strVal val="visible"/>
                                      </p:to>
                                    </p:set>
                                    <p:animEffect transition="in" filter="fade">
                                      <p:cBhvr>
                                        <p:cTn id="22" dur="500"/>
                                        <p:tgtEl>
                                          <p:spTgt spid="488"/>
                                        </p:tgtEl>
                                      </p:cBhvr>
                                    </p:animEffect>
                                    <p:anim calcmode="lin" valueType="num">
                                      <p:cBhvr>
                                        <p:cTn id="23" dur="500" fill="hold"/>
                                        <p:tgtEl>
                                          <p:spTgt spid="488"/>
                                        </p:tgtEl>
                                        <p:attrNameLst>
                                          <p:attrName>ppt_x</p:attrName>
                                        </p:attrNameLst>
                                      </p:cBhvr>
                                      <p:tavLst>
                                        <p:tav tm="0">
                                          <p:val>
                                            <p:strVal val="#ppt_x"/>
                                          </p:val>
                                        </p:tav>
                                        <p:tav tm="100000">
                                          <p:val>
                                            <p:strVal val="#ppt_x"/>
                                          </p:val>
                                        </p:tav>
                                      </p:tavLst>
                                    </p:anim>
                                    <p:anim calcmode="lin" valueType="num">
                                      <p:cBhvr>
                                        <p:cTn id="24" dur="500" fill="hold"/>
                                        <p:tgtEl>
                                          <p:spTgt spid="48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483"/>
                                        </p:tgtEl>
                                        <p:attrNameLst>
                                          <p:attrName>style.visibility</p:attrName>
                                        </p:attrNameLst>
                                      </p:cBhvr>
                                      <p:to>
                                        <p:strVal val="visible"/>
                                      </p:to>
                                    </p:set>
                                    <p:animEffect transition="in" filter="wipe(down)">
                                      <p:cBhvr>
                                        <p:cTn id="28" dur="500"/>
                                        <p:tgtEl>
                                          <p:spTgt spid="483"/>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494"/>
                                        </p:tgtEl>
                                        <p:attrNameLst>
                                          <p:attrName>style.visibility</p:attrName>
                                        </p:attrNameLst>
                                      </p:cBhvr>
                                      <p:to>
                                        <p:strVal val="visible"/>
                                      </p:to>
                                    </p:set>
                                    <p:animEffect transition="in" filter="fade">
                                      <p:cBhvr>
                                        <p:cTn id="32" dur="500"/>
                                        <p:tgtEl>
                                          <p:spTgt spid="494"/>
                                        </p:tgtEl>
                                      </p:cBhvr>
                                    </p:animEffect>
                                    <p:anim calcmode="lin" valueType="num">
                                      <p:cBhvr>
                                        <p:cTn id="33" dur="500" fill="hold"/>
                                        <p:tgtEl>
                                          <p:spTgt spid="494"/>
                                        </p:tgtEl>
                                        <p:attrNameLst>
                                          <p:attrName>ppt_x</p:attrName>
                                        </p:attrNameLst>
                                      </p:cBhvr>
                                      <p:tavLst>
                                        <p:tav tm="0">
                                          <p:val>
                                            <p:strVal val="#ppt_x"/>
                                          </p:val>
                                        </p:tav>
                                        <p:tav tm="100000">
                                          <p:val>
                                            <p:strVal val="#ppt_x"/>
                                          </p:val>
                                        </p:tav>
                                      </p:tavLst>
                                    </p:anim>
                                    <p:anim calcmode="lin" valueType="num">
                                      <p:cBhvr>
                                        <p:cTn id="34" dur="500" fill="hold"/>
                                        <p:tgtEl>
                                          <p:spTgt spid="49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484"/>
                                        </p:tgtEl>
                                        <p:attrNameLst>
                                          <p:attrName>style.visibility</p:attrName>
                                        </p:attrNameLst>
                                      </p:cBhvr>
                                      <p:to>
                                        <p:strVal val="visible"/>
                                      </p:to>
                                    </p:set>
                                    <p:animEffect transition="in" filter="wipe(down)">
                                      <p:cBhvr>
                                        <p:cTn id="38" dur="500"/>
                                        <p:tgtEl>
                                          <p:spTgt spid="484"/>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497"/>
                                        </p:tgtEl>
                                        <p:attrNameLst>
                                          <p:attrName>style.visibility</p:attrName>
                                        </p:attrNameLst>
                                      </p:cBhvr>
                                      <p:to>
                                        <p:strVal val="visible"/>
                                      </p:to>
                                    </p:set>
                                    <p:animEffect transition="in" filter="fade">
                                      <p:cBhvr>
                                        <p:cTn id="42" dur="500"/>
                                        <p:tgtEl>
                                          <p:spTgt spid="497"/>
                                        </p:tgtEl>
                                      </p:cBhvr>
                                    </p:animEffect>
                                    <p:anim calcmode="lin" valueType="num">
                                      <p:cBhvr>
                                        <p:cTn id="43" dur="500" fill="hold"/>
                                        <p:tgtEl>
                                          <p:spTgt spid="497"/>
                                        </p:tgtEl>
                                        <p:attrNameLst>
                                          <p:attrName>ppt_x</p:attrName>
                                        </p:attrNameLst>
                                      </p:cBhvr>
                                      <p:tavLst>
                                        <p:tav tm="0">
                                          <p:val>
                                            <p:strVal val="#ppt_x"/>
                                          </p:val>
                                        </p:tav>
                                        <p:tav tm="100000">
                                          <p:val>
                                            <p:strVal val="#ppt_x"/>
                                          </p:val>
                                        </p:tav>
                                      </p:tavLst>
                                    </p:anim>
                                    <p:anim calcmode="lin" valueType="num">
                                      <p:cBhvr>
                                        <p:cTn id="44" dur="500" fill="hold"/>
                                        <p:tgtEl>
                                          <p:spTgt spid="497"/>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22" presetClass="entr" presetSubtype="4" fill="hold" grpId="0" nodeType="afterEffect">
                                  <p:stCondLst>
                                    <p:cond delay="0"/>
                                  </p:stCondLst>
                                  <p:childTnLst>
                                    <p:set>
                                      <p:cBhvr>
                                        <p:cTn id="47" dur="1" fill="hold">
                                          <p:stCondLst>
                                            <p:cond delay="0"/>
                                          </p:stCondLst>
                                        </p:cTn>
                                        <p:tgtEl>
                                          <p:spTgt spid="485"/>
                                        </p:tgtEl>
                                        <p:attrNameLst>
                                          <p:attrName>style.visibility</p:attrName>
                                        </p:attrNameLst>
                                      </p:cBhvr>
                                      <p:to>
                                        <p:strVal val="visible"/>
                                      </p:to>
                                    </p:set>
                                    <p:animEffect transition="in" filter="wipe(down)">
                                      <p:cBhvr>
                                        <p:cTn id="48" dur="500"/>
                                        <p:tgtEl>
                                          <p:spTgt spid="485"/>
                                        </p:tgtEl>
                                      </p:cBhvr>
                                    </p:animEffect>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500"/>
                                        </p:tgtEl>
                                        <p:attrNameLst>
                                          <p:attrName>style.visibility</p:attrName>
                                        </p:attrNameLst>
                                      </p:cBhvr>
                                      <p:to>
                                        <p:strVal val="visible"/>
                                      </p:to>
                                    </p:set>
                                    <p:animEffect transition="in" filter="fade">
                                      <p:cBhvr>
                                        <p:cTn id="52" dur="500"/>
                                        <p:tgtEl>
                                          <p:spTgt spid="500"/>
                                        </p:tgtEl>
                                      </p:cBhvr>
                                    </p:animEffect>
                                    <p:anim calcmode="lin" valueType="num">
                                      <p:cBhvr>
                                        <p:cTn id="53" dur="500" fill="hold"/>
                                        <p:tgtEl>
                                          <p:spTgt spid="500"/>
                                        </p:tgtEl>
                                        <p:attrNameLst>
                                          <p:attrName>ppt_x</p:attrName>
                                        </p:attrNameLst>
                                      </p:cBhvr>
                                      <p:tavLst>
                                        <p:tav tm="0">
                                          <p:val>
                                            <p:strVal val="#ppt_x"/>
                                          </p:val>
                                        </p:tav>
                                        <p:tav tm="100000">
                                          <p:val>
                                            <p:strVal val="#ppt_x"/>
                                          </p:val>
                                        </p:tav>
                                      </p:tavLst>
                                    </p:anim>
                                    <p:anim calcmode="lin" valueType="num">
                                      <p:cBhvr>
                                        <p:cTn id="54" dur="500" fill="hold"/>
                                        <p:tgtEl>
                                          <p:spTgt spid="500"/>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4" fill="hold" grpId="0" nodeType="afterEffect">
                                  <p:stCondLst>
                                    <p:cond delay="0"/>
                                  </p:stCondLst>
                                  <p:childTnLst>
                                    <p:set>
                                      <p:cBhvr>
                                        <p:cTn id="57" dur="1" fill="hold">
                                          <p:stCondLst>
                                            <p:cond delay="0"/>
                                          </p:stCondLst>
                                        </p:cTn>
                                        <p:tgtEl>
                                          <p:spTgt spid="486"/>
                                        </p:tgtEl>
                                        <p:attrNameLst>
                                          <p:attrName>style.visibility</p:attrName>
                                        </p:attrNameLst>
                                      </p:cBhvr>
                                      <p:to>
                                        <p:strVal val="visible"/>
                                      </p:to>
                                    </p:set>
                                    <p:animEffect transition="in" filter="wipe(down)">
                                      <p:cBhvr>
                                        <p:cTn id="58" dur="500"/>
                                        <p:tgtEl>
                                          <p:spTgt spid="486"/>
                                        </p:tgtEl>
                                      </p:cBhvr>
                                    </p:animEffect>
                                  </p:childTnLst>
                                </p:cTn>
                              </p:par>
                            </p:childTnLst>
                          </p:cTn>
                        </p:par>
                        <p:par>
                          <p:cTn id="59" fill="hold">
                            <p:stCondLst>
                              <p:cond delay="6000"/>
                            </p:stCondLst>
                            <p:childTnLst>
                              <p:par>
                                <p:cTn id="60" presetID="42" presetClass="entr" presetSubtype="0" fill="hold" nodeType="afterEffect">
                                  <p:stCondLst>
                                    <p:cond delay="0"/>
                                  </p:stCondLst>
                                  <p:childTnLst>
                                    <p:set>
                                      <p:cBhvr>
                                        <p:cTn id="61" dur="1" fill="hold">
                                          <p:stCondLst>
                                            <p:cond delay="0"/>
                                          </p:stCondLst>
                                        </p:cTn>
                                        <p:tgtEl>
                                          <p:spTgt spid="503"/>
                                        </p:tgtEl>
                                        <p:attrNameLst>
                                          <p:attrName>style.visibility</p:attrName>
                                        </p:attrNameLst>
                                      </p:cBhvr>
                                      <p:to>
                                        <p:strVal val="visible"/>
                                      </p:to>
                                    </p:set>
                                    <p:animEffect transition="in" filter="fade">
                                      <p:cBhvr>
                                        <p:cTn id="62" dur="500"/>
                                        <p:tgtEl>
                                          <p:spTgt spid="503"/>
                                        </p:tgtEl>
                                      </p:cBhvr>
                                    </p:animEffect>
                                    <p:anim calcmode="lin" valueType="num">
                                      <p:cBhvr>
                                        <p:cTn id="63" dur="500" fill="hold"/>
                                        <p:tgtEl>
                                          <p:spTgt spid="503"/>
                                        </p:tgtEl>
                                        <p:attrNameLst>
                                          <p:attrName>ppt_x</p:attrName>
                                        </p:attrNameLst>
                                      </p:cBhvr>
                                      <p:tavLst>
                                        <p:tav tm="0">
                                          <p:val>
                                            <p:strVal val="#ppt_x"/>
                                          </p:val>
                                        </p:tav>
                                        <p:tav tm="100000">
                                          <p:val>
                                            <p:strVal val="#ppt_x"/>
                                          </p:val>
                                        </p:tav>
                                      </p:tavLst>
                                    </p:anim>
                                    <p:anim calcmode="lin" valueType="num">
                                      <p:cBhvr>
                                        <p:cTn id="64" dur="500" fill="hold"/>
                                        <p:tgtEl>
                                          <p:spTgt spid="503"/>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2" presetClass="entr" presetSubtype="4" fill="hold" grpId="0" nodeType="afterEffect">
                                  <p:stCondLst>
                                    <p:cond delay="0"/>
                                  </p:stCondLst>
                                  <p:childTnLst>
                                    <p:set>
                                      <p:cBhvr>
                                        <p:cTn id="67" dur="1" fill="hold">
                                          <p:stCondLst>
                                            <p:cond delay="0"/>
                                          </p:stCondLst>
                                        </p:cTn>
                                        <p:tgtEl>
                                          <p:spTgt spid="487"/>
                                        </p:tgtEl>
                                        <p:attrNameLst>
                                          <p:attrName>style.visibility</p:attrName>
                                        </p:attrNameLst>
                                      </p:cBhvr>
                                      <p:to>
                                        <p:strVal val="visible"/>
                                      </p:to>
                                    </p:set>
                                    <p:animEffect transition="in" filter="wipe(down)">
                                      <p:cBhvr>
                                        <p:cTn id="68" dur="500"/>
                                        <p:tgtEl>
                                          <p:spTgt spid="487"/>
                                        </p:tgtEl>
                                      </p:cBhvr>
                                    </p:animEffect>
                                  </p:childTnLst>
                                </p:cTn>
                              </p:par>
                            </p:childTnLst>
                          </p:cTn>
                        </p:par>
                        <p:par>
                          <p:cTn id="69" fill="hold">
                            <p:stCondLst>
                              <p:cond delay="7000"/>
                            </p:stCondLst>
                            <p:childTnLst>
                              <p:par>
                                <p:cTn id="70" presetID="42" presetClass="entr" presetSubtype="0" fill="hold" nodeType="afterEffect">
                                  <p:stCondLst>
                                    <p:cond delay="0"/>
                                  </p:stCondLst>
                                  <p:childTnLst>
                                    <p:set>
                                      <p:cBhvr>
                                        <p:cTn id="71" dur="1" fill="hold">
                                          <p:stCondLst>
                                            <p:cond delay="0"/>
                                          </p:stCondLst>
                                        </p:cTn>
                                        <p:tgtEl>
                                          <p:spTgt spid="506"/>
                                        </p:tgtEl>
                                        <p:attrNameLst>
                                          <p:attrName>style.visibility</p:attrName>
                                        </p:attrNameLst>
                                      </p:cBhvr>
                                      <p:to>
                                        <p:strVal val="visible"/>
                                      </p:to>
                                    </p:set>
                                    <p:animEffect transition="in" filter="fade">
                                      <p:cBhvr>
                                        <p:cTn id="72" dur="500"/>
                                        <p:tgtEl>
                                          <p:spTgt spid="506"/>
                                        </p:tgtEl>
                                      </p:cBhvr>
                                    </p:animEffect>
                                    <p:anim calcmode="lin" valueType="num">
                                      <p:cBhvr>
                                        <p:cTn id="73" dur="500" fill="hold"/>
                                        <p:tgtEl>
                                          <p:spTgt spid="506"/>
                                        </p:tgtEl>
                                        <p:attrNameLst>
                                          <p:attrName>ppt_x</p:attrName>
                                        </p:attrNameLst>
                                      </p:cBhvr>
                                      <p:tavLst>
                                        <p:tav tm="0">
                                          <p:val>
                                            <p:strVal val="#ppt_x"/>
                                          </p:val>
                                        </p:tav>
                                        <p:tav tm="100000">
                                          <p:val>
                                            <p:strVal val="#ppt_x"/>
                                          </p:val>
                                        </p:tav>
                                      </p:tavLst>
                                    </p:anim>
                                    <p:anim calcmode="lin" valueType="num">
                                      <p:cBhvr>
                                        <p:cTn id="74" dur="500" fill="hold"/>
                                        <p:tgtEl>
                                          <p:spTgt spid="506"/>
                                        </p:tgtEl>
                                        <p:attrNameLst>
                                          <p:attrName>ppt_y</p:attrName>
                                        </p:attrNameLst>
                                      </p:cBhvr>
                                      <p:tavLst>
                                        <p:tav tm="0">
                                          <p:val>
                                            <p:strVal val="#ppt_y+.1"/>
                                          </p:val>
                                        </p:tav>
                                        <p:tav tm="100000">
                                          <p:val>
                                            <p:strVal val="#ppt_y"/>
                                          </p:val>
                                        </p:tav>
                                      </p:tavLst>
                                    </p:anim>
                                  </p:childTnLst>
                                </p:cTn>
                              </p:par>
                            </p:childTnLst>
                          </p:cTn>
                        </p:par>
                        <p:par>
                          <p:cTn id="75" fill="hold">
                            <p:stCondLst>
                              <p:cond delay="7500"/>
                            </p:stCondLst>
                            <p:childTnLst>
                              <p:par>
                                <p:cTn id="76" presetID="10" presetClass="entr" presetSubtype="0" fill="hold"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par>
                          <p:cTn id="79" fill="hold">
                            <p:stCondLst>
                              <p:cond delay="8000"/>
                            </p:stCondLst>
                            <p:childTnLst>
                              <p:par>
                                <p:cTn id="80" presetID="10" presetClass="entr" presetSubtype="0" fill="hold"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fade">
                                      <p:cBhvr>
                                        <p:cTn id="82" dur="500"/>
                                        <p:tgtEl>
                                          <p:spTgt spid="3"/>
                                        </p:tgtEl>
                                      </p:cBhvr>
                                    </p:animEffect>
                                  </p:childTnLst>
                                </p:cTn>
                              </p:par>
                            </p:childTnLst>
                          </p:cTn>
                        </p:par>
                        <p:par>
                          <p:cTn id="83" fill="hold">
                            <p:stCondLst>
                              <p:cond delay="8500"/>
                            </p:stCondLst>
                            <p:childTnLst>
                              <p:par>
                                <p:cTn id="84" presetID="10" presetClass="entr" presetSubtype="0" fill="hold"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7" grpId="0" animBg="1"/>
      <p:bldP spid="483" grpId="0" animBg="1"/>
      <p:bldP spid="484" grpId="0" animBg="1"/>
      <p:bldP spid="485" grpId="0" animBg="1"/>
      <p:bldP spid="486" grpId="0" animBg="1"/>
      <p:bldP spid="48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第二章节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4050477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自定义 541">
      <a:dk1>
        <a:srgbClr val="000000"/>
      </a:dk1>
      <a:lt1>
        <a:srgbClr val="FFFFFF"/>
      </a:lt1>
      <a:dk2>
        <a:srgbClr val="7F7F7F"/>
      </a:dk2>
      <a:lt2>
        <a:srgbClr val="FFFFFF"/>
      </a:lt2>
      <a:accent1>
        <a:srgbClr val="C2BF45"/>
      </a:accent1>
      <a:accent2>
        <a:srgbClr val="9FA3A4"/>
      </a:accent2>
      <a:accent3>
        <a:srgbClr val="C2BF45"/>
      </a:accent3>
      <a:accent4>
        <a:srgbClr val="9FA3A4"/>
      </a:accent4>
      <a:accent5>
        <a:srgbClr val="C2BF45"/>
      </a:accent5>
      <a:accent6>
        <a:srgbClr val="9FA3A4"/>
      </a:accent6>
      <a:hlink>
        <a:srgbClr val="C2BF45"/>
      </a:hlink>
      <a:folHlink>
        <a:srgbClr val="9FA3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rcurio">
    <a:dk1>
      <a:srgbClr val="95A5A6"/>
    </a:dk1>
    <a:lt1>
      <a:sysClr val="window" lastClr="FFFFFF"/>
    </a:lt1>
    <a:dk2>
      <a:srgbClr val="2C3E50"/>
    </a:dk2>
    <a:lt2>
      <a:srgbClr val="F2F2F2"/>
    </a:lt2>
    <a:accent1>
      <a:srgbClr val="2980B9"/>
    </a:accent1>
    <a:accent2>
      <a:srgbClr val="16A085"/>
    </a:accent2>
    <a:accent3>
      <a:srgbClr val="9BBB59"/>
    </a:accent3>
    <a:accent4>
      <a:srgbClr val="F39C12"/>
    </a:accent4>
    <a:accent5>
      <a:srgbClr val="C0392B"/>
    </a:accent5>
    <a:accent6>
      <a:srgbClr val="4B2C50"/>
    </a:accent6>
    <a:hlink>
      <a:srgbClr val="0000FF"/>
    </a:hlink>
    <a:folHlink>
      <a:srgbClr val="800080"/>
    </a:folHlink>
  </a:clrScheme>
  <a:fontScheme name="Mercurio">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5789</TotalTime>
  <Words>1995</Words>
  <Application>Microsoft Office PowerPoint</Application>
  <PresentationFormat>全屏显示(16:9)</PresentationFormat>
  <Paragraphs>345</Paragraphs>
  <Slides>27</Slides>
  <Notes>8</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Social Logos</vt:lpstr>
      <vt:lpstr>李旭科书法</vt:lpstr>
      <vt:lpstr>微软雅黑</vt:lpstr>
      <vt:lpstr>幼圆</vt:lpstr>
      <vt:lpstr>Arial</vt:lpstr>
      <vt:lpstr>Calibri</vt:lpstr>
      <vt:lpstr>Source Sans Pro Black</vt:lpstr>
      <vt:lpstr>Source Sans Pro Light</vt:lpstr>
      <vt:lpstr>Wingdings</vt:lpstr>
      <vt:lpstr>Office 主题​​</vt:lpstr>
      <vt:lpstr>PowerPoint 演示文稿</vt:lpstr>
      <vt:lpstr>PowerPoint 演示文稿</vt:lpstr>
      <vt:lpstr>PowerPoint 演示文稿</vt:lpstr>
      <vt:lpstr>Web Project</vt:lpstr>
      <vt:lpstr>PowerPoint 演示文稿</vt:lpstr>
      <vt:lpstr>Actions Items Infographic</vt:lpstr>
      <vt:lpstr>Combined Charts Slide</vt:lpstr>
      <vt:lpstr>Site Ranking Data: Top 5</vt:lpstr>
      <vt:lpstr>PowerPoint 演示文稿</vt:lpstr>
      <vt:lpstr>Detailed Infographic</vt:lpstr>
      <vt:lpstr>A year in Resume</vt:lpstr>
      <vt:lpstr>Site Ranking Data: Top 6</vt:lpstr>
      <vt:lpstr>Steps for Success</vt:lpstr>
      <vt:lpstr>Social Media Revenue</vt:lpstr>
      <vt:lpstr>PowerPoint 演示文稿</vt:lpstr>
      <vt:lpstr>PowerPoint 演示文稿</vt:lpstr>
      <vt:lpstr>Timeline Project Example</vt:lpstr>
      <vt:lpstr>Timeline Project Variation</vt:lpstr>
      <vt:lpstr>Creative Process Infographic</vt:lpstr>
      <vt:lpstr>PowerPoint 演示文稿</vt:lpstr>
      <vt:lpstr>PowerPoint 演示文稿</vt:lpstr>
      <vt:lpstr>Delivery Process - Country Infographic</vt:lpstr>
      <vt:lpstr>Users by Country</vt:lpstr>
      <vt:lpstr>Growth by Region</vt:lpstr>
      <vt:lpstr>Internet Access Infographic</vt:lpstr>
      <vt:lpstr>Circle Charts + Maps Sample</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1626</cp:revision>
  <dcterms:created xsi:type="dcterms:W3CDTF">2016-03-09T04:37:28Z</dcterms:created>
  <dcterms:modified xsi:type="dcterms:W3CDTF">2019-03-27T11:42:26Z</dcterms:modified>
</cp:coreProperties>
</file>