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8" r:id="rId3"/>
    <p:sldId id="259" r:id="rId4"/>
    <p:sldId id="282" r:id="rId5"/>
    <p:sldId id="269" r:id="rId6"/>
    <p:sldId id="272" r:id="rId7"/>
    <p:sldId id="264" r:id="rId8"/>
    <p:sldId id="271" r:id="rId9"/>
    <p:sldId id="265" r:id="rId10"/>
    <p:sldId id="273" r:id="rId11"/>
    <p:sldId id="293" r:id="rId12"/>
    <p:sldId id="291" r:id="rId13"/>
    <p:sldId id="283" r:id="rId14"/>
    <p:sldId id="270" r:id="rId15"/>
    <p:sldId id="284" r:id="rId16"/>
    <p:sldId id="285" r:id="rId17"/>
    <p:sldId id="286" r:id="rId18"/>
    <p:sldId id="288" r:id="rId19"/>
    <p:sldId id="294" r:id="rId20"/>
    <p:sldId id="289" r:id="rId21"/>
    <p:sldId id="290" r:id="rId22"/>
    <p:sldId id="274" r:id="rId23"/>
    <p:sldId id="275" r:id="rId24"/>
    <p:sldId id="276" r:id="rId25"/>
    <p:sldId id="277" r:id="rId26"/>
    <p:sldId id="263" r:id="rId27"/>
    <p:sldId id="295" r:id="rId28"/>
    <p:sldId id="266" r:id="rId29"/>
    <p:sldId id="267" r:id="rId30"/>
    <p:sldId id="268" r:id="rId31"/>
    <p:sldId id="278" r:id="rId32"/>
    <p:sldId id="279" r:id="rId33"/>
    <p:sldId id="280" r:id="rId34"/>
    <p:sldId id="281" r:id="rId35"/>
    <p:sldId id="29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7DAB"/>
    <a:srgbClr val="5DB3FE"/>
    <a:srgbClr val="68D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34" autoAdjust="0"/>
    <p:restoredTop sz="94660"/>
  </p:normalViewPr>
  <p:slideViewPr>
    <p:cSldViewPr snapToGrid="0">
      <p:cViewPr varScale="1">
        <p:scale>
          <a:sx n="113" d="100"/>
          <a:sy n="113" d="100"/>
        </p:scale>
        <p:origin x="174" y="96"/>
      </p:cViewPr>
      <p:guideLst/>
    </p:cSldViewPr>
  </p:slid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BFF22-3860-46BF-A4D5-7FDC3D4319EC}"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E1281C-87BF-4D1D-AF82-9584BA79E2E8}" type="slidenum">
              <a:rPr lang="zh-CN" altLang="en-US" smtClean="0"/>
              <a:t>‹#›</a:t>
            </a:fld>
            <a:endParaRPr lang="zh-CN" altLang="en-US"/>
          </a:p>
        </p:txBody>
      </p:sp>
    </p:spTree>
    <p:extLst>
      <p:ext uri="{BB962C8B-B14F-4D97-AF65-F5344CB8AC3E}">
        <p14:creationId xmlns:p14="http://schemas.microsoft.com/office/powerpoint/2010/main" val="4283516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949496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13</a:t>
            </a:fld>
            <a:endParaRPr lang="zh-CN" altLang="en-US"/>
          </a:p>
        </p:txBody>
      </p:sp>
    </p:spTree>
    <p:extLst>
      <p:ext uri="{BB962C8B-B14F-4D97-AF65-F5344CB8AC3E}">
        <p14:creationId xmlns:p14="http://schemas.microsoft.com/office/powerpoint/2010/main" val="3117797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2948120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1394577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627732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883134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1066667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3225113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2447852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20267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23</a:t>
            </a:fld>
            <a:endParaRPr lang="zh-CN" altLang="en-US"/>
          </a:p>
        </p:txBody>
      </p:sp>
    </p:spTree>
    <p:extLst>
      <p:ext uri="{BB962C8B-B14F-4D97-AF65-F5344CB8AC3E}">
        <p14:creationId xmlns:p14="http://schemas.microsoft.com/office/powerpoint/2010/main" val="92421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4</a:t>
            </a:fld>
            <a:endParaRPr lang="zh-CN" altLang="en-US"/>
          </a:p>
        </p:txBody>
      </p:sp>
    </p:spTree>
    <p:extLst>
      <p:ext uri="{BB962C8B-B14F-4D97-AF65-F5344CB8AC3E}">
        <p14:creationId xmlns:p14="http://schemas.microsoft.com/office/powerpoint/2010/main" val="3768845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24</a:t>
            </a:fld>
            <a:endParaRPr lang="zh-CN" altLang="en-US"/>
          </a:p>
        </p:txBody>
      </p:sp>
    </p:spTree>
    <p:extLst>
      <p:ext uri="{BB962C8B-B14F-4D97-AF65-F5344CB8AC3E}">
        <p14:creationId xmlns:p14="http://schemas.microsoft.com/office/powerpoint/2010/main" val="2116842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25</a:t>
            </a:fld>
            <a:endParaRPr lang="zh-CN" altLang="en-US"/>
          </a:p>
        </p:txBody>
      </p:sp>
    </p:spTree>
    <p:extLst>
      <p:ext uri="{BB962C8B-B14F-4D97-AF65-F5344CB8AC3E}">
        <p14:creationId xmlns:p14="http://schemas.microsoft.com/office/powerpoint/2010/main" val="1521582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3421451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28</a:t>
            </a:fld>
            <a:endParaRPr lang="zh-CN" altLang="en-US"/>
          </a:p>
        </p:txBody>
      </p:sp>
    </p:spTree>
    <p:extLst>
      <p:ext uri="{BB962C8B-B14F-4D97-AF65-F5344CB8AC3E}">
        <p14:creationId xmlns:p14="http://schemas.microsoft.com/office/powerpoint/2010/main" val="179826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29</a:t>
            </a:fld>
            <a:endParaRPr lang="zh-CN" altLang="en-US"/>
          </a:p>
        </p:txBody>
      </p:sp>
    </p:spTree>
    <p:extLst>
      <p:ext uri="{BB962C8B-B14F-4D97-AF65-F5344CB8AC3E}">
        <p14:creationId xmlns:p14="http://schemas.microsoft.com/office/powerpoint/2010/main" val="3473779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30</a:t>
            </a:fld>
            <a:endParaRPr lang="zh-CN" altLang="en-US"/>
          </a:p>
        </p:txBody>
      </p:sp>
    </p:spTree>
    <p:extLst>
      <p:ext uri="{BB962C8B-B14F-4D97-AF65-F5344CB8AC3E}">
        <p14:creationId xmlns:p14="http://schemas.microsoft.com/office/powerpoint/2010/main" val="2398119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31</a:t>
            </a:fld>
            <a:endParaRPr lang="zh-CN" altLang="en-US"/>
          </a:p>
        </p:txBody>
      </p:sp>
    </p:spTree>
    <p:extLst>
      <p:ext uri="{BB962C8B-B14F-4D97-AF65-F5344CB8AC3E}">
        <p14:creationId xmlns:p14="http://schemas.microsoft.com/office/powerpoint/2010/main" val="2082603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32</a:t>
            </a:fld>
            <a:endParaRPr lang="zh-CN" altLang="en-US"/>
          </a:p>
        </p:txBody>
      </p:sp>
    </p:spTree>
    <p:extLst>
      <p:ext uri="{BB962C8B-B14F-4D97-AF65-F5344CB8AC3E}">
        <p14:creationId xmlns:p14="http://schemas.microsoft.com/office/powerpoint/2010/main" val="588383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33</a:t>
            </a:fld>
            <a:endParaRPr lang="zh-CN" altLang="en-US"/>
          </a:p>
        </p:txBody>
      </p:sp>
    </p:spTree>
    <p:extLst>
      <p:ext uri="{BB962C8B-B14F-4D97-AF65-F5344CB8AC3E}">
        <p14:creationId xmlns:p14="http://schemas.microsoft.com/office/powerpoint/2010/main" val="3289340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34</a:t>
            </a:fld>
            <a:endParaRPr lang="zh-CN" altLang="en-US"/>
          </a:p>
        </p:txBody>
      </p:sp>
    </p:spTree>
    <p:extLst>
      <p:ext uri="{BB962C8B-B14F-4D97-AF65-F5344CB8AC3E}">
        <p14:creationId xmlns:p14="http://schemas.microsoft.com/office/powerpoint/2010/main" val="34580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5</a:t>
            </a:fld>
            <a:endParaRPr lang="zh-CN" altLang="en-US"/>
          </a:p>
        </p:txBody>
      </p:sp>
    </p:spTree>
    <p:extLst>
      <p:ext uri="{BB962C8B-B14F-4D97-AF65-F5344CB8AC3E}">
        <p14:creationId xmlns:p14="http://schemas.microsoft.com/office/powerpoint/2010/main" val="3467070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3956291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7</a:t>
            </a:fld>
            <a:endParaRPr lang="zh-CN" altLang="en-US"/>
          </a:p>
        </p:txBody>
      </p:sp>
    </p:spTree>
    <p:extLst>
      <p:ext uri="{BB962C8B-B14F-4D97-AF65-F5344CB8AC3E}">
        <p14:creationId xmlns:p14="http://schemas.microsoft.com/office/powerpoint/2010/main" val="1131969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8</a:t>
            </a:fld>
            <a:endParaRPr lang="zh-CN" altLang="en-US"/>
          </a:p>
        </p:txBody>
      </p:sp>
    </p:spTree>
    <p:extLst>
      <p:ext uri="{BB962C8B-B14F-4D97-AF65-F5344CB8AC3E}">
        <p14:creationId xmlns:p14="http://schemas.microsoft.com/office/powerpoint/2010/main" val="2396882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9</a:t>
            </a:fld>
            <a:endParaRPr lang="zh-CN" altLang="en-US"/>
          </a:p>
        </p:txBody>
      </p:sp>
    </p:spTree>
    <p:extLst>
      <p:ext uri="{BB962C8B-B14F-4D97-AF65-F5344CB8AC3E}">
        <p14:creationId xmlns:p14="http://schemas.microsoft.com/office/powerpoint/2010/main" val="3787184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10</a:t>
            </a:fld>
            <a:endParaRPr lang="zh-CN" altLang="en-US"/>
          </a:p>
        </p:txBody>
      </p:sp>
    </p:spTree>
    <p:extLst>
      <p:ext uri="{BB962C8B-B14F-4D97-AF65-F5344CB8AC3E}">
        <p14:creationId xmlns:p14="http://schemas.microsoft.com/office/powerpoint/2010/main" val="1674320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12</a:t>
            </a:fld>
            <a:endParaRPr lang="zh-CN" altLang="en-US"/>
          </a:p>
        </p:txBody>
      </p:sp>
    </p:spTree>
    <p:extLst>
      <p:ext uri="{BB962C8B-B14F-4D97-AF65-F5344CB8AC3E}">
        <p14:creationId xmlns:p14="http://schemas.microsoft.com/office/powerpoint/2010/main" val="2311329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0792" y="48768"/>
            <a:ext cx="10515600" cy="683387"/>
          </a:xfrm>
        </p:spPr>
        <p:txBody>
          <a:bodyPr>
            <a:normAutofit/>
          </a:bodyPr>
          <a:lstStyle>
            <a:lvl1pPr algn="l">
              <a:defRPr sz="20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32155"/>
            <a:ext cx="12192000" cy="5766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audio" Target="../media/media1.mp3"/><Relationship Id="rId11" Type="http://schemas.openxmlformats.org/officeDocument/2006/relationships/image" Target="../media/image4.png"/><Relationship Id="rId5" Type="http://schemas.microsoft.com/office/2007/relationships/media" Target="../media/media1.mp3"/><Relationship Id="rId10" Type="http://schemas.openxmlformats.org/officeDocument/2006/relationships/image" Target="../media/image3.png"/><Relationship Id="rId4" Type="http://schemas.openxmlformats.org/officeDocument/2006/relationships/tags" Target="../tags/tag4.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slideLayout" Target="../slideLayouts/slideLayout6.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634273" y="1262168"/>
            <a:ext cx="3156633" cy="1446550"/>
          </a:xfrm>
          <a:prstGeom prst="rect">
            <a:avLst/>
          </a:prstGeom>
          <a:noFill/>
        </p:spPr>
        <p:txBody>
          <a:bodyPr wrap="none" rtlCol="0">
            <a:spAutoFit/>
          </a:bodyPr>
          <a:lstStyle/>
          <a:p>
            <a:pPr algn="ctr"/>
            <a:r>
              <a:rPr lang="en-US" altLang="zh-CN" sz="8800" b="1" dirty="0" smtClean="0">
                <a:solidFill>
                  <a:schemeClr val="bg1"/>
                </a:solidFill>
                <a:latin typeface="微软雅黑" panose="020B0503020204020204" pitchFamily="34" charset="-122"/>
                <a:ea typeface="微软雅黑" panose="020B0503020204020204" pitchFamily="34" charset="-122"/>
              </a:rPr>
              <a:t>20XX</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2818071" y="2490910"/>
            <a:ext cx="6789038" cy="923330"/>
          </a:xfrm>
          <a:prstGeom prst="rect">
            <a:avLst/>
          </a:prstGeom>
          <a:noFill/>
        </p:spPr>
        <p:txBody>
          <a:bodyPr wrap="none" rtlCol="0">
            <a:spAutoFit/>
          </a:bodyPr>
          <a:lstStyle/>
          <a:p>
            <a:pPr algn="ctr"/>
            <a:r>
              <a:rPr lang="zh-CN" altLang="en-US" sz="5400" b="1" spc="-200" dirty="0" smtClean="0">
                <a:solidFill>
                  <a:schemeClr val="bg1"/>
                </a:solidFill>
              </a:rPr>
              <a:t>教师教学说课总结</a:t>
            </a:r>
            <a:r>
              <a:rPr lang="en-US" altLang="zh-CN" sz="5400" b="1" spc="-200" dirty="0" smtClean="0">
                <a:solidFill>
                  <a:schemeClr val="bg1"/>
                </a:solidFill>
              </a:rPr>
              <a:t>PPT</a:t>
            </a:r>
            <a:endParaRPr lang="zh-CN" altLang="en-US" sz="5400" b="1" spc="-200" dirty="0">
              <a:solidFill>
                <a:schemeClr val="bg1"/>
              </a:solidFill>
            </a:endParaRP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a:t>
            </a:r>
            <a:r>
              <a:rPr lang="zh-CN" altLang="en-US" sz="1865" dirty="0" smtClean="0">
                <a:solidFill>
                  <a:schemeClr val="bg1"/>
                </a:solidFill>
                <a:latin typeface="微软雅黑" panose="020B0503020204020204" pitchFamily="34" charset="-122"/>
                <a:ea typeface="微软雅黑" panose="020B0503020204020204" pitchFamily="34" charset="-122"/>
              </a:rPr>
              <a:t>：</a:t>
            </a:r>
            <a:r>
              <a:rPr lang="en-US" altLang="zh-CN" sz="1865" dirty="0" smtClean="0">
                <a:solidFill>
                  <a:schemeClr val="bg1"/>
                </a:solidFill>
                <a:latin typeface="微软雅黑" panose="020B0503020204020204" pitchFamily="34" charset="-122"/>
                <a:ea typeface="微软雅黑" panose="020B0503020204020204" pitchFamily="34" charset="-122"/>
              </a:rPr>
              <a:t>xxx</a:t>
            </a:r>
            <a:endParaRPr lang="zh-CN" altLang="en-US" sz="1865" dirty="0">
              <a:solidFill>
                <a:schemeClr val="bg1"/>
              </a:solidFill>
              <a:latin typeface="微软雅黑" panose="020B0503020204020204" pitchFamily="34" charset="-122"/>
              <a:ea typeface="微软雅黑" panose="020B0503020204020204" pitchFamily="34" charset="-122"/>
            </a:endParaRPr>
          </a:p>
        </p:txBody>
      </p:sp>
      <p:pic>
        <p:nvPicPr>
          <p:cNvPr id="7" name="PA_宗次郎 - いつも何度でも">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5334000" y="-1873469"/>
            <a:ext cx="609600" cy="609600"/>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7"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0"/>
                            </p:stCondLst>
                            <p:childTnLst>
                              <p:par>
                                <p:cTn id="23" presetID="3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800" decel="100000"/>
                                        <p:tgtEl>
                                          <p:spTgt spid="2"/>
                                        </p:tgtEl>
                                      </p:cBhvr>
                                    </p:animEffect>
                                    <p:anim calcmode="lin" valueType="num">
                                      <p:cBhvr>
                                        <p:cTn id="26" dur="800" decel="100000" fill="hold"/>
                                        <p:tgtEl>
                                          <p:spTgt spid="2"/>
                                        </p:tgtEl>
                                        <p:attrNameLst>
                                          <p:attrName>style.rotation</p:attrName>
                                        </p:attrNameLst>
                                      </p:cBhvr>
                                      <p:tavLst>
                                        <p:tav tm="0">
                                          <p:val>
                                            <p:fltVal val="-90"/>
                                          </p:val>
                                        </p:tav>
                                        <p:tav tm="100000">
                                          <p:val>
                                            <p:fltVal val="0"/>
                                          </p:val>
                                        </p:tav>
                                      </p:tavLst>
                                    </p:anim>
                                    <p:anim calcmode="lin" valueType="num">
                                      <p:cBhvr>
                                        <p:cTn id="27" dur="800" decel="100000" fill="hold"/>
                                        <p:tgtEl>
                                          <p:spTgt spid="2"/>
                                        </p:tgtEl>
                                        <p:attrNameLst>
                                          <p:attrName>ppt_x</p:attrName>
                                        </p:attrNameLst>
                                      </p:cBhvr>
                                      <p:tavLst>
                                        <p:tav tm="0">
                                          <p:val>
                                            <p:strVal val="#ppt_x+0.4"/>
                                          </p:val>
                                        </p:tav>
                                        <p:tav tm="100000">
                                          <p:val>
                                            <p:strVal val="#ppt_x-0.05"/>
                                          </p:val>
                                        </p:tav>
                                      </p:tavLst>
                                    </p:anim>
                                    <p:anim calcmode="lin" valueType="num">
                                      <p:cBhvr>
                                        <p:cTn id="28" dur="800" decel="100000" fill="hold"/>
                                        <p:tgtEl>
                                          <p:spTgt spid="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1" fill="hold">
                            <p:stCondLst>
                              <p:cond delay="1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gtEl>
                                        <p:attrNameLst>
                                          <p:attrName>ppt_y</p:attrName>
                                        </p:attrNameLst>
                                      </p:cBhvr>
                                      <p:tavLst>
                                        <p:tav tm="0">
                                          <p:val>
                                            <p:strVal val="#ppt_y"/>
                                          </p:val>
                                        </p:tav>
                                        <p:tav tm="100000">
                                          <p:val>
                                            <p:strVal val="#ppt_y"/>
                                          </p:val>
                                        </p:tav>
                                      </p:tavLst>
                                    </p:anim>
                                    <p:anim calcmode="lin" valueType="num">
                                      <p:cBhvr>
                                        <p:cTn id="3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0"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6" name="矩形 5"/>
          <p:cNvSpPr/>
          <p:nvPr/>
        </p:nvSpPr>
        <p:spPr>
          <a:xfrm>
            <a:off x="1177152"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7" name="矩形 6"/>
          <p:cNvSpPr/>
          <p:nvPr/>
        </p:nvSpPr>
        <p:spPr>
          <a:xfrm>
            <a:off x="3193376"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8" name="矩形 7"/>
          <p:cNvSpPr/>
          <p:nvPr/>
        </p:nvSpPr>
        <p:spPr>
          <a:xfrm>
            <a:off x="5881675"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10" name="矩形 9"/>
          <p:cNvSpPr/>
          <p:nvPr/>
        </p:nvSpPr>
        <p:spPr>
          <a:xfrm>
            <a:off x="8245088"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29132" y="3427767"/>
            <a:ext cx="2148377"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7" name="组合 26"/>
          <p:cNvGrpSpPr/>
          <p:nvPr/>
        </p:nvGrpSpPr>
        <p:grpSpPr>
          <a:xfrm>
            <a:off x="1488200" y="3144978"/>
            <a:ext cx="2148377"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2" name="组合 3071"/>
          <p:cNvGrpSpPr/>
          <p:nvPr/>
        </p:nvGrpSpPr>
        <p:grpSpPr>
          <a:xfrm>
            <a:off x="3868510" y="3427767"/>
            <a:ext cx="2148377"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3" name="组合 3072"/>
          <p:cNvGrpSpPr/>
          <p:nvPr/>
        </p:nvGrpSpPr>
        <p:grpSpPr>
          <a:xfrm>
            <a:off x="6248821" y="3144978"/>
            <a:ext cx="2148377"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02</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300741" y="4113863"/>
            <a:ext cx="2341427" cy="569483"/>
            <a:chOff x="1403648" y="3147814"/>
            <a:chExt cx="1756070" cy="427112"/>
          </a:xfrm>
        </p:grpSpPr>
        <p:pic>
          <p:nvPicPr>
            <p:cNvPr id="4" name="Picture 3" descr="C:\Users\ABC\Desktop\白板7.png"/>
            <p:cNvPicPr>
              <a:picLocks noChangeAspect="1" noChangeArrowheads="1"/>
            </p:cNvPicPr>
            <p:nvPr/>
          </p:nvPicPr>
          <p:blipFill>
            <a:blip r:embed="rId3" cstate="screen"/>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1061829" cy="346249"/>
            </a:xfrm>
            <a:prstGeom prst="rect">
              <a:avLst/>
            </a:prstGeom>
            <a:noFill/>
          </p:spPr>
          <p:txBody>
            <a:bodyPr wrap="none" rtlCol="0">
              <a:spAutoFit/>
            </a:bodyPr>
            <a:lstStyle/>
            <a:p>
              <a:r>
                <a:rPr lang="zh-CN" altLang="en-US" sz="2400"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513" y="4043433"/>
            <a:ext cx="2341427" cy="710340"/>
            <a:chOff x="1259632" y="1347614"/>
            <a:chExt cx="1756070" cy="532755"/>
          </a:xfrm>
        </p:grpSpPr>
        <p:pic>
          <p:nvPicPr>
            <p:cNvPr id="8" name="Picture 4" descr="C:\Users\ABC\Desktop\034971.png"/>
            <p:cNvPicPr>
              <a:picLocks noChangeAspect="1" noChangeArrowheads="1"/>
            </p:cNvPicPr>
            <p:nvPr/>
          </p:nvPicPr>
          <p:blipFill>
            <a:blip r:embed="rId4" cstate="screen"/>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1061829" cy="346249"/>
            </a:xfrm>
            <a:prstGeom prst="rect">
              <a:avLst/>
            </a:prstGeom>
            <a:noFill/>
          </p:spPr>
          <p:txBody>
            <a:bodyPr wrap="none" rtlCol="0">
              <a:spAutoFit/>
            </a:bodyPr>
            <a:lstStyle/>
            <a:p>
              <a:r>
                <a:rPr lang="zh-CN" altLang="en-US" sz="2400"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513" y="1673902"/>
            <a:ext cx="2378592" cy="956173"/>
            <a:chOff x="3923928" y="1255426"/>
            <a:chExt cx="1783944" cy="717130"/>
          </a:xfrm>
        </p:grpSpPr>
        <p:pic>
          <p:nvPicPr>
            <p:cNvPr id="12" name="Picture 6" descr="C:\Users\ABC\Desktop\035001.png"/>
            <p:cNvPicPr>
              <a:picLocks noChangeAspect="1" noChangeArrowheads="1"/>
            </p:cNvPicPr>
            <p:nvPr/>
          </p:nvPicPr>
          <p:blipFill>
            <a:blip r:embed="rId5" cstate="screen"/>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1061829" cy="346249"/>
            </a:xfrm>
            <a:prstGeom prst="rect">
              <a:avLst/>
            </a:prstGeom>
            <a:noFill/>
          </p:spPr>
          <p:txBody>
            <a:bodyPr wrap="none" rtlCol="0">
              <a:spAutoFit/>
            </a:bodyPr>
            <a:lstStyle/>
            <a:p>
              <a:r>
                <a:rPr lang="zh-CN" altLang="en-US" sz="2400"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0482" y="1894531"/>
            <a:ext cx="2366279" cy="625851"/>
            <a:chOff x="4005171" y="2980405"/>
            <a:chExt cx="1774709" cy="469388"/>
          </a:xfrm>
        </p:grpSpPr>
        <p:pic>
          <p:nvPicPr>
            <p:cNvPr id="16" name="Picture 7" descr="C:\Users\ABC\Desktop\034951.png"/>
            <p:cNvPicPr>
              <a:picLocks noChangeAspect="1" noChangeArrowheads="1"/>
            </p:cNvPicPr>
            <p:nvPr/>
          </p:nvPicPr>
          <p:blipFill>
            <a:blip r:embed="rId6" cstate="screen"/>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1061829" cy="346249"/>
            </a:xfrm>
            <a:prstGeom prst="rect">
              <a:avLst/>
            </a:prstGeom>
            <a:noFill/>
          </p:spPr>
          <p:txBody>
            <a:bodyPr wrap="none" rtlCol="0">
              <a:spAutoFit/>
            </a:bodyPr>
            <a:lstStyle/>
            <a:p>
              <a:r>
                <a:rPr lang="zh-CN" altLang="en-US" sz="2400"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9140" y="4054163"/>
            <a:ext cx="2341427"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1061829" cy="346249"/>
            </a:xfrm>
            <a:prstGeom prst="rect">
              <a:avLst/>
            </a:prstGeom>
            <a:noFill/>
          </p:spPr>
          <p:txBody>
            <a:bodyPr wrap="none" rtlCol="0">
              <a:spAutoFit/>
            </a:bodyPr>
            <a:lstStyle/>
            <a:p>
              <a:r>
                <a:rPr lang="zh-CN" altLang="en-US" sz="2400"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9140" y="1873394"/>
            <a:ext cx="2341427" cy="688069"/>
            <a:chOff x="6752930" y="1405046"/>
            <a:chExt cx="1756070" cy="516052"/>
          </a:xfrm>
        </p:grpSpPr>
        <p:sp>
          <p:nvSpPr>
            <p:cNvPr id="24" name="TextBox 23"/>
            <p:cNvSpPr txBox="1"/>
            <p:nvPr/>
          </p:nvSpPr>
          <p:spPr>
            <a:xfrm>
              <a:off x="7373128" y="1530826"/>
              <a:ext cx="1061829" cy="346249"/>
            </a:xfrm>
            <a:prstGeom prst="rect">
              <a:avLst/>
            </a:prstGeom>
            <a:noFill/>
          </p:spPr>
          <p:txBody>
            <a:bodyPr wrap="none" rtlCol="0">
              <a:spAutoFit/>
            </a:bodyPr>
            <a:lstStyle/>
            <a:p>
              <a:r>
                <a:rPr lang="zh-CN" altLang="en-US" sz="2400"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48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8" name="TextBox 27"/>
          <p:cNvSpPr txBox="1"/>
          <p:nvPr/>
        </p:nvSpPr>
        <p:spPr>
          <a:xfrm>
            <a:off x="46906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9" name="TextBox 28"/>
          <p:cNvSpPr txBox="1"/>
          <p:nvPr/>
        </p:nvSpPr>
        <p:spPr>
          <a:xfrm>
            <a:off x="8208235" y="2591872"/>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0" name="TextBox 29"/>
          <p:cNvSpPr txBox="1"/>
          <p:nvPr/>
        </p:nvSpPr>
        <p:spPr>
          <a:xfrm>
            <a:off x="12148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1" name="TextBox 30"/>
          <p:cNvSpPr txBox="1"/>
          <p:nvPr/>
        </p:nvSpPr>
        <p:spPr>
          <a:xfrm>
            <a:off x="46906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2" name="TextBox 31"/>
          <p:cNvSpPr txBox="1"/>
          <p:nvPr/>
        </p:nvSpPr>
        <p:spPr>
          <a:xfrm>
            <a:off x="8208235" y="4773678"/>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p:nvPr/>
        </p:nvCxnSpPr>
        <p:spPr>
          <a:xfrm>
            <a:off x="0" y="3687320"/>
            <a:ext cx="12192000"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3392" y="2823702"/>
            <a:ext cx="1415772" cy="461665"/>
          </a:xfrm>
          <a:prstGeom prst="rect">
            <a:avLst/>
          </a:prstGeom>
          <a:noFill/>
        </p:spPr>
        <p:txBody>
          <a:bodyPr wrap="none" rtlCol="0">
            <a:spAutoFit/>
          </a:bodyPr>
          <a:lstStyle/>
          <a:p>
            <a:r>
              <a:rPr lang="zh-CN" altLang="en-US" sz="2400" b="1" dirty="0">
                <a:solidFill>
                  <a:schemeClr val="accent1"/>
                </a:solidFill>
              </a:rPr>
              <a:t>正面观点</a:t>
            </a:r>
          </a:p>
        </p:txBody>
      </p:sp>
      <p:sp>
        <p:nvSpPr>
          <p:cNvPr id="42" name="TextBox 41"/>
          <p:cNvSpPr txBox="1"/>
          <p:nvPr/>
        </p:nvSpPr>
        <p:spPr>
          <a:xfrm>
            <a:off x="623392" y="4009960"/>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反面观点</a:t>
            </a:r>
          </a:p>
        </p:txBody>
      </p:sp>
      <p:grpSp>
        <p:nvGrpSpPr>
          <p:cNvPr id="16" name="组合 15"/>
          <p:cNvGrpSpPr/>
          <p:nvPr/>
        </p:nvGrpSpPr>
        <p:grpSpPr>
          <a:xfrm>
            <a:off x="1944131" y="1528933"/>
            <a:ext cx="9243506" cy="2214051"/>
            <a:chOff x="1458098" y="1146700"/>
            <a:chExt cx="6932629"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3" name="TextBox 42"/>
              <p:cNvSpPr txBox="1"/>
              <p:nvPr/>
            </p:nvSpPr>
            <p:spPr>
              <a:xfrm>
                <a:off x="2267744" y="1347614"/>
                <a:ext cx="600164"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5" name="TextBox 44"/>
              <p:cNvSpPr txBox="1"/>
              <p:nvPr/>
            </p:nvSpPr>
            <p:spPr>
              <a:xfrm>
                <a:off x="3658664" y="1347614"/>
                <a:ext cx="600164"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6" name="TextBox 45"/>
              <p:cNvSpPr txBox="1"/>
              <p:nvPr/>
            </p:nvSpPr>
            <p:spPr>
              <a:xfrm>
                <a:off x="5004048" y="1347614"/>
                <a:ext cx="600164"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7" name="TextBox 46"/>
              <p:cNvSpPr txBox="1"/>
              <p:nvPr/>
            </p:nvSpPr>
            <p:spPr>
              <a:xfrm>
                <a:off x="6394968" y="1347614"/>
                <a:ext cx="600164"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84384"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1" name="TextBox 60"/>
            <p:cNvSpPr txBox="1"/>
            <p:nvPr/>
          </p:nvSpPr>
          <p:spPr>
            <a:xfrm>
              <a:off x="3894168"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2" name="TextBox 61"/>
            <p:cNvSpPr txBox="1"/>
            <p:nvPr/>
          </p:nvSpPr>
          <p:spPr>
            <a:xfrm>
              <a:off x="5528916"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3" name="TextBox 62"/>
            <p:cNvSpPr txBox="1"/>
            <p:nvPr/>
          </p:nvSpPr>
          <p:spPr>
            <a:xfrm>
              <a:off x="7223100"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grpSp>
        <p:nvGrpSpPr>
          <p:cNvPr id="17" name="组合 16"/>
          <p:cNvGrpSpPr/>
          <p:nvPr/>
        </p:nvGrpSpPr>
        <p:grpSpPr>
          <a:xfrm>
            <a:off x="2695232" y="3618755"/>
            <a:ext cx="8831754" cy="2214051"/>
            <a:chOff x="2021424" y="2714066"/>
            <a:chExt cx="6623815"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8" name="TextBox 47"/>
              <p:cNvSpPr txBox="1"/>
              <p:nvPr/>
            </p:nvSpPr>
            <p:spPr>
              <a:xfrm>
                <a:off x="283681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9" name="TextBox 48"/>
              <p:cNvSpPr txBox="1"/>
              <p:nvPr/>
            </p:nvSpPr>
            <p:spPr>
              <a:xfrm>
                <a:off x="422773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0" name="TextBox 49"/>
              <p:cNvSpPr txBox="1"/>
              <p:nvPr/>
            </p:nvSpPr>
            <p:spPr>
              <a:xfrm>
                <a:off x="557312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1" name="TextBox 50"/>
              <p:cNvSpPr txBox="1"/>
              <p:nvPr/>
            </p:nvSpPr>
            <p:spPr>
              <a:xfrm>
                <a:off x="696404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83544"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5" name="TextBox 64"/>
            <p:cNvSpPr txBox="1"/>
            <p:nvPr/>
          </p:nvSpPr>
          <p:spPr>
            <a:xfrm>
              <a:off x="4367720"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6" name="TextBox 65"/>
            <p:cNvSpPr txBox="1"/>
            <p:nvPr/>
          </p:nvSpPr>
          <p:spPr>
            <a:xfrm>
              <a:off x="5879888"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7" name="TextBox 66"/>
            <p:cNvSpPr txBox="1"/>
            <p:nvPr/>
          </p:nvSpPr>
          <p:spPr>
            <a:xfrm>
              <a:off x="7477612"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六边形 3"/>
          <p:cNvSpPr/>
          <p:nvPr/>
        </p:nvSpPr>
        <p:spPr>
          <a:xfrm>
            <a:off x="2435051" y="2919794"/>
            <a:ext cx="2193631" cy="1891060"/>
          </a:xfrm>
          <a:prstGeom prst="hexagon">
            <a:avLst/>
          </a:prstGeom>
          <a:blipFill dpi="0" rotWithShape="1">
            <a:blip r:embed="rId3"/>
            <a:srcRect/>
            <a:tile tx="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6" name="六边形 5"/>
          <p:cNvSpPr/>
          <p:nvPr/>
        </p:nvSpPr>
        <p:spPr>
          <a:xfrm>
            <a:off x="5882405" y="2908811"/>
            <a:ext cx="2193631" cy="1891060"/>
          </a:xfrm>
          <a:prstGeom prst="hexagon">
            <a:avLst/>
          </a:prstGeom>
          <a:blipFill>
            <a:blip r:embed="rId4"/>
            <a:stretch>
              <a:fillRect/>
            </a:stretch>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8" name="六边形 7"/>
          <p:cNvSpPr/>
          <p:nvPr/>
        </p:nvSpPr>
        <p:spPr>
          <a:xfrm>
            <a:off x="9329805" y="1028734"/>
            <a:ext cx="2193631" cy="1891060"/>
          </a:xfrm>
          <a:prstGeom prst="hexagon">
            <a:avLst/>
          </a:prstGeom>
          <a:blipFill dpi="0" rotWithShape="1">
            <a:blip r:embed="rId5"/>
            <a:srcRect/>
            <a:tile tx="-19050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9" name="等腰三角形 8"/>
          <p:cNvSpPr/>
          <p:nvPr/>
        </p:nvSpPr>
        <p:spPr>
          <a:xfrm flipV="1">
            <a:off x="1685145" y="3994263"/>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0" name="TextBox 9"/>
          <p:cNvSpPr txBox="1"/>
          <p:nvPr/>
        </p:nvSpPr>
        <p:spPr>
          <a:xfrm>
            <a:off x="878710" y="4518448"/>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1" name="等腰三角形 10"/>
          <p:cNvSpPr/>
          <p:nvPr/>
        </p:nvSpPr>
        <p:spPr>
          <a:xfrm rot="19483942" flipV="1">
            <a:off x="9305539" y="3904267"/>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2" name="TextBox 11"/>
          <p:cNvSpPr txBox="1"/>
          <p:nvPr/>
        </p:nvSpPr>
        <p:spPr>
          <a:xfrm>
            <a:off x="9700155" y="4049196"/>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3" name="TextBox 12"/>
          <p:cNvSpPr txBox="1"/>
          <p:nvPr/>
        </p:nvSpPr>
        <p:spPr>
          <a:xfrm>
            <a:off x="4334446" y="1936961"/>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4" name="等腰三角形 13"/>
          <p:cNvSpPr/>
          <p:nvPr/>
        </p:nvSpPr>
        <p:spPr>
          <a:xfrm>
            <a:off x="5116443" y="351420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18" name="组合 17"/>
          <p:cNvGrpSpPr/>
          <p:nvPr/>
        </p:nvGrpSpPr>
        <p:grpSpPr>
          <a:xfrm>
            <a:off x="719403" y="1963114"/>
            <a:ext cx="2193631" cy="1891060"/>
            <a:chOff x="539552" y="1472335"/>
            <a:chExt cx="1645223" cy="1418295"/>
          </a:xfrm>
        </p:grpSpPr>
        <p:sp>
          <p:nvSpPr>
            <p:cNvPr id="3" name="六边形 2"/>
            <p:cNvSpPr/>
            <p:nvPr/>
          </p:nvSpPr>
          <p:spPr>
            <a:xfrm>
              <a:off x="539552" y="1472335"/>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技术</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7" name="Freeform 6"/>
            <p:cNvSpPr>
              <a:spLocks noEditPoints="1"/>
            </p:cNvSpPr>
            <p:nvPr/>
          </p:nvSpPr>
          <p:spPr bwMode="auto">
            <a:xfrm>
              <a:off x="1199602" y="1563149"/>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1" name="组合 20"/>
          <p:cNvGrpSpPr/>
          <p:nvPr/>
        </p:nvGrpSpPr>
        <p:grpSpPr>
          <a:xfrm>
            <a:off x="4150701" y="3865323"/>
            <a:ext cx="2193631" cy="1891060"/>
            <a:chOff x="3113025" y="2898992"/>
            <a:chExt cx="1645223" cy="1418295"/>
          </a:xfrm>
        </p:grpSpPr>
        <p:sp>
          <p:nvSpPr>
            <p:cNvPr id="5" name="六边形 4"/>
            <p:cNvSpPr/>
            <p:nvPr/>
          </p:nvSpPr>
          <p:spPr>
            <a:xfrm>
              <a:off x="3113025" y="2898992"/>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项目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9" name="Freeform 6"/>
            <p:cNvSpPr>
              <a:spLocks noEditPoints="1"/>
            </p:cNvSpPr>
            <p:nvPr/>
          </p:nvSpPr>
          <p:spPr bwMode="auto">
            <a:xfrm>
              <a:off x="3773075" y="2981641"/>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2" name="组合 21"/>
          <p:cNvGrpSpPr/>
          <p:nvPr/>
        </p:nvGrpSpPr>
        <p:grpSpPr>
          <a:xfrm>
            <a:off x="7598054" y="1958265"/>
            <a:ext cx="2193631" cy="1891060"/>
            <a:chOff x="5698540" y="1468698"/>
            <a:chExt cx="1645223" cy="1418295"/>
          </a:xfrm>
        </p:grpSpPr>
        <p:sp>
          <p:nvSpPr>
            <p:cNvPr id="7" name="六边形 6"/>
            <p:cNvSpPr/>
            <p:nvPr/>
          </p:nvSpPr>
          <p:spPr>
            <a:xfrm>
              <a:off x="5698540" y="1468698"/>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销售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20" name="Freeform 6"/>
            <p:cNvSpPr>
              <a:spLocks noEditPoints="1"/>
            </p:cNvSpPr>
            <p:nvPr/>
          </p:nvSpPr>
          <p:spPr bwMode="auto">
            <a:xfrm>
              <a:off x="6335110" y="1554986"/>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4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6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700"/>
                            </p:stCondLst>
                            <p:childTnLst>
                              <p:par>
                                <p:cTn id="24" presetID="1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300"/>
                                        <p:tgtEl>
                                          <p:spTgt spid="9"/>
                                        </p:tgtEl>
                                        <p:attrNameLst>
                                          <p:attrName>ppt_y</p:attrName>
                                        </p:attrNameLst>
                                      </p:cBhvr>
                                      <p:tavLst>
                                        <p:tav tm="0">
                                          <p:val>
                                            <p:strVal val="#ppt_y-#ppt_h*1.125000"/>
                                          </p:val>
                                        </p:tav>
                                        <p:tav tm="100000">
                                          <p:val>
                                            <p:strVal val="#ppt_y"/>
                                          </p:val>
                                        </p:tav>
                                      </p:tavLst>
                                    </p:anim>
                                    <p:animEffect transition="in" filter="wipe(down)">
                                      <p:cBhvr>
                                        <p:cTn id="27" dur="300"/>
                                        <p:tgtEl>
                                          <p:spTgt spid="9"/>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00"/>
                                        <p:tgtEl>
                                          <p:spTgt spid="14"/>
                                        </p:tgtEl>
                                        <p:attrNameLst>
                                          <p:attrName>ppt_y</p:attrName>
                                        </p:attrNameLst>
                                      </p:cBhvr>
                                      <p:tavLst>
                                        <p:tav tm="0">
                                          <p:val>
                                            <p:strVal val="#ppt_y+#ppt_h*1.125000"/>
                                          </p:val>
                                        </p:tav>
                                        <p:tav tm="100000">
                                          <p:val>
                                            <p:strVal val="#ppt_y"/>
                                          </p:val>
                                        </p:tav>
                                      </p:tavLst>
                                    </p:anim>
                                    <p:animEffect transition="in" filter="wipe(up)">
                                      <p:cBhvr>
                                        <p:cTn id="31" dur="300"/>
                                        <p:tgtEl>
                                          <p:spTgt spid="14"/>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childTnLst>
                          </p:cTn>
                        </p:par>
                        <p:par>
                          <p:cTn id="36" fill="hold">
                            <p:stCondLst>
                              <p:cond delay="12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3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300"/>
                                        <p:tgtEl>
                                          <p:spTgt spid="1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0" grpId="0"/>
      <p:bldP spid="11" grpId="0" animBg="1"/>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9" name="组合 8"/>
          <p:cNvGrpSpPr/>
          <p:nvPr/>
        </p:nvGrpSpPr>
        <p:grpSpPr>
          <a:xfrm>
            <a:off x="3215680" y="1220756"/>
            <a:ext cx="4858651" cy="5656809"/>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rgbClr val="FFFFFF"/>
                  </a:solidFill>
                  <a:latin typeface="+mn-ea"/>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65" dirty="0">
                  <a:solidFill>
                    <a:srgbClr val="FFFFFF"/>
                  </a:solidFill>
                  <a:latin typeface="+mn-ea"/>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FFFFFF"/>
                  </a:solidFill>
                  <a:latin typeface="+mn-ea"/>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endParaRPr>
            </a:p>
          </p:txBody>
        </p:sp>
      </p:grpSp>
      <p:sp>
        <p:nvSpPr>
          <p:cNvPr id="10" name="TextBox 9"/>
          <p:cNvSpPr txBox="1"/>
          <p:nvPr/>
        </p:nvSpPr>
        <p:spPr>
          <a:xfrm>
            <a:off x="1344607" y="4371624"/>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3" name="TextBox 12"/>
          <p:cNvSpPr txBox="1"/>
          <p:nvPr/>
        </p:nvSpPr>
        <p:spPr>
          <a:xfrm>
            <a:off x="2474381" y="2203061"/>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4" name="TextBox 13"/>
          <p:cNvSpPr txBox="1"/>
          <p:nvPr/>
        </p:nvSpPr>
        <p:spPr>
          <a:xfrm>
            <a:off x="6454897" y="9840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5" name="TextBox 14"/>
          <p:cNvSpPr txBox="1"/>
          <p:nvPr/>
        </p:nvSpPr>
        <p:spPr>
          <a:xfrm>
            <a:off x="7564266" y="22777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6" name="TextBox 15"/>
          <p:cNvSpPr txBox="1"/>
          <p:nvPr/>
        </p:nvSpPr>
        <p:spPr>
          <a:xfrm>
            <a:off x="8365227" y="41970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8" name="Freeform 12"/>
          <p:cNvSpPr/>
          <p:nvPr/>
        </p:nvSpPr>
        <p:spPr bwMode="gray">
          <a:xfrm>
            <a:off x="4612991" y="3101678"/>
            <a:ext cx="2933700" cy="1960033"/>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bg1">
              <a:lumMod val="50000"/>
            </a:schemeClr>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0" rIns="0" bIns="0" anchor="ctr"/>
          <a:lstStyle/>
          <a:p>
            <a:pPr algn="ctr">
              <a:lnSpc>
                <a:spcPct val="120000"/>
              </a:lnSpc>
              <a:spcBef>
                <a:spcPts val="590"/>
              </a:spcBef>
              <a:spcAft>
                <a:spcPts val="590"/>
              </a:spcAft>
              <a:defRPr/>
            </a:pPr>
            <a:r>
              <a:rPr lang="zh-CN" altLang="en-US" sz="2700" dirty="0">
                <a:solidFill>
                  <a:srgbClr val="FFFFFF"/>
                </a:solidFill>
                <a:latin typeface="+mn-ea"/>
              </a:rPr>
              <a:t>负面优势</a:t>
            </a:r>
          </a:p>
        </p:txBody>
      </p:sp>
      <p:sp>
        <p:nvSpPr>
          <p:cNvPr id="19" name="Freeform 13"/>
          <p:cNvSpPr/>
          <p:nvPr/>
        </p:nvSpPr>
        <p:spPr bwMode="gray">
          <a:xfrm>
            <a:off x="4612991" y="2128011"/>
            <a:ext cx="2933700" cy="1955800"/>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a:lnSpc>
                <a:spcPct val="120000"/>
              </a:lnSpc>
              <a:spcBef>
                <a:spcPts val="590"/>
              </a:spcBef>
              <a:spcAft>
                <a:spcPts val="590"/>
              </a:spcAft>
              <a:defRPr/>
            </a:pPr>
            <a:r>
              <a:rPr lang="zh-CN" altLang="en-US" sz="2700" dirty="0">
                <a:solidFill>
                  <a:srgbClr val="FFFFFF"/>
                </a:solidFill>
                <a:latin typeface="+mn-ea"/>
              </a:rPr>
              <a:t>正面优势</a:t>
            </a:r>
          </a:p>
        </p:txBody>
      </p:sp>
      <p:grpSp>
        <p:nvGrpSpPr>
          <p:cNvPr id="3" name="组合 2"/>
          <p:cNvGrpSpPr/>
          <p:nvPr/>
        </p:nvGrpSpPr>
        <p:grpSpPr>
          <a:xfrm>
            <a:off x="6437557" y="1892830"/>
            <a:ext cx="5035040" cy="892360"/>
            <a:chOff x="4828168" y="1419622"/>
            <a:chExt cx="3776280" cy="669270"/>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2"/>
              <a:ext cx="2645563"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719403" y="4409546"/>
            <a:ext cx="4945572" cy="892360"/>
            <a:chOff x="539552" y="3307159"/>
            <a:chExt cx="3709179" cy="669270"/>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9"/>
              <a:ext cx="2604279"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987805" y="2948947"/>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602657" y="259236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2" name="组合 21"/>
          <p:cNvGrpSpPr/>
          <p:nvPr/>
        </p:nvGrpSpPr>
        <p:grpSpPr>
          <a:xfrm>
            <a:off x="6203978" y="1752023"/>
            <a:ext cx="1995065" cy="1782861"/>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bg1">
                  <a:lumMod val="50000"/>
                </a:schemeClr>
              </a:solidFill>
            </a:ln>
          </p:spPr>
          <p:txBody>
            <a:bodyPr anchor="ctr" anchorCtr="1"/>
            <a:lstStyle/>
            <a:p>
              <a:pPr>
                <a:defRPr/>
              </a:pPr>
              <a:r>
                <a:rPr lang="zh-CN" altLang="en-US" sz="3200" dirty="0">
                  <a:solidFill>
                    <a:schemeClr val="tx1">
                      <a:lumMod val="50000"/>
                      <a:lumOff val="50000"/>
                    </a:schemeClr>
                  </a:solidFill>
                  <a:latin typeface="+mn-ea"/>
                </a:rPr>
                <a:t>劣势</a:t>
              </a:r>
              <a:endParaRPr lang="fr-FR" sz="3200" dirty="0">
                <a:solidFill>
                  <a:schemeClr val="tx1">
                    <a:lumMod val="50000"/>
                    <a:lumOff val="50000"/>
                  </a:schemeClr>
                </a:solidFill>
                <a:latin typeface="+mn-ea"/>
              </a:endParaRPr>
            </a:p>
          </p:txBody>
        </p:sp>
        <p:sp>
          <p:nvSpPr>
            <p:cNvPr id="4"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bg1">
                <a:lumMod val="50000"/>
              </a:schemeClr>
            </a:solidFill>
            <a:ln w="38100">
              <a:solidFill>
                <a:srgbClr val="F7F7F7"/>
              </a:solidFill>
              <a:round/>
            </a:ln>
          </p:spPr>
          <p:txBody>
            <a:bodyPr anchor="ctr" anchorCtr="1"/>
            <a:lstStyle/>
            <a:p>
              <a:pPr eaLnBrk="1" hangingPunct="1"/>
              <a:r>
                <a:rPr lang="fr-FR" altLang="zh-CN" sz="3200" dirty="0">
                  <a:solidFill>
                    <a:srgbClr val="F7F7F7"/>
                  </a:solidFill>
                  <a:ea typeface="微软雅黑" panose="020B0503020204020204" pitchFamily="34" charset="-122"/>
                </a:rPr>
                <a:t>W</a:t>
              </a:r>
            </a:p>
          </p:txBody>
        </p:sp>
        <p:sp>
          <p:nvSpPr>
            <p:cNvPr id="5"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bg1">
                <a:lumMod val="50000"/>
              </a:schemeClr>
            </a:solidFill>
            <a:ln w="9525">
              <a:solidFill>
                <a:schemeClr val="bg1"/>
              </a:solidFill>
              <a:round/>
            </a:ln>
          </p:spPr>
          <p:txBody>
            <a:bodyPr/>
            <a:lstStyle/>
            <a:p>
              <a:endParaRPr lang="zh-CN" altLang="en-US" sz="2400"/>
            </a:p>
          </p:txBody>
        </p:sp>
      </p:grpSp>
      <p:grpSp>
        <p:nvGrpSpPr>
          <p:cNvPr id="17" name="组合 16"/>
          <p:cNvGrpSpPr/>
          <p:nvPr/>
        </p:nvGrpSpPr>
        <p:grpSpPr>
          <a:xfrm>
            <a:off x="3887126" y="1752023"/>
            <a:ext cx="1995065" cy="1782861"/>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1"/>
              </a:solidFill>
            </a:ln>
          </p:spPr>
          <p:txBody>
            <a:bodyPr anchor="ctr" anchorCtr="1"/>
            <a:lstStyle/>
            <a:p>
              <a:pPr>
                <a:defRPr/>
              </a:pPr>
              <a:r>
                <a:rPr lang="zh-CN" altLang="en-US" sz="3200" dirty="0">
                  <a:solidFill>
                    <a:schemeClr val="tx1">
                      <a:lumMod val="50000"/>
                      <a:lumOff val="50000"/>
                    </a:schemeClr>
                  </a:solidFill>
                  <a:latin typeface="+mn-ea"/>
                </a:rPr>
                <a:t>优势</a:t>
              </a:r>
              <a:endParaRPr lang="fr-FR" sz="3200" dirty="0">
                <a:solidFill>
                  <a:schemeClr val="tx1">
                    <a:lumMod val="50000"/>
                    <a:lumOff val="50000"/>
                  </a:schemeClr>
                </a:solidFill>
                <a:latin typeface="+mn-ea"/>
              </a:endParaRPr>
            </a:p>
          </p:txBody>
        </p:sp>
        <p:sp>
          <p:nvSpPr>
            <p:cNvPr id="7" name="Freeform 95"/>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eaLnBrk="1" hangingPunct="1"/>
              <a:r>
                <a:rPr lang="fr-FR" altLang="zh-CN" sz="3200">
                  <a:solidFill>
                    <a:srgbClr val="F7F7F7"/>
                  </a:solidFill>
                  <a:ea typeface="微软雅黑" panose="020B0503020204020204" pitchFamily="34" charset="-122"/>
                </a:rPr>
                <a:t>S</a:t>
              </a:r>
            </a:p>
          </p:txBody>
        </p:sp>
        <p:sp>
          <p:nvSpPr>
            <p:cNvPr id="8" name="Freeform 185"/>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endParaRPr lang="zh-CN" altLang="en-US" sz="2400"/>
            </a:p>
          </p:txBody>
        </p:sp>
      </p:grpSp>
      <p:grpSp>
        <p:nvGrpSpPr>
          <p:cNvPr id="23" name="组合 22"/>
          <p:cNvGrpSpPr/>
          <p:nvPr/>
        </p:nvGrpSpPr>
        <p:grpSpPr>
          <a:xfrm>
            <a:off x="6203978" y="3884500"/>
            <a:ext cx="1995065" cy="1782861"/>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bg1">
                  <a:lumMod val="65000"/>
                </a:schemeClr>
              </a:solidFill>
            </a:ln>
          </p:spPr>
          <p:txBody>
            <a:bodyPr anchor="ctr" anchorCtr="1"/>
            <a:lstStyle/>
            <a:p>
              <a:pPr>
                <a:defRPr/>
              </a:pPr>
              <a:r>
                <a:rPr lang="zh-CN" altLang="en-US" sz="3200" dirty="0">
                  <a:solidFill>
                    <a:schemeClr val="tx1">
                      <a:lumMod val="50000"/>
                      <a:lumOff val="50000"/>
                    </a:schemeClr>
                  </a:solidFill>
                  <a:latin typeface="+mn-ea"/>
                </a:rPr>
                <a:t>威胁</a:t>
              </a:r>
              <a:endParaRPr lang="fr-FR" sz="3200" dirty="0">
                <a:solidFill>
                  <a:schemeClr val="tx1">
                    <a:lumMod val="50000"/>
                    <a:lumOff val="50000"/>
                  </a:schemeClr>
                </a:solidFill>
                <a:latin typeface="+mn-ea"/>
              </a:endParaRPr>
            </a:p>
          </p:txBody>
        </p:sp>
        <p:sp>
          <p:nvSpPr>
            <p:cNvPr id="10" name="Freeform 95"/>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ln>
          </p:spPr>
          <p:txBody>
            <a:bodyPr anchor="ctr" anchorCtr="1"/>
            <a:lstStyle/>
            <a:p>
              <a:pPr>
                <a:defRPr/>
              </a:pPr>
              <a:r>
                <a:rPr lang="fr-FR" sz="3200" dirty="0">
                  <a:solidFill>
                    <a:srgbClr val="F7F7F7"/>
                  </a:solidFill>
                </a:rPr>
                <a:t>T</a:t>
              </a:r>
            </a:p>
          </p:txBody>
        </p:sp>
        <p:sp>
          <p:nvSpPr>
            <p:cNvPr id="11" name="Freeform 185"/>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bg1">
                <a:lumMod val="65000"/>
              </a:schemeClr>
            </a:solidFill>
            <a:ln w="9525">
              <a:solidFill>
                <a:schemeClr val="bg1"/>
              </a:solidFill>
              <a:round/>
            </a:ln>
          </p:spPr>
          <p:txBody>
            <a:bodyPr/>
            <a:lstStyle/>
            <a:p>
              <a:pPr>
                <a:defRPr/>
              </a:pPr>
              <a:endParaRPr lang="fr-FR" sz="665"/>
            </a:p>
          </p:txBody>
        </p:sp>
      </p:grpSp>
      <p:grpSp>
        <p:nvGrpSpPr>
          <p:cNvPr id="24" name="组合 23"/>
          <p:cNvGrpSpPr/>
          <p:nvPr/>
        </p:nvGrpSpPr>
        <p:grpSpPr>
          <a:xfrm>
            <a:off x="3887126" y="3884500"/>
            <a:ext cx="1995065" cy="1782861"/>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1">
                  <a:lumMod val="60000"/>
                  <a:lumOff val="40000"/>
                </a:schemeClr>
              </a:solidFill>
            </a:ln>
          </p:spPr>
          <p:txBody>
            <a:bodyPr anchor="ctr" anchorCtr="1"/>
            <a:lstStyle/>
            <a:p>
              <a:pPr>
                <a:defRPr/>
              </a:pPr>
              <a:r>
                <a:rPr lang="zh-CN" altLang="en-US" sz="3200" dirty="0">
                  <a:solidFill>
                    <a:schemeClr val="tx1">
                      <a:lumMod val="50000"/>
                      <a:lumOff val="50000"/>
                    </a:schemeClr>
                  </a:solidFill>
                  <a:latin typeface="+mn-ea"/>
                </a:rPr>
                <a:t>机会</a:t>
              </a:r>
              <a:endParaRPr lang="fr-FR" sz="3200" dirty="0">
                <a:solidFill>
                  <a:schemeClr val="tx1">
                    <a:lumMod val="50000"/>
                    <a:lumOff val="50000"/>
                  </a:schemeClr>
                </a:solidFill>
                <a:latin typeface="+mn-ea"/>
              </a:endParaRPr>
            </a:p>
          </p:txBody>
        </p:sp>
        <p:sp>
          <p:nvSpPr>
            <p:cNvPr id="13" name="Freeform 95"/>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1">
                <a:lumMod val="60000"/>
                <a:lumOff val="40000"/>
              </a:schemeClr>
            </a:solidFill>
            <a:ln w="38100">
              <a:solidFill>
                <a:srgbClr val="F7F7F7"/>
              </a:solidFill>
              <a:round/>
            </a:ln>
          </p:spPr>
          <p:txBody>
            <a:bodyPr anchor="ctr" anchorCtr="1"/>
            <a:lstStyle/>
            <a:p>
              <a:pPr>
                <a:defRPr/>
              </a:pPr>
              <a:r>
                <a:rPr lang="fr-FR" sz="3200" dirty="0">
                  <a:solidFill>
                    <a:srgbClr val="F7F7F7"/>
                  </a:solidFill>
                </a:rPr>
                <a:t>O</a:t>
              </a:r>
            </a:p>
          </p:txBody>
        </p:sp>
        <p:sp>
          <p:nvSpPr>
            <p:cNvPr id="14" name="Freeform 185"/>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1">
                <a:lumMod val="60000"/>
                <a:lumOff val="40000"/>
              </a:schemeClr>
            </a:solidFill>
            <a:ln w="9525">
              <a:solidFill>
                <a:schemeClr val="bg1"/>
              </a:solidFill>
              <a:round/>
            </a:ln>
          </p:spPr>
          <p:txBody>
            <a:bodyPr/>
            <a:lstStyle/>
            <a:p>
              <a:pPr>
                <a:defRPr/>
              </a:pPr>
              <a:endParaRPr lang="fr-FR" sz="665"/>
            </a:p>
          </p:txBody>
        </p:sp>
      </p:grpSp>
      <p:cxnSp>
        <p:nvCxnSpPr>
          <p:cNvPr id="15" name="直接连接符 14"/>
          <p:cNvCxnSpPr/>
          <p:nvPr/>
        </p:nvCxnSpPr>
        <p:spPr>
          <a:xfrm>
            <a:off x="3887126" y="3780137"/>
            <a:ext cx="43119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43953" y="1645920"/>
            <a:ext cx="0" cy="42858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15594"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9" name="TextBox 18"/>
          <p:cNvSpPr txBox="1"/>
          <p:nvPr/>
        </p:nvSpPr>
        <p:spPr>
          <a:xfrm>
            <a:off x="1515594"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0" name="TextBox 19"/>
          <p:cNvSpPr txBox="1"/>
          <p:nvPr/>
        </p:nvSpPr>
        <p:spPr>
          <a:xfrm>
            <a:off x="8488495"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1" name="TextBox 20"/>
          <p:cNvSpPr txBox="1"/>
          <p:nvPr/>
        </p:nvSpPr>
        <p:spPr>
          <a:xfrm>
            <a:off x="8488495"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3" name="组合 12"/>
          <p:cNvGrpSpPr/>
          <p:nvPr/>
        </p:nvGrpSpPr>
        <p:grpSpPr>
          <a:xfrm>
            <a:off x="3615912" y="1300453"/>
            <a:ext cx="2226661" cy="2132067"/>
            <a:chOff x="2711934" y="975340"/>
            <a:chExt cx="1669996" cy="1599050"/>
          </a:xfrm>
        </p:grpSpPr>
        <p:sp>
          <p:nvSpPr>
            <p:cNvPr id="3" name="椭圆 2"/>
            <p:cNvSpPr/>
            <p:nvPr/>
          </p:nvSpPr>
          <p:spPr>
            <a:xfrm>
              <a:off x="2775898" y="975340"/>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1</a:t>
              </a:r>
              <a:endParaRPr lang="zh-CN" altLang="en-US" sz="2135"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lvl="0" algn="ctr">
                <a:lnSpc>
                  <a:spcPct val="150000"/>
                </a:lnSpc>
              </a:pPr>
              <a:endParaRPr lang="zh-CN" altLang="en-US" sz="1335" dirty="0">
                <a:solidFill>
                  <a:prstClr val="white">
                    <a:lumMod val="50000"/>
                  </a:prstClr>
                </a:solidFill>
              </a:endParaRPr>
            </a:p>
          </p:txBody>
        </p:sp>
        <p:sp>
          <p:nvSpPr>
            <p:cNvPr id="14" name="矩形 13"/>
            <p:cNvSpPr/>
            <p:nvPr/>
          </p:nvSpPr>
          <p:spPr>
            <a:xfrm>
              <a:off x="2711934"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19" name="组合 18"/>
          <p:cNvGrpSpPr/>
          <p:nvPr/>
        </p:nvGrpSpPr>
        <p:grpSpPr>
          <a:xfrm>
            <a:off x="6349427" y="1300453"/>
            <a:ext cx="2226661" cy="2132067"/>
            <a:chOff x="4762070" y="975340"/>
            <a:chExt cx="1669996" cy="1599050"/>
          </a:xfrm>
        </p:grpSpPr>
        <p:sp>
          <p:nvSpPr>
            <p:cNvPr id="5" name="椭圆 4"/>
            <p:cNvSpPr/>
            <p:nvPr/>
          </p:nvSpPr>
          <p:spPr>
            <a:xfrm>
              <a:off x="4826033" y="975340"/>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2</a:t>
              </a:r>
              <a:endParaRPr lang="zh-CN" altLang="en-US" sz="2135"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2" name="组合 21"/>
          <p:cNvGrpSpPr/>
          <p:nvPr/>
        </p:nvGrpSpPr>
        <p:grpSpPr>
          <a:xfrm>
            <a:off x="7685274" y="3557280"/>
            <a:ext cx="2226661" cy="2132065"/>
            <a:chOff x="5763955" y="2667959"/>
            <a:chExt cx="1669996" cy="1599049"/>
          </a:xfrm>
        </p:grpSpPr>
        <p:sp>
          <p:nvSpPr>
            <p:cNvPr id="11" name="椭圆 10"/>
            <p:cNvSpPr/>
            <p:nvPr/>
          </p:nvSpPr>
          <p:spPr>
            <a:xfrm>
              <a:off x="5851101"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5</a:t>
              </a:r>
              <a:endParaRPr lang="zh-CN" altLang="en-US" sz="2135"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6" name="矩形 15"/>
            <p:cNvSpPr/>
            <p:nvPr/>
          </p:nvSpPr>
          <p:spPr>
            <a:xfrm>
              <a:off x="5763955" y="3181206"/>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1" name="组合 20"/>
          <p:cNvGrpSpPr/>
          <p:nvPr/>
        </p:nvGrpSpPr>
        <p:grpSpPr>
          <a:xfrm>
            <a:off x="5057244" y="3557280"/>
            <a:ext cx="2226661" cy="2132065"/>
            <a:chOff x="3792933" y="2667959"/>
            <a:chExt cx="1669996" cy="1599049"/>
          </a:xfrm>
        </p:grpSpPr>
        <p:sp>
          <p:nvSpPr>
            <p:cNvPr id="9" name="椭圆 8"/>
            <p:cNvSpPr/>
            <p:nvPr/>
          </p:nvSpPr>
          <p:spPr>
            <a:xfrm>
              <a:off x="3800965"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4</a:t>
              </a:r>
              <a:endParaRPr lang="zh-CN" altLang="en-US" sz="2135"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92933" y="3233797"/>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0" name="组合 19"/>
          <p:cNvGrpSpPr/>
          <p:nvPr/>
        </p:nvGrpSpPr>
        <p:grpSpPr>
          <a:xfrm>
            <a:off x="2218247" y="3557280"/>
            <a:ext cx="222666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3</a:t>
              </a:r>
              <a:endParaRPr lang="zh-CN" altLang="en-US" sz="2135"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03</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p:nvPr/>
        </p:nvGrpSpPr>
        <p:grpSpPr bwMode="auto">
          <a:xfrm>
            <a:off x="3122296" y="1349551"/>
            <a:ext cx="6169817" cy="736380"/>
            <a:chOff x="-91136" y="0"/>
            <a:chExt cx="4627590" cy="552333"/>
          </a:xfrm>
        </p:grpSpPr>
        <p:sp>
          <p:nvSpPr>
            <p:cNvPr id="3"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年度工作概述</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5" name="组合 4"/>
          <p:cNvGrpSpPr/>
          <p:nvPr/>
        </p:nvGrpSpPr>
        <p:grpSpPr>
          <a:xfrm>
            <a:off x="2351585" y="1259930"/>
            <a:ext cx="1032576" cy="906559"/>
            <a:chOff x="5884495" y="4686150"/>
            <a:chExt cx="1422690" cy="1249065"/>
          </a:xfrm>
        </p:grpSpPr>
        <p:sp>
          <p:nvSpPr>
            <p:cNvPr id="6"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01</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 name="弧形 6"/>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8" name="Group 15"/>
          <p:cNvGrpSpPr/>
          <p:nvPr/>
        </p:nvGrpSpPr>
        <p:grpSpPr bwMode="auto">
          <a:xfrm>
            <a:off x="3122296" y="2463225"/>
            <a:ext cx="6169817" cy="736380"/>
            <a:chOff x="-91136" y="0"/>
            <a:chExt cx="4627590" cy="552333"/>
          </a:xfrm>
        </p:grpSpPr>
        <p:sp>
          <p:nvSpPr>
            <p:cNvPr id="9"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1" name="组合 10"/>
          <p:cNvGrpSpPr/>
          <p:nvPr/>
        </p:nvGrpSpPr>
        <p:grpSpPr>
          <a:xfrm>
            <a:off x="2351585" y="2373605"/>
            <a:ext cx="1032576" cy="906559"/>
            <a:chOff x="5884495" y="4686150"/>
            <a:chExt cx="1422690" cy="1249065"/>
          </a:xfrm>
        </p:grpSpPr>
        <p:sp>
          <p:nvSpPr>
            <p:cNvPr id="12"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3" name="弧形 12"/>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14" name="Group 15"/>
          <p:cNvGrpSpPr/>
          <p:nvPr/>
        </p:nvGrpSpPr>
        <p:grpSpPr bwMode="auto">
          <a:xfrm>
            <a:off x="3122296" y="3610173"/>
            <a:ext cx="6169817" cy="736380"/>
            <a:chOff x="-91136" y="0"/>
            <a:chExt cx="4627590" cy="552333"/>
          </a:xfrm>
        </p:grpSpPr>
        <p:sp>
          <p:nvSpPr>
            <p:cNvPr id="15"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7" name="组合 16"/>
          <p:cNvGrpSpPr/>
          <p:nvPr/>
        </p:nvGrpSpPr>
        <p:grpSpPr>
          <a:xfrm>
            <a:off x="2351585" y="3520553"/>
            <a:ext cx="1032576" cy="906559"/>
            <a:chOff x="5884495" y="4686150"/>
            <a:chExt cx="1422690" cy="1249065"/>
          </a:xfrm>
        </p:grpSpPr>
        <p:sp>
          <p:nvSpPr>
            <p:cNvPr id="18"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9" name="弧形 18"/>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20" name="Group 15"/>
          <p:cNvGrpSpPr/>
          <p:nvPr/>
        </p:nvGrpSpPr>
        <p:grpSpPr bwMode="auto">
          <a:xfrm>
            <a:off x="3122296" y="4863492"/>
            <a:ext cx="6169817" cy="736380"/>
            <a:chOff x="-91136" y="0"/>
            <a:chExt cx="4627590" cy="552333"/>
          </a:xfrm>
        </p:grpSpPr>
        <p:sp>
          <p:nvSpPr>
            <p:cNvPr id="21"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23" name="组合 22"/>
          <p:cNvGrpSpPr/>
          <p:nvPr/>
        </p:nvGrpSpPr>
        <p:grpSpPr>
          <a:xfrm>
            <a:off x="2351585" y="4773872"/>
            <a:ext cx="1032576" cy="906559"/>
            <a:chOff x="5884495" y="4686150"/>
            <a:chExt cx="1422690" cy="1249065"/>
          </a:xfrm>
        </p:grpSpPr>
        <p:sp>
          <p:nvSpPr>
            <p:cNvPr id="24"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5" name="弧形 24"/>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4974" y="1767831"/>
            <a:ext cx="3734338" cy="5210704"/>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02" y="-958788"/>
            <a:ext cx="2513494" cy="3468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494493" y="1509911"/>
            <a:ext cx="3685116" cy="4415367"/>
            <a:chOff x="1870869" y="1132433"/>
            <a:chExt cx="2763837" cy="3311525"/>
          </a:xfrm>
        </p:grpSpPr>
        <p:sp>
          <p:nvSpPr>
            <p:cNvPr id="13" name="Freeform 48"/>
            <p:cNvSpPr/>
            <p:nvPr/>
          </p:nvSpPr>
          <p:spPr bwMode="auto">
            <a:xfrm flipH="1">
              <a:off x="18708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4" name="Freeform 49"/>
            <p:cNvSpPr/>
            <p:nvPr/>
          </p:nvSpPr>
          <p:spPr bwMode="auto">
            <a:xfrm flipH="1">
              <a:off x="18708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5" name="Freeform 50"/>
            <p:cNvSpPr/>
            <p:nvPr/>
          </p:nvSpPr>
          <p:spPr bwMode="auto">
            <a:xfrm rot="10800000" flipH="1" flipV="1">
              <a:off x="18708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6" name="Freeform 51"/>
            <p:cNvSpPr/>
            <p:nvPr/>
          </p:nvSpPr>
          <p:spPr bwMode="auto">
            <a:xfrm flipH="1">
              <a:off x="18708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7" name="Freeform 52"/>
            <p:cNvSpPr/>
            <p:nvPr/>
          </p:nvSpPr>
          <p:spPr bwMode="auto">
            <a:xfrm flipH="1">
              <a:off x="1870869"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8" name="Rectangle 58"/>
            <p:cNvSpPr>
              <a:spLocks noChangeArrowheads="1"/>
            </p:cNvSpPr>
            <p:nvPr/>
          </p:nvSpPr>
          <p:spPr bwMode="auto">
            <a:xfrm flipH="1">
              <a:off x="1870869" y="1137196"/>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zh-CN" altLang="en-US" sz="2135" dirty="0">
                  <a:solidFill>
                    <a:srgbClr val="FFFFFF"/>
                  </a:solidFill>
                  <a:latin typeface="+mn-ea"/>
                  <a:ea typeface="+mn-ea"/>
                </a:rPr>
                <a:t>添加目标</a:t>
              </a:r>
            </a:p>
          </p:txBody>
        </p:sp>
        <p:sp>
          <p:nvSpPr>
            <p:cNvPr id="19" name="Rectangle 58"/>
            <p:cNvSpPr>
              <a:spLocks noChangeArrowheads="1"/>
            </p:cNvSpPr>
            <p:nvPr/>
          </p:nvSpPr>
          <p:spPr bwMode="auto">
            <a:xfrm flipH="1">
              <a:off x="1870869" y="1837283"/>
              <a:ext cx="1290637"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0" name="Rectangle 58"/>
            <p:cNvSpPr>
              <a:spLocks noChangeArrowheads="1"/>
            </p:cNvSpPr>
            <p:nvPr/>
          </p:nvSpPr>
          <p:spPr bwMode="auto">
            <a:xfrm flipH="1">
              <a:off x="1870869" y="2537371"/>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1" name="Rectangle 58"/>
            <p:cNvSpPr>
              <a:spLocks noChangeArrowheads="1"/>
            </p:cNvSpPr>
            <p:nvPr/>
          </p:nvSpPr>
          <p:spPr bwMode="auto">
            <a:xfrm flipH="1">
              <a:off x="1870869" y="3200946"/>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2" name="Rectangle 58"/>
            <p:cNvSpPr>
              <a:spLocks noChangeArrowheads="1"/>
            </p:cNvSpPr>
            <p:nvPr/>
          </p:nvSpPr>
          <p:spPr bwMode="auto">
            <a:xfrm flipH="1">
              <a:off x="1870869" y="3901033"/>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grpSp>
        <p:nvGrpSpPr>
          <p:cNvPr id="4" name="组合 3"/>
          <p:cNvGrpSpPr/>
          <p:nvPr/>
        </p:nvGrpSpPr>
        <p:grpSpPr>
          <a:xfrm>
            <a:off x="6118226" y="1509911"/>
            <a:ext cx="3685116" cy="4415367"/>
            <a:chOff x="4588669" y="1132433"/>
            <a:chExt cx="2763837" cy="3311525"/>
          </a:xfrm>
        </p:grpSpPr>
        <p:sp>
          <p:nvSpPr>
            <p:cNvPr id="23" name="Freeform 48"/>
            <p:cNvSpPr/>
            <p:nvPr/>
          </p:nvSpPr>
          <p:spPr bwMode="auto">
            <a:xfrm>
              <a:off x="45886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4" name="Freeform 49"/>
            <p:cNvSpPr/>
            <p:nvPr/>
          </p:nvSpPr>
          <p:spPr bwMode="auto">
            <a:xfrm>
              <a:off x="45886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5" name="Freeform 50"/>
            <p:cNvSpPr/>
            <p:nvPr/>
          </p:nvSpPr>
          <p:spPr bwMode="auto">
            <a:xfrm rot="10800000" flipV="1">
              <a:off x="45886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6" name="Freeform 51"/>
            <p:cNvSpPr/>
            <p:nvPr/>
          </p:nvSpPr>
          <p:spPr bwMode="auto">
            <a:xfrm>
              <a:off x="45886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7" name="Freeform 52"/>
            <p:cNvSpPr/>
            <p:nvPr/>
          </p:nvSpPr>
          <p:spPr bwMode="auto">
            <a:xfrm>
              <a:off x="4615656"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8" name="Rectangle 58"/>
            <p:cNvSpPr>
              <a:spLocks noChangeArrowheads="1"/>
            </p:cNvSpPr>
            <p:nvPr/>
          </p:nvSpPr>
          <p:spPr bwMode="auto">
            <a:xfrm>
              <a:off x="6063456" y="1137196"/>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9" name="Rectangle 58"/>
            <p:cNvSpPr>
              <a:spLocks noChangeArrowheads="1"/>
            </p:cNvSpPr>
            <p:nvPr/>
          </p:nvSpPr>
          <p:spPr bwMode="auto">
            <a:xfrm>
              <a:off x="6063456" y="1837283"/>
              <a:ext cx="1289050"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0" name="Rectangle 58"/>
            <p:cNvSpPr>
              <a:spLocks noChangeArrowheads="1"/>
            </p:cNvSpPr>
            <p:nvPr/>
          </p:nvSpPr>
          <p:spPr bwMode="auto">
            <a:xfrm>
              <a:off x="6063456" y="2537371"/>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1" name="Rectangle 58"/>
            <p:cNvSpPr>
              <a:spLocks noChangeArrowheads="1"/>
            </p:cNvSpPr>
            <p:nvPr/>
          </p:nvSpPr>
          <p:spPr bwMode="auto">
            <a:xfrm>
              <a:off x="6063456" y="3200946"/>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2" name="Rectangle 58"/>
            <p:cNvSpPr>
              <a:spLocks noChangeArrowheads="1"/>
            </p:cNvSpPr>
            <p:nvPr/>
          </p:nvSpPr>
          <p:spPr bwMode="auto">
            <a:xfrm>
              <a:off x="6063456" y="3901033"/>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sp>
        <p:nvSpPr>
          <p:cNvPr id="33" name="椭圆 32"/>
          <p:cNvSpPr/>
          <p:nvPr/>
        </p:nvSpPr>
        <p:spPr>
          <a:xfrm>
            <a:off x="5330825" y="2919611"/>
            <a:ext cx="1648883" cy="1648884"/>
          </a:xfrm>
          <a:prstGeom prst="ellipse">
            <a:avLst/>
          </a:prstGeom>
          <a:solidFill>
            <a:schemeClr val="accent1"/>
          </a:solidFill>
          <a:ln cmpd="dbl">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735" dirty="0">
                <a:solidFill>
                  <a:srgbClr val="FFFFFF"/>
                </a:solidFill>
                <a:latin typeface="微软雅黑" panose="020B0503020204020204" pitchFamily="34" charset="-122"/>
              </a:rPr>
              <a:t>具体目标</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194562" y="1897583"/>
            <a:ext cx="4224303" cy="567575"/>
            <a:chOff x="161608" y="1701214"/>
            <a:chExt cx="4609821" cy="619372"/>
          </a:xfrm>
          <a:solidFill>
            <a:srgbClr val="DB7F06"/>
          </a:solidFill>
        </p:grpSpPr>
        <p:sp>
          <p:nvSpPr>
            <p:cNvPr id="4" name="TextBox 3"/>
            <p:cNvSpPr txBox="1"/>
            <p:nvPr>
              <p:custDataLst>
                <p:tags r:id="rId19"/>
              </p:custDataLst>
            </p:nvPr>
          </p:nvSpPr>
          <p:spPr>
            <a:xfrm>
              <a:off x="161608" y="1701214"/>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5" name="TextBox 4"/>
            <p:cNvSpPr txBox="1"/>
            <p:nvPr>
              <p:custDataLst>
                <p:tags r:id="rId20"/>
              </p:custDataLst>
            </p:nvPr>
          </p:nvSpPr>
          <p:spPr>
            <a:xfrm>
              <a:off x="478468" y="1772179"/>
              <a:ext cx="3976098"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sz="2400" dirty="0"/>
            </a:p>
          </p:txBody>
        </p:sp>
      </p:grpSp>
      <p:grpSp>
        <p:nvGrpSpPr>
          <p:cNvPr id="6" name="组合 5"/>
          <p:cNvGrpSpPr/>
          <p:nvPr/>
        </p:nvGrpSpPr>
        <p:grpSpPr>
          <a:xfrm>
            <a:off x="2738857" y="2573952"/>
            <a:ext cx="1369828" cy="1593746"/>
            <a:chOff x="755576" y="2439310"/>
            <a:chExt cx="1494841" cy="1739194"/>
          </a:xfrm>
          <a:solidFill>
            <a:srgbClr val="709020"/>
          </a:solidFill>
        </p:grpSpPr>
        <p:grpSp>
          <p:nvGrpSpPr>
            <p:cNvPr id="7" name="组合 6"/>
            <p:cNvGrpSpPr/>
            <p:nvPr/>
          </p:nvGrpSpPr>
          <p:grpSpPr>
            <a:xfrm>
              <a:off x="755576" y="2439310"/>
              <a:ext cx="1494841" cy="1694204"/>
              <a:chOff x="755576" y="2439310"/>
              <a:chExt cx="1494841" cy="1694204"/>
            </a:xfrm>
            <a:grpFill/>
          </p:grpSpPr>
          <p:sp>
            <p:nvSpPr>
              <p:cNvPr id="9" name="Right Triangle 40"/>
              <p:cNvSpPr/>
              <p:nvPr>
                <p:custDataLst>
                  <p:tags r:id="rId17"/>
                </p:custDataLst>
              </p:nvPr>
            </p:nvSpPr>
            <p:spPr bwMode="auto">
              <a:xfrm rot="10800000" flipV="1">
                <a:off x="1344297"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0" name="Rectangle 47"/>
              <p:cNvSpPr/>
              <p:nvPr>
                <p:custDataLst>
                  <p:tags r:id="rId18"/>
                </p:custDataLst>
              </p:nvPr>
            </p:nvSpPr>
            <p:spPr bwMode="auto">
              <a:xfrm>
                <a:off x="755576" y="3088998"/>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
          <p:nvSpPr>
            <p:cNvPr id="8" name="TextBox 7"/>
            <p:cNvSpPr txBox="1"/>
            <p:nvPr>
              <p:custDataLst>
                <p:tags r:id="rId16"/>
              </p:custDataLst>
            </p:nvPr>
          </p:nvSpPr>
          <p:spPr>
            <a:xfrm>
              <a:off x="1209748" y="3187828"/>
              <a:ext cx="586498" cy="990676"/>
            </a:xfrm>
            <a:prstGeom prst="rect">
              <a:avLst/>
            </a:prstGeom>
            <a:noFill/>
          </p:spPr>
          <p:txBody>
            <a:bodyPr wrap="square" lIns="124371" tIns="124371" rIns="124371" bIns="124371" rtlCol="0">
              <a:spAutoFit/>
            </a:bodyPr>
            <a:lstStyle/>
            <a:p>
              <a:pPr algn="ctr">
                <a:buSzPct val="90000"/>
              </a:pPr>
              <a:r>
                <a:rPr lang="en-US" sz="4265" dirty="0">
                  <a:gradFill>
                    <a:gsLst>
                      <a:gs pos="0">
                        <a:srgbClr val="FFFFFF"/>
                      </a:gs>
                      <a:gs pos="100000">
                        <a:srgbClr val="FFFFFF"/>
                      </a:gs>
                    </a:gsLst>
                    <a:lin ang="5400000" scaled="0"/>
                  </a:gradFill>
                </a:rPr>
                <a:t>1</a:t>
              </a:r>
            </a:p>
          </p:txBody>
        </p:sp>
      </p:grpSp>
      <p:grpSp>
        <p:nvGrpSpPr>
          <p:cNvPr id="11" name="组合 10"/>
          <p:cNvGrpSpPr/>
          <p:nvPr/>
        </p:nvGrpSpPr>
        <p:grpSpPr>
          <a:xfrm>
            <a:off x="6459292" y="1892830"/>
            <a:ext cx="3781523" cy="567575"/>
            <a:chOff x="4815546" y="1696027"/>
            <a:chExt cx="4126633" cy="619372"/>
          </a:xfrm>
          <a:solidFill>
            <a:srgbClr val="DB7F06"/>
          </a:solidFill>
        </p:grpSpPr>
        <p:sp>
          <p:nvSpPr>
            <p:cNvPr id="12" name="TextBox 11"/>
            <p:cNvSpPr txBox="1"/>
            <p:nvPr>
              <p:custDataLst>
                <p:tags r:id="rId14"/>
              </p:custDataLst>
            </p:nvPr>
          </p:nvSpPr>
          <p:spPr>
            <a:xfrm>
              <a:off x="4815546" y="1696027"/>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rgbClr val="FFFFFF">
                      <a:alpha val="98824"/>
                    </a:srgb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13" name="TextBox 12"/>
            <p:cNvSpPr txBox="1"/>
            <p:nvPr>
              <p:custDataLst>
                <p:tags r:id="rId15"/>
              </p:custDataLst>
            </p:nvPr>
          </p:nvSpPr>
          <p:spPr>
            <a:xfrm>
              <a:off x="4860032" y="1765994"/>
              <a:ext cx="3976097"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14" name="组合 13"/>
          <p:cNvGrpSpPr/>
          <p:nvPr/>
        </p:nvGrpSpPr>
        <p:grpSpPr>
          <a:xfrm>
            <a:off x="6542380" y="2573951"/>
            <a:ext cx="1784328" cy="1573189"/>
            <a:chOff x="4906217" y="2439310"/>
            <a:chExt cx="1947170" cy="1716761"/>
          </a:xfrm>
          <a:solidFill>
            <a:srgbClr val="709020"/>
          </a:solidFill>
        </p:grpSpPr>
        <p:sp>
          <p:nvSpPr>
            <p:cNvPr id="15" name="Rectangle 48"/>
            <p:cNvSpPr/>
            <p:nvPr>
              <p:custDataLst>
                <p:tags r:id="rId11"/>
              </p:custDataLst>
            </p:nvPr>
          </p:nvSpPr>
          <p:spPr bwMode="auto">
            <a:xfrm>
              <a:off x="4906217" y="3088998"/>
              <a:ext cx="1947170"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5"/>
            <p:cNvSpPr txBox="1"/>
            <p:nvPr>
              <p:custDataLst>
                <p:tags r:id="rId12"/>
              </p:custDataLst>
            </p:nvPr>
          </p:nvSpPr>
          <p:spPr>
            <a:xfrm>
              <a:off x="5586554" y="3165395"/>
              <a:ext cx="586500"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3</a:t>
              </a:r>
            </a:p>
          </p:txBody>
        </p:sp>
        <p:sp>
          <p:nvSpPr>
            <p:cNvPr id="17" name="Right Triangle 59"/>
            <p:cNvSpPr/>
            <p:nvPr>
              <p:custDataLst>
                <p:tags r:id="rId13"/>
              </p:custDataLst>
            </p:nvPr>
          </p:nvSpPr>
          <p:spPr bwMode="auto">
            <a:xfrm rot="10800000" flipV="1">
              <a:off x="6228535"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8" name="组合 17"/>
          <p:cNvGrpSpPr/>
          <p:nvPr/>
        </p:nvGrpSpPr>
        <p:grpSpPr>
          <a:xfrm>
            <a:off x="2194562" y="4826901"/>
            <a:ext cx="4224303" cy="567575"/>
            <a:chOff x="161608" y="4897860"/>
            <a:chExt cx="4609821" cy="619372"/>
          </a:xfrm>
          <a:solidFill>
            <a:srgbClr val="8AB027"/>
          </a:solidFill>
        </p:grpSpPr>
        <p:sp>
          <p:nvSpPr>
            <p:cNvPr id="19" name="TextBox 18"/>
            <p:cNvSpPr txBox="1"/>
            <p:nvPr>
              <p:custDataLst>
                <p:tags r:id="rId9"/>
              </p:custDataLst>
            </p:nvPr>
          </p:nvSpPr>
          <p:spPr>
            <a:xfrm>
              <a:off x="161608" y="4897860"/>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0" name="TextBox 19"/>
            <p:cNvSpPr txBox="1"/>
            <p:nvPr>
              <p:custDataLst>
                <p:tags r:id="rId10"/>
              </p:custDataLst>
            </p:nvPr>
          </p:nvSpPr>
          <p:spPr>
            <a:xfrm>
              <a:off x="478468" y="4968291"/>
              <a:ext cx="3976098" cy="540083"/>
            </a:xfrm>
            <a:prstGeom prst="rect">
              <a:avLst/>
            </a:prstGeom>
            <a:noFill/>
          </p:spPr>
          <p:txBody>
            <a:bodyPr wrap="square" lIns="124371" tIns="62185" rIns="124371" bIns="62185" rtlCol="0">
              <a:spAutoFit/>
            </a:bodyPr>
            <a:lstStyle/>
            <a:p>
              <a:pPr algn="ctr">
                <a:buSzPct val="90000"/>
              </a:pPr>
              <a:r>
                <a:rPr lang="zh-CN" altLang="en-US" sz="2400" dirty="0">
                  <a:gradFill>
                    <a:gsLst>
                      <a:gs pos="0">
                        <a:srgbClr val="FFFFFF"/>
                      </a:gs>
                      <a:gs pos="100000">
                        <a:srgbClr val="FFFFFF"/>
                      </a:gs>
                    </a:gsLst>
                    <a:lin ang="5400000" scaled="0"/>
                  </a:gradFill>
                </a:rPr>
                <a:t>单击此处添加文本</a:t>
              </a:r>
              <a:endParaRPr lang="en-US" altLang="zh-CN" sz="2400" dirty="0">
                <a:gradFill>
                  <a:gsLst>
                    <a:gs pos="0">
                      <a:srgbClr val="FFFFFF"/>
                    </a:gs>
                    <a:gs pos="100000">
                      <a:srgbClr val="FFFFFF"/>
                    </a:gs>
                  </a:gsLst>
                  <a:lin ang="5400000" scaled="0"/>
                </a:gradFill>
              </a:endParaRPr>
            </a:p>
          </p:txBody>
        </p:sp>
      </p:grpSp>
      <p:grpSp>
        <p:nvGrpSpPr>
          <p:cNvPr id="21" name="组合 20"/>
          <p:cNvGrpSpPr/>
          <p:nvPr/>
        </p:nvGrpSpPr>
        <p:grpSpPr>
          <a:xfrm>
            <a:off x="4174731" y="3169307"/>
            <a:ext cx="2301600" cy="1552519"/>
            <a:chOff x="2322492" y="3088998"/>
            <a:chExt cx="2511649" cy="1694204"/>
          </a:xfrm>
          <a:solidFill>
            <a:srgbClr val="8AB027"/>
          </a:solidFill>
        </p:grpSpPr>
        <p:grpSp>
          <p:nvGrpSpPr>
            <p:cNvPr id="22" name="组合 21"/>
            <p:cNvGrpSpPr/>
            <p:nvPr/>
          </p:nvGrpSpPr>
          <p:grpSpPr>
            <a:xfrm>
              <a:off x="2322492" y="3088998"/>
              <a:ext cx="2511649" cy="1067072"/>
              <a:chOff x="2322492" y="3088998"/>
              <a:chExt cx="2511649" cy="1067072"/>
            </a:xfrm>
            <a:grpFill/>
          </p:grpSpPr>
          <p:sp>
            <p:nvSpPr>
              <p:cNvPr id="24" name="Rectangle 50"/>
              <p:cNvSpPr/>
              <p:nvPr>
                <p:custDataLst>
                  <p:tags r:id="rId7"/>
                </p:custDataLst>
              </p:nvPr>
            </p:nvSpPr>
            <p:spPr bwMode="auto">
              <a:xfrm>
                <a:off x="2322492" y="3088998"/>
                <a:ext cx="2511649"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25" name="TextBox 24"/>
              <p:cNvSpPr txBox="1"/>
              <p:nvPr>
                <p:custDataLst>
                  <p:tags r:id="rId8"/>
                </p:custDataLst>
              </p:nvPr>
            </p:nvSpPr>
            <p:spPr>
              <a:xfrm>
                <a:off x="3285070" y="3165395"/>
                <a:ext cx="586498" cy="990675"/>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2</a:t>
                </a:r>
              </a:p>
            </p:txBody>
          </p:sp>
        </p:grpSp>
        <p:sp>
          <p:nvSpPr>
            <p:cNvPr id="23" name="Right Triangle 60"/>
            <p:cNvSpPr/>
            <p:nvPr>
              <p:custDataLst>
                <p:tags r:id="rId6"/>
              </p:custDataLst>
            </p:nvPr>
          </p:nvSpPr>
          <p:spPr bwMode="auto">
            <a:xfrm flipV="1">
              <a:off x="3285067"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26" name="组合 25"/>
          <p:cNvGrpSpPr/>
          <p:nvPr/>
        </p:nvGrpSpPr>
        <p:grpSpPr>
          <a:xfrm>
            <a:off x="6459292" y="4826901"/>
            <a:ext cx="3781523" cy="567575"/>
            <a:chOff x="4815546" y="4897860"/>
            <a:chExt cx="4126633" cy="619372"/>
          </a:xfrm>
          <a:solidFill>
            <a:srgbClr val="8AB027"/>
          </a:solidFill>
        </p:grpSpPr>
        <p:sp>
          <p:nvSpPr>
            <p:cNvPr id="27" name="TextBox 26"/>
            <p:cNvSpPr txBox="1"/>
            <p:nvPr>
              <p:custDataLst>
                <p:tags r:id="rId4"/>
              </p:custDataLst>
            </p:nvPr>
          </p:nvSpPr>
          <p:spPr>
            <a:xfrm>
              <a:off x="4815546" y="4897860"/>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8" name="TextBox 27"/>
            <p:cNvSpPr txBox="1"/>
            <p:nvPr>
              <p:custDataLst>
                <p:tags r:id="rId5"/>
              </p:custDataLst>
            </p:nvPr>
          </p:nvSpPr>
          <p:spPr>
            <a:xfrm>
              <a:off x="4932040" y="4968291"/>
              <a:ext cx="3976097" cy="540083"/>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29" name="组合 28"/>
          <p:cNvGrpSpPr/>
          <p:nvPr/>
        </p:nvGrpSpPr>
        <p:grpSpPr>
          <a:xfrm>
            <a:off x="8458681" y="3172633"/>
            <a:ext cx="1369828" cy="1549193"/>
            <a:chOff x="6997403" y="3092627"/>
            <a:chExt cx="1494841" cy="1690575"/>
          </a:xfrm>
          <a:solidFill>
            <a:srgbClr val="8AB027"/>
          </a:solidFill>
        </p:grpSpPr>
        <p:sp>
          <p:nvSpPr>
            <p:cNvPr id="30" name="Rectangle 51"/>
            <p:cNvSpPr/>
            <p:nvPr>
              <p:custDataLst>
                <p:tags r:id="rId1"/>
              </p:custDataLst>
            </p:nvPr>
          </p:nvSpPr>
          <p:spPr bwMode="auto">
            <a:xfrm>
              <a:off x="6997403" y="3092627"/>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custDataLst>
                <p:tags r:id="rId2"/>
              </p:custDataLst>
            </p:nvPr>
          </p:nvSpPr>
          <p:spPr>
            <a:xfrm>
              <a:off x="7451575" y="3165395"/>
              <a:ext cx="586498"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4</a:t>
              </a:r>
            </a:p>
          </p:txBody>
        </p:sp>
        <p:sp>
          <p:nvSpPr>
            <p:cNvPr id="32" name="Right Triangle 61"/>
            <p:cNvSpPr/>
            <p:nvPr>
              <p:custDataLst>
                <p:tags r:id="rId3"/>
              </p:custDataLst>
            </p:nvPr>
          </p:nvSpPr>
          <p:spPr bwMode="auto">
            <a:xfrm flipV="1">
              <a:off x="7629668"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空心弧 2"/>
          <p:cNvSpPr/>
          <p:nvPr/>
        </p:nvSpPr>
        <p:spPr>
          <a:xfrm rot="483470">
            <a:off x="1826206" y="1637510"/>
            <a:ext cx="3725348" cy="3725348"/>
          </a:xfrm>
          <a:prstGeom prst="blockArc">
            <a:avLst>
              <a:gd name="adj1" fmla="val 5692214"/>
              <a:gd name="adj2" fmla="val 42522"/>
              <a:gd name="adj3" fmla="val 1111"/>
            </a:avLst>
          </a:prstGeom>
          <a:solidFill>
            <a:srgbClr val="1888B0"/>
          </a:solidFill>
          <a:ln w="25400" cap="flat" cmpd="sng" algn="ctr">
            <a:solidFill>
              <a:schemeClr val="accent1"/>
            </a:solid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4" name="组合 3"/>
          <p:cNvGrpSpPr/>
          <p:nvPr/>
        </p:nvGrpSpPr>
        <p:grpSpPr>
          <a:xfrm>
            <a:off x="4905860" y="1112725"/>
            <a:ext cx="4177681" cy="1074952"/>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9"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1</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7" name="TextBox 6"/>
            <p:cNvSpPr txBox="1"/>
            <p:nvPr/>
          </p:nvSpPr>
          <p:spPr>
            <a:xfrm>
              <a:off x="5040782" y="1768669"/>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失误一</a:t>
              </a:r>
            </a:p>
          </p:txBody>
        </p:sp>
      </p:grpSp>
      <p:grpSp>
        <p:nvGrpSpPr>
          <p:cNvPr id="13" name="组合 12"/>
          <p:cNvGrpSpPr/>
          <p:nvPr/>
        </p:nvGrpSpPr>
        <p:grpSpPr>
          <a:xfrm>
            <a:off x="5613758" y="2550983"/>
            <a:ext cx="4177681" cy="1074952"/>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5"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18"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2</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16" name="TextBox 15"/>
            <p:cNvSpPr txBox="1"/>
            <p:nvPr/>
          </p:nvSpPr>
          <p:spPr>
            <a:xfrm>
              <a:off x="5596536" y="2830672"/>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失误二</a:t>
              </a:r>
            </a:p>
          </p:txBody>
        </p:sp>
      </p:grpSp>
      <p:grpSp>
        <p:nvGrpSpPr>
          <p:cNvPr id="22" name="组合 21"/>
          <p:cNvGrpSpPr/>
          <p:nvPr/>
        </p:nvGrpSpPr>
        <p:grpSpPr>
          <a:xfrm>
            <a:off x="5268824" y="4177595"/>
            <a:ext cx="4177680" cy="1074952"/>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4"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27"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3</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25" name="TextBox 24"/>
            <p:cNvSpPr txBox="1"/>
            <p:nvPr/>
          </p:nvSpPr>
          <p:spPr>
            <a:xfrm>
              <a:off x="5303854" y="3999924"/>
              <a:ext cx="2180550" cy="392511"/>
            </a:xfrm>
            <a:prstGeom prst="rect">
              <a:avLst/>
            </a:prstGeom>
            <a:noFill/>
          </p:spPr>
          <p:txBody>
            <a:bodyPr wrap="square" rtlCol="0">
              <a:spAutoFit/>
            </a:bodyPr>
            <a:lstStyle/>
            <a:p>
              <a:pPr>
                <a:lnSpc>
                  <a:spcPct val="150000"/>
                </a:lnSpc>
                <a:defRPr/>
              </a:pPr>
              <a:r>
                <a:rPr lang="zh-CN" altLang="en-US" sz="1865" b="1" dirty="0">
                  <a:solidFill>
                    <a:schemeClr val="accent1"/>
                  </a:solidFill>
                  <a:latin typeface="微软雅黑" panose="020B0503020204020204" pitchFamily="34" charset="-122"/>
                  <a:ea typeface="微软雅黑" panose="020B0503020204020204" pitchFamily="34" charset="-122"/>
                </a:rPr>
                <a:t>失误三</a:t>
              </a:r>
            </a:p>
          </p:txBody>
        </p:sp>
      </p:grpSp>
      <p:grpSp>
        <p:nvGrpSpPr>
          <p:cNvPr id="31" name="组合 30"/>
          <p:cNvGrpSpPr/>
          <p:nvPr/>
        </p:nvGrpSpPr>
        <p:grpSpPr>
          <a:xfrm>
            <a:off x="3398339" y="5426389"/>
            <a:ext cx="4500221" cy="1074952"/>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3"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36"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37" name="椭圆 36"/>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4</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4032670" y="4989623"/>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失误四</a:t>
              </a:r>
            </a:p>
          </p:txBody>
        </p:sp>
      </p:grpSp>
      <p:grpSp>
        <p:nvGrpSpPr>
          <p:cNvPr id="40" name="组合 39"/>
          <p:cNvGrpSpPr/>
          <p:nvPr/>
        </p:nvGrpSpPr>
        <p:grpSpPr>
          <a:xfrm>
            <a:off x="2047176" y="1858480"/>
            <a:ext cx="3283403" cy="3283403"/>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665"/>
            </a:p>
          </p:txBody>
        </p:sp>
        <p:sp>
          <p:nvSpPr>
            <p:cNvPr id="44" name="TextBox 43"/>
            <p:cNvSpPr txBox="1"/>
            <p:nvPr/>
          </p:nvSpPr>
          <p:spPr>
            <a:xfrm>
              <a:off x="1927692" y="2128404"/>
              <a:ext cx="1677934" cy="715725"/>
            </a:xfrm>
            <a:prstGeom prst="rect">
              <a:avLst/>
            </a:prstGeom>
            <a:noFill/>
          </p:spPr>
          <p:txBody>
            <a:bodyPr wrap="square" rtlCol="0">
              <a:spAutoFit/>
            </a:bodyPr>
            <a:lstStyle/>
            <a:p>
              <a:pPr algn="ctr"/>
              <a:r>
                <a:rPr lang="zh-CN" altLang="en-US" sz="1865" dirty="0">
                  <a:solidFill>
                    <a:schemeClr val="bg1">
                      <a:lumMod val="65000"/>
                    </a:schemeClr>
                  </a:solidFill>
                </a:rPr>
                <a:t>竞争对手主要犯了四个错误，给我们留下了机会</a:t>
              </a:r>
            </a:p>
          </p:txBody>
        </p:sp>
      </p:grpSp>
      <p:sp>
        <p:nvSpPr>
          <p:cNvPr id="45" name="矩形 44"/>
          <p:cNvSpPr/>
          <p:nvPr/>
        </p:nvSpPr>
        <p:spPr>
          <a:xfrm>
            <a:off x="6128797" y="1669905"/>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6" name="矩形 45"/>
          <p:cNvSpPr/>
          <p:nvPr/>
        </p:nvSpPr>
        <p:spPr>
          <a:xfrm>
            <a:off x="6837006" y="3108162"/>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7" name="矩形 46"/>
          <p:cNvSpPr/>
          <p:nvPr/>
        </p:nvSpPr>
        <p:spPr>
          <a:xfrm>
            <a:off x="6533913" y="4736451"/>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8" name="矩形 47"/>
          <p:cNvSpPr/>
          <p:nvPr/>
        </p:nvSpPr>
        <p:spPr>
          <a:xfrm>
            <a:off x="4678768" y="5983569"/>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0" name="组合 9"/>
          <p:cNvGrpSpPr/>
          <p:nvPr/>
        </p:nvGrpSpPr>
        <p:grpSpPr>
          <a:xfrm>
            <a:off x="908447" y="1964254"/>
            <a:ext cx="4113723"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思想步调一致</a:t>
              </a: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1" name="组合 10"/>
          <p:cNvGrpSpPr/>
          <p:nvPr/>
        </p:nvGrpSpPr>
        <p:grpSpPr>
          <a:xfrm>
            <a:off x="3965423" y="1974413"/>
            <a:ext cx="4137944"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计划周密合理</a:t>
              </a: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4" name="组合 13"/>
          <p:cNvGrpSpPr/>
          <p:nvPr/>
        </p:nvGrpSpPr>
        <p:grpSpPr>
          <a:xfrm>
            <a:off x="7070843" y="2011654"/>
            <a:ext cx="4113723"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行动快捷有效</a:t>
              </a: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对角圆角矩形 2"/>
          <p:cNvSpPr/>
          <p:nvPr/>
        </p:nvSpPr>
        <p:spPr>
          <a:xfrm>
            <a:off x="9181418" y="1058018"/>
            <a:ext cx="1789533" cy="1122844"/>
          </a:xfrm>
          <a:prstGeom prst="round2DiagRect">
            <a:avLst>
              <a:gd name="adj1" fmla="val 50000"/>
              <a:gd name="adj2" fmla="val 0"/>
            </a:avLst>
          </a:prstGeom>
          <a:blipFill dpi="0" rotWithShape="1">
            <a:blip r:embed="rId3"/>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 name="对角圆角矩形 3"/>
          <p:cNvSpPr/>
          <p:nvPr/>
        </p:nvSpPr>
        <p:spPr>
          <a:xfrm>
            <a:off x="7989991" y="2349966"/>
            <a:ext cx="2556703" cy="1604519"/>
          </a:xfrm>
          <a:prstGeom prst="round2DiagRect">
            <a:avLst>
              <a:gd name="adj1" fmla="val 50000"/>
              <a:gd name="adj2" fmla="val 0"/>
            </a:avLst>
          </a:prstGeom>
          <a:blipFill dpi="0" rotWithShape="1">
            <a:blip r:embed="rId4"/>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5" name="对角圆角矩形 4"/>
          <p:cNvSpPr/>
          <p:nvPr/>
        </p:nvSpPr>
        <p:spPr>
          <a:xfrm>
            <a:off x="6103166" y="4123588"/>
            <a:ext cx="3252103" cy="2039941"/>
          </a:xfrm>
          <a:prstGeom prst="round2DiagRect">
            <a:avLst>
              <a:gd name="adj1" fmla="val 50000"/>
              <a:gd name="adj2" fmla="val 0"/>
            </a:avLst>
          </a:prstGeom>
          <a:blipFill dpi="0" rotWithShape="1">
            <a:blip r:embed="rId5"/>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6" name="矩形 5"/>
          <p:cNvSpPr/>
          <p:nvPr/>
        </p:nvSpPr>
        <p:spPr>
          <a:xfrm>
            <a:off x="719403" y="1488732"/>
            <a:ext cx="7009813" cy="2663565"/>
          </a:xfrm>
          <a:prstGeom prst="rect">
            <a:avLst/>
          </a:prstGeom>
        </p:spPr>
        <p:txBody>
          <a:bodyPr/>
          <a:lstStyle/>
          <a:p>
            <a:pPr algn="just">
              <a:lnSpc>
                <a:spcPct val="140000"/>
              </a:lnSpc>
              <a:spcBef>
                <a:spcPts val="800"/>
              </a:spcBef>
              <a:spcAft>
                <a:spcPts val="800"/>
              </a:spcAft>
              <a:defRPr/>
            </a:pPr>
            <a:r>
              <a:rPr lang="zh-CN" altLang="en-US" sz="2135" kern="100" dirty="0">
                <a:solidFill>
                  <a:schemeClr val="bg1">
                    <a:lumMod val="65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67"/>
          <p:cNvSpPr>
            <a:spLocks noChangeArrowheads="1"/>
          </p:cNvSpPr>
          <p:nvPr/>
        </p:nvSpPr>
        <p:spPr bwMode="auto">
          <a:xfrm>
            <a:off x="1115856" y="4073597"/>
            <a:ext cx="2109827"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151" y="1564329"/>
            <a:ext cx="1701603"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6" name="椭圆 51"/>
            <p:cNvSpPr>
              <a:spLocks noChangeArrowheads="1"/>
            </p:cNvSpPr>
            <p:nvPr/>
          </p:nvSpPr>
          <p:spPr bwMode="auto">
            <a:xfrm>
              <a:off x="141939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1"/>
            </a:solidFill>
            <a:ln w="3175" cmpd="sng">
              <a:solidFill>
                <a:schemeClr val="bg1"/>
              </a:solidFill>
              <a:round/>
            </a:ln>
          </p:spPr>
          <p:txBody>
            <a:bodyPr lIns="0" tIns="0" rIns="0" bIns="0" anchor="ctr"/>
            <a:lstStyle/>
            <a:p>
              <a:pPr algn="ctr" eaLnBrk="1" hangingPunct="1"/>
              <a:r>
                <a:rPr lang="zh-CN" altLang="en-US" sz="1865" dirty="0">
                  <a:solidFill>
                    <a:srgbClr val="FFFFFF"/>
                  </a:solidFill>
                  <a:latin typeface="微软雅黑" panose="020B0503020204020204" pitchFamily="34" charset="-122"/>
                  <a:ea typeface="微软雅黑" panose="020B0503020204020204" pitchFamily="3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2" name="组合 11"/>
          <p:cNvGrpSpPr/>
          <p:nvPr/>
        </p:nvGrpSpPr>
        <p:grpSpPr>
          <a:xfrm>
            <a:off x="3940207" y="1564329"/>
            <a:ext cx="1701603"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grpSp>
        <p:nvGrpSpPr>
          <p:cNvPr id="20" name="组合 19"/>
          <p:cNvGrpSpPr/>
          <p:nvPr/>
        </p:nvGrpSpPr>
        <p:grpSpPr>
          <a:xfrm>
            <a:off x="6458263" y="1564329"/>
            <a:ext cx="1701603"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2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28" name="矩形 73"/>
          <p:cNvSpPr>
            <a:spLocks noChangeArrowheads="1"/>
          </p:cNvSpPr>
          <p:nvPr/>
        </p:nvSpPr>
        <p:spPr bwMode="auto">
          <a:xfrm>
            <a:off x="3658704" y="4060607"/>
            <a:ext cx="2149264"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107" y="4075621"/>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6320" y="1564329"/>
            <a:ext cx="1701603"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3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38" name="矩形 74"/>
          <p:cNvSpPr>
            <a:spLocks noChangeArrowheads="1"/>
          </p:cNvSpPr>
          <p:nvPr/>
        </p:nvSpPr>
        <p:spPr bwMode="auto">
          <a:xfrm>
            <a:off x="8829367" y="4060607"/>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单击此处添加标题</a:t>
            </a:r>
            <a:endParaRPr lang="zh-CN" altLang="en-US"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1747" y="1127259"/>
            <a:ext cx="2688296" cy="17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07435" y="2979486"/>
            <a:ext cx="2688300" cy="168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791745" y="4773149"/>
            <a:ext cx="2688299"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007436" y="1125493"/>
            <a:ext cx="2688299" cy="1728192"/>
            <a:chOff x="4211960" y="843558"/>
            <a:chExt cx="2016224" cy="1296144"/>
          </a:xfrm>
        </p:grpSpPr>
        <p:sp>
          <p:nvSpPr>
            <p:cNvPr id="7" name="矩形 6"/>
            <p:cNvSpPr/>
            <p:nvPr/>
          </p:nvSpPr>
          <p:spPr>
            <a:xfrm>
              <a:off x="4211960" y="843558"/>
              <a:ext cx="2016224" cy="12961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4292121" y="843558"/>
              <a:ext cx="653063" cy="623248"/>
            </a:xfrm>
            <a:prstGeom prst="rect">
              <a:avLst/>
            </a:prstGeom>
            <a:noFill/>
          </p:spPr>
          <p:txBody>
            <a:bodyPr wrap="none" rtlCol="0">
              <a:spAutoFit/>
            </a:bodyPr>
            <a:lstStyle/>
            <a:p>
              <a:r>
                <a:rPr lang="en-US" altLang="zh-CN" sz="4800" b="1" dirty="0">
                  <a:solidFill>
                    <a:schemeClr val="bg1"/>
                  </a:solidFill>
                </a:rPr>
                <a:t>01</a:t>
              </a:r>
              <a:endParaRPr lang="zh-CN" altLang="en-US" sz="4800" b="1" dirty="0">
                <a:solidFill>
                  <a:schemeClr val="bg1"/>
                </a:solidFill>
              </a:endParaRPr>
            </a:p>
          </p:txBody>
        </p:sp>
        <p:sp>
          <p:nvSpPr>
            <p:cNvPr id="9" name="TextBox 8"/>
            <p:cNvSpPr txBox="1"/>
            <p:nvPr/>
          </p:nvSpPr>
          <p:spPr>
            <a:xfrm>
              <a:off x="4283968" y="1419622"/>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0" name="组合 9"/>
          <p:cNvGrpSpPr/>
          <p:nvPr/>
        </p:nvGrpSpPr>
        <p:grpSpPr>
          <a:xfrm>
            <a:off x="3791745" y="2949696"/>
            <a:ext cx="2688299" cy="1732392"/>
            <a:chOff x="6300192" y="2211710"/>
            <a:chExt cx="2016224" cy="1299294"/>
          </a:xfrm>
        </p:grpSpPr>
        <p:sp>
          <p:nvSpPr>
            <p:cNvPr id="11" name="矩形 10"/>
            <p:cNvSpPr/>
            <p:nvPr/>
          </p:nvSpPr>
          <p:spPr>
            <a:xfrm>
              <a:off x="6300192" y="221486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6300192" y="2211710"/>
              <a:ext cx="653063" cy="623248"/>
            </a:xfrm>
            <a:prstGeom prst="rect">
              <a:avLst/>
            </a:prstGeom>
            <a:noFill/>
          </p:spPr>
          <p:txBody>
            <a:bodyPr wrap="none" rtlCol="0">
              <a:spAutoFit/>
            </a:bodyPr>
            <a:lstStyle/>
            <a:p>
              <a:r>
                <a:rPr lang="en-US" altLang="zh-CN" sz="4800" b="1" dirty="0">
                  <a:solidFill>
                    <a:schemeClr val="bg1"/>
                  </a:solidFill>
                </a:rPr>
                <a:t>02</a:t>
              </a:r>
              <a:endParaRPr lang="zh-CN" altLang="en-US" sz="4800" b="1" dirty="0">
                <a:solidFill>
                  <a:schemeClr val="bg1"/>
                </a:solidFill>
              </a:endParaRPr>
            </a:p>
          </p:txBody>
        </p:sp>
        <p:sp>
          <p:nvSpPr>
            <p:cNvPr id="13" name="TextBox 12"/>
            <p:cNvSpPr txBox="1"/>
            <p:nvPr/>
          </p:nvSpPr>
          <p:spPr>
            <a:xfrm>
              <a:off x="6300192" y="2790924"/>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4" name="组合 13"/>
          <p:cNvGrpSpPr/>
          <p:nvPr/>
        </p:nvGrpSpPr>
        <p:grpSpPr>
          <a:xfrm>
            <a:off x="1007436" y="4773150"/>
            <a:ext cx="2688299" cy="1728192"/>
            <a:chOff x="4211960" y="3651870"/>
            <a:chExt cx="2016224" cy="1296144"/>
          </a:xfrm>
        </p:grpSpPr>
        <p:sp>
          <p:nvSpPr>
            <p:cNvPr id="15" name="矩形 14"/>
            <p:cNvSpPr/>
            <p:nvPr/>
          </p:nvSpPr>
          <p:spPr>
            <a:xfrm>
              <a:off x="4211960" y="365187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15"/>
            <p:cNvSpPr txBox="1"/>
            <p:nvPr/>
          </p:nvSpPr>
          <p:spPr>
            <a:xfrm>
              <a:off x="4211960" y="3651870"/>
              <a:ext cx="653063" cy="623248"/>
            </a:xfrm>
            <a:prstGeom prst="rect">
              <a:avLst/>
            </a:prstGeom>
            <a:noFill/>
          </p:spPr>
          <p:txBody>
            <a:bodyPr wrap="none" rtlCol="0">
              <a:spAutoFit/>
            </a:bodyPr>
            <a:lstStyle/>
            <a:p>
              <a:r>
                <a:rPr lang="en-US" altLang="zh-CN" sz="4800" b="1" dirty="0">
                  <a:solidFill>
                    <a:schemeClr val="bg1"/>
                  </a:solidFill>
                </a:rPr>
                <a:t>03</a:t>
              </a:r>
              <a:endParaRPr lang="zh-CN" altLang="en-US" sz="4800" b="1" dirty="0">
                <a:solidFill>
                  <a:schemeClr val="bg1"/>
                </a:solidFill>
              </a:endParaRPr>
            </a:p>
          </p:txBody>
        </p:sp>
        <p:sp>
          <p:nvSpPr>
            <p:cNvPr id="17" name="TextBox 16"/>
            <p:cNvSpPr txBox="1"/>
            <p:nvPr/>
          </p:nvSpPr>
          <p:spPr>
            <a:xfrm>
              <a:off x="4319972" y="4283467"/>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sp>
        <p:nvSpPr>
          <p:cNvPr id="18" name="TextBox 17"/>
          <p:cNvSpPr txBox="1"/>
          <p:nvPr/>
        </p:nvSpPr>
        <p:spPr>
          <a:xfrm>
            <a:off x="7056105" y="1920065"/>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19" name="TextBox 18"/>
          <p:cNvSpPr txBox="1"/>
          <p:nvPr/>
        </p:nvSpPr>
        <p:spPr>
          <a:xfrm>
            <a:off x="7056107" y="2412507"/>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
        <p:nvSpPr>
          <p:cNvPr id="20" name="TextBox 19"/>
          <p:cNvSpPr txBox="1"/>
          <p:nvPr/>
        </p:nvSpPr>
        <p:spPr>
          <a:xfrm>
            <a:off x="7056105" y="4068693"/>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21" name="TextBox 20"/>
          <p:cNvSpPr txBox="1"/>
          <p:nvPr/>
        </p:nvSpPr>
        <p:spPr>
          <a:xfrm>
            <a:off x="7056107" y="4561135"/>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04</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719403" y="1171899"/>
            <a:ext cx="6207093"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505" y="2922405"/>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136" name="椭圆 135"/>
          <p:cNvSpPr/>
          <p:nvPr/>
        </p:nvSpPr>
        <p:spPr>
          <a:xfrm>
            <a:off x="5396003" y="3441997"/>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137" name="椭圆 136"/>
          <p:cNvSpPr/>
          <p:nvPr/>
        </p:nvSpPr>
        <p:spPr>
          <a:xfrm>
            <a:off x="4371000" y="4332093"/>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a:t>
            </a:r>
            <a:endParaRPr lang="zh-CN" altLang="en-US" sz="1600" dirty="0"/>
          </a:p>
        </p:txBody>
      </p:sp>
      <p:sp>
        <p:nvSpPr>
          <p:cNvPr id="138" name="椭圆 137"/>
          <p:cNvSpPr/>
          <p:nvPr/>
        </p:nvSpPr>
        <p:spPr>
          <a:xfrm>
            <a:off x="5804645" y="418560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a:t>
            </a:r>
            <a:endParaRPr lang="zh-CN" altLang="en-US" sz="1600" dirty="0"/>
          </a:p>
        </p:txBody>
      </p:sp>
      <p:sp>
        <p:nvSpPr>
          <p:cNvPr id="139" name="椭圆 138"/>
          <p:cNvSpPr/>
          <p:nvPr/>
        </p:nvSpPr>
        <p:spPr>
          <a:xfrm>
            <a:off x="5134167" y="5452211"/>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6</a:t>
            </a:r>
            <a:endParaRPr lang="zh-CN" altLang="en-US" sz="1600" dirty="0"/>
          </a:p>
        </p:txBody>
      </p:sp>
      <p:sp>
        <p:nvSpPr>
          <p:cNvPr id="140" name="椭圆 139"/>
          <p:cNvSpPr/>
          <p:nvPr/>
        </p:nvSpPr>
        <p:spPr>
          <a:xfrm>
            <a:off x="3465605" y="532154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7</a:t>
            </a:r>
            <a:endParaRPr lang="zh-CN" altLang="en-US" sz="1600" dirty="0"/>
          </a:p>
        </p:txBody>
      </p:sp>
      <p:sp>
        <p:nvSpPr>
          <p:cNvPr id="141" name="椭圆 140"/>
          <p:cNvSpPr/>
          <p:nvPr/>
        </p:nvSpPr>
        <p:spPr>
          <a:xfrm>
            <a:off x="5814629" y="4473636"/>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2117" y="3571709"/>
          <a:ext cx="4128459" cy="2641600"/>
        </p:xfrm>
        <a:graphic>
          <a:graphicData uri="http://schemas.openxmlformats.org/drawingml/2006/table">
            <a:tbl>
              <a:tblPr firstRow="1" bandRow="1">
                <a:tableStyleId>{073A0DAA-6AF3-43AB-8588-CEC1D06C72B9}</a:tableStyleId>
              </a:tblPr>
              <a:tblGrid>
                <a:gridCol w="672075">
                  <a:extLst>
                    <a:ext uri="{9D8B030D-6E8A-4147-A177-3AD203B41FA5}">
                      <a16:colId xmlns:a16="http://schemas.microsoft.com/office/drawing/2014/main" val="20000"/>
                    </a:ext>
                  </a:extLst>
                </a:gridCol>
                <a:gridCol w="672075">
                  <a:extLst>
                    <a:ext uri="{9D8B030D-6E8A-4147-A177-3AD203B41FA5}">
                      <a16:colId xmlns:a16="http://schemas.microsoft.com/office/drawing/2014/main" val="20001"/>
                    </a:ext>
                  </a:extLst>
                </a:gridCol>
                <a:gridCol w="2784309">
                  <a:extLst>
                    <a:ext uri="{9D8B030D-6E8A-4147-A177-3AD203B41FA5}">
                      <a16:colId xmlns:a16="http://schemas.microsoft.com/office/drawing/2014/main" val="20002"/>
                    </a:ext>
                  </a:extLst>
                </a:gridCol>
              </a:tblGrid>
              <a:tr h="365760">
                <a:tc>
                  <a:txBody>
                    <a:bodyPr/>
                    <a:lstStyle/>
                    <a:p>
                      <a:pPr algn="ctr"/>
                      <a:r>
                        <a:rPr lang="zh-CN" altLang="en-US" sz="1600" dirty="0" smtClean="0"/>
                        <a:t>编号</a:t>
                      </a:r>
                      <a:endParaRPr lang="zh-CN" altLang="en-US" sz="1600" dirty="0"/>
                    </a:p>
                  </a:txBody>
                  <a:tcPr marL="121920" marR="121920" marT="60960" marB="60960">
                    <a:solidFill>
                      <a:schemeClr val="accent1"/>
                    </a:solidFill>
                  </a:tcPr>
                </a:tc>
                <a:tc>
                  <a:txBody>
                    <a:bodyPr/>
                    <a:lstStyle/>
                    <a:p>
                      <a:pPr algn="ctr"/>
                      <a:r>
                        <a:rPr lang="zh-CN" altLang="en-US" sz="1600" dirty="0" smtClean="0"/>
                        <a:t>地区</a:t>
                      </a:r>
                      <a:endParaRPr lang="zh-CN" altLang="en-US" sz="1600" dirty="0"/>
                    </a:p>
                  </a:txBody>
                  <a:tcPr marL="121920" marR="121920" marT="60960" marB="60960">
                    <a:solidFill>
                      <a:schemeClr val="accent1"/>
                    </a:solidFill>
                  </a:tcPr>
                </a:tc>
                <a:tc>
                  <a:txBody>
                    <a:bodyPr/>
                    <a:lstStyle/>
                    <a:p>
                      <a:pPr algn="ctr"/>
                      <a:r>
                        <a:rPr lang="zh-CN" altLang="en-US" sz="1600" dirty="0" smtClean="0"/>
                        <a:t>业务情况</a:t>
                      </a:r>
                      <a:endParaRPr lang="zh-CN" altLang="en-US" sz="1600" dirty="0"/>
                    </a:p>
                  </a:txBody>
                  <a:tcPr marL="121920" marR="121920" marT="60960" marB="60960">
                    <a:solidFill>
                      <a:schemeClr val="accent1"/>
                    </a:solidFill>
                  </a:tcPr>
                </a:tc>
                <a:extLst>
                  <a:ext uri="{0D108BD9-81ED-4DB2-BD59-A6C34878D82A}">
                    <a16:rowId xmlns:a16="http://schemas.microsoft.com/office/drawing/2014/main" val="10000"/>
                  </a:ext>
                </a:extLst>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1"/>
                  </a:ext>
                </a:extLst>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2"/>
                  </a:ext>
                </a:extLst>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3"/>
                  </a:ext>
                </a:extLst>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4"/>
                  </a:ext>
                </a:extLst>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5"/>
                  </a:ext>
                </a:extLst>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6"/>
                  </a:ext>
                </a:extLst>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云南</a:t>
                      </a: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a16="http://schemas.microsoft.com/office/drawing/2014/main" val="100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16" name="组合 115"/>
          <p:cNvGrpSpPr/>
          <p:nvPr/>
        </p:nvGrpSpPr>
        <p:grpSpPr>
          <a:xfrm>
            <a:off x="1103445" y="1496011"/>
            <a:ext cx="9844968"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215" y="281884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5" name="椭圆 224"/>
          <p:cNvSpPr/>
          <p:nvPr/>
        </p:nvSpPr>
        <p:spPr>
          <a:xfrm>
            <a:off x="8084668" y="248907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6" name="椭圆 225"/>
          <p:cNvSpPr/>
          <p:nvPr/>
        </p:nvSpPr>
        <p:spPr>
          <a:xfrm>
            <a:off x="9391305" y="4189157"/>
            <a:ext cx="708736" cy="70873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7" name="椭圆 226"/>
          <p:cNvSpPr/>
          <p:nvPr/>
        </p:nvSpPr>
        <p:spPr>
          <a:xfrm>
            <a:off x="1727349" y="3610805"/>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8" name="椭圆 227"/>
          <p:cNvSpPr/>
          <p:nvPr/>
        </p:nvSpPr>
        <p:spPr>
          <a:xfrm>
            <a:off x="2513040" y="2429770"/>
            <a:ext cx="806909" cy="806909"/>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9" name="椭圆 228"/>
          <p:cNvSpPr/>
          <p:nvPr/>
        </p:nvSpPr>
        <p:spPr>
          <a:xfrm>
            <a:off x="5087723" y="4793175"/>
            <a:ext cx="562723"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0" name="组合 229"/>
          <p:cNvGrpSpPr/>
          <p:nvPr/>
        </p:nvGrpSpPr>
        <p:grpSpPr>
          <a:xfrm>
            <a:off x="1329571" y="1487838"/>
            <a:ext cx="1589888" cy="1392137"/>
            <a:chOff x="1105314" y="1019512"/>
            <a:chExt cx="1192416"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2" name="组合 231"/>
            <p:cNvGrpSpPr/>
            <p:nvPr/>
          </p:nvGrpSpPr>
          <p:grpSpPr>
            <a:xfrm>
              <a:off x="1105314" y="1019512"/>
              <a:ext cx="754052" cy="771309"/>
              <a:chOff x="287184" y="1060468"/>
              <a:chExt cx="754052" cy="771309"/>
            </a:xfrm>
          </p:grpSpPr>
          <p:sp>
            <p:nvSpPr>
              <p:cNvPr id="233" name="TextBox 232"/>
              <p:cNvSpPr txBox="1"/>
              <p:nvPr/>
            </p:nvSpPr>
            <p:spPr>
              <a:xfrm>
                <a:off x="319768" y="1060468"/>
                <a:ext cx="653063" cy="377075"/>
              </a:xfrm>
              <a:prstGeom prst="rect">
                <a:avLst/>
              </a:prstGeom>
              <a:noFill/>
            </p:spPr>
            <p:txBody>
              <a:bodyPr wrap="none" rtlCol="0">
                <a:spAutoFit/>
              </a:bodyPr>
              <a:lstStyle/>
              <a:p>
                <a:pPr algn="ctr"/>
                <a:r>
                  <a:rPr lang="en-US" altLang="zh-CN" sz="2665" b="1" dirty="0">
                    <a:solidFill>
                      <a:schemeClr val="accent1"/>
                    </a:solidFill>
                  </a:rPr>
                  <a:t>30%</a:t>
                </a:r>
                <a:endParaRPr lang="zh-CN" altLang="en-US" sz="2665" b="1" dirty="0">
                  <a:solidFill>
                    <a:schemeClr val="accent1"/>
                  </a:solidFill>
                </a:endParaRPr>
              </a:p>
            </p:txBody>
          </p:sp>
          <p:sp>
            <p:nvSpPr>
              <p:cNvPr id="234" name="TextBox 23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300" y="1829296"/>
            <a:ext cx="2084576" cy="1356725"/>
            <a:chOff x="3785611" y="1275606"/>
            <a:chExt cx="1563432"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7" name="组合 236"/>
            <p:cNvGrpSpPr/>
            <p:nvPr/>
          </p:nvGrpSpPr>
          <p:grpSpPr>
            <a:xfrm>
              <a:off x="4594991" y="1275606"/>
              <a:ext cx="754052" cy="730281"/>
              <a:chOff x="287184" y="1101496"/>
              <a:chExt cx="754052" cy="730281"/>
            </a:xfrm>
          </p:grpSpPr>
          <p:sp>
            <p:nvSpPr>
              <p:cNvPr id="238" name="TextBox 237"/>
              <p:cNvSpPr txBox="1"/>
              <p:nvPr/>
            </p:nvSpPr>
            <p:spPr>
              <a:xfrm>
                <a:off x="337680" y="1101496"/>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70%</a:t>
                </a:r>
                <a:endParaRPr lang="zh-CN" altLang="en-US" sz="2665" dirty="0"/>
              </a:p>
            </p:txBody>
          </p:sp>
          <p:sp>
            <p:nvSpPr>
              <p:cNvPr id="239" name="TextBox 23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1221" y="1583849"/>
            <a:ext cx="2223979" cy="1320369"/>
            <a:chOff x="6574052" y="1091520"/>
            <a:chExt cx="1667984"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2" name="组合 241"/>
            <p:cNvGrpSpPr/>
            <p:nvPr/>
          </p:nvGrpSpPr>
          <p:grpSpPr>
            <a:xfrm>
              <a:off x="7487984" y="1091520"/>
              <a:ext cx="754052" cy="739299"/>
              <a:chOff x="287184" y="1092478"/>
              <a:chExt cx="754052" cy="739299"/>
            </a:xfrm>
          </p:grpSpPr>
          <p:sp>
            <p:nvSpPr>
              <p:cNvPr id="243" name="TextBox 242"/>
              <p:cNvSpPr txBox="1"/>
              <p:nvPr/>
            </p:nvSpPr>
            <p:spPr>
              <a:xfrm>
                <a:off x="337679" y="109247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80%</a:t>
                </a:r>
                <a:endParaRPr lang="zh-CN" altLang="en-US" sz="2665" dirty="0"/>
              </a:p>
            </p:txBody>
          </p:sp>
          <p:sp>
            <p:nvSpPr>
              <p:cNvPr id="244" name="TextBox 24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1440" y="3269456"/>
            <a:ext cx="1443813" cy="1306456"/>
            <a:chOff x="7519216" y="2355726"/>
            <a:chExt cx="1082860"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7" name="组合 246"/>
            <p:cNvGrpSpPr/>
            <p:nvPr/>
          </p:nvGrpSpPr>
          <p:grpSpPr>
            <a:xfrm>
              <a:off x="7848024" y="2355726"/>
              <a:ext cx="754052" cy="712330"/>
              <a:chOff x="287184" y="1119447"/>
              <a:chExt cx="754052" cy="712330"/>
            </a:xfrm>
          </p:grpSpPr>
          <p:sp>
            <p:nvSpPr>
              <p:cNvPr id="248" name="TextBox 247"/>
              <p:cNvSpPr txBox="1"/>
              <p:nvPr/>
            </p:nvSpPr>
            <p:spPr>
              <a:xfrm>
                <a:off x="337679" y="1119447"/>
                <a:ext cx="653063" cy="377074"/>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15%</a:t>
                </a:r>
                <a:endParaRPr lang="zh-CN" altLang="en-US" sz="2665" dirty="0"/>
              </a:p>
            </p:txBody>
          </p:sp>
          <p:sp>
            <p:nvSpPr>
              <p:cNvPr id="249" name="TextBox 24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679" y="4560181"/>
            <a:ext cx="2133991" cy="996692"/>
            <a:chOff x="4233645" y="3323768"/>
            <a:chExt cx="1600493"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2" name="组合 251"/>
            <p:cNvGrpSpPr/>
            <p:nvPr/>
          </p:nvGrpSpPr>
          <p:grpSpPr>
            <a:xfrm>
              <a:off x="5080086" y="3323768"/>
              <a:ext cx="754052" cy="747519"/>
              <a:chOff x="287184" y="1084258"/>
              <a:chExt cx="754052" cy="747519"/>
            </a:xfrm>
          </p:grpSpPr>
          <p:sp>
            <p:nvSpPr>
              <p:cNvPr id="253" name="TextBox 252"/>
              <p:cNvSpPr txBox="1"/>
              <p:nvPr/>
            </p:nvSpPr>
            <p:spPr>
              <a:xfrm>
                <a:off x="337679" y="108425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20%</a:t>
                </a:r>
                <a:endParaRPr lang="zh-CN" altLang="en-US" sz="2665" dirty="0"/>
              </a:p>
            </p:txBody>
          </p:sp>
          <p:sp>
            <p:nvSpPr>
              <p:cNvPr id="254" name="TextBox 25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310" y="4206149"/>
            <a:ext cx="1667319" cy="1315795"/>
            <a:chOff x="1961618" y="3058245"/>
            <a:chExt cx="1250489" cy="986846"/>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7" name="组合 256"/>
            <p:cNvGrpSpPr/>
            <p:nvPr/>
          </p:nvGrpSpPr>
          <p:grpSpPr>
            <a:xfrm>
              <a:off x="2458055" y="3291830"/>
              <a:ext cx="754052" cy="753261"/>
              <a:chOff x="287184" y="1078516"/>
              <a:chExt cx="754052" cy="753261"/>
            </a:xfrm>
          </p:grpSpPr>
          <p:sp>
            <p:nvSpPr>
              <p:cNvPr id="258" name="TextBox 257"/>
              <p:cNvSpPr txBox="1"/>
              <p:nvPr/>
            </p:nvSpPr>
            <p:spPr>
              <a:xfrm>
                <a:off x="337679" y="1078516"/>
                <a:ext cx="653063" cy="377075"/>
              </a:xfrm>
              <a:prstGeom prst="rect">
                <a:avLst/>
              </a:prstGeom>
              <a:noFill/>
            </p:spPr>
            <p:txBody>
              <a:bodyPr wrap="none" rtlCol="0">
                <a:spAutoFit/>
              </a:bodyPr>
              <a:lstStyle/>
              <a:p>
                <a:pPr algn="ctr"/>
                <a:r>
                  <a:rPr lang="en-US" altLang="zh-CN" sz="2665" b="1" dirty="0">
                    <a:solidFill>
                      <a:schemeClr val="accent1"/>
                    </a:solidFill>
                  </a:rPr>
                  <a:t>40%</a:t>
                </a:r>
                <a:endParaRPr lang="zh-CN" altLang="en-US" sz="2665" b="1" dirty="0">
                  <a:solidFill>
                    <a:schemeClr val="accent1"/>
                  </a:solidFill>
                </a:endParaRPr>
              </a:p>
            </p:txBody>
          </p:sp>
          <p:sp>
            <p:nvSpPr>
              <p:cNvPr id="259" name="TextBox 25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01</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eaLnBrk="1" hangingPunct="1"/>
            <a:r>
              <a:rPr lang="zh-CN" altLang="en-US" sz="4800" b="1" dirty="0" smtClean="0">
                <a:solidFill>
                  <a:schemeClr val="bg1"/>
                </a:solidFill>
                <a:latin typeface="微软雅黑" panose="020B0503020204020204" pitchFamily="34" charset="-122"/>
                <a:ea typeface="微软雅黑" panose="020B0503020204020204" pitchFamily="34" charset="-122"/>
              </a:rPr>
              <a:t>年度工作概述</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a:stCxn id="6" idx="0"/>
          </p:cNvCxnSpPr>
          <p:nvPr/>
        </p:nvCxnSpPr>
        <p:spPr>
          <a:xfrm flipV="1">
            <a:off x="6060612" y="1700808"/>
            <a:ext cx="0" cy="159034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6" idx="4"/>
          </p:cNvCxnSpPr>
          <p:nvPr/>
        </p:nvCxnSpPr>
        <p:spPr>
          <a:xfrm>
            <a:off x="6060612" y="4213688"/>
            <a:ext cx="0" cy="151956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599344" y="3291152"/>
            <a:ext cx="922536" cy="922536"/>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VS</a:t>
            </a:r>
            <a:endParaRPr lang="zh-CN" altLang="en-US" sz="2400" dirty="0">
              <a:solidFill>
                <a:schemeClr val="bg1"/>
              </a:solidFill>
            </a:endParaRPr>
          </a:p>
        </p:txBody>
      </p:sp>
      <p:grpSp>
        <p:nvGrpSpPr>
          <p:cNvPr id="8" name="组合 7"/>
          <p:cNvGrpSpPr/>
          <p:nvPr/>
        </p:nvGrpSpPr>
        <p:grpSpPr>
          <a:xfrm>
            <a:off x="832016" y="1687642"/>
            <a:ext cx="4591909" cy="1370483"/>
            <a:chOff x="539552" y="1203598"/>
            <a:chExt cx="3443932" cy="1027862"/>
          </a:xfrm>
        </p:grpSpPr>
        <p:sp>
          <p:nvSpPr>
            <p:cNvPr id="9" name="TextBox 8"/>
            <p:cNvSpPr txBox="1"/>
            <p:nvPr/>
          </p:nvSpPr>
          <p:spPr>
            <a:xfrm>
              <a:off x="1480155" y="1203598"/>
              <a:ext cx="2503329" cy="377075"/>
            </a:xfrm>
            <a:prstGeom prst="rect">
              <a:avLst/>
            </a:prstGeom>
            <a:noFill/>
          </p:spPr>
          <p:txBody>
            <a:bodyPr wrap="none" rtlCol="0">
              <a:spAutoFit/>
            </a:bodyPr>
            <a:lstStyle/>
            <a:p>
              <a:pPr algn="r"/>
              <a:r>
                <a:rPr lang="en-US" altLang="zh-CN" sz="2665" b="1" dirty="0">
                  <a:solidFill>
                    <a:schemeClr val="tx1">
                      <a:lumMod val="50000"/>
                      <a:lumOff val="50000"/>
                    </a:schemeClr>
                  </a:solidFill>
                </a:rPr>
                <a:t>2015</a:t>
              </a:r>
              <a:r>
                <a:rPr lang="zh-CN" altLang="en-US" sz="2665" b="1" dirty="0">
                  <a:solidFill>
                    <a:schemeClr val="tx1">
                      <a:lumMod val="50000"/>
                      <a:lumOff val="50000"/>
                    </a:schemeClr>
                  </a:solidFill>
                </a:rPr>
                <a:t>年任务完成情况</a:t>
              </a:r>
            </a:p>
          </p:txBody>
        </p:sp>
        <p:sp>
          <p:nvSpPr>
            <p:cNvPr id="10" name="TextBox 9"/>
            <p:cNvSpPr txBox="1"/>
            <p:nvPr/>
          </p:nvSpPr>
          <p:spPr>
            <a:xfrm>
              <a:off x="53955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grpSp>
        <p:nvGrpSpPr>
          <p:cNvPr id="11" name="组合 10"/>
          <p:cNvGrpSpPr/>
          <p:nvPr/>
        </p:nvGrpSpPr>
        <p:grpSpPr>
          <a:xfrm>
            <a:off x="6768075" y="1604798"/>
            <a:ext cx="4591909" cy="1370483"/>
            <a:chOff x="5220072" y="1203598"/>
            <a:chExt cx="3443932" cy="1027862"/>
          </a:xfrm>
        </p:grpSpPr>
        <p:sp>
          <p:nvSpPr>
            <p:cNvPr id="12" name="TextBox 11"/>
            <p:cNvSpPr txBox="1"/>
            <p:nvPr/>
          </p:nvSpPr>
          <p:spPr>
            <a:xfrm>
              <a:off x="5220072" y="1203598"/>
              <a:ext cx="2503330" cy="377075"/>
            </a:xfrm>
            <a:prstGeom prst="rect">
              <a:avLst/>
            </a:prstGeom>
            <a:noFill/>
          </p:spPr>
          <p:txBody>
            <a:bodyPr wrap="none" rtlCol="0">
              <a:spAutoFit/>
            </a:bodyPr>
            <a:lstStyle/>
            <a:p>
              <a:r>
                <a:rPr lang="en-US" altLang="zh-CN" sz="2665" b="1" dirty="0">
                  <a:solidFill>
                    <a:schemeClr val="accent1"/>
                  </a:solidFill>
                </a:rPr>
                <a:t>2016</a:t>
              </a:r>
              <a:r>
                <a:rPr lang="zh-CN" altLang="en-US" sz="2665" b="1" dirty="0">
                  <a:solidFill>
                    <a:schemeClr val="accent1"/>
                  </a:solidFill>
                </a:rPr>
                <a:t>年任务完成情况</a:t>
              </a:r>
            </a:p>
          </p:txBody>
        </p:sp>
        <p:sp>
          <p:nvSpPr>
            <p:cNvPr id="13" name="TextBox 12"/>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14" name="矩形 13"/>
          <p:cNvSpPr/>
          <p:nvPr/>
        </p:nvSpPr>
        <p:spPr>
          <a:xfrm>
            <a:off x="7137003" y="3236979"/>
            <a:ext cx="2103933"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完成率：</a:t>
            </a:r>
            <a:r>
              <a:rPr lang="en-US" altLang="zh-CN" sz="1865" dirty="0">
                <a:solidFill>
                  <a:schemeClr val="bg1"/>
                </a:solidFill>
              </a:rPr>
              <a:t>98%</a:t>
            </a:r>
            <a:endParaRPr lang="zh-CN" altLang="en-US" sz="1865" dirty="0">
              <a:solidFill>
                <a:schemeClr val="bg1"/>
              </a:solidFill>
            </a:endParaRPr>
          </a:p>
        </p:txBody>
      </p:sp>
      <p:sp>
        <p:nvSpPr>
          <p:cNvPr id="15" name="矩形 14"/>
          <p:cNvSpPr/>
          <p:nvPr/>
        </p:nvSpPr>
        <p:spPr>
          <a:xfrm>
            <a:off x="7137003" y="3813043"/>
            <a:ext cx="2895435"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销售额：</a:t>
            </a:r>
            <a:r>
              <a:rPr lang="en-US" altLang="zh-CN" sz="1865" dirty="0">
                <a:solidFill>
                  <a:schemeClr val="bg1"/>
                </a:solidFill>
              </a:rPr>
              <a:t>600</a:t>
            </a:r>
            <a:r>
              <a:rPr lang="zh-CN" altLang="en-US" sz="1865" dirty="0">
                <a:solidFill>
                  <a:schemeClr val="bg1"/>
                </a:solidFill>
              </a:rPr>
              <a:t>万</a:t>
            </a:r>
          </a:p>
        </p:txBody>
      </p:sp>
      <p:sp>
        <p:nvSpPr>
          <p:cNvPr id="16" name="矩形 15"/>
          <p:cNvSpPr/>
          <p:nvPr/>
        </p:nvSpPr>
        <p:spPr>
          <a:xfrm>
            <a:off x="7137003" y="4389107"/>
            <a:ext cx="2415381"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回款：</a:t>
            </a:r>
            <a:r>
              <a:rPr lang="en-US" altLang="zh-CN" sz="1865" dirty="0">
                <a:solidFill>
                  <a:schemeClr val="bg1"/>
                </a:solidFill>
              </a:rPr>
              <a:t>540</a:t>
            </a:r>
            <a:r>
              <a:rPr lang="zh-CN" altLang="en-US" sz="1865" dirty="0">
                <a:solidFill>
                  <a:schemeClr val="bg1"/>
                </a:solidFill>
              </a:rPr>
              <a:t>万</a:t>
            </a:r>
          </a:p>
        </p:txBody>
      </p:sp>
      <p:sp>
        <p:nvSpPr>
          <p:cNvPr id="17" name="矩形 16"/>
          <p:cNvSpPr/>
          <p:nvPr/>
        </p:nvSpPr>
        <p:spPr>
          <a:xfrm>
            <a:off x="7137003" y="4965171"/>
            <a:ext cx="1743307"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添加文本</a:t>
            </a:r>
          </a:p>
        </p:txBody>
      </p:sp>
      <p:sp>
        <p:nvSpPr>
          <p:cNvPr id="18" name="矩形 17"/>
          <p:cNvSpPr/>
          <p:nvPr/>
        </p:nvSpPr>
        <p:spPr>
          <a:xfrm flipH="1">
            <a:off x="3015357" y="3236979"/>
            <a:ext cx="1928515"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完成率：</a:t>
            </a:r>
            <a:r>
              <a:rPr lang="en-US" altLang="zh-CN" sz="1865" dirty="0">
                <a:solidFill>
                  <a:schemeClr val="bg1"/>
                </a:solidFill>
              </a:rPr>
              <a:t>80%</a:t>
            </a:r>
            <a:endParaRPr lang="zh-CN" altLang="en-US" sz="1865" dirty="0">
              <a:solidFill>
                <a:schemeClr val="bg1"/>
              </a:solidFill>
            </a:endParaRPr>
          </a:p>
        </p:txBody>
      </p:sp>
      <p:sp>
        <p:nvSpPr>
          <p:cNvPr id="19" name="矩形 18"/>
          <p:cNvSpPr/>
          <p:nvPr/>
        </p:nvSpPr>
        <p:spPr>
          <a:xfrm flipH="1">
            <a:off x="2528491" y="3813043"/>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销售额：</a:t>
            </a:r>
            <a:r>
              <a:rPr lang="en-US" altLang="zh-CN" sz="1865" dirty="0">
                <a:solidFill>
                  <a:schemeClr val="bg1"/>
                </a:solidFill>
              </a:rPr>
              <a:t>380</a:t>
            </a:r>
            <a:r>
              <a:rPr lang="zh-CN" altLang="en-US" sz="1865" dirty="0">
                <a:solidFill>
                  <a:schemeClr val="bg1"/>
                </a:solidFill>
              </a:rPr>
              <a:t>万</a:t>
            </a:r>
          </a:p>
        </p:txBody>
      </p:sp>
      <p:sp>
        <p:nvSpPr>
          <p:cNvPr id="20" name="矩形 19"/>
          <p:cNvSpPr/>
          <p:nvPr/>
        </p:nvSpPr>
        <p:spPr>
          <a:xfrm flipH="1">
            <a:off x="3296576" y="4389107"/>
            <a:ext cx="1647296"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回款：</a:t>
            </a:r>
            <a:r>
              <a:rPr lang="en-US" altLang="zh-CN" sz="1865" dirty="0">
                <a:solidFill>
                  <a:schemeClr val="bg1"/>
                </a:solidFill>
              </a:rPr>
              <a:t>260</a:t>
            </a:r>
            <a:r>
              <a:rPr lang="zh-CN" altLang="en-US" sz="1865" dirty="0">
                <a:solidFill>
                  <a:schemeClr val="bg1"/>
                </a:solidFill>
              </a:rPr>
              <a:t>万</a:t>
            </a:r>
          </a:p>
        </p:txBody>
      </p:sp>
      <p:sp>
        <p:nvSpPr>
          <p:cNvPr id="21" name="矩形 20"/>
          <p:cNvSpPr/>
          <p:nvPr/>
        </p:nvSpPr>
        <p:spPr>
          <a:xfrm flipH="1">
            <a:off x="2528491" y="4965171"/>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添加文本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 fill="hold"/>
                                        <p:tgtEl>
                                          <p:spTgt spid="4"/>
                                        </p:tgtEl>
                                        <p:attrNameLst>
                                          <p:attrName>ppt_x</p:attrName>
                                        </p:attrNameLst>
                                      </p:cBhvr>
                                      <p:tavLst>
                                        <p:tav tm="0">
                                          <p:val>
                                            <p:strVal val="#ppt_x"/>
                                          </p:val>
                                        </p:tav>
                                        <p:tav tm="100000">
                                          <p:val>
                                            <p:strVal val="#ppt_x"/>
                                          </p:val>
                                        </p:tav>
                                      </p:tavLst>
                                    </p:anim>
                                    <p:anim calcmode="lin" valueType="num">
                                      <p:cBhvr additive="base">
                                        <p:cTn id="12" dur="3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1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left)">
                                      <p:cBhvr>
                                        <p:cTn id="30" dur="500"/>
                                        <p:tgtEl>
                                          <p:spTgt spid="18"/>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right)">
                                      <p:cBhvr>
                                        <p:cTn id="34" dur="500"/>
                                        <p:tgtEl>
                                          <p:spTgt spid="14"/>
                                        </p:tgtEl>
                                      </p:cBhvr>
                                    </p:animEffect>
                                  </p:childTnLst>
                                </p:cTn>
                              </p:par>
                              <p:par>
                                <p:cTn id="35" presetID="12" presetClass="entr" presetSubtype="2" fill="hold" grpId="0" nodeType="withEffect">
                                  <p:stCondLst>
                                    <p:cond delay="2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left)">
                                      <p:cBhvr>
                                        <p:cTn id="38" dur="500"/>
                                        <p:tgtEl>
                                          <p:spTgt spid="19"/>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par>
                                <p:cTn id="43" presetID="12" presetClass="entr" presetSubtype="2" fill="hold" grpId="0" nodeType="withEffect">
                                  <p:stCondLst>
                                    <p:cond delay="4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left)">
                                      <p:cBhvr>
                                        <p:cTn id="46" dur="500"/>
                                        <p:tgtEl>
                                          <p:spTgt spid="20"/>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par>
                                <p:cTn id="51" presetID="12" presetClass="entr" presetSubtype="2" fill="hold" grpId="0" nodeType="withEffect">
                                  <p:stCondLst>
                                    <p:cond delay="6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left)">
                                      <p:cBhvr>
                                        <p:cTn id="54" dur="500"/>
                                        <p:tgtEl>
                                          <p:spTgt spid="21"/>
                                        </p:tgtEl>
                                      </p:cBhvr>
                                    </p:animEffect>
                                  </p:childTnLst>
                                </p:cTn>
                              </p:par>
                              <p:par>
                                <p:cTn id="55" presetID="12" presetClass="entr" presetSubtype="8" fill="hold" grpId="0" nodeType="withEffect">
                                  <p:stCondLst>
                                    <p:cond delay="6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ppt_x</p:attrName>
                                        </p:attrNameLst>
                                      </p:cBhvr>
                                      <p:tavLst>
                                        <p:tav tm="0">
                                          <p:val>
                                            <p:strVal val="#ppt_x-#ppt_w*1.125000"/>
                                          </p:val>
                                        </p:tav>
                                        <p:tav tm="100000">
                                          <p:val>
                                            <p:strVal val="#ppt_x"/>
                                          </p:val>
                                        </p:tav>
                                      </p:tavLst>
                                    </p:anim>
                                    <p:animEffect transition="in" filter="wipe(right)">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241562" y="3585021"/>
            <a:ext cx="2069029"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052"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160" y="1746336"/>
            <a:ext cx="2069029"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052"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59" y="3561666"/>
            <a:ext cx="2069029"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76" y="3933056"/>
              <a:ext cx="754052"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863" y="1665624"/>
            <a:ext cx="2069029"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24" name="椭圆 23"/>
            <p:cNvSpPr/>
            <p:nvPr/>
          </p:nvSpPr>
          <p:spPr bwMode="auto">
            <a:xfrm rot="1267204">
              <a:off x="7211462" y="2178475"/>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052"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3445" y="1545442"/>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125" y="3963274"/>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59" y="150878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613" y="390016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831637" y="3578861"/>
            <a:ext cx="1728192" cy="3279140"/>
            <a:chOff x="766629" y="3417918"/>
            <a:chExt cx="1296144" cy="2459355"/>
          </a:xfrm>
        </p:grpSpPr>
        <p:sp>
          <p:nvSpPr>
            <p:cNvPr id="4" name="等腰三角形 3"/>
            <p:cNvSpPr/>
            <p:nvPr/>
          </p:nvSpPr>
          <p:spPr>
            <a:xfrm>
              <a:off x="1284695" y="4673019"/>
              <a:ext cx="260012" cy="231030"/>
            </a:xfrm>
            <a:prstGeom prst="triangle">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5" name="椭圆 4"/>
            <p:cNvSpPr/>
            <p:nvPr/>
          </p:nvSpPr>
          <p:spPr bwMode="auto">
            <a:xfrm rot="1267204">
              <a:off x="766629" y="3417918"/>
              <a:ext cx="1296144" cy="1296148"/>
            </a:xfrm>
            <a:prstGeom prst="ellipse">
              <a:avLst/>
            </a:prstGeom>
            <a:solidFill>
              <a:schemeClr val="bg1">
                <a:lumMod val="5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6" name="直接连接符 5"/>
            <p:cNvCxnSpPr/>
            <p:nvPr/>
          </p:nvCxnSpPr>
          <p:spPr>
            <a:xfrm flipH="1">
              <a:off x="1405457" y="4904050"/>
              <a:ext cx="4940" cy="973223"/>
            </a:xfrm>
            <a:prstGeom prst="line">
              <a:avLst/>
            </a:prstGeom>
            <a:ln w="381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86986" y="3861842"/>
              <a:ext cx="650659" cy="377075"/>
            </a:xfrm>
            <a:prstGeom prst="rect">
              <a:avLst/>
            </a:prstGeom>
          </p:spPr>
          <p:txBody>
            <a:bodyPr wrap="none">
              <a:spAutoFit/>
            </a:bodyPr>
            <a:lstStyle/>
            <a:p>
              <a:pPr lvl="0"/>
              <a:r>
                <a:rPr lang="zh-CN" altLang="en-US" sz="2665" dirty="0">
                  <a:solidFill>
                    <a:schemeClr val="bg1"/>
                  </a:solidFill>
                </a:rPr>
                <a:t>实际</a:t>
              </a:r>
            </a:p>
          </p:txBody>
        </p:sp>
      </p:grpSp>
      <p:grpSp>
        <p:nvGrpSpPr>
          <p:cNvPr id="8" name="组合 7"/>
          <p:cNvGrpSpPr/>
          <p:nvPr/>
        </p:nvGrpSpPr>
        <p:grpSpPr>
          <a:xfrm>
            <a:off x="1260747" y="1586312"/>
            <a:ext cx="1728192" cy="5271688"/>
            <a:chOff x="5652120" y="1637647"/>
            <a:chExt cx="1296144" cy="3953766"/>
          </a:xfrm>
        </p:grpSpPr>
        <p:sp>
          <p:nvSpPr>
            <p:cNvPr id="9" name="等腰三角形 8"/>
            <p:cNvSpPr/>
            <p:nvPr/>
          </p:nvSpPr>
          <p:spPr>
            <a:xfrm>
              <a:off x="6196226" y="2892748"/>
              <a:ext cx="260012" cy="231030"/>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 name="椭圆 9"/>
            <p:cNvSpPr/>
            <p:nvPr/>
          </p:nvSpPr>
          <p:spPr bwMode="auto">
            <a:xfrm rot="1267204">
              <a:off x="5652120" y="1637647"/>
              <a:ext cx="1296144" cy="129614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11" name="直接连接符 10"/>
            <p:cNvCxnSpPr/>
            <p:nvPr/>
          </p:nvCxnSpPr>
          <p:spPr>
            <a:xfrm>
              <a:off x="6321928" y="3123779"/>
              <a:ext cx="0" cy="2467634"/>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977418" y="2083559"/>
              <a:ext cx="650659" cy="377075"/>
            </a:xfrm>
            <a:prstGeom prst="rect">
              <a:avLst/>
            </a:prstGeom>
          </p:spPr>
          <p:txBody>
            <a:bodyPr wrap="none">
              <a:spAutoFit/>
            </a:bodyPr>
            <a:lstStyle/>
            <a:p>
              <a:pPr lvl="0"/>
              <a:r>
                <a:rPr lang="zh-CN" altLang="en-US" sz="2665" dirty="0">
                  <a:solidFill>
                    <a:schemeClr val="bg1"/>
                  </a:solidFill>
                </a:rPr>
                <a:t>目标</a:t>
              </a:r>
            </a:p>
          </p:txBody>
        </p:sp>
      </p:grpSp>
      <p:sp>
        <p:nvSpPr>
          <p:cNvPr id="15" name="矩形 14"/>
          <p:cNvSpPr/>
          <p:nvPr/>
        </p:nvSpPr>
        <p:spPr>
          <a:xfrm>
            <a:off x="6210879" y="2084851"/>
            <a:ext cx="1005403" cy="584775"/>
          </a:xfrm>
          <a:prstGeom prst="rect">
            <a:avLst/>
          </a:prstGeom>
        </p:spPr>
        <p:txBody>
          <a:bodyPr wrap="none">
            <a:spAutoFit/>
          </a:bodyPr>
          <a:lstStyle/>
          <a:p>
            <a:pPr lvl="0" algn="ctr"/>
            <a:r>
              <a:rPr lang="en-US" altLang="zh-CN" sz="3200" dirty="0">
                <a:solidFill>
                  <a:schemeClr val="accent1"/>
                </a:solidFill>
              </a:rPr>
              <a:t>96%</a:t>
            </a:r>
            <a:endParaRPr lang="zh-CN" altLang="en-US" sz="3200" dirty="0">
              <a:solidFill>
                <a:schemeClr val="accent1"/>
              </a:solidFill>
            </a:endParaRPr>
          </a:p>
        </p:txBody>
      </p:sp>
      <p:cxnSp>
        <p:nvCxnSpPr>
          <p:cNvPr id="17" name="直接连接符 16"/>
          <p:cNvCxnSpPr/>
          <p:nvPr/>
        </p:nvCxnSpPr>
        <p:spPr>
          <a:xfrm>
            <a:off x="3023659" y="2447601"/>
            <a:ext cx="3168352"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607197" y="4452160"/>
            <a:ext cx="1584815"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306889" y="4088050"/>
            <a:ext cx="1005403" cy="584775"/>
          </a:xfrm>
          <a:prstGeom prst="rect">
            <a:avLst/>
          </a:prstGeom>
        </p:spPr>
        <p:txBody>
          <a:bodyPr wrap="none">
            <a:spAutoFit/>
          </a:bodyPr>
          <a:lstStyle/>
          <a:p>
            <a:pPr lvl="0" algn="ctr"/>
            <a:r>
              <a:rPr lang="en-US" altLang="zh-CN" sz="3200" dirty="0">
                <a:solidFill>
                  <a:schemeClr val="tx1">
                    <a:lumMod val="50000"/>
                    <a:lumOff val="50000"/>
                  </a:schemeClr>
                </a:solidFill>
              </a:rPr>
              <a:t>42%</a:t>
            </a:r>
            <a:endParaRPr lang="zh-CN" altLang="en-US" sz="3200" dirty="0">
              <a:solidFill>
                <a:schemeClr val="tx1">
                  <a:lumMod val="50000"/>
                  <a:lumOff val="50000"/>
                </a:schemeClr>
              </a:solidFill>
            </a:endParaRPr>
          </a:p>
        </p:txBody>
      </p:sp>
      <p:sp>
        <p:nvSpPr>
          <p:cNvPr id="23" name="矩形 67"/>
          <p:cNvSpPr>
            <a:spLocks noChangeArrowheads="1"/>
          </p:cNvSpPr>
          <p:nvPr/>
        </p:nvSpPr>
        <p:spPr bwMode="auto">
          <a:xfrm>
            <a:off x="7230185" y="1929607"/>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4" name="矩形 67"/>
          <p:cNvSpPr>
            <a:spLocks noChangeArrowheads="1"/>
          </p:cNvSpPr>
          <p:nvPr/>
        </p:nvSpPr>
        <p:spPr bwMode="auto">
          <a:xfrm>
            <a:off x="7230184" y="3934160"/>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Oval 15"/>
          <p:cNvSpPr>
            <a:spLocks noChangeArrowheads="1"/>
          </p:cNvSpPr>
          <p:nvPr/>
        </p:nvSpPr>
        <p:spPr bwMode="auto">
          <a:xfrm>
            <a:off x="5308203" y="2935221"/>
            <a:ext cx="1234016" cy="1231900"/>
          </a:xfrm>
          <a:prstGeom prst="ellipse">
            <a:avLst/>
          </a:prstGeom>
          <a:solidFill>
            <a:sysClr val="window" lastClr="FFFFFF">
              <a:lumMod val="85000"/>
            </a:sysClr>
          </a:solidFill>
          <a:ln>
            <a:noFill/>
          </a:ln>
        </p:spPr>
        <p:txBody>
          <a:bodyPr lIns="0" tIns="0" rIns="0" bIns="0" anchor="ctr"/>
          <a:lstStyle/>
          <a:p>
            <a:pPr algn="ctr" defTabSz="1218565">
              <a:defRPr/>
            </a:pPr>
            <a:r>
              <a:rPr lang="zh-CN" altLang="en-US" sz="3200" b="1" kern="0" dirty="0">
                <a:solidFill>
                  <a:schemeClr val="accent1"/>
                </a:solidFill>
                <a:latin typeface="微软雅黑" panose="020B0503020204020204" pitchFamily="34" charset="-122"/>
                <a:ea typeface="微软雅黑" panose="020B0503020204020204" pitchFamily="34" charset="-122"/>
              </a:rPr>
              <a:t>目标</a:t>
            </a:r>
          </a:p>
        </p:txBody>
      </p:sp>
      <p:grpSp>
        <p:nvGrpSpPr>
          <p:cNvPr id="4" name="组合 3"/>
          <p:cNvGrpSpPr/>
          <p:nvPr/>
        </p:nvGrpSpPr>
        <p:grpSpPr>
          <a:xfrm>
            <a:off x="4118636" y="1489536"/>
            <a:ext cx="2302933" cy="2472267"/>
            <a:chOff x="3088977" y="1117152"/>
            <a:chExt cx="1727200" cy="1854200"/>
          </a:xfrm>
        </p:grpSpPr>
        <p:sp>
          <p:nvSpPr>
            <p:cNvPr id="5" name="任意多边形 4"/>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ea typeface="微软雅黑" panose="020B0503020204020204" pitchFamily="34" charset="-122"/>
                </a:rPr>
                <a:t>不想做</a:t>
              </a:r>
            </a:p>
          </p:txBody>
        </p:sp>
      </p:grpSp>
      <p:grpSp>
        <p:nvGrpSpPr>
          <p:cNvPr id="7" name="组合 6"/>
          <p:cNvGrpSpPr/>
          <p:nvPr/>
        </p:nvGrpSpPr>
        <p:grpSpPr>
          <a:xfrm>
            <a:off x="5469070" y="3151120"/>
            <a:ext cx="2341033" cy="2427816"/>
            <a:chOff x="4101802" y="2363340"/>
            <a:chExt cx="1755775" cy="1820862"/>
          </a:xfrm>
        </p:grpSpPr>
        <p:sp>
          <p:nvSpPr>
            <p:cNvPr id="8" name="任意多边形 7"/>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9"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不好做</a:t>
              </a:r>
            </a:p>
          </p:txBody>
        </p:sp>
      </p:grpSp>
      <p:grpSp>
        <p:nvGrpSpPr>
          <p:cNvPr id="10" name="组合 9"/>
          <p:cNvGrpSpPr/>
          <p:nvPr/>
        </p:nvGrpSpPr>
        <p:grpSpPr>
          <a:xfrm>
            <a:off x="5511403" y="1904403"/>
            <a:ext cx="2501900" cy="2093384"/>
            <a:chOff x="4133552" y="1428302"/>
            <a:chExt cx="1876425" cy="1570038"/>
          </a:xfrm>
        </p:grpSpPr>
        <p:sp>
          <p:nvSpPr>
            <p:cNvPr id="11" name="任意多边形 10"/>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2"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不会做</a:t>
              </a:r>
            </a:p>
          </p:txBody>
        </p:sp>
      </p:grpSp>
      <p:grpSp>
        <p:nvGrpSpPr>
          <p:cNvPr id="13" name="组合 12"/>
          <p:cNvGrpSpPr/>
          <p:nvPr/>
        </p:nvGrpSpPr>
        <p:grpSpPr>
          <a:xfrm>
            <a:off x="3904852" y="3106670"/>
            <a:ext cx="2457451" cy="2199217"/>
            <a:chOff x="2928639" y="2330002"/>
            <a:chExt cx="1843088" cy="1649413"/>
          </a:xfrm>
        </p:grpSpPr>
        <p:sp>
          <p:nvSpPr>
            <p:cNvPr id="14" name="任意多边形 13"/>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5"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做不好</a:t>
              </a:r>
            </a:p>
          </p:txBody>
        </p:sp>
      </p:grpSp>
      <p:sp>
        <p:nvSpPr>
          <p:cNvPr id="16" name="矩形 15"/>
          <p:cNvSpPr/>
          <p:nvPr/>
        </p:nvSpPr>
        <p:spPr>
          <a:xfrm>
            <a:off x="7767769" y="1500789"/>
            <a:ext cx="2537883" cy="153959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7" name="矩形 16"/>
          <p:cNvSpPr/>
          <p:nvPr/>
        </p:nvSpPr>
        <p:spPr>
          <a:xfrm>
            <a:off x="7767769" y="3902899"/>
            <a:ext cx="2537883"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8" name="矩形 17"/>
          <p:cNvSpPr/>
          <p:nvPr/>
        </p:nvSpPr>
        <p:spPr>
          <a:xfrm>
            <a:off x="1627319" y="1473663"/>
            <a:ext cx="2537884" cy="1593848"/>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9" name="矩形 18"/>
          <p:cNvSpPr/>
          <p:nvPr/>
        </p:nvSpPr>
        <p:spPr>
          <a:xfrm>
            <a:off x="1627319" y="3902899"/>
            <a:ext cx="2537884"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style.rotation</p:attrName>
                                        </p:attrNameLst>
                                      </p:cBhvr>
                                      <p:tavLst>
                                        <p:tav tm="0">
                                          <p:val>
                                            <p:fltVal val="720"/>
                                          </p:val>
                                        </p:tav>
                                        <p:tav tm="100000">
                                          <p:val>
                                            <p:fltVal val="0"/>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3" presetClass="entr" presetSubtype="16" fill="hold" grpId="0" nodeType="withEffect">
                                  <p:stCondLst>
                                    <p:cond delay="3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TextBox 2"/>
          <p:cNvSpPr txBox="1"/>
          <p:nvPr/>
        </p:nvSpPr>
        <p:spPr>
          <a:xfrm>
            <a:off x="1887845" y="2086853"/>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A</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617271" y="1727225"/>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B</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346698" y="2398591"/>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C</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0076125" y="1508787"/>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D</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80061" y="2854938"/>
            <a:ext cx="2345384"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51764" y="3567501"/>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1001619" y="3833682"/>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489" y="2495309"/>
            <a:ext cx="2345384"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3137926" y="328905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87782" y="355524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914" y="3166678"/>
            <a:ext cx="2345384"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5195326" y="380340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45181" y="406959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8341" y="2276873"/>
            <a:ext cx="2345384"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271776" y="3146184"/>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221631" y="3412365"/>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634273" y="1262168"/>
            <a:ext cx="3156633" cy="1446550"/>
          </a:xfrm>
          <a:prstGeom prst="rect">
            <a:avLst/>
          </a:prstGeom>
          <a:noFill/>
        </p:spPr>
        <p:txBody>
          <a:bodyPr wrap="none" rtlCol="0">
            <a:spAutoFit/>
          </a:bodyPr>
          <a:lstStyle/>
          <a:p>
            <a:pPr algn="ctr"/>
            <a:r>
              <a:rPr lang="en-US" altLang="zh-CN" sz="8800" b="1" dirty="0" smtClean="0">
                <a:solidFill>
                  <a:schemeClr val="bg1"/>
                </a:solidFill>
                <a:latin typeface="微软雅黑" panose="020B0503020204020204" pitchFamily="34" charset="-122"/>
                <a:ea typeface="微软雅黑" panose="020B0503020204020204" pitchFamily="34" charset="-122"/>
              </a:rPr>
              <a:t>20XX</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3452861" y="2490910"/>
            <a:ext cx="5519461" cy="923330"/>
          </a:xfrm>
          <a:prstGeom prst="rect">
            <a:avLst/>
          </a:prstGeom>
          <a:noFill/>
        </p:spPr>
        <p:txBody>
          <a:bodyPr wrap="none" rtlCol="0">
            <a:spAutoFit/>
          </a:bodyPr>
          <a:lstStyle/>
          <a:p>
            <a:pPr algn="ctr"/>
            <a:r>
              <a:rPr lang="zh-CN" altLang="en-US" sz="5400" b="1" spc="-200" dirty="0" smtClean="0">
                <a:solidFill>
                  <a:schemeClr val="bg1"/>
                </a:solidFill>
              </a:rPr>
              <a:t>感谢您的耐心观看</a:t>
            </a:r>
            <a:endParaRPr lang="zh-CN" altLang="en-US" sz="5400" b="1" spc="-200" dirty="0">
              <a:solidFill>
                <a:schemeClr val="bg1"/>
              </a:solidFill>
            </a:endParaRP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a:t>
            </a:r>
            <a:r>
              <a:rPr lang="zh-CN" altLang="en-US" sz="1865" dirty="0" smtClean="0">
                <a:solidFill>
                  <a:schemeClr val="bg1"/>
                </a:solidFill>
                <a:latin typeface="微软雅黑" panose="020B0503020204020204" pitchFamily="34" charset="-122"/>
                <a:ea typeface="微软雅黑" panose="020B0503020204020204" pitchFamily="34" charset="-122"/>
              </a:rPr>
              <a:t>：</a:t>
            </a:r>
            <a:r>
              <a:rPr lang="en-US" altLang="zh-CN" sz="1865" dirty="0" smtClean="0">
                <a:solidFill>
                  <a:schemeClr val="bg1"/>
                </a:solidFill>
                <a:latin typeface="微软雅黑" panose="020B0503020204020204" pitchFamily="34" charset="-122"/>
                <a:ea typeface="微软雅黑" panose="020B0503020204020204" pitchFamily="34" charset="-122"/>
              </a:rPr>
              <a:t>xxx</a:t>
            </a:r>
            <a:endParaRPr lang="zh-CN" altLang="en-US" sz="186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3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gtEl>
                                        <p:attrNameLst>
                                          <p:attrName>ppt_y</p:attrName>
                                        </p:attrNameLst>
                                      </p:cBhvr>
                                      <p:tavLst>
                                        <p:tav tm="0">
                                          <p:val>
                                            <p:strVal val="#ppt_y"/>
                                          </p:val>
                                        </p:tav>
                                        <p:tav tm="100000">
                                          <p:val>
                                            <p:strVal val="#ppt_y"/>
                                          </p:val>
                                        </p:tav>
                                      </p:tavLst>
                                    </p:anim>
                                    <p:anim calcmode="lin" valueType="num">
                                      <p:cBhvr>
                                        <p:cTn id="3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gtEl>
                                      </p:cBhvr>
                                    </p:animEffect>
                                  </p:childTnLst>
                                </p:cTn>
                              </p:par>
                            </p:childTnLst>
                          </p:cTn>
                        </p:par>
                        <p:par>
                          <p:cTn id="37" fill="hold">
                            <p:stCondLst>
                              <p:cond delay="1850"/>
                            </p:stCondLst>
                            <p:childTnLst>
                              <p:par>
                                <p:cTn id="38" presetID="42"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2850"/>
                            </p:stCondLst>
                            <p:childTnLst>
                              <p:par>
                                <p:cTn id="44" presetID="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a:spLocks noChangeArrowheads="1"/>
          </p:cNvSpPr>
          <p:nvPr/>
        </p:nvSpPr>
        <p:spPr bwMode="auto">
          <a:xfrm>
            <a:off x="5427646" y="1364289"/>
            <a:ext cx="6332983" cy="4507776"/>
          </a:xfrm>
          <a:prstGeom prst="rect">
            <a:avLst/>
          </a:prstGeom>
          <a:blipFill dpi="0" rotWithShape="1">
            <a:blip r:embed="rId3"/>
            <a:srcRect/>
            <a:stretch>
              <a:fillRect/>
            </a:stretch>
          </a:blipFill>
          <a:ln>
            <a:noFill/>
          </a:ln>
        </p:spPr>
        <p:txBody>
          <a:bodyPr anchor="ctr"/>
          <a:lstStyle/>
          <a:p>
            <a:pPr algn="ctr" eaLnBrk="1" hangingPunct="1">
              <a:buFont typeface="Arial" panose="020B0604020202020204" pitchFamily="34" charset="0"/>
              <a:buNone/>
            </a:pPr>
            <a:endParaRPr lang="zh-CN" altLang="en-US" sz="2400" dirty="0">
              <a:solidFill>
                <a:srgbClr val="FFFFFF"/>
              </a:solidFill>
            </a:endParaRPr>
          </a:p>
        </p:txBody>
      </p:sp>
      <p:sp>
        <p:nvSpPr>
          <p:cNvPr id="4" name="矩形 3"/>
          <p:cNvSpPr>
            <a:spLocks noChangeArrowheads="1"/>
          </p:cNvSpPr>
          <p:nvPr/>
        </p:nvSpPr>
        <p:spPr bwMode="auto">
          <a:xfrm>
            <a:off x="815413" y="2948947"/>
            <a:ext cx="6695776" cy="2477975"/>
          </a:xfrm>
          <a:prstGeom prst="rect">
            <a:avLst/>
          </a:prstGeom>
          <a:solidFill>
            <a:schemeClr val="accent1"/>
          </a:solidFill>
          <a:ln>
            <a:noFill/>
          </a:ln>
        </p:spPr>
        <p:txBody>
          <a:bodyPr lIns="240000" tIns="144000" rIns="240000" bIns="144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865" dirty="0">
              <a:solidFill>
                <a:srgbClr val="FFFFFF"/>
              </a:solidFill>
              <a:latin typeface="+mn-ea"/>
              <a:ea typeface="+mn-ea"/>
            </a:endParaRPr>
          </a:p>
          <a:p>
            <a:pPr algn="just">
              <a:lnSpc>
                <a:spcPct val="130000"/>
              </a:lnSpc>
              <a:spcBef>
                <a:spcPts val="800"/>
              </a:spcBef>
              <a:spcAft>
                <a:spcPts val="800"/>
              </a:spcAft>
              <a:buNone/>
              <a:defRPr/>
            </a:pPr>
            <a:endParaRPr lang="zh-CN" altLang="en-US" sz="1865" dirty="0">
              <a:solidFill>
                <a:srgbClr val="FFFFFF"/>
              </a:solidFill>
              <a:latin typeface="+mn-ea"/>
              <a:ea typeface="+mn-ea"/>
            </a:endParaRPr>
          </a:p>
        </p:txBody>
      </p:sp>
      <p:sp>
        <p:nvSpPr>
          <p:cNvPr id="5" name="矩形 4"/>
          <p:cNvSpPr/>
          <p:nvPr/>
        </p:nvSpPr>
        <p:spPr>
          <a:xfrm>
            <a:off x="1032406" y="3474915"/>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6" name="矩形 5"/>
          <p:cNvSpPr/>
          <p:nvPr/>
        </p:nvSpPr>
        <p:spPr>
          <a:xfrm>
            <a:off x="1032406" y="4608741"/>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7" name="矩形 6"/>
          <p:cNvSpPr/>
          <p:nvPr/>
        </p:nvSpPr>
        <p:spPr>
          <a:xfrm>
            <a:off x="1064787" y="4213579"/>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客户开拓能力</a:t>
            </a:r>
            <a:endParaRPr lang="en-US" altLang="zh-CN" sz="1865" b="1" dirty="0">
              <a:solidFill>
                <a:srgbClr val="FFFFFF"/>
              </a:solidFill>
              <a:latin typeface="微软雅黑" panose="020B0503020204020204" pitchFamily="34" charset="-122"/>
            </a:endParaRPr>
          </a:p>
        </p:txBody>
      </p:sp>
      <p:sp>
        <p:nvSpPr>
          <p:cNvPr id="8" name="矩形 7"/>
          <p:cNvSpPr/>
          <p:nvPr/>
        </p:nvSpPr>
        <p:spPr>
          <a:xfrm>
            <a:off x="1064787" y="3044958"/>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市场感知能力</a:t>
            </a:r>
            <a:endParaRPr lang="en-US" altLang="zh-CN" sz="1865" b="1" dirty="0">
              <a:solidFill>
                <a:srgbClr val="FFFFFF"/>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任意多边形 19"/>
          <p:cNvSpPr>
            <a:spLocks noChangeArrowheads="1"/>
          </p:cNvSpPr>
          <p:nvPr/>
        </p:nvSpPr>
        <p:spPr bwMode="auto">
          <a:xfrm>
            <a:off x="7210200" y="2158866"/>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1"/>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4" name="任意多边形 20"/>
          <p:cNvSpPr>
            <a:spLocks noChangeArrowheads="1"/>
          </p:cNvSpPr>
          <p:nvPr/>
        </p:nvSpPr>
        <p:spPr bwMode="auto">
          <a:xfrm rot="3600000">
            <a:off x="7940890" y="2581981"/>
            <a:ext cx="1372133" cy="1370540"/>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5" name="任意多边形 24"/>
          <p:cNvSpPr>
            <a:spLocks noChangeArrowheads="1"/>
          </p:cNvSpPr>
          <p:nvPr/>
        </p:nvSpPr>
        <p:spPr bwMode="auto">
          <a:xfrm rot="18000000">
            <a:off x="6478715" y="2581183"/>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eaLnBrk="1" hangingPunct="1"/>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6" name="任意多边形 31"/>
          <p:cNvSpPr>
            <a:spLocks noChangeArrowheads="1"/>
          </p:cNvSpPr>
          <p:nvPr/>
        </p:nvSpPr>
        <p:spPr bwMode="auto">
          <a:xfrm rot="18255227">
            <a:off x="7964793" y="3394742"/>
            <a:ext cx="1368947" cy="1373727"/>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1"/>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7" name="任意多边形 35"/>
          <p:cNvSpPr>
            <a:spLocks noChangeArrowheads="1"/>
          </p:cNvSpPr>
          <p:nvPr/>
        </p:nvSpPr>
        <p:spPr bwMode="auto">
          <a:xfrm>
            <a:off x="7210200" y="3848136"/>
            <a:ext cx="1372133"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8" name="任意多边形 39"/>
          <p:cNvSpPr>
            <a:spLocks noChangeArrowheads="1"/>
          </p:cNvSpPr>
          <p:nvPr/>
        </p:nvSpPr>
        <p:spPr bwMode="auto">
          <a:xfrm rot="3332381">
            <a:off x="6457199" y="3391556"/>
            <a:ext cx="1367352" cy="1375320"/>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4000" rIns="0" bIns="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9" name="矩形 41"/>
          <p:cNvSpPr>
            <a:spLocks noChangeArrowheads="1"/>
          </p:cNvSpPr>
          <p:nvPr/>
        </p:nvSpPr>
        <p:spPr bwMode="auto">
          <a:xfrm>
            <a:off x="6605096" y="1486346"/>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0" name="矩形 42"/>
          <p:cNvSpPr>
            <a:spLocks noChangeArrowheads="1"/>
          </p:cNvSpPr>
          <p:nvPr/>
        </p:nvSpPr>
        <p:spPr bwMode="auto">
          <a:xfrm>
            <a:off x="6605096" y="5119870"/>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1" name="矩形 43"/>
          <p:cNvSpPr>
            <a:spLocks noChangeArrowheads="1"/>
          </p:cNvSpPr>
          <p:nvPr/>
        </p:nvSpPr>
        <p:spPr bwMode="auto">
          <a:xfrm>
            <a:off x="9155721"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2" name="矩形 44"/>
          <p:cNvSpPr>
            <a:spLocks noChangeArrowheads="1"/>
          </p:cNvSpPr>
          <p:nvPr/>
        </p:nvSpPr>
        <p:spPr bwMode="auto">
          <a:xfrm>
            <a:off x="9155721"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3" name="矩形 45"/>
          <p:cNvSpPr>
            <a:spLocks noChangeArrowheads="1"/>
          </p:cNvSpPr>
          <p:nvPr/>
        </p:nvSpPr>
        <p:spPr bwMode="auto">
          <a:xfrm>
            <a:off x="4259177"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4" name="矩形 46"/>
          <p:cNvSpPr>
            <a:spLocks noChangeArrowheads="1"/>
          </p:cNvSpPr>
          <p:nvPr/>
        </p:nvSpPr>
        <p:spPr bwMode="auto">
          <a:xfrm>
            <a:off x="4259177"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grpSp>
        <p:nvGrpSpPr>
          <p:cNvPr id="15" name="组合 14"/>
          <p:cNvGrpSpPr/>
          <p:nvPr/>
        </p:nvGrpSpPr>
        <p:grpSpPr>
          <a:xfrm>
            <a:off x="1007436" y="1093666"/>
            <a:ext cx="2688299" cy="1685477"/>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8" name="组合 17"/>
          <p:cNvGrpSpPr/>
          <p:nvPr/>
        </p:nvGrpSpPr>
        <p:grpSpPr>
          <a:xfrm>
            <a:off x="1007435" y="2876184"/>
            <a:ext cx="2688299" cy="1721037"/>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grpSp>
      <p:grpSp>
        <p:nvGrpSpPr>
          <p:cNvPr id="21" name="组合 20"/>
          <p:cNvGrpSpPr/>
          <p:nvPr/>
        </p:nvGrpSpPr>
        <p:grpSpPr>
          <a:xfrm>
            <a:off x="1007435" y="4695552"/>
            <a:ext cx="2688299" cy="1691365"/>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4" name="组合 23"/>
          <p:cNvGrpSpPr/>
          <p:nvPr/>
        </p:nvGrpSpPr>
        <p:grpSpPr>
          <a:xfrm>
            <a:off x="871363" y="2806872"/>
            <a:ext cx="2344317"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TextBox 27"/>
              <p:cNvSpPr txBox="1"/>
              <p:nvPr/>
            </p:nvSpPr>
            <p:spPr>
              <a:xfrm>
                <a:off x="1254614" y="2715138"/>
                <a:ext cx="1061829" cy="623248"/>
              </a:xfrm>
              <a:prstGeom prst="rect">
                <a:avLst/>
              </a:prstGeom>
              <a:noFill/>
            </p:spPr>
            <p:txBody>
              <a:bodyPr wrap="none" rtlCol="0">
                <a:spAutoFit/>
              </a:bodyPr>
              <a:lstStyle/>
              <a:p>
                <a:pPr algn="ctr"/>
                <a:r>
                  <a:rPr lang="zh-CN" altLang="en-US" sz="2400" dirty="0">
                    <a:solidFill>
                      <a:schemeClr val="bg1">
                        <a:lumMod val="65000"/>
                      </a:schemeClr>
                    </a:solidFill>
                  </a:rPr>
                  <a:t>宏观利好</a:t>
                </a:r>
                <a:endParaRPr lang="en-US" altLang="zh-CN" sz="2400" dirty="0">
                  <a:solidFill>
                    <a:schemeClr val="bg1">
                      <a:lumMod val="65000"/>
                    </a:schemeClr>
                  </a:solidFill>
                </a:endParaRPr>
              </a:p>
              <a:p>
                <a:pPr algn="ctr"/>
                <a:r>
                  <a:rPr lang="zh-CN" altLang="en-US" sz="2400"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01</a:t>
              </a:r>
              <a:endParaRPr lang="zh-CN" altLang="en-US" sz="2400" dirty="0">
                <a:latin typeface="Impact" panose="020B0806030902050204" pitchFamily="34" charset="0"/>
              </a:endParaRPr>
            </a:p>
          </p:txBody>
        </p:sp>
      </p:grpSp>
      <p:sp>
        <p:nvSpPr>
          <p:cNvPr id="29" name="Rectangle 20"/>
          <p:cNvSpPr>
            <a:spLocks noChangeArrowheads="1"/>
          </p:cNvSpPr>
          <p:nvPr/>
        </p:nvSpPr>
        <p:spPr bwMode="auto">
          <a:xfrm>
            <a:off x="6953870" y="1892829"/>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458" y="321654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458" y="447898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512" y="2090191"/>
            <a:ext cx="1311207"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TextBox 36"/>
              <p:cNvSpPr txBox="1"/>
              <p:nvPr/>
            </p:nvSpPr>
            <p:spPr>
              <a:xfrm>
                <a:off x="2508965" y="1795583"/>
                <a:ext cx="677108"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5" dirty="0">
                <a:latin typeface="Impact" panose="020B0806030902050204" pitchFamily="34" charset="0"/>
              </a:endParaRPr>
            </a:p>
          </p:txBody>
        </p:sp>
        <p:sp>
          <p:nvSpPr>
            <p:cNvPr id="35" name="矩形 34"/>
            <p:cNvSpPr/>
            <p:nvPr/>
          </p:nvSpPr>
          <p:spPr>
            <a:xfrm>
              <a:off x="2111184" y="2388489"/>
              <a:ext cx="298399"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3951" y="3182684"/>
            <a:ext cx="176800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TextBox 42"/>
              <p:cNvSpPr txBox="1"/>
              <p:nvPr/>
            </p:nvSpPr>
            <p:spPr>
              <a:xfrm>
                <a:off x="3302370" y="2767981"/>
                <a:ext cx="855042" cy="500233"/>
              </a:xfrm>
              <a:prstGeom prst="rect">
                <a:avLst/>
              </a:prstGeom>
              <a:noFill/>
            </p:spPr>
            <p:txBody>
              <a:bodyPr wrap="none" rtlCol="0">
                <a:spAutoFit/>
              </a:bodyPr>
              <a:lstStyle/>
              <a:p>
                <a:pPr algn="ctr"/>
                <a:r>
                  <a:rPr lang="zh-CN" altLang="en-US" sz="1865" dirty="0">
                    <a:solidFill>
                      <a:schemeClr val="bg1">
                        <a:lumMod val="65000"/>
                      </a:schemeClr>
                    </a:solidFill>
                  </a:rPr>
                  <a:t>宏观利好</a:t>
                </a:r>
              </a:p>
              <a:p>
                <a:pPr algn="ctr"/>
                <a:r>
                  <a:rPr lang="zh-CN" altLang="en-US" sz="1865"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40"/>
            <p:cNvSpPr/>
            <p:nvPr/>
          </p:nvSpPr>
          <p:spPr>
            <a:xfrm>
              <a:off x="3860343" y="3263037"/>
              <a:ext cx="356107" cy="315423"/>
            </a:xfrm>
            <a:prstGeom prst="rect">
              <a:avLst/>
            </a:prstGeom>
          </p:spPr>
          <p:txBody>
            <a:bodyPr wrap="none">
              <a:spAutoFit/>
            </a:bodyPr>
            <a:lstStyle/>
            <a:p>
              <a:pPr algn="ctr"/>
              <a:r>
                <a:rPr lang="en-US" altLang="zh-CN" sz="2135" dirty="0">
                  <a:solidFill>
                    <a:schemeClr val="bg1"/>
                  </a:solidFill>
                  <a:latin typeface="Impact" panose="020B0806030902050204" pitchFamily="34" charset="0"/>
                </a:rPr>
                <a:t>03</a:t>
              </a:r>
              <a:endParaRPr lang="zh-CN" altLang="en-US" sz="2135" dirty="0">
                <a:solidFill>
                  <a:schemeClr val="bg1"/>
                </a:solidFill>
                <a:latin typeface="Impact" panose="020B0806030902050204" pitchFamily="34" charset="0"/>
              </a:endParaRPr>
            </a:p>
          </p:txBody>
        </p:sp>
      </p:grpSp>
      <p:sp>
        <p:nvSpPr>
          <p:cNvPr id="44" name="椭圆 43"/>
          <p:cNvSpPr/>
          <p:nvPr/>
        </p:nvSpPr>
        <p:spPr>
          <a:xfrm>
            <a:off x="6176817" y="207672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17" y="3318352"/>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40" y="455998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t>单击此处添加标题</a:t>
            </a:r>
          </a:p>
        </p:txBody>
      </p:sp>
      <p:cxnSp>
        <p:nvCxnSpPr>
          <p:cNvPr id="25" name="直接连接符 24"/>
          <p:cNvCxnSpPr>
            <a:stCxn id="13" idx="1"/>
          </p:cNvCxnSpPr>
          <p:nvPr/>
        </p:nvCxnSpPr>
        <p:spPr>
          <a:xfrm flipV="1">
            <a:off x="1396435"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708"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81"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9256"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19631" y="1988840"/>
            <a:ext cx="1143262" cy="666786"/>
          </a:xfrm>
          <a:prstGeom prst="rect">
            <a:avLst/>
          </a:prstGeom>
          <a:noFill/>
        </p:spPr>
        <p:txBody>
          <a:bodyPr wrap="none" rtlCol="0">
            <a:spAutoFit/>
          </a:bodyPr>
          <a:lstStyle/>
          <a:p>
            <a:r>
              <a:rPr lang="en-US" altLang="zh-CN" sz="3735" dirty="0">
                <a:solidFill>
                  <a:schemeClr val="accent1"/>
                </a:solidFill>
              </a:rPr>
              <a:t>86%</a:t>
            </a:r>
            <a:endParaRPr lang="zh-CN" altLang="en-US" sz="3735" dirty="0">
              <a:solidFill>
                <a:schemeClr val="accent1"/>
              </a:solidFill>
            </a:endParaRPr>
          </a:p>
        </p:txBody>
      </p:sp>
      <p:sp>
        <p:nvSpPr>
          <p:cNvPr id="31" name="TextBox 30"/>
          <p:cNvSpPr txBox="1"/>
          <p:nvPr/>
        </p:nvSpPr>
        <p:spPr>
          <a:xfrm>
            <a:off x="1477379"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3" name="TextBox 32"/>
          <p:cNvSpPr txBox="1"/>
          <p:nvPr/>
        </p:nvSpPr>
        <p:spPr>
          <a:xfrm>
            <a:off x="3963547"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4" name="TextBox 33"/>
          <p:cNvSpPr txBox="1"/>
          <p:nvPr/>
        </p:nvSpPr>
        <p:spPr>
          <a:xfrm>
            <a:off x="6373923" y="3102472"/>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5" name="TextBox 34"/>
          <p:cNvSpPr txBox="1"/>
          <p:nvPr/>
        </p:nvSpPr>
        <p:spPr>
          <a:xfrm>
            <a:off x="8870200"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6" name="TextBox 35"/>
          <p:cNvSpPr txBox="1"/>
          <p:nvPr/>
        </p:nvSpPr>
        <p:spPr>
          <a:xfrm>
            <a:off x="4018317" y="2014392"/>
            <a:ext cx="930063" cy="666786"/>
          </a:xfrm>
          <a:prstGeom prst="rect">
            <a:avLst/>
          </a:prstGeom>
          <a:noFill/>
        </p:spPr>
        <p:txBody>
          <a:bodyPr wrap="none" rtlCol="0">
            <a:spAutoFit/>
          </a:bodyPr>
          <a:lstStyle/>
          <a:p>
            <a:r>
              <a:rPr lang="en-US" altLang="zh-CN" sz="3735" dirty="0">
                <a:solidFill>
                  <a:schemeClr val="accent1"/>
                </a:solidFill>
              </a:rPr>
              <a:t>3</a:t>
            </a:r>
            <a:r>
              <a:rPr lang="zh-CN" altLang="en-US" sz="3735" dirty="0">
                <a:solidFill>
                  <a:schemeClr val="accent1"/>
                </a:solidFill>
              </a:rPr>
              <a:t>件</a:t>
            </a:r>
          </a:p>
        </p:txBody>
      </p:sp>
      <p:sp>
        <p:nvSpPr>
          <p:cNvPr id="37" name="TextBox 36"/>
          <p:cNvSpPr txBox="1"/>
          <p:nvPr/>
        </p:nvSpPr>
        <p:spPr>
          <a:xfrm>
            <a:off x="6482069" y="1988840"/>
            <a:ext cx="930063" cy="666786"/>
          </a:xfrm>
          <a:prstGeom prst="rect">
            <a:avLst/>
          </a:prstGeom>
          <a:noFill/>
        </p:spPr>
        <p:txBody>
          <a:bodyPr wrap="none" rtlCol="0">
            <a:spAutoFit/>
          </a:bodyPr>
          <a:lstStyle/>
          <a:p>
            <a:r>
              <a:rPr lang="en-US" altLang="zh-CN" sz="3735" dirty="0">
                <a:solidFill>
                  <a:schemeClr val="accent1"/>
                </a:solidFill>
              </a:rPr>
              <a:t>4</a:t>
            </a:r>
            <a:r>
              <a:rPr lang="zh-CN" altLang="en-US" sz="3735" dirty="0">
                <a:solidFill>
                  <a:schemeClr val="accent1"/>
                </a:solidFill>
              </a:rPr>
              <a:t>项</a:t>
            </a:r>
          </a:p>
        </p:txBody>
      </p:sp>
      <p:sp>
        <p:nvSpPr>
          <p:cNvPr id="38" name="TextBox 37"/>
          <p:cNvSpPr txBox="1"/>
          <p:nvPr/>
        </p:nvSpPr>
        <p:spPr>
          <a:xfrm>
            <a:off x="8939220" y="1988840"/>
            <a:ext cx="1462260" cy="666786"/>
          </a:xfrm>
          <a:prstGeom prst="rect">
            <a:avLst/>
          </a:prstGeom>
          <a:noFill/>
        </p:spPr>
        <p:txBody>
          <a:bodyPr wrap="none" rtlCol="0">
            <a:spAutoFit/>
          </a:bodyPr>
          <a:lstStyle/>
          <a:p>
            <a:r>
              <a:rPr lang="en-US" altLang="zh-CN" sz="3735" dirty="0">
                <a:solidFill>
                  <a:schemeClr val="accent1"/>
                </a:solidFill>
              </a:rPr>
              <a:t>500</a:t>
            </a:r>
            <a:r>
              <a:rPr lang="zh-CN" altLang="en-US" sz="3735" dirty="0">
                <a:solidFill>
                  <a:schemeClr val="accent1"/>
                </a:solidFill>
              </a:rPr>
              <a:t>万</a:t>
            </a:r>
          </a:p>
        </p:txBody>
      </p:sp>
      <p:grpSp>
        <p:nvGrpSpPr>
          <p:cNvPr id="4" name="组合 3"/>
          <p:cNvGrpSpPr/>
          <p:nvPr/>
        </p:nvGrpSpPr>
        <p:grpSpPr>
          <a:xfrm>
            <a:off x="6324981" y="4746168"/>
            <a:ext cx="2203288"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 name="组合 2"/>
          <p:cNvGrpSpPr/>
          <p:nvPr/>
        </p:nvGrpSpPr>
        <p:grpSpPr>
          <a:xfrm>
            <a:off x="3860708" y="4746168"/>
            <a:ext cx="2203288"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 name="组合 1"/>
          <p:cNvGrpSpPr/>
          <p:nvPr/>
        </p:nvGrpSpPr>
        <p:grpSpPr>
          <a:xfrm>
            <a:off x="1396435" y="4746168"/>
            <a:ext cx="2203288"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8789256" y="4746168"/>
            <a:ext cx="2203288"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425" y="1316765"/>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638" y="3660627"/>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等腰三角形 24"/>
          <p:cNvSpPr/>
          <p:nvPr/>
        </p:nvSpPr>
        <p:spPr>
          <a:xfrm rot="5400000">
            <a:off x="6022272" y="2390960"/>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26" name="组合 25"/>
          <p:cNvGrpSpPr/>
          <p:nvPr/>
        </p:nvGrpSpPr>
        <p:grpSpPr>
          <a:xfrm>
            <a:off x="6592655" y="1694223"/>
            <a:ext cx="4591909" cy="1370483"/>
            <a:chOff x="5220072" y="1203598"/>
            <a:chExt cx="3443932" cy="1027862"/>
          </a:xfrm>
        </p:grpSpPr>
        <p:sp>
          <p:nvSpPr>
            <p:cNvPr id="27" name="TextBox 26"/>
            <p:cNvSpPr txBox="1"/>
            <p:nvPr/>
          </p:nvSpPr>
          <p:spPr>
            <a:xfrm>
              <a:off x="5220072" y="1203598"/>
              <a:ext cx="1931058" cy="377075"/>
            </a:xfrm>
            <a:prstGeom prst="rect">
              <a:avLst/>
            </a:prstGeom>
            <a:noFill/>
          </p:spPr>
          <p:txBody>
            <a:bodyPr wrap="none" rtlCol="0">
              <a:spAutoFit/>
            </a:bodyPr>
            <a:lstStyle/>
            <a:p>
              <a:r>
                <a:rPr lang="zh-CN" altLang="en-US" sz="2665" b="1" dirty="0">
                  <a:solidFill>
                    <a:schemeClr val="accent1"/>
                  </a:solidFill>
                </a:rPr>
                <a:t>培训学习内容一</a:t>
              </a:r>
            </a:p>
          </p:txBody>
        </p:sp>
        <p:sp>
          <p:nvSpPr>
            <p:cNvPr id="28" name="TextBox 27"/>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29" name="等腰三角形 28"/>
          <p:cNvSpPr/>
          <p:nvPr/>
        </p:nvSpPr>
        <p:spPr>
          <a:xfrm rot="16200000" flipH="1">
            <a:off x="5811572" y="483801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30" name="组合 29"/>
          <p:cNvGrpSpPr/>
          <p:nvPr/>
        </p:nvGrpSpPr>
        <p:grpSpPr>
          <a:xfrm>
            <a:off x="1103446" y="4141282"/>
            <a:ext cx="4591909" cy="1370483"/>
            <a:chOff x="5220072" y="1203598"/>
            <a:chExt cx="3443932" cy="1027862"/>
          </a:xfrm>
        </p:grpSpPr>
        <p:sp>
          <p:nvSpPr>
            <p:cNvPr id="31" name="TextBox 30"/>
            <p:cNvSpPr txBox="1"/>
            <p:nvPr/>
          </p:nvSpPr>
          <p:spPr>
            <a:xfrm>
              <a:off x="6709203" y="1203598"/>
              <a:ext cx="1931058" cy="377075"/>
            </a:xfrm>
            <a:prstGeom prst="rect">
              <a:avLst/>
            </a:prstGeom>
            <a:noFill/>
          </p:spPr>
          <p:txBody>
            <a:bodyPr wrap="none" rtlCol="0">
              <a:spAutoFit/>
            </a:bodyPr>
            <a:lstStyle/>
            <a:p>
              <a:pPr algn="r"/>
              <a:r>
                <a:rPr lang="zh-CN" altLang="en-US" sz="2665" b="1" dirty="0">
                  <a:solidFill>
                    <a:schemeClr val="accent1"/>
                  </a:solidFill>
                </a:rPr>
                <a:t>培训学习内容二</a:t>
              </a:r>
            </a:p>
          </p:txBody>
        </p:sp>
        <p:sp>
          <p:nvSpPr>
            <p:cNvPr id="32" name="TextBox 31"/>
            <p:cNvSpPr txBox="1"/>
            <p:nvPr/>
          </p:nvSpPr>
          <p:spPr>
            <a:xfrm>
              <a:off x="5220072" y="1608212"/>
              <a:ext cx="3443932" cy="623248"/>
            </a:xfrm>
            <a:prstGeom prst="rect">
              <a:avLst/>
            </a:prstGeom>
            <a:noFill/>
          </p:spPr>
          <p:txBody>
            <a:bodyPr wrap="square" rtlCol="0">
              <a:spAutoFit/>
            </a:bodyPr>
            <a:lstStyle/>
            <a:p>
              <a:pPr algn="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4" name="直接连接符 3"/>
          <p:cNvCxnSpPr/>
          <p:nvPr/>
        </p:nvCxnSpPr>
        <p:spPr>
          <a:xfrm>
            <a:off x="1618877" y="1448005"/>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18658" y="186727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业务一</a:t>
            </a:r>
          </a:p>
        </p:txBody>
      </p:sp>
      <p:sp>
        <p:nvSpPr>
          <p:cNvPr id="8" name="TextBox 7"/>
          <p:cNvSpPr txBox="1"/>
          <p:nvPr/>
        </p:nvSpPr>
        <p:spPr>
          <a:xfrm>
            <a:off x="811608" y="2673043"/>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业务二</a:t>
            </a:r>
          </a:p>
        </p:txBody>
      </p:sp>
      <p:sp>
        <p:nvSpPr>
          <p:cNvPr id="9" name="TextBox 8"/>
          <p:cNvSpPr txBox="1"/>
          <p:nvPr/>
        </p:nvSpPr>
        <p:spPr>
          <a:xfrm>
            <a:off x="818658" y="3473132"/>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业务三</a:t>
            </a:r>
          </a:p>
        </p:txBody>
      </p:sp>
      <p:sp>
        <p:nvSpPr>
          <p:cNvPr id="10" name="TextBox 9"/>
          <p:cNvSpPr txBox="1"/>
          <p:nvPr/>
        </p:nvSpPr>
        <p:spPr>
          <a:xfrm>
            <a:off x="825709" y="433722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业务四</a:t>
            </a:r>
          </a:p>
        </p:txBody>
      </p:sp>
      <p:sp>
        <p:nvSpPr>
          <p:cNvPr id="11" name="矩形 10"/>
          <p:cNvSpPr/>
          <p:nvPr/>
        </p:nvSpPr>
        <p:spPr>
          <a:xfrm>
            <a:off x="1625928" y="1771267"/>
            <a:ext cx="2880320"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625928" y="2059299"/>
            <a:ext cx="438347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625928" y="2603359"/>
            <a:ext cx="219173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a:off x="1625928" y="2891391"/>
            <a:ext cx="3264363"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625928" y="3435451"/>
            <a:ext cx="355239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1625928" y="3723483"/>
            <a:ext cx="393643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1625928" y="4267544"/>
            <a:ext cx="268829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1625928" y="4555576"/>
            <a:ext cx="4992555"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TextBox 28"/>
          <p:cNvSpPr txBox="1"/>
          <p:nvPr/>
        </p:nvSpPr>
        <p:spPr>
          <a:xfrm>
            <a:off x="4565666" y="1682611"/>
            <a:ext cx="595035" cy="338554"/>
          </a:xfrm>
          <a:prstGeom prst="rect">
            <a:avLst/>
          </a:prstGeom>
          <a:noFill/>
        </p:spPr>
        <p:txBody>
          <a:bodyPr wrap="none"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68824" y="2051943"/>
            <a:ext cx="595035" cy="338554"/>
          </a:xfrm>
          <a:prstGeom prst="rect">
            <a:avLst/>
          </a:prstGeom>
          <a:noFill/>
        </p:spPr>
        <p:txBody>
          <a:bodyPr wrap="none"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723277" y="4488272"/>
            <a:ext cx="595035" cy="338554"/>
          </a:xfrm>
          <a:prstGeom prst="rect">
            <a:avLst/>
          </a:prstGeom>
          <a:noFill/>
        </p:spPr>
        <p:txBody>
          <a:bodyPr wrap="none"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73645" y="4226894"/>
            <a:ext cx="595035" cy="338554"/>
          </a:xfrm>
          <a:prstGeom prst="rect">
            <a:avLst/>
          </a:prstGeom>
          <a:noFill/>
        </p:spPr>
        <p:txBody>
          <a:bodyPr wrap="none"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237741" y="3394800"/>
            <a:ext cx="595035" cy="338554"/>
          </a:xfrm>
          <a:prstGeom prst="rect">
            <a:avLst/>
          </a:prstGeom>
          <a:noFill/>
        </p:spPr>
        <p:txBody>
          <a:bodyPr wrap="none"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77085" y="2562708"/>
            <a:ext cx="595035" cy="338554"/>
          </a:xfrm>
          <a:prstGeom prst="rect">
            <a:avLst/>
          </a:prstGeom>
          <a:noFill/>
        </p:spPr>
        <p:txBody>
          <a:bodyPr wrap="none"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80637" y="3691480"/>
            <a:ext cx="595035" cy="338554"/>
          </a:xfrm>
          <a:prstGeom prst="rect">
            <a:avLst/>
          </a:prstGeom>
          <a:noFill/>
        </p:spPr>
        <p:txBody>
          <a:bodyPr wrap="none"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65224" y="2857708"/>
            <a:ext cx="595035" cy="338554"/>
          </a:xfrm>
          <a:prstGeom prst="rect">
            <a:avLst/>
          </a:prstGeom>
          <a:noFill/>
        </p:spPr>
        <p:txBody>
          <a:bodyPr wrap="none"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365" y="5384435"/>
            <a:ext cx="1236127" cy="297454"/>
            <a:chOff x="1933023" y="4038332"/>
            <a:chExt cx="927095" cy="2230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TextBox 59"/>
            <p:cNvSpPr txBox="1"/>
            <p:nvPr/>
          </p:nvSpPr>
          <p:spPr>
            <a:xfrm>
              <a:off x="2335696" y="4038332"/>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bg1">
                      <a:lumMod val="65000"/>
                    </a:schemeClr>
                  </a:solidFill>
                </a:rPr>
                <a:t>计划数</a:t>
              </a:r>
            </a:p>
          </p:txBody>
        </p:sp>
      </p:grpSp>
      <p:grpSp>
        <p:nvGrpSpPr>
          <p:cNvPr id="5" name="组合 4"/>
          <p:cNvGrpSpPr/>
          <p:nvPr/>
        </p:nvGrpSpPr>
        <p:grpSpPr>
          <a:xfrm>
            <a:off x="4260332" y="5404954"/>
            <a:ext cx="1279961" cy="297454"/>
            <a:chOff x="3195248" y="4053721"/>
            <a:chExt cx="959971" cy="223091"/>
          </a:xfrm>
        </p:grpSpPr>
        <p:sp>
          <p:nvSpPr>
            <p:cNvPr id="59" name="矩形 58"/>
            <p:cNvSpPr/>
            <p:nvPr/>
          </p:nvSpPr>
          <p:spPr>
            <a:xfrm>
              <a:off x="3195248" y="4104824"/>
              <a:ext cx="368875"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60"/>
            <p:cNvSpPr txBox="1"/>
            <p:nvPr/>
          </p:nvSpPr>
          <p:spPr>
            <a:xfrm>
              <a:off x="3630797" y="4053721"/>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accent1"/>
                  </a:solidFill>
                </a:rPr>
                <a:t>实际数</a:t>
              </a:r>
            </a:p>
          </p:txBody>
        </p:sp>
      </p:grpSp>
      <p:pic>
        <p:nvPicPr>
          <p:cNvPr id="1026"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566810" y="1796819"/>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7574714" y="362747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35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heme/theme1.xml><?xml version="1.0" encoding="utf-8"?>
<a:theme xmlns:a="http://schemas.openxmlformats.org/drawingml/2006/main" name="Office 主题">
  <a:themeElements>
    <a:clrScheme name="自定义 586">
      <a:dk1>
        <a:sysClr val="windowText" lastClr="000000"/>
      </a:dk1>
      <a:lt1>
        <a:sysClr val="window" lastClr="FFFFFF"/>
      </a:lt1>
      <a:dk2>
        <a:srgbClr val="937DAB"/>
      </a:dk2>
      <a:lt2>
        <a:srgbClr val="E7E6E6"/>
      </a:lt2>
      <a:accent1>
        <a:srgbClr val="7030A0"/>
      </a:accent1>
      <a:accent2>
        <a:srgbClr val="937DAB"/>
      </a:accent2>
      <a:accent3>
        <a:srgbClr val="7030A0"/>
      </a:accent3>
      <a:accent4>
        <a:srgbClr val="937DAB"/>
      </a:accent4>
      <a:accent5>
        <a:srgbClr val="7030A0"/>
      </a:accent5>
      <a:accent6>
        <a:srgbClr val="937DA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2415</Words>
  <Application>Microsoft Office PowerPoint</Application>
  <PresentationFormat>宽屏</PresentationFormat>
  <Paragraphs>490</Paragraphs>
  <Slides>35</Slides>
  <Notes>29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宋体</vt:lpstr>
      <vt:lpstr>微软雅黑</vt:lpstr>
      <vt:lpstr>Arial</vt:lpstr>
      <vt:lpstr>Arial Black</vt:lpstr>
      <vt:lpstr>Broadway</vt:lpstr>
      <vt:lpstr>Calibri</vt:lpstr>
      <vt:lpstr>Impact</vt:lpstr>
      <vt:lpstr>Segoe UI</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13</cp:revision>
  <dcterms:created xsi:type="dcterms:W3CDTF">2015-05-05T08:02:00Z</dcterms:created>
  <dcterms:modified xsi:type="dcterms:W3CDTF">2019-09-28T07:04:02Z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