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</p:sldIdLst>
  <p:sldSz cx="9144000" cy="5143500" type="screen16x9"/>
  <p:notesSz cx="9144000" cy="6858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53" autoAdjust="0"/>
    <p:restoredTop sz="94660"/>
  </p:normalViewPr>
  <p:slideViewPr>
    <p:cSldViewPr showGuides="1">
      <p:cViewPr>
        <p:scale>
          <a:sx n="30" d="100"/>
          <a:sy n="30" d="100"/>
        </p:scale>
        <p:origin x="-3918" y="-173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800"/>
            </a:pPr>
            <a:r>
              <a:rPr lang="en-US" sz="2800" dirty="0"/>
              <a:t>Times</a:t>
            </a:r>
          </a:p>
          <a:p>
            <a:pPr>
              <a:defRPr sz="2800"/>
            </a:pPr>
            <a:r>
              <a:rPr lang="en-US" sz="2800" dirty="0"/>
              <a:t> Help for doctor for a year</a:t>
            </a:r>
            <a:endParaRPr lang="zh-CN" sz="2800" dirty="0"/>
          </a:p>
        </c:rich>
      </c:tx>
      <c:layout>
        <c:manualLayout>
          <c:xMode val="edge"/>
          <c:yMode val="edge"/>
          <c:x val="0.18900260386311948"/>
          <c:y val="7.340524663277815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2.2916666666666665E-2"/>
          <c:y val="0.28537499999999999"/>
          <c:w val="0.9770833333333333"/>
          <c:h val="0.5463398129921259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Chemistry Medicine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ymbol val="none"/>
          </c:marker>
          <c:dLbls>
            <c:spPr>
              <a:solidFill>
                <a:srgbClr val="FF0000"/>
              </a:solidFill>
              <a:ln>
                <a:noFill/>
              </a:ln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Sheet1!$A$2:$A$16</c:f>
              <c:numCache>
                <c:formatCode>General</c:formatCode>
                <c:ptCount val="15"/>
              </c:numCache>
            </c:num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30</c:v>
                </c:pt>
                <c:pt idx="1">
                  <c:v>25</c:v>
                </c:pt>
                <c:pt idx="2">
                  <c:v>26</c:v>
                </c:pt>
                <c:pt idx="3">
                  <c:v>35</c:v>
                </c:pt>
                <c:pt idx="4">
                  <c:v>40</c:v>
                </c:pt>
                <c:pt idx="5">
                  <c:v>55</c:v>
                </c:pt>
                <c:pt idx="6">
                  <c:v>60</c:v>
                </c:pt>
                <c:pt idx="7">
                  <c:v>53</c:v>
                </c:pt>
                <c:pt idx="8">
                  <c:v>61</c:v>
                </c:pt>
                <c:pt idx="9">
                  <c:v>60</c:v>
                </c:pt>
                <c:pt idx="10">
                  <c:v>59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Aerobic Running</c:v>
                </c:pt>
              </c:strCache>
            </c:strRef>
          </c:tx>
          <c:marker>
            <c:symbol val="none"/>
          </c:marker>
          <c:dPt>
            <c:idx val="5"/>
            <c:bubble3D val="0"/>
            <c:spPr>
              <a:ln>
                <a:solidFill>
                  <a:srgbClr val="FF0000"/>
                </a:solidFill>
              </a:ln>
            </c:spPr>
          </c:dPt>
          <c:dLbls>
            <c:spPr>
              <a:solidFill>
                <a:srgbClr val="92D050"/>
              </a:solidFill>
              <a:ln>
                <a:noFill/>
              </a:ln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Sheet1!$A$2:$A$16</c:f>
              <c:numCache>
                <c:formatCode>General</c:formatCode>
                <c:ptCount val="15"/>
              </c:numCache>
            </c:numRef>
          </c:cat>
          <c:val>
            <c:numRef>
              <c:f>Sheet1!$C$2:$C$16</c:f>
              <c:numCache>
                <c:formatCode>General</c:formatCode>
                <c:ptCount val="15"/>
                <c:pt idx="0">
                  <c:v>30</c:v>
                </c:pt>
                <c:pt idx="1">
                  <c:v>29</c:v>
                </c:pt>
                <c:pt idx="2">
                  <c:v>28</c:v>
                </c:pt>
                <c:pt idx="3">
                  <c:v>27</c:v>
                </c:pt>
                <c:pt idx="4">
                  <c:v>20</c:v>
                </c:pt>
                <c:pt idx="5">
                  <c:v>15</c:v>
                </c:pt>
                <c:pt idx="6">
                  <c:v>10</c:v>
                </c:pt>
                <c:pt idx="7">
                  <c:v>5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09951488"/>
        <c:axId val="709953024"/>
      </c:lineChart>
      <c:catAx>
        <c:axId val="709951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709953024"/>
        <c:crosses val="autoZero"/>
        <c:auto val="1"/>
        <c:lblAlgn val="ctr"/>
        <c:lblOffset val="100"/>
        <c:noMultiLvlLbl val="0"/>
      </c:catAx>
      <c:valAx>
        <c:axId val="7099530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09951488"/>
        <c:crosses val="autoZero"/>
        <c:crossBetween val="between"/>
      </c:valAx>
      <c:spPr>
        <a:noFill/>
        <a:ln>
          <a:noFill/>
        </a:ln>
      </c:spPr>
    </c:plotArea>
    <c:legend>
      <c:legendPos val="b"/>
      <c:legendEntry>
        <c:idx val="0"/>
        <c:txPr>
          <a:bodyPr/>
          <a:lstStyle/>
          <a:p>
            <a:pPr>
              <a:defRPr sz="2400" b="1" baseline="0">
                <a:solidFill>
                  <a:srgbClr val="FF0000"/>
                </a:solidFill>
              </a:defRPr>
            </a:pPr>
            <a:endParaRPr lang="zh-CN"/>
          </a:p>
        </c:txPr>
      </c:legendEntry>
      <c:legendEntry>
        <c:idx val="1"/>
        <c:txPr>
          <a:bodyPr/>
          <a:lstStyle/>
          <a:p>
            <a:pPr>
              <a:defRPr sz="2400" b="1" baseline="0">
                <a:solidFill>
                  <a:srgbClr val="92D050"/>
                </a:solidFill>
              </a:defRPr>
            </a:pPr>
            <a:endParaRPr lang="zh-CN"/>
          </a:p>
        </c:txPr>
      </c:legendEntry>
      <c:layout>
        <c:manualLayout>
          <c:xMode val="edge"/>
          <c:yMode val="edge"/>
          <c:x val="0"/>
          <c:y val="0.87468059054376412"/>
          <c:w val="1"/>
          <c:h val="6.5677646567103579E-2"/>
        </c:manualLayout>
      </c:layout>
      <c:overlay val="0"/>
      <c:txPr>
        <a:bodyPr/>
        <a:lstStyle/>
        <a:p>
          <a:pPr>
            <a:defRPr sz="2400" b="1" baseline="0"/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Meiryo UI" pitchFamily="34" charset="-128"/>
          <a:ea typeface="Meiryo UI" pitchFamily="34" charset="-128"/>
          <a:cs typeface="Meiryo UI" pitchFamily="34" charset="-128"/>
        </a:defRPr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2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C2E8-ABFF-4E71-822E-6055E95F55FB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8F43F-8A09-4643-AF3D-4EDAFC2D57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248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C2E8-ABFF-4E71-822E-6055E95F55FB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8F43F-8A09-4643-AF3D-4EDAFC2D57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859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399" y="205979"/>
            <a:ext cx="2057401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1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C2E8-ABFF-4E71-822E-6055E95F55FB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8F43F-8A09-4643-AF3D-4EDAFC2D57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57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C2E8-ABFF-4E71-822E-6055E95F55FB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8F43F-8A09-4643-AF3D-4EDAFC2D57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5715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4" y="3305175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C2E8-ABFF-4E71-822E-6055E95F55FB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8F43F-8A09-4643-AF3D-4EDAFC2D57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1976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1" y="1200151"/>
            <a:ext cx="4038601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1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C2E8-ABFF-4E71-822E-6055E95F55FB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8F43F-8A09-4643-AF3D-4EDAFC2D57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4180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4"/>
            <a:ext cx="404177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4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C2E8-ABFF-4E71-822E-6055E95F55FB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8F43F-8A09-4643-AF3D-4EDAFC2D57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872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C2E8-ABFF-4E71-822E-6055E95F55FB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8F43F-8A09-4643-AF3D-4EDAFC2D57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4935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C2E8-ABFF-4E71-822E-6055E95F55FB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8F43F-8A09-4643-AF3D-4EDAFC2D57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9271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2" y="204788"/>
            <a:ext cx="5111749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C2E8-ABFF-4E71-822E-6055E95F55FB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8F43F-8A09-4643-AF3D-4EDAFC2D57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584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C2E8-ABFF-4E71-822E-6055E95F55FB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8F43F-8A09-4643-AF3D-4EDAFC2D57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635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FC2E8-ABFF-4E71-822E-6055E95F55FB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2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8F43F-8A09-4643-AF3D-4EDAFC2D57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902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Fly Me to the Moon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7255" y="4350333"/>
            <a:ext cx="609600" cy="6096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397" y="1657348"/>
            <a:ext cx="2743206" cy="182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6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50"/>
    </mc:Choice>
    <mc:Fallback xmlns="">
      <p:transition spd="slow" advTm="3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1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133" objId="2"/>
        <p14:triggerEvt type="onClick" time="1133" objId="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76" y="-1"/>
            <a:ext cx="9158776" cy="5151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814958"/>
            <a:ext cx="9612560" cy="1513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808536" y="1779662"/>
            <a:ext cx="37016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latin typeface="华康娃娃体W5(P)" pitchFamily="82" charset="-122"/>
                <a:ea typeface="华康娃娃体W5(P)" pitchFamily="82" charset="-122"/>
                <a:cs typeface="Aparajita" pitchFamily="34" charset="0"/>
              </a:rPr>
              <a:t>Benefits</a:t>
            </a:r>
          </a:p>
        </p:txBody>
      </p:sp>
      <p:pic>
        <p:nvPicPr>
          <p:cNvPr id="1026" name="Picture 2" descr="E:\课程\大三上\英语演讲上课资料\作业\outline\Running_gif_by_Ed_Ramos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8111" y="1814958"/>
            <a:ext cx="2018111" cy="1513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34065" y="843558"/>
            <a:ext cx="32720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latin typeface="华康娃娃体W5(P)" pitchFamily="82" charset="-122"/>
                <a:ea typeface="华康娃娃体W5(P)" pitchFamily="82" charset="-122"/>
                <a:cs typeface="Aparajita" pitchFamily="34" charset="0"/>
              </a:rPr>
              <a:t>Aerobic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08536" y="2787774"/>
            <a:ext cx="35269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latin typeface="华康娃娃体W5(P)" pitchFamily="82" charset="-122"/>
                <a:ea typeface="华康娃娃体W5(P)" pitchFamily="82" charset="-122"/>
                <a:cs typeface="Aparajita" pitchFamily="34" charset="0"/>
              </a:rPr>
              <a:t>Running</a:t>
            </a:r>
          </a:p>
        </p:txBody>
      </p:sp>
    </p:spTree>
    <p:extLst>
      <p:ext uri="{BB962C8B-B14F-4D97-AF65-F5344CB8AC3E}">
        <p14:creationId xmlns:p14="http://schemas.microsoft.com/office/powerpoint/2010/main" val="3166555886"/>
      </p:ext>
    </p:extLst>
  </p:cSld>
  <p:clrMapOvr>
    <a:masterClrMapping/>
  </p:clrMapOvr>
  <p:transition spd="slow" advTm="1331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2" presetClass="emph" presetSubtype="0" fill="hold" grpId="1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32" presetClass="emph" presetSubtype="0" fill="hold" grpId="1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3.05556E-6 -3.47719E-6 L 0.93316 -3.47719E-6 " pathEditMode="relative" rAng="0" ptsTypes="AA">
                                      <p:cBhvr>
                                        <p:cTn id="3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649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1" presetClass="entr" presetSubtype="0" fill="hold" grpId="0" nodeType="withEffect">
                                  <p:stCondLst>
                                    <p:cond delay="3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mph" presetSubtype="1" repeatCount="indefinite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 override="childStyle">
                                        <p:cTn id="4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" presetClass="emph" presetSubtype="1" repeatCount="indefinite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 override="childStyle">
                                        <p:cTn id="48" dur="indefinit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3" grpId="0" build="allAtOnce"/>
      <p:bldP spid="3" grpId="1" build="allAtOnce"/>
      <p:bldP spid="3" grpId="2" build="allAtOnce"/>
      <p:bldP spid="5" grpId="0" build="allAtOnce"/>
      <p:bldP spid="5" grpId="1" build="allAtOnce"/>
      <p:bldP spid="5" grpId="2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341224"/>
            <a:ext cx="395813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latin typeface="华康娃娃体W5(P)" pitchFamily="82" charset="-122"/>
                <a:ea typeface="华康娃娃体W5(P)" pitchFamily="82" charset="-122"/>
              </a:rPr>
              <a:t>Aerobic</a:t>
            </a:r>
            <a:endParaRPr lang="zh-CN" altLang="en-US" sz="8800" dirty="0">
              <a:solidFill>
                <a:schemeClr val="bg1"/>
              </a:solidFill>
              <a:latin typeface="华康娃娃体W5(P)" pitchFamily="82" charset="-122"/>
              <a:ea typeface="华康娃娃体W5(P)" pitchFamily="82" charset="-122"/>
            </a:endParaRPr>
          </a:p>
        </p:txBody>
      </p:sp>
      <p:pic>
        <p:nvPicPr>
          <p:cNvPr id="2049" name="Picture 1" descr="C:\Users\Jellyboy\AppData\Local\Temp\VRRMW{6BFDB%V]5D{HOZJC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806" y="1015380"/>
            <a:ext cx="4762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椭圆形标注 4"/>
          <p:cNvSpPr/>
          <p:nvPr/>
        </p:nvSpPr>
        <p:spPr>
          <a:xfrm>
            <a:off x="5292079" y="195486"/>
            <a:ext cx="2419469" cy="1008112"/>
          </a:xfrm>
          <a:prstGeom prst="wedgeEllipseCallout">
            <a:avLst>
              <a:gd name="adj1" fmla="val -50537"/>
              <a:gd name="adj2" fmla="val 5581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Meaning</a:t>
            </a:r>
            <a:r>
              <a:rPr lang="zh-CN" altLang="en-US" sz="2400" b="1" dirty="0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？</a:t>
            </a:r>
            <a:endParaRPr lang="en-US" altLang="zh-CN" sz="2400" b="1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4909939" y="1563638"/>
            <a:ext cx="3694509" cy="792088"/>
          </a:xfrm>
          <a:prstGeom prst="wedgeRoundRectCallout">
            <a:avLst>
              <a:gd name="adj1" fmla="val 48027"/>
              <a:gd name="adj2" fmla="val 92879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Running at a lower speed.</a:t>
            </a:r>
            <a:endParaRPr lang="zh-CN" altLang="en-US" sz="2000" b="1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22392" y="2233776"/>
            <a:ext cx="32496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  <a:latin typeface="华康娃娃体W5(P)" pitchFamily="82" charset="-122"/>
                <a:ea typeface="华康娃娃体W5(P)" pitchFamily="82" charset="-122"/>
              </a:rPr>
              <a:t>Running</a:t>
            </a:r>
            <a:endParaRPr lang="zh-CN" altLang="en-US" sz="6600" dirty="0">
              <a:solidFill>
                <a:schemeClr val="bg1"/>
              </a:solidFill>
              <a:latin typeface="华康娃娃体W5(P)" pitchFamily="82" charset="-122"/>
              <a:ea typeface="华康娃娃体W5(P)" pitchFamily="82" charset="-122"/>
            </a:endParaRPr>
          </a:p>
        </p:txBody>
      </p:sp>
      <p:pic>
        <p:nvPicPr>
          <p:cNvPr id="9" name="Picture 1" descr="C:\Users\Jellyboy\AppData\Local\Temp\VRRMW{6BFDB%V]5D{HOZJC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247628"/>
            <a:ext cx="4762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椭圆形标注 9"/>
          <p:cNvSpPr/>
          <p:nvPr/>
        </p:nvSpPr>
        <p:spPr>
          <a:xfrm>
            <a:off x="5292079" y="2571750"/>
            <a:ext cx="2419469" cy="1008112"/>
          </a:xfrm>
          <a:prstGeom prst="wedgeEllipseCallout">
            <a:avLst>
              <a:gd name="adj1" fmla="val -50537"/>
              <a:gd name="adj2" fmla="val 5581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Like that</a:t>
            </a:r>
            <a:r>
              <a:rPr lang="zh-CN" altLang="en-US" sz="2400" b="1" dirty="0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？</a:t>
            </a:r>
            <a:endParaRPr lang="en-US" altLang="zh-CN" sz="2400" b="1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pic>
        <p:nvPicPr>
          <p:cNvPr id="11" name="Picture 2" descr="E:\课程\大三上\英语演讲上课资料\作业\outline\Running_gif_by_Ed_Ramos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992" y="3485752"/>
            <a:ext cx="2018111" cy="15135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圆角矩形标注 11"/>
          <p:cNvSpPr/>
          <p:nvPr/>
        </p:nvSpPr>
        <p:spPr>
          <a:xfrm>
            <a:off x="5283187" y="3723878"/>
            <a:ext cx="3694509" cy="1008112"/>
          </a:xfrm>
          <a:prstGeom prst="wedgeRoundRectCallout">
            <a:avLst>
              <a:gd name="adj1" fmla="val 40862"/>
              <a:gd name="adj2" fmla="val 66622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b="1" dirty="0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Exercising your </a:t>
            </a:r>
            <a:r>
              <a:rPr lang="en-US" altLang="zh-CN" sz="2000" b="1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body can get more </a:t>
            </a:r>
            <a:r>
              <a:rPr lang="en-US" altLang="zh-CN" sz="2000" b="1" dirty="0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oxygen.</a:t>
            </a:r>
            <a:endParaRPr lang="zh-CN" altLang="en-US" sz="2000" b="1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7" name="云形标注 6"/>
          <p:cNvSpPr/>
          <p:nvPr/>
        </p:nvSpPr>
        <p:spPr>
          <a:xfrm>
            <a:off x="993046" y="259296"/>
            <a:ext cx="2733999" cy="1512168"/>
          </a:xfrm>
          <a:prstGeom prst="cloudCallout">
            <a:avLst>
              <a:gd name="adj1" fmla="val -71882"/>
              <a:gd name="adj2" fmla="val -48891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O</a:t>
            </a:r>
            <a:r>
              <a:rPr lang="en-US" altLang="zh-CN" sz="2000" dirty="0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2</a:t>
            </a:r>
            <a:endParaRPr lang="zh-CN" altLang="en-US" sz="2000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70199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9602">
        <p:split/>
      </p:transition>
    </mc:Choice>
    <mc:Fallback xmlns="">
      <p:transition spd="slow" advTm="19602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8" grpId="0"/>
      <p:bldP spid="10" grpId="0" animBg="1"/>
      <p:bldP spid="12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804248" y="51470"/>
            <a:ext cx="2080139" cy="986087"/>
            <a:chOff x="7092280" y="195486"/>
            <a:chExt cx="2080139" cy="986087"/>
          </a:xfrm>
        </p:grpSpPr>
        <p:sp>
          <p:nvSpPr>
            <p:cNvPr id="2" name="TextBox 1"/>
            <p:cNvSpPr txBox="1"/>
            <p:nvPr/>
          </p:nvSpPr>
          <p:spPr>
            <a:xfrm>
              <a:off x="7092280" y="195486"/>
              <a:ext cx="17283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chemeClr val="bg1"/>
                  </a:solidFill>
                  <a:latin typeface="华康娃娃体W5(P)" pitchFamily="82" charset="-122"/>
                  <a:ea typeface="华康娃娃体W5(P)" pitchFamily="82" charset="-122"/>
                </a:rPr>
                <a:t>Aerobic</a:t>
              </a:r>
              <a:endParaRPr lang="zh-CN" altLang="en-US" sz="3600" b="1" dirty="0">
                <a:solidFill>
                  <a:schemeClr val="bg1"/>
                </a:solidFill>
                <a:latin typeface="华康娃娃体W5(P)" pitchFamily="82" charset="-122"/>
                <a:ea typeface="华康娃娃体W5(P)" pitchFamily="82" charset="-122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315821" y="535242"/>
              <a:ext cx="185659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chemeClr val="bg1"/>
                  </a:solidFill>
                  <a:latin typeface="华康娃娃体W5(P)" pitchFamily="82" charset="-122"/>
                  <a:ea typeface="华康娃娃体W5(P)" pitchFamily="82" charset="-122"/>
                </a:rPr>
                <a:t>Running</a:t>
              </a:r>
              <a:endParaRPr lang="zh-CN" altLang="en-US" sz="3600" b="1" dirty="0">
                <a:solidFill>
                  <a:schemeClr val="bg1"/>
                </a:solidFill>
                <a:latin typeface="华康娃娃体W5(P)" pitchFamily="82" charset="-122"/>
                <a:ea typeface="华康娃娃体W5(P)" pitchFamily="82" charset="-122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5072427" y="1967810"/>
            <a:ext cx="385310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Benefits</a:t>
            </a:r>
            <a:endParaRPr lang="zh-CN" altLang="en-US" sz="6600" b="1" dirty="0">
              <a:solidFill>
                <a:schemeClr val="bg1"/>
              </a:soli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cxnSp>
        <p:nvCxnSpPr>
          <p:cNvPr id="8" name="直接连接符 7"/>
          <p:cNvCxnSpPr>
            <a:stCxn id="6" idx="1"/>
          </p:cNvCxnSpPr>
          <p:nvPr/>
        </p:nvCxnSpPr>
        <p:spPr>
          <a:xfrm flipH="1" flipV="1">
            <a:off x="3697468" y="1713463"/>
            <a:ext cx="1374959" cy="808345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3747670" y="2674208"/>
            <a:ext cx="1362578" cy="68963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1520" y="697800"/>
            <a:ext cx="34961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Physical</a:t>
            </a:r>
            <a:endParaRPr lang="zh-CN" altLang="en-US" sz="6000" b="1" dirty="0">
              <a:solidFill>
                <a:schemeClr val="bg1"/>
              </a:soli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8520" y="3075806"/>
            <a:ext cx="29290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Mental</a:t>
            </a:r>
            <a:endParaRPr lang="zh-CN" altLang="en-US" sz="6000" b="1" dirty="0">
              <a:solidFill>
                <a:schemeClr val="bg1"/>
              </a:soli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83568" y="4948014"/>
            <a:ext cx="8460432" cy="915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67576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51">
        <p14:prism isContent="1"/>
      </p:transition>
    </mc:Choice>
    <mc:Fallback xmlns="">
      <p:transition spd="slow" advTm="1055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0"/>
            <a:ext cx="8460432" cy="34358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圆角矩形 38"/>
          <p:cNvSpPr/>
          <p:nvPr/>
        </p:nvSpPr>
        <p:spPr>
          <a:xfrm>
            <a:off x="7020272" y="2146892"/>
            <a:ext cx="1691932" cy="52840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649095" y="142706"/>
            <a:ext cx="1607158" cy="1666452"/>
            <a:chOff x="2892834" y="41202"/>
            <a:chExt cx="1607158" cy="1666452"/>
          </a:xfrm>
        </p:grpSpPr>
        <p:sp>
          <p:nvSpPr>
            <p:cNvPr id="13" name="心形 12"/>
            <p:cNvSpPr/>
            <p:nvPr/>
          </p:nvSpPr>
          <p:spPr>
            <a:xfrm>
              <a:off x="3059832" y="41202"/>
              <a:ext cx="1368152" cy="1234404"/>
            </a:xfrm>
            <a:prstGeom prst="hear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27"/>
            <p:cNvSpPr txBox="1"/>
            <p:nvPr/>
          </p:nvSpPr>
          <p:spPr>
            <a:xfrm>
              <a:off x="2892834" y="1138780"/>
              <a:ext cx="1607158" cy="5688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400" b="1" dirty="0" smtClean="0">
                  <a:latin typeface="Meiryo UI" pitchFamily="34" charset="-128"/>
                  <a:ea typeface="Meiryo UI" pitchFamily="34" charset="-128"/>
                  <a:cs typeface="Meiryo UI" pitchFamily="34" charset="-128"/>
                </a:rPr>
                <a:t>heart</a:t>
              </a:r>
              <a:endParaRPr lang="zh-CN" altLang="en-US" sz="2400" b="1" dirty="0">
                <a:latin typeface="Meiryo UI" pitchFamily="34" charset="-128"/>
                <a:ea typeface="Meiryo UI" pitchFamily="34" charset="-128"/>
                <a:cs typeface="Meiryo UI" pitchFamily="34" charset="-128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763688" y="1570828"/>
            <a:ext cx="1607158" cy="1793010"/>
            <a:chOff x="2892834" y="1635646"/>
            <a:chExt cx="1607158" cy="1793010"/>
          </a:xfrm>
        </p:grpSpPr>
        <p:grpSp>
          <p:nvGrpSpPr>
            <p:cNvPr id="19" name="组合 18"/>
            <p:cNvGrpSpPr/>
            <p:nvPr/>
          </p:nvGrpSpPr>
          <p:grpSpPr>
            <a:xfrm>
              <a:off x="2987824" y="1635646"/>
              <a:ext cx="1368152" cy="1629501"/>
              <a:chOff x="2672172" y="1271973"/>
              <a:chExt cx="1368152" cy="1629501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15" name="心形 14"/>
              <p:cNvSpPr/>
              <p:nvPr/>
            </p:nvSpPr>
            <p:spPr>
              <a:xfrm rot="10800000">
                <a:off x="2672172" y="1488551"/>
                <a:ext cx="1368152" cy="1234404"/>
              </a:xfrm>
              <a:prstGeom prst="hear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>
                <a:off x="3356247" y="1271973"/>
                <a:ext cx="0" cy="833780"/>
              </a:xfrm>
              <a:prstGeom prst="line">
                <a:avLst/>
              </a:prstGeom>
              <a:grpFill/>
              <a:ln w="762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3347864" y="2067694"/>
                <a:ext cx="0" cy="833780"/>
              </a:xfrm>
              <a:prstGeom prst="line">
                <a:avLst/>
              </a:prstGeom>
              <a:grpFill/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文本框 27"/>
            <p:cNvSpPr txBox="1"/>
            <p:nvPr/>
          </p:nvSpPr>
          <p:spPr>
            <a:xfrm>
              <a:off x="2892834" y="2859782"/>
              <a:ext cx="1607158" cy="5688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400" b="1" dirty="0" smtClean="0">
                  <a:latin typeface="Meiryo UI" pitchFamily="34" charset="-128"/>
                  <a:ea typeface="Meiryo UI" pitchFamily="34" charset="-128"/>
                  <a:cs typeface="Meiryo UI" pitchFamily="34" charset="-128"/>
                </a:rPr>
                <a:t>lungs</a:t>
              </a:r>
              <a:endParaRPr lang="zh-CN" altLang="en-US" sz="2400" b="1" dirty="0">
                <a:latin typeface="Meiryo UI" pitchFamily="34" charset="-128"/>
                <a:ea typeface="Meiryo UI" pitchFamily="34" charset="-128"/>
                <a:cs typeface="Meiryo UI" pitchFamily="34" charset="-128"/>
              </a:endParaRPr>
            </a:p>
          </p:txBody>
        </p:sp>
      </p:grpSp>
      <p:pic>
        <p:nvPicPr>
          <p:cNvPr id="1026" name="Picture 2" descr="E:\课程\大三上\英语演讲上课资料\作业\outline\2738running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99542"/>
            <a:ext cx="2304256" cy="230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7616379" y="2943442"/>
            <a:ext cx="1063866" cy="2103176"/>
            <a:chOff x="7491664" y="655879"/>
            <a:chExt cx="1063866" cy="2103176"/>
          </a:xfrm>
        </p:grpSpPr>
        <p:sp>
          <p:nvSpPr>
            <p:cNvPr id="24" name="椭圆 23"/>
            <p:cNvSpPr/>
            <p:nvPr/>
          </p:nvSpPr>
          <p:spPr>
            <a:xfrm>
              <a:off x="7705135" y="655879"/>
              <a:ext cx="693080" cy="69307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7774443" y="1296978"/>
              <a:ext cx="554464" cy="693079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 rot="1800000">
              <a:off x="7694415" y="1298831"/>
              <a:ext cx="131848" cy="464391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圆角矩形 26"/>
            <p:cNvSpPr/>
            <p:nvPr/>
          </p:nvSpPr>
          <p:spPr>
            <a:xfrm rot="19800000">
              <a:off x="8260470" y="1337476"/>
              <a:ext cx="139345" cy="38961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7774443" y="1855233"/>
              <a:ext cx="171645" cy="90382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8157263" y="1855233"/>
              <a:ext cx="171644" cy="90382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圆角矩形 33"/>
            <p:cNvSpPr/>
            <p:nvPr/>
          </p:nvSpPr>
          <p:spPr>
            <a:xfrm rot="19800000">
              <a:off x="7491664" y="1431954"/>
              <a:ext cx="139345" cy="38961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圆角矩形 34"/>
            <p:cNvSpPr/>
            <p:nvPr/>
          </p:nvSpPr>
          <p:spPr>
            <a:xfrm rot="1800000">
              <a:off x="8423682" y="1277460"/>
              <a:ext cx="131848" cy="464391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27"/>
          <p:cNvSpPr txBox="1"/>
          <p:nvPr/>
        </p:nvSpPr>
        <p:spPr>
          <a:xfrm>
            <a:off x="7095579" y="386973"/>
            <a:ext cx="1607158" cy="5688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b="1" dirty="0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Cancer</a:t>
            </a:r>
            <a:endParaRPr lang="zh-CN" altLang="en-US" sz="2400" b="1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37" name="文本框 27"/>
          <p:cNvSpPr txBox="1"/>
          <p:nvPr/>
        </p:nvSpPr>
        <p:spPr>
          <a:xfrm>
            <a:off x="6444208" y="1210788"/>
            <a:ext cx="269979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b="1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Blood Pressure</a:t>
            </a:r>
            <a:endParaRPr lang="zh-CN" altLang="en-US" sz="2400" b="1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38" name="文本框 27"/>
          <p:cNvSpPr txBox="1"/>
          <p:nvPr/>
        </p:nvSpPr>
        <p:spPr>
          <a:xfrm>
            <a:off x="6699535" y="2028965"/>
            <a:ext cx="239924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b="1" dirty="0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Fat </a:t>
            </a:r>
            <a:r>
              <a:rPr lang="en-US" altLang="zh-CN" sz="2400" b="1" dirty="0" err="1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diease</a:t>
            </a:r>
            <a:endParaRPr lang="zh-CN" altLang="en-US" sz="2400" b="1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410802" y="3579862"/>
            <a:ext cx="7036160" cy="1486008"/>
          </a:xfrm>
          <a:prstGeom prst="wedgeRoundRectCallout">
            <a:avLst>
              <a:gd name="adj1" fmla="val 39001"/>
              <a:gd name="adj2" fmla="val -60438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弧形 13"/>
          <p:cNvSpPr/>
          <p:nvPr/>
        </p:nvSpPr>
        <p:spPr>
          <a:xfrm>
            <a:off x="5004048" y="440968"/>
            <a:ext cx="699178" cy="2490822"/>
          </a:xfrm>
          <a:prstGeom prst="arc">
            <a:avLst>
              <a:gd name="adj1" fmla="val 16200000"/>
              <a:gd name="adj2" fmla="val 5526804"/>
            </a:avLst>
          </a:prstGeom>
          <a:ln w="76200">
            <a:solidFill>
              <a:srgbClr val="92D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E:\课程\大三上\英语演讲上课资料\作业\outline\head_clip_image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95" y="3683515"/>
            <a:ext cx="1353213" cy="13365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1" name="直接箭头连接符 40"/>
          <p:cNvCxnSpPr>
            <a:stCxn id="36" idx="1"/>
          </p:cNvCxnSpPr>
          <p:nvPr/>
        </p:nvCxnSpPr>
        <p:spPr>
          <a:xfrm flipH="1">
            <a:off x="5940152" y="671410"/>
            <a:ext cx="1155427" cy="284437"/>
          </a:xfrm>
          <a:prstGeom prst="straightConnector1">
            <a:avLst/>
          </a:prstGeom>
          <a:ln w="5715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/>
          <p:nvPr/>
        </p:nvCxnSpPr>
        <p:spPr>
          <a:xfrm flipH="1">
            <a:off x="5940152" y="1570828"/>
            <a:ext cx="504056" cy="0"/>
          </a:xfrm>
          <a:prstGeom prst="straightConnector1">
            <a:avLst/>
          </a:prstGeom>
          <a:ln w="5715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直接箭头连接符 44"/>
          <p:cNvCxnSpPr/>
          <p:nvPr/>
        </p:nvCxnSpPr>
        <p:spPr>
          <a:xfrm flipH="1" flipV="1">
            <a:off x="5891126" y="2146892"/>
            <a:ext cx="1129146" cy="205239"/>
          </a:xfrm>
          <a:prstGeom prst="straightConnector1">
            <a:avLst/>
          </a:prstGeom>
          <a:ln w="5715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文本框 27"/>
          <p:cNvSpPr txBox="1"/>
          <p:nvPr/>
        </p:nvSpPr>
        <p:spPr>
          <a:xfrm>
            <a:off x="2195736" y="3723878"/>
            <a:ext cx="2699792" cy="5688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b="1" dirty="0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Calories </a:t>
            </a:r>
            <a:endParaRPr lang="zh-CN" altLang="en-US" sz="2400" b="1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49" name="文本框 27"/>
          <p:cNvSpPr txBox="1"/>
          <p:nvPr/>
        </p:nvSpPr>
        <p:spPr>
          <a:xfrm>
            <a:off x="4067944" y="3723878"/>
            <a:ext cx="2699792" cy="5688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b="1" dirty="0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Weight</a:t>
            </a:r>
            <a:endParaRPr lang="zh-CN" altLang="en-US" sz="2400" b="1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50" name="文本框 27"/>
          <p:cNvSpPr txBox="1"/>
          <p:nvPr/>
        </p:nvSpPr>
        <p:spPr>
          <a:xfrm>
            <a:off x="2952328" y="4227934"/>
            <a:ext cx="3275856" cy="5688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b="1" dirty="0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Health &amp; Beauty</a:t>
            </a:r>
            <a:endParaRPr lang="zh-CN" altLang="en-US" sz="2400" b="1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7365" y="567808"/>
            <a:ext cx="800219" cy="22919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physical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05287552"/>
      </p:ext>
    </p:extLst>
  </p:cSld>
  <p:clrMapOvr>
    <a:masterClrMapping/>
  </p:clrMapOvr>
  <p:transition spd="slow" advTm="2906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 override="childStyle">
                                        <p:cTn id="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 override="childStyle">
                                        <p:cTn id="8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6" grpId="0"/>
      <p:bldP spid="37" grpId="0"/>
      <p:bldP spid="38" grpId="0"/>
      <p:bldP spid="9" grpId="0" animBg="1"/>
      <p:bldP spid="14" grpId="0" animBg="1"/>
      <p:bldP spid="48" grpId="0"/>
      <p:bldP spid="48" grpId="1"/>
      <p:bldP spid="49" grpId="0"/>
      <p:bldP spid="49" grpId="1"/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-3060848" y="-1244674"/>
            <a:ext cx="7560840" cy="75608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508104" y="1923678"/>
            <a:ext cx="34804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bg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Mental</a:t>
            </a:r>
            <a:endParaRPr lang="zh-CN" altLang="en-US" sz="7200" b="1" dirty="0">
              <a:solidFill>
                <a:schemeClr val="bg1"/>
              </a:soli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59632" y="1203598"/>
            <a:ext cx="2232248" cy="5040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051720" y="1769368"/>
            <a:ext cx="720080" cy="3466678"/>
          </a:xfrm>
          <a:prstGeom prst="rect">
            <a:avLst/>
          </a:prstGeom>
          <a:ln>
            <a:noFill/>
          </a:ln>
          <a:effectLst>
            <a:softEdge rad="127000"/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-108520" y="3446140"/>
            <a:ext cx="1777280" cy="1728192"/>
          </a:xfrm>
          <a:prstGeom prst="triangl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 rot="1404460">
            <a:off x="3811544" y="1754401"/>
            <a:ext cx="9717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~T^T~</a:t>
            </a:r>
            <a:endParaRPr lang="zh-CN" altLang="en-US" sz="1600" b="1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419872" y="2067694"/>
            <a:ext cx="21627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Depr</a:t>
            </a:r>
            <a:r>
              <a:rPr lang="en-US" altLang="zh-CN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e</a:t>
            </a:r>
            <a:r>
              <a:rPr lang="en-US" altLang="zh-CN" sz="2400" b="1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ssion</a:t>
            </a:r>
            <a:endParaRPr lang="zh-CN" altLang="en-US" sz="2400" dirty="0"/>
          </a:p>
        </p:txBody>
      </p:sp>
      <p:sp>
        <p:nvSpPr>
          <p:cNvPr id="14" name="矩形 13"/>
          <p:cNvSpPr/>
          <p:nvPr/>
        </p:nvSpPr>
        <p:spPr>
          <a:xfrm>
            <a:off x="3340064" y="483518"/>
            <a:ext cx="15199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/(</a:t>
            </a:r>
            <a:r>
              <a:rPr lang="zh-CN" altLang="en-US" sz="1600" b="1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ㄒ</a:t>
            </a:r>
            <a:r>
              <a:rPr lang="en-US" altLang="zh-CN" sz="1600" b="1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o</a:t>
            </a:r>
            <a:r>
              <a:rPr lang="zh-CN" altLang="en-US" sz="1600" b="1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ㄒ</a:t>
            </a:r>
            <a:r>
              <a:rPr lang="en-US" altLang="zh-CN" sz="1600" b="1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)/~~</a:t>
            </a:r>
            <a:endParaRPr lang="zh-CN" altLang="en-US" sz="1600" b="1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 rot="20480785">
            <a:off x="3056706" y="3991675"/>
            <a:ext cx="21804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o(&gt;﹏&lt;)</a:t>
            </a:r>
            <a:r>
              <a:rPr lang="en-US" altLang="zh-CN" sz="1600" b="1" dirty="0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o Oh !No!!</a:t>
            </a:r>
            <a:endParaRPr lang="zh-CN" altLang="en-US" sz="1600" b="1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97610" y="3313316"/>
            <a:ext cx="13468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╮</a:t>
            </a:r>
            <a:r>
              <a:rPr lang="en-US" altLang="zh-CN" sz="1600" b="1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(╯_╰)</a:t>
            </a:r>
            <a:r>
              <a:rPr lang="en-US" altLang="zh-CN" sz="1600" b="1" dirty="0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╭</a:t>
            </a:r>
            <a:endParaRPr lang="zh-CN" altLang="en-US" sz="1600" b="1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851920" y="1203598"/>
            <a:ext cx="1107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(╯﹏╰</a:t>
            </a:r>
            <a:r>
              <a:rPr lang="zh-CN" altLang="en-US" sz="1600" b="1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256110450"/>
      </p:ext>
    </p:extLst>
  </p:cSld>
  <p:clrMapOvr>
    <a:masterClrMapping/>
  </p:clrMapOvr>
  <p:transition spd="slow" advTm="5039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3682741894"/>
              </p:ext>
            </p:extLst>
          </p:nvPr>
        </p:nvGraphicFramePr>
        <p:xfrm>
          <a:off x="515888" y="-400978"/>
          <a:ext cx="8304584" cy="5536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 descr="E:\课程\大三上\英语演讲上课资料\作业\outline\71b9a68fcacc33d9760f5970fca487d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498" y="-315640"/>
            <a:ext cx="2768054" cy="2768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:\课程\大三上\英语演讲上课资料\作业\outline\2738running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2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452414"/>
            <a:ext cx="2304256" cy="230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137653"/>
      </p:ext>
    </p:extLst>
  </p:cSld>
  <p:clrMapOvr>
    <a:masterClrMapping/>
  </p:clrMapOvr>
  <p:transition spd="slow" advTm="3874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572000" y="-1244674"/>
            <a:ext cx="7560840" cy="75608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新月形 2"/>
          <p:cNvSpPr/>
          <p:nvPr/>
        </p:nvSpPr>
        <p:spPr>
          <a:xfrm rot="5400000">
            <a:off x="6551941" y="303777"/>
            <a:ext cx="1008670" cy="1944216"/>
          </a:xfrm>
          <a:prstGeom prst="moon">
            <a:avLst>
              <a:gd name="adj" fmla="val 56518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新月形 3"/>
          <p:cNvSpPr/>
          <p:nvPr/>
        </p:nvSpPr>
        <p:spPr>
          <a:xfrm rot="16200000">
            <a:off x="8028384" y="2715767"/>
            <a:ext cx="1296144" cy="3168352"/>
          </a:xfrm>
          <a:prstGeom prst="mo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84162" y="51470"/>
            <a:ext cx="2080139" cy="986087"/>
            <a:chOff x="7092280" y="195486"/>
            <a:chExt cx="2080139" cy="986087"/>
          </a:xfrm>
        </p:grpSpPr>
        <p:sp>
          <p:nvSpPr>
            <p:cNvPr id="8" name="TextBox 7"/>
            <p:cNvSpPr txBox="1"/>
            <p:nvPr/>
          </p:nvSpPr>
          <p:spPr>
            <a:xfrm>
              <a:off x="7092280" y="195486"/>
              <a:ext cx="17283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chemeClr val="bg1"/>
                  </a:solidFill>
                  <a:latin typeface="华康娃娃体W5(P)" pitchFamily="82" charset="-122"/>
                  <a:ea typeface="华康娃娃体W5(P)" pitchFamily="82" charset="-122"/>
                </a:rPr>
                <a:t>Aerobic</a:t>
              </a:r>
              <a:endParaRPr lang="zh-CN" altLang="en-US" sz="3600" b="1" dirty="0">
                <a:solidFill>
                  <a:schemeClr val="bg1"/>
                </a:solidFill>
                <a:latin typeface="华康娃娃体W5(P)" pitchFamily="82" charset="-122"/>
                <a:ea typeface="华康娃娃体W5(P)" pitchFamily="8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315821" y="535242"/>
              <a:ext cx="185659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chemeClr val="bg1"/>
                  </a:solidFill>
                  <a:latin typeface="华康娃娃体W5(P)" pitchFamily="82" charset="-122"/>
                  <a:ea typeface="华康娃娃体W5(P)" pitchFamily="82" charset="-122"/>
                </a:rPr>
                <a:t>Running</a:t>
              </a:r>
              <a:endParaRPr lang="zh-CN" altLang="en-US" sz="3600" b="1" dirty="0">
                <a:solidFill>
                  <a:schemeClr val="bg1"/>
                </a:solidFill>
                <a:latin typeface="华康娃娃体W5(P)" pitchFamily="82" charset="-122"/>
                <a:ea typeface="华康娃娃体W5(P)" pitchFamily="82" charset="-122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541543" y="328469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O(∩_∩)</a:t>
            </a:r>
            <a:r>
              <a:rPr lang="en-US" altLang="zh-CN" b="1" dirty="0" smtClean="0"/>
              <a:t>O~</a:t>
            </a:r>
            <a:endParaRPr lang="zh-CN" altLang="en-US" b="1" dirty="0"/>
          </a:p>
        </p:txBody>
      </p:sp>
      <p:sp>
        <p:nvSpPr>
          <p:cNvPr id="6" name="矩形 5"/>
          <p:cNvSpPr/>
          <p:nvPr/>
        </p:nvSpPr>
        <p:spPr>
          <a:xfrm rot="20249571">
            <a:off x="4099751" y="3075007"/>
            <a:ext cx="1124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CN" b="1" dirty="0"/>
              <a:t>↖(^ω^)</a:t>
            </a:r>
            <a:r>
              <a:rPr lang="el-GR" altLang="zh-CN" b="1" dirty="0" smtClean="0"/>
              <a:t>↗</a:t>
            </a:r>
            <a:endParaRPr lang="zh-CN" altLang="en-US" b="1" dirty="0"/>
          </a:p>
        </p:txBody>
      </p:sp>
      <p:sp>
        <p:nvSpPr>
          <p:cNvPr id="11" name="矩形 10"/>
          <p:cNvSpPr/>
          <p:nvPr/>
        </p:nvSpPr>
        <p:spPr>
          <a:xfrm rot="471952">
            <a:off x="4329127" y="4115276"/>
            <a:ext cx="13805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o(≧v≦)o</a:t>
            </a:r>
            <a:r>
              <a:rPr lang="en-US" altLang="zh-CN" b="1" dirty="0" smtClean="0"/>
              <a:t>~~</a:t>
            </a:r>
            <a:endParaRPr lang="zh-CN" altLang="en-US" b="1" dirty="0"/>
          </a:p>
        </p:txBody>
      </p:sp>
      <p:sp>
        <p:nvSpPr>
          <p:cNvPr id="12" name="矩形 11"/>
          <p:cNvSpPr/>
          <p:nvPr/>
        </p:nvSpPr>
        <p:spPr>
          <a:xfrm>
            <a:off x="4139952" y="1914386"/>
            <a:ext cx="1018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/>
              <a:t>(*^__^*)</a:t>
            </a:r>
            <a:endParaRPr lang="zh-CN" altLang="en-US" b="1" dirty="0"/>
          </a:p>
        </p:txBody>
      </p:sp>
      <p:sp>
        <p:nvSpPr>
          <p:cNvPr id="13" name="矩形 12"/>
          <p:cNvSpPr/>
          <p:nvPr/>
        </p:nvSpPr>
        <p:spPr>
          <a:xfrm>
            <a:off x="4202109" y="1091219"/>
            <a:ext cx="881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\(^o</a:t>
            </a:r>
            <a:r>
              <a:rPr lang="en-US" altLang="zh-CN" b="1" dirty="0" smtClean="0"/>
              <a:t>^)/</a:t>
            </a:r>
            <a:endParaRPr lang="zh-CN" alt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5496" y="1554927"/>
            <a:ext cx="43204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Sensible treatment</a:t>
            </a:r>
            <a:endParaRPr lang="zh-CN" altLang="en-US" sz="3200" b="1" dirty="0">
              <a:solidFill>
                <a:schemeClr val="bg1"/>
              </a:soli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3540" y="2289159"/>
            <a:ext cx="29815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Inexpensive </a:t>
            </a:r>
            <a:endParaRPr lang="zh-CN" altLang="en-US" sz="3200" b="1" dirty="0">
              <a:solidFill>
                <a:schemeClr val="bg1"/>
              </a:soli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7790" y="3075806"/>
            <a:ext cx="38401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Physical benefits</a:t>
            </a:r>
            <a:endParaRPr lang="zh-CN" altLang="en-US" sz="3200" b="1" dirty="0">
              <a:solidFill>
                <a:schemeClr val="bg1"/>
              </a:soli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5697320"/>
      </p:ext>
    </p:extLst>
  </p:cSld>
  <p:clrMapOvr>
    <a:masterClrMapping/>
  </p:clrMapOvr>
  <p:transition spd="slow" advTm="15535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课程\大三上\英语演讲上课资料\作业\outline\Running_gif_by_Ed_Ramos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944" y="267494"/>
            <a:ext cx="2018111" cy="1513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太阳形 7"/>
          <p:cNvSpPr/>
          <p:nvPr/>
        </p:nvSpPr>
        <p:spPr>
          <a:xfrm>
            <a:off x="5879913" y="27044"/>
            <a:ext cx="1368152" cy="1368152"/>
          </a:xfrm>
          <a:prstGeom prst="sun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-108520" y="1668570"/>
            <a:ext cx="9267691" cy="7815948"/>
            <a:chOff x="-108520" y="1668570"/>
            <a:chExt cx="9267691" cy="7815948"/>
          </a:xfrm>
        </p:grpSpPr>
        <p:grpSp>
          <p:nvGrpSpPr>
            <p:cNvPr id="18" name="组合 17"/>
            <p:cNvGrpSpPr/>
            <p:nvPr/>
          </p:nvGrpSpPr>
          <p:grpSpPr>
            <a:xfrm>
              <a:off x="-108520" y="1668570"/>
              <a:ext cx="9267691" cy="7815948"/>
              <a:chOff x="-108520" y="1668570"/>
              <a:chExt cx="9267691" cy="7815948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-108520" y="1668570"/>
                <a:ext cx="9267691" cy="7815948"/>
                <a:chOff x="-108520" y="1668570"/>
                <a:chExt cx="9267691" cy="7815948"/>
              </a:xfrm>
            </p:grpSpPr>
            <p:grpSp>
              <p:nvGrpSpPr>
                <p:cNvPr id="16" name="组合 15"/>
                <p:cNvGrpSpPr/>
                <p:nvPr/>
              </p:nvGrpSpPr>
              <p:grpSpPr>
                <a:xfrm>
                  <a:off x="-108520" y="1668570"/>
                  <a:ext cx="9267691" cy="7815948"/>
                  <a:chOff x="-108520" y="1668570"/>
                  <a:chExt cx="9267691" cy="7815948"/>
                </a:xfrm>
              </p:grpSpPr>
              <p:grpSp>
                <p:nvGrpSpPr>
                  <p:cNvPr id="13" name="组合 12"/>
                  <p:cNvGrpSpPr/>
                  <p:nvPr/>
                </p:nvGrpSpPr>
                <p:grpSpPr>
                  <a:xfrm>
                    <a:off x="-108520" y="1668570"/>
                    <a:ext cx="9267691" cy="7815948"/>
                    <a:chOff x="-108520" y="1668570"/>
                    <a:chExt cx="9267691" cy="7815948"/>
                  </a:xfrm>
                </p:grpSpPr>
                <p:grpSp>
                  <p:nvGrpSpPr>
                    <p:cNvPr id="11" name="组合 10"/>
                    <p:cNvGrpSpPr/>
                    <p:nvPr/>
                  </p:nvGrpSpPr>
                  <p:grpSpPr>
                    <a:xfrm>
                      <a:off x="-108520" y="1668570"/>
                      <a:ext cx="9267691" cy="7815948"/>
                      <a:chOff x="-108520" y="1668570"/>
                      <a:chExt cx="9267691" cy="7815948"/>
                    </a:xfrm>
                  </p:grpSpPr>
                  <p:sp>
                    <p:nvSpPr>
                      <p:cNvPr id="7" name="右箭头 6"/>
                      <p:cNvSpPr/>
                      <p:nvPr/>
                    </p:nvSpPr>
                    <p:spPr>
                      <a:xfrm rot="12756592">
                        <a:off x="-108520" y="2037026"/>
                        <a:ext cx="1728192" cy="2696920"/>
                      </a:xfrm>
                      <a:prstGeom prst="rightArrow">
                        <a:avLst/>
                      </a:prstGeom>
                      <a:noFill/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6" name="右箭头 5"/>
                      <p:cNvSpPr/>
                      <p:nvPr/>
                    </p:nvSpPr>
                    <p:spPr>
                      <a:xfrm rot="18519031">
                        <a:off x="6663798" y="1184206"/>
                        <a:ext cx="1728192" cy="2696920"/>
                      </a:xfrm>
                      <a:prstGeom prst="rightArrow">
                        <a:avLst/>
                      </a:prstGeom>
                      <a:noFill/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2" name="椭圆 1"/>
                      <p:cNvSpPr/>
                      <p:nvPr/>
                    </p:nvSpPr>
                    <p:spPr>
                      <a:xfrm>
                        <a:off x="755576" y="1923678"/>
                        <a:ext cx="7560840" cy="7560840"/>
                      </a:xfrm>
                      <a:prstGeom prst="ellipse">
                        <a:avLst/>
                      </a:prstGeom>
                      <a:solidFill>
                        <a:schemeClr val="accent5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 dirty="0"/>
                      </a:p>
                    </p:txBody>
                  </p:sp>
                  <p:sp>
                    <p:nvSpPr>
                      <p:cNvPr id="9" name="七角星 8"/>
                      <p:cNvSpPr/>
                      <p:nvPr/>
                    </p:nvSpPr>
                    <p:spPr>
                      <a:xfrm>
                        <a:off x="6782907" y="6028134"/>
                        <a:ext cx="2376264" cy="2520280"/>
                      </a:xfrm>
                      <a:prstGeom prst="star7">
                        <a:avLst/>
                      </a:prstGeom>
                      <a:noFill/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0" name="流程图: 资料带 9"/>
                      <p:cNvSpPr/>
                      <p:nvPr/>
                    </p:nvSpPr>
                    <p:spPr>
                      <a:xfrm rot="2562917">
                        <a:off x="496387" y="6875566"/>
                        <a:ext cx="2592288" cy="2160240"/>
                      </a:xfrm>
                      <a:prstGeom prst="flowChartPunchedTape">
                        <a:avLst/>
                      </a:prstGeom>
                      <a:noFill/>
                      <a:ln>
                        <a:solidFill>
                          <a:srgbClr val="0070C0"/>
                        </a:solidFill>
                      </a:ln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grpSp>
                  <p:nvGrpSpPr>
                    <p:cNvPr id="12" name="组合 11"/>
                    <p:cNvGrpSpPr/>
                    <p:nvPr/>
                  </p:nvGrpSpPr>
                  <p:grpSpPr>
                    <a:xfrm>
                      <a:off x="2626860" y="2369823"/>
                      <a:ext cx="4620281" cy="2031326"/>
                      <a:chOff x="2627784" y="2571750"/>
                      <a:chExt cx="4620281" cy="2031326"/>
                    </a:xfrm>
                  </p:grpSpPr>
                  <p:sp>
                    <p:nvSpPr>
                      <p:cNvPr id="4" name="TextBox 3"/>
                      <p:cNvSpPr txBox="1"/>
                      <p:nvPr/>
                    </p:nvSpPr>
                    <p:spPr>
                      <a:xfrm>
                        <a:off x="2627784" y="2571750"/>
                        <a:ext cx="3307316" cy="101566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altLang="zh-CN" sz="6000" dirty="0" smtClean="0">
                            <a:solidFill>
                              <a:schemeClr val="bg1"/>
                            </a:solidFill>
                            <a:latin typeface="华康海报体W12(P)" pitchFamily="82" charset="-122"/>
                            <a:ea typeface="华康海报体W12(P)" pitchFamily="82" charset="-122"/>
                            <a:cs typeface="Meiryo UI" pitchFamily="34" charset="-128"/>
                          </a:rPr>
                          <a:t>Aerobic</a:t>
                        </a:r>
                        <a:endParaRPr lang="zh-CN" altLang="en-US" sz="6000" dirty="0">
                          <a:solidFill>
                            <a:schemeClr val="bg1"/>
                          </a:solidFill>
                          <a:latin typeface="华康海报体W12(P)" pitchFamily="82" charset="-122"/>
                          <a:ea typeface="华康海报体W12(P)" pitchFamily="82" charset="-122"/>
                          <a:cs typeface="Meiryo UI" pitchFamily="34" charset="-128"/>
                        </a:endParaRPr>
                      </a:p>
                    </p:txBody>
                  </p:sp>
                  <p:sp>
                    <p:nvSpPr>
                      <p:cNvPr id="5" name="TextBox 4"/>
                      <p:cNvSpPr txBox="1"/>
                      <p:nvPr/>
                    </p:nvSpPr>
                    <p:spPr>
                      <a:xfrm>
                        <a:off x="3530381" y="3587413"/>
                        <a:ext cx="3717684" cy="101566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altLang="zh-CN" sz="6000" dirty="0" smtClean="0">
                            <a:solidFill>
                              <a:schemeClr val="bg1"/>
                            </a:solidFill>
                            <a:latin typeface="华康海报体W12(P)" pitchFamily="82" charset="-122"/>
                            <a:ea typeface="华康海报体W12(P)" pitchFamily="82" charset="-122"/>
                            <a:cs typeface="Meiryo UI" pitchFamily="34" charset="-128"/>
                          </a:rPr>
                          <a:t>Running</a:t>
                        </a:r>
                        <a:endParaRPr lang="zh-CN" altLang="en-US" sz="6000" dirty="0">
                          <a:solidFill>
                            <a:schemeClr val="bg1"/>
                          </a:solidFill>
                          <a:latin typeface="华康海报体W12(P)" pitchFamily="82" charset="-122"/>
                          <a:ea typeface="华康海报体W12(P)" pitchFamily="82" charset="-122"/>
                          <a:cs typeface="Meiryo UI" pitchFamily="34" charset="-128"/>
                        </a:endParaRPr>
                      </a:p>
                    </p:txBody>
                  </p:sp>
                </p:grpSp>
              </p:grpSp>
              <p:pic>
                <p:nvPicPr>
                  <p:cNvPr id="2050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7221288">
                    <a:off x="7513388" y="6911012"/>
                    <a:ext cx="920733" cy="880701"/>
                  </a:xfrm>
                  <a:prstGeom prst="rect">
                    <a:avLst/>
                  </a:prstGeom>
                  <a:ln>
                    <a:noFill/>
                  </a:ln>
                  <a:effectLst>
                    <a:outerShdw blurRad="292100" dist="139700" dir="2700000" algn="tl" rotWithShape="0">
                      <a:srgbClr val="333333">
                        <a:alpha val="65000"/>
                      </a:srgbClr>
                    </a:outerShdw>
                  </a:effectLst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sp>
              <p:nvSpPr>
                <p:cNvPr id="14" name="TextBox 13"/>
                <p:cNvSpPr txBox="1"/>
                <p:nvPr/>
              </p:nvSpPr>
              <p:spPr>
                <a:xfrm rot="7357313">
                  <a:off x="3954671" y="6456112"/>
                  <a:ext cx="3801041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4000" dirty="0" smtClean="0">
                      <a:solidFill>
                        <a:schemeClr val="bg1"/>
                      </a:solidFill>
                      <a:latin typeface="华康海报体W12(P)" pitchFamily="82" charset="-122"/>
                      <a:ea typeface="华康海报体W12(P)" pitchFamily="82" charset="-122"/>
                      <a:cs typeface="Meiryo UI" pitchFamily="34" charset="-128"/>
                    </a:rPr>
                    <a:t>郭振栋</a:t>
                  </a:r>
                  <a:r>
                    <a:rPr lang="en-US" altLang="zh-CN" sz="4000" dirty="0" smtClean="0">
                      <a:solidFill>
                        <a:schemeClr val="bg1"/>
                      </a:solidFill>
                      <a:latin typeface="华康海报体W12(P)" pitchFamily="82" charset="-122"/>
                      <a:ea typeface="华康海报体W12(P)" pitchFamily="82" charset="-122"/>
                      <a:cs typeface="Meiryo UI" pitchFamily="34" charset="-128"/>
                    </a:rPr>
                    <a:t>_jelly</a:t>
                  </a:r>
                  <a:r>
                    <a:rPr lang="zh-CN" altLang="en-US" sz="4000" dirty="0" smtClean="0">
                      <a:solidFill>
                        <a:schemeClr val="bg1"/>
                      </a:solidFill>
                      <a:latin typeface="华康海报体W12(P)" pitchFamily="82" charset="-122"/>
                      <a:ea typeface="华康海报体W12(P)" pitchFamily="82" charset="-122"/>
                      <a:cs typeface="Meiryo UI" pitchFamily="34" charset="-128"/>
                    </a:rPr>
                    <a:t>仔</a:t>
                  </a:r>
                  <a:endParaRPr lang="zh-CN" altLang="en-US" sz="4000" dirty="0">
                    <a:solidFill>
                      <a:schemeClr val="bg1"/>
                    </a:solidFill>
                    <a:latin typeface="华康海报体W12(P)" pitchFamily="82" charset="-122"/>
                    <a:ea typeface="华康海报体W12(P)" pitchFamily="82" charset="-122"/>
                    <a:cs typeface="Meiryo UI" pitchFamily="34" charset="-128"/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 rot="7357313">
                  <a:off x="5748659" y="6628927"/>
                  <a:ext cx="1766830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4000" dirty="0" smtClean="0">
                      <a:solidFill>
                        <a:schemeClr val="bg1"/>
                      </a:solidFill>
                      <a:latin typeface="华康海报体W12(P)" pitchFamily="82" charset="-122"/>
                      <a:ea typeface="华康海报体W12(P)" pitchFamily="82" charset="-122"/>
                      <a:cs typeface="Meiryo UI" pitchFamily="34" charset="-128"/>
                    </a:rPr>
                    <a:t>Weibo</a:t>
                  </a:r>
                  <a:endParaRPr lang="zh-CN" altLang="en-US" sz="4000" dirty="0">
                    <a:solidFill>
                      <a:schemeClr val="bg1"/>
                    </a:solidFill>
                    <a:latin typeface="华康海报体W12(P)" pitchFamily="82" charset="-122"/>
                    <a:ea typeface="华康海报体W12(P)" pitchFamily="82" charset="-122"/>
                    <a:cs typeface="Meiryo UI" pitchFamily="34" charset="-128"/>
                  </a:endParaRPr>
                </a:p>
              </p:txBody>
            </p:sp>
          </p:grpSp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3193598">
                <a:off x="1185898" y="7412549"/>
                <a:ext cx="1074892" cy="105835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1" name="TextBox 20"/>
            <p:cNvSpPr txBox="1"/>
            <p:nvPr/>
          </p:nvSpPr>
          <p:spPr>
            <a:xfrm rot="13064594">
              <a:off x="1309127" y="6154697"/>
              <a:ext cx="36471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华康海报体W12(P)" pitchFamily="82" charset="-122"/>
                  <a:ea typeface="华康海报体W12(P)" pitchFamily="82" charset="-122"/>
                  <a:cs typeface="Meiryo UI" pitchFamily="34" charset="-128"/>
                </a:rPr>
                <a:t>Jellyzi.diandian.com</a:t>
              </a:r>
              <a:endParaRPr lang="zh-CN" altLang="en-US" sz="2400" dirty="0">
                <a:solidFill>
                  <a:schemeClr val="bg1"/>
                </a:solidFill>
                <a:latin typeface="华康海报体W12(P)" pitchFamily="82" charset="-122"/>
                <a:ea typeface="华康海报体W12(P)" pitchFamily="82" charset="-122"/>
                <a:cs typeface="Meiryo UI" pitchFamily="34" charset="-128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rot="13064594">
              <a:off x="1868872" y="6514709"/>
              <a:ext cx="138691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华康海报体W12(P)" pitchFamily="82" charset="-122"/>
                  <a:ea typeface="华康海报体W12(P)" pitchFamily="82" charset="-122"/>
                  <a:cs typeface="Meiryo UI" pitchFamily="34" charset="-128"/>
                </a:rPr>
                <a:t>blog</a:t>
              </a:r>
              <a:endParaRPr lang="zh-CN" altLang="en-US" sz="4000" dirty="0">
                <a:solidFill>
                  <a:schemeClr val="bg1"/>
                </a:solidFill>
                <a:latin typeface="华康海报体W12(P)" pitchFamily="82" charset="-122"/>
                <a:ea typeface="华康海报体W12(P)" pitchFamily="82" charset="-122"/>
                <a:cs typeface="Meiryo UI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8317432"/>
      </p:ext>
    </p:extLst>
  </p:cSld>
  <p:clrMapOvr>
    <a:masterClrMapping/>
  </p:clrMapOvr>
  <p:transition spd="slow" advTm="14151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21600000">
                                      <p:cBhvr>
                                        <p:cTn id="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2.7|4.1|3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5.3|2.6|2.8|5.4|2|2.6|2.3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933</TotalTime>
  <Words>121</Words>
  <Application>Microsoft Office PowerPoint</Application>
  <PresentationFormat>全屏显示(16:9)</PresentationFormat>
  <Paragraphs>49</Paragraphs>
  <Slides>11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111</cp:revision>
  <dcterms:created xsi:type="dcterms:W3CDTF">2012-12-13T13:00:49Z</dcterms:created>
  <dcterms:modified xsi:type="dcterms:W3CDTF">2016-09-26T03:19:19Z</dcterms:modified>
  <cp:category>https://800sucai.taobao.com</cp:category>
</cp:coreProperties>
</file>