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handoutMasterIdLst>
    <p:handoutMasterId r:id="rId46"/>
  </p:handoutMasterIdLst>
  <p:sldIdLst>
    <p:sldId id="297" r:id="rId2"/>
    <p:sldId id="397" r:id="rId3"/>
    <p:sldId id="396" r:id="rId4"/>
    <p:sldId id="400" r:id="rId5"/>
    <p:sldId id="409" r:id="rId6"/>
    <p:sldId id="410" r:id="rId7"/>
    <p:sldId id="411" r:id="rId8"/>
    <p:sldId id="412" r:id="rId9"/>
    <p:sldId id="413" r:id="rId10"/>
    <p:sldId id="414" r:id="rId11"/>
    <p:sldId id="415" r:id="rId12"/>
    <p:sldId id="416" r:id="rId13"/>
    <p:sldId id="417" r:id="rId14"/>
    <p:sldId id="418" r:id="rId15"/>
    <p:sldId id="401" r:id="rId16"/>
    <p:sldId id="405" r:id="rId17"/>
    <p:sldId id="419" r:id="rId18"/>
    <p:sldId id="421" r:id="rId19"/>
    <p:sldId id="422" r:id="rId20"/>
    <p:sldId id="423" r:id="rId21"/>
    <p:sldId id="426" r:id="rId22"/>
    <p:sldId id="427" r:id="rId23"/>
    <p:sldId id="428" r:id="rId24"/>
    <p:sldId id="429" r:id="rId25"/>
    <p:sldId id="430" r:id="rId26"/>
    <p:sldId id="431" r:id="rId27"/>
    <p:sldId id="432" r:id="rId28"/>
    <p:sldId id="433" r:id="rId29"/>
    <p:sldId id="434" r:id="rId30"/>
    <p:sldId id="435" r:id="rId31"/>
    <p:sldId id="402" r:id="rId32"/>
    <p:sldId id="437" r:id="rId33"/>
    <p:sldId id="404" r:id="rId34"/>
    <p:sldId id="436" r:id="rId35"/>
    <p:sldId id="438" r:id="rId36"/>
    <p:sldId id="439" r:id="rId37"/>
    <p:sldId id="440" r:id="rId38"/>
    <p:sldId id="441" r:id="rId39"/>
    <p:sldId id="442" r:id="rId40"/>
    <p:sldId id="443" r:id="rId41"/>
    <p:sldId id="408" r:id="rId42"/>
    <p:sldId id="444" r:id="rId43"/>
    <p:sldId id="445" r:id="rId44"/>
  </p:sldIdLst>
  <p:sldSz cx="12190413" cy="6859588"/>
  <p:notesSz cx="6858000" cy="9144000"/>
  <p:defaultTextStyle>
    <a:defPPr>
      <a:defRPr lang="zh-CN"/>
    </a:defPPr>
    <a:lvl1pPr marL="0" lvl="0" indent="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1pPr>
    <a:lvl2pPr marL="609600" lvl="1" indent="-1524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2pPr>
    <a:lvl3pPr marL="1219200" lvl="2" indent="-3048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3pPr>
    <a:lvl4pPr marL="1828800" lvl="3" indent="-4572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4pPr>
    <a:lvl5pPr marL="2438400" lvl="4" indent="-6096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5pPr>
    <a:lvl6pPr marL="2286000" lvl="5" indent="-6096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6pPr>
    <a:lvl7pPr marL="2743200" lvl="6" indent="-6096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7pPr>
    <a:lvl8pPr marL="3200400" lvl="7" indent="-6096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8pPr>
    <a:lvl9pPr marL="3657600" lvl="8" indent="-609600" algn="l" defTabSz="12192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9" d="100"/>
          <a:sy n="99" d="100"/>
        </p:scale>
        <p:origin x="-966" y="-84"/>
      </p:cViewPr>
      <p:guideLst>
        <p:guide orient="horz" pos="2168"/>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2016/9/9 Friday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6524860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pPr marL="0" marR="0" lvl="0" indent="0" algn="r" defTabSz="1219200" rtl="0" eaLnBrk="1" fontAlgn="base" latinLnBrk="0" hangingPunct="1">
              <a:lnSpc>
                <a:spcPct val="100000"/>
              </a:lnSpc>
              <a:spcBef>
                <a:spcPct val="0"/>
              </a:spcBef>
              <a:spcAft>
                <a:spcPct val="0"/>
              </a:spcAft>
              <a:buClrTx/>
              <a:buSzTx/>
              <a:buFont typeface="Arial" panose="020B0604020202020204" pitchFamily="34" charset="0"/>
              <a:buNone/>
              <a:defRPr/>
            </a:pPr>
            <a:fld id="{3750F4DA-49F4-41B6-9620-BBBEE5AE2E61}" type="datetime1">
              <a:rPr kumimoji="0" 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9/9/2016</a:t>
            </a:fld>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幻灯片图像占位符 3"/>
          <p:cNvSpPr>
            <a:spLocks noGrp="1" noRot="1" noChangeAspect="1"/>
          </p:cNvSpPr>
          <p:nvPr>
            <p:ph type="sldImg"/>
          </p:nvPr>
        </p:nvSpPr>
        <p:spPr>
          <a:xfrm>
            <a:off x="382588" y="685800"/>
            <a:ext cx="6092825" cy="3429000"/>
          </a:xfrm>
          <a:prstGeom prst="rect">
            <a:avLst/>
          </a:prstGeom>
          <a:noFill/>
          <a:ln w="9525">
            <a:noFill/>
          </a:ln>
        </p:spPr>
      </p:sp>
      <p:sp>
        <p:nvSpPr>
          <p:cNvPr id="2053" name="备注占位符 4"/>
          <p:cNvSpPr>
            <a:spLocks noGrp="1" noRot="1" noChangeAspect="1"/>
          </p:cNvSpPr>
          <p:nvPr/>
        </p:nvSpPr>
        <p:spPr>
          <a:xfrm>
            <a:off x="685800" y="4343400"/>
            <a:ext cx="5486400" cy="4114800"/>
          </a:xfrm>
          <a:prstGeom prst="rect">
            <a:avLst/>
          </a:prstGeom>
          <a:noFill/>
          <a:ln w="9525">
            <a:noFill/>
          </a:ln>
        </p:spPr>
        <p:txBody>
          <a:bodyPr anchor="ctr"/>
          <a:lstStyle/>
          <a:p>
            <a:pPr lvl="0" indent="0">
              <a:spcBef>
                <a:spcPct val="30000"/>
              </a:spcBef>
            </a:pPr>
            <a:r>
              <a:rPr lang="zh-CN" altLang="en-US" sz="1200" dirty="0"/>
              <a:t>单击此处编辑母版文本样式</a:t>
            </a:r>
          </a:p>
          <a:p>
            <a:pPr lvl="0" indent="0">
              <a:spcBef>
                <a:spcPct val="30000"/>
              </a:spcBef>
            </a:pPr>
            <a:r>
              <a:rPr lang="zh-CN" altLang="en-US" sz="1200" dirty="0"/>
              <a:t>第二级</a:t>
            </a:r>
          </a:p>
          <a:p>
            <a:pPr lvl="0" indent="0">
              <a:spcBef>
                <a:spcPct val="30000"/>
              </a:spcBef>
            </a:pPr>
            <a:r>
              <a:rPr lang="zh-CN" altLang="en-US" sz="1200" dirty="0"/>
              <a:t>第三级</a:t>
            </a:r>
          </a:p>
          <a:p>
            <a:pPr lvl="0" indent="0">
              <a:spcBef>
                <a:spcPct val="30000"/>
              </a:spcBef>
            </a:pPr>
            <a:r>
              <a:rPr lang="zh-CN" altLang="en-US" sz="1200" dirty="0"/>
              <a:t>第四级</a:t>
            </a:r>
          </a:p>
          <a:p>
            <a:pPr lvl="0" indent="0">
              <a:spcBef>
                <a:spcPct val="30000"/>
              </a:spcBef>
            </a:pPr>
            <a:r>
              <a:rPr lang="zh-CN" altLang="en-US" sz="1200" dirty="0"/>
              <a:t>第五级</a:t>
            </a:r>
            <a:endParaRPr lang="en-US" altLang="x-none" sz="1200" dirty="0"/>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lgn="r"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ea"/>
              </a:rPr>
              <a:t>‹#›</a:t>
            </a:fld>
            <a:endParaRPr lang="en-US" altLang="zh-CN" sz="1200" strike="noStrike" noProof="1"/>
          </a:p>
        </p:txBody>
      </p:sp>
    </p:spTree>
    <p:extLst>
      <p:ext uri="{BB962C8B-B14F-4D97-AF65-F5344CB8AC3E}">
        <p14:creationId xmlns:p14="http://schemas.microsoft.com/office/powerpoint/2010/main" val="3192370102"/>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1613"/>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7788"/>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31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31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8488"/>
            <a:ext cx="10361612"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1612" cy="15017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08613"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0613" y="1600200"/>
            <a:ext cx="54102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388"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2838" y="2174875"/>
            <a:ext cx="5387975"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5675" y="273050"/>
            <a:ext cx="6815138" cy="5854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0025" cy="46926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2188"/>
            <a:ext cx="7315200" cy="5667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6388"/>
          </a:xfrm>
        </p:spPr>
        <p:txBody>
          <a:bodyPr vert="horz" wrap="square" lIns="108853" tIns="54426" rIns="108853" bIns="5442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08712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8925"/>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600" y="274638"/>
            <a:ext cx="10971213" cy="1143000"/>
          </a:xfrm>
          <a:prstGeom prst="rect">
            <a:avLst/>
          </a:prstGeom>
          <a:noFill/>
          <a:ln w="9525">
            <a:noFill/>
          </a:ln>
        </p:spPr>
        <p:txBody>
          <a:bodyPr lIns="108853" tIns="54426" rIns="108853" bIns="54426" anchor="ctr"/>
          <a:lstStyle/>
          <a:p>
            <a:pPr lvl="0" indent="-1087755"/>
            <a:r>
              <a:rPr lang="zh-CN" altLang="en-US" dirty="0"/>
              <a:t>单击此处编辑母版标题样式</a:t>
            </a:r>
          </a:p>
        </p:txBody>
      </p:sp>
      <p:sp>
        <p:nvSpPr>
          <p:cNvPr id="1027" name="文本占位符 2"/>
          <p:cNvSpPr>
            <a:spLocks noGrp="1"/>
          </p:cNvSpPr>
          <p:nvPr>
            <p:ph type="body"/>
          </p:nvPr>
        </p:nvSpPr>
        <p:spPr>
          <a:xfrm>
            <a:off x="609600" y="1600200"/>
            <a:ext cx="10971213" cy="4527550"/>
          </a:xfrm>
          <a:prstGeom prst="rect">
            <a:avLst/>
          </a:prstGeom>
          <a:noFill/>
          <a:ln w="9525">
            <a:noFill/>
          </a:ln>
        </p:spPr>
        <p:txBody>
          <a:bodyPr lIns="108853" tIns="54426" rIns="108853" bIns="54426" anchor="t"/>
          <a:lstStyle/>
          <a:p>
            <a:pPr lvl="0" indent="-408305"/>
            <a:r>
              <a:rPr lang="zh-CN" altLang="en-US" dirty="0"/>
              <a:t>单击此处编辑母版文本样式</a:t>
            </a:r>
          </a:p>
          <a:p>
            <a:pPr lvl="1" indent="-339725"/>
            <a:r>
              <a:rPr lang="zh-CN" altLang="en-US" dirty="0"/>
              <a:t>第二级</a:t>
            </a:r>
          </a:p>
          <a:p>
            <a:pPr lvl="2" indent="-271780"/>
            <a:r>
              <a:rPr lang="zh-CN" altLang="en-US" dirty="0"/>
              <a:t>第三级</a:t>
            </a:r>
          </a:p>
          <a:p>
            <a:pPr lvl="3" indent="-271780"/>
            <a:r>
              <a:rPr lang="zh-CN" altLang="en-US" dirty="0"/>
              <a:t>第四级</a:t>
            </a:r>
          </a:p>
          <a:p>
            <a:pPr lvl="4" indent="-269875"/>
            <a:r>
              <a:rPr lang="zh-CN" altLang="en-US" dirty="0"/>
              <a:t>第五级</a:t>
            </a:r>
          </a:p>
        </p:txBody>
      </p:sp>
      <p:sp>
        <p:nvSpPr>
          <p:cNvPr id="1028" name="日期占位符 3"/>
          <p:cNvSpPr>
            <a:spLocks noGrp="1" noChangeArrowheads="1"/>
          </p:cNvSpPr>
          <p:nvPr>
            <p:ph type="dt" sz="half" idx="2"/>
          </p:nvPr>
        </p:nvSpPr>
        <p:spPr bwMode="auto">
          <a:xfrm>
            <a:off x="609600" y="6357938"/>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3" tIns="54426" rIns="108853" bIns="54426" numCol="1" anchor="ctr" anchorCtr="0" compatLnSpc="1"/>
          <a:lstStyle>
            <a:lvl1pPr>
              <a:defRPr sz="1400">
                <a:solidFill>
                  <a:srgbClr val="898989"/>
                </a:solidFill>
                <a:latin typeface="+mn-lt"/>
                <a:ea typeface="MS PGothic" panose="020B0600070205080204" pitchFamily="34" charset="-128"/>
                <a:sym typeface="Calibri" panose="020F0502020204030204" pitchFamily="34" charset="0"/>
              </a:defRPr>
            </a:lvl1pPr>
          </a:lstStyle>
          <a:p>
            <a:pPr marL="0" marR="0" lvl="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a:pPr>
            <a:fld id="{783DAE01-83CF-4130-A791-BDEB88CA2EA3}" type="datetime1">
              <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rPr>
              <a:t>2016/9/9 Friday</a:t>
            </a:fld>
            <a:endParaRPr kumimoji="0" lang="zh-CN" altLang="en-US" sz="18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sym typeface="Calibri" panose="020F0502020204030204" pitchFamily="34" charset="0"/>
            </a:endParaRPr>
          </a:p>
        </p:txBody>
      </p:sp>
      <p:sp>
        <p:nvSpPr>
          <p:cNvPr id="1029" name="页脚占位符 4"/>
          <p:cNvSpPr>
            <a:spLocks noGrp="1" noChangeArrowheads="1"/>
          </p:cNvSpPr>
          <p:nvPr>
            <p:ph type="ftr" sz="quarter" idx="3"/>
          </p:nvPr>
        </p:nvSpPr>
        <p:spPr bwMode="auto">
          <a:xfrm>
            <a:off x="4165600" y="6357938"/>
            <a:ext cx="38592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3" tIns="54426" rIns="108853" bIns="54426" numCol="1" anchor="ctr" anchorCtr="0" compatLnSpc="1"/>
          <a:lstStyle>
            <a:lvl1pPr algn="ctr">
              <a:defRPr sz="1400">
                <a:solidFill>
                  <a:srgbClr val="898989"/>
                </a:solidFill>
                <a:latin typeface="+mn-lt"/>
                <a:ea typeface="MS PGothic" panose="020B0600070205080204" pitchFamily="34" charset="-128"/>
                <a:sym typeface="Calibri" panose="020F0502020204030204" pitchFamily="34" charset="0"/>
              </a:defRPr>
            </a:lvl1pPr>
          </a:lstStyle>
          <a:p>
            <a:pPr marL="0" marR="0" lvl="0" indent="0" algn="ctr" defTabSz="1219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smtClean="0">
              <a:ln>
                <a:noFill/>
              </a:ln>
              <a:solidFill>
                <a:srgbClr val="898989"/>
              </a:solidFill>
              <a:effectLst/>
              <a:uLnTx/>
              <a:uFillTx/>
              <a:latin typeface="+mn-lt"/>
              <a:ea typeface="MS PGothic" panose="020B0600070205080204" pitchFamily="34" charset="-128"/>
              <a:cs typeface="+mn-cs"/>
              <a:sym typeface="Calibri" panose="020F0502020204030204" pitchFamily="34" charset="0"/>
            </a:endParaRPr>
          </a:p>
        </p:txBody>
      </p:sp>
      <p:sp>
        <p:nvSpPr>
          <p:cNvPr id="1030" name="灯片编号占位符 5"/>
          <p:cNvSpPr>
            <a:spLocks noGrp="1" noChangeArrowheads="1"/>
          </p:cNvSpPr>
          <p:nvPr>
            <p:ph type="sldNum" sz="quarter" idx="4"/>
          </p:nvPr>
        </p:nvSpPr>
        <p:spPr bwMode="auto">
          <a:xfrm>
            <a:off x="8737600" y="6357938"/>
            <a:ext cx="28432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3" tIns="54426" rIns="108853" bIns="54426" numCol="1" anchor="ctr" anchorCtr="0" compatLnSpc="1"/>
          <a:lstStyle/>
          <a:p>
            <a:pPr lvl="0" algn="r" eaLnBrk="1" fontAlgn="base" hangingPunct="1"/>
            <a:fld id="{9A0DB2DC-4C9A-4742-B13C-FB6460FD3503}" type="slidenum">
              <a:rPr lang="zh-CN" altLang="en-US" sz="1400" strike="noStrike" noProof="1" dirty="0">
                <a:solidFill>
                  <a:srgbClr val="898989"/>
                </a:solidFill>
                <a:latin typeface="Calibri" panose="020F0502020204030204" pitchFamily="34" charset="0"/>
                <a:ea typeface="MS PGothic" panose="020B0600070205080204" pitchFamily="34" charset="-128"/>
                <a:cs typeface="+mn-ea"/>
                <a:sym typeface="Calibri" panose="020F0502020204030204" pitchFamily="34" charset="0"/>
              </a:rPr>
              <a:t>‹#›</a:t>
            </a:fld>
            <a:endParaRPr lang="zh-CN" altLang="en-US" sz="1400" strike="noStrike" noProof="1">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thruBlk="1"/>
  </p:transition>
  <p:hf sldNum="0" hdr="0" ftr="0" dt="0"/>
  <p:txStyles>
    <p:titleStyle>
      <a:lvl1pPr marL="1087755" indent="-1087755" algn="ctr" rtl="0" eaLnBrk="0" fontAlgn="base" hangingPunct="0">
        <a:spcBef>
          <a:spcPct val="0"/>
        </a:spcBef>
        <a:spcAft>
          <a:spcPct val="0"/>
        </a:spcAft>
        <a:defRPr sz="5200">
          <a:solidFill>
            <a:schemeClr val="tx1"/>
          </a:solidFill>
          <a:latin typeface="+mj-lt"/>
          <a:ea typeface="+mj-ea"/>
          <a:cs typeface="+mj-cs"/>
          <a:sym typeface="Calibri" panose="020F0502020204030204" pitchFamily="34" charset="0"/>
        </a:defRPr>
      </a:lvl1pPr>
      <a:lvl2pPr marL="10877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0877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0877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10877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5449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0021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4593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916555" indent="-1087755" algn="ctr"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408305" indent="-408305" algn="l" defTabSz="1087120" rtl="0" eaLnBrk="0" fontAlgn="base" hangingPunct="0">
        <a:spcBef>
          <a:spcPct val="20000"/>
        </a:spcBef>
        <a:spcAft>
          <a:spcPct val="0"/>
        </a:spcAft>
        <a:buFont typeface="Arial" panose="020B0604020202020204" pitchFamily="34" charset="0"/>
        <a:buChar char="•"/>
        <a:defRPr sz="3800">
          <a:solidFill>
            <a:schemeClr val="tx1"/>
          </a:solidFill>
          <a:latin typeface="+mn-lt"/>
          <a:ea typeface="+mn-ea"/>
          <a:cs typeface="+mn-cs"/>
          <a:sym typeface="Calibri" panose="020F0502020204030204" pitchFamily="34" charset="0"/>
        </a:defRPr>
      </a:lvl1pPr>
      <a:lvl2pPr marL="882650" indent="-339725" algn="l" defTabSz="1087120" rtl="0" eaLnBrk="0" fontAlgn="base" hangingPunct="0">
        <a:spcBef>
          <a:spcPct val="20000"/>
        </a:spcBef>
        <a:spcAft>
          <a:spcPct val="0"/>
        </a:spcAft>
        <a:buFont typeface="Arial" panose="020B0604020202020204" pitchFamily="34" charset="0"/>
        <a:buChar char="–"/>
        <a:defRPr sz="3400">
          <a:solidFill>
            <a:schemeClr val="tx1"/>
          </a:solidFill>
          <a:latin typeface="+mn-lt"/>
          <a:ea typeface="+mn-ea"/>
          <a:sym typeface="Calibri" panose="020F0502020204030204" pitchFamily="34" charset="0"/>
        </a:defRPr>
      </a:lvl2pPr>
      <a:lvl3pPr marL="1360805" indent="-271780" algn="l" defTabSz="108712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3pPr>
      <a:lvl4pPr marL="1903730" indent="-271780" algn="l" defTabSz="108712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4pPr>
      <a:lvl5pPr marL="2447925" indent="-269875" algn="l" defTabSz="108712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5pPr>
      <a:lvl6pPr marL="2905125" indent="-269875" algn="l" defTabSz="108712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6pPr>
      <a:lvl7pPr marL="3362325" indent="-269875" algn="l" defTabSz="108712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7pPr>
      <a:lvl8pPr marL="3819525" indent="-269875" algn="l" defTabSz="108712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8pPr>
      <a:lvl9pPr marL="4276725" indent="-269875" algn="l" defTabSz="108712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0.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2.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4.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6.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8.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7.pn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5.png"/><Relationship Id="rId2" Type="http://schemas.openxmlformats.org/officeDocument/2006/relationships/image" Target="../media/image61.jpe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52.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pn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52.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70.jpeg"/><Relationship Id="rId5" Type="http://schemas.openxmlformats.org/officeDocument/2006/relationships/image" Target="../media/image68.png"/><Relationship Id="rId4" Type="http://schemas.openxmlformats.org/officeDocument/2006/relationships/image" Target="../media/image67.png"/></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52.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6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73.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68.png"/><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64.png"/><Relationship Id="rId7" Type="http://schemas.openxmlformats.org/officeDocument/2006/relationships/image" Target="../media/image75.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7.png"/></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68.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52.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68.png"/><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hyperlink" Target="http://www.eyefulpresentations.co.uk/" TargetMode="External"/><Relationship Id="rId7" Type="http://schemas.openxmlformats.org/officeDocument/2006/relationships/image" Target="../media/image83.jpeg"/><Relationship Id="rId2" Type="http://schemas.openxmlformats.org/officeDocument/2006/relationships/hyperlink" Target="mailto:info@eyefulpresentations.co.uk" TargetMode="Externa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png"/></Relationships>
</file>

<file path=ppt/slides/_rels/slide4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5.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8.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圆角矩形 2"/>
          <p:cNvSpPr/>
          <p:nvPr/>
        </p:nvSpPr>
        <p:spPr>
          <a:xfrm>
            <a:off x="2135188" y="1125538"/>
            <a:ext cx="7848600" cy="4321175"/>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074" name="Picture 3" descr="C:\Documents and Settings\tdz\桌面\未标题-1 拷贝.png"/>
          <p:cNvPicPr>
            <a:picLocks noChangeAspect="1"/>
          </p:cNvPicPr>
          <p:nvPr/>
        </p:nvPicPr>
        <p:blipFill>
          <a:blip r:embed="rId2"/>
          <a:stretch>
            <a:fillRect/>
          </a:stretch>
        </p:blipFill>
        <p:spPr>
          <a:xfrm>
            <a:off x="-3997325" y="1270000"/>
            <a:ext cx="6778625" cy="519113"/>
          </a:xfrm>
          <a:prstGeom prst="rect">
            <a:avLst/>
          </a:prstGeom>
          <a:noFill/>
          <a:ln w="9525">
            <a:noFill/>
          </a:ln>
        </p:spPr>
      </p:pic>
      <p:pic>
        <p:nvPicPr>
          <p:cNvPr id="3075" name="Picture 4" descr="C:\Documents and Settings\tdz\桌面\未标题-1 拷贝.png"/>
          <p:cNvPicPr>
            <a:picLocks noChangeAspect="1"/>
          </p:cNvPicPr>
          <p:nvPr/>
        </p:nvPicPr>
        <p:blipFill>
          <a:blip r:embed="rId3"/>
          <a:stretch>
            <a:fillRect/>
          </a:stretch>
        </p:blipFill>
        <p:spPr>
          <a:xfrm>
            <a:off x="9217025" y="1270000"/>
            <a:ext cx="6786563" cy="519113"/>
          </a:xfrm>
          <a:prstGeom prst="rect">
            <a:avLst/>
          </a:prstGeom>
          <a:noFill/>
          <a:ln w="9525">
            <a:noFill/>
          </a:ln>
        </p:spPr>
      </p:pic>
      <p:pic>
        <p:nvPicPr>
          <p:cNvPr id="3076" name="Picture 5" descr="C:\Documents and Settings\tdz\桌面\未标题-1 拷贝2.png"/>
          <p:cNvPicPr>
            <a:picLocks noChangeAspect="1"/>
          </p:cNvPicPr>
          <p:nvPr/>
        </p:nvPicPr>
        <p:blipFill>
          <a:blip r:embed="rId4"/>
          <a:stretch>
            <a:fillRect/>
          </a:stretch>
        </p:blipFill>
        <p:spPr>
          <a:xfrm>
            <a:off x="-4002087" y="4740275"/>
            <a:ext cx="6783387" cy="520700"/>
          </a:xfrm>
          <a:prstGeom prst="rect">
            <a:avLst/>
          </a:prstGeom>
          <a:noFill/>
          <a:ln w="9525">
            <a:noFill/>
          </a:ln>
        </p:spPr>
      </p:pic>
      <p:pic>
        <p:nvPicPr>
          <p:cNvPr id="3077" name="Picture 6" descr="C:\Documents and Settings\tdz\桌面\未标题-1 拷贝2.png"/>
          <p:cNvPicPr>
            <a:picLocks noChangeAspect="1"/>
          </p:cNvPicPr>
          <p:nvPr/>
        </p:nvPicPr>
        <p:blipFill>
          <a:blip r:embed="rId5"/>
          <a:stretch>
            <a:fillRect/>
          </a:stretch>
        </p:blipFill>
        <p:spPr>
          <a:xfrm>
            <a:off x="9217025" y="4740275"/>
            <a:ext cx="6791325" cy="520700"/>
          </a:xfrm>
          <a:prstGeom prst="rect">
            <a:avLst/>
          </a:prstGeom>
          <a:noFill/>
          <a:ln w="9525">
            <a:noFill/>
          </a:ln>
        </p:spPr>
      </p:pic>
      <p:pic>
        <p:nvPicPr>
          <p:cNvPr id="3079" name="Picture 3" descr="C:\Documents and Settings\Teliss_Tong\My Documents\！个人PPT作品@teliss\PKM图\20120724115140194_easyicon_cn_512.png"/>
          <p:cNvPicPr>
            <a:picLocks noChangeAspect="1"/>
          </p:cNvPicPr>
          <p:nvPr/>
        </p:nvPicPr>
        <p:blipFill>
          <a:blip r:embed="rId6"/>
          <a:srcRect l="15265" t="9375" r="13640" b="3235"/>
          <a:stretch>
            <a:fillRect/>
          </a:stretch>
        </p:blipFill>
        <p:spPr>
          <a:xfrm>
            <a:off x="2495550" y="2003425"/>
            <a:ext cx="1800225" cy="2212975"/>
          </a:xfrm>
          <a:prstGeom prst="rect">
            <a:avLst/>
          </a:prstGeom>
          <a:noFill/>
          <a:ln w="9525">
            <a:noFill/>
          </a:ln>
        </p:spPr>
      </p:pic>
      <p:sp>
        <p:nvSpPr>
          <p:cNvPr id="3080" name="TextBox 11"/>
          <p:cNvSpPr/>
          <p:nvPr/>
        </p:nvSpPr>
        <p:spPr>
          <a:xfrm>
            <a:off x="4430713" y="2555875"/>
            <a:ext cx="5262562" cy="1108075"/>
          </a:xfrm>
          <a:prstGeom prst="rect">
            <a:avLst/>
          </a:prstGeom>
          <a:noFill/>
          <a:ln w="9525">
            <a:noFill/>
          </a:ln>
        </p:spPr>
        <p:txBody>
          <a:bodyPr wrap="none" anchor="t">
            <a:spAutoFit/>
          </a:bodyPr>
          <a:lstStyle/>
          <a:p>
            <a:pPr lvl="0" indent="0"/>
            <a:r>
              <a:rPr lang="zh-CN" altLang="en-US" sz="6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个人知识</a:t>
            </a:r>
            <a:r>
              <a:rPr lang="zh-CN" altLang="en-US" sz="6600" b="1" dirty="0">
                <a:solidFill>
                  <a:srgbClr val="FC6204"/>
                </a:solidFill>
                <a:latin typeface="微软雅黑" panose="020B0503020204020204" pitchFamily="34" charset="-122"/>
                <a:ea typeface="微软雅黑" panose="020B0503020204020204" pitchFamily="34" charset="-122"/>
                <a:sym typeface="微软雅黑" panose="020B0503020204020204" pitchFamily="34" charset="-122"/>
              </a:rPr>
              <a:t>管理</a:t>
            </a:r>
          </a:p>
        </p:txBody>
      </p:sp>
      <p:sp>
        <p:nvSpPr>
          <p:cNvPr id="3081" name="矩形 12"/>
          <p:cNvSpPr/>
          <p:nvPr/>
        </p:nvSpPr>
        <p:spPr>
          <a:xfrm>
            <a:off x="4438650" y="2205038"/>
            <a:ext cx="3959225" cy="338137"/>
          </a:xfrm>
          <a:prstGeom prst="rect">
            <a:avLst/>
          </a:prstGeom>
          <a:noFill/>
          <a:ln w="9525">
            <a:noFill/>
          </a:ln>
        </p:spPr>
        <p:txBody>
          <a:bodyPr anchor="t">
            <a:spAutoFit/>
          </a:bodyPr>
          <a:lstStyle/>
          <a:p>
            <a:pPr lvl="0" indent="0"/>
            <a:r>
              <a:rPr lang="zh-CN" altLang="en-US" sz="1600" i="1"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中层经理人培训之</a:t>
            </a:r>
            <a:endParaRPr lang="zh-CN" altLang="en-US" sz="1600" i="1"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3082" name="TextBox 13"/>
          <p:cNvSpPr/>
          <p:nvPr/>
        </p:nvSpPr>
        <p:spPr>
          <a:xfrm>
            <a:off x="4438650" y="3937000"/>
            <a:ext cx="4241800" cy="338138"/>
          </a:xfrm>
          <a:prstGeom prst="rect">
            <a:avLst/>
          </a:prstGeom>
          <a:noFill/>
          <a:ln w="9525">
            <a:noFill/>
          </a:ln>
        </p:spPr>
        <p:txBody>
          <a:bodyPr anchor="t">
            <a:spAutoFit/>
          </a:bodyPr>
          <a:lstStyle/>
          <a:p>
            <a:pPr lvl="0" indent="0"/>
            <a:r>
              <a:rPr lang="zh-CN" altLang="en-US" sz="16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点击此处，写上您公司的名称</a:t>
            </a:r>
            <a:endParaRPr lang="en-US" altLang="x-none" sz="16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p:txBody>
      </p:sp>
      <p:sp>
        <p:nvSpPr>
          <p:cNvPr id="3083" name="直接连接符 14"/>
          <p:cNvSpPr/>
          <p:nvPr/>
        </p:nvSpPr>
        <p:spPr>
          <a:xfrm>
            <a:off x="4438650" y="3859213"/>
            <a:ext cx="5473700" cy="1587"/>
          </a:xfrm>
          <a:prstGeom prst="line">
            <a:avLst/>
          </a:prstGeom>
          <a:ln w="9525" cap="flat" cmpd="sng">
            <a:solidFill>
              <a:srgbClr val="BFBFBF"/>
            </a:solidFill>
            <a:prstDash val="dash"/>
            <a:round/>
            <a:headEnd type="none" w="med" len="med"/>
            <a:tailEnd type="none" w="med" len="med"/>
          </a:ln>
        </p:spPr>
      </p:sp>
      <p:grpSp>
        <p:nvGrpSpPr>
          <p:cNvPr id="3084" name="组合 19"/>
          <p:cNvGrpSpPr/>
          <p:nvPr/>
        </p:nvGrpSpPr>
        <p:grpSpPr>
          <a:xfrm>
            <a:off x="9328150" y="2493963"/>
            <a:ext cx="511175" cy="355600"/>
            <a:chOff x="0" y="0"/>
            <a:chExt cx="511552" cy="355744"/>
          </a:xfrm>
        </p:grpSpPr>
        <p:sp>
          <p:nvSpPr>
            <p:cNvPr id="2" name="二十四角星 20"/>
            <p:cNvSpPr/>
            <p:nvPr/>
          </p:nvSpPr>
          <p:spPr>
            <a:xfrm>
              <a:off x="806" y="0"/>
              <a:ext cx="355744" cy="355744"/>
            </a:xfrm>
            <a:prstGeom prst="star24">
              <a:avLst>
                <a:gd name="adj" fmla="val 34995"/>
              </a:avLst>
            </a:prstGeom>
            <a:solidFill>
              <a:srgbClr val="0070C0"/>
            </a:solidFill>
            <a:ln w="9525">
              <a:noFill/>
            </a:ln>
          </p:spPr>
          <p:txBody>
            <a:bodyPr anchor="ctr">
              <a:spAutoFit/>
            </a:bodyPr>
            <a:lstStyle/>
            <a:p>
              <a:pPr lvl="0" indent="0" algn="ctr"/>
              <a:endParaRPr lang="zh-CN" altLang="zh-CN" sz="1600" b="1" dirty="0">
                <a:solidFill>
                  <a:srgbClr val="FFFFFF"/>
                </a:solidFill>
                <a:latin typeface="Arial" panose="020B0604020202020204" pitchFamily="34" charset="0"/>
                <a:ea typeface="宋体" panose="02010600030101010101" pitchFamily="2" charset="-122"/>
                <a:sym typeface="Lao UI" panose="020B0502040204020203" pitchFamily="34" charset="0"/>
              </a:endParaRPr>
            </a:p>
          </p:txBody>
        </p:sp>
        <p:sp>
          <p:nvSpPr>
            <p:cNvPr id="3085" name="TextBox 21"/>
            <p:cNvSpPr/>
            <p:nvPr/>
          </p:nvSpPr>
          <p:spPr>
            <a:xfrm rot="-1169604">
              <a:off x="0" y="30949"/>
              <a:ext cx="511552" cy="246221"/>
            </a:xfrm>
            <a:prstGeom prst="rect">
              <a:avLst/>
            </a:prstGeom>
            <a:noFill/>
            <a:ln w="9525">
              <a:noFill/>
            </a:ln>
          </p:spPr>
          <p:txBody>
            <a:bodyPr anchor="t">
              <a:spAutoFit/>
            </a:bodyPr>
            <a:lstStyle/>
            <a:p>
              <a:pPr lvl="0" indent="0"/>
              <a:r>
                <a:rPr lang="en-US" altLang="zh-CN" sz="1000" dirty="0">
                  <a:solidFill>
                    <a:srgbClr val="FFFFFF"/>
                  </a:solidFill>
                  <a:latin typeface="Calibri" panose="020F0502020204030204" pitchFamily="34" charset="0"/>
                  <a:ea typeface="宋体" panose="02010600030101010101" pitchFamily="2" charset="-122"/>
                  <a:sym typeface="Calibri" panose="020F0502020204030204" pitchFamily="34" charset="0"/>
                </a:rPr>
                <a:t>V1</a:t>
              </a:r>
              <a:endParaRPr lang="zh-CN" altLang="en-US" sz="1000" dirty="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3086"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 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p:cTn id="7" dur="500" fill="hold"/>
                                        <p:tgtEl>
                                          <p:spTgt spid="3079"/>
                                        </p:tgtEl>
                                        <p:attrNameLst>
                                          <p:attrName>ppt_w</p:attrName>
                                        </p:attrNameLst>
                                      </p:cBhvr>
                                      <p:tavLst>
                                        <p:tav tm="0">
                                          <p:val>
                                            <p:fltVal val="0"/>
                                          </p:val>
                                        </p:tav>
                                        <p:tav tm="100000">
                                          <p:val>
                                            <p:strVal val="#ppt_w"/>
                                          </p:val>
                                        </p:tav>
                                      </p:tavLst>
                                    </p:anim>
                                    <p:anim calcmode="lin" valueType="num">
                                      <p:cBhvr>
                                        <p:cTn id="8" dur="500" fill="hold"/>
                                        <p:tgtEl>
                                          <p:spTgt spid="307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081"/>
                                        </p:tgtEl>
                                        <p:attrNameLst>
                                          <p:attrName>style.visibility</p:attrName>
                                        </p:attrNameLst>
                                      </p:cBhvr>
                                      <p:to>
                                        <p:strVal val="visible"/>
                                      </p:to>
                                    </p:set>
                                    <p:anim calcmode="lin" valueType="num">
                                      <p:cBhvr>
                                        <p:cTn id="12" dur="500" fill="hold"/>
                                        <p:tgtEl>
                                          <p:spTgt spid="3081"/>
                                        </p:tgtEl>
                                        <p:attrNameLst>
                                          <p:attrName>ppt_x</p:attrName>
                                        </p:attrNameLst>
                                      </p:cBhvr>
                                      <p:tavLst>
                                        <p:tav tm="0">
                                          <p:val>
                                            <p:strVal val="1+#ppt_w/2"/>
                                          </p:val>
                                        </p:tav>
                                        <p:tav tm="100000">
                                          <p:val>
                                            <p:strVal val="#ppt_x"/>
                                          </p:val>
                                        </p:tav>
                                      </p:tavLst>
                                    </p:anim>
                                    <p:anim calcmode="lin" valueType="num">
                                      <p:cBhvr>
                                        <p:cTn id="13" dur="500" fill="hold"/>
                                        <p:tgtEl>
                                          <p:spTgt spid="308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3080"/>
                                        </p:tgtEl>
                                        <p:attrNameLst>
                                          <p:attrName>style.visibility</p:attrName>
                                        </p:attrNameLst>
                                      </p:cBhvr>
                                      <p:to>
                                        <p:strVal val="visible"/>
                                      </p:to>
                                    </p:set>
                                    <p:animEffect filter="randombar(horizontal)">
                                      <p:cBhvr>
                                        <p:cTn id="17" dur="500"/>
                                        <p:tgtEl>
                                          <p:spTgt spid="3080"/>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083"/>
                                        </p:tgtEl>
                                        <p:attrNameLst>
                                          <p:attrName>style.visibility</p:attrName>
                                        </p:attrNameLst>
                                      </p:cBhvr>
                                      <p:to>
                                        <p:strVal val="visible"/>
                                      </p:to>
                                    </p:set>
                                    <p:animEffect filter="wipe(left)">
                                      <p:cBhvr>
                                        <p:cTn id="21" dur="500"/>
                                        <p:tgtEl>
                                          <p:spTgt spid="308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3082"/>
                                        </p:tgtEl>
                                        <p:attrNameLst>
                                          <p:attrName>style.visibility</p:attrName>
                                        </p:attrNameLst>
                                      </p:cBhvr>
                                      <p:to>
                                        <p:strVal val="visible"/>
                                      </p:to>
                                    </p:set>
                                    <p:animEffect filter="slide(fromBottom)">
                                      <p:cBhvr>
                                        <p:cTn id="25" dur="1000"/>
                                        <p:tgtEl>
                                          <p:spTgt spid="3082"/>
                                        </p:tgtEl>
                                      </p:cBhvr>
                                    </p:animEffect>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3084"/>
                                        </p:tgtEl>
                                        <p:attrNameLst>
                                          <p:attrName>style.visibility</p:attrName>
                                        </p:attrNameLst>
                                      </p:cBhvr>
                                      <p:to>
                                        <p:strVal val="visible"/>
                                      </p:to>
                                    </p:set>
                                    <p:anim calcmode="lin" valueType="num">
                                      <p:cBhvr>
                                        <p:cTn id="29" dur="250" decel="50000" fill="hold">
                                          <p:stCondLst>
                                            <p:cond delay="0"/>
                                          </p:stCondLst>
                                        </p:cTn>
                                        <p:tgtEl>
                                          <p:spTgt spid="3084"/>
                                        </p:tgtEl>
                                        <p:attrNameLst>
                                          <p:attrName>style.rotation</p:attrName>
                                        </p:attrNameLst>
                                      </p:cBhvr>
                                      <p:tavLst>
                                        <p:tav tm="0">
                                          <p:val>
                                            <p:fltVal val="-90"/>
                                          </p:val>
                                        </p:tav>
                                        <p:tav tm="100000">
                                          <p:val>
                                            <p:fltVal val="0"/>
                                          </p:val>
                                        </p:tav>
                                      </p:tavLst>
                                    </p:anim>
                                    <p:anim calcmode="lin" valueType="num">
                                      <p:cBhvr>
                                        <p:cTn id="30" dur="250" decel="50000" fill="hold">
                                          <p:stCondLst>
                                            <p:cond delay="0"/>
                                          </p:stCondLst>
                                        </p:cTn>
                                        <p:tgtEl>
                                          <p:spTgt spid="3084"/>
                                        </p:tgtEl>
                                        <p:attrNameLst>
                                          <p:attrName>ppt_w</p:attrName>
                                        </p:attrNameLst>
                                      </p:cBhvr>
                                      <p:tavLst>
                                        <p:tav tm="0">
                                          <p:val>
                                            <p:strVal val="#ppt_w"/>
                                          </p:val>
                                        </p:tav>
                                        <p:tav tm="100000">
                                          <p:val>
                                            <p:strVal val="#ppt_w*.05"/>
                                          </p:val>
                                        </p:tav>
                                      </p:tavLst>
                                    </p:anim>
                                    <p:anim calcmode="lin" valueType="num">
                                      <p:cBhvr>
                                        <p:cTn id="31" dur="250" accel="50000" fill="hold">
                                          <p:stCondLst>
                                            <p:cond delay="250"/>
                                          </p:stCondLst>
                                        </p:cTn>
                                        <p:tgtEl>
                                          <p:spTgt spid="3084"/>
                                        </p:tgtEl>
                                        <p:attrNameLst>
                                          <p:attrName>ppt_w</p:attrName>
                                        </p:attrNameLst>
                                      </p:cBhvr>
                                      <p:tavLst>
                                        <p:tav tm="0">
                                          <p:val>
                                            <p:strVal val="#ppt_w*.05"/>
                                          </p:val>
                                        </p:tav>
                                        <p:tav tm="100000">
                                          <p:val>
                                            <p:strVal val="#ppt_w"/>
                                          </p:val>
                                        </p:tav>
                                      </p:tavLst>
                                    </p:anim>
                                    <p:anim calcmode="lin" valueType="num">
                                      <p:cBhvr>
                                        <p:cTn id="32" dur="500" fill="hold"/>
                                        <p:tgtEl>
                                          <p:spTgt spid="3084"/>
                                        </p:tgtEl>
                                        <p:attrNameLst>
                                          <p:attrName>ppt_h</p:attrName>
                                        </p:attrNameLst>
                                      </p:cBhvr>
                                      <p:tavLst>
                                        <p:tav tm="0">
                                          <p:val>
                                            <p:strVal val="#ppt_h"/>
                                          </p:val>
                                        </p:tav>
                                        <p:tav tm="100000">
                                          <p:val>
                                            <p:strVal val="#ppt_h"/>
                                          </p:val>
                                        </p:tav>
                                      </p:tavLst>
                                    </p:anim>
                                    <p:anim calcmode="lin" valueType="num">
                                      <p:cBhvr>
                                        <p:cTn id="33" dur="250" decel="50000" fill="hold">
                                          <p:stCondLst>
                                            <p:cond delay="0"/>
                                          </p:stCondLst>
                                        </p:cTn>
                                        <p:tgtEl>
                                          <p:spTgt spid="3084"/>
                                        </p:tgtEl>
                                        <p:attrNameLst>
                                          <p:attrName>ppt_x</p:attrName>
                                        </p:attrNameLst>
                                      </p:cBhvr>
                                      <p:tavLst>
                                        <p:tav tm="0">
                                          <p:val>
                                            <p:strVal val="#ppt_x+.4"/>
                                          </p:val>
                                        </p:tav>
                                        <p:tav tm="100000">
                                          <p:val>
                                            <p:strVal val="#ppt_x"/>
                                          </p:val>
                                        </p:tav>
                                      </p:tavLst>
                                    </p:anim>
                                    <p:anim calcmode="lin" valueType="num">
                                      <p:cBhvr>
                                        <p:cTn id="34" dur="250" decel="50000" fill="hold">
                                          <p:stCondLst>
                                            <p:cond delay="0"/>
                                          </p:stCondLst>
                                        </p:cTn>
                                        <p:tgtEl>
                                          <p:spTgt spid="3084"/>
                                        </p:tgtEl>
                                        <p:attrNameLst>
                                          <p:attrName>ppt_y</p:attrName>
                                        </p:attrNameLst>
                                      </p:cBhvr>
                                      <p:tavLst>
                                        <p:tav tm="0">
                                          <p:val>
                                            <p:strVal val="#ppt_y-.2"/>
                                          </p:val>
                                        </p:tav>
                                        <p:tav tm="100000">
                                          <p:val>
                                            <p:strVal val="#ppt_y+.1"/>
                                          </p:val>
                                        </p:tav>
                                      </p:tavLst>
                                    </p:anim>
                                    <p:anim calcmode="lin" valueType="num">
                                      <p:cBhvr>
                                        <p:cTn id="35" dur="250" accel="50000" fill="hold">
                                          <p:stCondLst>
                                            <p:cond delay="250"/>
                                          </p:stCondLst>
                                        </p:cTn>
                                        <p:tgtEl>
                                          <p:spTgt spid="3084"/>
                                        </p:tgtEl>
                                        <p:attrNameLst>
                                          <p:attrName>ppt_y</p:attrName>
                                        </p:attrNameLst>
                                      </p:cBhvr>
                                      <p:tavLst>
                                        <p:tav tm="0">
                                          <p:val>
                                            <p:strVal val="#ppt_y+.1"/>
                                          </p:val>
                                        </p:tav>
                                        <p:tav tm="100000">
                                          <p:val>
                                            <p:strVal val="#ppt_y"/>
                                          </p:val>
                                        </p:tav>
                                      </p:tavLst>
                                    </p:anim>
                                    <p:animEffect filter="fade">
                                      <p:cBhvr>
                                        <p:cTn id="36" dur="500" decel="50000">
                                          <p:stCondLst>
                                            <p:cond delay="0"/>
                                          </p:stCondLst>
                                        </p:cTn>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bldLvl="0"/>
      <p:bldP spid="3081" grpId="0" bldLvl="0"/>
      <p:bldP spid="308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2290" name="组合 7"/>
          <p:cNvGrpSpPr/>
          <p:nvPr/>
        </p:nvGrpSpPr>
        <p:grpSpPr>
          <a:xfrm>
            <a:off x="1127125" y="441325"/>
            <a:ext cx="10944225" cy="468313"/>
            <a:chOff x="0" y="0"/>
            <a:chExt cx="10945070" cy="468001"/>
          </a:xfrm>
        </p:grpSpPr>
        <p:sp>
          <p:nvSpPr>
            <p:cNvPr id="12291"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2292"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2293"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2294" name="组合 11"/>
            <p:cNvGrpSpPr>
              <a:grpSpLocks noChangeAspect="1"/>
            </p:cNvGrpSpPr>
            <p:nvPr/>
          </p:nvGrpSpPr>
          <p:grpSpPr>
            <a:xfrm>
              <a:off x="2289512" y="58521"/>
              <a:ext cx="8655558" cy="372300"/>
              <a:chOff x="0" y="0"/>
              <a:chExt cx="8655558" cy="372300"/>
            </a:xfrm>
          </p:grpSpPr>
          <p:pic>
            <p:nvPicPr>
              <p:cNvPr id="12295"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2296"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2297"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2298"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2299"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2300"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sp>
        <p:nvSpPr>
          <p:cNvPr id="12301"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知识的分层比较</a:t>
            </a:r>
            <a:endParaRPr lang="en-US" altLang="x-none"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302" name="Picture 2" descr="D:\Teliss_Tong\Copy\定期备份\工作备份\！PPT图片及版面资源\06-PPT精选插图\04-图标\png_icon_410.png"/>
          <p:cNvPicPr>
            <a:picLocks noChangeAspect="1"/>
          </p:cNvPicPr>
          <p:nvPr/>
        </p:nvPicPr>
        <p:blipFill>
          <a:blip r:embed="rId6"/>
          <a:stretch>
            <a:fillRect/>
          </a:stretch>
        </p:blipFill>
        <p:spPr>
          <a:xfrm>
            <a:off x="10560050" y="5013325"/>
            <a:ext cx="1114425" cy="1116013"/>
          </a:xfrm>
          <a:prstGeom prst="rect">
            <a:avLst/>
          </a:prstGeom>
          <a:noFill/>
          <a:ln w="9525">
            <a:noFill/>
          </a:ln>
        </p:spPr>
      </p:pic>
      <p:sp>
        <p:nvSpPr>
          <p:cNvPr id="12303" name="矩形 4"/>
          <p:cNvSpPr/>
          <p:nvPr/>
        </p:nvSpPr>
        <p:spPr>
          <a:xfrm>
            <a:off x="9407525" y="5445125"/>
            <a:ext cx="1152525" cy="647700"/>
          </a:xfrm>
          <a:prstGeom prst="rect">
            <a:avLst/>
          </a:prstGeom>
          <a:noFill/>
          <a:ln w="9525">
            <a:noFill/>
          </a:ln>
        </p:spPr>
        <p:txBody>
          <a:bodyPr anchor="t">
            <a:spAutoFit/>
          </a:bodyPr>
          <a:lstStyle/>
          <a:p>
            <a:pPr lvl="0" indent="0" algn="ctr">
              <a:lnSpc>
                <a:spcPct val="150000"/>
              </a:lnSpc>
            </a:pPr>
            <a:r>
              <a:rPr lang="zh-CN" altLang="en-US"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数据</a:t>
            </a:r>
          </a:p>
        </p:txBody>
      </p:sp>
      <p:sp>
        <p:nvSpPr>
          <p:cNvPr id="12304" name="直接连接符 3"/>
          <p:cNvSpPr/>
          <p:nvPr/>
        </p:nvSpPr>
        <p:spPr>
          <a:xfrm>
            <a:off x="9623425" y="6238875"/>
            <a:ext cx="2052638" cy="0"/>
          </a:xfrm>
          <a:prstGeom prst="line">
            <a:avLst/>
          </a:prstGeom>
          <a:ln w="9525" cap="flat" cmpd="sng">
            <a:solidFill>
              <a:srgbClr val="F5A7FB"/>
            </a:solidFill>
            <a:prstDash val="sysDash"/>
            <a:round/>
            <a:headEnd type="oval" w="med" len="med"/>
            <a:tailEnd type="oval" w="med" len="med"/>
          </a:ln>
        </p:spPr>
      </p:sp>
      <p:sp>
        <p:nvSpPr>
          <p:cNvPr id="12306" name="矩形 4"/>
          <p:cNvSpPr/>
          <p:nvPr/>
        </p:nvSpPr>
        <p:spPr>
          <a:xfrm>
            <a:off x="2351088" y="2527300"/>
            <a:ext cx="4895850" cy="191135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数据（台湾也称该层为“资料”）是指原始的、不相关的事实，是对客观事物记录下来的、可以鉴别的符号，是客观事物的性质、属性、形态、数量、位置及其相互关系等等的抽象表示。数据可以是字符、数字、文字、图形等，</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它仅仅是一种抽象的量的概念，本身不代表任何意义或一类具体的东西。</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12307" name="Picture 14" descr="http://www.techcn.com.cn/uploads/201204/1335800180HPv7tekp.jpg"/>
          <p:cNvPicPr>
            <a:picLocks noChangeAspect="1"/>
          </p:cNvPicPr>
          <p:nvPr/>
        </p:nvPicPr>
        <p:blipFill>
          <a:blip r:embed="rId7"/>
          <a:stretch>
            <a:fillRect/>
          </a:stretch>
        </p:blipFill>
        <p:spPr>
          <a:xfrm>
            <a:off x="7658100" y="1597025"/>
            <a:ext cx="3981450" cy="2984500"/>
          </a:xfrm>
          <a:prstGeom prst="rect">
            <a:avLst/>
          </a:prstGeom>
          <a:noFill/>
          <a:ln w="28575" cap="flat" cmpd="sng">
            <a:solidFill>
              <a:srgbClr val="F5A7FB"/>
            </a:solidFill>
            <a:prstDash val="solid"/>
            <a:miter/>
            <a:headEnd type="none" w="med" len="med"/>
            <a:tailEnd type="none" w="med" len="med"/>
          </a:ln>
        </p:spPr>
      </p:pic>
      <p:sp>
        <p:nvSpPr>
          <p:cNvPr id="12308" name="直接连接符 47"/>
          <p:cNvSpPr/>
          <p:nvPr/>
        </p:nvSpPr>
        <p:spPr>
          <a:xfrm flipV="1">
            <a:off x="2279650" y="1809750"/>
            <a:ext cx="0" cy="492125"/>
          </a:xfrm>
          <a:prstGeom prst="line">
            <a:avLst/>
          </a:prstGeom>
          <a:ln w="9525" cap="flat" cmpd="sng">
            <a:solidFill>
              <a:srgbClr val="F5A7FB"/>
            </a:solidFill>
            <a:prstDash val="sysDash"/>
            <a:round/>
            <a:headEnd type="oval" w="med" len="med"/>
            <a:tailEnd type="oval" w="med" len="med"/>
          </a:ln>
        </p:spPr>
      </p:sp>
      <p:sp>
        <p:nvSpPr>
          <p:cNvPr id="12309" name="直接连接符 48"/>
          <p:cNvSpPr/>
          <p:nvPr/>
        </p:nvSpPr>
        <p:spPr>
          <a:xfrm flipH="1" flipV="1">
            <a:off x="2279650" y="4581525"/>
            <a:ext cx="5256213" cy="1588"/>
          </a:xfrm>
          <a:prstGeom prst="line">
            <a:avLst/>
          </a:prstGeom>
          <a:ln w="9525" cap="flat" cmpd="sng">
            <a:solidFill>
              <a:srgbClr val="F5A7FB"/>
            </a:solidFill>
            <a:prstDash val="sysDash"/>
            <a:round/>
            <a:headEnd type="oval" w="med" len="med"/>
            <a:tailEnd type="oval" w="med" len="med"/>
          </a:ln>
        </p:spPr>
      </p:sp>
      <p:sp>
        <p:nvSpPr>
          <p:cNvPr id="12310" name="直接连接符 49"/>
          <p:cNvSpPr/>
          <p:nvPr/>
        </p:nvSpPr>
        <p:spPr>
          <a:xfrm flipH="1">
            <a:off x="2279650" y="1628775"/>
            <a:ext cx="5254625" cy="1588"/>
          </a:xfrm>
          <a:prstGeom prst="line">
            <a:avLst/>
          </a:prstGeom>
          <a:ln w="9525" cap="flat" cmpd="sng">
            <a:solidFill>
              <a:srgbClr val="F5A7FB"/>
            </a:solidFill>
            <a:prstDash val="sysDash"/>
            <a:round/>
            <a:headEnd type="oval" w="med" len="med"/>
            <a:tailEnd type="oval" w="med" len="med"/>
          </a:ln>
        </p:spPr>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306"/>
                                        </p:tgtEl>
                                        <p:attrNameLst>
                                          <p:attrName>style.visibility</p:attrName>
                                        </p:attrNameLst>
                                      </p:cBhvr>
                                      <p:to>
                                        <p:strVal val="visible"/>
                                      </p:to>
                                    </p:set>
                                    <p:animEffect filter="fade">
                                      <p:cBhvr>
                                        <p:cTn id="7" dur="1000"/>
                                        <p:tgtEl>
                                          <p:spTgt spid="12306"/>
                                        </p:tgtEl>
                                      </p:cBhvr>
                                    </p:animEffect>
                                    <p:anim calcmode="lin" valueType="num">
                                      <p:cBhvr>
                                        <p:cTn id="8" dur="1000" fill="hold"/>
                                        <p:tgtEl>
                                          <p:spTgt spid="12306"/>
                                        </p:tgtEl>
                                        <p:attrNameLst>
                                          <p:attrName>ppt_x</p:attrName>
                                        </p:attrNameLst>
                                      </p:cBhvr>
                                      <p:tavLst>
                                        <p:tav tm="0">
                                          <p:val>
                                            <p:strVal val="#ppt_x"/>
                                          </p:val>
                                        </p:tav>
                                        <p:tav tm="100000">
                                          <p:val>
                                            <p:strVal val="#ppt_x"/>
                                          </p:val>
                                        </p:tav>
                                      </p:tavLst>
                                    </p:anim>
                                    <p:anim calcmode="lin" valueType="num">
                                      <p:cBhvr>
                                        <p:cTn id="9" dur="1000" fill="hold"/>
                                        <p:tgtEl>
                                          <p:spTgt spid="1230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12310"/>
                                        </p:tgtEl>
                                        <p:attrNameLst>
                                          <p:attrName>style.visibility</p:attrName>
                                        </p:attrNameLst>
                                      </p:cBhvr>
                                      <p:to>
                                        <p:strVal val="visible"/>
                                      </p:to>
                                    </p:set>
                                    <p:animEffect filter="wipe(right)">
                                      <p:cBhvr>
                                        <p:cTn id="12" dur="500"/>
                                        <p:tgtEl>
                                          <p:spTgt spid="12310"/>
                                        </p:tgtEl>
                                      </p:cBhvr>
                                    </p:animEffect>
                                  </p:childTnLst>
                                </p:cTn>
                              </p:par>
                              <p:par>
                                <p:cTn id="13" presetID="22" presetClass="entr" presetSubtype="1" fill="hold" nodeType="withEffect">
                                  <p:stCondLst>
                                    <p:cond delay="0"/>
                                  </p:stCondLst>
                                  <p:childTnLst>
                                    <p:set>
                                      <p:cBhvr>
                                        <p:cTn id="14" dur="1" fill="hold">
                                          <p:stCondLst>
                                            <p:cond delay="0"/>
                                          </p:stCondLst>
                                        </p:cTn>
                                        <p:tgtEl>
                                          <p:spTgt spid="12308"/>
                                        </p:tgtEl>
                                        <p:attrNameLst>
                                          <p:attrName>style.visibility</p:attrName>
                                        </p:attrNameLst>
                                      </p:cBhvr>
                                      <p:to>
                                        <p:strVal val="visible"/>
                                      </p:to>
                                    </p:set>
                                    <p:animEffect filter="wipe(up)">
                                      <p:cBhvr>
                                        <p:cTn id="15" dur="500"/>
                                        <p:tgtEl>
                                          <p:spTgt spid="12308"/>
                                        </p:tgtEl>
                                      </p:cBhvr>
                                    </p:animEffect>
                                  </p:childTnLst>
                                </p:cTn>
                              </p:par>
                              <p:par>
                                <p:cTn id="16" presetID="22" presetClass="entr" presetSubtype="8" fill="hold" nodeType="withEffect">
                                  <p:stCondLst>
                                    <p:cond delay="0"/>
                                  </p:stCondLst>
                                  <p:childTnLst>
                                    <p:set>
                                      <p:cBhvr>
                                        <p:cTn id="17" dur="1" fill="hold">
                                          <p:stCondLst>
                                            <p:cond delay="0"/>
                                          </p:stCondLst>
                                        </p:cTn>
                                        <p:tgtEl>
                                          <p:spTgt spid="12309"/>
                                        </p:tgtEl>
                                        <p:attrNameLst>
                                          <p:attrName>style.visibility</p:attrName>
                                        </p:attrNameLst>
                                      </p:cBhvr>
                                      <p:to>
                                        <p:strVal val="visible"/>
                                      </p:to>
                                    </p:set>
                                    <p:animEffect filter="wipe(left)">
                                      <p:cBhvr>
                                        <p:cTn id="18" dur="500"/>
                                        <p:tgtEl>
                                          <p:spTgt spid="12309"/>
                                        </p:tgtEl>
                                      </p:cBhvr>
                                    </p:animEffect>
                                  </p:childTnLst>
                                </p:cTn>
                              </p:par>
                              <p:par>
                                <p:cTn id="19" presetID="47" presetClass="entr" presetSubtype="0" fill="hold" nodeType="withEffect">
                                  <p:stCondLst>
                                    <p:cond delay="0"/>
                                  </p:stCondLst>
                                  <p:childTnLst>
                                    <p:set>
                                      <p:cBhvr>
                                        <p:cTn id="20" dur="1" fill="hold">
                                          <p:stCondLst>
                                            <p:cond delay="0"/>
                                          </p:stCondLst>
                                        </p:cTn>
                                        <p:tgtEl>
                                          <p:spTgt spid="12307"/>
                                        </p:tgtEl>
                                        <p:attrNameLst>
                                          <p:attrName>style.visibility</p:attrName>
                                        </p:attrNameLst>
                                      </p:cBhvr>
                                      <p:to>
                                        <p:strVal val="visible"/>
                                      </p:to>
                                    </p:set>
                                    <p:animEffect filter="fade">
                                      <p:cBhvr>
                                        <p:cTn id="21" dur="1000"/>
                                        <p:tgtEl>
                                          <p:spTgt spid="12307"/>
                                        </p:tgtEl>
                                      </p:cBhvr>
                                    </p:animEffect>
                                    <p:anim calcmode="lin" valueType="num">
                                      <p:cBhvr>
                                        <p:cTn id="22" dur="1000" fill="hold"/>
                                        <p:tgtEl>
                                          <p:spTgt spid="12307"/>
                                        </p:tgtEl>
                                        <p:attrNameLst>
                                          <p:attrName>ppt_x</p:attrName>
                                        </p:attrNameLst>
                                      </p:cBhvr>
                                      <p:tavLst>
                                        <p:tav tm="0">
                                          <p:val>
                                            <p:strVal val="#ppt_x"/>
                                          </p:val>
                                        </p:tav>
                                        <p:tav tm="100000">
                                          <p:val>
                                            <p:strVal val="#ppt_x"/>
                                          </p:val>
                                        </p:tav>
                                      </p:tavLst>
                                    </p:anim>
                                    <p:anim calcmode="lin" valueType="num">
                                      <p:cBhvr>
                                        <p:cTn id="23" dur="1000" fill="hold"/>
                                        <p:tgtEl>
                                          <p:spTgt spid="123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6"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3314" name="组合 7"/>
          <p:cNvGrpSpPr/>
          <p:nvPr/>
        </p:nvGrpSpPr>
        <p:grpSpPr>
          <a:xfrm>
            <a:off x="1127125" y="441325"/>
            <a:ext cx="10944225" cy="468313"/>
            <a:chOff x="0" y="0"/>
            <a:chExt cx="10945070" cy="468001"/>
          </a:xfrm>
        </p:grpSpPr>
        <p:sp>
          <p:nvSpPr>
            <p:cNvPr id="13315"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3316"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3317"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3318" name="组合 11"/>
            <p:cNvGrpSpPr>
              <a:grpSpLocks noChangeAspect="1"/>
            </p:cNvGrpSpPr>
            <p:nvPr/>
          </p:nvGrpSpPr>
          <p:grpSpPr>
            <a:xfrm>
              <a:off x="2289512" y="58521"/>
              <a:ext cx="8655558" cy="372300"/>
              <a:chOff x="0" y="0"/>
              <a:chExt cx="8655558" cy="372300"/>
            </a:xfrm>
          </p:grpSpPr>
          <p:pic>
            <p:nvPicPr>
              <p:cNvPr id="13319"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3320"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3321"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3322"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3323"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3324"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pic>
        <p:nvPicPr>
          <p:cNvPr id="13325" name="Picture 5" descr="D:\Teliss_Tong\Copy\定期备份\工作备份\！PPT图片及版面资源\06-PPT精选插图\04-图标\3458E76765D89B7DBCC8578BE259F1D5.png"/>
          <p:cNvPicPr>
            <a:picLocks noChangeAspect="1"/>
          </p:cNvPicPr>
          <p:nvPr/>
        </p:nvPicPr>
        <p:blipFill>
          <a:blip r:embed="rId6"/>
          <a:stretch>
            <a:fillRect/>
          </a:stretch>
        </p:blipFill>
        <p:spPr>
          <a:xfrm>
            <a:off x="10469563" y="4924425"/>
            <a:ext cx="1296987" cy="1295400"/>
          </a:xfrm>
          <a:prstGeom prst="rect">
            <a:avLst/>
          </a:prstGeom>
          <a:noFill/>
          <a:ln w="9525">
            <a:noFill/>
          </a:ln>
        </p:spPr>
      </p:pic>
      <p:sp>
        <p:nvSpPr>
          <p:cNvPr id="13326"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知识的分层比较</a:t>
            </a:r>
            <a:endParaRPr lang="en-US" altLang="x-none"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7" name="矩形 4"/>
          <p:cNvSpPr/>
          <p:nvPr/>
        </p:nvSpPr>
        <p:spPr>
          <a:xfrm>
            <a:off x="9407525" y="5445125"/>
            <a:ext cx="1152525" cy="581025"/>
          </a:xfrm>
          <a:prstGeom prst="rect">
            <a:avLst/>
          </a:prstGeom>
          <a:noFill/>
          <a:ln w="9525">
            <a:noFill/>
          </a:ln>
        </p:spPr>
        <p:txBody>
          <a:bodyPr anchor="t">
            <a:spAutoFit/>
          </a:bodyPr>
          <a:lstStyle/>
          <a:p>
            <a:pPr lvl="0" indent="0" algn="ctr">
              <a:lnSpc>
                <a:spcPct val="150000"/>
              </a:lnSpc>
            </a:pPr>
            <a:r>
              <a:rPr lang="zh-CN" altLang="en-US"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信息</a:t>
            </a:r>
          </a:p>
        </p:txBody>
      </p:sp>
      <p:sp>
        <p:nvSpPr>
          <p:cNvPr id="13328" name="直接连接符 3"/>
          <p:cNvSpPr/>
          <p:nvPr/>
        </p:nvSpPr>
        <p:spPr>
          <a:xfrm>
            <a:off x="9623425" y="6238875"/>
            <a:ext cx="2052638" cy="0"/>
          </a:xfrm>
          <a:prstGeom prst="line">
            <a:avLst/>
          </a:prstGeom>
          <a:ln w="9525" cap="flat" cmpd="sng">
            <a:solidFill>
              <a:srgbClr val="F5A7FB"/>
            </a:solidFill>
            <a:prstDash val="sysDash"/>
            <a:round/>
            <a:headEnd type="oval" w="med" len="med"/>
            <a:tailEnd type="oval" w="med" len="med"/>
          </a:ln>
        </p:spPr>
      </p:sp>
      <p:pic>
        <p:nvPicPr>
          <p:cNvPr id="13330" name="Picture 12" descr="C:\Users\user\Desktop\xpic297.jpg"/>
          <p:cNvPicPr>
            <a:picLocks noChangeAspect="1"/>
          </p:cNvPicPr>
          <p:nvPr/>
        </p:nvPicPr>
        <p:blipFill>
          <a:blip r:embed="rId7"/>
          <a:stretch>
            <a:fillRect/>
          </a:stretch>
        </p:blipFill>
        <p:spPr>
          <a:xfrm>
            <a:off x="7656513" y="1628775"/>
            <a:ext cx="3933825" cy="2619375"/>
          </a:xfrm>
          <a:prstGeom prst="rect">
            <a:avLst/>
          </a:prstGeom>
          <a:noFill/>
          <a:ln w="28575" cap="flat" cmpd="sng">
            <a:solidFill>
              <a:srgbClr val="F5A7FB"/>
            </a:solidFill>
            <a:prstDash val="solid"/>
            <a:miter/>
            <a:headEnd type="none" w="med" len="med"/>
            <a:tailEnd type="none" w="med" len="med"/>
          </a:ln>
        </p:spPr>
      </p:pic>
      <p:sp>
        <p:nvSpPr>
          <p:cNvPr id="13331" name="矩形 4"/>
          <p:cNvSpPr/>
          <p:nvPr/>
        </p:nvSpPr>
        <p:spPr>
          <a:xfrm>
            <a:off x="2495550" y="1943100"/>
            <a:ext cx="4895850" cy="1630363"/>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信息（台湾也称该层为“资讯”）是指被给予一定的意义和相互联系的事实，是经过加工处理过的、对人有用、能够影响人们行为的数据。即，</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信息是加工处理后的数据</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，比如报表、账册和图纸等。数据和信息之间的辨析是：</a:t>
            </a:r>
            <a:endParaRPr lang="zh-CN" altLang="en-US" sz="1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2" name="直接连接符 8"/>
          <p:cNvSpPr/>
          <p:nvPr/>
        </p:nvSpPr>
        <p:spPr>
          <a:xfrm flipV="1">
            <a:off x="2279650" y="1809750"/>
            <a:ext cx="0" cy="492125"/>
          </a:xfrm>
          <a:prstGeom prst="line">
            <a:avLst/>
          </a:prstGeom>
          <a:ln w="9525" cap="flat" cmpd="sng">
            <a:solidFill>
              <a:srgbClr val="F5A7FB"/>
            </a:solidFill>
            <a:prstDash val="sysDash"/>
            <a:round/>
            <a:headEnd type="oval" w="med" len="med"/>
            <a:tailEnd type="oval" w="med" len="med"/>
          </a:ln>
        </p:spPr>
      </p:sp>
      <p:sp>
        <p:nvSpPr>
          <p:cNvPr id="13333" name="直接连接符 4"/>
          <p:cNvSpPr/>
          <p:nvPr/>
        </p:nvSpPr>
        <p:spPr>
          <a:xfrm>
            <a:off x="7656513" y="4343400"/>
            <a:ext cx="1587" cy="1895475"/>
          </a:xfrm>
          <a:prstGeom prst="line">
            <a:avLst/>
          </a:prstGeom>
          <a:ln w="9525" cap="flat" cmpd="sng">
            <a:solidFill>
              <a:srgbClr val="F5A7FB"/>
            </a:solidFill>
            <a:prstDash val="sysDash"/>
            <a:round/>
            <a:headEnd type="oval" w="med" len="med"/>
            <a:tailEnd type="oval" w="med" len="med"/>
          </a:ln>
        </p:spPr>
      </p:sp>
      <p:sp>
        <p:nvSpPr>
          <p:cNvPr id="13334" name="直接连接符 11"/>
          <p:cNvSpPr/>
          <p:nvPr/>
        </p:nvSpPr>
        <p:spPr>
          <a:xfrm flipH="1">
            <a:off x="2279650" y="1628775"/>
            <a:ext cx="5278438" cy="1588"/>
          </a:xfrm>
          <a:prstGeom prst="line">
            <a:avLst/>
          </a:prstGeom>
          <a:ln w="9525" cap="flat" cmpd="sng">
            <a:solidFill>
              <a:srgbClr val="F5A7FB"/>
            </a:solidFill>
            <a:prstDash val="sysDash"/>
            <a:round/>
            <a:headEnd type="oval" w="med" len="med"/>
            <a:tailEnd type="oval" w="med" len="med"/>
          </a:ln>
        </p:spPr>
      </p:sp>
      <p:sp>
        <p:nvSpPr>
          <p:cNvPr id="13335" name="矩形 4"/>
          <p:cNvSpPr/>
          <p:nvPr/>
        </p:nvSpPr>
        <p:spPr>
          <a:xfrm>
            <a:off x="2495550" y="3827463"/>
            <a:ext cx="4895850" cy="2554287"/>
          </a:xfrm>
          <a:prstGeom prst="rect">
            <a:avLst/>
          </a:prstGeom>
          <a:noFill/>
          <a:ln w="9525">
            <a:noFill/>
          </a:ln>
        </p:spPr>
        <p:txBody>
          <a:bodyPr anchor="t">
            <a:spAutoFit/>
          </a:bodyPr>
          <a:lstStyle/>
          <a:p>
            <a:pPr marL="342900" lvl="0" indent="-342900">
              <a:lnSpc>
                <a:spcPct val="125000"/>
              </a:lnSpc>
              <a:buFont typeface="Calibri" panose="020F0502020204030204" pitchFamily="34" charset="0"/>
              <a:buAutoNum type="arabicParenR"/>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数据经过加工处理就成了信息，数据是原材料，而信息就是成品；</a:t>
            </a:r>
          </a:p>
          <a:p>
            <a:pPr marL="342900" lvl="0" indent="-342900">
              <a:lnSpc>
                <a:spcPct val="125000"/>
              </a:lnSpc>
              <a:buFont typeface="Calibri" panose="020F0502020204030204" pitchFamily="34" charset="0"/>
              <a:buAutoNum type="arabicParenR"/>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数据需要用信息系统来加工成为信息，才能够让管理者在决策中使用；</a:t>
            </a:r>
          </a:p>
          <a:p>
            <a:pPr marL="342900" lvl="0" indent="-342900">
              <a:lnSpc>
                <a:spcPct val="125000"/>
              </a:lnSpc>
              <a:buFont typeface="Calibri" panose="020F0502020204030204" pitchFamily="34" charset="0"/>
              <a:buAutoNum type="arabicParenR"/>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数据是信息的载体，信息要通过数据来表达；</a:t>
            </a:r>
          </a:p>
          <a:p>
            <a:pPr marL="342900" lvl="0" indent="-342900">
              <a:lnSpc>
                <a:spcPct val="125000"/>
              </a:lnSpc>
              <a:buFont typeface="Calibri" panose="020F0502020204030204" pitchFamily="34" charset="0"/>
              <a:buAutoNum type="arabicParenR"/>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数据和信息是相对而言的。一种数据经过加工处理后成为某部门决策时采用的信息，但这种信息对上级部门或其他部门来说仅仅是数据。</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3336" name="直接连接符 19"/>
          <p:cNvSpPr/>
          <p:nvPr/>
        </p:nvSpPr>
        <p:spPr>
          <a:xfrm>
            <a:off x="7080250" y="6238875"/>
            <a:ext cx="422275" cy="0"/>
          </a:xfrm>
          <a:prstGeom prst="line">
            <a:avLst/>
          </a:prstGeom>
          <a:ln w="9525" cap="flat" cmpd="sng">
            <a:solidFill>
              <a:srgbClr val="F5A7FB"/>
            </a:solidFill>
            <a:prstDash val="sysDash"/>
            <a:round/>
            <a:headEnd type="oval" w="med" len="med"/>
            <a:tailEnd type="oval" w="med" len="med"/>
          </a:ln>
        </p:spPr>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 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334"/>
                                        </p:tgtEl>
                                        <p:attrNameLst>
                                          <p:attrName>style.visibility</p:attrName>
                                        </p:attrNameLst>
                                      </p:cBhvr>
                                      <p:to>
                                        <p:strVal val="visible"/>
                                      </p:to>
                                    </p:set>
                                    <p:animEffect filter="wipe(right)">
                                      <p:cBhvr>
                                        <p:cTn id="7" dur="500"/>
                                        <p:tgtEl>
                                          <p:spTgt spid="13334"/>
                                        </p:tgtEl>
                                      </p:cBhvr>
                                    </p:animEffect>
                                  </p:childTnLst>
                                </p:cTn>
                              </p:par>
                              <p:par>
                                <p:cTn id="8" presetID="22" presetClass="entr" presetSubtype="1" fill="hold" nodeType="withEffect">
                                  <p:stCondLst>
                                    <p:cond delay="0"/>
                                  </p:stCondLst>
                                  <p:childTnLst>
                                    <p:set>
                                      <p:cBhvr>
                                        <p:cTn id="9" dur="1" fill="hold">
                                          <p:stCondLst>
                                            <p:cond delay="0"/>
                                          </p:stCondLst>
                                        </p:cTn>
                                        <p:tgtEl>
                                          <p:spTgt spid="13332"/>
                                        </p:tgtEl>
                                        <p:attrNameLst>
                                          <p:attrName>style.visibility</p:attrName>
                                        </p:attrNameLst>
                                      </p:cBhvr>
                                      <p:to>
                                        <p:strVal val="visible"/>
                                      </p:to>
                                    </p:set>
                                    <p:animEffect filter="wipe(up)">
                                      <p:cBhvr>
                                        <p:cTn id="10" dur="500"/>
                                        <p:tgtEl>
                                          <p:spTgt spid="13332"/>
                                        </p:tgtEl>
                                      </p:cBhvr>
                                    </p:animEffect>
                                  </p:childTnLst>
                                </p:cTn>
                              </p:par>
                              <p:par>
                                <p:cTn id="11" presetID="22" presetClass="entr" presetSubtype="4" fill="hold" nodeType="withEffect">
                                  <p:stCondLst>
                                    <p:cond delay="0"/>
                                  </p:stCondLst>
                                  <p:childTnLst>
                                    <p:set>
                                      <p:cBhvr>
                                        <p:cTn id="12" dur="1" fill="hold">
                                          <p:stCondLst>
                                            <p:cond delay="0"/>
                                          </p:stCondLst>
                                        </p:cTn>
                                        <p:tgtEl>
                                          <p:spTgt spid="13333"/>
                                        </p:tgtEl>
                                        <p:attrNameLst>
                                          <p:attrName>style.visibility</p:attrName>
                                        </p:attrNameLst>
                                      </p:cBhvr>
                                      <p:to>
                                        <p:strVal val="visible"/>
                                      </p:to>
                                    </p:set>
                                    <p:animEffect filter="wipe(down)">
                                      <p:cBhvr>
                                        <p:cTn id="13" dur="500"/>
                                        <p:tgtEl>
                                          <p:spTgt spid="13333"/>
                                        </p:tgtEl>
                                      </p:cBhvr>
                                    </p:animEffect>
                                  </p:childTnLst>
                                </p:cTn>
                              </p:par>
                              <p:par>
                                <p:cTn id="14" presetID="22" presetClass="entr" presetSubtype="8" fill="hold" nodeType="withEffect">
                                  <p:stCondLst>
                                    <p:cond delay="0"/>
                                  </p:stCondLst>
                                  <p:childTnLst>
                                    <p:set>
                                      <p:cBhvr>
                                        <p:cTn id="15" dur="1" fill="hold">
                                          <p:stCondLst>
                                            <p:cond delay="0"/>
                                          </p:stCondLst>
                                        </p:cTn>
                                        <p:tgtEl>
                                          <p:spTgt spid="13336"/>
                                        </p:tgtEl>
                                        <p:attrNameLst>
                                          <p:attrName>style.visibility</p:attrName>
                                        </p:attrNameLst>
                                      </p:cBhvr>
                                      <p:to>
                                        <p:strVal val="visible"/>
                                      </p:to>
                                    </p:set>
                                    <p:animEffect filter="wipe(left)">
                                      <p:cBhvr>
                                        <p:cTn id="16" dur="500"/>
                                        <p:tgtEl>
                                          <p:spTgt spid="13336"/>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3331"/>
                                        </p:tgtEl>
                                        <p:attrNameLst>
                                          <p:attrName>style.visibility</p:attrName>
                                        </p:attrNameLst>
                                      </p:cBhvr>
                                      <p:to>
                                        <p:strVal val="visible"/>
                                      </p:to>
                                    </p:set>
                                    <p:animEffect filter="fade">
                                      <p:cBhvr>
                                        <p:cTn id="19" dur="1000"/>
                                        <p:tgtEl>
                                          <p:spTgt spid="13331"/>
                                        </p:tgtEl>
                                      </p:cBhvr>
                                    </p:animEffect>
                                    <p:anim calcmode="lin" valueType="num">
                                      <p:cBhvr>
                                        <p:cTn id="20" dur="1000" fill="hold"/>
                                        <p:tgtEl>
                                          <p:spTgt spid="13331"/>
                                        </p:tgtEl>
                                        <p:attrNameLst>
                                          <p:attrName>ppt_x</p:attrName>
                                        </p:attrNameLst>
                                      </p:cBhvr>
                                      <p:tavLst>
                                        <p:tav tm="0">
                                          <p:val>
                                            <p:strVal val="#ppt_x"/>
                                          </p:val>
                                        </p:tav>
                                        <p:tav tm="100000">
                                          <p:val>
                                            <p:strVal val="#ppt_x"/>
                                          </p:val>
                                        </p:tav>
                                      </p:tavLst>
                                    </p:anim>
                                    <p:anim calcmode="lin" valueType="num">
                                      <p:cBhvr>
                                        <p:cTn id="21" dur="1000" fill="hold"/>
                                        <p:tgtEl>
                                          <p:spTgt spid="133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3330"/>
                                        </p:tgtEl>
                                        <p:attrNameLst>
                                          <p:attrName>style.visibility</p:attrName>
                                        </p:attrNameLst>
                                      </p:cBhvr>
                                      <p:to>
                                        <p:strVal val="visible"/>
                                      </p:to>
                                    </p:set>
                                    <p:animEffect filter="fade">
                                      <p:cBhvr>
                                        <p:cTn id="24" dur="1000"/>
                                        <p:tgtEl>
                                          <p:spTgt spid="13330"/>
                                        </p:tgtEl>
                                      </p:cBhvr>
                                    </p:animEffect>
                                    <p:anim calcmode="lin" valueType="num">
                                      <p:cBhvr>
                                        <p:cTn id="25" dur="1000" fill="hold"/>
                                        <p:tgtEl>
                                          <p:spTgt spid="13330"/>
                                        </p:tgtEl>
                                        <p:attrNameLst>
                                          <p:attrName>ppt_x</p:attrName>
                                        </p:attrNameLst>
                                      </p:cBhvr>
                                      <p:tavLst>
                                        <p:tav tm="0">
                                          <p:val>
                                            <p:strVal val="#ppt_x"/>
                                          </p:val>
                                        </p:tav>
                                        <p:tav tm="100000">
                                          <p:val>
                                            <p:strVal val="#ppt_x"/>
                                          </p:val>
                                        </p:tav>
                                      </p:tavLst>
                                    </p:anim>
                                    <p:anim calcmode="lin" valueType="num">
                                      <p:cBhvr>
                                        <p:cTn id="26" dur="1000" fill="hold"/>
                                        <p:tgtEl>
                                          <p:spTgt spid="133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335"/>
                                        </p:tgtEl>
                                        <p:attrNameLst>
                                          <p:attrName>style.visibility</p:attrName>
                                        </p:attrNameLst>
                                      </p:cBhvr>
                                      <p:to>
                                        <p:strVal val="visible"/>
                                      </p:to>
                                    </p:set>
                                    <p:animEffect filter="fade">
                                      <p:cBhvr>
                                        <p:cTn id="29" dur="1000"/>
                                        <p:tgtEl>
                                          <p:spTgt spid="13335"/>
                                        </p:tgtEl>
                                      </p:cBhvr>
                                    </p:animEffect>
                                    <p:anim calcmode="lin" valueType="num">
                                      <p:cBhvr>
                                        <p:cTn id="30" dur="1000" fill="hold"/>
                                        <p:tgtEl>
                                          <p:spTgt spid="13335"/>
                                        </p:tgtEl>
                                        <p:attrNameLst>
                                          <p:attrName>ppt_x</p:attrName>
                                        </p:attrNameLst>
                                      </p:cBhvr>
                                      <p:tavLst>
                                        <p:tav tm="0">
                                          <p:val>
                                            <p:strVal val="#ppt_x"/>
                                          </p:val>
                                        </p:tav>
                                        <p:tav tm="100000">
                                          <p:val>
                                            <p:strVal val="#ppt_x"/>
                                          </p:val>
                                        </p:tav>
                                      </p:tavLst>
                                    </p:anim>
                                    <p:anim calcmode="lin" valueType="num">
                                      <p:cBhvr>
                                        <p:cTn id="31" dur="1000" fill="hold"/>
                                        <p:tgtEl>
                                          <p:spTgt spid="133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1" grpId="0" bldLvl="0"/>
      <p:bldP spid="13335"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4338" name="组合 7"/>
          <p:cNvGrpSpPr/>
          <p:nvPr/>
        </p:nvGrpSpPr>
        <p:grpSpPr>
          <a:xfrm>
            <a:off x="1127125" y="441325"/>
            <a:ext cx="10944225" cy="468313"/>
            <a:chOff x="0" y="0"/>
            <a:chExt cx="10945070" cy="468001"/>
          </a:xfrm>
        </p:grpSpPr>
        <p:sp>
          <p:nvSpPr>
            <p:cNvPr id="14339"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4340"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4341"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4342" name="组合 11"/>
            <p:cNvGrpSpPr>
              <a:grpSpLocks noChangeAspect="1"/>
            </p:cNvGrpSpPr>
            <p:nvPr/>
          </p:nvGrpSpPr>
          <p:grpSpPr>
            <a:xfrm>
              <a:off x="2289512" y="58521"/>
              <a:ext cx="8655558" cy="372300"/>
              <a:chOff x="0" y="0"/>
              <a:chExt cx="8655558" cy="372300"/>
            </a:xfrm>
          </p:grpSpPr>
          <p:pic>
            <p:nvPicPr>
              <p:cNvPr id="14343"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4344"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4345"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4346"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4347"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4348"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pic>
        <p:nvPicPr>
          <p:cNvPr id="14350" name="Picture 2" descr="http://www.taopic.com/uploads/allimg/110514/37-110514142Q883.jpg"/>
          <p:cNvPicPr>
            <a:picLocks noChangeAspect="1"/>
          </p:cNvPicPr>
          <p:nvPr/>
        </p:nvPicPr>
        <p:blipFill>
          <a:blip r:embed="rId6"/>
          <a:stretch>
            <a:fillRect/>
          </a:stretch>
        </p:blipFill>
        <p:spPr>
          <a:xfrm>
            <a:off x="7715250" y="1628775"/>
            <a:ext cx="3997325" cy="2665413"/>
          </a:xfrm>
          <a:prstGeom prst="rect">
            <a:avLst/>
          </a:prstGeom>
          <a:noFill/>
          <a:ln w="28575" cap="flat" cmpd="sng">
            <a:solidFill>
              <a:srgbClr val="F5A7FB"/>
            </a:solidFill>
            <a:prstDash val="solid"/>
            <a:miter/>
            <a:headEnd type="none" w="med" len="med"/>
            <a:tailEnd type="none" w="med" len="med"/>
          </a:ln>
        </p:spPr>
      </p:pic>
      <p:pic>
        <p:nvPicPr>
          <p:cNvPr id="2" name="Picture 11" descr="D:\Teliss_Tong\Copy\定期备份\工作备份\！个人PPT作品@teliss\PKM图\52CBDBF49A2BFC928A7D7911FB319FB8.png"/>
          <p:cNvPicPr>
            <a:picLocks noChangeAspect="1"/>
          </p:cNvPicPr>
          <p:nvPr/>
        </p:nvPicPr>
        <p:blipFill>
          <a:blip r:embed="rId7"/>
          <a:srcRect b="14883"/>
          <a:stretch>
            <a:fillRect/>
          </a:stretch>
        </p:blipFill>
        <p:spPr>
          <a:xfrm>
            <a:off x="10488613" y="5062538"/>
            <a:ext cx="1295400" cy="1103312"/>
          </a:xfrm>
          <a:prstGeom prst="rect">
            <a:avLst/>
          </a:prstGeom>
          <a:noFill/>
          <a:ln w="9525">
            <a:noFill/>
          </a:ln>
        </p:spPr>
      </p:pic>
      <p:sp>
        <p:nvSpPr>
          <p:cNvPr id="14351"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知识的分层比较</a:t>
            </a:r>
            <a:endParaRPr lang="en-US" altLang="x-none"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矩形 4"/>
          <p:cNvSpPr/>
          <p:nvPr/>
        </p:nvSpPr>
        <p:spPr>
          <a:xfrm>
            <a:off x="9407525" y="5445125"/>
            <a:ext cx="1152525" cy="581025"/>
          </a:xfrm>
          <a:prstGeom prst="rect">
            <a:avLst/>
          </a:prstGeom>
          <a:noFill/>
          <a:ln w="9525">
            <a:noFill/>
          </a:ln>
        </p:spPr>
        <p:txBody>
          <a:bodyPr anchor="t">
            <a:spAutoFit/>
          </a:bodyPr>
          <a:lstStyle/>
          <a:p>
            <a:pPr lvl="0" indent="0" algn="ctr">
              <a:lnSpc>
                <a:spcPct val="150000"/>
              </a:lnSpc>
            </a:pPr>
            <a:r>
              <a:rPr lang="zh-CN" altLang="en-US"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知识</a:t>
            </a:r>
          </a:p>
        </p:txBody>
      </p:sp>
      <p:sp>
        <p:nvSpPr>
          <p:cNvPr id="14353" name="直接连接符 3"/>
          <p:cNvSpPr/>
          <p:nvPr/>
        </p:nvSpPr>
        <p:spPr>
          <a:xfrm>
            <a:off x="9623425" y="6238875"/>
            <a:ext cx="2052638" cy="0"/>
          </a:xfrm>
          <a:prstGeom prst="line">
            <a:avLst/>
          </a:prstGeom>
          <a:ln w="9525" cap="flat" cmpd="sng">
            <a:solidFill>
              <a:srgbClr val="F5A7FB"/>
            </a:solidFill>
            <a:prstDash val="sysDash"/>
            <a:round/>
            <a:headEnd type="oval" w="med" len="med"/>
            <a:tailEnd type="oval" w="med" len="med"/>
          </a:ln>
        </p:spPr>
      </p:sp>
      <p:sp>
        <p:nvSpPr>
          <p:cNvPr id="14355" name="矩形 4"/>
          <p:cNvSpPr/>
          <p:nvPr/>
        </p:nvSpPr>
        <p:spPr>
          <a:xfrm>
            <a:off x="2495550" y="2446338"/>
            <a:ext cx="4895850" cy="163195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知识则是从信息中得出的系统化的规律、概念、经验或结论，是对信息的推理和验证。</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知识是数据转换到信息之后的下一个更为复杂的或业务价值更高的阶段。</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然而，相反的流程，即从知识到信息的流程也同样存在。</a:t>
            </a:r>
            <a:endParaRPr lang="zh-CN" altLang="en-US" sz="1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6" name="直接连接符 8"/>
          <p:cNvSpPr/>
          <p:nvPr/>
        </p:nvSpPr>
        <p:spPr>
          <a:xfrm flipV="1">
            <a:off x="2279650" y="1809750"/>
            <a:ext cx="0" cy="492125"/>
          </a:xfrm>
          <a:prstGeom prst="line">
            <a:avLst/>
          </a:prstGeom>
          <a:ln w="9525" cap="flat" cmpd="sng">
            <a:solidFill>
              <a:srgbClr val="F5A7FB"/>
            </a:solidFill>
            <a:prstDash val="sysDash"/>
            <a:round/>
            <a:headEnd type="oval" w="med" len="med"/>
            <a:tailEnd type="oval" w="med" len="med"/>
          </a:ln>
        </p:spPr>
      </p:sp>
      <p:sp>
        <p:nvSpPr>
          <p:cNvPr id="14357" name="直接连接符 4"/>
          <p:cNvSpPr/>
          <p:nvPr/>
        </p:nvSpPr>
        <p:spPr>
          <a:xfrm flipH="1">
            <a:off x="2279650" y="4294188"/>
            <a:ext cx="5254625" cy="0"/>
          </a:xfrm>
          <a:prstGeom prst="line">
            <a:avLst/>
          </a:prstGeom>
          <a:ln w="9525" cap="flat" cmpd="sng">
            <a:solidFill>
              <a:srgbClr val="F5A7FB"/>
            </a:solidFill>
            <a:prstDash val="sysDash"/>
            <a:round/>
            <a:headEnd type="oval" w="med" len="med"/>
            <a:tailEnd type="oval" w="med" len="med"/>
          </a:ln>
        </p:spPr>
      </p:sp>
      <p:sp>
        <p:nvSpPr>
          <p:cNvPr id="14358" name="直接连接符 11"/>
          <p:cNvSpPr/>
          <p:nvPr/>
        </p:nvSpPr>
        <p:spPr>
          <a:xfrm flipH="1">
            <a:off x="2279650" y="1628775"/>
            <a:ext cx="5254625" cy="1588"/>
          </a:xfrm>
          <a:prstGeom prst="line">
            <a:avLst/>
          </a:prstGeom>
          <a:ln w="9525" cap="flat" cmpd="sng">
            <a:solidFill>
              <a:srgbClr val="F5A7FB"/>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4358"/>
                                        </p:tgtEl>
                                        <p:attrNameLst>
                                          <p:attrName>style.visibility</p:attrName>
                                        </p:attrNameLst>
                                      </p:cBhvr>
                                      <p:to>
                                        <p:strVal val="visible"/>
                                      </p:to>
                                    </p:set>
                                    <p:animEffect filter="wipe(right)">
                                      <p:cBhvr>
                                        <p:cTn id="7" dur="500"/>
                                        <p:tgtEl>
                                          <p:spTgt spid="14358"/>
                                        </p:tgtEl>
                                      </p:cBhvr>
                                    </p:animEffect>
                                  </p:childTnLst>
                                </p:cTn>
                              </p:par>
                              <p:par>
                                <p:cTn id="8" presetID="22" presetClass="entr" presetSubtype="1" fill="hold" nodeType="withEffect">
                                  <p:stCondLst>
                                    <p:cond delay="0"/>
                                  </p:stCondLst>
                                  <p:childTnLst>
                                    <p:set>
                                      <p:cBhvr>
                                        <p:cTn id="9" dur="1" fill="hold">
                                          <p:stCondLst>
                                            <p:cond delay="0"/>
                                          </p:stCondLst>
                                        </p:cTn>
                                        <p:tgtEl>
                                          <p:spTgt spid="14356"/>
                                        </p:tgtEl>
                                        <p:attrNameLst>
                                          <p:attrName>style.visibility</p:attrName>
                                        </p:attrNameLst>
                                      </p:cBhvr>
                                      <p:to>
                                        <p:strVal val="visible"/>
                                      </p:to>
                                    </p:set>
                                    <p:animEffect filter="wipe(up)">
                                      <p:cBhvr>
                                        <p:cTn id="10" dur="500"/>
                                        <p:tgtEl>
                                          <p:spTgt spid="14356"/>
                                        </p:tgtEl>
                                      </p:cBhvr>
                                    </p:animEffect>
                                  </p:childTnLst>
                                </p:cTn>
                              </p:par>
                              <p:par>
                                <p:cTn id="11" presetID="22" presetClass="entr" presetSubtype="8" fill="hold" nodeType="withEffect">
                                  <p:stCondLst>
                                    <p:cond delay="0"/>
                                  </p:stCondLst>
                                  <p:childTnLst>
                                    <p:set>
                                      <p:cBhvr>
                                        <p:cTn id="12" dur="1" fill="hold">
                                          <p:stCondLst>
                                            <p:cond delay="0"/>
                                          </p:stCondLst>
                                        </p:cTn>
                                        <p:tgtEl>
                                          <p:spTgt spid="14357"/>
                                        </p:tgtEl>
                                        <p:attrNameLst>
                                          <p:attrName>style.visibility</p:attrName>
                                        </p:attrNameLst>
                                      </p:cBhvr>
                                      <p:to>
                                        <p:strVal val="visible"/>
                                      </p:to>
                                    </p:set>
                                    <p:animEffect filter="wipe(left)">
                                      <p:cBhvr>
                                        <p:cTn id="13" dur="500"/>
                                        <p:tgtEl>
                                          <p:spTgt spid="1435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4355"/>
                                        </p:tgtEl>
                                        <p:attrNameLst>
                                          <p:attrName>style.visibility</p:attrName>
                                        </p:attrNameLst>
                                      </p:cBhvr>
                                      <p:to>
                                        <p:strVal val="visible"/>
                                      </p:to>
                                    </p:set>
                                    <p:animEffect filter="fade">
                                      <p:cBhvr>
                                        <p:cTn id="16" dur="1000"/>
                                        <p:tgtEl>
                                          <p:spTgt spid="14355"/>
                                        </p:tgtEl>
                                      </p:cBhvr>
                                    </p:animEffect>
                                    <p:anim calcmode="lin" valueType="num">
                                      <p:cBhvr>
                                        <p:cTn id="17" dur="1000" fill="hold"/>
                                        <p:tgtEl>
                                          <p:spTgt spid="14355"/>
                                        </p:tgtEl>
                                        <p:attrNameLst>
                                          <p:attrName>ppt_x</p:attrName>
                                        </p:attrNameLst>
                                      </p:cBhvr>
                                      <p:tavLst>
                                        <p:tav tm="0">
                                          <p:val>
                                            <p:strVal val="#ppt_x"/>
                                          </p:val>
                                        </p:tav>
                                        <p:tav tm="100000">
                                          <p:val>
                                            <p:strVal val="#ppt_x"/>
                                          </p:val>
                                        </p:tav>
                                      </p:tavLst>
                                    </p:anim>
                                    <p:anim calcmode="lin" valueType="num">
                                      <p:cBhvr>
                                        <p:cTn id="18" dur="1000" fill="hold"/>
                                        <p:tgtEl>
                                          <p:spTgt spid="1435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4350"/>
                                        </p:tgtEl>
                                        <p:attrNameLst>
                                          <p:attrName>style.visibility</p:attrName>
                                        </p:attrNameLst>
                                      </p:cBhvr>
                                      <p:to>
                                        <p:strVal val="visible"/>
                                      </p:to>
                                    </p:set>
                                    <p:animEffect filter="fade">
                                      <p:cBhvr>
                                        <p:cTn id="21" dur="1000"/>
                                        <p:tgtEl>
                                          <p:spTgt spid="14350"/>
                                        </p:tgtEl>
                                      </p:cBhvr>
                                    </p:animEffect>
                                    <p:anim calcmode="lin" valueType="num">
                                      <p:cBhvr>
                                        <p:cTn id="22" dur="1000" fill="hold"/>
                                        <p:tgtEl>
                                          <p:spTgt spid="14350"/>
                                        </p:tgtEl>
                                        <p:attrNameLst>
                                          <p:attrName>ppt_x</p:attrName>
                                        </p:attrNameLst>
                                      </p:cBhvr>
                                      <p:tavLst>
                                        <p:tav tm="0">
                                          <p:val>
                                            <p:strVal val="#ppt_x"/>
                                          </p:val>
                                        </p:tav>
                                        <p:tav tm="100000">
                                          <p:val>
                                            <p:strVal val="#ppt_x"/>
                                          </p:val>
                                        </p:tav>
                                      </p:tavLst>
                                    </p:anim>
                                    <p:anim calcmode="lin" valueType="num">
                                      <p:cBhvr>
                                        <p:cTn id="23" dur="1000" fill="hold"/>
                                        <p:tgtEl>
                                          <p:spTgt spid="143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5"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5362" name="组合 7"/>
          <p:cNvGrpSpPr/>
          <p:nvPr/>
        </p:nvGrpSpPr>
        <p:grpSpPr>
          <a:xfrm>
            <a:off x="1127125" y="441325"/>
            <a:ext cx="10944225" cy="468313"/>
            <a:chOff x="0" y="0"/>
            <a:chExt cx="10945070" cy="468001"/>
          </a:xfrm>
        </p:grpSpPr>
        <p:sp>
          <p:nvSpPr>
            <p:cNvPr id="15363"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5364"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5365"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5366" name="组合 11"/>
            <p:cNvGrpSpPr>
              <a:grpSpLocks noChangeAspect="1"/>
            </p:cNvGrpSpPr>
            <p:nvPr/>
          </p:nvGrpSpPr>
          <p:grpSpPr>
            <a:xfrm>
              <a:off x="2289512" y="58521"/>
              <a:ext cx="8655558" cy="372300"/>
              <a:chOff x="0" y="0"/>
              <a:chExt cx="8655558" cy="372300"/>
            </a:xfrm>
          </p:grpSpPr>
          <p:pic>
            <p:nvPicPr>
              <p:cNvPr id="15367"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5368"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5369"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5370"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5371"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5372"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pic>
        <p:nvPicPr>
          <p:cNvPr id="15373" name="Picture 8" descr="D:\Teliss_Tong\Copy\定期备份\工作备份\！PPT图片及版面资源\06-PPT精选插图\04-图标\stockmarket.png"/>
          <p:cNvPicPr>
            <a:picLocks noChangeAspect="1"/>
          </p:cNvPicPr>
          <p:nvPr/>
        </p:nvPicPr>
        <p:blipFill>
          <a:blip r:embed="rId6"/>
          <a:srcRect t="9683" b="9227"/>
          <a:stretch>
            <a:fillRect/>
          </a:stretch>
        </p:blipFill>
        <p:spPr>
          <a:xfrm>
            <a:off x="10344150" y="5157788"/>
            <a:ext cx="1331913" cy="1081087"/>
          </a:xfrm>
          <a:prstGeom prst="rect">
            <a:avLst/>
          </a:prstGeom>
          <a:noFill/>
          <a:ln w="9525">
            <a:noFill/>
          </a:ln>
        </p:spPr>
      </p:pic>
      <p:sp>
        <p:nvSpPr>
          <p:cNvPr id="15374"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知识的分层比较</a:t>
            </a:r>
            <a:endParaRPr lang="en-US" altLang="x-none"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5" name="矩形 4"/>
          <p:cNvSpPr/>
          <p:nvPr/>
        </p:nvSpPr>
        <p:spPr>
          <a:xfrm>
            <a:off x="9407525" y="5445125"/>
            <a:ext cx="1152525" cy="581025"/>
          </a:xfrm>
          <a:prstGeom prst="rect">
            <a:avLst/>
          </a:prstGeom>
          <a:noFill/>
          <a:ln w="9525">
            <a:noFill/>
          </a:ln>
        </p:spPr>
        <p:txBody>
          <a:bodyPr anchor="t">
            <a:spAutoFit/>
          </a:bodyPr>
          <a:lstStyle/>
          <a:p>
            <a:pPr lvl="0" indent="0" algn="ctr">
              <a:lnSpc>
                <a:spcPct val="150000"/>
              </a:lnSpc>
            </a:pPr>
            <a:r>
              <a:rPr lang="zh-CN" altLang="en-US"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能力</a:t>
            </a:r>
          </a:p>
        </p:txBody>
      </p:sp>
      <p:sp>
        <p:nvSpPr>
          <p:cNvPr id="15376" name="直接连接符 3"/>
          <p:cNvSpPr/>
          <p:nvPr/>
        </p:nvSpPr>
        <p:spPr>
          <a:xfrm>
            <a:off x="9623425" y="6238875"/>
            <a:ext cx="2052638" cy="0"/>
          </a:xfrm>
          <a:prstGeom prst="line">
            <a:avLst/>
          </a:prstGeom>
          <a:ln w="9525" cap="flat" cmpd="sng">
            <a:solidFill>
              <a:srgbClr val="F5A7FB"/>
            </a:solidFill>
            <a:prstDash val="sysDash"/>
            <a:round/>
            <a:headEnd type="oval" w="med" len="med"/>
            <a:tailEnd type="oval" w="med" len="med"/>
          </a:ln>
        </p:spPr>
      </p:sp>
      <p:sp>
        <p:nvSpPr>
          <p:cNvPr id="15378" name="矩形 4"/>
          <p:cNvSpPr/>
          <p:nvPr/>
        </p:nvSpPr>
        <p:spPr>
          <a:xfrm>
            <a:off x="6311900" y="2349500"/>
            <a:ext cx="5111750"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能力，就是指能顺利完成某项活动所必需的主观条件。在某些语境下，能力可以直接理解为本事，有能力就是有本事，能胜任的意思，另外还有本领、能耐、才能、才干等近义词。</a:t>
            </a:r>
            <a:endParaRPr lang="zh-CN" altLang="en-US" sz="1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9" name="直接连接符 8"/>
          <p:cNvSpPr/>
          <p:nvPr/>
        </p:nvSpPr>
        <p:spPr>
          <a:xfrm flipV="1">
            <a:off x="11568113" y="1809750"/>
            <a:ext cx="0" cy="612775"/>
          </a:xfrm>
          <a:prstGeom prst="line">
            <a:avLst/>
          </a:prstGeom>
          <a:ln w="9525" cap="flat" cmpd="sng">
            <a:solidFill>
              <a:srgbClr val="F5A7FB"/>
            </a:solidFill>
            <a:prstDash val="sysDash"/>
            <a:round/>
            <a:headEnd type="oval" w="med" len="med"/>
            <a:tailEnd type="oval" w="med" len="med"/>
          </a:ln>
        </p:spPr>
      </p:sp>
      <p:sp>
        <p:nvSpPr>
          <p:cNvPr id="15380" name="直接连接符 4"/>
          <p:cNvSpPr/>
          <p:nvPr/>
        </p:nvSpPr>
        <p:spPr>
          <a:xfrm flipH="1">
            <a:off x="5951538" y="5013325"/>
            <a:ext cx="5616575" cy="1588"/>
          </a:xfrm>
          <a:prstGeom prst="line">
            <a:avLst/>
          </a:prstGeom>
          <a:ln w="9525" cap="flat" cmpd="sng">
            <a:solidFill>
              <a:srgbClr val="F5A7FB"/>
            </a:solidFill>
            <a:prstDash val="sysDash"/>
            <a:round/>
            <a:headEnd type="oval" w="med" len="med"/>
            <a:tailEnd type="oval" w="med" len="med"/>
          </a:ln>
        </p:spPr>
      </p:sp>
      <p:sp>
        <p:nvSpPr>
          <p:cNvPr id="15381" name="直接连接符 11"/>
          <p:cNvSpPr/>
          <p:nvPr/>
        </p:nvSpPr>
        <p:spPr>
          <a:xfrm flipH="1">
            <a:off x="5951538" y="1628775"/>
            <a:ext cx="5616575" cy="1588"/>
          </a:xfrm>
          <a:prstGeom prst="line">
            <a:avLst/>
          </a:prstGeom>
          <a:ln w="9525" cap="flat" cmpd="sng">
            <a:solidFill>
              <a:srgbClr val="F5A7FB"/>
            </a:solidFill>
            <a:prstDash val="sysDash"/>
            <a:round/>
            <a:headEnd type="oval" w="med" len="med"/>
            <a:tailEnd type="oval" w="med" len="med"/>
          </a:ln>
        </p:spPr>
      </p:sp>
      <p:pic>
        <p:nvPicPr>
          <p:cNvPr id="2" name="Picture 2" descr="http://pic.xiangxiangmf.com/b01/201201171426446723.jpg"/>
          <p:cNvPicPr>
            <a:picLocks noChangeAspect="1"/>
          </p:cNvPicPr>
          <p:nvPr/>
        </p:nvPicPr>
        <p:blipFill>
          <a:blip r:embed="rId7"/>
          <a:stretch>
            <a:fillRect/>
          </a:stretch>
        </p:blipFill>
        <p:spPr>
          <a:xfrm>
            <a:off x="2312988" y="1412875"/>
            <a:ext cx="3486150" cy="5029200"/>
          </a:xfrm>
          <a:prstGeom prst="rect">
            <a:avLst/>
          </a:prstGeom>
          <a:noFill/>
          <a:ln w="28575" cap="flat" cmpd="sng">
            <a:solidFill>
              <a:srgbClr val="F5A7FB"/>
            </a:solidFill>
            <a:prstDash val="solid"/>
            <a:miter/>
            <a:headEnd type="none" w="med" len="med"/>
            <a:tailEnd type="none" w="med" len="med"/>
          </a:ln>
        </p:spPr>
      </p:pic>
      <p:sp>
        <p:nvSpPr>
          <p:cNvPr id="15383" name="矩形 4"/>
          <p:cNvSpPr/>
          <p:nvPr/>
        </p:nvSpPr>
        <p:spPr>
          <a:xfrm>
            <a:off x="6311900" y="3883025"/>
            <a:ext cx="5111750" cy="1014413"/>
          </a:xfrm>
          <a:prstGeom prst="rect">
            <a:avLst/>
          </a:prstGeom>
          <a:noFill/>
          <a:ln w="9525">
            <a:noFill/>
          </a:ln>
        </p:spPr>
        <p:txBody>
          <a:bodyPr anchor="t">
            <a:spAutoFit/>
          </a:bodyPr>
          <a:lstStyle/>
          <a:p>
            <a:pPr lvl="0" indent="457200">
              <a:lnSpc>
                <a:spcPct val="125000"/>
              </a:lnSpc>
            </a:pP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知识只有用于实践，才能转化成能力；也只有实践才能检验对知识的掌握情况，加深对知识的理解，找到知识联系实际运用的途径，从而使能力得到提高。</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5381"/>
                                        </p:tgtEl>
                                        <p:attrNameLst>
                                          <p:attrName>style.visibility</p:attrName>
                                        </p:attrNameLst>
                                      </p:cBhvr>
                                      <p:to>
                                        <p:strVal val="visible"/>
                                      </p:to>
                                    </p:set>
                                    <p:animEffect filter="wipe(right)">
                                      <p:cBhvr>
                                        <p:cTn id="7" dur="500"/>
                                        <p:tgtEl>
                                          <p:spTgt spid="15381"/>
                                        </p:tgtEl>
                                      </p:cBhvr>
                                    </p:animEffect>
                                  </p:childTnLst>
                                </p:cTn>
                              </p:par>
                              <p:par>
                                <p:cTn id="8" presetID="22" presetClass="entr" presetSubtype="1" fill="hold" nodeType="withEffect">
                                  <p:stCondLst>
                                    <p:cond delay="0"/>
                                  </p:stCondLst>
                                  <p:childTnLst>
                                    <p:set>
                                      <p:cBhvr>
                                        <p:cTn id="9" dur="1" fill="hold">
                                          <p:stCondLst>
                                            <p:cond delay="0"/>
                                          </p:stCondLst>
                                        </p:cTn>
                                        <p:tgtEl>
                                          <p:spTgt spid="15379"/>
                                        </p:tgtEl>
                                        <p:attrNameLst>
                                          <p:attrName>style.visibility</p:attrName>
                                        </p:attrNameLst>
                                      </p:cBhvr>
                                      <p:to>
                                        <p:strVal val="visible"/>
                                      </p:to>
                                    </p:set>
                                    <p:animEffect filter="wipe(up)">
                                      <p:cBhvr>
                                        <p:cTn id="10" dur="500"/>
                                        <p:tgtEl>
                                          <p:spTgt spid="15379"/>
                                        </p:tgtEl>
                                      </p:cBhvr>
                                    </p:animEffect>
                                  </p:childTnLst>
                                </p:cTn>
                              </p:par>
                              <p:par>
                                <p:cTn id="11" presetID="22" presetClass="entr" presetSubtype="8" fill="hold" nodeType="withEffect">
                                  <p:stCondLst>
                                    <p:cond delay="0"/>
                                  </p:stCondLst>
                                  <p:childTnLst>
                                    <p:set>
                                      <p:cBhvr>
                                        <p:cTn id="12" dur="1" fill="hold">
                                          <p:stCondLst>
                                            <p:cond delay="0"/>
                                          </p:stCondLst>
                                        </p:cTn>
                                        <p:tgtEl>
                                          <p:spTgt spid="15380"/>
                                        </p:tgtEl>
                                        <p:attrNameLst>
                                          <p:attrName>style.visibility</p:attrName>
                                        </p:attrNameLst>
                                      </p:cBhvr>
                                      <p:to>
                                        <p:strVal val="visible"/>
                                      </p:to>
                                    </p:set>
                                    <p:animEffect filter="wipe(left)">
                                      <p:cBhvr>
                                        <p:cTn id="13" dur="500"/>
                                        <p:tgtEl>
                                          <p:spTgt spid="1538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5378"/>
                                        </p:tgtEl>
                                        <p:attrNameLst>
                                          <p:attrName>style.visibility</p:attrName>
                                        </p:attrNameLst>
                                      </p:cBhvr>
                                      <p:to>
                                        <p:strVal val="visible"/>
                                      </p:to>
                                    </p:set>
                                    <p:animEffect filter="fade">
                                      <p:cBhvr>
                                        <p:cTn id="16" dur="1000"/>
                                        <p:tgtEl>
                                          <p:spTgt spid="15378"/>
                                        </p:tgtEl>
                                      </p:cBhvr>
                                    </p:animEffect>
                                    <p:anim calcmode="lin" valueType="num">
                                      <p:cBhvr>
                                        <p:cTn id="17" dur="1000" fill="hold"/>
                                        <p:tgtEl>
                                          <p:spTgt spid="15378"/>
                                        </p:tgtEl>
                                        <p:attrNameLst>
                                          <p:attrName>ppt_x</p:attrName>
                                        </p:attrNameLst>
                                      </p:cBhvr>
                                      <p:tavLst>
                                        <p:tav tm="0">
                                          <p:val>
                                            <p:strVal val="#ppt_x"/>
                                          </p:val>
                                        </p:tav>
                                        <p:tav tm="100000">
                                          <p:val>
                                            <p:strVal val="#ppt_x"/>
                                          </p:val>
                                        </p:tav>
                                      </p:tavLst>
                                    </p:anim>
                                    <p:anim calcmode="lin" valueType="num">
                                      <p:cBhvr>
                                        <p:cTn id="18" dur="1000" fill="hold"/>
                                        <p:tgtEl>
                                          <p:spTgt spid="1537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5383"/>
                                        </p:tgtEl>
                                        <p:attrNameLst>
                                          <p:attrName>style.visibility</p:attrName>
                                        </p:attrNameLst>
                                      </p:cBhvr>
                                      <p:to>
                                        <p:strVal val="visible"/>
                                      </p:to>
                                    </p:set>
                                    <p:animEffect filter="fade">
                                      <p:cBhvr>
                                        <p:cTn id="21" dur="1000"/>
                                        <p:tgtEl>
                                          <p:spTgt spid="15383"/>
                                        </p:tgtEl>
                                      </p:cBhvr>
                                    </p:animEffect>
                                    <p:anim calcmode="lin" valueType="num">
                                      <p:cBhvr>
                                        <p:cTn id="22" dur="1000" fill="hold"/>
                                        <p:tgtEl>
                                          <p:spTgt spid="15383"/>
                                        </p:tgtEl>
                                        <p:attrNameLst>
                                          <p:attrName>ppt_x</p:attrName>
                                        </p:attrNameLst>
                                      </p:cBhvr>
                                      <p:tavLst>
                                        <p:tav tm="0">
                                          <p:val>
                                            <p:strVal val="#ppt_x"/>
                                          </p:val>
                                        </p:tav>
                                        <p:tav tm="100000">
                                          <p:val>
                                            <p:strVal val="#ppt_x"/>
                                          </p:val>
                                        </p:tav>
                                      </p:tavLst>
                                    </p:anim>
                                    <p:anim calcmode="lin" valueType="num">
                                      <p:cBhvr>
                                        <p:cTn id="23" dur="1000" fill="hold"/>
                                        <p:tgtEl>
                                          <p:spTgt spid="153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8" grpId="0" bldLvl="0"/>
      <p:bldP spid="15383"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386" name="组合 7"/>
          <p:cNvGrpSpPr/>
          <p:nvPr/>
        </p:nvGrpSpPr>
        <p:grpSpPr>
          <a:xfrm>
            <a:off x="1127125" y="441325"/>
            <a:ext cx="10944225" cy="468313"/>
            <a:chOff x="0" y="0"/>
            <a:chExt cx="10945070" cy="468001"/>
          </a:xfrm>
        </p:grpSpPr>
        <p:sp>
          <p:nvSpPr>
            <p:cNvPr id="16387"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6388"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6389"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6390" name="组合 11"/>
            <p:cNvGrpSpPr>
              <a:grpSpLocks noChangeAspect="1"/>
            </p:cNvGrpSpPr>
            <p:nvPr/>
          </p:nvGrpSpPr>
          <p:grpSpPr>
            <a:xfrm>
              <a:off x="2289512" y="58521"/>
              <a:ext cx="8655558" cy="372300"/>
              <a:chOff x="0" y="0"/>
              <a:chExt cx="8655558" cy="372300"/>
            </a:xfrm>
          </p:grpSpPr>
          <p:pic>
            <p:nvPicPr>
              <p:cNvPr id="16391"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6392"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6393"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6394"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6395"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6396"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pic>
        <p:nvPicPr>
          <p:cNvPr id="16397" name="Picture 7" descr="C:\Users\user\Desktop\未标题-1 拷贝.png"/>
          <p:cNvPicPr>
            <a:picLocks noChangeAspect="1"/>
          </p:cNvPicPr>
          <p:nvPr/>
        </p:nvPicPr>
        <p:blipFill>
          <a:blip r:embed="rId6"/>
          <a:stretch>
            <a:fillRect/>
          </a:stretch>
        </p:blipFill>
        <p:spPr>
          <a:xfrm>
            <a:off x="10361613" y="5157788"/>
            <a:ext cx="1296987" cy="1028700"/>
          </a:xfrm>
          <a:prstGeom prst="rect">
            <a:avLst/>
          </a:prstGeom>
          <a:noFill/>
          <a:ln w="9525">
            <a:noFill/>
          </a:ln>
        </p:spPr>
      </p:pic>
      <p:sp>
        <p:nvSpPr>
          <p:cNvPr id="16398"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知识的分层比较</a:t>
            </a:r>
            <a:endParaRPr lang="en-US" altLang="x-none"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9" name="矩形 4"/>
          <p:cNvSpPr/>
          <p:nvPr/>
        </p:nvSpPr>
        <p:spPr>
          <a:xfrm>
            <a:off x="9407525" y="5445125"/>
            <a:ext cx="1152525" cy="581025"/>
          </a:xfrm>
          <a:prstGeom prst="rect">
            <a:avLst/>
          </a:prstGeom>
          <a:noFill/>
          <a:ln w="9525">
            <a:noFill/>
          </a:ln>
        </p:spPr>
        <p:txBody>
          <a:bodyPr anchor="t">
            <a:spAutoFit/>
          </a:bodyPr>
          <a:lstStyle/>
          <a:p>
            <a:pPr lvl="0" indent="0" algn="ctr">
              <a:lnSpc>
                <a:spcPct val="150000"/>
              </a:lnSpc>
            </a:pPr>
            <a:r>
              <a:rPr lang="zh-CN" altLang="en-US"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智慧</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6400" name="直接连接符 3"/>
          <p:cNvSpPr/>
          <p:nvPr/>
        </p:nvSpPr>
        <p:spPr>
          <a:xfrm>
            <a:off x="9623425" y="6238875"/>
            <a:ext cx="2052638" cy="0"/>
          </a:xfrm>
          <a:prstGeom prst="line">
            <a:avLst/>
          </a:prstGeom>
          <a:ln w="9525" cap="flat" cmpd="sng">
            <a:solidFill>
              <a:srgbClr val="F5A7FB"/>
            </a:solidFill>
            <a:prstDash val="sysDash"/>
            <a:round/>
            <a:headEnd type="oval" w="med" len="med"/>
            <a:tailEnd type="oval" w="med" len="med"/>
          </a:ln>
        </p:spPr>
      </p:sp>
      <p:sp>
        <p:nvSpPr>
          <p:cNvPr id="16402" name="矩形 4"/>
          <p:cNvSpPr/>
          <p:nvPr/>
        </p:nvSpPr>
        <p:spPr>
          <a:xfrm>
            <a:off x="2459038" y="2493963"/>
            <a:ext cx="4897437" cy="9874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智慧是对事物能迅速、灵活、正确地理解和判断的能力。</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智慧可以培养出能力，能力也可以衍生出智慧。</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6403" name="直接连接符 8"/>
          <p:cNvSpPr/>
          <p:nvPr/>
        </p:nvSpPr>
        <p:spPr>
          <a:xfrm flipV="1">
            <a:off x="2279650" y="1809750"/>
            <a:ext cx="0" cy="612775"/>
          </a:xfrm>
          <a:prstGeom prst="line">
            <a:avLst/>
          </a:prstGeom>
          <a:ln w="9525" cap="flat" cmpd="sng">
            <a:solidFill>
              <a:srgbClr val="F5A7FB"/>
            </a:solidFill>
            <a:prstDash val="sysDash"/>
            <a:round/>
            <a:headEnd type="oval" w="med" len="med"/>
            <a:tailEnd type="oval" w="med" len="med"/>
          </a:ln>
        </p:spPr>
      </p:sp>
      <p:sp>
        <p:nvSpPr>
          <p:cNvPr id="16404" name="直接连接符 4"/>
          <p:cNvSpPr/>
          <p:nvPr/>
        </p:nvSpPr>
        <p:spPr>
          <a:xfrm flipH="1">
            <a:off x="2279650" y="6381750"/>
            <a:ext cx="5183188" cy="1588"/>
          </a:xfrm>
          <a:prstGeom prst="line">
            <a:avLst/>
          </a:prstGeom>
          <a:ln w="9525" cap="flat" cmpd="sng">
            <a:solidFill>
              <a:srgbClr val="F5A7FB"/>
            </a:solidFill>
            <a:prstDash val="sysDash"/>
            <a:round/>
            <a:headEnd type="oval" w="med" len="med"/>
            <a:tailEnd type="oval" w="med" len="med"/>
          </a:ln>
        </p:spPr>
      </p:sp>
      <p:sp>
        <p:nvSpPr>
          <p:cNvPr id="16405" name="直接连接符 11"/>
          <p:cNvSpPr/>
          <p:nvPr/>
        </p:nvSpPr>
        <p:spPr>
          <a:xfrm flipH="1">
            <a:off x="2279650" y="1628775"/>
            <a:ext cx="5184775" cy="1588"/>
          </a:xfrm>
          <a:prstGeom prst="line">
            <a:avLst/>
          </a:prstGeom>
          <a:ln w="9525" cap="flat" cmpd="sng">
            <a:solidFill>
              <a:srgbClr val="F5A7FB"/>
            </a:solidFill>
            <a:prstDash val="sysDash"/>
            <a:round/>
            <a:headEnd type="oval" w="med" len="med"/>
            <a:tailEnd type="oval" w="med" len="med"/>
          </a:ln>
        </p:spPr>
      </p:sp>
      <p:sp>
        <p:nvSpPr>
          <p:cNvPr id="16406" name="矩形 4"/>
          <p:cNvSpPr/>
          <p:nvPr/>
        </p:nvSpPr>
        <p:spPr>
          <a:xfrm>
            <a:off x="2422525" y="3711575"/>
            <a:ext cx="4895850" cy="25273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三国演义第九十五回</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马谡拒谏失街亭武侯弹琴退仲达</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中，诸葛亮上演了一出空城计，吓退了司马懿。其实，司马懿并不是被吓退的，而是故意放走了诸葛亮。十万人马围着小城，你派五千人冲进去试试也行啊。再退一步，你可以围他个三天三夜看看。司马懿知道“飞鸟尽，良弓藏。狡兔死，走狗烹”的道理。如果诸葛亮死，蜀国必亡，而自己的好日子也就到头了，你哪里找理由再掌管兵马。</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2" name="Picture 2" descr="C:\Users\user\Desktop\20118311476.jpg"/>
          <p:cNvPicPr>
            <a:picLocks noChangeAspect="1"/>
          </p:cNvPicPr>
          <p:nvPr/>
        </p:nvPicPr>
        <p:blipFill>
          <a:blip r:embed="rId7"/>
          <a:srcRect t="3328"/>
          <a:stretch>
            <a:fillRect/>
          </a:stretch>
        </p:blipFill>
        <p:spPr>
          <a:xfrm>
            <a:off x="7642225" y="1628775"/>
            <a:ext cx="4016375" cy="3313113"/>
          </a:xfrm>
          <a:prstGeom prst="rect">
            <a:avLst/>
          </a:prstGeom>
          <a:noFill/>
          <a:ln w="28575" cap="flat" cmpd="sng">
            <a:solidFill>
              <a:srgbClr val="F5A7FB"/>
            </a:solidFill>
            <a:prstDash val="solid"/>
            <a:miter/>
            <a:headEnd type="none" w="med" len="med"/>
            <a:tailEnd type="none" w="med" len="med"/>
          </a:ln>
        </p:spPr>
      </p:pic>
      <p:sp>
        <p:nvSpPr>
          <p:cNvPr id="16408" name="直接连接符 14"/>
          <p:cNvSpPr/>
          <p:nvPr/>
        </p:nvSpPr>
        <p:spPr>
          <a:xfrm flipV="1">
            <a:off x="7642225" y="5124450"/>
            <a:ext cx="0" cy="1257300"/>
          </a:xfrm>
          <a:prstGeom prst="line">
            <a:avLst/>
          </a:prstGeom>
          <a:ln w="9525" cap="flat" cmpd="sng">
            <a:solidFill>
              <a:srgbClr val="F5A7FB"/>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405"/>
                                        </p:tgtEl>
                                        <p:attrNameLst>
                                          <p:attrName>style.visibility</p:attrName>
                                        </p:attrNameLst>
                                      </p:cBhvr>
                                      <p:to>
                                        <p:strVal val="visible"/>
                                      </p:to>
                                    </p:set>
                                    <p:animEffect filter="wipe(right)">
                                      <p:cBhvr>
                                        <p:cTn id="7" dur="500"/>
                                        <p:tgtEl>
                                          <p:spTgt spid="16405"/>
                                        </p:tgtEl>
                                      </p:cBhvr>
                                    </p:animEffect>
                                  </p:childTnLst>
                                </p:cTn>
                              </p:par>
                              <p:par>
                                <p:cTn id="8" presetID="22" presetClass="entr" presetSubtype="1" fill="hold" nodeType="withEffect">
                                  <p:stCondLst>
                                    <p:cond delay="0"/>
                                  </p:stCondLst>
                                  <p:childTnLst>
                                    <p:set>
                                      <p:cBhvr>
                                        <p:cTn id="9" dur="1" fill="hold">
                                          <p:stCondLst>
                                            <p:cond delay="0"/>
                                          </p:stCondLst>
                                        </p:cTn>
                                        <p:tgtEl>
                                          <p:spTgt spid="16403"/>
                                        </p:tgtEl>
                                        <p:attrNameLst>
                                          <p:attrName>style.visibility</p:attrName>
                                        </p:attrNameLst>
                                      </p:cBhvr>
                                      <p:to>
                                        <p:strVal val="visible"/>
                                      </p:to>
                                    </p:set>
                                    <p:animEffect filter="wipe(up)">
                                      <p:cBhvr>
                                        <p:cTn id="10" dur="500"/>
                                        <p:tgtEl>
                                          <p:spTgt spid="16403"/>
                                        </p:tgtEl>
                                      </p:cBhvr>
                                    </p:animEffect>
                                  </p:childTnLst>
                                </p:cTn>
                              </p:par>
                              <p:par>
                                <p:cTn id="11" presetID="22" presetClass="entr" presetSubtype="8" fill="hold" nodeType="withEffect">
                                  <p:stCondLst>
                                    <p:cond delay="0"/>
                                  </p:stCondLst>
                                  <p:childTnLst>
                                    <p:set>
                                      <p:cBhvr>
                                        <p:cTn id="12" dur="1" fill="hold">
                                          <p:stCondLst>
                                            <p:cond delay="0"/>
                                          </p:stCondLst>
                                        </p:cTn>
                                        <p:tgtEl>
                                          <p:spTgt spid="16404"/>
                                        </p:tgtEl>
                                        <p:attrNameLst>
                                          <p:attrName>style.visibility</p:attrName>
                                        </p:attrNameLst>
                                      </p:cBhvr>
                                      <p:to>
                                        <p:strVal val="visible"/>
                                      </p:to>
                                    </p:set>
                                    <p:animEffect filter="wipe(left)">
                                      <p:cBhvr>
                                        <p:cTn id="13" dur="500"/>
                                        <p:tgtEl>
                                          <p:spTgt spid="16404"/>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6402"/>
                                        </p:tgtEl>
                                        <p:attrNameLst>
                                          <p:attrName>style.visibility</p:attrName>
                                        </p:attrNameLst>
                                      </p:cBhvr>
                                      <p:to>
                                        <p:strVal val="visible"/>
                                      </p:to>
                                    </p:set>
                                    <p:animEffect filter="fade">
                                      <p:cBhvr>
                                        <p:cTn id="16" dur="1000"/>
                                        <p:tgtEl>
                                          <p:spTgt spid="16402"/>
                                        </p:tgtEl>
                                      </p:cBhvr>
                                    </p:animEffect>
                                    <p:anim calcmode="lin" valueType="num">
                                      <p:cBhvr>
                                        <p:cTn id="17" dur="1000" fill="hold"/>
                                        <p:tgtEl>
                                          <p:spTgt spid="16402"/>
                                        </p:tgtEl>
                                        <p:attrNameLst>
                                          <p:attrName>ppt_x</p:attrName>
                                        </p:attrNameLst>
                                      </p:cBhvr>
                                      <p:tavLst>
                                        <p:tav tm="0">
                                          <p:val>
                                            <p:strVal val="#ppt_x"/>
                                          </p:val>
                                        </p:tav>
                                        <p:tav tm="100000">
                                          <p:val>
                                            <p:strVal val="#ppt_x"/>
                                          </p:val>
                                        </p:tav>
                                      </p:tavLst>
                                    </p:anim>
                                    <p:anim calcmode="lin" valueType="num">
                                      <p:cBhvr>
                                        <p:cTn id="18" dur="1000" fill="hold"/>
                                        <p:tgtEl>
                                          <p:spTgt spid="1640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406"/>
                                        </p:tgtEl>
                                        <p:attrNameLst>
                                          <p:attrName>style.visibility</p:attrName>
                                        </p:attrNameLst>
                                      </p:cBhvr>
                                      <p:to>
                                        <p:strVal val="visible"/>
                                      </p:to>
                                    </p:set>
                                    <p:animEffect filter="fade">
                                      <p:cBhvr>
                                        <p:cTn id="21" dur="1000"/>
                                        <p:tgtEl>
                                          <p:spTgt spid="16406"/>
                                        </p:tgtEl>
                                      </p:cBhvr>
                                    </p:animEffect>
                                    <p:anim calcmode="lin" valueType="num">
                                      <p:cBhvr>
                                        <p:cTn id="22" dur="1000" fill="hold"/>
                                        <p:tgtEl>
                                          <p:spTgt spid="16406"/>
                                        </p:tgtEl>
                                        <p:attrNameLst>
                                          <p:attrName>ppt_x</p:attrName>
                                        </p:attrNameLst>
                                      </p:cBhvr>
                                      <p:tavLst>
                                        <p:tav tm="0">
                                          <p:val>
                                            <p:strVal val="#ppt_x"/>
                                          </p:val>
                                        </p:tav>
                                        <p:tav tm="100000">
                                          <p:val>
                                            <p:strVal val="#ppt_x"/>
                                          </p:val>
                                        </p:tav>
                                      </p:tavLst>
                                    </p:anim>
                                    <p:anim calcmode="lin" valueType="num">
                                      <p:cBhvr>
                                        <p:cTn id="23" dur="1000" fill="hold"/>
                                        <p:tgtEl>
                                          <p:spTgt spid="16406"/>
                                        </p:tgtEl>
                                        <p:attrNameLst>
                                          <p:attrName>ppt_y</p:attrName>
                                        </p:attrNameLst>
                                      </p:cBhvr>
                                      <p:tavLst>
                                        <p:tav tm="0">
                                          <p:val>
                                            <p:strVal val="#ppt_y+.1"/>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16408"/>
                                        </p:tgtEl>
                                        <p:attrNameLst>
                                          <p:attrName>style.visibility</p:attrName>
                                        </p:attrNameLst>
                                      </p:cBhvr>
                                      <p:to>
                                        <p:strVal val="visible"/>
                                      </p:to>
                                    </p:set>
                                    <p:animEffect filter="wipe(down)">
                                      <p:cBhvr>
                                        <p:cTn id="26" dur="500"/>
                                        <p:tgtEl>
                                          <p:spTgt spid="16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2" grpId="0" bldLvl="0"/>
      <p:bldP spid="16406"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0"/>
          <p:cNvGrpSpPr/>
          <p:nvPr/>
        </p:nvGrpSpPr>
        <p:grpSpPr>
          <a:xfrm>
            <a:off x="98425" y="1412875"/>
            <a:ext cx="11979275" cy="4321175"/>
            <a:chOff x="0" y="0"/>
            <a:chExt cx="11979792" cy="4320480"/>
          </a:xfrm>
        </p:grpSpPr>
        <p:sp>
          <p:nvSpPr>
            <p:cNvPr id="2" name="圆角矩形 13"/>
            <p:cNvSpPr/>
            <p:nvPr/>
          </p:nvSpPr>
          <p:spPr>
            <a:xfrm>
              <a:off x="8192394"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7411" name="圆角矩形 12"/>
            <p:cNvSpPr/>
            <p:nvPr/>
          </p:nvSpPr>
          <p:spPr>
            <a:xfrm>
              <a:off x="4610394"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7412" name="圆角矩形 9"/>
            <p:cNvSpPr/>
            <p:nvPr/>
          </p:nvSpPr>
          <p:spPr>
            <a:xfrm>
              <a:off x="1028394"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7413" name="Freeform 7"/>
            <p:cNvSpPr/>
            <p:nvPr/>
          </p:nvSpPr>
          <p:spPr>
            <a:xfrm>
              <a:off x="4610248" y="3600400"/>
              <a:ext cx="2772000" cy="468000"/>
            </a:xfrm>
            <a:prstGeom prst="rect">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9525">
              <a:noFill/>
            </a:ln>
          </p:spPr>
          <p:txBody>
            <a:bodyPr lIns="0" rIns="0"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7414" name="Freeform 7"/>
            <p:cNvSpPr/>
            <p:nvPr/>
          </p:nvSpPr>
          <p:spPr>
            <a:xfrm>
              <a:off x="1028248" y="3600400"/>
              <a:ext cx="2772000" cy="468000"/>
            </a:xfrm>
            <a:prstGeom prst="rect">
              <a:avLst/>
            </a:prstGeom>
            <a:gradFill rotWithShape="1">
              <a:gsLst>
                <a:gs pos="0">
                  <a:srgbClr val="7F7F7F"/>
                </a:gs>
                <a:gs pos="100000">
                  <a:srgbClr val="D8D8D8"/>
                </a:gs>
              </a:gsLst>
              <a:lin ang="5400000" scaled="1"/>
              <a:tileRect/>
            </a:gradFill>
            <a:ln w="9525">
              <a:noFill/>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7415" name="Freeform 7"/>
            <p:cNvSpPr/>
            <p:nvPr/>
          </p:nvSpPr>
          <p:spPr>
            <a:xfrm>
              <a:off x="8192248" y="3600401"/>
              <a:ext cx="2772000" cy="468000"/>
            </a:xfrm>
            <a:prstGeom prst="rect">
              <a:avLst/>
            </a:prstGeom>
            <a:gradFill rotWithShape="1">
              <a:gsLst>
                <a:gs pos="0">
                  <a:srgbClr val="7F7F7F"/>
                </a:gs>
                <a:gs pos="100000">
                  <a:srgbClr val="D8D8D8"/>
                </a:gs>
              </a:gsLst>
              <a:lin ang="5400000" scaled="1"/>
              <a:tileRect/>
            </a:gradFill>
            <a:ln w="9525">
              <a:noFill/>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17416" name="Picture 7" descr="C:\Documents and Settings\tdz\桌面\10012-120405002K8201.jpg"/>
            <p:cNvPicPr>
              <a:picLocks noChangeAspect="1"/>
            </p:cNvPicPr>
            <p:nvPr/>
          </p:nvPicPr>
          <p:blipFill>
            <a:blip r:embed="rId2"/>
            <a:stretch>
              <a:fillRect/>
            </a:stretch>
          </p:blipFill>
          <p:spPr>
            <a:xfrm>
              <a:off x="8486380" y="619611"/>
              <a:ext cx="2184028" cy="2839236"/>
            </a:xfrm>
            <a:prstGeom prst="rect">
              <a:avLst/>
            </a:prstGeom>
            <a:noFill/>
            <a:ln w="9525">
              <a:noFill/>
            </a:ln>
          </p:spPr>
        </p:pic>
        <p:pic>
          <p:nvPicPr>
            <p:cNvPr id="17417" name="Picture 8" descr="C:\Documents and Settings\tdz\桌面\xpic5234.jpg"/>
            <p:cNvPicPr>
              <a:picLocks noChangeAspect="1"/>
            </p:cNvPicPr>
            <p:nvPr/>
          </p:nvPicPr>
          <p:blipFill>
            <a:blip r:embed="rId3"/>
            <a:srcRect l="33304"/>
            <a:stretch>
              <a:fillRect/>
            </a:stretch>
          </p:blipFill>
          <p:spPr>
            <a:xfrm>
              <a:off x="4904380" y="617159"/>
              <a:ext cx="2184028" cy="2841687"/>
            </a:xfrm>
            <a:prstGeom prst="rect">
              <a:avLst/>
            </a:prstGeom>
            <a:noFill/>
            <a:ln w="9525">
              <a:noFill/>
            </a:ln>
          </p:spPr>
        </p:pic>
        <p:pic>
          <p:nvPicPr>
            <p:cNvPr id="17418" name="Picture 9" descr="C:\Documents and Settings\tdz\桌面\different-people-180.jpg"/>
            <p:cNvPicPr>
              <a:picLocks noChangeAspect="1"/>
            </p:cNvPicPr>
            <p:nvPr/>
          </p:nvPicPr>
          <p:blipFill>
            <a:blip r:embed="rId4"/>
            <a:srcRect b="13132"/>
            <a:stretch>
              <a:fillRect/>
            </a:stretch>
          </p:blipFill>
          <p:spPr>
            <a:xfrm>
              <a:off x="1322234" y="617160"/>
              <a:ext cx="2184028" cy="2841688"/>
            </a:xfrm>
            <a:prstGeom prst="rect">
              <a:avLst/>
            </a:prstGeom>
            <a:noFill/>
            <a:ln w="9525">
              <a:noFill/>
            </a:ln>
          </p:spPr>
        </p:pic>
        <p:grpSp>
          <p:nvGrpSpPr>
            <p:cNvPr id="17419" name="组合 5"/>
            <p:cNvGrpSpPr>
              <a:grpSpLocks noChangeAspect="1"/>
            </p:cNvGrpSpPr>
            <p:nvPr/>
          </p:nvGrpSpPr>
          <p:grpSpPr>
            <a:xfrm>
              <a:off x="0" y="120030"/>
              <a:ext cx="11979792" cy="372300"/>
              <a:chOff x="0" y="0"/>
              <a:chExt cx="11979792" cy="372300"/>
            </a:xfrm>
          </p:grpSpPr>
          <p:pic>
            <p:nvPicPr>
              <p:cNvPr id="17420" name="Picture 2" descr="C:\Documents and Settings\tdz\桌面\绿1.png"/>
              <p:cNvPicPr>
                <a:picLocks noChangeAspect="1"/>
              </p:cNvPicPr>
              <p:nvPr/>
            </p:nvPicPr>
            <p:blipFill>
              <a:blip r:embed="rId5"/>
              <a:stretch>
                <a:fillRect/>
              </a:stretch>
            </p:blipFill>
            <p:spPr>
              <a:xfrm>
                <a:off x="10382896" y="0"/>
                <a:ext cx="1596896" cy="370800"/>
              </a:xfrm>
              <a:prstGeom prst="rect">
                <a:avLst/>
              </a:prstGeom>
              <a:noFill/>
              <a:ln w="9525">
                <a:noFill/>
              </a:ln>
            </p:spPr>
          </p:pic>
          <p:pic>
            <p:nvPicPr>
              <p:cNvPr id="17421" name="Picture 4" descr="C:\Documents and Settings\tdz\桌面\绿3.png"/>
              <p:cNvPicPr>
                <a:picLocks noChangeAspect="1"/>
              </p:cNvPicPr>
              <p:nvPr/>
            </p:nvPicPr>
            <p:blipFill>
              <a:blip r:embed="rId6"/>
              <a:stretch>
                <a:fillRect/>
              </a:stretch>
            </p:blipFill>
            <p:spPr>
              <a:xfrm>
                <a:off x="6932904" y="0"/>
                <a:ext cx="1764866" cy="370800"/>
              </a:xfrm>
              <a:prstGeom prst="rect">
                <a:avLst/>
              </a:prstGeom>
              <a:noFill/>
              <a:ln w="9525">
                <a:noFill/>
              </a:ln>
            </p:spPr>
          </p:pic>
          <p:pic>
            <p:nvPicPr>
              <p:cNvPr id="17422" name="Picture 4" descr="C:\Documents and Settings\tdz\桌面\绿3.png"/>
              <p:cNvPicPr>
                <a:picLocks noChangeAspect="1"/>
              </p:cNvPicPr>
              <p:nvPr/>
            </p:nvPicPr>
            <p:blipFill>
              <a:blip r:embed="rId6"/>
              <a:stretch>
                <a:fillRect/>
              </a:stretch>
            </p:blipFill>
            <p:spPr>
              <a:xfrm>
                <a:off x="3343077" y="1500"/>
                <a:ext cx="1764866" cy="370800"/>
              </a:xfrm>
              <a:prstGeom prst="rect">
                <a:avLst/>
              </a:prstGeom>
              <a:noFill/>
              <a:ln w="9525">
                <a:noFill/>
              </a:ln>
            </p:spPr>
          </p:pic>
          <p:pic>
            <p:nvPicPr>
              <p:cNvPr id="17423" name="Picture 3" descr="C:\Documents and Settings\tdz\桌面\绿2.png"/>
              <p:cNvPicPr>
                <a:picLocks noChangeAspect="1"/>
              </p:cNvPicPr>
              <p:nvPr/>
            </p:nvPicPr>
            <p:blipFill>
              <a:blip r:embed="rId7"/>
              <a:stretch>
                <a:fillRect/>
              </a:stretch>
            </p:blipFill>
            <p:spPr>
              <a:xfrm>
                <a:off x="0" y="0"/>
                <a:ext cx="1596896" cy="370800"/>
              </a:xfrm>
              <a:prstGeom prst="rect">
                <a:avLst/>
              </a:prstGeom>
              <a:noFill/>
              <a:ln w="9525">
                <a:noFill/>
              </a:ln>
            </p:spPr>
          </p:pic>
        </p:grpSp>
      </p:grpSp>
      <p:grpSp>
        <p:nvGrpSpPr>
          <p:cNvPr id="17425" name="组合 6"/>
          <p:cNvGrpSpPr/>
          <p:nvPr/>
        </p:nvGrpSpPr>
        <p:grpSpPr>
          <a:xfrm>
            <a:off x="92075" y="441325"/>
            <a:ext cx="11979275" cy="468313"/>
            <a:chOff x="0" y="0"/>
            <a:chExt cx="11979792" cy="468001"/>
          </a:xfrm>
        </p:grpSpPr>
        <p:sp>
          <p:nvSpPr>
            <p:cNvPr id="3" name="Freeform 7"/>
            <p:cNvSpPr/>
            <p:nvPr/>
          </p:nvSpPr>
          <p:spPr>
            <a:xfrm>
              <a:off x="4616722"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7426" name="Freeform 7"/>
            <p:cNvSpPr/>
            <p:nvPr/>
          </p:nvSpPr>
          <p:spPr>
            <a:xfrm>
              <a:off x="1034722"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7427" name="Freeform 7"/>
            <p:cNvSpPr/>
            <p:nvPr/>
          </p:nvSpPr>
          <p:spPr>
            <a:xfrm>
              <a:off x="8198722"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7428" name="组合 30"/>
            <p:cNvGrpSpPr>
              <a:grpSpLocks noChangeAspect="1"/>
            </p:cNvGrpSpPr>
            <p:nvPr/>
          </p:nvGrpSpPr>
          <p:grpSpPr>
            <a:xfrm>
              <a:off x="0" y="47794"/>
              <a:ext cx="11979792" cy="372300"/>
              <a:chOff x="0" y="0"/>
              <a:chExt cx="11979792" cy="372300"/>
            </a:xfrm>
          </p:grpSpPr>
          <p:pic>
            <p:nvPicPr>
              <p:cNvPr id="17429" name="Picture 2" descr="C:\Documents and Settings\tdz\桌面\绿1.png"/>
              <p:cNvPicPr>
                <a:picLocks noChangeAspect="1"/>
              </p:cNvPicPr>
              <p:nvPr/>
            </p:nvPicPr>
            <p:blipFill>
              <a:blip r:embed="rId5"/>
              <a:stretch>
                <a:fillRect/>
              </a:stretch>
            </p:blipFill>
            <p:spPr>
              <a:xfrm>
                <a:off x="10382896" y="0"/>
                <a:ext cx="1596896" cy="370800"/>
              </a:xfrm>
              <a:prstGeom prst="rect">
                <a:avLst/>
              </a:prstGeom>
              <a:noFill/>
              <a:ln w="9525">
                <a:noFill/>
              </a:ln>
            </p:spPr>
          </p:pic>
          <p:pic>
            <p:nvPicPr>
              <p:cNvPr id="17430" name="Picture 4" descr="C:\Documents and Settings\tdz\桌面\绿3.png"/>
              <p:cNvPicPr>
                <a:picLocks noChangeAspect="1"/>
              </p:cNvPicPr>
              <p:nvPr/>
            </p:nvPicPr>
            <p:blipFill>
              <a:blip r:embed="rId6"/>
              <a:stretch>
                <a:fillRect/>
              </a:stretch>
            </p:blipFill>
            <p:spPr>
              <a:xfrm>
                <a:off x="6932904" y="0"/>
                <a:ext cx="1764866" cy="370800"/>
              </a:xfrm>
              <a:prstGeom prst="rect">
                <a:avLst/>
              </a:prstGeom>
              <a:noFill/>
              <a:ln w="9525">
                <a:noFill/>
              </a:ln>
            </p:spPr>
          </p:pic>
          <p:pic>
            <p:nvPicPr>
              <p:cNvPr id="17431" name="Picture 4" descr="C:\Documents and Settings\tdz\桌面\绿3.png"/>
              <p:cNvPicPr>
                <a:picLocks noChangeAspect="1"/>
              </p:cNvPicPr>
              <p:nvPr/>
            </p:nvPicPr>
            <p:blipFill>
              <a:blip r:embed="rId6"/>
              <a:stretch>
                <a:fillRect/>
              </a:stretch>
            </p:blipFill>
            <p:spPr>
              <a:xfrm>
                <a:off x="3343077" y="1500"/>
                <a:ext cx="1764866" cy="370800"/>
              </a:xfrm>
              <a:prstGeom prst="rect">
                <a:avLst/>
              </a:prstGeom>
              <a:noFill/>
              <a:ln w="9525">
                <a:noFill/>
              </a:ln>
            </p:spPr>
          </p:pic>
          <p:pic>
            <p:nvPicPr>
              <p:cNvPr id="17432" name="Picture 3" descr="C:\Documents and Settings\tdz\桌面\绿2.png"/>
              <p:cNvPicPr>
                <a:picLocks noChangeAspect="1"/>
              </p:cNvPicPr>
              <p:nvPr/>
            </p:nvPicPr>
            <p:blipFill>
              <a:blip r:embed="rId7"/>
              <a:stretch>
                <a:fillRect/>
              </a:stretch>
            </p:blipFill>
            <p:spPr>
              <a:xfrm>
                <a:off x="0" y="0"/>
                <a:ext cx="1596896" cy="370800"/>
              </a:xfrm>
              <a:prstGeom prst="rect">
                <a:avLst/>
              </a:prstGeom>
              <a:noFill/>
              <a:ln w="9525">
                <a:noFill/>
              </a:ln>
            </p:spPr>
          </p:pic>
        </p:grpSp>
      </p:grpSp>
      <p:sp>
        <p:nvSpPr>
          <p:cNvPr id="17433" name="TextBox 26"/>
          <p:cNvSpPr/>
          <p:nvPr/>
        </p:nvSpPr>
        <p:spPr>
          <a:xfrm rot="-2671436">
            <a:off x="11410950" y="6359525"/>
            <a:ext cx="800100" cy="339725"/>
          </a:xfrm>
          <a:prstGeom prst="rect">
            <a:avLst/>
          </a:prstGeom>
          <a:noFill/>
          <a:ln w="9525">
            <a:noFill/>
          </a:ln>
        </p:spPr>
        <p:txBody>
          <a:bodyPr wrap="none" anchor="t">
            <a:spAutoFit/>
          </a:bodyPr>
          <a:lstStyle/>
          <a:p>
            <a:pPr lvl="0" indent="0"/>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7434"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17410"/>
                                        </p:tgtEl>
                                        <p:attrNameLst>
                                          <p:attrName>ppt_x</p:attrName>
                                          <p:attrName>ppt_y</p:attrName>
                                        </p:attrNameLst>
                                      </p:cBhvr>
                                      <p:rCtr x="2600" y="-1784400"/>
                                    </p:animMotion>
                                  </p:childTnLst>
                                </p:cTn>
                              </p:par>
                              <p:par>
                                <p:cTn id="7" presetID="53" presetClass="exit" presetSubtype="16" fill="hold" nodeType="withEffect">
                                  <p:stCondLst>
                                    <p:cond delay="0"/>
                                  </p:stCondLst>
                                  <p:childTnLst>
                                    <p:anim calcmode="lin" valueType="num">
                                      <p:cBhvr>
                                        <p:cTn id="8" dur="500"/>
                                        <p:tgtEl>
                                          <p:spTgt spid="17410"/>
                                        </p:tgtEl>
                                        <p:attrNameLst>
                                          <p:attrName>ppt_w</p:attrName>
                                        </p:attrNameLst>
                                      </p:cBhvr>
                                      <p:tavLst>
                                        <p:tav tm="0">
                                          <p:val>
                                            <p:strVal val="ppt_w"/>
                                          </p:val>
                                        </p:tav>
                                        <p:tav tm="100000">
                                          <p:val>
                                            <p:fltVal val="0"/>
                                          </p:val>
                                        </p:tav>
                                      </p:tavLst>
                                    </p:anim>
                                    <p:anim calcmode="lin" valueType="num">
                                      <p:cBhvr>
                                        <p:cTn id="9" dur="500"/>
                                        <p:tgtEl>
                                          <p:spTgt spid="17410"/>
                                        </p:tgtEl>
                                        <p:attrNameLst>
                                          <p:attrName>ppt_h</p:attrName>
                                        </p:attrNameLst>
                                      </p:cBhvr>
                                      <p:tavLst>
                                        <p:tav tm="0">
                                          <p:val>
                                            <p:strVal val="ppt_h"/>
                                          </p:val>
                                        </p:tav>
                                        <p:tav tm="100000">
                                          <p:val>
                                            <p:fltVal val="0"/>
                                          </p:val>
                                        </p:tav>
                                      </p:tavLst>
                                    </p:anim>
                                    <p:animEffect filter="fade">
                                      <p:cBhvr>
                                        <p:cTn id="10" dur="500"/>
                                        <p:tgtEl>
                                          <p:spTgt spid="17410"/>
                                        </p:tgtEl>
                                      </p:cBhvr>
                                    </p:animEffect>
                                    <p:set>
                                      <p:cBhvr>
                                        <p:cTn id="11" dur="1" fill="hold">
                                          <p:stCondLst>
                                            <p:cond delay="499"/>
                                          </p:stCondLst>
                                        </p:cTn>
                                        <p:tgtEl>
                                          <p:spTgt spid="17410"/>
                                        </p:tgtEl>
                                        <p:attrNameLst>
                                          <p:attrName>style.visibility</p:attrName>
                                        </p:attrNameLst>
                                      </p:cBhvr>
                                      <p:to>
                                        <p:strVal val="hidden"/>
                                      </p:to>
                                    </p:set>
                                  </p:childTnLst>
                                </p:cTn>
                              </p:par>
                              <p:par>
                                <p:cTn id="12" presetID="53" presetClass="entr" presetSubtype="16" fill="hold" nodeType="withEffect">
                                  <p:stCondLst>
                                    <p:cond delay="300"/>
                                  </p:stCondLst>
                                  <p:childTnLst>
                                    <p:set>
                                      <p:cBhvr>
                                        <p:cTn id="13" dur="1" fill="hold">
                                          <p:stCondLst>
                                            <p:cond delay="0"/>
                                          </p:stCondLst>
                                        </p:cTn>
                                        <p:tgtEl>
                                          <p:spTgt spid="17425"/>
                                        </p:tgtEl>
                                        <p:attrNameLst>
                                          <p:attrName>style.visibility</p:attrName>
                                        </p:attrNameLst>
                                      </p:cBhvr>
                                      <p:to>
                                        <p:strVal val="visible"/>
                                      </p:to>
                                    </p:set>
                                    <p:anim calcmode="lin" valueType="num">
                                      <p:cBhvr>
                                        <p:cTn id="14" dur="500" fill="hold"/>
                                        <p:tgtEl>
                                          <p:spTgt spid="17425"/>
                                        </p:tgtEl>
                                        <p:attrNameLst>
                                          <p:attrName>ppt_w</p:attrName>
                                        </p:attrNameLst>
                                      </p:cBhvr>
                                      <p:tavLst>
                                        <p:tav tm="0">
                                          <p:val>
                                            <p:fltVal val="0"/>
                                          </p:val>
                                        </p:tav>
                                        <p:tav tm="100000">
                                          <p:val>
                                            <p:strVal val="#ppt_w"/>
                                          </p:val>
                                        </p:tav>
                                      </p:tavLst>
                                    </p:anim>
                                    <p:anim calcmode="lin" valueType="num">
                                      <p:cBhvr>
                                        <p:cTn id="15" dur="500" fill="hold"/>
                                        <p:tgtEl>
                                          <p:spTgt spid="17425"/>
                                        </p:tgtEl>
                                        <p:attrNameLst>
                                          <p:attrName>ppt_h</p:attrName>
                                        </p:attrNameLst>
                                      </p:cBhvr>
                                      <p:tavLst>
                                        <p:tav tm="0">
                                          <p:val>
                                            <p:fltVal val="0"/>
                                          </p:val>
                                        </p:tav>
                                        <p:tav tm="100000">
                                          <p:val>
                                            <p:strVal val="#ppt_h"/>
                                          </p:val>
                                        </p:tav>
                                      </p:tavLst>
                                    </p:anim>
                                    <p:animEffect filter="fade">
                                      <p:cBhvr>
                                        <p:cTn id="16" dur="500"/>
                                        <p:tgtEl>
                                          <p:spTgt spid="17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组合 1"/>
          <p:cNvGrpSpPr/>
          <p:nvPr/>
        </p:nvGrpSpPr>
        <p:grpSpPr>
          <a:xfrm>
            <a:off x="1127125" y="441325"/>
            <a:ext cx="10944225" cy="468313"/>
            <a:chOff x="0" y="0"/>
            <a:chExt cx="10945070" cy="468001"/>
          </a:xfrm>
        </p:grpSpPr>
        <p:sp>
          <p:nvSpPr>
            <p:cNvPr id="18434"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8435"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8436"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8437" name="组合 5"/>
            <p:cNvGrpSpPr>
              <a:grpSpLocks noChangeAspect="1"/>
            </p:cNvGrpSpPr>
            <p:nvPr/>
          </p:nvGrpSpPr>
          <p:grpSpPr>
            <a:xfrm>
              <a:off x="2308355" y="47794"/>
              <a:ext cx="8636715" cy="372300"/>
              <a:chOff x="0" y="0"/>
              <a:chExt cx="8636715" cy="372300"/>
            </a:xfrm>
          </p:grpSpPr>
          <p:pic>
            <p:nvPicPr>
              <p:cNvPr id="18438"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18439"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18440"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18441"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18442"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18443"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18444"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18445"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为何要管理个人知识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7" name="矩形 4"/>
          <p:cNvSpPr/>
          <p:nvPr/>
        </p:nvSpPr>
        <p:spPr>
          <a:xfrm>
            <a:off x="2733675" y="2427288"/>
            <a:ext cx="5064125" cy="1938337"/>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我们常常会有这样的经历：昨天刚看过的一份关键资料，今天起草报告时要用到，自己却怎么找也找不到，而不得不另起炉灶，进行痛苦的“创新工作”。</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IDC</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International Data Corporation </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美国国际数据公司）的研究报告显示，</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知识工作者做的</a:t>
            </a:r>
            <a:r>
              <a:rPr lang="en-US" altLang="zh-CN"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的所谓“创新工作”是重复工作，因为这些知识已经存在。</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8448" name="直接连接符 3"/>
          <p:cNvSpPr/>
          <p:nvPr/>
        </p:nvSpPr>
        <p:spPr>
          <a:xfrm flipV="1">
            <a:off x="2566988" y="1773238"/>
            <a:ext cx="0" cy="493712"/>
          </a:xfrm>
          <a:prstGeom prst="line">
            <a:avLst/>
          </a:prstGeom>
          <a:ln w="9525" cap="flat" cmpd="sng">
            <a:solidFill>
              <a:srgbClr val="92D050"/>
            </a:solidFill>
            <a:prstDash val="sysDash"/>
            <a:round/>
            <a:headEnd type="oval" w="med" len="med"/>
            <a:tailEnd type="oval" w="med" len="med"/>
          </a:ln>
        </p:spPr>
      </p:sp>
      <p:sp>
        <p:nvSpPr>
          <p:cNvPr id="18449" name="直接连接符 5"/>
          <p:cNvSpPr/>
          <p:nvPr/>
        </p:nvSpPr>
        <p:spPr>
          <a:xfrm flipH="1">
            <a:off x="2566988" y="1628775"/>
            <a:ext cx="5545137" cy="1588"/>
          </a:xfrm>
          <a:prstGeom prst="line">
            <a:avLst/>
          </a:prstGeom>
          <a:ln w="9525" cap="flat" cmpd="sng">
            <a:solidFill>
              <a:srgbClr val="92D050"/>
            </a:solidFill>
            <a:prstDash val="sysDash"/>
            <a:round/>
            <a:headEnd type="oval" w="med" len="med"/>
            <a:tailEnd type="oval" w="med" len="med"/>
          </a:ln>
        </p:spPr>
      </p:sp>
      <p:sp>
        <p:nvSpPr>
          <p:cNvPr id="18450" name="直接连接符 6"/>
          <p:cNvSpPr/>
          <p:nvPr/>
        </p:nvSpPr>
        <p:spPr>
          <a:xfrm>
            <a:off x="2566988" y="6165850"/>
            <a:ext cx="5543550" cy="0"/>
          </a:xfrm>
          <a:prstGeom prst="line">
            <a:avLst/>
          </a:prstGeom>
          <a:ln w="9525" cap="flat" cmpd="sng">
            <a:solidFill>
              <a:srgbClr val="92D050"/>
            </a:solidFill>
            <a:prstDash val="sysDash"/>
            <a:round/>
            <a:headEnd type="oval" w="med" len="med"/>
            <a:tailEnd type="oval" w="med" len="med"/>
          </a:ln>
        </p:spPr>
      </p:sp>
      <p:sp>
        <p:nvSpPr>
          <p:cNvPr id="18451" name="矩形 4"/>
          <p:cNvSpPr/>
          <p:nvPr/>
        </p:nvSpPr>
        <p:spPr>
          <a:xfrm>
            <a:off x="2711450" y="4625975"/>
            <a:ext cx="5062538"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事实上，很多人都有这样一个感受：大部分东西重新起草比去寻找这个已存在的东西还省力气。另一份研究报告显示：</a:t>
            </a:r>
            <a:r>
              <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rPr>
              <a:t>知识工作者三分之一的时间用在了寻找某些他们永远没有找到的信息上。</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2" name="Picture 2" descr="D:\Teliss_Tong\Copy\定期备份\工作备份\！PPT图片及版面资源\06-PPT精选插图\03-人物\4F3EF757859CF75E804340CB2885EB51.jpg"/>
          <p:cNvPicPr>
            <a:picLocks noChangeAspect="1"/>
          </p:cNvPicPr>
          <p:nvPr/>
        </p:nvPicPr>
        <p:blipFill>
          <a:blip r:embed="rId6"/>
          <a:stretch>
            <a:fillRect/>
          </a:stretch>
        </p:blipFill>
        <p:spPr>
          <a:xfrm>
            <a:off x="8255000" y="1336675"/>
            <a:ext cx="3394075" cy="5089525"/>
          </a:xfrm>
          <a:prstGeom prst="rect">
            <a:avLst/>
          </a:prstGeom>
          <a:noFill/>
          <a:ln w="28575" cap="flat" cmpd="sng">
            <a:solidFill>
              <a:srgbClr val="92D050"/>
            </a:solidFill>
            <a:prstDash val="solid"/>
            <a:miter/>
            <a:headEnd type="none" w="med" len="med"/>
            <a:tailEnd type="none" w="med" len="med"/>
          </a:ln>
        </p:spPr>
      </p:pic>
      <p:sp>
        <p:nvSpPr>
          <p:cNvPr id="1845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8449"/>
                                        </p:tgtEl>
                                        <p:attrNameLst>
                                          <p:attrName>style.visibility</p:attrName>
                                        </p:attrNameLst>
                                      </p:cBhvr>
                                      <p:to>
                                        <p:strVal val="visible"/>
                                      </p:to>
                                    </p:set>
                                    <p:animEffect filter="wipe(right)">
                                      <p:cBhvr>
                                        <p:cTn id="7" dur="500"/>
                                        <p:tgtEl>
                                          <p:spTgt spid="18449"/>
                                        </p:tgtEl>
                                      </p:cBhvr>
                                    </p:animEffect>
                                  </p:childTnLst>
                                </p:cTn>
                              </p:par>
                              <p:par>
                                <p:cTn id="8" presetID="22" presetClass="entr" presetSubtype="1" fill="hold" nodeType="withEffect">
                                  <p:stCondLst>
                                    <p:cond delay="0"/>
                                  </p:stCondLst>
                                  <p:childTnLst>
                                    <p:set>
                                      <p:cBhvr>
                                        <p:cTn id="9" dur="1" fill="hold">
                                          <p:stCondLst>
                                            <p:cond delay="0"/>
                                          </p:stCondLst>
                                        </p:cTn>
                                        <p:tgtEl>
                                          <p:spTgt spid="18448"/>
                                        </p:tgtEl>
                                        <p:attrNameLst>
                                          <p:attrName>style.visibility</p:attrName>
                                        </p:attrNameLst>
                                      </p:cBhvr>
                                      <p:to>
                                        <p:strVal val="visible"/>
                                      </p:to>
                                    </p:set>
                                    <p:animEffect filter="wipe(up)">
                                      <p:cBhvr>
                                        <p:cTn id="10" dur="500"/>
                                        <p:tgtEl>
                                          <p:spTgt spid="18448"/>
                                        </p:tgtEl>
                                      </p:cBhvr>
                                    </p:animEffect>
                                  </p:childTnLst>
                                </p:cTn>
                              </p:par>
                              <p:par>
                                <p:cTn id="11" presetID="22" presetClass="entr" presetSubtype="8" fill="hold" nodeType="withEffect">
                                  <p:stCondLst>
                                    <p:cond delay="0"/>
                                  </p:stCondLst>
                                  <p:childTnLst>
                                    <p:set>
                                      <p:cBhvr>
                                        <p:cTn id="12" dur="1" fill="hold">
                                          <p:stCondLst>
                                            <p:cond delay="0"/>
                                          </p:stCondLst>
                                        </p:cTn>
                                        <p:tgtEl>
                                          <p:spTgt spid="18450"/>
                                        </p:tgtEl>
                                        <p:attrNameLst>
                                          <p:attrName>style.visibility</p:attrName>
                                        </p:attrNameLst>
                                      </p:cBhvr>
                                      <p:to>
                                        <p:strVal val="visible"/>
                                      </p:to>
                                    </p:set>
                                    <p:animEffect filter="wipe(left)">
                                      <p:cBhvr>
                                        <p:cTn id="13" dur="500"/>
                                        <p:tgtEl>
                                          <p:spTgt spid="1845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8447"/>
                                        </p:tgtEl>
                                        <p:attrNameLst>
                                          <p:attrName>style.visibility</p:attrName>
                                        </p:attrNameLst>
                                      </p:cBhvr>
                                      <p:to>
                                        <p:strVal val="visible"/>
                                      </p:to>
                                    </p:set>
                                    <p:animEffect filter="fade">
                                      <p:cBhvr>
                                        <p:cTn id="16" dur="1000"/>
                                        <p:tgtEl>
                                          <p:spTgt spid="18447"/>
                                        </p:tgtEl>
                                      </p:cBhvr>
                                    </p:animEffect>
                                    <p:anim calcmode="lin" valueType="num">
                                      <p:cBhvr>
                                        <p:cTn id="17" dur="1000" fill="hold"/>
                                        <p:tgtEl>
                                          <p:spTgt spid="18447"/>
                                        </p:tgtEl>
                                        <p:attrNameLst>
                                          <p:attrName>ppt_x</p:attrName>
                                        </p:attrNameLst>
                                      </p:cBhvr>
                                      <p:tavLst>
                                        <p:tav tm="0">
                                          <p:val>
                                            <p:strVal val="#ppt_x"/>
                                          </p:val>
                                        </p:tav>
                                        <p:tav tm="100000">
                                          <p:val>
                                            <p:strVal val="#ppt_x"/>
                                          </p:val>
                                        </p:tav>
                                      </p:tavLst>
                                    </p:anim>
                                    <p:anim calcmode="lin" valueType="num">
                                      <p:cBhvr>
                                        <p:cTn id="18" dur="1000" fill="hold"/>
                                        <p:tgtEl>
                                          <p:spTgt spid="18447"/>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18451"/>
                                        </p:tgtEl>
                                        <p:attrNameLst>
                                          <p:attrName>style.visibility</p:attrName>
                                        </p:attrNameLst>
                                      </p:cBhvr>
                                      <p:to>
                                        <p:strVal val="visible"/>
                                      </p:to>
                                    </p:set>
                                    <p:animEffect filter="fade">
                                      <p:cBhvr>
                                        <p:cTn id="21" dur="1000"/>
                                        <p:tgtEl>
                                          <p:spTgt spid="18451"/>
                                        </p:tgtEl>
                                      </p:cBhvr>
                                    </p:animEffect>
                                    <p:anim calcmode="lin" valueType="num">
                                      <p:cBhvr>
                                        <p:cTn id="22" dur="1000" fill="hold"/>
                                        <p:tgtEl>
                                          <p:spTgt spid="18451"/>
                                        </p:tgtEl>
                                        <p:attrNameLst>
                                          <p:attrName>ppt_x</p:attrName>
                                        </p:attrNameLst>
                                      </p:cBhvr>
                                      <p:tavLst>
                                        <p:tav tm="0">
                                          <p:val>
                                            <p:strVal val="#ppt_x"/>
                                          </p:val>
                                        </p:tav>
                                        <p:tav tm="100000">
                                          <p:val>
                                            <p:strVal val="#ppt_x"/>
                                          </p:val>
                                        </p:tav>
                                      </p:tavLst>
                                    </p:anim>
                                    <p:anim calcmode="lin" valueType="num">
                                      <p:cBhvr>
                                        <p:cTn id="23" dur="1000" fill="hold"/>
                                        <p:tgtEl>
                                          <p:spTgt spid="184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7" grpId="0" bldLvl="0"/>
      <p:bldP spid="18451"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组合 1"/>
          <p:cNvGrpSpPr/>
          <p:nvPr/>
        </p:nvGrpSpPr>
        <p:grpSpPr>
          <a:xfrm>
            <a:off x="1127125" y="441325"/>
            <a:ext cx="10944225" cy="468313"/>
            <a:chOff x="0" y="0"/>
            <a:chExt cx="10945070" cy="468001"/>
          </a:xfrm>
        </p:grpSpPr>
        <p:sp>
          <p:nvSpPr>
            <p:cNvPr id="19458"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9459"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9460"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9461" name="组合 5"/>
            <p:cNvGrpSpPr>
              <a:grpSpLocks noChangeAspect="1"/>
            </p:cNvGrpSpPr>
            <p:nvPr/>
          </p:nvGrpSpPr>
          <p:grpSpPr>
            <a:xfrm>
              <a:off x="2308355" y="47794"/>
              <a:ext cx="8636715" cy="372300"/>
              <a:chOff x="0" y="0"/>
              <a:chExt cx="8636715" cy="372300"/>
            </a:xfrm>
          </p:grpSpPr>
          <p:pic>
            <p:nvPicPr>
              <p:cNvPr id="19462"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19463"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19464"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19465"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19466"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19467"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19468"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19469"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为何要管理个人知识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1" name="矩形 4"/>
          <p:cNvSpPr/>
          <p:nvPr/>
        </p:nvSpPr>
        <p:spPr>
          <a:xfrm>
            <a:off x="2157413" y="1917700"/>
            <a:ext cx="5064125" cy="12954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这些问题是为什么呢？本人认为造成个人工作中效率低下的原因是因为没有对个人的知识进行有意识的、系统的、有效的管理。正如比尔盖茨所言：</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“收集、管理和使用信息的方式，决定了你的输赢。”</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9472" name="矩形 4"/>
          <p:cNvSpPr/>
          <p:nvPr/>
        </p:nvSpPr>
        <p:spPr>
          <a:xfrm>
            <a:off x="2135188" y="3535363"/>
            <a:ext cx="5062537" cy="1909762"/>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当今时代，信息的数量十分庞大，我们工作中需要的知识也很广泛，大部分工作是要去做那些创新性的工作而不可能去日复一日的重复某项活动或操作，因此我们每个人工作都会用到各种知识，对知识的数量和质量要求很高，而</a:t>
            </a:r>
            <a:r>
              <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rPr>
              <a:t>我们对这些众多的知识没有或者无法进行管理，最后造成工作的低效率。</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2" name="Picture 3" descr="C:\Users\user\Desktop\pic985.jpg"/>
          <p:cNvPicPr>
            <a:picLocks noChangeAspect="1"/>
          </p:cNvPicPr>
          <p:nvPr/>
        </p:nvPicPr>
        <p:blipFill>
          <a:blip r:embed="rId6"/>
          <a:stretch>
            <a:fillRect/>
          </a:stretch>
        </p:blipFill>
        <p:spPr>
          <a:xfrm>
            <a:off x="7462838" y="1989138"/>
            <a:ext cx="4392612" cy="3389312"/>
          </a:xfrm>
          <a:prstGeom prst="rect">
            <a:avLst/>
          </a:prstGeom>
          <a:noFill/>
          <a:ln w="28575" cap="flat" cmpd="sng">
            <a:solidFill>
              <a:srgbClr val="92D050"/>
            </a:solidFill>
            <a:prstDash val="solid"/>
            <a:miter/>
            <a:headEnd type="none" w="med" len="med"/>
            <a:tailEnd type="none" w="med" len="med"/>
          </a:ln>
        </p:spPr>
      </p:pic>
      <p:sp>
        <p:nvSpPr>
          <p:cNvPr id="1947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471"/>
                                        </p:tgtEl>
                                        <p:attrNameLst>
                                          <p:attrName>style.visibility</p:attrName>
                                        </p:attrNameLst>
                                      </p:cBhvr>
                                      <p:to>
                                        <p:strVal val="visible"/>
                                      </p:to>
                                    </p:set>
                                    <p:animEffect filter="fade">
                                      <p:cBhvr>
                                        <p:cTn id="7" dur="1000"/>
                                        <p:tgtEl>
                                          <p:spTgt spid="19471"/>
                                        </p:tgtEl>
                                      </p:cBhvr>
                                    </p:animEffect>
                                    <p:anim calcmode="lin" valueType="num">
                                      <p:cBhvr>
                                        <p:cTn id="8" dur="1000" fill="hold"/>
                                        <p:tgtEl>
                                          <p:spTgt spid="19471"/>
                                        </p:tgtEl>
                                        <p:attrNameLst>
                                          <p:attrName>ppt_x</p:attrName>
                                        </p:attrNameLst>
                                      </p:cBhvr>
                                      <p:tavLst>
                                        <p:tav tm="0">
                                          <p:val>
                                            <p:strVal val="#ppt_x"/>
                                          </p:val>
                                        </p:tav>
                                        <p:tav tm="100000">
                                          <p:val>
                                            <p:strVal val="#ppt_x"/>
                                          </p:val>
                                        </p:tav>
                                      </p:tavLst>
                                    </p:anim>
                                    <p:anim calcmode="lin" valueType="num">
                                      <p:cBhvr>
                                        <p:cTn id="9" dur="1000" fill="hold"/>
                                        <p:tgtEl>
                                          <p:spTgt spid="194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472"/>
                                        </p:tgtEl>
                                        <p:attrNameLst>
                                          <p:attrName>style.visibility</p:attrName>
                                        </p:attrNameLst>
                                      </p:cBhvr>
                                      <p:to>
                                        <p:strVal val="visible"/>
                                      </p:to>
                                    </p:set>
                                    <p:animEffect filter="fade">
                                      <p:cBhvr>
                                        <p:cTn id="12" dur="1000"/>
                                        <p:tgtEl>
                                          <p:spTgt spid="19472"/>
                                        </p:tgtEl>
                                      </p:cBhvr>
                                    </p:animEffect>
                                    <p:anim calcmode="lin" valueType="num">
                                      <p:cBhvr>
                                        <p:cTn id="13" dur="1000" fill="hold"/>
                                        <p:tgtEl>
                                          <p:spTgt spid="19472"/>
                                        </p:tgtEl>
                                        <p:attrNameLst>
                                          <p:attrName>ppt_x</p:attrName>
                                        </p:attrNameLst>
                                      </p:cBhvr>
                                      <p:tavLst>
                                        <p:tav tm="0">
                                          <p:val>
                                            <p:strVal val="#ppt_x"/>
                                          </p:val>
                                        </p:tav>
                                        <p:tav tm="100000">
                                          <p:val>
                                            <p:strVal val="#ppt_x"/>
                                          </p:val>
                                        </p:tav>
                                      </p:tavLst>
                                    </p:anim>
                                    <p:anim calcmode="lin" valueType="num">
                                      <p:cBhvr>
                                        <p:cTn id="14" dur="1000" fill="hold"/>
                                        <p:tgtEl>
                                          <p:spTgt spid="194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1" grpId="0" bldLvl="0"/>
      <p:bldP spid="19472"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组合 1"/>
          <p:cNvGrpSpPr/>
          <p:nvPr/>
        </p:nvGrpSpPr>
        <p:grpSpPr>
          <a:xfrm>
            <a:off x="1127125" y="441325"/>
            <a:ext cx="10944225" cy="468313"/>
            <a:chOff x="0" y="0"/>
            <a:chExt cx="10945070" cy="468001"/>
          </a:xfrm>
        </p:grpSpPr>
        <p:sp>
          <p:nvSpPr>
            <p:cNvPr id="20482"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0483"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0484"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0485" name="组合 5"/>
            <p:cNvGrpSpPr>
              <a:grpSpLocks noChangeAspect="1"/>
            </p:cNvGrpSpPr>
            <p:nvPr/>
          </p:nvGrpSpPr>
          <p:grpSpPr>
            <a:xfrm>
              <a:off x="2308355" y="47794"/>
              <a:ext cx="8636715" cy="372300"/>
              <a:chOff x="0" y="0"/>
              <a:chExt cx="8636715" cy="372300"/>
            </a:xfrm>
          </p:grpSpPr>
          <p:pic>
            <p:nvPicPr>
              <p:cNvPr id="20486"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0487"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0488"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0489"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0490"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0491"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0492"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0493"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为何要管理个人知识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494" name="Picture 3" descr="C:\Users\user\Desktop\xpic4703.jpg"/>
          <p:cNvPicPr>
            <a:picLocks noChangeAspect="1"/>
          </p:cNvPicPr>
          <p:nvPr/>
        </p:nvPicPr>
        <p:blipFill>
          <a:blip r:embed="rId6"/>
          <a:stretch>
            <a:fillRect/>
          </a:stretch>
        </p:blipFill>
        <p:spPr>
          <a:xfrm>
            <a:off x="8245475" y="1341438"/>
            <a:ext cx="3538538" cy="5089525"/>
          </a:xfrm>
          <a:prstGeom prst="rect">
            <a:avLst/>
          </a:prstGeom>
          <a:noFill/>
          <a:ln w="28575" cap="flat" cmpd="sng">
            <a:solidFill>
              <a:srgbClr val="92D050"/>
            </a:solidFill>
            <a:prstDash val="solid"/>
            <a:miter/>
            <a:headEnd type="none" w="med" len="med"/>
            <a:tailEnd type="none" w="med" len="med"/>
          </a:ln>
        </p:spPr>
      </p:pic>
      <p:sp>
        <p:nvSpPr>
          <p:cNvPr id="20496" name="矩形 4"/>
          <p:cNvSpPr/>
          <p:nvPr/>
        </p:nvSpPr>
        <p:spPr>
          <a:xfrm>
            <a:off x="2733675" y="2711450"/>
            <a:ext cx="5064125" cy="12954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为什么要进行个人知识管理？德鲁克说过，</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没有人为你负责，除了你自己，而你唯一的资本就是知识。</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这里我还需要补充一句就是，你唯一的能力就是应用知识创造价值的能力。</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7" name="直接连接符 6"/>
          <p:cNvSpPr/>
          <p:nvPr/>
        </p:nvSpPr>
        <p:spPr>
          <a:xfrm flipV="1">
            <a:off x="2566988" y="1773238"/>
            <a:ext cx="0" cy="493712"/>
          </a:xfrm>
          <a:prstGeom prst="line">
            <a:avLst/>
          </a:prstGeom>
          <a:ln w="9525" cap="flat" cmpd="sng">
            <a:solidFill>
              <a:srgbClr val="92D050"/>
            </a:solidFill>
            <a:prstDash val="sysDash"/>
            <a:round/>
            <a:headEnd type="oval" w="med" len="med"/>
            <a:tailEnd type="oval" w="med" len="med"/>
          </a:ln>
        </p:spPr>
      </p:sp>
      <p:sp>
        <p:nvSpPr>
          <p:cNvPr id="20498" name="直接连接符 9"/>
          <p:cNvSpPr/>
          <p:nvPr/>
        </p:nvSpPr>
        <p:spPr>
          <a:xfrm flipH="1">
            <a:off x="2566988" y="1628775"/>
            <a:ext cx="5545137" cy="1588"/>
          </a:xfrm>
          <a:prstGeom prst="line">
            <a:avLst/>
          </a:prstGeom>
          <a:ln w="9525" cap="flat" cmpd="sng">
            <a:solidFill>
              <a:srgbClr val="92D050"/>
            </a:solidFill>
            <a:prstDash val="sysDash"/>
            <a:round/>
            <a:headEnd type="oval" w="med" len="med"/>
            <a:tailEnd type="oval" w="med" len="med"/>
          </a:ln>
        </p:spPr>
      </p:sp>
      <p:sp>
        <p:nvSpPr>
          <p:cNvPr id="20499" name="直接连接符 10"/>
          <p:cNvSpPr/>
          <p:nvPr/>
        </p:nvSpPr>
        <p:spPr>
          <a:xfrm>
            <a:off x="2566988" y="6165850"/>
            <a:ext cx="5543550" cy="0"/>
          </a:xfrm>
          <a:prstGeom prst="line">
            <a:avLst/>
          </a:prstGeom>
          <a:ln w="9525" cap="flat" cmpd="sng">
            <a:solidFill>
              <a:srgbClr val="92D050"/>
            </a:solidFill>
            <a:prstDash val="sysDash"/>
            <a:round/>
            <a:headEnd type="oval" w="med" len="med"/>
            <a:tailEnd type="oval" w="med" len="med"/>
          </a:ln>
        </p:spPr>
      </p:sp>
      <p:sp>
        <p:nvSpPr>
          <p:cNvPr id="20500" name="矩形 4"/>
          <p:cNvSpPr/>
          <p:nvPr/>
        </p:nvSpPr>
        <p:spPr>
          <a:xfrm>
            <a:off x="2711450" y="4346575"/>
            <a:ext cx="5062538" cy="16033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个人知识管理的目的就是：使个人的</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显性知识系统化、隐性知识显性化</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，便于随时对知识进行完善、提取、分享、应用和创新，从而塑造并提升个人的核心竞争力，有利于职场竞争以及长期的职业生涯发展，进而实现人生目标和人生价值。</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498"/>
                                        </p:tgtEl>
                                        <p:attrNameLst>
                                          <p:attrName>style.visibility</p:attrName>
                                        </p:attrNameLst>
                                      </p:cBhvr>
                                      <p:to>
                                        <p:strVal val="visible"/>
                                      </p:to>
                                    </p:set>
                                    <p:animEffect filter="wipe(right)">
                                      <p:cBhvr>
                                        <p:cTn id="7" dur="500"/>
                                        <p:tgtEl>
                                          <p:spTgt spid="20498"/>
                                        </p:tgtEl>
                                      </p:cBhvr>
                                    </p:animEffect>
                                  </p:childTnLst>
                                </p:cTn>
                              </p:par>
                              <p:par>
                                <p:cTn id="8" presetID="22" presetClass="entr" presetSubtype="1" fill="hold" nodeType="withEffect">
                                  <p:stCondLst>
                                    <p:cond delay="0"/>
                                  </p:stCondLst>
                                  <p:childTnLst>
                                    <p:set>
                                      <p:cBhvr>
                                        <p:cTn id="9" dur="1" fill="hold">
                                          <p:stCondLst>
                                            <p:cond delay="0"/>
                                          </p:stCondLst>
                                        </p:cTn>
                                        <p:tgtEl>
                                          <p:spTgt spid="20497"/>
                                        </p:tgtEl>
                                        <p:attrNameLst>
                                          <p:attrName>style.visibility</p:attrName>
                                        </p:attrNameLst>
                                      </p:cBhvr>
                                      <p:to>
                                        <p:strVal val="visible"/>
                                      </p:to>
                                    </p:set>
                                    <p:animEffect filter="wipe(up)">
                                      <p:cBhvr>
                                        <p:cTn id="10" dur="500"/>
                                        <p:tgtEl>
                                          <p:spTgt spid="20497"/>
                                        </p:tgtEl>
                                      </p:cBhvr>
                                    </p:animEffect>
                                  </p:childTnLst>
                                </p:cTn>
                              </p:par>
                              <p:par>
                                <p:cTn id="11" presetID="22" presetClass="entr" presetSubtype="8" fill="hold" nodeType="withEffect">
                                  <p:stCondLst>
                                    <p:cond delay="0"/>
                                  </p:stCondLst>
                                  <p:childTnLst>
                                    <p:set>
                                      <p:cBhvr>
                                        <p:cTn id="12" dur="1" fill="hold">
                                          <p:stCondLst>
                                            <p:cond delay="0"/>
                                          </p:stCondLst>
                                        </p:cTn>
                                        <p:tgtEl>
                                          <p:spTgt spid="20499"/>
                                        </p:tgtEl>
                                        <p:attrNameLst>
                                          <p:attrName>style.visibility</p:attrName>
                                        </p:attrNameLst>
                                      </p:cBhvr>
                                      <p:to>
                                        <p:strVal val="visible"/>
                                      </p:to>
                                    </p:set>
                                    <p:animEffect filter="wipe(left)">
                                      <p:cBhvr>
                                        <p:cTn id="13" dur="500"/>
                                        <p:tgtEl>
                                          <p:spTgt spid="20499"/>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0496"/>
                                        </p:tgtEl>
                                        <p:attrNameLst>
                                          <p:attrName>style.visibility</p:attrName>
                                        </p:attrNameLst>
                                      </p:cBhvr>
                                      <p:to>
                                        <p:strVal val="visible"/>
                                      </p:to>
                                    </p:set>
                                    <p:animEffect filter="fade">
                                      <p:cBhvr>
                                        <p:cTn id="16" dur="1000"/>
                                        <p:tgtEl>
                                          <p:spTgt spid="20496"/>
                                        </p:tgtEl>
                                      </p:cBhvr>
                                    </p:animEffect>
                                    <p:anim calcmode="lin" valueType="num">
                                      <p:cBhvr>
                                        <p:cTn id="17" dur="1000" fill="hold"/>
                                        <p:tgtEl>
                                          <p:spTgt spid="20496"/>
                                        </p:tgtEl>
                                        <p:attrNameLst>
                                          <p:attrName>ppt_x</p:attrName>
                                        </p:attrNameLst>
                                      </p:cBhvr>
                                      <p:tavLst>
                                        <p:tav tm="0">
                                          <p:val>
                                            <p:strVal val="#ppt_x"/>
                                          </p:val>
                                        </p:tav>
                                        <p:tav tm="100000">
                                          <p:val>
                                            <p:strVal val="#ppt_x"/>
                                          </p:val>
                                        </p:tav>
                                      </p:tavLst>
                                    </p:anim>
                                    <p:anim calcmode="lin" valueType="num">
                                      <p:cBhvr>
                                        <p:cTn id="18" dur="1000" fill="hold"/>
                                        <p:tgtEl>
                                          <p:spTgt spid="2049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20500"/>
                                        </p:tgtEl>
                                        <p:attrNameLst>
                                          <p:attrName>style.visibility</p:attrName>
                                        </p:attrNameLst>
                                      </p:cBhvr>
                                      <p:to>
                                        <p:strVal val="visible"/>
                                      </p:to>
                                    </p:set>
                                    <p:animEffect filter="fade">
                                      <p:cBhvr>
                                        <p:cTn id="21" dur="1000"/>
                                        <p:tgtEl>
                                          <p:spTgt spid="20500"/>
                                        </p:tgtEl>
                                      </p:cBhvr>
                                    </p:animEffect>
                                    <p:anim calcmode="lin" valueType="num">
                                      <p:cBhvr>
                                        <p:cTn id="22" dur="1000" fill="hold"/>
                                        <p:tgtEl>
                                          <p:spTgt spid="20500"/>
                                        </p:tgtEl>
                                        <p:attrNameLst>
                                          <p:attrName>ppt_x</p:attrName>
                                        </p:attrNameLst>
                                      </p:cBhvr>
                                      <p:tavLst>
                                        <p:tav tm="0">
                                          <p:val>
                                            <p:strVal val="#ppt_x"/>
                                          </p:val>
                                        </p:tav>
                                        <p:tav tm="100000">
                                          <p:val>
                                            <p:strVal val="#ppt_x"/>
                                          </p:val>
                                        </p:tav>
                                      </p:tavLst>
                                    </p:anim>
                                    <p:anim calcmode="lin" valueType="num">
                                      <p:cBhvr>
                                        <p:cTn id="23" dur="1000" fill="hold"/>
                                        <p:tgtEl>
                                          <p:spTgt spid="205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6" grpId="0" bldLvl="0"/>
      <p:bldP spid="20500"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1"/>
          <p:cNvGrpSpPr/>
          <p:nvPr/>
        </p:nvGrpSpPr>
        <p:grpSpPr>
          <a:xfrm>
            <a:off x="1127125" y="441325"/>
            <a:ext cx="10944225" cy="468313"/>
            <a:chOff x="0" y="0"/>
            <a:chExt cx="10945070" cy="468001"/>
          </a:xfrm>
        </p:grpSpPr>
        <p:sp>
          <p:nvSpPr>
            <p:cNvPr id="21506"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1507"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1508"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1509" name="组合 5"/>
            <p:cNvGrpSpPr>
              <a:grpSpLocks noChangeAspect="1"/>
            </p:cNvGrpSpPr>
            <p:nvPr/>
          </p:nvGrpSpPr>
          <p:grpSpPr>
            <a:xfrm>
              <a:off x="2308355" y="47794"/>
              <a:ext cx="8636715" cy="372300"/>
              <a:chOff x="0" y="0"/>
              <a:chExt cx="8636715" cy="372300"/>
            </a:xfrm>
          </p:grpSpPr>
          <p:pic>
            <p:nvPicPr>
              <p:cNvPr id="21510"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1511"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1512"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1513"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1514"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1515"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1516"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1517"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为何要管理个人知识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18" name="Picture 4" descr="C:\Users\user\Desktop\学习ing01.png"/>
          <p:cNvPicPr>
            <a:picLocks noChangeAspect="1"/>
          </p:cNvPicPr>
          <p:nvPr/>
        </p:nvPicPr>
        <p:blipFill>
          <a:blip r:embed="rId6"/>
          <a:stretch>
            <a:fillRect/>
          </a:stretch>
        </p:blipFill>
        <p:spPr>
          <a:xfrm>
            <a:off x="6094413" y="2638425"/>
            <a:ext cx="5715000" cy="3797300"/>
          </a:xfrm>
          <a:prstGeom prst="rect">
            <a:avLst/>
          </a:prstGeom>
          <a:noFill/>
          <a:ln w="28575" cap="flat" cmpd="sng">
            <a:solidFill>
              <a:srgbClr val="92D050"/>
            </a:solidFill>
            <a:prstDash val="solid"/>
            <a:miter/>
            <a:headEnd type="none" w="med" len="med"/>
            <a:tailEnd type="none" w="med" len="med"/>
          </a:ln>
        </p:spPr>
      </p:pic>
      <p:sp>
        <p:nvSpPr>
          <p:cNvPr id="21520" name="矩形 4"/>
          <p:cNvSpPr/>
          <p:nvPr/>
        </p:nvSpPr>
        <p:spPr>
          <a:xfrm>
            <a:off x="2157413" y="1485900"/>
            <a:ext cx="9482137" cy="7080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在“信息爆炸”的现今社会，个人要确保跟上时代节拍而免于被无情淘汰必须“持续地学习”，可以说个人获取和利用知识的程度在很大程度上决定了他的个人价值。</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1" name="矩形 4"/>
          <p:cNvSpPr/>
          <p:nvPr/>
        </p:nvSpPr>
        <p:spPr>
          <a:xfrm>
            <a:off x="2530475" y="3105150"/>
            <a:ext cx="3276600" cy="2554288"/>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但是，人类天生具有遗忘的特性，虽然人的一生有机会获取众多的知识，但</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真正精通的往往只是经常使用的很有限的一小部分，其余大部分知识往往只能记住一个概况，到有用的时候再去查找获取。</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因此，积累、获取和检索知识的能力在这个世纪显得非常重要。</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2" name="直接连接符 73"/>
          <p:cNvSpPr/>
          <p:nvPr/>
        </p:nvSpPr>
        <p:spPr>
          <a:xfrm>
            <a:off x="2292350" y="6410325"/>
            <a:ext cx="3671888" cy="0"/>
          </a:xfrm>
          <a:prstGeom prst="line">
            <a:avLst/>
          </a:prstGeom>
          <a:ln w="9525" cap="flat" cmpd="sng">
            <a:solidFill>
              <a:srgbClr val="92D050"/>
            </a:solidFill>
            <a:prstDash val="sysDash"/>
            <a:round/>
            <a:headEnd type="oval" w="med" len="med"/>
            <a:tailEnd type="oval" w="med" len="med"/>
          </a:ln>
        </p:spPr>
      </p:sp>
      <p:sp>
        <p:nvSpPr>
          <p:cNvPr id="21523" name="直接连接符 76"/>
          <p:cNvSpPr/>
          <p:nvPr/>
        </p:nvSpPr>
        <p:spPr>
          <a:xfrm flipV="1">
            <a:off x="2292350" y="2638425"/>
            <a:ext cx="0" cy="3662363"/>
          </a:xfrm>
          <a:prstGeom prst="line">
            <a:avLst/>
          </a:prstGeom>
          <a:ln w="9525" cap="flat" cmpd="sng">
            <a:solidFill>
              <a:srgbClr val="92D050"/>
            </a:solidFill>
            <a:prstDash val="sysDash"/>
            <a:round/>
            <a:headEnd type="oval" w="med" len="med"/>
            <a:tailEnd type="oval" w="med" len="med"/>
          </a:ln>
        </p:spPr>
      </p:sp>
      <p:sp>
        <p:nvSpPr>
          <p:cNvPr id="21524" name="直接连接符 79"/>
          <p:cNvSpPr/>
          <p:nvPr/>
        </p:nvSpPr>
        <p:spPr>
          <a:xfrm flipV="1">
            <a:off x="11806238" y="1628775"/>
            <a:ext cx="1587" cy="865188"/>
          </a:xfrm>
          <a:prstGeom prst="line">
            <a:avLst/>
          </a:prstGeom>
          <a:ln w="9525" cap="flat" cmpd="sng">
            <a:solidFill>
              <a:srgbClr val="92D050"/>
            </a:solidFill>
            <a:prstDash val="sysDash"/>
            <a:round/>
            <a:headEnd type="oval" w="med" len="med"/>
            <a:tailEnd type="oval" w="med" len="med"/>
          </a:ln>
        </p:spPr>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520"/>
                                        </p:tgtEl>
                                        <p:attrNameLst>
                                          <p:attrName>style.visibility</p:attrName>
                                        </p:attrNameLst>
                                      </p:cBhvr>
                                      <p:to>
                                        <p:strVal val="visible"/>
                                      </p:to>
                                    </p:set>
                                    <p:animEffect filter="fade">
                                      <p:cBhvr>
                                        <p:cTn id="7" dur="1000"/>
                                        <p:tgtEl>
                                          <p:spTgt spid="21520"/>
                                        </p:tgtEl>
                                      </p:cBhvr>
                                    </p:animEffect>
                                    <p:anim calcmode="lin" valueType="num">
                                      <p:cBhvr>
                                        <p:cTn id="8" dur="1000" fill="hold"/>
                                        <p:tgtEl>
                                          <p:spTgt spid="21520"/>
                                        </p:tgtEl>
                                        <p:attrNameLst>
                                          <p:attrName>ppt_x</p:attrName>
                                        </p:attrNameLst>
                                      </p:cBhvr>
                                      <p:tavLst>
                                        <p:tav tm="0">
                                          <p:val>
                                            <p:strVal val="#ppt_x"/>
                                          </p:val>
                                        </p:tav>
                                        <p:tav tm="100000">
                                          <p:val>
                                            <p:strVal val="#ppt_x"/>
                                          </p:val>
                                        </p:tav>
                                      </p:tavLst>
                                    </p:anim>
                                    <p:anim calcmode="lin" valueType="num">
                                      <p:cBhvr>
                                        <p:cTn id="9" dur="1000" fill="hold"/>
                                        <p:tgtEl>
                                          <p:spTgt spid="215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521"/>
                                        </p:tgtEl>
                                        <p:attrNameLst>
                                          <p:attrName>style.visibility</p:attrName>
                                        </p:attrNameLst>
                                      </p:cBhvr>
                                      <p:to>
                                        <p:strVal val="visible"/>
                                      </p:to>
                                    </p:set>
                                    <p:animEffect filter="fade">
                                      <p:cBhvr>
                                        <p:cTn id="12" dur="1000"/>
                                        <p:tgtEl>
                                          <p:spTgt spid="21521"/>
                                        </p:tgtEl>
                                      </p:cBhvr>
                                    </p:animEffect>
                                    <p:anim calcmode="lin" valueType="num">
                                      <p:cBhvr>
                                        <p:cTn id="13" dur="1000" fill="hold"/>
                                        <p:tgtEl>
                                          <p:spTgt spid="21521"/>
                                        </p:tgtEl>
                                        <p:attrNameLst>
                                          <p:attrName>ppt_x</p:attrName>
                                        </p:attrNameLst>
                                      </p:cBhvr>
                                      <p:tavLst>
                                        <p:tav tm="0">
                                          <p:val>
                                            <p:strVal val="#ppt_x"/>
                                          </p:val>
                                        </p:tav>
                                        <p:tav tm="100000">
                                          <p:val>
                                            <p:strVal val="#ppt_x"/>
                                          </p:val>
                                        </p:tav>
                                      </p:tavLst>
                                    </p:anim>
                                    <p:anim calcmode="lin" valueType="num">
                                      <p:cBhvr>
                                        <p:cTn id="14" dur="1000" fill="hold"/>
                                        <p:tgtEl>
                                          <p:spTgt spid="21521"/>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522"/>
                                        </p:tgtEl>
                                        <p:attrNameLst>
                                          <p:attrName>style.visibility</p:attrName>
                                        </p:attrNameLst>
                                      </p:cBhvr>
                                      <p:to>
                                        <p:strVal val="visible"/>
                                      </p:to>
                                    </p:set>
                                    <p:animEffect filter="wipe(left)">
                                      <p:cBhvr>
                                        <p:cTn id="17" dur="500"/>
                                        <p:tgtEl>
                                          <p:spTgt spid="21522"/>
                                        </p:tgtEl>
                                      </p:cBhvr>
                                    </p:animEffect>
                                  </p:childTnLst>
                                </p:cTn>
                              </p:par>
                              <p:par>
                                <p:cTn id="18" presetID="22" presetClass="entr" presetSubtype="1" fill="hold" nodeType="withEffect">
                                  <p:stCondLst>
                                    <p:cond delay="0"/>
                                  </p:stCondLst>
                                  <p:childTnLst>
                                    <p:set>
                                      <p:cBhvr>
                                        <p:cTn id="19" dur="1" fill="hold">
                                          <p:stCondLst>
                                            <p:cond delay="0"/>
                                          </p:stCondLst>
                                        </p:cTn>
                                        <p:tgtEl>
                                          <p:spTgt spid="21523"/>
                                        </p:tgtEl>
                                        <p:attrNameLst>
                                          <p:attrName>style.visibility</p:attrName>
                                        </p:attrNameLst>
                                      </p:cBhvr>
                                      <p:to>
                                        <p:strVal val="visible"/>
                                      </p:to>
                                    </p:set>
                                    <p:animEffect filter="wipe(up)">
                                      <p:cBhvr>
                                        <p:cTn id="20" dur="500"/>
                                        <p:tgtEl>
                                          <p:spTgt spid="21523"/>
                                        </p:tgtEl>
                                      </p:cBhvr>
                                    </p:animEffect>
                                  </p:childTnLst>
                                </p:cTn>
                              </p:par>
                              <p:par>
                                <p:cTn id="21" presetID="22" presetClass="entr" presetSubtype="4" fill="hold" nodeType="withEffect">
                                  <p:stCondLst>
                                    <p:cond delay="0"/>
                                  </p:stCondLst>
                                  <p:childTnLst>
                                    <p:set>
                                      <p:cBhvr>
                                        <p:cTn id="22" dur="1" fill="hold">
                                          <p:stCondLst>
                                            <p:cond delay="0"/>
                                          </p:stCondLst>
                                        </p:cTn>
                                        <p:tgtEl>
                                          <p:spTgt spid="21524"/>
                                        </p:tgtEl>
                                        <p:attrNameLst>
                                          <p:attrName>style.visibility</p:attrName>
                                        </p:attrNameLst>
                                      </p:cBhvr>
                                      <p:to>
                                        <p:strVal val="visible"/>
                                      </p:to>
                                    </p:set>
                                    <p:animEffect filter="wipe(down)">
                                      <p:cBhvr>
                                        <p:cTn id="23" dur="500"/>
                                        <p:tgtEl>
                                          <p:spTgt spid="21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0" grpId="0" bldLvl="0"/>
      <p:bldP spid="21521"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圆角矩形 13"/>
          <p:cNvSpPr/>
          <p:nvPr/>
        </p:nvSpPr>
        <p:spPr>
          <a:xfrm>
            <a:off x="8289925" y="1412875"/>
            <a:ext cx="2771775" cy="4321175"/>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4098" name="圆角矩形 12"/>
          <p:cNvSpPr/>
          <p:nvPr/>
        </p:nvSpPr>
        <p:spPr>
          <a:xfrm>
            <a:off x="4708525" y="1412875"/>
            <a:ext cx="2771775" cy="4321175"/>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4099" name="圆角矩形 9"/>
          <p:cNvSpPr/>
          <p:nvPr/>
        </p:nvSpPr>
        <p:spPr>
          <a:xfrm>
            <a:off x="1127125" y="1412875"/>
            <a:ext cx="2771775" cy="4321175"/>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4100" name="Picture 2" descr="C:\Documents and Settings\Teliss_Tong\桌面\未标题-1 拷贝.png"/>
          <p:cNvPicPr>
            <a:picLocks noChangeAspect="1"/>
          </p:cNvPicPr>
          <p:nvPr/>
        </p:nvPicPr>
        <p:blipFill>
          <a:blip r:embed="rId2"/>
          <a:stretch>
            <a:fillRect/>
          </a:stretch>
        </p:blipFill>
        <p:spPr>
          <a:xfrm>
            <a:off x="10493375" y="1546225"/>
            <a:ext cx="1587500" cy="371475"/>
          </a:xfrm>
          <a:prstGeom prst="rect">
            <a:avLst/>
          </a:prstGeom>
          <a:noFill/>
          <a:ln w="9525">
            <a:noFill/>
          </a:ln>
        </p:spPr>
      </p:pic>
      <p:pic>
        <p:nvPicPr>
          <p:cNvPr id="4101" name="Picture 3" descr="C:\Documents and Settings\Teliss_Tong\桌面\未标题-1 拷贝.png"/>
          <p:cNvPicPr>
            <a:picLocks noChangeAspect="1"/>
          </p:cNvPicPr>
          <p:nvPr/>
        </p:nvPicPr>
        <p:blipFill>
          <a:blip r:embed="rId3"/>
          <a:stretch>
            <a:fillRect/>
          </a:stretch>
        </p:blipFill>
        <p:spPr>
          <a:xfrm>
            <a:off x="107950" y="1546225"/>
            <a:ext cx="1587500" cy="371475"/>
          </a:xfrm>
          <a:prstGeom prst="rect">
            <a:avLst/>
          </a:prstGeom>
          <a:noFill/>
          <a:ln w="9525">
            <a:noFill/>
          </a:ln>
        </p:spPr>
      </p:pic>
      <p:pic>
        <p:nvPicPr>
          <p:cNvPr id="4102" name="Picture 4" descr="C:\Documents and Settings\Teliss_Tong\桌面\未标题-4 拷贝.png"/>
          <p:cNvPicPr>
            <a:picLocks noChangeAspect="1"/>
          </p:cNvPicPr>
          <p:nvPr/>
        </p:nvPicPr>
        <p:blipFill>
          <a:blip r:embed="rId4"/>
          <a:stretch>
            <a:fillRect/>
          </a:stretch>
        </p:blipFill>
        <p:spPr>
          <a:xfrm>
            <a:off x="3425825" y="1546225"/>
            <a:ext cx="1771650" cy="371475"/>
          </a:xfrm>
          <a:prstGeom prst="rect">
            <a:avLst/>
          </a:prstGeom>
          <a:noFill/>
          <a:ln w="9525">
            <a:noFill/>
          </a:ln>
        </p:spPr>
      </p:pic>
      <p:pic>
        <p:nvPicPr>
          <p:cNvPr id="4103" name="Picture 4" descr="C:\Documents and Settings\Teliss_Tong\桌面\未标题-4 拷贝.png"/>
          <p:cNvPicPr>
            <a:picLocks noChangeAspect="1"/>
          </p:cNvPicPr>
          <p:nvPr/>
        </p:nvPicPr>
        <p:blipFill>
          <a:blip r:embed="rId4"/>
          <a:stretch>
            <a:fillRect/>
          </a:stretch>
        </p:blipFill>
        <p:spPr>
          <a:xfrm>
            <a:off x="7031038" y="1546225"/>
            <a:ext cx="1771650" cy="371475"/>
          </a:xfrm>
          <a:prstGeom prst="rect">
            <a:avLst/>
          </a:prstGeom>
          <a:noFill/>
          <a:ln w="9525">
            <a:noFill/>
          </a:ln>
        </p:spPr>
      </p:pic>
      <p:sp>
        <p:nvSpPr>
          <p:cNvPr id="4104" name="Freeform 7"/>
          <p:cNvSpPr/>
          <p:nvPr/>
        </p:nvSpPr>
        <p:spPr>
          <a:xfrm>
            <a:off x="4708525" y="5013325"/>
            <a:ext cx="2771775" cy="468313"/>
          </a:xfrm>
          <a:prstGeom prst="rect">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9525">
            <a:noFill/>
          </a:ln>
        </p:spPr>
        <p:txBody>
          <a:bodyPr lIns="0" rIns="0"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b="1" i="1" dirty="0">
                <a:solidFill>
                  <a:srgbClr val="FFFFFF"/>
                </a:solidFill>
                <a:latin typeface="Impact" panose="020B0806030902050204" pitchFamily="34" charset="0"/>
                <a:ea typeface="微软雅黑" panose="020B0503020204020204" pitchFamily="34" charset="-122"/>
                <a:sym typeface="Impact" panose="020B0806030902050204" pitchFamily="34" charset="0"/>
              </a:rPr>
              <a:t>概述</a:t>
            </a:r>
          </a:p>
        </p:txBody>
      </p:sp>
      <p:sp>
        <p:nvSpPr>
          <p:cNvPr id="4105" name="Freeform 7"/>
          <p:cNvSpPr/>
          <p:nvPr/>
        </p:nvSpPr>
        <p:spPr>
          <a:xfrm>
            <a:off x="1127125" y="5013325"/>
            <a:ext cx="2771775" cy="468313"/>
          </a:xfrm>
          <a:prstGeom prst="rect">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9525">
            <a:noFill/>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106" name="Freeform 7"/>
          <p:cNvSpPr/>
          <p:nvPr/>
        </p:nvSpPr>
        <p:spPr>
          <a:xfrm>
            <a:off x="8289925" y="5013325"/>
            <a:ext cx="2771775" cy="468313"/>
          </a:xfrm>
          <a:prstGeom prst="rect">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9525">
            <a:noFill/>
          </a:ln>
        </p:spPr>
        <p:txBody>
          <a:bodyPr lIns="0" rIns="0"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b="1" i="1" dirty="0">
                <a:solidFill>
                  <a:srgbClr val="FFFFFF"/>
                </a:solidFill>
                <a:latin typeface="Impact" panose="020B0806030902050204" pitchFamily="34" charset="0"/>
                <a:ea typeface="微软雅黑" panose="020B0503020204020204" pitchFamily="34" charset="-122"/>
                <a:sym typeface="Impact" panose="020B0806030902050204" pitchFamily="34" charset="0"/>
              </a:rPr>
              <a:t>过程</a:t>
            </a:r>
          </a:p>
        </p:txBody>
      </p:sp>
      <p:pic>
        <p:nvPicPr>
          <p:cNvPr id="4107" name="Picture 7" descr="C:\Documents and Settings\tdz\桌面\10012-120405002K8201.jpg"/>
          <p:cNvPicPr>
            <a:picLocks noChangeAspect="1"/>
          </p:cNvPicPr>
          <p:nvPr/>
        </p:nvPicPr>
        <p:blipFill>
          <a:blip r:embed="rId5"/>
          <a:stretch>
            <a:fillRect/>
          </a:stretch>
        </p:blipFill>
        <p:spPr>
          <a:xfrm>
            <a:off x="8585200" y="2033588"/>
            <a:ext cx="2182813" cy="2838450"/>
          </a:xfrm>
          <a:prstGeom prst="rect">
            <a:avLst/>
          </a:prstGeom>
          <a:noFill/>
          <a:ln w="9525">
            <a:noFill/>
          </a:ln>
        </p:spPr>
      </p:pic>
      <p:pic>
        <p:nvPicPr>
          <p:cNvPr id="4108" name="Picture 8" descr="C:\Documents and Settings\tdz\桌面\xpic5234.jpg"/>
          <p:cNvPicPr>
            <a:picLocks noChangeAspect="1"/>
          </p:cNvPicPr>
          <p:nvPr/>
        </p:nvPicPr>
        <p:blipFill>
          <a:blip r:embed="rId6"/>
          <a:srcRect l="33304"/>
          <a:stretch>
            <a:fillRect/>
          </a:stretch>
        </p:blipFill>
        <p:spPr>
          <a:xfrm>
            <a:off x="5002213" y="2030413"/>
            <a:ext cx="2184400" cy="2841625"/>
          </a:xfrm>
          <a:prstGeom prst="rect">
            <a:avLst/>
          </a:prstGeom>
          <a:noFill/>
          <a:ln w="9525">
            <a:noFill/>
          </a:ln>
        </p:spPr>
      </p:pic>
      <p:pic>
        <p:nvPicPr>
          <p:cNvPr id="4109" name="Picture 9" descr="C:\Documents and Settings\tdz\桌面\different-people-180.jpg"/>
          <p:cNvPicPr>
            <a:picLocks noChangeAspect="1"/>
          </p:cNvPicPr>
          <p:nvPr/>
        </p:nvPicPr>
        <p:blipFill>
          <a:blip r:embed="rId7"/>
          <a:srcRect b="13132"/>
          <a:stretch>
            <a:fillRect/>
          </a:stretch>
        </p:blipFill>
        <p:spPr>
          <a:xfrm>
            <a:off x="1420813" y="2030413"/>
            <a:ext cx="2182812" cy="2841625"/>
          </a:xfrm>
          <a:prstGeom prst="rect">
            <a:avLst/>
          </a:prstGeom>
          <a:noFill/>
          <a:ln w="9525">
            <a:noFill/>
          </a:ln>
        </p:spPr>
      </p:pic>
      <p:sp>
        <p:nvSpPr>
          <p:cNvPr id="4110" name="TextBox 21"/>
          <p:cNvSpPr/>
          <p:nvPr/>
        </p:nvSpPr>
        <p:spPr>
          <a:xfrm rot="-2671436">
            <a:off x="11410950" y="6332538"/>
            <a:ext cx="800100" cy="338137"/>
          </a:xfrm>
          <a:prstGeom prst="rect">
            <a:avLst/>
          </a:prstGeom>
          <a:noFill/>
          <a:ln w="9525">
            <a:noFill/>
          </a:ln>
        </p:spPr>
        <p:txBody>
          <a:bodyPr wrap="none" anchor="t">
            <a:spAutoFit/>
          </a:bodyPr>
          <a:lstStyle/>
          <a:p>
            <a:pPr lvl="0" indent="0"/>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目录页</a:t>
            </a:r>
          </a:p>
        </p:txBody>
      </p:sp>
      <p:sp>
        <p:nvSpPr>
          <p:cNvPr id="4111" name="TextBox 3"/>
          <p:cNvSpPr txBox="1"/>
          <p:nvPr/>
        </p:nvSpPr>
        <p:spPr>
          <a:xfrm>
            <a:off x="7535863" y="6526213"/>
            <a:ext cx="4610100" cy="559435"/>
          </a:xfrm>
          <a:prstGeom prst="rect">
            <a:avLst/>
          </a:prstGeom>
          <a:noFill/>
          <a:ln w="9525">
            <a:noFill/>
          </a:ln>
        </p:spPr>
        <p:txBody>
          <a:bodyPr anchor="t">
            <a:spAutoFit/>
          </a:bodyPr>
          <a:lstStyle/>
          <a:p>
            <a:pPr lvl="0" indent="0" algn="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组合 1"/>
          <p:cNvGrpSpPr/>
          <p:nvPr/>
        </p:nvGrpSpPr>
        <p:grpSpPr>
          <a:xfrm>
            <a:off x="1127125" y="441325"/>
            <a:ext cx="10944225" cy="468313"/>
            <a:chOff x="0" y="0"/>
            <a:chExt cx="10945070" cy="468001"/>
          </a:xfrm>
        </p:grpSpPr>
        <p:sp>
          <p:nvSpPr>
            <p:cNvPr id="22530"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2531"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2532"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2533" name="组合 5"/>
            <p:cNvGrpSpPr>
              <a:grpSpLocks noChangeAspect="1"/>
            </p:cNvGrpSpPr>
            <p:nvPr/>
          </p:nvGrpSpPr>
          <p:grpSpPr>
            <a:xfrm>
              <a:off x="2308355" y="47794"/>
              <a:ext cx="8636715" cy="372300"/>
              <a:chOff x="0" y="0"/>
              <a:chExt cx="8636715" cy="372300"/>
            </a:xfrm>
          </p:grpSpPr>
          <p:pic>
            <p:nvPicPr>
              <p:cNvPr id="22534"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2535"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2536"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2537"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2538"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2539"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2540"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2541"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为何要管理个人知识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3" name="矩形 4"/>
          <p:cNvSpPr/>
          <p:nvPr/>
        </p:nvSpPr>
        <p:spPr>
          <a:xfrm>
            <a:off x="2157413" y="2011363"/>
            <a:ext cx="8763000" cy="4095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个人知识管理对每个现代人来说都有着非同一般的意义，主要体现在：</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4" name="直接连接符 79"/>
          <p:cNvSpPr/>
          <p:nvPr/>
        </p:nvSpPr>
        <p:spPr>
          <a:xfrm flipV="1">
            <a:off x="11228388" y="1884363"/>
            <a:ext cx="1587" cy="863600"/>
          </a:xfrm>
          <a:prstGeom prst="line">
            <a:avLst/>
          </a:prstGeom>
          <a:ln w="9525" cap="flat" cmpd="sng">
            <a:solidFill>
              <a:srgbClr val="92D050"/>
            </a:solidFill>
            <a:prstDash val="sysDash"/>
            <a:round/>
            <a:headEnd type="oval" w="med" len="med"/>
            <a:tailEnd type="oval" w="med" len="med"/>
          </a:ln>
        </p:spPr>
      </p:sp>
      <p:sp>
        <p:nvSpPr>
          <p:cNvPr id="22545" name="Rectangle 2"/>
          <p:cNvSpPr/>
          <p:nvPr/>
        </p:nvSpPr>
        <p:spPr>
          <a:xfrm>
            <a:off x="2563813" y="3121025"/>
            <a:ext cx="2728912" cy="1436688"/>
          </a:xfrm>
          <a:prstGeom prst="rect">
            <a:avLst/>
          </a:pr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lIns="216000" tIns="55530" rIns="144000" bIns="55530" anchor="ctr"/>
          <a:lstStyle/>
          <a:p>
            <a:pPr lvl="0" indent="0">
              <a:lnSpc>
                <a:spcPct val="120000"/>
              </a:lnSpc>
            </a:pPr>
            <a:r>
              <a:rPr lang="zh-CN" altLang="en-US" sz="1500" dirty="0">
                <a:solidFill>
                  <a:srgbClr val="5F5F5F"/>
                </a:solidFill>
                <a:latin typeface="微软雅黑" panose="020B0503020204020204" pitchFamily="34" charset="-122"/>
                <a:ea typeface="微软雅黑" panose="020B0503020204020204" pitchFamily="34" charset="-122"/>
                <a:sym typeface="宋体" panose="02010600030101010101" pitchFamily="2" charset="-122"/>
              </a:rPr>
              <a:t>建立了个人知识体系，便于有针对性地进行个人知识的积累和完善；</a:t>
            </a:r>
          </a:p>
        </p:txBody>
      </p:sp>
      <p:sp>
        <p:nvSpPr>
          <p:cNvPr id="22546" name="Rectangle 3"/>
          <p:cNvSpPr/>
          <p:nvPr/>
        </p:nvSpPr>
        <p:spPr>
          <a:xfrm>
            <a:off x="5307013" y="3121025"/>
            <a:ext cx="2728912" cy="1436688"/>
          </a:xfrm>
          <a:prstGeom prst="rect">
            <a:avLst/>
          </a:prstGeom>
          <a:gradFill rotWithShape="1">
            <a:gsLst>
              <a:gs pos="0">
                <a:srgbClr val="E1F3CE">
                  <a:alpha val="100000"/>
                </a:srgbClr>
              </a:gs>
              <a:gs pos="32999">
                <a:srgbClr val="E1F3CE">
                  <a:alpha val="100000"/>
                </a:srgbClr>
              </a:gs>
              <a:gs pos="100000">
                <a:srgbClr val="A7DA71">
                  <a:alpha val="100000"/>
                </a:srgbClr>
              </a:gs>
            </a:gsLst>
            <a:lin ang="5400000" scaled="1"/>
            <a:tileRect/>
          </a:gradFill>
          <a:ln w="3175" cap="flat" cmpd="sng">
            <a:solidFill>
              <a:srgbClr val="D7D7D7"/>
            </a:solidFill>
            <a:prstDash val="solid"/>
            <a:miter/>
            <a:headEnd type="none" w="med" len="med"/>
            <a:tailEnd type="none" w="med" len="med"/>
          </a:ln>
        </p:spPr>
        <p:txBody>
          <a:bodyPr lIns="216000" tIns="55530" rIns="111060" bIns="55530" anchor="ctr"/>
          <a:lstStyle/>
          <a:p>
            <a:pPr lvl="0" indent="0">
              <a:lnSpc>
                <a:spcPct val="120000"/>
              </a:lnSpc>
            </a:pPr>
            <a:r>
              <a:rPr lang="zh-CN" altLang="en-US" sz="1500" dirty="0">
                <a:solidFill>
                  <a:srgbClr val="5F5F5F"/>
                </a:solidFill>
                <a:latin typeface="微软雅黑" panose="020B0503020204020204" pitchFamily="34" charset="-122"/>
                <a:ea typeface="微软雅黑" panose="020B0503020204020204" pitchFamily="34" charset="-122"/>
                <a:sym typeface="宋体" panose="02010600030101010101" pitchFamily="2" charset="-122"/>
              </a:rPr>
              <a:t>有利于个人知识的检索和提取，减少个人时间与精力的耗费，提高工作效率；</a:t>
            </a:r>
          </a:p>
        </p:txBody>
      </p:sp>
      <p:sp>
        <p:nvSpPr>
          <p:cNvPr id="22547" name="Rectangle 4"/>
          <p:cNvSpPr/>
          <p:nvPr/>
        </p:nvSpPr>
        <p:spPr>
          <a:xfrm>
            <a:off x="2563813" y="4557713"/>
            <a:ext cx="2728912" cy="1433512"/>
          </a:xfrm>
          <a:prstGeom prst="rect">
            <a:avLst/>
          </a:pr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lIns="216000" tIns="55530" rIns="111060" bIns="55530" anchor="ctr"/>
          <a:lstStyle/>
          <a:p>
            <a:pPr lvl="0" indent="0">
              <a:lnSpc>
                <a:spcPct val="120000"/>
              </a:lnSpc>
            </a:pPr>
            <a:r>
              <a:rPr lang="zh-CN" altLang="en-US" sz="1500" dirty="0">
                <a:solidFill>
                  <a:srgbClr val="5F5F5F"/>
                </a:solidFill>
                <a:latin typeface="微软雅黑" panose="020B0503020204020204" pitchFamily="34" charset="-122"/>
                <a:ea typeface="微软雅黑" panose="020B0503020204020204" pitchFamily="34" charset="-122"/>
                <a:sym typeface="宋体" panose="02010600030101010101" pitchFamily="2" charset="-122"/>
              </a:rPr>
              <a:t>有利于发掘隐性知识，将隐性知识转化为显性知识，避免因知识的遗忘而流失；</a:t>
            </a:r>
          </a:p>
        </p:txBody>
      </p:sp>
      <p:sp>
        <p:nvSpPr>
          <p:cNvPr id="22548" name="Rectangle 5"/>
          <p:cNvSpPr/>
          <p:nvPr/>
        </p:nvSpPr>
        <p:spPr>
          <a:xfrm>
            <a:off x="5307013" y="4557713"/>
            <a:ext cx="2728912" cy="1433512"/>
          </a:xfrm>
          <a:prstGeom prst="rect">
            <a:avLst/>
          </a:prstGeom>
          <a:gradFill rotWithShape="1">
            <a:gsLst>
              <a:gs pos="0">
                <a:srgbClr val="E1F3CE">
                  <a:alpha val="100000"/>
                </a:srgbClr>
              </a:gs>
              <a:gs pos="32999">
                <a:srgbClr val="E1F3CE">
                  <a:alpha val="100000"/>
                </a:srgbClr>
              </a:gs>
              <a:gs pos="100000">
                <a:srgbClr val="A7DA71">
                  <a:alpha val="100000"/>
                </a:srgbClr>
              </a:gs>
            </a:gsLst>
            <a:lin ang="5400000" scaled="1"/>
            <a:tileRect/>
          </a:gradFill>
          <a:ln w="3175" cap="flat" cmpd="sng">
            <a:solidFill>
              <a:srgbClr val="D7D7D7"/>
            </a:solidFill>
            <a:prstDash val="solid"/>
            <a:miter/>
            <a:headEnd type="none" w="med" len="med"/>
            <a:tailEnd type="none" w="med" len="med"/>
          </a:ln>
        </p:spPr>
        <p:txBody>
          <a:bodyPr lIns="216000" tIns="55530" rIns="111060" bIns="55530" anchor="ctr"/>
          <a:lstStyle/>
          <a:p>
            <a:pPr lvl="0" indent="0">
              <a:lnSpc>
                <a:spcPct val="120000"/>
              </a:lnSpc>
            </a:pPr>
            <a:r>
              <a:rPr lang="zh-CN" altLang="en-US" sz="1500" dirty="0">
                <a:solidFill>
                  <a:srgbClr val="5F5F5F"/>
                </a:solidFill>
                <a:latin typeface="微软雅黑" panose="020B0503020204020204" pitchFamily="34" charset="-122"/>
                <a:ea typeface="微软雅黑" panose="020B0503020204020204" pitchFamily="34" charset="-122"/>
                <a:sym typeface="宋体" panose="02010600030101010101" pitchFamily="2" charset="-122"/>
              </a:rPr>
              <a:t>有利于将知识资源应用于实际工作以获得良好的工作绩效，将知识转化为能力；</a:t>
            </a:r>
          </a:p>
        </p:txBody>
      </p:sp>
      <p:sp>
        <p:nvSpPr>
          <p:cNvPr id="22549" name="Freeform 6"/>
          <p:cNvSpPr/>
          <p:nvPr/>
        </p:nvSpPr>
        <p:spPr>
          <a:xfrm>
            <a:off x="8039100" y="2947988"/>
            <a:ext cx="466725" cy="3217862"/>
          </a:xfrm>
          <a:custGeom>
            <a:avLst/>
            <a:gdLst/>
            <a:ahLst/>
            <a:cxnLst>
              <a:cxn ang="0">
                <a:pos x="459828" y="0"/>
              </a:cxn>
              <a:cxn ang="0">
                <a:pos x="2299" y="175520"/>
              </a:cxn>
              <a:cxn ang="0">
                <a:pos x="0" y="3030641"/>
              </a:cxn>
              <a:cxn ang="0">
                <a:pos x="464426" y="3216190"/>
              </a:cxn>
              <a:cxn ang="0">
                <a:pos x="459828" y="0"/>
              </a:cxn>
            </a:cxnLst>
            <a:rect l="0" t="0" r="0" b="0"/>
            <a:pathLst>
              <a:path w="203" h="1925">
                <a:moveTo>
                  <a:pt x="200" y="0"/>
                </a:moveTo>
                <a:lnTo>
                  <a:pt x="1" y="105"/>
                </a:lnTo>
                <a:lnTo>
                  <a:pt x="0" y="1813"/>
                </a:lnTo>
                <a:lnTo>
                  <a:pt x="202" y="1924"/>
                </a:lnTo>
                <a:lnTo>
                  <a:pt x="200" y="0"/>
                </a:lnTo>
              </a:path>
            </a:pathLst>
          </a:custGeom>
          <a:gradFill rotWithShape="1">
            <a:gsLst>
              <a:gs pos="0">
                <a:srgbClr val="517F21">
                  <a:alpha val="100000"/>
                </a:srgbClr>
              </a:gs>
              <a:gs pos="32999">
                <a:srgbClr val="517F21">
                  <a:alpha val="100000"/>
                </a:srgbClr>
              </a:gs>
              <a:gs pos="100000">
                <a:srgbClr val="365516">
                  <a:alpha val="100000"/>
                </a:srgbClr>
              </a:gs>
            </a:gsLst>
            <a:lin ang="5400000" scaled="1"/>
            <a:tileRect/>
          </a:gradFill>
          <a:ln w="3175" cap="flat" cmpd="sng">
            <a:solidFill>
              <a:srgbClr val="D7D7D7"/>
            </a:solidFill>
            <a:prstDash val="solid"/>
            <a:round/>
            <a:headEnd type="none" w="med" len="med"/>
            <a:tailEnd type="none" w="med" len="med"/>
          </a:ln>
        </p:spPr>
        <p:txBody>
          <a:bodyPr/>
          <a:lstStyle/>
          <a:p>
            <a:endParaRPr lang="zh-CN" altLang="en-US"/>
          </a:p>
        </p:txBody>
      </p:sp>
      <p:sp>
        <p:nvSpPr>
          <p:cNvPr id="22550" name="矩形 26"/>
          <p:cNvSpPr/>
          <p:nvPr/>
        </p:nvSpPr>
        <p:spPr>
          <a:xfrm>
            <a:off x="8499475" y="2947988"/>
            <a:ext cx="2728913" cy="1604962"/>
          </a:xfrm>
          <a:prstGeom prst="rect">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miter/>
            <a:headEnd type="none" w="med" len="med"/>
            <a:tailEnd type="none" w="med" len="med"/>
          </a:ln>
        </p:spPr>
        <p:txBody>
          <a:bodyPr lIns="216000" tIns="55530" rIns="111060" bIns="55530" anchor="ctr"/>
          <a:lstStyle/>
          <a:p>
            <a:pPr lvl="0" indent="0">
              <a:lnSpc>
                <a:spcPct val="129000"/>
              </a:lnSpc>
            </a:pPr>
            <a:r>
              <a:rPr lang="zh-CN" altLang="en-US" sz="15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展现了个人的学习能力，并通过参与知识创新、知识交流，谋求更多的发展机会；</a:t>
            </a:r>
          </a:p>
        </p:txBody>
      </p:sp>
      <p:sp>
        <p:nvSpPr>
          <p:cNvPr id="22551" name="矩形 27"/>
          <p:cNvSpPr/>
          <p:nvPr/>
        </p:nvSpPr>
        <p:spPr>
          <a:xfrm>
            <a:off x="8499475" y="4552950"/>
            <a:ext cx="2728913" cy="1604963"/>
          </a:xfrm>
          <a:prstGeom prst="rect">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miter/>
            <a:headEnd type="none" w="med" len="med"/>
            <a:tailEnd type="none" w="med" len="med"/>
          </a:ln>
        </p:spPr>
        <p:txBody>
          <a:bodyPr lIns="216000" tIns="55530" rIns="111060" bIns="55530" anchor="ctr"/>
          <a:lstStyle/>
          <a:p>
            <a:pPr lvl="0" indent="0">
              <a:lnSpc>
                <a:spcPct val="150000"/>
              </a:lnSpc>
            </a:pPr>
            <a:r>
              <a:rPr lang="zh-CN" altLang="en-US" sz="15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持续性地学习并更新个人专业知识、提高工作技能，提升了个人价值和核心竞争力。</a:t>
            </a:r>
          </a:p>
        </p:txBody>
      </p:sp>
      <p:sp>
        <p:nvSpPr>
          <p:cNvPr id="22552" name="椭圆 28"/>
          <p:cNvSpPr/>
          <p:nvPr/>
        </p:nvSpPr>
        <p:spPr>
          <a:xfrm>
            <a:off x="2295525" y="2854325"/>
            <a:ext cx="534988" cy="533400"/>
          </a:xfrm>
          <a:prstGeom prst="ellipse">
            <a:avLst/>
          </a:prstGeom>
          <a:solidFill>
            <a:srgbClr val="92D050"/>
          </a:solidFill>
          <a:ln w="9525">
            <a:noFill/>
          </a:ln>
        </p:spPr>
        <p:txBody>
          <a:bodyPr anchor="ctr"/>
          <a:lstStyle/>
          <a:p>
            <a:pPr lvl="0" indent="0"/>
            <a:r>
              <a:rPr lang="en-US" altLang="zh-CN" dirty="0">
                <a:solidFill>
                  <a:srgbClr val="FFFFFF"/>
                </a:solidFill>
                <a:latin typeface="Arial Unicode MS" pitchFamily="34" charset="-122"/>
                <a:ea typeface="Arial Unicode MS" pitchFamily="34" charset="-122"/>
                <a:sym typeface="Arial Unicode MS" pitchFamily="34" charset="-122"/>
              </a:rPr>
              <a:t>1</a:t>
            </a:r>
            <a:endParaRPr lang="zh-CN" altLang="en-US" dirty="0">
              <a:solidFill>
                <a:srgbClr val="FFFFFF"/>
              </a:solidFill>
              <a:latin typeface="Arial Unicode MS" pitchFamily="34" charset="-122"/>
              <a:ea typeface="Arial Unicode MS" pitchFamily="34" charset="-122"/>
              <a:sym typeface="Arial Unicode MS" pitchFamily="34" charset="-122"/>
            </a:endParaRPr>
          </a:p>
        </p:txBody>
      </p:sp>
      <p:sp>
        <p:nvSpPr>
          <p:cNvPr id="22553" name="椭圆 30"/>
          <p:cNvSpPr/>
          <p:nvPr/>
        </p:nvSpPr>
        <p:spPr>
          <a:xfrm>
            <a:off x="5056188" y="2854325"/>
            <a:ext cx="534987" cy="533400"/>
          </a:xfrm>
          <a:prstGeom prst="ellipse">
            <a:avLst/>
          </a:prstGeom>
          <a:solidFill>
            <a:srgbClr val="92D050"/>
          </a:solidFill>
          <a:ln w="9525">
            <a:noFill/>
          </a:ln>
        </p:spPr>
        <p:txBody>
          <a:bodyPr anchor="ctr"/>
          <a:lstStyle/>
          <a:p>
            <a:pPr lvl="0" indent="0"/>
            <a:r>
              <a:rPr lang="en-US" altLang="zh-CN" dirty="0">
                <a:solidFill>
                  <a:srgbClr val="FFFFFF"/>
                </a:solidFill>
                <a:latin typeface="Arial Unicode MS" pitchFamily="34" charset="-122"/>
                <a:ea typeface="Arial Unicode MS" pitchFamily="34" charset="-122"/>
                <a:sym typeface="Arial Unicode MS" pitchFamily="34" charset="-122"/>
              </a:rPr>
              <a:t>3</a:t>
            </a:r>
            <a:endParaRPr lang="zh-CN" altLang="en-US" dirty="0">
              <a:solidFill>
                <a:srgbClr val="FFFFFF"/>
              </a:solidFill>
              <a:latin typeface="Arial Unicode MS" pitchFamily="34" charset="-122"/>
              <a:ea typeface="Arial Unicode MS" pitchFamily="34" charset="-122"/>
              <a:sym typeface="Arial Unicode MS" pitchFamily="34" charset="-122"/>
            </a:endParaRPr>
          </a:p>
        </p:txBody>
      </p:sp>
      <p:sp>
        <p:nvSpPr>
          <p:cNvPr id="22554" name="椭圆 31"/>
          <p:cNvSpPr/>
          <p:nvPr/>
        </p:nvSpPr>
        <p:spPr>
          <a:xfrm>
            <a:off x="8255000" y="2679700"/>
            <a:ext cx="536575" cy="533400"/>
          </a:xfrm>
          <a:prstGeom prst="ellipse">
            <a:avLst/>
          </a:prstGeom>
          <a:solidFill>
            <a:srgbClr val="F2F2F2"/>
          </a:solidFill>
          <a:ln w="9525">
            <a:noFill/>
          </a:ln>
        </p:spPr>
        <p:txBody>
          <a:bodyPr anchor="ctr"/>
          <a:lstStyle/>
          <a:p>
            <a:pPr lvl="0" indent="0"/>
            <a:r>
              <a:rPr lang="en-US" altLang="zh-CN" dirty="0">
                <a:solidFill>
                  <a:srgbClr val="92D050"/>
                </a:solidFill>
                <a:latin typeface="Arial Unicode MS" pitchFamily="34" charset="-122"/>
                <a:ea typeface="Arial Unicode MS" pitchFamily="34" charset="-122"/>
                <a:sym typeface="Arial Unicode MS" pitchFamily="34" charset="-122"/>
              </a:rPr>
              <a:t>5</a:t>
            </a:r>
            <a:endParaRPr lang="zh-CN" altLang="en-US" dirty="0">
              <a:solidFill>
                <a:srgbClr val="92D050"/>
              </a:solidFill>
              <a:latin typeface="Arial Unicode MS" pitchFamily="34" charset="-122"/>
              <a:ea typeface="Arial Unicode MS" pitchFamily="34" charset="-122"/>
              <a:sym typeface="Arial Unicode MS" pitchFamily="34" charset="-122"/>
            </a:endParaRPr>
          </a:p>
        </p:txBody>
      </p:sp>
      <p:sp>
        <p:nvSpPr>
          <p:cNvPr id="22555" name="椭圆 32"/>
          <p:cNvSpPr/>
          <p:nvPr/>
        </p:nvSpPr>
        <p:spPr>
          <a:xfrm>
            <a:off x="2297113" y="5724525"/>
            <a:ext cx="534987" cy="533400"/>
          </a:xfrm>
          <a:prstGeom prst="ellipse">
            <a:avLst/>
          </a:prstGeom>
          <a:solidFill>
            <a:srgbClr val="92D050"/>
          </a:solidFill>
          <a:ln w="9525">
            <a:noFill/>
          </a:ln>
        </p:spPr>
        <p:txBody>
          <a:bodyPr anchor="ctr"/>
          <a:lstStyle/>
          <a:p>
            <a:pPr lvl="0" indent="0"/>
            <a:r>
              <a:rPr lang="en-US" altLang="zh-CN" dirty="0">
                <a:solidFill>
                  <a:srgbClr val="FFFFFF"/>
                </a:solidFill>
                <a:latin typeface="Arial Unicode MS" pitchFamily="34" charset="-122"/>
                <a:ea typeface="Arial Unicode MS" pitchFamily="34" charset="-122"/>
                <a:sym typeface="Arial Unicode MS" pitchFamily="34" charset="-122"/>
              </a:rPr>
              <a:t>2</a:t>
            </a:r>
            <a:endParaRPr lang="zh-CN" altLang="en-US" dirty="0">
              <a:solidFill>
                <a:srgbClr val="FFFFFF"/>
              </a:solidFill>
              <a:latin typeface="Arial Unicode MS" pitchFamily="34" charset="-122"/>
              <a:ea typeface="Arial Unicode MS" pitchFamily="34" charset="-122"/>
              <a:sym typeface="Arial Unicode MS" pitchFamily="34" charset="-122"/>
            </a:endParaRPr>
          </a:p>
        </p:txBody>
      </p:sp>
      <p:sp>
        <p:nvSpPr>
          <p:cNvPr id="22556" name="椭圆 33"/>
          <p:cNvSpPr/>
          <p:nvPr/>
        </p:nvSpPr>
        <p:spPr>
          <a:xfrm>
            <a:off x="5057775" y="5722938"/>
            <a:ext cx="534988" cy="533400"/>
          </a:xfrm>
          <a:prstGeom prst="ellipse">
            <a:avLst/>
          </a:prstGeom>
          <a:solidFill>
            <a:srgbClr val="92D050"/>
          </a:solidFill>
          <a:ln w="9525">
            <a:noFill/>
          </a:ln>
        </p:spPr>
        <p:txBody>
          <a:bodyPr anchor="ctr"/>
          <a:lstStyle/>
          <a:p>
            <a:pPr lvl="0" indent="0"/>
            <a:r>
              <a:rPr lang="en-US" altLang="zh-CN" dirty="0">
                <a:solidFill>
                  <a:srgbClr val="FFFFFF"/>
                </a:solidFill>
                <a:latin typeface="Arial Unicode MS" pitchFamily="34" charset="-122"/>
                <a:ea typeface="Arial Unicode MS" pitchFamily="34" charset="-122"/>
                <a:sym typeface="Arial Unicode MS" pitchFamily="34" charset="-122"/>
              </a:rPr>
              <a:t>4</a:t>
            </a:r>
            <a:endParaRPr lang="zh-CN" altLang="en-US" dirty="0">
              <a:solidFill>
                <a:srgbClr val="FFFFFF"/>
              </a:solidFill>
              <a:latin typeface="Arial Unicode MS" pitchFamily="34" charset="-122"/>
              <a:ea typeface="Arial Unicode MS" pitchFamily="34" charset="-122"/>
              <a:sym typeface="Arial Unicode MS" pitchFamily="34" charset="-122"/>
            </a:endParaRPr>
          </a:p>
        </p:txBody>
      </p:sp>
      <p:sp>
        <p:nvSpPr>
          <p:cNvPr id="22557" name="椭圆 34"/>
          <p:cNvSpPr/>
          <p:nvPr/>
        </p:nvSpPr>
        <p:spPr>
          <a:xfrm>
            <a:off x="8255000" y="5878513"/>
            <a:ext cx="534988" cy="533400"/>
          </a:xfrm>
          <a:prstGeom prst="ellipse">
            <a:avLst/>
          </a:prstGeom>
          <a:solidFill>
            <a:srgbClr val="F2F2F2"/>
          </a:solidFill>
          <a:ln w="9525">
            <a:noFill/>
          </a:ln>
        </p:spPr>
        <p:txBody>
          <a:bodyPr anchor="ctr"/>
          <a:lstStyle/>
          <a:p>
            <a:pPr lvl="0" indent="0"/>
            <a:r>
              <a:rPr lang="en-US" altLang="zh-CN" dirty="0">
                <a:solidFill>
                  <a:srgbClr val="92D050"/>
                </a:solidFill>
                <a:latin typeface="Arial Unicode MS" pitchFamily="34" charset="-122"/>
                <a:ea typeface="Arial Unicode MS" pitchFamily="34" charset="-122"/>
                <a:sym typeface="Arial Unicode MS" pitchFamily="34" charset="-122"/>
              </a:rPr>
              <a:t>6</a:t>
            </a:r>
            <a:endParaRPr lang="zh-CN" altLang="en-US" dirty="0">
              <a:solidFill>
                <a:srgbClr val="92D050"/>
              </a:solidFill>
              <a:latin typeface="Arial Unicode MS" pitchFamily="34" charset="-122"/>
              <a:ea typeface="Arial Unicode MS" pitchFamily="34" charset="-122"/>
              <a:sym typeface="Arial Unicode MS" pitchFamily="34" charset="-122"/>
            </a:endParaRPr>
          </a:p>
        </p:txBody>
      </p:sp>
      <p:sp>
        <p:nvSpPr>
          <p:cNvPr id="22558" name="直接连接符 35"/>
          <p:cNvSpPr/>
          <p:nvPr/>
        </p:nvSpPr>
        <p:spPr>
          <a:xfrm flipH="1">
            <a:off x="9091613" y="1873250"/>
            <a:ext cx="1997075" cy="1588"/>
          </a:xfrm>
          <a:prstGeom prst="line">
            <a:avLst/>
          </a:prstGeom>
          <a:ln w="9525" cap="flat" cmpd="sng">
            <a:solidFill>
              <a:srgbClr val="92D050"/>
            </a:solidFill>
            <a:prstDash val="sysDash"/>
            <a:round/>
            <a:headEnd type="oval" w="med" len="med"/>
            <a:tailEnd type="oval" w="med" len="med"/>
          </a:ln>
        </p:spPr>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 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543"/>
                                        </p:tgtEl>
                                        <p:attrNameLst>
                                          <p:attrName>style.visibility</p:attrName>
                                        </p:attrNameLst>
                                      </p:cBhvr>
                                      <p:to>
                                        <p:strVal val="visible"/>
                                      </p:to>
                                    </p:set>
                                    <p:animEffect filter="fade">
                                      <p:cBhvr>
                                        <p:cTn id="7" dur="1000"/>
                                        <p:tgtEl>
                                          <p:spTgt spid="22543"/>
                                        </p:tgtEl>
                                      </p:cBhvr>
                                    </p:animEffect>
                                    <p:anim calcmode="lin" valueType="num">
                                      <p:cBhvr>
                                        <p:cTn id="8" dur="1000" fill="hold"/>
                                        <p:tgtEl>
                                          <p:spTgt spid="22543"/>
                                        </p:tgtEl>
                                        <p:attrNameLst>
                                          <p:attrName>ppt_x</p:attrName>
                                        </p:attrNameLst>
                                      </p:cBhvr>
                                      <p:tavLst>
                                        <p:tav tm="0">
                                          <p:val>
                                            <p:strVal val="#ppt_x"/>
                                          </p:val>
                                        </p:tav>
                                        <p:tav tm="100000">
                                          <p:val>
                                            <p:strVal val="#ppt_x"/>
                                          </p:val>
                                        </p:tav>
                                      </p:tavLst>
                                    </p:anim>
                                    <p:anim calcmode="lin" valueType="num">
                                      <p:cBhvr>
                                        <p:cTn id="9" dur="1000" fill="hold"/>
                                        <p:tgtEl>
                                          <p:spTgt spid="22543"/>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22544"/>
                                        </p:tgtEl>
                                        <p:attrNameLst>
                                          <p:attrName>style.visibility</p:attrName>
                                        </p:attrNameLst>
                                      </p:cBhvr>
                                      <p:to>
                                        <p:strVal val="visible"/>
                                      </p:to>
                                    </p:set>
                                    <p:animEffect filter="wipe(up)">
                                      <p:cBhvr>
                                        <p:cTn id="12" dur="500"/>
                                        <p:tgtEl>
                                          <p:spTgt spid="22544"/>
                                        </p:tgtEl>
                                      </p:cBhvr>
                                    </p:animEffect>
                                  </p:childTnLst>
                                </p:cTn>
                              </p:par>
                              <p:par>
                                <p:cTn id="13" presetID="22" presetClass="entr" presetSubtype="8" fill="hold" nodeType="withEffect">
                                  <p:stCondLst>
                                    <p:cond delay="0"/>
                                  </p:stCondLst>
                                  <p:childTnLst>
                                    <p:set>
                                      <p:cBhvr>
                                        <p:cTn id="14" dur="1" fill="hold">
                                          <p:stCondLst>
                                            <p:cond delay="0"/>
                                          </p:stCondLst>
                                        </p:cTn>
                                        <p:tgtEl>
                                          <p:spTgt spid="22558"/>
                                        </p:tgtEl>
                                        <p:attrNameLst>
                                          <p:attrName>style.visibility</p:attrName>
                                        </p:attrNameLst>
                                      </p:cBhvr>
                                      <p:to>
                                        <p:strVal val="visible"/>
                                      </p:to>
                                    </p:set>
                                    <p:animEffect filter="wipe(left)">
                                      <p:cBhvr>
                                        <p:cTn id="15" dur="500"/>
                                        <p:tgtEl>
                                          <p:spTgt spid="2255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545"/>
                                        </p:tgtEl>
                                        <p:attrNameLst>
                                          <p:attrName>style.visibility</p:attrName>
                                        </p:attrNameLst>
                                      </p:cBhvr>
                                      <p:to>
                                        <p:strVal val="visible"/>
                                      </p:to>
                                    </p:set>
                                    <p:animEffect filter="wipe(left)">
                                      <p:cBhvr>
                                        <p:cTn id="20" dur="500"/>
                                        <p:tgtEl>
                                          <p:spTgt spid="2254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2547"/>
                                        </p:tgtEl>
                                        <p:attrNameLst>
                                          <p:attrName>style.visibility</p:attrName>
                                        </p:attrNameLst>
                                      </p:cBhvr>
                                      <p:to>
                                        <p:strVal val="visible"/>
                                      </p:to>
                                    </p:set>
                                    <p:animEffect filter="wipe(left)">
                                      <p:cBhvr>
                                        <p:cTn id="23" dur="500"/>
                                        <p:tgtEl>
                                          <p:spTgt spid="2254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552"/>
                                        </p:tgtEl>
                                        <p:attrNameLst>
                                          <p:attrName>style.visibility</p:attrName>
                                        </p:attrNameLst>
                                      </p:cBhvr>
                                      <p:to>
                                        <p:strVal val="visible"/>
                                      </p:to>
                                    </p:set>
                                    <p:animEffect filter="fade">
                                      <p:cBhvr>
                                        <p:cTn id="26" dur="500"/>
                                        <p:tgtEl>
                                          <p:spTgt spid="2255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555"/>
                                        </p:tgtEl>
                                        <p:attrNameLst>
                                          <p:attrName>style.visibility</p:attrName>
                                        </p:attrNameLst>
                                      </p:cBhvr>
                                      <p:to>
                                        <p:strVal val="visible"/>
                                      </p:to>
                                    </p:set>
                                    <p:animEffect filter="fade">
                                      <p:cBhvr>
                                        <p:cTn id="29" dur="500"/>
                                        <p:tgtEl>
                                          <p:spTgt spid="2255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2546"/>
                                        </p:tgtEl>
                                        <p:attrNameLst>
                                          <p:attrName>style.visibility</p:attrName>
                                        </p:attrNameLst>
                                      </p:cBhvr>
                                      <p:to>
                                        <p:strVal val="visible"/>
                                      </p:to>
                                    </p:set>
                                    <p:animEffect filter="wipe(left)">
                                      <p:cBhvr>
                                        <p:cTn id="34" dur="500"/>
                                        <p:tgtEl>
                                          <p:spTgt spid="2254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2548"/>
                                        </p:tgtEl>
                                        <p:attrNameLst>
                                          <p:attrName>style.visibility</p:attrName>
                                        </p:attrNameLst>
                                      </p:cBhvr>
                                      <p:to>
                                        <p:strVal val="visible"/>
                                      </p:to>
                                    </p:set>
                                    <p:animEffect filter="wipe(left)">
                                      <p:cBhvr>
                                        <p:cTn id="37" dur="500"/>
                                        <p:tgtEl>
                                          <p:spTgt spid="225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553"/>
                                        </p:tgtEl>
                                        <p:attrNameLst>
                                          <p:attrName>style.visibility</p:attrName>
                                        </p:attrNameLst>
                                      </p:cBhvr>
                                      <p:to>
                                        <p:strVal val="visible"/>
                                      </p:to>
                                    </p:set>
                                    <p:animEffect filter="fade">
                                      <p:cBhvr>
                                        <p:cTn id="40" dur="500"/>
                                        <p:tgtEl>
                                          <p:spTgt spid="2255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556"/>
                                        </p:tgtEl>
                                        <p:attrNameLst>
                                          <p:attrName>style.visibility</p:attrName>
                                        </p:attrNameLst>
                                      </p:cBhvr>
                                      <p:to>
                                        <p:strVal val="visible"/>
                                      </p:to>
                                    </p:set>
                                    <p:animEffect filter="fade">
                                      <p:cBhvr>
                                        <p:cTn id="43" dur="500"/>
                                        <p:tgtEl>
                                          <p:spTgt spid="2255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2549"/>
                                        </p:tgtEl>
                                        <p:attrNameLst>
                                          <p:attrName>style.visibility</p:attrName>
                                        </p:attrNameLst>
                                      </p:cBhvr>
                                      <p:to>
                                        <p:strVal val="visible"/>
                                      </p:to>
                                    </p:set>
                                    <p:animEffect filter="wipe(left)">
                                      <p:cBhvr>
                                        <p:cTn id="48" dur="500"/>
                                        <p:tgtEl>
                                          <p:spTgt spid="22549"/>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22554"/>
                                        </p:tgtEl>
                                        <p:attrNameLst>
                                          <p:attrName>style.visibility</p:attrName>
                                        </p:attrNameLst>
                                      </p:cBhvr>
                                      <p:to>
                                        <p:strVal val="visible"/>
                                      </p:to>
                                    </p:set>
                                    <p:animEffect filter="fade">
                                      <p:cBhvr>
                                        <p:cTn id="52" dur="500"/>
                                        <p:tgtEl>
                                          <p:spTgt spid="2255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557"/>
                                        </p:tgtEl>
                                        <p:attrNameLst>
                                          <p:attrName>style.visibility</p:attrName>
                                        </p:attrNameLst>
                                      </p:cBhvr>
                                      <p:to>
                                        <p:strVal val="visible"/>
                                      </p:to>
                                    </p:set>
                                    <p:animEffect filter="fade">
                                      <p:cBhvr>
                                        <p:cTn id="55" dur="500"/>
                                        <p:tgtEl>
                                          <p:spTgt spid="22557"/>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22550"/>
                                        </p:tgtEl>
                                        <p:attrNameLst>
                                          <p:attrName>style.visibility</p:attrName>
                                        </p:attrNameLst>
                                      </p:cBhvr>
                                      <p:to>
                                        <p:strVal val="visible"/>
                                      </p:to>
                                    </p:set>
                                    <p:animEffect filter="wipe(left)">
                                      <p:cBhvr>
                                        <p:cTn id="59" dur="500"/>
                                        <p:tgtEl>
                                          <p:spTgt spid="2255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2551"/>
                                        </p:tgtEl>
                                        <p:attrNameLst>
                                          <p:attrName>style.visibility</p:attrName>
                                        </p:attrNameLst>
                                      </p:cBhvr>
                                      <p:to>
                                        <p:strVal val="visible"/>
                                      </p:to>
                                    </p:set>
                                    <p:animEffect filter="wipe(left)">
                                      <p:cBhvr>
                                        <p:cTn id="62" dur="500"/>
                                        <p:tgtEl>
                                          <p:spTgt spid="22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bldLvl="0"/>
      <p:bldP spid="22545" grpId="0" bldLvl="0" animBg="1"/>
      <p:bldP spid="22546" grpId="0" bldLvl="0" animBg="1"/>
      <p:bldP spid="22547" grpId="0" bldLvl="0" animBg="1"/>
      <p:bldP spid="22548" grpId="0" bldLvl="0" animBg="1"/>
      <p:bldP spid="22550" grpId="0" bldLvl="0" animBg="1"/>
      <p:bldP spid="22551" grpId="0" bldLvl="0" animBg="1"/>
      <p:bldP spid="22552" grpId="0" bldLvl="0" animBg="1"/>
      <p:bldP spid="22553" grpId="0" bldLvl="0" animBg="1"/>
      <p:bldP spid="22554" grpId="0" bldLvl="0" animBg="1"/>
      <p:bldP spid="22555" grpId="0" bldLvl="0" animBg="1"/>
      <p:bldP spid="22556" grpId="0" bldLvl="0" animBg="1"/>
      <p:bldP spid="2255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组合 1"/>
          <p:cNvGrpSpPr/>
          <p:nvPr/>
        </p:nvGrpSpPr>
        <p:grpSpPr>
          <a:xfrm>
            <a:off x="1127125" y="441325"/>
            <a:ext cx="10944225" cy="468313"/>
            <a:chOff x="0" y="0"/>
            <a:chExt cx="10945070" cy="468001"/>
          </a:xfrm>
        </p:grpSpPr>
        <p:sp>
          <p:nvSpPr>
            <p:cNvPr id="23554"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3555"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3556"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3557" name="组合 5"/>
            <p:cNvGrpSpPr>
              <a:grpSpLocks noChangeAspect="1"/>
            </p:cNvGrpSpPr>
            <p:nvPr/>
          </p:nvGrpSpPr>
          <p:grpSpPr>
            <a:xfrm>
              <a:off x="2308355" y="47794"/>
              <a:ext cx="8636715" cy="372300"/>
              <a:chOff x="0" y="0"/>
              <a:chExt cx="8636715" cy="372300"/>
            </a:xfrm>
          </p:grpSpPr>
          <p:pic>
            <p:nvPicPr>
              <p:cNvPr id="23558"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3559"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3560"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3561"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3562"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3563"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3564"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3565"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什么是个人知识管理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566" name="Picture 3" descr="D:\Teliss_Tong\Copy\定期备份\工作备份\！个人PPT作品@teliss\PKM图\098FCD5B798C2006DED404897186598A.PNG"/>
          <p:cNvPicPr>
            <a:picLocks noChangeAspect="1"/>
          </p:cNvPicPr>
          <p:nvPr/>
        </p:nvPicPr>
        <p:blipFill>
          <a:blip r:embed="rId6"/>
          <a:stretch>
            <a:fillRect/>
          </a:stretch>
        </p:blipFill>
        <p:spPr>
          <a:xfrm>
            <a:off x="6599238" y="3213100"/>
            <a:ext cx="5040312" cy="3316288"/>
          </a:xfrm>
          <a:prstGeom prst="rect">
            <a:avLst/>
          </a:prstGeom>
          <a:noFill/>
          <a:ln w="9525">
            <a:noFill/>
          </a:ln>
        </p:spPr>
      </p:pic>
      <p:sp>
        <p:nvSpPr>
          <p:cNvPr id="23568" name="矩形 4"/>
          <p:cNvSpPr/>
          <p:nvPr/>
        </p:nvSpPr>
        <p:spPr>
          <a:xfrm>
            <a:off x="2157413" y="1557338"/>
            <a:ext cx="9482137"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也许你未必知道这么一个概念，但你日常也一定在使用，比如你分门别类的记录你自己的文档，文件，数据等，这就是知识管理的雏形。你是为了方便管理、查找、使用乃至共享和创新这些知识，这就是知识管理的精神。的确，知识管理就在我们身边，比如，知识卡片、读书笔记、文章写作、博客转载、日志分享等都是个人知识管理行为。</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9" name="矩形 4"/>
          <p:cNvSpPr/>
          <p:nvPr/>
        </p:nvSpPr>
        <p:spPr>
          <a:xfrm>
            <a:off x="2135188" y="3938588"/>
            <a:ext cx="4103687" cy="19399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个人知识管理（</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Personal Knowledge Management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，简称</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）是将组织的知识管理思想应用到个人而形成的一种方法论。通过个人知识管理，</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让个人拥有的各种资料、随手可得的信息变成更多有价值的知识，从而最终利于自己的工作和生活。</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568"/>
                                        </p:tgtEl>
                                        <p:attrNameLst>
                                          <p:attrName>style.visibility</p:attrName>
                                        </p:attrNameLst>
                                      </p:cBhvr>
                                      <p:to>
                                        <p:strVal val="visible"/>
                                      </p:to>
                                    </p:set>
                                    <p:animEffect filter="fade">
                                      <p:cBhvr>
                                        <p:cTn id="7" dur="1000"/>
                                        <p:tgtEl>
                                          <p:spTgt spid="23568"/>
                                        </p:tgtEl>
                                      </p:cBhvr>
                                    </p:animEffect>
                                    <p:anim calcmode="lin" valueType="num">
                                      <p:cBhvr>
                                        <p:cTn id="8" dur="1000" fill="hold"/>
                                        <p:tgtEl>
                                          <p:spTgt spid="23568"/>
                                        </p:tgtEl>
                                        <p:attrNameLst>
                                          <p:attrName>ppt_x</p:attrName>
                                        </p:attrNameLst>
                                      </p:cBhvr>
                                      <p:tavLst>
                                        <p:tav tm="0">
                                          <p:val>
                                            <p:strVal val="#ppt_x"/>
                                          </p:val>
                                        </p:tav>
                                        <p:tav tm="100000">
                                          <p:val>
                                            <p:strVal val="#ppt_x"/>
                                          </p:val>
                                        </p:tav>
                                      </p:tavLst>
                                    </p:anim>
                                    <p:anim calcmode="lin" valueType="num">
                                      <p:cBhvr>
                                        <p:cTn id="9" dur="1000" fill="hold"/>
                                        <p:tgtEl>
                                          <p:spTgt spid="2356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3569"/>
                                        </p:tgtEl>
                                        <p:attrNameLst>
                                          <p:attrName>style.visibility</p:attrName>
                                        </p:attrNameLst>
                                      </p:cBhvr>
                                      <p:to>
                                        <p:strVal val="visible"/>
                                      </p:to>
                                    </p:set>
                                    <p:animEffect filter="fade">
                                      <p:cBhvr>
                                        <p:cTn id="12" dur="1000"/>
                                        <p:tgtEl>
                                          <p:spTgt spid="23569"/>
                                        </p:tgtEl>
                                      </p:cBhvr>
                                    </p:animEffect>
                                    <p:anim calcmode="lin" valueType="num">
                                      <p:cBhvr>
                                        <p:cTn id="13" dur="1000" fill="hold"/>
                                        <p:tgtEl>
                                          <p:spTgt spid="23569"/>
                                        </p:tgtEl>
                                        <p:attrNameLst>
                                          <p:attrName>ppt_x</p:attrName>
                                        </p:attrNameLst>
                                      </p:cBhvr>
                                      <p:tavLst>
                                        <p:tav tm="0">
                                          <p:val>
                                            <p:strVal val="#ppt_x"/>
                                          </p:val>
                                        </p:tav>
                                        <p:tav tm="100000">
                                          <p:val>
                                            <p:strVal val="#ppt_x"/>
                                          </p:val>
                                        </p:tav>
                                      </p:tavLst>
                                    </p:anim>
                                    <p:anim calcmode="lin" valueType="num">
                                      <p:cBhvr>
                                        <p:cTn id="14" dur="1000" fill="hold"/>
                                        <p:tgtEl>
                                          <p:spTgt spid="235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8" grpId="0" bldLvl="0"/>
      <p:bldP spid="23569"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组合 1"/>
          <p:cNvGrpSpPr/>
          <p:nvPr/>
        </p:nvGrpSpPr>
        <p:grpSpPr>
          <a:xfrm>
            <a:off x="1127125" y="441325"/>
            <a:ext cx="10944225" cy="468313"/>
            <a:chOff x="0" y="0"/>
            <a:chExt cx="10945070" cy="468001"/>
          </a:xfrm>
        </p:grpSpPr>
        <p:sp>
          <p:nvSpPr>
            <p:cNvPr id="24578"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4579"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4580"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4581" name="组合 5"/>
            <p:cNvGrpSpPr>
              <a:grpSpLocks noChangeAspect="1"/>
            </p:cNvGrpSpPr>
            <p:nvPr/>
          </p:nvGrpSpPr>
          <p:grpSpPr>
            <a:xfrm>
              <a:off x="2308355" y="47794"/>
              <a:ext cx="8636715" cy="372300"/>
              <a:chOff x="0" y="0"/>
              <a:chExt cx="8636715" cy="372300"/>
            </a:xfrm>
          </p:grpSpPr>
          <p:pic>
            <p:nvPicPr>
              <p:cNvPr id="24582"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4583"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4584"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4585"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4586"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4587"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4588"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4589"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什么是个人知识管理</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1" name="矩形 4"/>
          <p:cNvSpPr/>
          <p:nvPr/>
        </p:nvSpPr>
        <p:spPr>
          <a:xfrm>
            <a:off x="2157413" y="1870075"/>
            <a:ext cx="4154487" cy="1957388"/>
          </a:xfrm>
          <a:prstGeom prst="rect">
            <a:avLst/>
          </a:prstGeom>
          <a:noFill/>
          <a:ln w="9525">
            <a:noFill/>
          </a:ln>
        </p:spPr>
        <p:txBody>
          <a:bodyPr anchor="t">
            <a:spAutoFit/>
          </a:bodyPr>
          <a:lstStyle/>
          <a:p>
            <a:pPr lvl="0" indent="457200">
              <a:lnSpc>
                <a:spcPct val="125000"/>
              </a:lnSpc>
            </a:pP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的最早概念是由美国的</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Paul Dorsey</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教授提出来的，他指出</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个人知识管理应该被看作既有逻辑层面又有实际操作层面的一套解决问题的技巧与方法”。本人借鉴组织知识管理的概念，对个人知识管理的概念描述为：</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2" name="矩形 4"/>
          <p:cNvSpPr/>
          <p:nvPr/>
        </p:nvSpPr>
        <p:spPr>
          <a:xfrm>
            <a:off x="2279650" y="4005263"/>
            <a:ext cx="4032250" cy="2554287"/>
          </a:xfrm>
          <a:prstGeom prst="rect">
            <a:avLst/>
          </a:prstGeom>
          <a:noFill/>
          <a:ln w="9525">
            <a:noFill/>
          </a:ln>
        </p:spPr>
        <p:txBody>
          <a:bodyPr anchor="t">
            <a:spAutoFit/>
          </a:bodyPr>
          <a:lstStyle/>
          <a:p>
            <a:pPr lvl="0" indent="457200">
              <a:lnSpc>
                <a:spcPct val="125000"/>
              </a:lnSpc>
            </a:pP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个人知识管理是指个人为了提升个人的竞争优势，建立自我的知识体系，并不断进行知识的获取与整理、存储与更新、交流与分享、应用与创新的过程。</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它使得知识被最大限度的利用，并且在知识管理的过程中得到了增值。信息时代的个人知识管理就是利用计算机、网络等先进信息技术来进行知识管理的过程。</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Picture 3" descr="D:\Teliss_Tong\Copy\定期备份\工作备份\！个人PPT作品@teliss\PKM图\IlLCsXJumO.PNG"/>
          <p:cNvPicPr>
            <a:picLocks noChangeAspect="1"/>
          </p:cNvPicPr>
          <p:nvPr/>
        </p:nvPicPr>
        <p:blipFill>
          <a:blip r:embed="rId6"/>
          <a:stretch>
            <a:fillRect/>
          </a:stretch>
        </p:blipFill>
        <p:spPr>
          <a:xfrm>
            <a:off x="6500813" y="1412875"/>
            <a:ext cx="5689600" cy="5446713"/>
          </a:xfrm>
          <a:prstGeom prst="rect">
            <a:avLst/>
          </a:prstGeom>
          <a:noFill/>
          <a:ln w="9525">
            <a:noFill/>
          </a:ln>
        </p:spPr>
      </p:pic>
      <p:sp>
        <p:nvSpPr>
          <p:cNvPr id="2459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591"/>
                                        </p:tgtEl>
                                        <p:attrNameLst>
                                          <p:attrName>style.visibility</p:attrName>
                                        </p:attrNameLst>
                                      </p:cBhvr>
                                      <p:to>
                                        <p:strVal val="visible"/>
                                      </p:to>
                                    </p:set>
                                    <p:animEffect filter="fade">
                                      <p:cBhvr>
                                        <p:cTn id="7" dur="1000"/>
                                        <p:tgtEl>
                                          <p:spTgt spid="24591"/>
                                        </p:tgtEl>
                                      </p:cBhvr>
                                    </p:animEffect>
                                    <p:anim calcmode="lin" valueType="num">
                                      <p:cBhvr>
                                        <p:cTn id="8" dur="1000" fill="hold"/>
                                        <p:tgtEl>
                                          <p:spTgt spid="24591"/>
                                        </p:tgtEl>
                                        <p:attrNameLst>
                                          <p:attrName>ppt_x</p:attrName>
                                        </p:attrNameLst>
                                      </p:cBhvr>
                                      <p:tavLst>
                                        <p:tav tm="0">
                                          <p:val>
                                            <p:strVal val="#ppt_x"/>
                                          </p:val>
                                        </p:tav>
                                        <p:tav tm="100000">
                                          <p:val>
                                            <p:strVal val="#ppt_x"/>
                                          </p:val>
                                        </p:tav>
                                      </p:tavLst>
                                    </p:anim>
                                    <p:anim calcmode="lin" valueType="num">
                                      <p:cBhvr>
                                        <p:cTn id="9" dur="1000" fill="hold"/>
                                        <p:tgtEl>
                                          <p:spTgt spid="2459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592"/>
                                        </p:tgtEl>
                                        <p:attrNameLst>
                                          <p:attrName>style.visibility</p:attrName>
                                        </p:attrNameLst>
                                      </p:cBhvr>
                                      <p:to>
                                        <p:strVal val="visible"/>
                                      </p:to>
                                    </p:set>
                                    <p:animEffect filter="fade">
                                      <p:cBhvr>
                                        <p:cTn id="12" dur="1000"/>
                                        <p:tgtEl>
                                          <p:spTgt spid="24592"/>
                                        </p:tgtEl>
                                      </p:cBhvr>
                                    </p:animEffect>
                                    <p:anim calcmode="lin" valueType="num">
                                      <p:cBhvr>
                                        <p:cTn id="13" dur="1000" fill="hold"/>
                                        <p:tgtEl>
                                          <p:spTgt spid="24592"/>
                                        </p:tgtEl>
                                        <p:attrNameLst>
                                          <p:attrName>ppt_x</p:attrName>
                                        </p:attrNameLst>
                                      </p:cBhvr>
                                      <p:tavLst>
                                        <p:tav tm="0">
                                          <p:val>
                                            <p:strVal val="#ppt_x"/>
                                          </p:val>
                                        </p:tav>
                                        <p:tav tm="100000">
                                          <p:val>
                                            <p:strVal val="#ppt_x"/>
                                          </p:val>
                                        </p:tav>
                                      </p:tavLst>
                                    </p:anim>
                                    <p:anim calcmode="lin" valueType="num">
                                      <p:cBhvr>
                                        <p:cTn id="14" dur="1000" fill="hold"/>
                                        <p:tgtEl>
                                          <p:spTgt spid="245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1" grpId="0" bldLvl="0"/>
      <p:bldP spid="24592"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组合 1"/>
          <p:cNvGrpSpPr/>
          <p:nvPr/>
        </p:nvGrpSpPr>
        <p:grpSpPr>
          <a:xfrm>
            <a:off x="1127125" y="441325"/>
            <a:ext cx="10944225" cy="468313"/>
            <a:chOff x="0" y="0"/>
            <a:chExt cx="10945070" cy="468001"/>
          </a:xfrm>
        </p:grpSpPr>
        <p:sp>
          <p:nvSpPr>
            <p:cNvPr id="25602"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5603"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5604"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5605" name="组合 5"/>
            <p:cNvGrpSpPr>
              <a:grpSpLocks noChangeAspect="1"/>
            </p:cNvGrpSpPr>
            <p:nvPr/>
          </p:nvGrpSpPr>
          <p:grpSpPr>
            <a:xfrm>
              <a:off x="2308355" y="47794"/>
              <a:ext cx="8636715" cy="372300"/>
              <a:chOff x="0" y="0"/>
              <a:chExt cx="8636715" cy="372300"/>
            </a:xfrm>
          </p:grpSpPr>
          <p:pic>
            <p:nvPicPr>
              <p:cNvPr id="25606"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5607"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5608"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5609"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5610"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5611"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5612"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5613"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个人知识管理的背景</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5" name="矩形 4"/>
          <p:cNvSpPr/>
          <p:nvPr/>
        </p:nvSpPr>
        <p:spPr>
          <a:xfrm>
            <a:off x="2157413" y="1557338"/>
            <a:ext cx="9482137" cy="681037"/>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知识管理是一个非常热门的话题。实际上，人类自古以来都在不断地进行着知识管理活动，知识的多少也一直被认为是评价一个人能力高低的重要方面。</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6" name="矩形 4"/>
          <p:cNvSpPr/>
          <p:nvPr/>
        </p:nvSpPr>
        <p:spPr>
          <a:xfrm>
            <a:off x="2135188" y="2638425"/>
            <a:ext cx="2592387" cy="37846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对知识进行管理的历史甚至可以追溯到人类社会的最早时期。</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甲骨文的出现，即标志着人们开始了对知识的管理。</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进入农业社会以后，出现了竹简、绢帛和纸质的书本对知识进行记录并代代相传。进入工业社会后，出现了各种先进的印刷设备以及大规模的图书馆等知识管理的手段。</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椭圆 2"/>
          <p:cNvSpPr/>
          <p:nvPr/>
        </p:nvSpPr>
        <p:spPr>
          <a:xfrm>
            <a:off x="4799013" y="2478088"/>
            <a:ext cx="4105275" cy="4105275"/>
          </a:xfrm>
          <a:prstGeom prst="ellipse">
            <a:avLst/>
          </a:prstGeom>
          <a:blipFill rotWithShape="1">
            <a:blip r:embed="rId6"/>
            <a:stretch>
              <a:fillRect/>
            </a:stretch>
          </a:blipFill>
          <a:ln w="28575" cap="flat" cmpd="sng">
            <a:solidFill>
              <a:srgbClr val="92D050"/>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nvGrpSpPr>
          <p:cNvPr id="25618" name="组合 14"/>
          <p:cNvGrpSpPr/>
          <p:nvPr/>
        </p:nvGrpSpPr>
        <p:grpSpPr>
          <a:xfrm>
            <a:off x="8712200" y="2925763"/>
            <a:ext cx="3311525" cy="3313112"/>
            <a:chOff x="0" y="0"/>
            <a:chExt cx="3312000" cy="3312000"/>
          </a:xfrm>
        </p:grpSpPr>
        <p:grpSp>
          <p:nvGrpSpPr>
            <p:cNvPr id="3" name="组合 15"/>
            <p:cNvGrpSpPr/>
            <p:nvPr/>
          </p:nvGrpSpPr>
          <p:grpSpPr>
            <a:xfrm>
              <a:off x="0" y="0"/>
              <a:ext cx="3312000" cy="3312000"/>
              <a:chOff x="0" y="0"/>
              <a:chExt cx="3312000" cy="3312000"/>
            </a:xfrm>
          </p:grpSpPr>
          <p:sp>
            <p:nvSpPr>
              <p:cNvPr id="25619" name="椭圆 17"/>
              <p:cNvSpPr/>
              <p:nvPr/>
            </p:nvSpPr>
            <p:spPr>
              <a:xfrm>
                <a:off x="0" y="0"/>
                <a:ext cx="3312000" cy="3312000"/>
              </a:xfrm>
              <a:prstGeom prst="ellipse">
                <a:avLst/>
              </a:prstGeom>
              <a:solidFill>
                <a:srgbClr val="A9E329">
                  <a:alpha val="39999"/>
                </a:srgbClr>
              </a:solid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20" name="椭圆 18"/>
              <p:cNvSpPr/>
              <p:nvPr/>
            </p:nvSpPr>
            <p:spPr>
              <a:xfrm>
                <a:off x="162000" y="161999"/>
                <a:ext cx="2988000" cy="2988000"/>
              </a:xfrm>
              <a:prstGeom prst="ellipse">
                <a:avLst/>
              </a:prstGeom>
              <a:blipFill rotWithShape="1">
                <a:blip r:embed="rId7"/>
              </a:blip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21" name="TextBox 16">
              <a:hlinkClick r:id="rId8" action="ppaction://hlinksldjump"/>
            </p:cNvPr>
            <p:cNvSpPr/>
            <p:nvPr/>
          </p:nvSpPr>
          <p:spPr>
            <a:xfrm>
              <a:off x="323852" y="791720"/>
              <a:ext cx="2664295" cy="1986891"/>
            </a:xfrm>
            <a:prstGeom prst="rect">
              <a:avLst/>
            </a:prstGeom>
            <a:noFill/>
            <a:ln w="9525">
              <a:noFill/>
            </a:ln>
          </p:spPr>
          <p:txBody>
            <a:bodyPr anchor="t">
              <a:spAutoFit/>
            </a:bodyPr>
            <a:lstStyle/>
            <a:p>
              <a:pPr lvl="0" indent="0" algn="ctr">
                <a:lnSpc>
                  <a:spcPct val="114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戚继光的伟大不仅在于他的戚家军战无不胜，更在于他的无私。戚继光将生前的练兵、打仗的心得都总结下来，编撰成书，留与后人。</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练兵纪实</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武备新书</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等光辉著作发挥了巨大的作用，成了曾国藩的指路明灯。曾国藩仔细研读了戚留下来的兵书，按照戚家军的练兵方法并结合实际，练出了名震天下的湘军。</a:t>
              </a:r>
              <a:endParaRPr lang="en-US" altLang="x-none"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62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615"/>
                                        </p:tgtEl>
                                        <p:attrNameLst>
                                          <p:attrName>style.visibility</p:attrName>
                                        </p:attrNameLst>
                                      </p:cBhvr>
                                      <p:to>
                                        <p:strVal val="visible"/>
                                      </p:to>
                                    </p:set>
                                    <p:animEffect filter="fade">
                                      <p:cBhvr>
                                        <p:cTn id="7" dur="1000"/>
                                        <p:tgtEl>
                                          <p:spTgt spid="25615"/>
                                        </p:tgtEl>
                                      </p:cBhvr>
                                    </p:animEffect>
                                    <p:anim calcmode="lin" valueType="num">
                                      <p:cBhvr>
                                        <p:cTn id="8" dur="1000" fill="hold"/>
                                        <p:tgtEl>
                                          <p:spTgt spid="25615"/>
                                        </p:tgtEl>
                                        <p:attrNameLst>
                                          <p:attrName>ppt_x</p:attrName>
                                        </p:attrNameLst>
                                      </p:cBhvr>
                                      <p:tavLst>
                                        <p:tav tm="0">
                                          <p:val>
                                            <p:strVal val="#ppt_x"/>
                                          </p:val>
                                        </p:tav>
                                        <p:tav tm="100000">
                                          <p:val>
                                            <p:strVal val="#ppt_x"/>
                                          </p:val>
                                        </p:tav>
                                      </p:tavLst>
                                    </p:anim>
                                    <p:anim calcmode="lin" valueType="num">
                                      <p:cBhvr>
                                        <p:cTn id="9" dur="1000" fill="hold"/>
                                        <p:tgtEl>
                                          <p:spTgt spid="256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5616"/>
                                        </p:tgtEl>
                                        <p:attrNameLst>
                                          <p:attrName>style.visibility</p:attrName>
                                        </p:attrNameLst>
                                      </p:cBhvr>
                                      <p:to>
                                        <p:strVal val="visible"/>
                                      </p:to>
                                    </p:set>
                                    <p:animEffect filter="fade">
                                      <p:cBhvr>
                                        <p:cTn id="12" dur="1000"/>
                                        <p:tgtEl>
                                          <p:spTgt spid="25616"/>
                                        </p:tgtEl>
                                      </p:cBhvr>
                                    </p:animEffect>
                                    <p:anim calcmode="lin" valueType="num">
                                      <p:cBhvr>
                                        <p:cTn id="13" dur="1000" fill="hold"/>
                                        <p:tgtEl>
                                          <p:spTgt spid="25616"/>
                                        </p:tgtEl>
                                        <p:attrNameLst>
                                          <p:attrName>ppt_x</p:attrName>
                                        </p:attrNameLst>
                                      </p:cBhvr>
                                      <p:tavLst>
                                        <p:tav tm="0">
                                          <p:val>
                                            <p:strVal val="#ppt_x"/>
                                          </p:val>
                                        </p:tav>
                                        <p:tav tm="100000">
                                          <p:val>
                                            <p:strVal val="#ppt_x"/>
                                          </p:val>
                                        </p:tav>
                                      </p:tavLst>
                                    </p:anim>
                                    <p:anim calcmode="lin" valueType="num">
                                      <p:cBhvr>
                                        <p:cTn id="14" dur="1000" fill="hold"/>
                                        <p:tgtEl>
                                          <p:spTgt spid="256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25618"/>
                                        </p:tgtEl>
                                        <p:attrNameLst>
                                          <p:attrName>style.visibility</p:attrName>
                                        </p:attrNameLst>
                                      </p:cBhvr>
                                      <p:to>
                                        <p:strVal val="visible"/>
                                      </p:to>
                                    </p:set>
                                    <p:anim calcmode="lin" valueType="num">
                                      <p:cBhvr>
                                        <p:cTn id="18" dur="500" fill="hold"/>
                                        <p:tgtEl>
                                          <p:spTgt spid="25618"/>
                                        </p:tgtEl>
                                        <p:attrNameLst>
                                          <p:attrName>ppt_w</p:attrName>
                                        </p:attrNameLst>
                                      </p:cBhvr>
                                      <p:tavLst>
                                        <p:tav tm="0">
                                          <p:val>
                                            <p:fltVal val="0"/>
                                          </p:val>
                                        </p:tav>
                                        <p:tav tm="100000">
                                          <p:val>
                                            <p:strVal val="#ppt_w"/>
                                          </p:val>
                                        </p:tav>
                                      </p:tavLst>
                                    </p:anim>
                                    <p:anim calcmode="lin" valueType="num">
                                      <p:cBhvr>
                                        <p:cTn id="19" dur="500" fill="hold"/>
                                        <p:tgtEl>
                                          <p:spTgt spid="25618"/>
                                        </p:tgtEl>
                                        <p:attrNameLst>
                                          <p:attrName>ppt_h</p:attrName>
                                        </p:attrNameLst>
                                      </p:cBhvr>
                                      <p:tavLst>
                                        <p:tav tm="0">
                                          <p:val>
                                            <p:fltVal val="0"/>
                                          </p:val>
                                        </p:tav>
                                        <p:tav tm="100000">
                                          <p:val>
                                            <p:strVal val="#ppt_h"/>
                                          </p:val>
                                        </p:tav>
                                      </p:tavLst>
                                    </p:anim>
                                    <p:anim calcmode="lin" valueType="num">
                                      <p:cBhvr>
                                        <p:cTn id="20" dur="500" fill="hold"/>
                                        <p:tgtEl>
                                          <p:spTgt spid="25618"/>
                                        </p:tgtEl>
                                        <p:attrNameLst>
                                          <p:attrName>ppt_x</p:attrName>
                                        </p:attrNameLst>
                                      </p:cBhvr>
                                      <p:tavLst>
                                        <p:tav tm="0">
                                          <p:val>
                                            <p:fltVal val="0.5"/>
                                          </p:val>
                                        </p:tav>
                                        <p:tav tm="100000">
                                          <p:val>
                                            <p:strVal val="#ppt_x"/>
                                          </p:val>
                                        </p:tav>
                                      </p:tavLst>
                                    </p:anim>
                                    <p:anim calcmode="lin" valueType="num">
                                      <p:cBhvr>
                                        <p:cTn id="21" dur="500" fill="hold"/>
                                        <p:tgtEl>
                                          <p:spTgt spid="25618"/>
                                        </p:tgtEl>
                                        <p:attrNameLst>
                                          <p:attrName>ppt_y</p:attrName>
                                        </p:attrNameLst>
                                      </p:cBhvr>
                                      <p:tavLst>
                                        <p:tav tm="0">
                                          <p:val>
                                            <p:fltVal val="0.5"/>
                                          </p:val>
                                        </p:tav>
                                        <p:tav tm="100000">
                                          <p:val>
                                            <p:strVal val="#ppt_y"/>
                                          </p:val>
                                        </p:tav>
                                      </p:tavLst>
                                    </p:anim>
                                  </p:childTnLst>
                                </p:cTn>
                              </p:par>
                              <p:par>
                                <p:cTn id="22" presetID="6" presetClass="emph" presetSubtype="0" autoRev="1" fill="hold" nodeType="withEffect">
                                  <p:stCondLst>
                                    <p:cond delay="500"/>
                                  </p:stCondLst>
                                  <p:childTnLst>
                                    <p:animScale>
                                      <p:cBhvr>
                                        <p:cTn id="23" dur="150" fill="hold"/>
                                        <p:tgtEl>
                                          <p:spTgt spid="2561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5" grpId="0" bldLvl="0"/>
      <p:bldP spid="25616"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1"/>
          <p:cNvGrpSpPr/>
          <p:nvPr/>
        </p:nvGrpSpPr>
        <p:grpSpPr>
          <a:xfrm>
            <a:off x="1127125" y="441325"/>
            <a:ext cx="10944225" cy="468313"/>
            <a:chOff x="0" y="0"/>
            <a:chExt cx="10945070" cy="468001"/>
          </a:xfrm>
        </p:grpSpPr>
        <p:sp>
          <p:nvSpPr>
            <p:cNvPr id="26626"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6627"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6628"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6629" name="组合 5"/>
            <p:cNvGrpSpPr>
              <a:grpSpLocks noChangeAspect="1"/>
            </p:cNvGrpSpPr>
            <p:nvPr/>
          </p:nvGrpSpPr>
          <p:grpSpPr>
            <a:xfrm>
              <a:off x="2308355" y="47794"/>
              <a:ext cx="8636715" cy="372300"/>
              <a:chOff x="0" y="0"/>
              <a:chExt cx="8636715" cy="372300"/>
            </a:xfrm>
          </p:grpSpPr>
          <p:pic>
            <p:nvPicPr>
              <p:cNvPr id="26630"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6631"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6632"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6633"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6634"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6635"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6636"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6637"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个人知识管理的背景</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39" name="矩形 4"/>
          <p:cNvSpPr/>
          <p:nvPr/>
        </p:nvSpPr>
        <p:spPr>
          <a:xfrm>
            <a:off x="2157413" y="1557338"/>
            <a:ext cx="9482137" cy="1295400"/>
          </a:xfrm>
          <a:prstGeom prst="rect">
            <a:avLst/>
          </a:prstGeom>
          <a:noFill/>
          <a:ln w="9525">
            <a:noFill/>
          </a:ln>
        </p:spPr>
        <p:txBody>
          <a:bodyPr anchor="t">
            <a:spAutoFit/>
          </a:bodyPr>
          <a:lstStyle/>
          <a:p>
            <a:pPr lvl="0" indent="457200">
              <a:lnSpc>
                <a:spcPct val="125000"/>
              </a:lnSpc>
            </a:pP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世纪末，由于科学技术的飞速发展和竞争的加剧，许多企业处于外部环境的剧变之中，迫切需要通过利用知识资产来进行产品创新、服务创新、管理创新，因此，对知识的管理研究逐渐为许多企业所重视。许多研究者都把目光放在企业知识管理方面，而实际上，</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要发挥知识的作用，必须要依靠个人的力量，通过对知识的融会贯通和举一反三，将实际知识应用到具体的操作领域。</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6640" name="矩形 4"/>
          <p:cNvSpPr/>
          <p:nvPr/>
        </p:nvSpPr>
        <p:spPr>
          <a:xfrm>
            <a:off x="2135188" y="3487738"/>
            <a:ext cx="4392612" cy="2246312"/>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因此，即便组织实施知识管理，最终成功与否还是在于每个人的参与程度和个人的知识管理水平。因此，</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知识管理既是组织的事情，也是个人的事情。</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特别是在进入知识经济与信息时代之后，人们如何根据自身的需要对海量的信息与知识进行相应的管理已成为一个重要的课题。</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Picture 3" descr="D:\Teliss_Tong\Copy\定期备份\工作备份\！个人PPT作品@teliss\PKM图\小人工作中.png"/>
          <p:cNvPicPr>
            <a:picLocks noChangeAspect="1"/>
          </p:cNvPicPr>
          <p:nvPr/>
        </p:nvPicPr>
        <p:blipFill>
          <a:blip r:embed="rId6"/>
          <a:stretch>
            <a:fillRect/>
          </a:stretch>
        </p:blipFill>
        <p:spPr>
          <a:xfrm>
            <a:off x="6840538" y="3487738"/>
            <a:ext cx="4799012" cy="2565400"/>
          </a:xfrm>
          <a:prstGeom prst="rect">
            <a:avLst/>
          </a:prstGeom>
          <a:noFill/>
          <a:ln w="9525">
            <a:noFill/>
          </a:ln>
        </p:spPr>
      </p:pic>
      <p:sp>
        <p:nvSpPr>
          <p:cNvPr id="26641"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639"/>
                                        </p:tgtEl>
                                        <p:attrNameLst>
                                          <p:attrName>style.visibility</p:attrName>
                                        </p:attrNameLst>
                                      </p:cBhvr>
                                      <p:to>
                                        <p:strVal val="visible"/>
                                      </p:to>
                                    </p:set>
                                    <p:animEffect filter="fade">
                                      <p:cBhvr>
                                        <p:cTn id="7" dur="1000"/>
                                        <p:tgtEl>
                                          <p:spTgt spid="26639"/>
                                        </p:tgtEl>
                                      </p:cBhvr>
                                    </p:animEffect>
                                    <p:anim calcmode="lin" valueType="num">
                                      <p:cBhvr>
                                        <p:cTn id="8" dur="1000" fill="hold"/>
                                        <p:tgtEl>
                                          <p:spTgt spid="26639"/>
                                        </p:tgtEl>
                                        <p:attrNameLst>
                                          <p:attrName>ppt_x</p:attrName>
                                        </p:attrNameLst>
                                      </p:cBhvr>
                                      <p:tavLst>
                                        <p:tav tm="0">
                                          <p:val>
                                            <p:strVal val="#ppt_x"/>
                                          </p:val>
                                        </p:tav>
                                        <p:tav tm="100000">
                                          <p:val>
                                            <p:strVal val="#ppt_x"/>
                                          </p:val>
                                        </p:tav>
                                      </p:tavLst>
                                    </p:anim>
                                    <p:anim calcmode="lin" valueType="num">
                                      <p:cBhvr>
                                        <p:cTn id="9" dur="1000" fill="hold"/>
                                        <p:tgtEl>
                                          <p:spTgt spid="2663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6640"/>
                                        </p:tgtEl>
                                        <p:attrNameLst>
                                          <p:attrName>style.visibility</p:attrName>
                                        </p:attrNameLst>
                                      </p:cBhvr>
                                      <p:to>
                                        <p:strVal val="visible"/>
                                      </p:to>
                                    </p:set>
                                    <p:animEffect filter="fade">
                                      <p:cBhvr>
                                        <p:cTn id="12" dur="1000"/>
                                        <p:tgtEl>
                                          <p:spTgt spid="26640"/>
                                        </p:tgtEl>
                                      </p:cBhvr>
                                    </p:animEffect>
                                    <p:anim calcmode="lin" valueType="num">
                                      <p:cBhvr>
                                        <p:cTn id="13" dur="1000" fill="hold"/>
                                        <p:tgtEl>
                                          <p:spTgt spid="26640"/>
                                        </p:tgtEl>
                                        <p:attrNameLst>
                                          <p:attrName>ppt_x</p:attrName>
                                        </p:attrNameLst>
                                      </p:cBhvr>
                                      <p:tavLst>
                                        <p:tav tm="0">
                                          <p:val>
                                            <p:strVal val="#ppt_x"/>
                                          </p:val>
                                        </p:tav>
                                        <p:tav tm="100000">
                                          <p:val>
                                            <p:strVal val="#ppt_x"/>
                                          </p:val>
                                        </p:tav>
                                      </p:tavLst>
                                    </p:anim>
                                    <p:anim calcmode="lin" valueType="num">
                                      <p:cBhvr>
                                        <p:cTn id="14" dur="1000" fill="hold"/>
                                        <p:tgtEl>
                                          <p:spTgt spid="266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9" grpId="0" bldLvl="0"/>
      <p:bldP spid="26640"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组合 1"/>
          <p:cNvGrpSpPr/>
          <p:nvPr/>
        </p:nvGrpSpPr>
        <p:grpSpPr>
          <a:xfrm>
            <a:off x="1127125" y="441325"/>
            <a:ext cx="10944225" cy="468313"/>
            <a:chOff x="0" y="0"/>
            <a:chExt cx="10945070" cy="468001"/>
          </a:xfrm>
        </p:grpSpPr>
        <p:sp>
          <p:nvSpPr>
            <p:cNvPr id="27650"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7651"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7652"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7653" name="组合 5"/>
            <p:cNvGrpSpPr>
              <a:grpSpLocks noChangeAspect="1"/>
            </p:cNvGrpSpPr>
            <p:nvPr/>
          </p:nvGrpSpPr>
          <p:grpSpPr>
            <a:xfrm>
              <a:off x="2308355" y="47794"/>
              <a:ext cx="8636715" cy="372300"/>
              <a:chOff x="0" y="0"/>
              <a:chExt cx="8636715" cy="372300"/>
            </a:xfrm>
          </p:grpSpPr>
          <p:pic>
            <p:nvPicPr>
              <p:cNvPr id="27654"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7655"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7656"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7657"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7658"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7659"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7660"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7661"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个人知识管理的原则</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3" name="矩形 4"/>
          <p:cNvSpPr/>
          <p:nvPr/>
        </p:nvSpPr>
        <p:spPr>
          <a:xfrm>
            <a:off x="2397125" y="2355850"/>
            <a:ext cx="3554413" cy="2246313"/>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知识管理的目的是为了提升个人的核心竞争力，因此个人知识管理应该紧紧围绕个人的核心竞争力所需要的知识储备而有目的地进行，</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要专注于个人核心知识体系而不是抓住什么就是什么，</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否则</a:t>
            </a:r>
            <a:r>
              <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rPr>
              <a:t>，知识无涯，何处是岸？</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cxnSp>
        <p:nvCxnSpPr>
          <p:cNvPr id="27664" name="肘形连接符 10"/>
          <p:cNvCxnSpPr/>
          <p:nvPr/>
        </p:nvCxnSpPr>
        <p:spPr>
          <a:xfrm>
            <a:off x="1558925" y="5049838"/>
            <a:ext cx="4800600" cy="1509712"/>
          </a:xfrm>
          <a:prstGeom prst="bentConnector3">
            <a:avLst>
              <a:gd name="adj1" fmla="val 5931"/>
            </a:avLst>
          </a:prstGeom>
          <a:ln w="9525" cap="flat" cmpd="sng">
            <a:solidFill>
              <a:srgbClr val="92D050"/>
            </a:solidFill>
            <a:prstDash val="dash"/>
            <a:miter/>
            <a:headEnd type="oval" w="med" len="med"/>
            <a:tailEnd type="diamond" w="lg" len="lg"/>
          </a:ln>
        </p:spPr>
      </p:cxnSp>
      <p:grpSp>
        <p:nvGrpSpPr>
          <p:cNvPr id="27665" name="组合 11"/>
          <p:cNvGrpSpPr/>
          <p:nvPr/>
        </p:nvGrpSpPr>
        <p:grpSpPr>
          <a:xfrm>
            <a:off x="1558925" y="5276850"/>
            <a:ext cx="5087938" cy="1570038"/>
            <a:chOff x="0" y="0"/>
            <a:chExt cx="5088330" cy="1569660"/>
          </a:xfrm>
        </p:grpSpPr>
        <p:sp>
          <p:nvSpPr>
            <p:cNvPr id="2" name="矩形 12"/>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目标驱动原则</a:t>
              </a:r>
              <a:endParaRPr lang="zh-CN" altLang="en-US" sz="1800" b="1" i="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6" name="TextBox 13"/>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92D050"/>
                  </a:solidFill>
                  <a:latin typeface="Broadway" pitchFamily="82" charset="0"/>
                  <a:ea typeface="DFPYeaSong-B5" pitchFamily="2" charset="-120"/>
                  <a:sym typeface="Broadway" pitchFamily="82" charset="0"/>
                </a:rPr>
                <a:t>1</a:t>
              </a:r>
              <a:endParaRPr lang="zh-CN" altLang="en-US" sz="9600" b="1" i="1" dirty="0">
                <a:solidFill>
                  <a:srgbClr val="92D050"/>
                </a:solidFill>
                <a:latin typeface="Broadway" pitchFamily="82" charset="0"/>
                <a:ea typeface="DFPYeaSong-B5" pitchFamily="2" charset="-120"/>
                <a:sym typeface="Broadway" pitchFamily="82" charset="0"/>
              </a:endParaRPr>
            </a:p>
          </p:txBody>
        </p:sp>
      </p:grpSp>
      <p:sp>
        <p:nvSpPr>
          <p:cNvPr id="27668" name="直接连接符 19"/>
          <p:cNvSpPr/>
          <p:nvPr/>
        </p:nvSpPr>
        <p:spPr>
          <a:xfrm flipV="1">
            <a:off x="2351088" y="1928813"/>
            <a:ext cx="0" cy="492125"/>
          </a:xfrm>
          <a:prstGeom prst="line">
            <a:avLst/>
          </a:prstGeom>
          <a:ln w="9525" cap="flat" cmpd="sng">
            <a:solidFill>
              <a:srgbClr val="92D050"/>
            </a:solidFill>
            <a:prstDash val="sysDash"/>
            <a:round/>
            <a:headEnd type="oval" w="med" len="med"/>
            <a:tailEnd type="oval" w="med" len="med"/>
          </a:ln>
        </p:spPr>
      </p:sp>
      <p:sp>
        <p:nvSpPr>
          <p:cNvPr id="27669" name="直接连接符 21"/>
          <p:cNvSpPr/>
          <p:nvPr/>
        </p:nvSpPr>
        <p:spPr>
          <a:xfrm flipH="1">
            <a:off x="2351088" y="1784350"/>
            <a:ext cx="3887787" cy="0"/>
          </a:xfrm>
          <a:prstGeom prst="line">
            <a:avLst/>
          </a:prstGeom>
          <a:ln w="9525" cap="flat" cmpd="sng">
            <a:solidFill>
              <a:srgbClr val="92D050"/>
            </a:solidFill>
            <a:prstDash val="sysDash"/>
            <a:round/>
            <a:headEnd type="oval" w="med" len="med"/>
            <a:tailEnd type="oval" w="med" len="med"/>
          </a:ln>
        </p:spPr>
      </p:sp>
      <p:pic>
        <p:nvPicPr>
          <p:cNvPr id="27670" name="Picture 2" descr="002"/>
          <p:cNvPicPr>
            <a:picLocks noChangeAspect="1"/>
          </p:cNvPicPr>
          <p:nvPr/>
        </p:nvPicPr>
        <p:blipFill>
          <a:blip r:embed="rId6"/>
          <a:stretch>
            <a:fillRect/>
          </a:stretch>
        </p:blipFill>
        <p:spPr>
          <a:xfrm>
            <a:off x="6391275" y="1765300"/>
            <a:ext cx="5399088" cy="4583113"/>
          </a:xfrm>
          <a:prstGeom prst="rect">
            <a:avLst/>
          </a:prstGeom>
          <a:blipFill rotWithShape="1">
            <a:blip r:embed="rId7"/>
            <a:stretch>
              <a:fillRect/>
            </a:stretch>
          </a:blipFill>
          <a:ln w="28575" cap="flat" cmpd="sng">
            <a:solidFill>
              <a:srgbClr val="92D050"/>
            </a:solidFill>
            <a:prstDash val="solid"/>
            <a:miter/>
            <a:headEnd type="oval" w="med" len="med"/>
            <a:tailEnd type="none" w="med" len="med"/>
          </a:ln>
        </p:spPr>
      </p:pic>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664"/>
                                        </p:tgtEl>
                                        <p:attrNameLst>
                                          <p:attrName>style.visibility</p:attrName>
                                        </p:attrNameLst>
                                      </p:cBhvr>
                                      <p:to>
                                        <p:strVal val="visible"/>
                                      </p:to>
                                    </p:set>
                                    <p:animEffect filter="wipe(left)">
                                      <p:cBhvr>
                                        <p:cTn id="7" dur="500"/>
                                        <p:tgtEl>
                                          <p:spTgt spid="27664"/>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27665"/>
                                        </p:tgtEl>
                                        <p:attrNameLst>
                                          <p:attrName>style.visibility</p:attrName>
                                        </p:attrNameLst>
                                      </p:cBhvr>
                                      <p:to>
                                        <p:strVal val="visible"/>
                                      </p:to>
                                    </p:set>
                                    <p:anim calcmode="lin" valueType="num">
                                      <p:cBhvr>
                                        <p:cTn id="11" dur="100" fill="hold"/>
                                        <p:tgtEl>
                                          <p:spTgt spid="27665"/>
                                        </p:tgtEl>
                                        <p:attrNameLst>
                                          <p:attrName>ppt_x</p:attrName>
                                        </p:attrNameLst>
                                      </p:cBhvr>
                                      <p:tavLst>
                                        <p:tav tm="0">
                                          <p:val>
                                            <p:strVal val="1+#ppt_w/2"/>
                                          </p:val>
                                        </p:tav>
                                        <p:tav tm="100000">
                                          <p:val>
                                            <p:strVal val="#ppt_x"/>
                                          </p:val>
                                        </p:tav>
                                      </p:tavLst>
                                    </p:anim>
                                    <p:anim calcmode="lin" valueType="num">
                                      <p:cBhvr>
                                        <p:cTn id="12" dur="100" fill="hold"/>
                                        <p:tgtEl>
                                          <p:spTgt spid="27665"/>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27669"/>
                                        </p:tgtEl>
                                        <p:attrNameLst>
                                          <p:attrName>style.visibility</p:attrName>
                                        </p:attrNameLst>
                                      </p:cBhvr>
                                      <p:to>
                                        <p:strVal val="visible"/>
                                      </p:to>
                                    </p:set>
                                    <p:animEffect filter="wipe(right)">
                                      <p:cBhvr>
                                        <p:cTn id="15" dur="500"/>
                                        <p:tgtEl>
                                          <p:spTgt spid="27669"/>
                                        </p:tgtEl>
                                      </p:cBhvr>
                                    </p:animEffect>
                                  </p:childTnLst>
                                </p:cTn>
                              </p:par>
                              <p:par>
                                <p:cTn id="16" presetID="22" presetClass="entr" presetSubtype="1" fill="hold" nodeType="withEffect">
                                  <p:stCondLst>
                                    <p:cond delay="0"/>
                                  </p:stCondLst>
                                  <p:childTnLst>
                                    <p:set>
                                      <p:cBhvr>
                                        <p:cTn id="17" dur="1" fill="hold">
                                          <p:stCondLst>
                                            <p:cond delay="0"/>
                                          </p:stCondLst>
                                        </p:cTn>
                                        <p:tgtEl>
                                          <p:spTgt spid="27668"/>
                                        </p:tgtEl>
                                        <p:attrNameLst>
                                          <p:attrName>style.visibility</p:attrName>
                                        </p:attrNameLst>
                                      </p:cBhvr>
                                      <p:to>
                                        <p:strVal val="visible"/>
                                      </p:to>
                                    </p:set>
                                    <p:animEffect filter="wipe(up)">
                                      <p:cBhvr>
                                        <p:cTn id="18" dur="500"/>
                                        <p:tgtEl>
                                          <p:spTgt spid="27668"/>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27663"/>
                                        </p:tgtEl>
                                        <p:attrNameLst>
                                          <p:attrName>style.visibility</p:attrName>
                                        </p:attrNameLst>
                                      </p:cBhvr>
                                      <p:to>
                                        <p:strVal val="visible"/>
                                      </p:to>
                                    </p:set>
                                    <p:animEffect filter="fade">
                                      <p:cBhvr>
                                        <p:cTn id="21" dur="1000"/>
                                        <p:tgtEl>
                                          <p:spTgt spid="27663"/>
                                        </p:tgtEl>
                                      </p:cBhvr>
                                    </p:animEffect>
                                    <p:anim calcmode="lin" valueType="num">
                                      <p:cBhvr>
                                        <p:cTn id="22" dur="1000" fill="hold"/>
                                        <p:tgtEl>
                                          <p:spTgt spid="27663"/>
                                        </p:tgtEl>
                                        <p:attrNameLst>
                                          <p:attrName>ppt_x</p:attrName>
                                        </p:attrNameLst>
                                      </p:cBhvr>
                                      <p:tavLst>
                                        <p:tav tm="0">
                                          <p:val>
                                            <p:strVal val="#ppt_x"/>
                                          </p:val>
                                        </p:tav>
                                        <p:tav tm="100000">
                                          <p:val>
                                            <p:strVal val="#ppt_x"/>
                                          </p:val>
                                        </p:tav>
                                      </p:tavLst>
                                    </p:anim>
                                    <p:anim calcmode="lin" valueType="num">
                                      <p:cBhvr>
                                        <p:cTn id="23" dur="1000" fill="hold"/>
                                        <p:tgtEl>
                                          <p:spTgt spid="2766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7670"/>
                                        </p:tgtEl>
                                        <p:attrNameLst>
                                          <p:attrName>style.visibility</p:attrName>
                                        </p:attrNameLst>
                                      </p:cBhvr>
                                      <p:to>
                                        <p:strVal val="visible"/>
                                      </p:to>
                                    </p:set>
                                    <p:animEffect filter="fade">
                                      <p:cBhvr>
                                        <p:cTn id="26" dur="1000"/>
                                        <p:tgtEl>
                                          <p:spTgt spid="27670"/>
                                        </p:tgtEl>
                                      </p:cBhvr>
                                    </p:animEffect>
                                    <p:anim calcmode="lin" valueType="num">
                                      <p:cBhvr>
                                        <p:cTn id="27" dur="1000" fill="hold"/>
                                        <p:tgtEl>
                                          <p:spTgt spid="27670"/>
                                        </p:tgtEl>
                                        <p:attrNameLst>
                                          <p:attrName>ppt_x</p:attrName>
                                        </p:attrNameLst>
                                      </p:cBhvr>
                                      <p:tavLst>
                                        <p:tav tm="0">
                                          <p:val>
                                            <p:strVal val="#ppt_x"/>
                                          </p:val>
                                        </p:tav>
                                        <p:tav tm="100000">
                                          <p:val>
                                            <p:strVal val="#ppt_x"/>
                                          </p:val>
                                        </p:tav>
                                      </p:tavLst>
                                    </p:anim>
                                    <p:anim calcmode="lin" valueType="num">
                                      <p:cBhvr>
                                        <p:cTn id="28" dur="1000" fill="hold"/>
                                        <p:tgtEl>
                                          <p:spTgt spid="276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3" grpId="0" bldLvl="0"/>
      <p:bldP spid="2766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1"/>
          <p:cNvGrpSpPr/>
          <p:nvPr/>
        </p:nvGrpSpPr>
        <p:grpSpPr>
          <a:xfrm>
            <a:off x="1127125" y="441325"/>
            <a:ext cx="10944225" cy="468313"/>
            <a:chOff x="0" y="0"/>
            <a:chExt cx="10945070" cy="468001"/>
          </a:xfrm>
        </p:grpSpPr>
        <p:sp>
          <p:nvSpPr>
            <p:cNvPr id="28674"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8675"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8676"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8677" name="组合 5"/>
            <p:cNvGrpSpPr>
              <a:grpSpLocks noChangeAspect="1"/>
            </p:cNvGrpSpPr>
            <p:nvPr/>
          </p:nvGrpSpPr>
          <p:grpSpPr>
            <a:xfrm>
              <a:off x="2308355" y="47794"/>
              <a:ext cx="8636715" cy="372300"/>
              <a:chOff x="0" y="0"/>
              <a:chExt cx="8636715" cy="372300"/>
            </a:xfrm>
          </p:grpSpPr>
          <p:pic>
            <p:nvPicPr>
              <p:cNvPr id="28678"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8679"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8680"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8681"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8682"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8683"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8684"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8685"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个人知识管理的原则</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7" name="矩形 4"/>
          <p:cNvSpPr/>
          <p:nvPr/>
        </p:nvSpPr>
        <p:spPr>
          <a:xfrm>
            <a:off x="3046413" y="2427288"/>
            <a:ext cx="4560887" cy="1938337"/>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尽管知识管理要求专注于自己的核心领域，但是，任何知识都不是独立存在的，特别是“知识爆炸”时代的来临，各种知识之间更是有着错综复杂的逻辑联系。因此，</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为了避免“一叶障目，不见泰山”，知识管理应先积累广度再向深度发展，以形成“金字塔状”的知识结构系统。</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cxnSp>
        <p:nvCxnSpPr>
          <p:cNvPr id="28688" name="肘形连接符 10"/>
          <p:cNvCxnSpPr/>
          <p:nvPr/>
        </p:nvCxnSpPr>
        <p:spPr>
          <a:xfrm>
            <a:off x="1558925" y="5049838"/>
            <a:ext cx="4800600" cy="1509712"/>
          </a:xfrm>
          <a:prstGeom prst="bentConnector3">
            <a:avLst>
              <a:gd name="adj1" fmla="val 5931"/>
            </a:avLst>
          </a:prstGeom>
          <a:ln w="9525" cap="flat" cmpd="sng">
            <a:solidFill>
              <a:srgbClr val="92D050"/>
            </a:solidFill>
            <a:prstDash val="dash"/>
            <a:miter/>
            <a:headEnd type="oval" w="med" len="med"/>
            <a:tailEnd type="diamond" w="lg" len="lg"/>
          </a:ln>
        </p:spPr>
      </p:cxnSp>
      <p:grpSp>
        <p:nvGrpSpPr>
          <p:cNvPr id="28689" name="组合 11"/>
          <p:cNvGrpSpPr/>
          <p:nvPr/>
        </p:nvGrpSpPr>
        <p:grpSpPr>
          <a:xfrm>
            <a:off x="1558925" y="5276850"/>
            <a:ext cx="5087938" cy="1570038"/>
            <a:chOff x="0" y="0"/>
            <a:chExt cx="5088330" cy="1569660"/>
          </a:xfrm>
        </p:grpSpPr>
        <p:sp>
          <p:nvSpPr>
            <p:cNvPr id="2" name="矩形 12"/>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先广后深原则</a:t>
              </a:r>
              <a:endParaRPr lang="zh-CN" altLang="en-US" sz="1800" b="1" i="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0" name="TextBox 13"/>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92D050"/>
                  </a:solidFill>
                  <a:latin typeface="Broadway" pitchFamily="82" charset="0"/>
                  <a:ea typeface="DFPYeaSong-B5" pitchFamily="2" charset="-120"/>
                  <a:sym typeface="Broadway" pitchFamily="82" charset="0"/>
                </a:rPr>
                <a:t>2</a:t>
              </a:r>
              <a:endParaRPr lang="zh-CN" altLang="en-US" sz="9600" b="1" i="1" dirty="0">
                <a:solidFill>
                  <a:srgbClr val="92D050"/>
                </a:solidFill>
                <a:latin typeface="Broadway" pitchFamily="82" charset="0"/>
                <a:ea typeface="DFPYeaSong-B5" pitchFamily="2" charset="-120"/>
                <a:sym typeface="Broadway" pitchFamily="82" charset="0"/>
              </a:endParaRPr>
            </a:p>
          </p:txBody>
        </p:sp>
      </p:grpSp>
      <p:sp>
        <p:nvSpPr>
          <p:cNvPr id="28692" name="直接连接符 19"/>
          <p:cNvSpPr/>
          <p:nvPr/>
        </p:nvSpPr>
        <p:spPr>
          <a:xfrm flipV="1">
            <a:off x="2782888" y="1928813"/>
            <a:ext cx="0" cy="492125"/>
          </a:xfrm>
          <a:prstGeom prst="line">
            <a:avLst/>
          </a:prstGeom>
          <a:ln w="9525" cap="flat" cmpd="sng">
            <a:solidFill>
              <a:srgbClr val="92D050"/>
            </a:solidFill>
            <a:prstDash val="sysDash"/>
            <a:round/>
            <a:headEnd type="oval" w="med" len="med"/>
            <a:tailEnd type="oval" w="med" len="med"/>
          </a:ln>
        </p:spPr>
      </p:sp>
      <p:sp>
        <p:nvSpPr>
          <p:cNvPr id="28693" name="直接连接符 21"/>
          <p:cNvSpPr/>
          <p:nvPr/>
        </p:nvSpPr>
        <p:spPr>
          <a:xfrm flipH="1">
            <a:off x="2782888" y="1784350"/>
            <a:ext cx="4895850" cy="0"/>
          </a:xfrm>
          <a:prstGeom prst="line">
            <a:avLst/>
          </a:prstGeom>
          <a:ln w="9525" cap="flat" cmpd="sng">
            <a:solidFill>
              <a:srgbClr val="92D050"/>
            </a:solidFill>
            <a:prstDash val="sysDash"/>
            <a:round/>
            <a:headEnd type="oval" w="med" len="med"/>
            <a:tailEnd type="oval" w="med" len="med"/>
          </a:ln>
        </p:spPr>
      </p:sp>
      <p:pic>
        <p:nvPicPr>
          <p:cNvPr id="28694" name="Picture 2" descr="2011819142923561"/>
          <p:cNvPicPr>
            <a:picLocks noChangeAspect="1"/>
          </p:cNvPicPr>
          <p:nvPr/>
        </p:nvPicPr>
        <p:blipFill>
          <a:blip r:embed="rId6"/>
          <a:srcRect b="5414"/>
          <a:stretch>
            <a:fillRect/>
          </a:stretch>
        </p:blipFill>
        <p:spPr>
          <a:xfrm>
            <a:off x="7874000" y="1168400"/>
            <a:ext cx="3981450" cy="5405438"/>
          </a:xfrm>
          <a:prstGeom prst="rect">
            <a:avLst/>
          </a:prstGeom>
          <a:blipFill rotWithShape="1">
            <a:blip r:embed="rId7"/>
            <a:srcRect b="5414"/>
            <a:stretch>
              <a:fillRect/>
            </a:stretch>
          </a:blipFill>
          <a:ln w="28575" cap="flat" cmpd="sng">
            <a:solidFill>
              <a:srgbClr val="92D050"/>
            </a:solidFill>
            <a:prstDash val="solid"/>
            <a:miter/>
            <a:headEnd type="oval" w="med" len="med"/>
            <a:tailEnd type="none" w="med" len="med"/>
          </a:ln>
        </p:spPr>
      </p:pic>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88"/>
                                        </p:tgtEl>
                                        <p:attrNameLst>
                                          <p:attrName>style.visibility</p:attrName>
                                        </p:attrNameLst>
                                      </p:cBhvr>
                                      <p:to>
                                        <p:strVal val="visible"/>
                                      </p:to>
                                    </p:set>
                                    <p:animEffect filter="wipe(left)">
                                      <p:cBhvr>
                                        <p:cTn id="7" dur="500"/>
                                        <p:tgtEl>
                                          <p:spTgt spid="28688"/>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28689"/>
                                        </p:tgtEl>
                                        <p:attrNameLst>
                                          <p:attrName>style.visibility</p:attrName>
                                        </p:attrNameLst>
                                      </p:cBhvr>
                                      <p:to>
                                        <p:strVal val="visible"/>
                                      </p:to>
                                    </p:set>
                                    <p:anim calcmode="lin" valueType="num">
                                      <p:cBhvr>
                                        <p:cTn id="11" dur="100" fill="hold"/>
                                        <p:tgtEl>
                                          <p:spTgt spid="28689"/>
                                        </p:tgtEl>
                                        <p:attrNameLst>
                                          <p:attrName>ppt_x</p:attrName>
                                        </p:attrNameLst>
                                      </p:cBhvr>
                                      <p:tavLst>
                                        <p:tav tm="0">
                                          <p:val>
                                            <p:strVal val="1+#ppt_w/2"/>
                                          </p:val>
                                        </p:tav>
                                        <p:tav tm="100000">
                                          <p:val>
                                            <p:strVal val="#ppt_x"/>
                                          </p:val>
                                        </p:tav>
                                      </p:tavLst>
                                    </p:anim>
                                    <p:anim calcmode="lin" valueType="num">
                                      <p:cBhvr>
                                        <p:cTn id="12" dur="100" fill="hold"/>
                                        <p:tgtEl>
                                          <p:spTgt spid="28689"/>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28693"/>
                                        </p:tgtEl>
                                        <p:attrNameLst>
                                          <p:attrName>style.visibility</p:attrName>
                                        </p:attrNameLst>
                                      </p:cBhvr>
                                      <p:to>
                                        <p:strVal val="visible"/>
                                      </p:to>
                                    </p:set>
                                    <p:animEffect filter="wipe(right)">
                                      <p:cBhvr>
                                        <p:cTn id="15" dur="500"/>
                                        <p:tgtEl>
                                          <p:spTgt spid="28693"/>
                                        </p:tgtEl>
                                      </p:cBhvr>
                                    </p:animEffect>
                                  </p:childTnLst>
                                </p:cTn>
                              </p:par>
                              <p:par>
                                <p:cTn id="16" presetID="22" presetClass="entr" presetSubtype="1" fill="hold" nodeType="withEffect">
                                  <p:stCondLst>
                                    <p:cond delay="0"/>
                                  </p:stCondLst>
                                  <p:childTnLst>
                                    <p:set>
                                      <p:cBhvr>
                                        <p:cTn id="17" dur="1" fill="hold">
                                          <p:stCondLst>
                                            <p:cond delay="0"/>
                                          </p:stCondLst>
                                        </p:cTn>
                                        <p:tgtEl>
                                          <p:spTgt spid="28692"/>
                                        </p:tgtEl>
                                        <p:attrNameLst>
                                          <p:attrName>style.visibility</p:attrName>
                                        </p:attrNameLst>
                                      </p:cBhvr>
                                      <p:to>
                                        <p:strVal val="visible"/>
                                      </p:to>
                                    </p:set>
                                    <p:animEffect filter="wipe(up)">
                                      <p:cBhvr>
                                        <p:cTn id="18" dur="500"/>
                                        <p:tgtEl>
                                          <p:spTgt spid="2869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28687"/>
                                        </p:tgtEl>
                                        <p:attrNameLst>
                                          <p:attrName>style.visibility</p:attrName>
                                        </p:attrNameLst>
                                      </p:cBhvr>
                                      <p:to>
                                        <p:strVal val="visible"/>
                                      </p:to>
                                    </p:set>
                                    <p:animEffect filter="fade">
                                      <p:cBhvr>
                                        <p:cTn id="21" dur="1000"/>
                                        <p:tgtEl>
                                          <p:spTgt spid="28687"/>
                                        </p:tgtEl>
                                      </p:cBhvr>
                                    </p:animEffect>
                                    <p:anim calcmode="lin" valueType="num">
                                      <p:cBhvr>
                                        <p:cTn id="22" dur="1000" fill="hold"/>
                                        <p:tgtEl>
                                          <p:spTgt spid="28687"/>
                                        </p:tgtEl>
                                        <p:attrNameLst>
                                          <p:attrName>ppt_x</p:attrName>
                                        </p:attrNameLst>
                                      </p:cBhvr>
                                      <p:tavLst>
                                        <p:tav tm="0">
                                          <p:val>
                                            <p:strVal val="#ppt_x"/>
                                          </p:val>
                                        </p:tav>
                                        <p:tav tm="100000">
                                          <p:val>
                                            <p:strVal val="#ppt_x"/>
                                          </p:val>
                                        </p:tav>
                                      </p:tavLst>
                                    </p:anim>
                                    <p:anim calcmode="lin" valueType="num">
                                      <p:cBhvr>
                                        <p:cTn id="23" dur="1000" fill="hold"/>
                                        <p:tgtEl>
                                          <p:spTgt spid="2868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694"/>
                                        </p:tgtEl>
                                        <p:attrNameLst>
                                          <p:attrName>style.visibility</p:attrName>
                                        </p:attrNameLst>
                                      </p:cBhvr>
                                      <p:to>
                                        <p:strVal val="visible"/>
                                      </p:to>
                                    </p:set>
                                    <p:animEffect filter="fade">
                                      <p:cBhvr>
                                        <p:cTn id="26" dur="1000"/>
                                        <p:tgtEl>
                                          <p:spTgt spid="28694"/>
                                        </p:tgtEl>
                                      </p:cBhvr>
                                    </p:animEffect>
                                    <p:anim calcmode="lin" valueType="num">
                                      <p:cBhvr>
                                        <p:cTn id="27" dur="1000" fill="hold"/>
                                        <p:tgtEl>
                                          <p:spTgt spid="28694"/>
                                        </p:tgtEl>
                                        <p:attrNameLst>
                                          <p:attrName>ppt_x</p:attrName>
                                        </p:attrNameLst>
                                      </p:cBhvr>
                                      <p:tavLst>
                                        <p:tav tm="0">
                                          <p:val>
                                            <p:strVal val="#ppt_x"/>
                                          </p:val>
                                        </p:tav>
                                        <p:tav tm="100000">
                                          <p:val>
                                            <p:strVal val="#ppt_x"/>
                                          </p:val>
                                        </p:tav>
                                      </p:tavLst>
                                    </p:anim>
                                    <p:anim calcmode="lin" valueType="num">
                                      <p:cBhvr>
                                        <p:cTn id="28" dur="1000" fill="hold"/>
                                        <p:tgtEl>
                                          <p:spTgt spid="286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7" grpId="0" bldLvl="0"/>
      <p:bldP spid="2868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组合 1"/>
          <p:cNvGrpSpPr/>
          <p:nvPr/>
        </p:nvGrpSpPr>
        <p:grpSpPr>
          <a:xfrm>
            <a:off x="1127125" y="441325"/>
            <a:ext cx="10944225" cy="468313"/>
            <a:chOff x="0" y="0"/>
            <a:chExt cx="10945070" cy="468001"/>
          </a:xfrm>
        </p:grpSpPr>
        <p:sp>
          <p:nvSpPr>
            <p:cNvPr id="29698"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9699"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9700"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29701" name="组合 5"/>
            <p:cNvGrpSpPr>
              <a:grpSpLocks noChangeAspect="1"/>
            </p:cNvGrpSpPr>
            <p:nvPr/>
          </p:nvGrpSpPr>
          <p:grpSpPr>
            <a:xfrm>
              <a:off x="2308355" y="47794"/>
              <a:ext cx="8636715" cy="372300"/>
              <a:chOff x="0" y="0"/>
              <a:chExt cx="8636715" cy="372300"/>
            </a:xfrm>
          </p:grpSpPr>
          <p:pic>
            <p:nvPicPr>
              <p:cNvPr id="29702"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29703"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29704"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29705"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29706"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29707"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29708"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29709"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个人知识管理的原则</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1" name="矩形 4"/>
          <p:cNvSpPr/>
          <p:nvPr/>
        </p:nvSpPr>
        <p:spPr>
          <a:xfrm>
            <a:off x="6646863" y="1439863"/>
            <a:ext cx="5281612" cy="2278062"/>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任何知识都不是独立存在的，都或多或少存在着相互依赖、相互牵连、相互交叉、相互派生的逻辑关系，因此，在知识管理的过程中，</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要跳出局部知识的狭小视野，以全局观对知识进行系统化思考，同时理顺各部分知识之间的关系</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，这样才能从全局的高度更深入地理解和认识知识，使得各局部知识之间相互论证、相互支撑，而不是相互冲突、相互矛盾。</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9712" name="肘形连接符 10"/>
          <p:cNvCxnSpPr/>
          <p:nvPr/>
        </p:nvCxnSpPr>
        <p:spPr>
          <a:xfrm>
            <a:off x="1558925" y="5049838"/>
            <a:ext cx="4800600" cy="1509712"/>
          </a:xfrm>
          <a:prstGeom prst="bentConnector3">
            <a:avLst>
              <a:gd name="adj1" fmla="val 5931"/>
            </a:avLst>
          </a:prstGeom>
          <a:ln w="9525" cap="flat" cmpd="sng">
            <a:solidFill>
              <a:srgbClr val="92D050"/>
            </a:solidFill>
            <a:prstDash val="dash"/>
            <a:miter/>
            <a:headEnd type="oval" w="med" len="med"/>
            <a:tailEnd type="diamond" w="lg" len="lg"/>
          </a:ln>
        </p:spPr>
      </p:cxnSp>
      <p:grpSp>
        <p:nvGrpSpPr>
          <p:cNvPr id="29713" name="组合 11"/>
          <p:cNvGrpSpPr/>
          <p:nvPr/>
        </p:nvGrpSpPr>
        <p:grpSpPr>
          <a:xfrm>
            <a:off x="1558925" y="5276850"/>
            <a:ext cx="5087938" cy="1570038"/>
            <a:chOff x="0" y="0"/>
            <a:chExt cx="5088330" cy="1569660"/>
          </a:xfrm>
        </p:grpSpPr>
        <p:sp>
          <p:nvSpPr>
            <p:cNvPr id="2" name="矩形 12"/>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系统思考原则</a:t>
              </a:r>
              <a:endParaRPr lang="zh-CN" altLang="en-US" sz="1800" b="1" i="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4" name="TextBox 13"/>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92D050"/>
                  </a:solidFill>
                  <a:latin typeface="Broadway" pitchFamily="82" charset="0"/>
                  <a:ea typeface="DFPYeaSong-B5" pitchFamily="2" charset="-120"/>
                  <a:sym typeface="Broadway" pitchFamily="82" charset="0"/>
                </a:rPr>
                <a:t>3</a:t>
              </a:r>
              <a:endParaRPr lang="zh-CN" altLang="en-US" sz="9600" b="1" i="1" dirty="0">
                <a:solidFill>
                  <a:srgbClr val="92D050"/>
                </a:solidFill>
                <a:latin typeface="Broadway" pitchFamily="82" charset="0"/>
                <a:ea typeface="DFPYeaSong-B5" pitchFamily="2" charset="-120"/>
                <a:sym typeface="Broadway" pitchFamily="82" charset="0"/>
              </a:endParaRPr>
            </a:p>
          </p:txBody>
        </p:sp>
      </p:grpSp>
      <p:pic>
        <p:nvPicPr>
          <p:cNvPr id="29716" name="Picture 2" descr="shutterstock_3490946[1]"/>
          <p:cNvPicPr>
            <a:picLocks noChangeAspect="1"/>
          </p:cNvPicPr>
          <p:nvPr/>
        </p:nvPicPr>
        <p:blipFill>
          <a:blip r:embed="rId6"/>
          <a:stretch>
            <a:fillRect/>
          </a:stretch>
        </p:blipFill>
        <p:spPr>
          <a:xfrm>
            <a:off x="2212975" y="2306638"/>
            <a:ext cx="4179888" cy="3140075"/>
          </a:xfrm>
          <a:prstGeom prst="rect">
            <a:avLst/>
          </a:prstGeom>
          <a:blipFill rotWithShape="1">
            <a:blip r:embed="rId7"/>
            <a:stretch>
              <a:fillRect/>
            </a:stretch>
          </a:blipFill>
          <a:ln w="28575" cap="flat" cmpd="sng">
            <a:solidFill>
              <a:srgbClr val="92D050"/>
            </a:solidFill>
            <a:prstDash val="solid"/>
            <a:miter/>
            <a:headEnd type="oval" w="med" len="med"/>
            <a:tailEnd type="none" w="med" len="med"/>
          </a:ln>
        </p:spPr>
      </p:pic>
      <p:sp>
        <p:nvSpPr>
          <p:cNvPr id="29717" name="矩形 4"/>
          <p:cNvSpPr/>
          <p:nvPr/>
        </p:nvSpPr>
        <p:spPr>
          <a:xfrm>
            <a:off x="6646863" y="4000500"/>
            <a:ext cx="5281612" cy="2554288"/>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回想起</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2010</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月的酷暑盛夏，我在为自己的人生规划而苦苦思索。决定将个人的核心竞争力定位在人力资源后，我开始研究人力资源管理。但在后续的学习中发现，我必须跳出人力资源管理的小圈子，从整个企业管理的角度去看待人力资源管理，我才能更好地理解和认识人力资源管理。因此，我又开始研究全面的“企业管理”。随着研究的深入，又陆续开始了对“自我管理”和“管理技能”的研究，最终形成个人知识结构的三足鼎立局面。</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8" name="直接连接符 15"/>
          <p:cNvSpPr/>
          <p:nvPr/>
        </p:nvSpPr>
        <p:spPr>
          <a:xfrm flipV="1">
            <a:off x="2206625" y="1641475"/>
            <a:ext cx="0" cy="492125"/>
          </a:xfrm>
          <a:prstGeom prst="line">
            <a:avLst/>
          </a:prstGeom>
          <a:ln w="9525" cap="flat" cmpd="sng">
            <a:solidFill>
              <a:srgbClr val="92D050"/>
            </a:solidFill>
            <a:prstDash val="sysDash"/>
            <a:round/>
            <a:headEnd type="oval" w="med" len="med"/>
            <a:tailEnd type="oval" w="med" len="med"/>
          </a:ln>
        </p:spPr>
      </p:sp>
      <p:sp>
        <p:nvSpPr>
          <p:cNvPr id="29719" name="直接连接符 16"/>
          <p:cNvSpPr/>
          <p:nvPr/>
        </p:nvSpPr>
        <p:spPr>
          <a:xfrm flipH="1">
            <a:off x="2206625" y="1495425"/>
            <a:ext cx="4152900" cy="1588"/>
          </a:xfrm>
          <a:prstGeom prst="line">
            <a:avLst/>
          </a:prstGeom>
          <a:ln w="9525" cap="flat" cmpd="sng">
            <a:solidFill>
              <a:srgbClr val="92D050"/>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12"/>
                                        </p:tgtEl>
                                        <p:attrNameLst>
                                          <p:attrName>style.visibility</p:attrName>
                                        </p:attrNameLst>
                                      </p:cBhvr>
                                      <p:to>
                                        <p:strVal val="visible"/>
                                      </p:to>
                                    </p:set>
                                    <p:animEffect filter="wipe(left)">
                                      <p:cBhvr>
                                        <p:cTn id="7" dur="500"/>
                                        <p:tgtEl>
                                          <p:spTgt spid="29712"/>
                                        </p:tgtEl>
                                      </p:cBhvr>
                                    </p:animEffect>
                                  </p:childTnLst>
                                </p:cTn>
                              </p:par>
                              <p:par>
                                <p:cTn id="8" presetID="22" presetClass="entr" presetSubtype="2" fill="hold" nodeType="withEffect">
                                  <p:stCondLst>
                                    <p:cond delay="0"/>
                                  </p:stCondLst>
                                  <p:childTnLst>
                                    <p:set>
                                      <p:cBhvr>
                                        <p:cTn id="9" dur="1" fill="hold">
                                          <p:stCondLst>
                                            <p:cond delay="0"/>
                                          </p:stCondLst>
                                        </p:cTn>
                                        <p:tgtEl>
                                          <p:spTgt spid="29719"/>
                                        </p:tgtEl>
                                        <p:attrNameLst>
                                          <p:attrName>style.visibility</p:attrName>
                                        </p:attrNameLst>
                                      </p:cBhvr>
                                      <p:to>
                                        <p:strVal val="visible"/>
                                      </p:to>
                                    </p:set>
                                    <p:animEffect filter="wipe(right)">
                                      <p:cBhvr>
                                        <p:cTn id="10" dur="500"/>
                                        <p:tgtEl>
                                          <p:spTgt spid="29719"/>
                                        </p:tgtEl>
                                      </p:cBhvr>
                                    </p:animEffect>
                                  </p:childTnLst>
                                </p:cTn>
                              </p:par>
                              <p:par>
                                <p:cTn id="11" presetID="22" presetClass="entr" presetSubtype="1" fill="hold" nodeType="withEffect">
                                  <p:stCondLst>
                                    <p:cond delay="0"/>
                                  </p:stCondLst>
                                  <p:childTnLst>
                                    <p:set>
                                      <p:cBhvr>
                                        <p:cTn id="12" dur="1" fill="hold">
                                          <p:stCondLst>
                                            <p:cond delay="0"/>
                                          </p:stCondLst>
                                        </p:cTn>
                                        <p:tgtEl>
                                          <p:spTgt spid="29718"/>
                                        </p:tgtEl>
                                        <p:attrNameLst>
                                          <p:attrName>style.visibility</p:attrName>
                                        </p:attrNameLst>
                                      </p:cBhvr>
                                      <p:to>
                                        <p:strVal val="visible"/>
                                      </p:to>
                                    </p:set>
                                    <p:animEffect filter="wipe(up)">
                                      <p:cBhvr>
                                        <p:cTn id="13" dur="500"/>
                                        <p:tgtEl>
                                          <p:spTgt spid="29718"/>
                                        </p:tgtEl>
                                      </p:cBhvr>
                                    </p:animEffect>
                                  </p:childTnLst>
                                </p:cTn>
                              </p:par>
                            </p:childTnLst>
                          </p:cTn>
                        </p:par>
                        <p:par>
                          <p:cTn id="14" fill="hold">
                            <p:stCondLst>
                              <p:cond delay="500"/>
                            </p:stCondLst>
                            <p:childTnLst>
                              <p:par>
                                <p:cTn id="15" presetID="2" presetClass="entr" presetSubtype="2" fill="hold" nodeType="afterEffect">
                                  <p:stCondLst>
                                    <p:cond delay="300"/>
                                  </p:stCondLst>
                                  <p:childTnLst>
                                    <p:set>
                                      <p:cBhvr>
                                        <p:cTn id="16" dur="1" fill="hold">
                                          <p:stCondLst>
                                            <p:cond delay="0"/>
                                          </p:stCondLst>
                                        </p:cTn>
                                        <p:tgtEl>
                                          <p:spTgt spid="29713"/>
                                        </p:tgtEl>
                                        <p:attrNameLst>
                                          <p:attrName>style.visibility</p:attrName>
                                        </p:attrNameLst>
                                      </p:cBhvr>
                                      <p:to>
                                        <p:strVal val="visible"/>
                                      </p:to>
                                    </p:set>
                                    <p:anim calcmode="lin" valueType="num">
                                      <p:cBhvr>
                                        <p:cTn id="17" dur="100" fill="hold"/>
                                        <p:tgtEl>
                                          <p:spTgt spid="29713"/>
                                        </p:tgtEl>
                                        <p:attrNameLst>
                                          <p:attrName>ppt_x</p:attrName>
                                        </p:attrNameLst>
                                      </p:cBhvr>
                                      <p:tavLst>
                                        <p:tav tm="0">
                                          <p:val>
                                            <p:strVal val="1+#ppt_w/2"/>
                                          </p:val>
                                        </p:tav>
                                        <p:tav tm="100000">
                                          <p:val>
                                            <p:strVal val="#ppt_x"/>
                                          </p:val>
                                        </p:tav>
                                      </p:tavLst>
                                    </p:anim>
                                    <p:anim calcmode="lin" valueType="num">
                                      <p:cBhvr>
                                        <p:cTn id="18" dur="100" fill="hold"/>
                                        <p:tgtEl>
                                          <p:spTgt spid="29713"/>
                                        </p:tgtEl>
                                        <p:attrNameLst>
                                          <p:attrName>ppt_y</p:attrName>
                                        </p:attrNameLst>
                                      </p:cBhvr>
                                      <p:tavLst>
                                        <p:tav tm="0">
                                          <p:val>
                                            <p:strVal val="#ppt_y"/>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9711"/>
                                        </p:tgtEl>
                                        <p:attrNameLst>
                                          <p:attrName>style.visibility</p:attrName>
                                        </p:attrNameLst>
                                      </p:cBhvr>
                                      <p:to>
                                        <p:strVal val="visible"/>
                                      </p:to>
                                    </p:set>
                                    <p:animEffect filter="fade">
                                      <p:cBhvr>
                                        <p:cTn id="21" dur="1000"/>
                                        <p:tgtEl>
                                          <p:spTgt spid="29711"/>
                                        </p:tgtEl>
                                      </p:cBhvr>
                                    </p:animEffect>
                                    <p:anim calcmode="lin" valueType="num">
                                      <p:cBhvr>
                                        <p:cTn id="22" dur="1000" fill="hold"/>
                                        <p:tgtEl>
                                          <p:spTgt spid="29711"/>
                                        </p:tgtEl>
                                        <p:attrNameLst>
                                          <p:attrName>ppt_x</p:attrName>
                                        </p:attrNameLst>
                                      </p:cBhvr>
                                      <p:tavLst>
                                        <p:tav tm="0">
                                          <p:val>
                                            <p:strVal val="#ppt_x"/>
                                          </p:val>
                                        </p:tav>
                                        <p:tav tm="100000">
                                          <p:val>
                                            <p:strVal val="#ppt_x"/>
                                          </p:val>
                                        </p:tav>
                                      </p:tavLst>
                                    </p:anim>
                                    <p:anim calcmode="lin" valueType="num">
                                      <p:cBhvr>
                                        <p:cTn id="23" dur="1000" fill="hold"/>
                                        <p:tgtEl>
                                          <p:spTgt spid="2971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9717"/>
                                        </p:tgtEl>
                                        <p:attrNameLst>
                                          <p:attrName>style.visibility</p:attrName>
                                        </p:attrNameLst>
                                      </p:cBhvr>
                                      <p:to>
                                        <p:strVal val="visible"/>
                                      </p:to>
                                    </p:set>
                                    <p:animEffect filter="fade">
                                      <p:cBhvr>
                                        <p:cTn id="26" dur="1000"/>
                                        <p:tgtEl>
                                          <p:spTgt spid="29717"/>
                                        </p:tgtEl>
                                      </p:cBhvr>
                                    </p:animEffect>
                                    <p:anim calcmode="lin" valueType="num">
                                      <p:cBhvr>
                                        <p:cTn id="27" dur="1000" fill="hold"/>
                                        <p:tgtEl>
                                          <p:spTgt spid="29717"/>
                                        </p:tgtEl>
                                        <p:attrNameLst>
                                          <p:attrName>ppt_x</p:attrName>
                                        </p:attrNameLst>
                                      </p:cBhvr>
                                      <p:tavLst>
                                        <p:tav tm="0">
                                          <p:val>
                                            <p:strVal val="#ppt_x"/>
                                          </p:val>
                                        </p:tav>
                                        <p:tav tm="100000">
                                          <p:val>
                                            <p:strVal val="#ppt_x"/>
                                          </p:val>
                                        </p:tav>
                                      </p:tavLst>
                                    </p:anim>
                                    <p:anim calcmode="lin" valueType="num">
                                      <p:cBhvr>
                                        <p:cTn id="28" dur="1000" fill="hold"/>
                                        <p:tgtEl>
                                          <p:spTgt spid="2971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9716"/>
                                        </p:tgtEl>
                                        <p:attrNameLst>
                                          <p:attrName>style.visibility</p:attrName>
                                        </p:attrNameLst>
                                      </p:cBhvr>
                                      <p:to>
                                        <p:strVal val="visible"/>
                                      </p:to>
                                    </p:set>
                                    <p:animEffect filter="fade">
                                      <p:cBhvr>
                                        <p:cTn id="31" dur="1000"/>
                                        <p:tgtEl>
                                          <p:spTgt spid="29716"/>
                                        </p:tgtEl>
                                      </p:cBhvr>
                                    </p:animEffect>
                                    <p:anim calcmode="lin" valueType="num">
                                      <p:cBhvr>
                                        <p:cTn id="32" dur="1000" fill="hold"/>
                                        <p:tgtEl>
                                          <p:spTgt spid="29716"/>
                                        </p:tgtEl>
                                        <p:attrNameLst>
                                          <p:attrName>ppt_x</p:attrName>
                                        </p:attrNameLst>
                                      </p:cBhvr>
                                      <p:tavLst>
                                        <p:tav tm="0">
                                          <p:val>
                                            <p:strVal val="#ppt_x"/>
                                          </p:val>
                                        </p:tav>
                                        <p:tav tm="100000">
                                          <p:val>
                                            <p:strVal val="#ppt_x"/>
                                          </p:val>
                                        </p:tav>
                                      </p:tavLst>
                                    </p:anim>
                                    <p:anim calcmode="lin" valueType="num">
                                      <p:cBhvr>
                                        <p:cTn id="33" dur="1000" fill="hold"/>
                                        <p:tgtEl>
                                          <p:spTgt spid="297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1" grpId="0" bldLvl="0"/>
      <p:bldP spid="29712" grpId="0" animBg="1"/>
      <p:bldP spid="29717"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组合 1"/>
          <p:cNvGrpSpPr/>
          <p:nvPr/>
        </p:nvGrpSpPr>
        <p:grpSpPr>
          <a:xfrm>
            <a:off x="1127125" y="441325"/>
            <a:ext cx="10944225" cy="468313"/>
            <a:chOff x="0" y="0"/>
            <a:chExt cx="10945070" cy="468001"/>
          </a:xfrm>
        </p:grpSpPr>
        <p:sp>
          <p:nvSpPr>
            <p:cNvPr id="30722"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0723"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0724"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0725" name="组合 5"/>
            <p:cNvGrpSpPr>
              <a:grpSpLocks noChangeAspect="1"/>
            </p:cNvGrpSpPr>
            <p:nvPr/>
          </p:nvGrpSpPr>
          <p:grpSpPr>
            <a:xfrm>
              <a:off x="2308355" y="47794"/>
              <a:ext cx="8636715" cy="372300"/>
              <a:chOff x="0" y="0"/>
              <a:chExt cx="8636715" cy="372300"/>
            </a:xfrm>
          </p:grpSpPr>
          <p:pic>
            <p:nvPicPr>
              <p:cNvPr id="30726"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30727"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30728"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30729"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0730"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30731"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30732"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30733"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个人知识管理的原则</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5" name="矩形 4"/>
          <p:cNvSpPr/>
          <p:nvPr/>
        </p:nvSpPr>
        <p:spPr>
          <a:xfrm>
            <a:off x="2566988" y="1644650"/>
            <a:ext cx="4633912"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知识的积累并不只是简单的复制与粘贴，在网络时代，这样做几乎没有任何意义。我们使劲地下载，使劲的复制粘贴，收集各种能收集到的资料</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问题是，有多少被自己真正消化了呢？</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0736" name="肘形连接符 10"/>
          <p:cNvCxnSpPr/>
          <p:nvPr/>
        </p:nvCxnSpPr>
        <p:spPr>
          <a:xfrm>
            <a:off x="1558925" y="5049838"/>
            <a:ext cx="4800600" cy="1509712"/>
          </a:xfrm>
          <a:prstGeom prst="bentConnector3">
            <a:avLst>
              <a:gd name="adj1" fmla="val 5931"/>
            </a:avLst>
          </a:prstGeom>
          <a:ln w="9525" cap="flat" cmpd="sng">
            <a:solidFill>
              <a:srgbClr val="92D050"/>
            </a:solidFill>
            <a:prstDash val="dash"/>
            <a:miter/>
            <a:headEnd type="oval" w="med" len="med"/>
            <a:tailEnd type="diamond" w="lg" len="lg"/>
          </a:ln>
        </p:spPr>
      </p:cxnSp>
      <p:grpSp>
        <p:nvGrpSpPr>
          <p:cNvPr id="30737" name="组合 11"/>
          <p:cNvGrpSpPr/>
          <p:nvPr/>
        </p:nvGrpSpPr>
        <p:grpSpPr>
          <a:xfrm>
            <a:off x="1558925" y="5276850"/>
            <a:ext cx="5087938" cy="1570038"/>
            <a:chOff x="0" y="0"/>
            <a:chExt cx="5088330" cy="1569660"/>
          </a:xfrm>
        </p:grpSpPr>
        <p:sp>
          <p:nvSpPr>
            <p:cNvPr id="2" name="矩形 12"/>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理解消化原则</a:t>
              </a:r>
            </a:p>
          </p:txBody>
        </p:sp>
        <p:sp>
          <p:nvSpPr>
            <p:cNvPr id="30738" name="TextBox 13"/>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92D050"/>
                  </a:solidFill>
                  <a:latin typeface="Broadway" pitchFamily="82" charset="0"/>
                  <a:ea typeface="DFPYeaSong-B5" pitchFamily="2" charset="-120"/>
                  <a:sym typeface="Broadway" pitchFamily="82" charset="0"/>
                </a:rPr>
                <a:t>4</a:t>
              </a:r>
              <a:endParaRPr lang="zh-CN" altLang="en-US" sz="9600" b="1" i="1" dirty="0">
                <a:solidFill>
                  <a:srgbClr val="92D050"/>
                </a:solidFill>
                <a:latin typeface="Broadway" pitchFamily="82" charset="0"/>
                <a:ea typeface="DFPYeaSong-B5" pitchFamily="2" charset="-120"/>
                <a:sym typeface="Broadway" pitchFamily="82" charset="0"/>
              </a:endParaRPr>
            </a:p>
          </p:txBody>
        </p:sp>
      </p:grpSp>
      <p:sp>
        <p:nvSpPr>
          <p:cNvPr id="30740" name="矩形 4"/>
          <p:cNvSpPr/>
          <p:nvPr/>
        </p:nvSpPr>
        <p:spPr>
          <a:xfrm>
            <a:off x="2566988" y="3302000"/>
            <a:ext cx="4633912" cy="1938338"/>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你所存储的知识起码你应该简单看过、知道是在讲什么，若要求更高一点，</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要进行深入的学习、研究后再融入自己的知识系统。</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但在这个过程中，一定不要被原有素材的繁琐和复杂所吓倒，而要能够在自己的透彻研究之后，结合自己的观点，以简单朴素的语言进行二次描述。</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741" name="Picture 4" descr="65866908"/>
          <p:cNvPicPr>
            <a:picLocks noChangeAspect="1"/>
          </p:cNvPicPr>
          <p:nvPr/>
        </p:nvPicPr>
        <p:blipFill>
          <a:blip r:embed="rId6"/>
          <a:stretch>
            <a:fillRect/>
          </a:stretch>
        </p:blipFill>
        <p:spPr>
          <a:xfrm>
            <a:off x="7391400" y="1773238"/>
            <a:ext cx="4286250" cy="2847975"/>
          </a:xfrm>
          <a:prstGeom prst="rect">
            <a:avLst/>
          </a:prstGeom>
          <a:blipFill rotWithShape="1">
            <a:blip r:embed="rId7"/>
            <a:stretch>
              <a:fillRect/>
            </a:stretch>
          </a:blipFill>
          <a:ln w="28575" cap="flat" cmpd="sng">
            <a:solidFill>
              <a:srgbClr val="92D050"/>
            </a:solidFill>
            <a:prstDash val="solid"/>
            <a:miter/>
            <a:headEnd type="oval" w="med" len="med"/>
            <a:tailEnd type="none" w="med" len="med"/>
          </a:ln>
        </p:spPr>
      </p:pic>
      <p:sp>
        <p:nvSpPr>
          <p:cNvPr id="30742" name="矩形 2"/>
          <p:cNvSpPr/>
          <p:nvPr/>
        </p:nvSpPr>
        <p:spPr>
          <a:xfrm>
            <a:off x="7391400" y="5381625"/>
            <a:ext cx="4286250" cy="784225"/>
          </a:xfrm>
          <a:prstGeom prst="rect">
            <a:avLst/>
          </a:prstGeom>
          <a:noFill/>
          <a:ln w="9525">
            <a:noFill/>
          </a:ln>
        </p:spPr>
        <p:txBody>
          <a:bodyPr anchor="t">
            <a:spAutoFit/>
          </a:bodyPr>
          <a:lstStyle/>
          <a:p>
            <a:pPr lvl="0" indent="457200">
              <a:lnSpc>
                <a:spcPct val="125000"/>
              </a:lnSpc>
            </a:pPr>
            <a:r>
              <a:rPr lang="zh-CN" altLang="en-US" sz="18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rPr>
              <a:t>不能用简单朴素的语言所表述的知识，证明你还没有深入理解。</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36"/>
                                        </p:tgtEl>
                                        <p:attrNameLst>
                                          <p:attrName>style.visibility</p:attrName>
                                        </p:attrNameLst>
                                      </p:cBhvr>
                                      <p:to>
                                        <p:strVal val="visible"/>
                                      </p:to>
                                    </p:set>
                                    <p:animEffect filter="wipe(left)">
                                      <p:cBhvr>
                                        <p:cTn id="7" dur="500"/>
                                        <p:tgtEl>
                                          <p:spTgt spid="30736"/>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30737"/>
                                        </p:tgtEl>
                                        <p:attrNameLst>
                                          <p:attrName>style.visibility</p:attrName>
                                        </p:attrNameLst>
                                      </p:cBhvr>
                                      <p:to>
                                        <p:strVal val="visible"/>
                                      </p:to>
                                    </p:set>
                                    <p:anim calcmode="lin" valueType="num">
                                      <p:cBhvr>
                                        <p:cTn id="11" dur="100" fill="hold"/>
                                        <p:tgtEl>
                                          <p:spTgt spid="30737"/>
                                        </p:tgtEl>
                                        <p:attrNameLst>
                                          <p:attrName>ppt_x</p:attrName>
                                        </p:attrNameLst>
                                      </p:cBhvr>
                                      <p:tavLst>
                                        <p:tav tm="0">
                                          <p:val>
                                            <p:strVal val="1+#ppt_w/2"/>
                                          </p:val>
                                        </p:tav>
                                        <p:tav tm="100000">
                                          <p:val>
                                            <p:strVal val="#ppt_x"/>
                                          </p:val>
                                        </p:tav>
                                      </p:tavLst>
                                    </p:anim>
                                    <p:anim calcmode="lin" valueType="num">
                                      <p:cBhvr>
                                        <p:cTn id="12" dur="100" fill="hold"/>
                                        <p:tgtEl>
                                          <p:spTgt spid="3073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0735"/>
                                        </p:tgtEl>
                                        <p:attrNameLst>
                                          <p:attrName>style.visibility</p:attrName>
                                        </p:attrNameLst>
                                      </p:cBhvr>
                                      <p:to>
                                        <p:strVal val="visible"/>
                                      </p:to>
                                    </p:set>
                                    <p:animEffect filter="fade">
                                      <p:cBhvr>
                                        <p:cTn id="15" dur="1000"/>
                                        <p:tgtEl>
                                          <p:spTgt spid="30735"/>
                                        </p:tgtEl>
                                      </p:cBhvr>
                                    </p:animEffect>
                                    <p:anim calcmode="lin" valueType="num">
                                      <p:cBhvr>
                                        <p:cTn id="16" dur="1000" fill="hold"/>
                                        <p:tgtEl>
                                          <p:spTgt spid="30735"/>
                                        </p:tgtEl>
                                        <p:attrNameLst>
                                          <p:attrName>ppt_x</p:attrName>
                                        </p:attrNameLst>
                                      </p:cBhvr>
                                      <p:tavLst>
                                        <p:tav tm="0">
                                          <p:val>
                                            <p:strVal val="#ppt_x"/>
                                          </p:val>
                                        </p:tav>
                                        <p:tav tm="100000">
                                          <p:val>
                                            <p:strVal val="#ppt_x"/>
                                          </p:val>
                                        </p:tav>
                                      </p:tavLst>
                                    </p:anim>
                                    <p:anim calcmode="lin" valueType="num">
                                      <p:cBhvr>
                                        <p:cTn id="17" dur="1000" fill="hold"/>
                                        <p:tgtEl>
                                          <p:spTgt spid="3073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740"/>
                                        </p:tgtEl>
                                        <p:attrNameLst>
                                          <p:attrName>style.visibility</p:attrName>
                                        </p:attrNameLst>
                                      </p:cBhvr>
                                      <p:to>
                                        <p:strVal val="visible"/>
                                      </p:to>
                                    </p:set>
                                    <p:animEffect filter="fade">
                                      <p:cBhvr>
                                        <p:cTn id="20" dur="1000"/>
                                        <p:tgtEl>
                                          <p:spTgt spid="30740"/>
                                        </p:tgtEl>
                                      </p:cBhvr>
                                    </p:animEffect>
                                    <p:anim calcmode="lin" valueType="num">
                                      <p:cBhvr>
                                        <p:cTn id="21" dur="1000" fill="hold"/>
                                        <p:tgtEl>
                                          <p:spTgt spid="30740"/>
                                        </p:tgtEl>
                                        <p:attrNameLst>
                                          <p:attrName>ppt_x</p:attrName>
                                        </p:attrNameLst>
                                      </p:cBhvr>
                                      <p:tavLst>
                                        <p:tav tm="0">
                                          <p:val>
                                            <p:strVal val="#ppt_x"/>
                                          </p:val>
                                        </p:tav>
                                        <p:tav tm="100000">
                                          <p:val>
                                            <p:strVal val="#ppt_x"/>
                                          </p:val>
                                        </p:tav>
                                      </p:tavLst>
                                    </p:anim>
                                    <p:anim calcmode="lin" valueType="num">
                                      <p:cBhvr>
                                        <p:cTn id="22" dur="1000" fill="hold"/>
                                        <p:tgtEl>
                                          <p:spTgt spid="30740"/>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30741"/>
                                        </p:tgtEl>
                                        <p:attrNameLst>
                                          <p:attrName>style.visibility</p:attrName>
                                        </p:attrNameLst>
                                      </p:cBhvr>
                                      <p:to>
                                        <p:strVal val="visible"/>
                                      </p:to>
                                    </p:set>
                                    <p:animEffect filter="fade">
                                      <p:cBhvr>
                                        <p:cTn id="25" dur="1000"/>
                                        <p:tgtEl>
                                          <p:spTgt spid="30741"/>
                                        </p:tgtEl>
                                      </p:cBhvr>
                                    </p:animEffect>
                                    <p:anim calcmode="lin" valueType="num">
                                      <p:cBhvr>
                                        <p:cTn id="26" dur="1000" fill="hold"/>
                                        <p:tgtEl>
                                          <p:spTgt spid="30741"/>
                                        </p:tgtEl>
                                        <p:attrNameLst>
                                          <p:attrName>ppt_x</p:attrName>
                                        </p:attrNameLst>
                                      </p:cBhvr>
                                      <p:tavLst>
                                        <p:tav tm="0">
                                          <p:val>
                                            <p:strVal val="#ppt_x"/>
                                          </p:val>
                                        </p:tav>
                                        <p:tav tm="100000">
                                          <p:val>
                                            <p:strVal val="#ppt_x"/>
                                          </p:val>
                                        </p:tav>
                                      </p:tavLst>
                                    </p:anim>
                                    <p:anim calcmode="lin" valueType="num">
                                      <p:cBhvr>
                                        <p:cTn id="27" dur="1000" fill="hold"/>
                                        <p:tgtEl>
                                          <p:spTgt spid="3074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iterate type="wd">
                                    <p:tmPct val="10000"/>
                                  </p:iterate>
                                  <p:childTnLst>
                                    <p:set>
                                      <p:cBhvr>
                                        <p:cTn id="31" dur="1" fill="hold">
                                          <p:stCondLst>
                                            <p:cond delay="0"/>
                                          </p:stCondLst>
                                        </p:cTn>
                                        <p:tgtEl>
                                          <p:spTgt spid="30742"/>
                                        </p:tgtEl>
                                        <p:attrNameLst>
                                          <p:attrName>style.visibility</p:attrName>
                                        </p:attrNameLst>
                                      </p:cBhvr>
                                      <p:to>
                                        <p:strVal val="visible"/>
                                      </p:to>
                                    </p:set>
                                    <p:animScale>
                                      <p:cBhvr>
                                        <p:cTn id="32" dur="1000" decel="50000" fill="hold">
                                          <p:stCondLst>
                                            <p:cond delay="0"/>
                                          </p:stCondLst>
                                        </p:cTn>
                                        <p:tgtEl>
                                          <p:spTgt spid="307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742"/>
                                        </p:tgtEl>
                                        <p:attrNameLst>
                                          <p:attrName>ppt_x</p:attrName>
                                          <p:attrName>ppt_y</p:attrName>
                                        </p:attrNameLst>
                                      </p:cBhvr>
                                    </p:animMotion>
                                    <p:animEffect filter="fade">
                                      <p:cBhvr>
                                        <p:cTn id="34" dur="1000"/>
                                        <p:tgtEl>
                                          <p:spTgt spid="30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5" grpId="0" bldLvl="0"/>
      <p:bldP spid="30736" grpId="0" animBg="1"/>
      <p:bldP spid="30740" grpId="0" bldLvl="0"/>
      <p:bldP spid="30742"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组合 1"/>
          <p:cNvGrpSpPr/>
          <p:nvPr/>
        </p:nvGrpSpPr>
        <p:grpSpPr>
          <a:xfrm>
            <a:off x="1127125" y="441325"/>
            <a:ext cx="10944225" cy="468313"/>
            <a:chOff x="0" y="0"/>
            <a:chExt cx="10945070" cy="468001"/>
          </a:xfrm>
        </p:grpSpPr>
        <p:sp>
          <p:nvSpPr>
            <p:cNvPr id="31746"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1747"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1748"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1749" name="组合 5"/>
            <p:cNvGrpSpPr>
              <a:grpSpLocks noChangeAspect="1"/>
            </p:cNvGrpSpPr>
            <p:nvPr/>
          </p:nvGrpSpPr>
          <p:grpSpPr>
            <a:xfrm>
              <a:off x="2308355" y="47794"/>
              <a:ext cx="8636715" cy="372300"/>
              <a:chOff x="0" y="0"/>
              <a:chExt cx="8636715" cy="372300"/>
            </a:xfrm>
          </p:grpSpPr>
          <p:pic>
            <p:nvPicPr>
              <p:cNvPr id="31750"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31751"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31752"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31753"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1754"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31755"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31756"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31757"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个人知识管理的原则</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9" name="矩形 4"/>
          <p:cNvSpPr/>
          <p:nvPr/>
        </p:nvSpPr>
        <p:spPr>
          <a:xfrm>
            <a:off x="2566988" y="2390775"/>
            <a:ext cx="4633912" cy="67945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马云说，</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今天非常残酷，明天更残酷，后天很美好，但是绝大部分人死在明天晚上。</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cxnSp>
        <p:nvCxnSpPr>
          <p:cNvPr id="31760" name="肘形连接符 10"/>
          <p:cNvCxnSpPr/>
          <p:nvPr/>
        </p:nvCxnSpPr>
        <p:spPr>
          <a:xfrm>
            <a:off x="1558925" y="5049838"/>
            <a:ext cx="4800600" cy="1509712"/>
          </a:xfrm>
          <a:prstGeom prst="bentConnector3">
            <a:avLst>
              <a:gd name="adj1" fmla="val 5931"/>
            </a:avLst>
          </a:prstGeom>
          <a:ln w="9525" cap="flat" cmpd="sng">
            <a:solidFill>
              <a:srgbClr val="92D050"/>
            </a:solidFill>
            <a:prstDash val="dash"/>
            <a:miter/>
            <a:headEnd type="oval" w="med" len="med"/>
            <a:tailEnd type="diamond" w="lg" len="lg"/>
          </a:ln>
        </p:spPr>
      </p:cxnSp>
      <p:grpSp>
        <p:nvGrpSpPr>
          <p:cNvPr id="31761" name="组合 11"/>
          <p:cNvGrpSpPr/>
          <p:nvPr/>
        </p:nvGrpSpPr>
        <p:grpSpPr>
          <a:xfrm>
            <a:off x="1558925" y="5276850"/>
            <a:ext cx="5087938" cy="1570038"/>
            <a:chOff x="0" y="0"/>
            <a:chExt cx="5088330" cy="1569660"/>
          </a:xfrm>
        </p:grpSpPr>
        <p:sp>
          <p:nvSpPr>
            <p:cNvPr id="2" name="矩形 12"/>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反复坚持原则</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1762" name="TextBox 13"/>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92D050"/>
                  </a:solidFill>
                  <a:latin typeface="Broadway" pitchFamily="82" charset="0"/>
                  <a:ea typeface="DFPYeaSong-B5" pitchFamily="2" charset="-120"/>
                  <a:sym typeface="Broadway" pitchFamily="82" charset="0"/>
                </a:rPr>
                <a:t>5</a:t>
              </a:r>
              <a:endParaRPr lang="zh-CN" altLang="en-US" sz="9600" b="1" i="1" dirty="0">
                <a:solidFill>
                  <a:srgbClr val="92D050"/>
                </a:solidFill>
                <a:latin typeface="Broadway" pitchFamily="82" charset="0"/>
                <a:ea typeface="DFPYeaSong-B5" pitchFamily="2" charset="-120"/>
                <a:sym typeface="Broadway" pitchFamily="82" charset="0"/>
              </a:endParaRPr>
            </a:p>
          </p:txBody>
        </p:sp>
      </p:grpSp>
      <p:sp>
        <p:nvSpPr>
          <p:cNvPr id="31764" name="矩形 4"/>
          <p:cNvSpPr/>
          <p:nvPr/>
        </p:nvSpPr>
        <p:spPr>
          <a:xfrm>
            <a:off x="2566988" y="3506788"/>
            <a:ext cx="4633912" cy="19399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知识管理的过程是反复“迭代”的过程，是一个</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由“渐修”带来“顿悟”的过程，是一个“量变”引起“质变”的过程。</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因此，没有持续不变的“渐修”和“量变”，就没有豁然开朗的“顿悟”和“质变”，而“顿悟”和“质变”也仅仅只是开始，知识管理贯穿人生全程。</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1765" name="Picture 2" descr="change_16_K9for_22976"/>
          <p:cNvPicPr>
            <a:picLocks noChangeAspect="1"/>
          </p:cNvPicPr>
          <p:nvPr/>
        </p:nvPicPr>
        <p:blipFill>
          <a:blip r:embed="rId6"/>
          <a:stretch>
            <a:fillRect/>
          </a:stretch>
        </p:blipFill>
        <p:spPr>
          <a:xfrm>
            <a:off x="7661275" y="1438275"/>
            <a:ext cx="4067175" cy="5029200"/>
          </a:xfrm>
          <a:prstGeom prst="rect">
            <a:avLst/>
          </a:prstGeom>
          <a:blipFill rotWithShape="1">
            <a:blip r:embed="rId7"/>
            <a:stretch>
              <a:fillRect/>
            </a:stretch>
          </a:blipFill>
          <a:ln w="28575" cap="flat" cmpd="sng">
            <a:solidFill>
              <a:srgbClr val="92D050"/>
            </a:solidFill>
            <a:prstDash val="solid"/>
            <a:miter/>
            <a:headEnd type="oval" w="med" len="med"/>
            <a:tailEnd type="none" w="med" len="med"/>
          </a:ln>
        </p:spPr>
      </p:pic>
      <p:sp>
        <p:nvSpPr>
          <p:cNvPr id="31766" name="直接连接符 15"/>
          <p:cNvSpPr/>
          <p:nvPr/>
        </p:nvSpPr>
        <p:spPr>
          <a:xfrm flipV="1">
            <a:off x="2638425" y="1641475"/>
            <a:ext cx="1588" cy="492125"/>
          </a:xfrm>
          <a:prstGeom prst="line">
            <a:avLst/>
          </a:prstGeom>
          <a:ln w="9525" cap="flat" cmpd="sng">
            <a:solidFill>
              <a:srgbClr val="92D050"/>
            </a:solidFill>
            <a:prstDash val="sysDash"/>
            <a:round/>
            <a:headEnd type="oval" w="med" len="med"/>
            <a:tailEnd type="oval" w="med" len="med"/>
          </a:ln>
        </p:spPr>
      </p:sp>
      <p:sp>
        <p:nvSpPr>
          <p:cNvPr id="31767" name="直接连接符 16"/>
          <p:cNvSpPr/>
          <p:nvPr/>
        </p:nvSpPr>
        <p:spPr>
          <a:xfrm flipH="1">
            <a:off x="2638425" y="1495425"/>
            <a:ext cx="4897438" cy="1588"/>
          </a:xfrm>
          <a:prstGeom prst="line">
            <a:avLst/>
          </a:prstGeom>
          <a:ln w="9525" cap="flat" cmpd="sng">
            <a:solidFill>
              <a:srgbClr val="92D050"/>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760"/>
                                        </p:tgtEl>
                                        <p:attrNameLst>
                                          <p:attrName>style.visibility</p:attrName>
                                        </p:attrNameLst>
                                      </p:cBhvr>
                                      <p:to>
                                        <p:strVal val="visible"/>
                                      </p:to>
                                    </p:set>
                                    <p:animEffect filter="wipe(left)">
                                      <p:cBhvr>
                                        <p:cTn id="7" dur="500"/>
                                        <p:tgtEl>
                                          <p:spTgt spid="31760"/>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31761"/>
                                        </p:tgtEl>
                                        <p:attrNameLst>
                                          <p:attrName>style.visibility</p:attrName>
                                        </p:attrNameLst>
                                      </p:cBhvr>
                                      <p:to>
                                        <p:strVal val="visible"/>
                                      </p:to>
                                    </p:set>
                                    <p:anim calcmode="lin" valueType="num">
                                      <p:cBhvr>
                                        <p:cTn id="11" dur="100" fill="hold"/>
                                        <p:tgtEl>
                                          <p:spTgt spid="31761"/>
                                        </p:tgtEl>
                                        <p:attrNameLst>
                                          <p:attrName>ppt_x</p:attrName>
                                        </p:attrNameLst>
                                      </p:cBhvr>
                                      <p:tavLst>
                                        <p:tav tm="0">
                                          <p:val>
                                            <p:strVal val="1+#ppt_w/2"/>
                                          </p:val>
                                        </p:tav>
                                        <p:tav tm="100000">
                                          <p:val>
                                            <p:strVal val="#ppt_x"/>
                                          </p:val>
                                        </p:tav>
                                      </p:tavLst>
                                    </p:anim>
                                    <p:anim calcmode="lin" valueType="num">
                                      <p:cBhvr>
                                        <p:cTn id="12" dur="100" fill="hold"/>
                                        <p:tgtEl>
                                          <p:spTgt spid="31761"/>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31767"/>
                                        </p:tgtEl>
                                        <p:attrNameLst>
                                          <p:attrName>style.visibility</p:attrName>
                                        </p:attrNameLst>
                                      </p:cBhvr>
                                      <p:to>
                                        <p:strVal val="visible"/>
                                      </p:to>
                                    </p:set>
                                    <p:animEffect filter="wipe(right)">
                                      <p:cBhvr>
                                        <p:cTn id="15" dur="500"/>
                                        <p:tgtEl>
                                          <p:spTgt spid="31767"/>
                                        </p:tgtEl>
                                      </p:cBhvr>
                                    </p:animEffect>
                                  </p:childTnLst>
                                </p:cTn>
                              </p:par>
                              <p:par>
                                <p:cTn id="16" presetID="22" presetClass="entr" presetSubtype="1" fill="hold" nodeType="withEffect">
                                  <p:stCondLst>
                                    <p:cond delay="0"/>
                                  </p:stCondLst>
                                  <p:childTnLst>
                                    <p:set>
                                      <p:cBhvr>
                                        <p:cTn id="17" dur="1" fill="hold">
                                          <p:stCondLst>
                                            <p:cond delay="0"/>
                                          </p:stCondLst>
                                        </p:cTn>
                                        <p:tgtEl>
                                          <p:spTgt spid="31766"/>
                                        </p:tgtEl>
                                        <p:attrNameLst>
                                          <p:attrName>style.visibility</p:attrName>
                                        </p:attrNameLst>
                                      </p:cBhvr>
                                      <p:to>
                                        <p:strVal val="visible"/>
                                      </p:to>
                                    </p:set>
                                    <p:animEffect filter="wipe(up)">
                                      <p:cBhvr>
                                        <p:cTn id="18" dur="500"/>
                                        <p:tgtEl>
                                          <p:spTgt spid="31766"/>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31759"/>
                                        </p:tgtEl>
                                        <p:attrNameLst>
                                          <p:attrName>style.visibility</p:attrName>
                                        </p:attrNameLst>
                                      </p:cBhvr>
                                      <p:to>
                                        <p:strVal val="visible"/>
                                      </p:to>
                                    </p:set>
                                    <p:animEffect filter="fade">
                                      <p:cBhvr>
                                        <p:cTn id="21" dur="1000"/>
                                        <p:tgtEl>
                                          <p:spTgt spid="31759"/>
                                        </p:tgtEl>
                                      </p:cBhvr>
                                    </p:animEffect>
                                    <p:anim calcmode="lin" valueType="num">
                                      <p:cBhvr>
                                        <p:cTn id="22" dur="1000" fill="hold"/>
                                        <p:tgtEl>
                                          <p:spTgt spid="31759"/>
                                        </p:tgtEl>
                                        <p:attrNameLst>
                                          <p:attrName>ppt_x</p:attrName>
                                        </p:attrNameLst>
                                      </p:cBhvr>
                                      <p:tavLst>
                                        <p:tav tm="0">
                                          <p:val>
                                            <p:strVal val="#ppt_x"/>
                                          </p:val>
                                        </p:tav>
                                        <p:tav tm="100000">
                                          <p:val>
                                            <p:strVal val="#ppt_x"/>
                                          </p:val>
                                        </p:tav>
                                      </p:tavLst>
                                    </p:anim>
                                    <p:anim calcmode="lin" valueType="num">
                                      <p:cBhvr>
                                        <p:cTn id="23" dur="1000" fill="hold"/>
                                        <p:tgtEl>
                                          <p:spTgt spid="3175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1764"/>
                                        </p:tgtEl>
                                        <p:attrNameLst>
                                          <p:attrName>style.visibility</p:attrName>
                                        </p:attrNameLst>
                                      </p:cBhvr>
                                      <p:to>
                                        <p:strVal val="visible"/>
                                      </p:to>
                                    </p:set>
                                    <p:animEffect filter="fade">
                                      <p:cBhvr>
                                        <p:cTn id="26" dur="1000"/>
                                        <p:tgtEl>
                                          <p:spTgt spid="31764"/>
                                        </p:tgtEl>
                                      </p:cBhvr>
                                    </p:animEffect>
                                    <p:anim calcmode="lin" valueType="num">
                                      <p:cBhvr>
                                        <p:cTn id="27" dur="1000" fill="hold"/>
                                        <p:tgtEl>
                                          <p:spTgt spid="31764"/>
                                        </p:tgtEl>
                                        <p:attrNameLst>
                                          <p:attrName>ppt_x</p:attrName>
                                        </p:attrNameLst>
                                      </p:cBhvr>
                                      <p:tavLst>
                                        <p:tav tm="0">
                                          <p:val>
                                            <p:strVal val="#ppt_x"/>
                                          </p:val>
                                        </p:tav>
                                        <p:tav tm="100000">
                                          <p:val>
                                            <p:strVal val="#ppt_x"/>
                                          </p:val>
                                        </p:tav>
                                      </p:tavLst>
                                    </p:anim>
                                    <p:anim calcmode="lin" valueType="num">
                                      <p:cBhvr>
                                        <p:cTn id="28" dur="1000" fill="hold"/>
                                        <p:tgtEl>
                                          <p:spTgt spid="3176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31765"/>
                                        </p:tgtEl>
                                        <p:attrNameLst>
                                          <p:attrName>style.visibility</p:attrName>
                                        </p:attrNameLst>
                                      </p:cBhvr>
                                      <p:to>
                                        <p:strVal val="visible"/>
                                      </p:to>
                                    </p:set>
                                    <p:animEffect filter="fade">
                                      <p:cBhvr>
                                        <p:cTn id="31" dur="1000"/>
                                        <p:tgtEl>
                                          <p:spTgt spid="31765"/>
                                        </p:tgtEl>
                                      </p:cBhvr>
                                    </p:animEffect>
                                    <p:anim calcmode="lin" valueType="num">
                                      <p:cBhvr>
                                        <p:cTn id="32" dur="1000" fill="hold"/>
                                        <p:tgtEl>
                                          <p:spTgt spid="31765"/>
                                        </p:tgtEl>
                                        <p:attrNameLst>
                                          <p:attrName>ppt_x</p:attrName>
                                        </p:attrNameLst>
                                      </p:cBhvr>
                                      <p:tavLst>
                                        <p:tav tm="0">
                                          <p:val>
                                            <p:strVal val="#ppt_x"/>
                                          </p:val>
                                        </p:tav>
                                        <p:tav tm="100000">
                                          <p:val>
                                            <p:strVal val="#ppt_x"/>
                                          </p:val>
                                        </p:tav>
                                      </p:tavLst>
                                    </p:anim>
                                    <p:anim calcmode="lin" valueType="num">
                                      <p:cBhvr>
                                        <p:cTn id="33" dur="1000" fill="hold"/>
                                        <p:tgtEl>
                                          <p:spTgt spid="317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9" grpId="0" bldLvl="0"/>
      <p:bldP spid="31760" grpId="0" animBg="1"/>
      <p:bldP spid="31764"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2"/>
          <p:cNvGrpSpPr/>
          <p:nvPr/>
        </p:nvGrpSpPr>
        <p:grpSpPr>
          <a:xfrm>
            <a:off x="95250" y="1412875"/>
            <a:ext cx="11985625" cy="4321175"/>
            <a:chOff x="0" y="0"/>
            <a:chExt cx="11986000" cy="4320480"/>
          </a:xfrm>
        </p:grpSpPr>
        <p:sp>
          <p:nvSpPr>
            <p:cNvPr id="2" name="圆角矩形 13"/>
            <p:cNvSpPr/>
            <p:nvPr/>
          </p:nvSpPr>
          <p:spPr>
            <a:xfrm>
              <a:off x="8195498"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圆角矩形 12"/>
            <p:cNvSpPr/>
            <p:nvPr/>
          </p:nvSpPr>
          <p:spPr>
            <a:xfrm>
              <a:off x="4613498"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5124" name="圆角矩形 9"/>
            <p:cNvSpPr/>
            <p:nvPr/>
          </p:nvSpPr>
          <p:spPr>
            <a:xfrm>
              <a:off x="1031498"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Freeform 7"/>
            <p:cNvSpPr/>
            <p:nvPr/>
          </p:nvSpPr>
          <p:spPr>
            <a:xfrm>
              <a:off x="4613352" y="3600400"/>
              <a:ext cx="2772000" cy="468000"/>
            </a:xfrm>
            <a:prstGeom prst="rect">
              <a:avLst/>
            </a:prstGeom>
            <a:gradFill rotWithShape="1">
              <a:gsLst>
                <a:gs pos="0">
                  <a:srgbClr val="7F7F7F"/>
                </a:gs>
                <a:gs pos="100000">
                  <a:srgbClr val="D8D8D8"/>
                </a:gs>
              </a:gsLst>
              <a:lin ang="5400000" scaled="1"/>
              <a:tileRect/>
            </a:gradFill>
            <a:ln w="9525">
              <a:noFill/>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5126" name="Freeform 7"/>
            <p:cNvSpPr/>
            <p:nvPr/>
          </p:nvSpPr>
          <p:spPr>
            <a:xfrm>
              <a:off x="1031352" y="3600400"/>
              <a:ext cx="2772000" cy="468000"/>
            </a:xfrm>
            <a:prstGeom prst="rect">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9525">
              <a:noFill/>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5127" name="Freeform 7"/>
            <p:cNvSpPr/>
            <p:nvPr/>
          </p:nvSpPr>
          <p:spPr>
            <a:xfrm>
              <a:off x="8195352" y="3600401"/>
              <a:ext cx="2772000" cy="468000"/>
            </a:xfrm>
            <a:prstGeom prst="rect">
              <a:avLst/>
            </a:prstGeom>
            <a:gradFill rotWithShape="1">
              <a:gsLst>
                <a:gs pos="0">
                  <a:srgbClr val="7F7F7F"/>
                </a:gs>
                <a:gs pos="100000">
                  <a:srgbClr val="D8D8D8"/>
                </a:gs>
              </a:gsLst>
              <a:lin ang="5400000" scaled="1"/>
              <a:tileRect/>
            </a:gradFill>
            <a:ln w="9525">
              <a:noFill/>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5128" name="Picture 7" descr="C:\Documents and Settings\tdz\桌面\10012-120405002K8201.jpg"/>
            <p:cNvPicPr>
              <a:picLocks noChangeAspect="1"/>
            </p:cNvPicPr>
            <p:nvPr/>
          </p:nvPicPr>
          <p:blipFill>
            <a:blip r:embed="rId2"/>
            <a:stretch>
              <a:fillRect/>
            </a:stretch>
          </p:blipFill>
          <p:spPr>
            <a:xfrm>
              <a:off x="8489484" y="619611"/>
              <a:ext cx="2184028" cy="2839236"/>
            </a:xfrm>
            <a:prstGeom prst="rect">
              <a:avLst/>
            </a:prstGeom>
            <a:noFill/>
            <a:ln w="9525">
              <a:noFill/>
            </a:ln>
          </p:spPr>
        </p:pic>
        <p:pic>
          <p:nvPicPr>
            <p:cNvPr id="5129" name="Picture 8" descr="C:\Documents and Settings\tdz\桌面\xpic5234.jpg"/>
            <p:cNvPicPr>
              <a:picLocks noChangeAspect="1"/>
            </p:cNvPicPr>
            <p:nvPr/>
          </p:nvPicPr>
          <p:blipFill>
            <a:blip r:embed="rId3"/>
            <a:srcRect l="33304"/>
            <a:stretch>
              <a:fillRect/>
            </a:stretch>
          </p:blipFill>
          <p:spPr>
            <a:xfrm>
              <a:off x="4907484" y="617159"/>
              <a:ext cx="2184028" cy="2841687"/>
            </a:xfrm>
            <a:prstGeom prst="rect">
              <a:avLst/>
            </a:prstGeom>
            <a:noFill/>
            <a:ln w="9525">
              <a:noFill/>
            </a:ln>
          </p:spPr>
        </p:pic>
        <p:pic>
          <p:nvPicPr>
            <p:cNvPr id="5130" name="Picture 9" descr="C:\Documents and Settings\tdz\桌面\different-people-180.jpg"/>
            <p:cNvPicPr>
              <a:picLocks noChangeAspect="1"/>
            </p:cNvPicPr>
            <p:nvPr/>
          </p:nvPicPr>
          <p:blipFill>
            <a:blip r:embed="rId4"/>
            <a:srcRect b="13132"/>
            <a:stretch>
              <a:fillRect/>
            </a:stretch>
          </p:blipFill>
          <p:spPr>
            <a:xfrm>
              <a:off x="1325338" y="617160"/>
              <a:ext cx="2184028" cy="2841688"/>
            </a:xfrm>
            <a:prstGeom prst="rect">
              <a:avLst/>
            </a:prstGeom>
            <a:noFill/>
            <a:ln w="9525">
              <a:noFill/>
            </a:ln>
          </p:spPr>
        </p:pic>
        <p:grpSp>
          <p:nvGrpSpPr>
            <p:cNvPr id="5131" name="组合 1"/>
            <p:cNvGrpSpPr>
              <a:grpSpLocks noChangeAspect="1"/>
            </p:cNvGrpSpPr>
            <p:nvPr/>
          </p:nvGrpSpPr>
          <p:grpSpPr>
            <a:xfrm>
              <a:off x="0" y="119862"/>
              <a:ext cx="11986000" cy="372468"/>
              <a:chOff x="0" y="0"/>
              <a:chExt cx="11986000" cy="372468"/>
            </a:xfrm>
          </p:grpSpPr>
          <p:pic>
            <p:nvPicPr>
              <p:cNvPr id="5132" name="Picture 2" descr="C:\Documents and Settings\tdz\桌面\未标题-2 拷贝1.png"/>
              <p:cNvPicPr>
                <a:picLocks noChangeAspect="1"/>
              </p:cNvPicPr>
              <p:nvPr/>
            </p:nvPicPr>
            <p:blipFill>
              <a:blip r:embed="rId5"/>
              <a:stretch>
                <a:fillRect/>
              </a:stretch>
            </p:blipFill>
            <p:spPr>
              <a:xfrm>
                <a:off x="10386000" y="168"/>
                <a:ext cx="1600000" cy="371429"/>
              </a:xfrm>
              <a:prstGeom prst="rect">
                <a:avLst/>
              </a:prstGeom>
              <a:noFill/>
              <a:ln w="9525">
                <a:noFill/>
              </a:ln>
            </p:spPr>
          </p:pic>
          <p:pic>
            <p:nvPicPr>
              <p:cNvPr id="5133" name="Picture 4" descr="C:\Documents and Settings\tdz\桌面\未标题-3 拷贝.png"/>
              <p:cNvPicPr>
                <a:picLocks noChangeAspect="1"/>
              </p:cNvPicPr>
              <p:nvPr/>
            </p:nvPicPr>
            <p:blipFill>
              <a:blip r:embed="rId6"/>
              <a:stretch>
                <a:fillRect/>
              </a:stretch>
            </p:blipFill>
            <p:spPr>
              <a:xfrm>
                <a:off x="6935756" y="168"/>
                <a:ext cx="1771429" cy="371429"/>
              </a:xfrm>
              <a:prstGeom prst="rect">
                <a:avLst/>
              </a:prstGeom>
              <a:noFill/>
              <a:ln w="9525">
                <a:noFill/>
              </a:ln>
            </p:spPr>
          </p:pic>
          <p:pic>
            <p:nvPicPr>
              <p:cNvPr id="5134" name="Picture 4" descr="C:\Documents and Settings\tdz\桌面\未标题-3 拷贝.png"/>
              <p:cNvPicPr>
                <a:picLocks noChangeAspect="1"/>
              </p:cNvPicPr>
              <p:nvPr/>
            </p:nvPicPr>
            <p:blipFill>
              <a:blip r:embed="rId6"/>
              <a:stretch>
                <a:fillRect/>
              </a:stretch>
            </p:blipFill>
            <p:spPr>
              <a:xfrm>
                <a:off x="3330442" y="1039"/>
                <a:ext cx="1771429" cy="371429"/>
              </a:xfrm>
              <a:prstGeom prst="rect">
                <a:avLst/>
              </a:prstGeom>
              <a:noFill/>
              <a:ln w="9525">
                <a:noFill/>
              </a:ln>
            </p:spPr>
          </p:pic>
          <p:pic>
            <p:nvPicPr>
              <p:cNvPr id="5135" name="Picture 3" descr="C:\Documents and Settings\tdz\桌面\未标题-2 拷贝2.png"/>
              <p:cNvPicPr>
                <a:picLocks noChangeAspect="1"/>
              </p:cNvPicPr>
              <p:nvPr/>
            </p:nvPicPr>
            <p:blipFill>
              <a:blip r:embed="rId7"/>
              <a:stretch>
                <a:fillRect/>
              </a:stretch>
            </p:blipFill>
            <p:spPr>
              <a:xfrm>
                <a:off x="0" y="0"/>
                <a:ext cx="1600000" cy="371429"/>
              </a:xfrm>
              <a:prstGeom prst="rect">
                <a:avLst/>
              </a:prstGeom>
              <a:noFill/>
              <a:ln w="9525">
                <a:noFill/>
              </a:ln>
            </p:spPr>
          </p:pic>
        </p:grpSp>
      </p:grpSp>
      <p:grpSp>
        <p:nvGrpSpPr>
          <p:cNvPr id="5137" name="组合 3"/>
          <p:cNvGrpSpPr/>
          <p:nvPr/>
        </p:nvGrpSpPr>
        <p:grpSpPr>
          <a:xfrm>
            <a:off x="85725" y="441325"/>
            <a:ext cx="11985625" cy="468313"/>
            <a:chOff x="0" y="0"/>
            <a:chExt cx="11986000" cy="468001"/>
          </a:xfrm>
        </p:grpSpPr>
        <p:sp>
          <p:nvSpPr>
            <p:cNvPr id="3" name="Freeform 7"/>
            <p:cNvSpPr/>
            <p:nvPr/>
          </p:nvSpPr>
          <p:spPr>
            <a:xfrm>
              <a:off x="462293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5138" name="Freeform 7"/>
            <p:cNvSpPr/>
            <p:nvPr/>
          </p:nvSpPr>
          <p:spPr>
            <a:xfrm>
              <a:off x="104093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5139" name="Freeform 7"/>
            <p:cNvSpPr/>
            <p:nvPr/>
          </p:nvSpPr>
          <p:spPr>
            <a:xfrm>
              <a:off x="820493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5140" name="组合 22"/>
            <p:cNvGrpSpPr>
              <a:grpSpLocks noChangeAspect="1"/>
            </p:cNvGrpSpPr>
            <p:nvPr/>
          </p:nvGrpSpPr>
          <p:grpSpPr>
            <a:xfrm>
              <a:off x="0" y="58353"/>
              <a:ext cx="11986000" cy="372468"/>
              <a:chOff x="0" y="0"/>
              <a:chExt cx="11986000" cy="372468"/>
            </a:xfrm>
          </p:grpSpPr>
          <p:pic>
            <p:nvPicPr>
              <p:cNvPr id="5141" name="Picture 2" descr="C:\Documents and Settings\tdz\桌面\未标题-2 拷贝1.png"/>
              <p:cNvPicPr>
                <a:picLocks noChangeAspect="1"/>
              </p:cNvPicPr>
              <p:nvPr/>
            </p:nvPicPr>
            <p:blipFill>
              <a:blip r:embed="rId5"/>
              <a:stretch>
                <a:fillRect/>
              </a:stretch>
            </p:blipFill>
            <p:spPr>
              <a:xfrm>
                <a:off x="10386000" y="168"/>
                <a:ext cx="1600000" cy="371429"/>
              </a:xfrm>
              <a:prstGeom prst="rect">
                <a:avLst/>
              </a:prstGeom>
              <a:noFill/>
              <a:ln w="9525">
                <a:noFill/>
              </a:ln>
            </p:spPr>
          </p:pic>
          <p:pic>
            <p:nvPicPr>
              <p:cNvPr id="5142" name="Picture 4" descr="C:\Documents and Settings\tdz\桌面\未标题-3 拷贝.png"/>
              <p:cNvPicPr>
                <a:picLocks noChangeAspect="1"/>
              </p:cNvPicPr>
              <p:nvPr/>
            </p:nvPicPr>
            <p:blipFill>
              <a:blip r:embed="rId6"/>
              <a:stretch>
                <a:fillRect/>
              </a:stretch>
            </p:blipFill>
            <p:spPr>
              <a:xfrm>
                <a:off x="6935756" y="168"/>
                <a:ext cx="1771429" cy="371429"/>
              </a:xfrm>
              <a:prstGeom prst="rect">
                <a:avLst/>
              </a:prstGeom>
              <a:noFill/>
              <a:ln w="9525">
                <a:noFill/>
              </a:ln>
            </p:spPr>
          </p:pic>
          <p:pic>
            <p:nvPicPr>
              <p:cNvPr id="5143" name="Picture 4" descr="C:\Documents and Settings\tdz\桌面\未标题-3 拷贝.png"/>
              <p:cNvPicPr>
                <a:picLocks noChangeAspect="1"/>
              </p:cNvPicPr>
              <p:nvPr/>
            </p:nvPicPr>
            <p:blipFill>
              <a:blip r:embed="rId6"/>
              <a:stretch>
                <a:fillRect/>
              </a:stretch>
            </p:blipFill>
            <p:spPr>
              <a:xfrm>
                <a:off x="3330442" y="1039"/>
                <a:ext cx="1771429" cy="371429"/>
              </a:xfrm>
              <a:prstGeom prst="rect">
                <a:avLst/>
              </a:prstGeom>
              <a:noFill/>
              <a:ln w="9525">
                <a:noFill/>
              </a:ln>
            </p:spPr>
          </p:pic>
          <p:pic>
            <p:nvPicPr>
              <p:cNvPr id="5144" name="Picture 3" descr="C:\Documents and Settings\tdz\桌面\未标题-2 拷贝2.png"/>
              <p:cNvPicPr>
                <a:picLocks noChangeAspect="1"/>
              </p:cNvPicPr>
              <p:nvPr/>
            </p:nvPicPr>
            <p:blipFill>
              <a:blip r:embed="rId7"/>
              <a:stretch>
                <a:fillRect/>
              </a:stretch>
            </p:blipFill>
            <p:spPr>
              <a:xfrm>
                <a:off x="0" y="0"/>
                <a:ext cx="1600000" cy="371429"/>
              </a:xfrm>
              <a:prstGeom prst="rect">
                <a:avLst/>
              </a:prstGeom>
              <a:noFill/>
              <a:ln w="9525">
                <a:noFill/>
              </a:ln>
            </p:spPr>
          </p:pic>
        </p:grpSp>
      </p:grpSp>
      <p:sp>
        <p:nvSpPr>
          <p:cNvPr id="5145" name="TextBox 28"/>
          <p:cNvSpPr/>
          <p:nvPr/>
        </p:nvSpPr>
        <p:spPr>
          <a:xfrm rot="-2671436">
            <a:off x="11456988" y="6315075"/>
            <a:ext cx="800100" cy="339725"/>
          </a:xfrm>
          <a:prstGeom prst="rect">
            <a:avLst/>
          </a:prstGeom>
          <a:noFill/>
          <a:ln w="9525">
            <a:noFill/>
          </a:ln>
        </p:spPr>
        <p:txBody>
          <a:bodyPr wrap="none" anchor="t">
            <a:spAutoFit/>
          </a:bodyPr>
          <a:lstStyle/>
          <a:p>
            <a:pPr lvl="0" indent="0"/>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5146"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 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5122"/>
                                        </p:tgtEl>
                                        <p:attrNameLst>
                                          <p:attrName>ppt_x</p:attrName>
                                          <p:attrName>ppt_y</p:attrName>
                                        </p:attrNameLst>
                                      </p:cBhvr>
                                      <p:rCtr x="2600" y="-1784400"/>
                                    </p:animMotion>
                                  </p:childTnLst>
                                </p:cTn>
                              </p:par>
                              <p:par>
                                <p:cTn id="7" presetID="53" presetClass="exit" presetSubtype="16" fill="hold" nodeType="withEffect">
                                  <p:stCondLst>
                                    <p:cond delay="0"/>
                                  </p:stCondLst>
                                  <p:childTnLst>
                                    <p:anim calcmode="lin" valueType="num">
                                      <p:cBhvr>
                                        <p:cTn id="8" dur="500"/>
                                        <p:tgtEl>
                                          <p:spTgt spid="5122"/>
                                        </p:tgtEl>
                                        <p:attrNameLst>
                                          <p:attrName>ppt_w</p:attrName>
                                        </p:attrNameLst>
                                      </p:cBhvr>
                                      <p:tavLst>
                                        <p:tav tm="0">
                                          <p:val>
                                            <p:strVal val="ppt_w"/>
                                          </p:val>
                                        </p:tav>
                                        <p:tav tm="100000">
                                          <p:val>
                                            <p:fltVal val="0"/>
                                          </p:val>
                                        </p:tav>
                                      </p:tavLst>
                                    </p:anim>
                                    <p:anim calcmode="lin" valueType="num">
                                      <p:cBhvr>
                                        <p:cTn id="9" dur="500"/>
                                        <p:tgtEl>
                                          <p:spTgt spid="5122"/>
                                        </p:tgtEl>
                                        <p:attrNameLst>
                                          <p:attrName>ppt_h</p:attrName>
                                        </p:attrNameLst>
                                      </p:cBhvr>
                                      <p:tavLst>
                                        <p:tav tm="0">
                                          <p:val>
                                            <p:strVal val="ppt_h"/>
                                          </p:val>
                                        </p:tav>
                                        <p:tav tm="100000">
                                          <p:val>
                                            <p:fltVal val="0"/>
                                          </p:val>
                                        </p:tav>
                                      </p:tavLst>
                                    </p:anim>
                                    <p:animEffect filter="fade">
                                      <p:cBhvr>
                                        <p:cTn id="10" dur="500"/>
                                        <p:tgtEl>
                                          <p:spTgt spid="5122"/>
                                        </p:tgtEl>
                                      </p:cBhvr>
                                    </p:animEffect>
                                    <p:set>
                                      <p:cBhvr>
                                        <p:cTn id="11" dur="1" fill="hold">
                                          <p:stCondLst>
                                            <p:cond delay="499"/>
                                          </p:stCondLst>
                                        </p:cTn>
                                        <p:tgtEl>
                                          <p:spTgt spid="5122"/>
                                        </p:tgtEl>
                                        <p:attrNameLst>
                                          <p:attrName>style.visibility</p:attrName>
                                        </p:attrNameLst>
                                      </p:cBhvr>
                                      <p:to>
                                        <p:strVal val="hidden"/>
                                      </p:to>
                                    </p:set>
                                  </p:childTnLst>
                                </p:cTn>
                              </p:par>
                              <p:par>
                                <p:cTn id="12" presetID="53" presetClass="entr" presetSubtype="16" fill="hold" nodeType="withEffect">
                                  <p:stCondLst>
                                    <p:cond delay="300"/>
                                  </p:stCondLst>
                                  <p:childTnLst>
                                    <p:set>
                                      <p:cBhvr>
                                        <p:cTn id="13" dur="1" fill="hold">
                                          <p:stCondLst>
                                            <p:cond delay="0"/>
                                          </p:stCondLst>
                                        </p:cTn>
                                        <p:tgtEl>
                                          <p:spTgt spid="5137"/>
                                        </p:tgtEl>
                                        <p:attrNameLst>
                                          <p:attrName>style.visibility</p:attrName>
                                        </p:attrNameLst>
                                      </p:cBhvr>
                                      <p:to>
                                        <p:strVal val="visible"/>
                                      </p:to>
                                    </p:set>
                                    <p:anim calcmode="lin" valueType="num">
                                      <p:cBhvr>
                                        <p:cTn id="14" dur="500" fill="hold"/>
                                        <p:tgtEl>
                                          <p:spTgt spid="5137"/>
                                        </p:tgtEl>
                                        <p:attrNameLst>
                                          <p:attrName>ppt_w</p:attrName>
                                        </p:attrNameLst>
                                      </p:cBhvr>
                                      <p:tavLst>
                                        <p:tav tm="0">
                                          <p:val>
                                            <p:fltVal val="0"/>
                                          </p:val>
                                        </p:tav>
                                        <p:tav tm="100000">
                                          <p:val>
                                            <p:strVal val="#ppt_w"/>
                                          </p:val>
                                        </p:tav>
                                      </p:tavLst>
                                    </p:anim>
                                    <p:anim calcmode="lin" valueType="num">
                                      <p:cBhvr>
                                        <p:cTn id="15" dur="500" fill="hold"/>
                                        <p:tgtEl>
                                          <p:spTgt spid="5137"/>
                                        </p:tgtEl>
                                        <p:attrNameLst>
                                          <p:attrName>ppt_h</p:attrName>
                                        </p:attrNameLst>
                                      </p:cBhvr>
                                      <p:tavLst>
                                        <p:tav tm="0">
                                          <p:val>
                                            <p:fltVal val="0"/>
                                          </p:val>
                                        </p:tav>
                                        <p:tav tm="100000">
                                          <p:val>
                                            <p:strVal val="#ppt_h"/>
                                          </p:val>
                                        </p:tav>
                                      </p:tavLst>
                                    </p:anim>
                                    <p:animEffect filter="fade">
                                      <p:cBhvr>
                                        <p:cTn id="16" dur="500"/>
                                        <p:tgtEl>
                                          <p:spTgt spid="5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组合 1"/>
          <p:cNvGrpSpPr/>
          <p:nvPr/>
        </p:nvGrpSpPr>
        <p:grpSpPr>
          <a:xfrm>
            <a:off x="1127125" y="441325"/>
            <a:ext cx="10944225" cy="468313"/>
            <a:chOff x="0" y="0"/>
            <a:chExt cx="10945070" cy="468001"/>
          </a:xfrm>
        </p:grpSpPr>
        <p:sp>
          <p:nvSpPr>
            <p:cNvPr id="32770" name="Freeform 7"/>
            <p:cNvSpPr/>
            <p:nvPr/>
          </p:nvSpPr>
          <p:spPr>
            <a:xfrm>
              <a:off x="3582000" y="0"/>
              <a:ext cx="2772000" cy="468000"/>
            </a:xfrm>
            <a:prstGeom prst="roundRect">
              <a:avLst>
                <a:gd name="adj" fmla="val 16667"/>
              </a:avLst>
            </a:prstGeom>
            <a:gradFill rotWithShape="1">
              <a:gsLst>
                <a:gs pos="0">
                  <a:srgbClr val="A7DA71">
                    <a:alpha val="100000"/>
                  </a:srgbClr>
                </a:gs>
                <a:gs pos="32999">
                  <a:srgbClr val="A7DA71">
                    <a:alpha val="100000"/>
                  </a:srgbClr>
                </a:gs>
                <a:gs pos="100000">
                  <a:srgbClr val="6DAA2D">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2771"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2772"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2773" name="组合 5"/>
            <p:cNvGrpSpPr>
              <a:grpSpLocks noChangeAspect="1"/>
            </p:cNvGrpSpPr>
            <p:nvPr/>
          </p:nvGrpSpPr>
          <p:grpSpPr>
            <a:xfrm>
              <a:off x="2308355" y="47794"/>
              <a:ext cx="8636715" cy="372300"/>
              <a:chOff x="0" y="0"/>
              <a:chExt cx="8636715" cy="372300"/>
            </a:xfrm>
          </p:grpSpPr>
          <p:pic>
            <p:nvPicPr>
              <p:cNvPr id="32774" name="Picture 2" descr="C:\Documents and Settings\tdz\桌面\绿1.png"/>
              <p:cNvPicPr>
                <a:picLocks noChangeAspect="1"/>
              </p:cNvPicPr>
              <p:nvPr/>
            </p:nvPicPr>
            <p:blipFill>
              <a:blip r:embed="rId2"/>
              <a:stretch>
                <a:fillRect/>
              </a:stretch>
            </p:blipFill>
            <p:spPr>
              <a:xfrm>
                <a:off x="7039819" y="0"/>
                <a:ext cx="1596896" cy="370800"/>
              </a:xfrm>
              <a:prstGeom prst="rect">
                <a:avLst/>
              </a:prstGeom>
              <a:noFill/>
              <a:ln w="9525">
                <a:noFill/>
              </a:ln>
            </p:spPr>
          </p:pic>
          <p:pic>
            <p:nvPicPr>
              <p:cNvPr id="32775" name="Picture 4" descr="C:\Documents and Settings\tdz\桌面\绿3.png"/>
              <p:cNvPicPr>
                <a:picLocks noChangeAspect="1"/>
              </p:cNvPicPr>
              <p:nvPr/>
            </p:nvPicPr>
            <p:blipFill>
              <a:blip r:embed="rId3"/>
              <a:stretch>
                <a:fillRect/>
              </a:stretch>
            </p:blipFill>
            <p:spPr>
              <a:xfrm>
                <a:off x="3589827" y="0"/>
                <a:ext cx="1764866" cy="370800"/>
              </a:xfrm>
              <a:prstGeom prst="rect">
                <a:avLst/>
              </a:prstGeom>
              <a:noFill/>
              <a:ln w="9525">
                <a:noFill/>
              </a:ln>
            </p:spPr>
          </p:pic>
          <p:pic>
            <p:nvPicPr>
              <p:cNvPr id="32776" name="Picture 4" descr="C:\Documents and Settings\tdz\桌面\绿3.png"/>
              <p:cNvPicPr>
                <a:picLocks noChangeAspect="1"/>
              </p:cNvPicPr>
              <p:nvPr/>
            </p:nvPicPr>
            <p:blipFill>
              <a:blip r:embed="rId3"/>
              <a:stretch>
                <a:fillRect/>
              </a:stretch>
            </p:blipFill>
            <p:spPr>
              <a:xfrm>
                <a:off x="0" y="1500"/>
                <a:ext cx="1764866" cy="370800"/>
              </a:xfrm>
              <a:prstGeom prst="rect">
                <a:avLst/>
              </a:prstGeom>
              <a:noFill/>
              <a:ln w="9525">
                <a:noFill/>
              </a:ln>
            </p:spPr>
          </p:pic>
        </p:grpSp>
      </p:grpSp>
      <p:sp>
        <p:nvSpPr>
          <p:cNvPr id="32777" name="圆角矩形 10"/>
          <p:cNvSpPr/>
          <p:nvPr/>
        </p:nvSpPr>
        <p:spPr>
          <a:xfrm>
            <a:off x="1181100" y="1701800"/>
            <a:ext cx="539750" cy="3960813"/>
          </a:xfrm>
          <a:prstGeom prst="roundRect">
            <a:avLst>
              <a:gd name="adj" fmla="val 16667"/>
            </a:avLst>
          </a:prstGeom>
          <a:gradFill rotWithShape="1">
            <a:gsLst>
              <a:gs pos="0">
                <a:srgbClr val="D9FDA5">
                  <a:alpha val="100000"/>
                </a:srgbClr>
              </a:gs>
              <a:gs pos="34999">
                <a:srgbClr val="E3FEBF">
                  <a:alpha val="100000"/>
                </a:srgbClr>
              </a:gs>
              <a:gs pos="100000">
                <a:srgbClr val="F4FEE6">
                  <a:alpha val="100000"/>
                </a:srgbClr>
              </a:gs>
            </a:gsLst>
            <a:lin ang="5400000" scaled="1"/>
            <a:tileRect/>
          </a:gradFill>
          <a:ln w="9525" cap="flat" cmpd="sng">
            <a:solidFill>
              <a:srgbClr val="9BBB59"/>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2778" name="Picture 2" descr="C:\Documents and Settings\tdz\桌面\绿3.png"/>
          <p:cNvPicPr>
            <a:picLocks noChangeAspect="1"/>
          </p:cNvPicPr>
          <p:nvPr/>
        </p:nvPicPr>
        <p:blipFill>
          <a:blip r:embed="rId4"/>
          <a:stretch>
            <a:fillRect/>
          </a:stretch>
        </p:blipFill>
        <p:spPr>
          <a:xfrm>
            <a:off x="1265238" y="509588"/>
            <a:ext cx="371475" cy="1768475"/>
          </a:xfrm>
          <a:prstGeom prst="rect">
            <a:avLst/>
          </a:prstGeom>
          <a:noFill/>
          <a:ln w="9525">
            <a:noFill/>
          </a:ln>
        </p:spPr>
      </p:pic>
      <p:pic>
        <p:nvPicPr>
          <p:cNvPr id="32779" name="Picture 3" descr="C:\Documents and Settings\tdz\桌面\绿2.png"/>
          <p:cNvPicPr>
            <a:picLocks noChangeAspect="1"/>
          </p:cNvPicPr>
          <p:nvPr/>
        </p:nvPicPr>
        <p:blipFill>
          <a:blip r:embed="rId5"/>
          <a:stretch>
            <a:fillRect/>
          </a:stretch>
        </p:blipFill>
        <p:spPr>
          <a:xfrm>
            <a:off x="1265238" y="5159375"/>
            <a:ext cx="371475" cy="1600200"/>
          </a:xfrm>
          <a:prstGeom prst="rect">
            <a:avLst/>
          </a:prstGeom>
          <a:noFill/>
          <a:ln w="9525">
            <a:noFill/>
          </a:ln>
        </p:spPr>
      </p:pic>
      <p:sp>
        <p:nvSpPr>
          <p:cNvPr id="32780" name="TextBox 12"/>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99D000"/>
                </a:solidFill>
                <a:latin typeface="Broadway" pitchFamily="82" charset="0"/>
                <a:ea typeface="楷体" panose="02010609060101010101" pitchFamily="49" charset="-122"/>
                <a:sym typeface="经典繁仿黑" pitchFamily="1" charset="-122"/>
              </a:rPr>
              <a:t>LOGO</a:t>
            </a:r>
          </a:p>
        </p:txBody>
      </p:sp>
      <p:sp>
        <p:nvSpPr>
          <p:cNvPr id="32781"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个人知识管理的原则</a:t>
            </a:r>
            <a:endParaRPr lang="en-US" altLang="x-none" sz="1800"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3" name="矩形 4"/>
          <p:cNvSpPr/>
          <p:nvPr/>
        </p:nvSpPr>
        <p:spPr>
          <a:xfrm>
            <a:off x="2566988" y="2205038"/>
            <a:ext cx="4633912" cy="12954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要建立一个适合自己发展的最佳的知识结构并不是一件容易的事。</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动态更新原则体现的是知识的发展规律，不能期望建立一个一劳永逸的知识结构。</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cxnSp>
        <p:nvCxnSpPr>
          <p:cNvPr id="32784" name="肘形连接符 10"/>
          <p:cNvCxnSpPr/>
          <p:nvPr/>
        </p:nvCxnSpPr>
        <p:spPr>
          <a:xfrm>
            <a:off x="1558925" y="5049838"/>
            <a:ext cx="4800600" cy="1509712"/>
          </a:xfrm>
          <a:prstGeom prst="bentConnector3">
            <a:avLst>
              <a:gd name="adj1" fmla="val 5931"/>
            </a:avLst>
          </a:prstGeom>
          <a:ln w="9525" cap="flat" cmpd="sng">
            <a:solidFill>
              <a:srgbClr val="92D050"/>
            </a:solidFill>
            <a:prstDash val="dash"/>
            <a:miter/>
            <a:headEnd type="oval" w="med" len="med"/>
            <a:tailEnd type="diamond" w="lg" len="lg"/>
          </a:ln>
        </p:spPr>
      </p:cxnSp>
      <p:grpSp>
        <p:nvGrpSpPr>
          <p:cNvPr id="32785" name="组合 11"/>
          <p:cNvGrpSpPr/>
          <p:nvPr/>
        </p:nvGrpSpPr>
        <p:grpSpPr>
          <a:xfrm>
            <a:off x="1558925" y="5276850"/>
            <a:ext cx="5087938" cy="1570038"/>
            <a:chOff x="0" y="0"/>
            <a:chExt cx="5088330" cy="1569660"/>
          </a:xfrm>
        </p:grpSpPr>
        <p:sp>
          <p:nvSpPr>
            <p:cNvPr id="2" name="矩形 12"/>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动态更新原则</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2786" name="TextBox 13"/>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92D050"/>
                  </a:solidFill>
                  <a:latin typeface="Broadway" pitchFamily="82" charset="0"/>
                  <a:ea typeface="DFPYeaSong-B5" pitchFamily="2" charset="-120"/>
                  <a:sym typeface="Broadway" pitchFamily="82" charset="0"/>
                </a:rPr>
                <a:t>6</a:t>
              </a:r>
              <a:endParaRPr lang="zh-CN" altLang="en-US" sz="9600" b="1" i="1" dirty="0">
                <a:solidFill>
                  <a:srgbClr val="92D050"/>
                </a:solidFill>
                <a:latin typeface="Broadway" pitchFamily="82" charset="0"/>
                <a:ea typeface="DFPYeaSong-B5" pitchFamily="2" charset="-120"/>
                <a:sym typeface="Broadway" pitchFamily="82" charset="0"/>
              </a:endParaRPr>
            </a:p>
          </p:txBody>
        </p:sp>
      </p:grpSp>
      <p:sp>
        <p:nvSpPr>
          <p:cNvPr id="32788" name="矩形 4"/>
          <p:cNvSpPr/>
          <p:nvPr/>
        </p:nvSpPr>
        <p:spPr>
          <a:xfrm>
            <a:off x="2566988" y="3651250"/>
            <a:ext cx="4633912" cy="19399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在信息时代，知识的更新更加频繁，一个人昨天建立的知识结构，如果今天不充实更新，它的价值就会降低。因此，只有用动态更新原则要求自己，“活到老，学到老”，不断在旧有的知识结构中叠加新的内容，才能把握更多稍纵即逝的机会。</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9" name="直接连接符 15"/>
          <p:cNvSpPr/>
          <p:nvPr/>
        </p:nvSpPr>
        <p:spPr>
          <a:xfrm flipV="1">
            <a:off x="2638425" y="1641475"/>
            <a:ext cx="1588" cy="492125"/>
          </a:xfrm>
          <a:prstGeom prst="line">
            <a:avLst/>
          </a:prstGeom>
          <a:ln w="9525" cap="flat" cmpd="sng">
            <a:solidFill>
              <a:srgbClr val="92D050"/>
            </a:solidFill>
            <a:prstDash val="sysDash"/>
            <a:round/>
            <a:headEnd type="oval" w="med" len="med"/>
            <a:tailEnd type="oval" w="med" len="med"/>
          </a:ln>
        </p:spPr>
      </p:sp>
      <p:sp>
        <p:nvSpPr>
          <p:cNvPr id="32790" name="直接连接符 16"/>
          <p:cNvSpPr/>
          <p:nvPr/>
        </p:nvSpPr>
        <p:spPr>
          <a:xfrm flipH="1">
            <a:off x="2638425" y="1495425"/>
            <a:ext cx="4562475" cy="1588"/>
          </a:xfrm>
          <a:prstGeom prst="line">
            <a:avLst/>
          </a:prstGeom>
          <a:ln w="9525" cap="flat" cmpd="sng">
            <a:solidFill>
              <a:srgbClr val="92D050"/>
            </a:solidFill>
            <a:prstDash val="sysDash"/>
            <a:round/>
            <a:headEnd type="oval" w="med" len="med"/>
            <a:tailEnd type="oval" w="med" len="med"/>
          </a:ln>
        </p:spPr>
      </p:sp>
      <p:pic>
        <p:nvPicPr>
          <p:cNvPr id="32791" name="Picture 3" descr="xpic2462"/>
          <p:cNvPicPr>
            <a:picLocks noChangeAspect="1"/>
          </p:cNvPicPr>
          <p:nvPr/>
        </p:nvPicPr>
        <p:blipFill>
          <a:blip r:embed="rId6"/>
          <a:srcRect b="7030"/>
          <a:stretch>
            <a:fillRect/>
          </a:stretch>
        </p:blipFill>
        <p:spPr>
          <a:xfrm>
            <a:off x="7535863" y="1325563"/>
            <a:ext cx="4286250" cy="5233987"/>
          </a:xfrm>
          <a:prstGeom prst="rect">
            <a:avLst/>
          </a:prstGeom>
          <a:blipFill rotWithShape="1">
            <a:blip r:embed="rId7"/>
            <a:srcRect b="7030"/>
            <a:stretch>
              <a:fillRect/>
            </a:stretch>
          </a:blipFill>
          <a:ln w="28575" cap="flat" cmpd="sng">
            <a:solidFill>
              <a:srgbClr val="92D050"/>
            </a:solidFill>
            <a:prstDash val="solid"/>
            <a:miter/>
            <a:headEnd type="oval" w="med" len="med"/>
            <a:tailEnd type="none" w="med" len="med"/>
          </a:ln>
        </p:spPr>
      </p:pic>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84"/>
                                        </p:tgtEl>
                                        <p:attrNameLst>
                                          <p:attrName>style.visibility</p:attrName>
                                        </p:attrNameLst>
                                      </p:cBhvr>
                                      <p:to>
                                        <p:strVal val="visible"/>
                                      </p:to>
                                    </p:set>
                                    <p:animEffect filter="wipe(left)">
                                      <p:cBhvr>
                                        <p:cTn id="7" dur="500"/>
                                        <p:tgtEl>
                                          <p:spTgt spid="32784"/>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32785"/>
                                        </p:tgtEl>
                                        <p:attrNameLst>
                                          <p:attrName>style.visibility</p:attrName>
                                        </p:attrNameLst>
                                      </p:cBhvr>
                                      <p:to>
                                        <p:strVal val="visible"/>
                                      </p:to>
                                    </p:set>
                                    <p:anim calcmode="lin" valueType="num">
                                      <p:cBhvr>
                                        <p:cTn id="11" dur="100" fill="hold"/>
                                        <p:tgtEl>
                                          <p:spTgt spid="32785"/>
                                        </p:tgtEl>
                                        <p:attrNameLst>
                                          <p:attrName>ppt_x</p:attrName>
                                        </p:attrNameLst>
                                      </p:cBhvr>
                                      <p:tavLst>
                                        <p:tav tm="0">
                                          <p:val>
                                            <p:strVal val="1+#ppt_w/2"/>
                                          </p:val>
                                        </p:tav>
                                        <p:tav tm="100000">
                                          <p:val>
                                            <p:strVal val="#ppt_x"/>
                                          </p:val>
                                        </p:tav>
                                      </p:tavLst>
                                    </p:anim>
                                    <p:anim calcmode="lin" valueType="num">
                                      <p:cBhvr>
                                        <p:cTn id="12" dur="100" fill="hold"/>
                                        <p:tgtEl>
                                          <p:spTgt spid="32785"/>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32790"/>
                                        </p:tgtEl>
                                        <p:attrNameLst>
                                          <p:attrName>style.visibility</p:attrName>
                                        </p:attrNameLst>
                                      </p:cBhvr>
                                      <p:to>
                                        <p:strVal val="visible"/>
                                      </p:to>
                                    </p:set>
                                    <p:animEffect filter="wipe(right)">
                                      <p:cBhvr>
                                        <p:cTn id="15" dur="500"/>
                                        <p:tgtEl>
                                          <p:spTgt spid="32790"/>
                                        </p:tgtEl>
                                      </p:cBhvr>
                                    </p:animEffect>
                                  </p:childTnLst>
                                </p:cTn>
                              </p:par>
                              <p:par>
                                <p:cTn id="16" presetID="22" presetClass="entr" presetSubtype="1" fill="hold" nodeType="withEffect">
                                  <p:stCondLst>
                                    <p:cond delay="0"/>
                                  </p:stCondLst>
                                  <p:childTnLst>
                                    <p:set>
                                      <p:cBhvr>
                                        <p:cTn id="17" dur="1" fill="hold">
                                          <p:stCondLst>
                                            <p:cond delay="0"/>
                                          </p:stCondLst>
                                        </p:cTn>
                                        <p:tgtEl>
                                          <p:spTgt spid="32789"/>
                                        </p:tgtEl>
                                        <p:attrNameLst>
                                          <p:attrName>style.visibility</p:attrName>
                                        </p:attrNameLst>
                                      </p:cBhvr>
                                      <p:to>
                                        <p:strVal val="visible"/>
                                      </p:to>
                                    </p:set>
                                    <p:animEffect filter="wipe(up)">
                                      <p:cBhvr>
                                        <p:cTn id="18" dur="500"/>
                                        <p:tgtEl>
                                          <p:spTgt spid="3278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32783"/>
                                        </p:tgtEl>
                                        <p:attrNameLst>
                                          <p:attrName>style.visibility</p:attrName>
                                        </p:attrNameLst>
                                      </p:cBhvr>
                                      <p:to>
                                        <p:strVal val="visible"/>
                                      </p:to>
                                    </p:set>
                                    <p:animEffect filter="fade">
                                      <p:cBhvr>
                                        <p:cTn id="21" dur="1000"/>
                                        <p:tgtEl>
                                          <p:spTgt spid="32783"/>
                                        </p:tgtEl>
                                      </p:cBhvr>
                                    </p:animEffect>
                                    <p:anim calcmode="lin" valueType="num">
                                      <p:cBhvr>
                                        <p:cTn id="22" dur="1000" fill="hold"/>
                                        <p:tgtEl>
                                          <p:spTgt spid="32783"/>
                                        </p:tgtEl>
                                        <p:attrNameLst>
                                          <p:attrName>ppt_x</p:attrName>
                                        </p:attrNameLst>
                                      </p:cBhvr>
                                      <p:tavLst>
                                        <p:tav tm="0">
                                          <p:val>
                                            <p:strVal val="#ppt_x"/>
                                          </p:val>
                                        </p:tav>
                                        <p:tav tm="100000">
                                          <p:val>
                                            <p:strVal val="#ppt_x"/>
                                          </p:val>
                                        </p:tav>
                                      </p:tavLst>
                                    </p:anim>
                                    <p:anim calcmode="lin" valueType="num">
                                      <p:cBhvr>
                                        <p:cTn id="23" dur="1000" fill="hold"/>
                                        <p:tgtEl>
                                          <p:spTgt spid="3278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2788"/>
                                        </p:tgtEl>
                                        <p:attrNameLst>
                                          <p:attrName>style.visibility</p:attrName>
                                        </p:attrNameLst>
                                      </p:cBhvr>
                                      <p:to>
                                        <p:strVal val="visible"/>
                                      </p:to>
                                    </p:set>
                                    <p:animEffect filter="fade">
                                      <p:cBhvr>
                                        <p:cTn id="26" dur="1000"/>
                                        <p:tgtEl>
                                          <p:spTgt spid="32788"/>
                                        </p:tgtEl>
                                      </p:cBhvr>
                                    </p:animEffect>
                                    <p:anim calcmode="lin" valueType="num">
                                      <p:cBhvr>
                                        <p:cTn id="27" dur="1000" fill="hold"/>
                                        <p:tgtEl>
                                          <p:spTgt spid="32788"/>
                                        </p:tgtEl>
                                        <p:attrNameLst>
                                          <p:attrName>ppt_x</p:attrName>
                                        </p:attrNameLst>
                                      </p:cBhvr>
                                      <p:tavLst>
                                        <p:tav tm="0">
                                          <p:val>
                                            <p:strVal val="#ppt_x"/>
                                          </p:val>
                                        </p:tav>
                                        <p:tav tm="100000">
                                          <p:val>
                                            <p:strVal val="#ppt_x"/>
                                          </p:val>
                                        </p:tav>
                                      </p:tavLst>
                                    </p:anim>
                                    <p:anim calcmode="lin" valueType="num">
                                      <p:cBhvr>
                                        <p:cTn id="28" dur="1000" fill="hold"/>
                                        <p:tgtEl>
                                          <p:spTgt spid="3278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32791"/>
                                        </p:tgtEl>
                                        <p:attrNameLst>
                                          <p:attrName>style.visibility</p:attrName>
                                        </p:attrNameLst>
                                      </p:cBhvr>
                                      <p:to>
                                        <p:strVal val="visible"/>
                                      </p:to>
                                    </p:set>
                                    <p:animEffect filter="fade">
                                      <p:cBhvr>
                                        <p:cTn id="31" dur="1000"/>
                                        <p:tgtEl>
                                          <p:spTgt spid="32791"/>
                                        </p:tgtEl>
                                      </p:cBhvr>
                                    </p:animEffect>
                                    <p:anim calcmode="lin" valueType="num">
                                      <p:cBhvr>
                                        <p:cTn id="32" dur="1000" fill="hold"/>
                                        <p:tgtEl>
                                          <p:spTgt spid="32791"/>
                                        </p:tgtEl>
                                        <p:attrNameLst>
                                          <p:attrName>ppt_x</p:attrName>
                                        </p:attrNameLst>
                                      </p:cBhvr>
                                      <p:tavLst>
                                        <p:tav tm="0">
                                          <p:val>
                                            <p:strVal val="#ppt_x"/>
                                          </p:val>
                                        </p:tav>
                                        <p:tav tm="100000">
                                          <p:val>
                                            <p:strVal val="#ppt_x"/>
                                          </p:val>
                                        </p:tav>
                                      </p:tavLst>
                                    </p:anim>
                                    <p:anim calcmode="lin" valueType="num">
                                      <p:cBhvr>
                                        <p:cTn id="33" dur="1000" fill="hold"/>
                                        <p:tgtEl>
                                          <p:spTgt spid="32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3" grpId="0" bldLvl="0"/>
      <p:bldP spid="32784" grpId="0" animBg="1"/>
      <p:bldP spid="32788"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3"/>
          <p:cNvGrpSpPr/>
          <p:nvPr/>
        </p:nvGrpSpPr>
        <p:grpSpPr>
          <a:xfrm>
            <a:off x="77788" y="1412875"/>
            <a:ext cx="11993562" cy="4321175"/>
            <a:chOff x="0" y="0"/>
            <a:chExt cx="11994624" cy="4320480"/>
          </a:xfrm>
        </p:grpSpPr>
        <p:sp>
          <p:nvSpPr>
            <p:cNvPr id="2" name="圆角矩形 13"/>
            <p:cNvSpPr/>
            <p:nvPr/>
          </p:nvSpPr>
          <p:spPr>
            <a:xfrm>
              <a:off x="8213554"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33795" name="圆角矩形 12"/>
            <p:cNvSpPr/>
            <p:nvPr/>
          </p:nvSpPr>
          <p:spPr>
            <a:xfrm>
              <a:off x="4631554"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33796" name="圆角矩形 9"/>
            <p:cNvSpPr/>
            <p:nvPr/>
          </p:nvSpPr>
          <p:spPr>
            <a:xfrm>
              <a:off x="1049554" y="0"/>
              <a:ext cx="2772000" cy="4320480"/>
            </a:xfrm>
            <a:prstGeom prst="roundRect">
              <a:avLst>
                <a:gd name="adj" fmla="val 2995"/>
              </a:avLst>
            </a:prstGeom>
            <a:gradFill rotWithShape="1">
              <a:gsLst>
                <a:gs pos="0">
                  <a:srgbClr val="BBBBBB">
                    <a:alpha val="100000"/>
                  </a:srgbClr>
                </a:gs>
                <a:gs pos="34999">
                  <a:srgbClr val="CFCFCF">
                    <a:alpha val="100000"/>
                  </a:srgbClr>
                </a:gs>
                <a:gs pos="100000">
                  <a:srgbClr val="EDEDED">
                    <a:alpha val="100000"/>
                  </a:srgbClr>
                </a:gs>
              </a:gsLst>
              <a:lin ang="5400000" scaled="1"/>
              <a:tileRect/>
            </a:gradFill>
            <a:ln w="9525">
              <a:noFill/>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33797" name="Freeform 7"/>
            <p:cNvSpPr/>
            <p:nvPr/>
          </p:nvSpPr>
          <p:spPr>
            <a:xfrm>
              <a:off x="4631408" y="3600400"/>
              <a:ext cx="2772000" cy="468000"/>
            </a:xfrm>
            <a:prstGeom prst="rect">
              <a:avLst/>
            </a:prstGeom>
            <a:gradFill rotWithShape="1">
              <a:gsLst>
                <a:gs pos="0">
                  <a:srgbClr val="7F7F7F"/>
                </a:gs>
                <a:gs pos="100000">
                  <a:srgbClr val="D8D8D8"/>
                </a:gs>
              </a:gsLst>
              <a:lin ang="5400000" scaled="1"/>
              <a:tileRect/>
            </a:gradFill>
            <a:ln w="9525">
              <a:noFill/>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3798" name="Freeform 7"/>
            <p:cNvSpPr/>
            <p:nvPr/>
          </p:nvSpPr>
          <p:spPr>
            <a:xfrm>
              <a:off x="1049408" y="3600400"/>
              <a:ext cx="2772000" cy="468000"/>
            </a:xfrm>
            <a:prstGeom prst="rect">
              <a:avLst/>
            </a:prstGeom>
            <a:gradFill rotWithShape="1">
              <a:gsLst>
                <a:gs pos="0">
                  <a:srgbClr val="7F7F7F"/>
                </a:gs>
                <a:gs pos="100000">
                  <a:srgbClr val="D8D8D8"/>
                </a:gs>
              </a:gsLst>
              <a:lin ang="5400000" scaled="1"/>
              <a:tileRect/>
            </a:gradFill>
            <a:ln w="9525">
              <a:noFill/>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3799" name="Freeform 7"/>
            <p:cNvSpPr/>
            <p:nvPr/>
          </p:nvSpPr>
          <p:spPr>
            <a:xfrm>
              <a:off x="8213408" y="3600401"/>
              <a:ext cx="2772000" cy="468000"/>
            </a:xfrm>
            <a:prstGeom prst="rect">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9525">
              <a:noFill/>
            </a:ln>
          </p:spPr>
          <p:txBody>
            <a:bodyPr lIns="0" rIns="0"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33800" name="Picture 7" descr="C:\Documents and Settings\tdz\桌面\10012-120405002K8201.jpg"/>
            <p:cNvPicPr>
              <a:picLocks noChangeAspect="1"/>
            </p:cNvPicPr>
            <p:nvPr/>
          </p:nvPicPr>
          <p:blipFill>
            <a:blip r:embed="rId2"/>
            <a:stretch>
              <a:fillRect/>
            </a:stretch>
          </p:blipFill>
          <p:spPr>
            <a:xfrm>
              <a:off x="8507540" y="619611"/>
              <a:ext cx="2184028" cy="2839236"/>
            </a:xfrm>
            <a:prstGeom prst="rect">
              <a:avLst/>
            </a:prstGeom>
            <a:noFill/>
            <a:ln w="9525">
              <a:noFill/>
            </a:ln>
          </p:spPr>
        </p:pic>
        <p:pic>
          <p:nvPicPr>
            <p:cNvPr id="33801" name="Picture 8" descr="C:\Documents and Settings\tdz\桌面\xpic5234.jpg"/>
            <p:cNvPicPr>
              <a:picLocks noChangeAspect="1"/>
            </p:cNvPicPr>
            <p:nvPr/>
          </p:nvPicPr>
          <p:blipFill>
            <a:blip r:embed="rId3"/>
            <a:srcRect l="33304"/>
            <a:stretch>
              <a:fillRect/>
            </a:stretch>
          </p:blipFill>
          <p:spPr>
            <a:xfrm>
              <a:off x="4925540" y="617159"/>
              <a:ext cx="2184028" cy="2841687"/>
            </a:xfrm>
            <a:prstGeom prst="rect">
              <a:avLst/>
            </a:prstGeom>
            <a:noFill/>
            <a:ln w="9525">
              <a:noFill/>
            </a:ln>
          </p:spPr>
        </p:pic>
        <p:pic>
          <p:nvPicPr>
            <p:cNvPr id="33802" name="Picture 9" descr="C:\Documents and Settings\tdz\桌面\different-people-180.jpg"/>
            <p:cNvPicPr>
              <a:picLocks noChangeAspect="1"/>
            </p:cNvPicPr>
            <p:nvPr/>
          </p:nvPicPr>
          <p:blipFill>
            <a:blip r:embed="rId4"/>
            <a:srcRect b="13132"/>
            <a:stretch>
              <a:fillRect/>
            </a:stretch>
          </p:blipFill>
          <p:spPr>
            <a:xfrm>
              <a:off x="1343394" y="617160"/>
              <a:ext cx="2184028" cy="2841688"/>
            </a:xfrm>
            <a:prstGeom prst="rect">
              <a:avLst/>
            </a:prstGeom>
            <a:noFill/>
            <a:ln w="9525">
              <a:noFill/>
            </a:ln>
          </p:spPr>
        </p:pic>
        <p:grpSp>
          <p:nvGrpSpPr>
            <p:cNvPr id="33803" name="组合 1"/>
            <p:cNvGrpSpPr>
              <a:grpSpLocks noChangeAspect="1"/>
            </p:cNvGrpSpPr>
            <p:nvPr/>
          </p:nvGrpSpPr>
          <p:grpSpPr>
            <a:xfrm>
              <a:off x="0" y="121530"/>
              <a:ext cx="11994624" cy="370800"/>
              <a:chOff x="0" y="0"/>
              <a:chExt cx="11994624" cy="370800"/>
            </a:xfrm>
          </p:grpSpPr>
          <p:pic>
            <p:nvPicPr>
              <p:cNvPr id="33804" name="Picture 2" descr="C:\Documents and Settings\tdz\桌面\橙色1.png"/>
              <p:cNvPicPr>
                <a:picLocks noChangeAspect="1"/>
              </p:cNvPicPr>
              <p:nvPr/>
            </p:nvPicPr>
            <p:blipFill>
              <a:blip r:embed="rId5"/>
              <a:stretch>
                <a:fillRect/>
              </a:stretch>
            </p:blipFill>
            <p:spPr>
              <a:xfrm>
                <a:off x="10397728" y="0"/>
                <a:ext cx="1596896" cy="370800"/>
              </a:xfrm>
              <a:prstGeom prst="rect">
                <a:avLst/>
              </a:prstGeom>
              <a:noFill/>
              <a:ln w="9525">
                <a:noFill/>
              </a:ln>
            </p:spPr>
          </p:pic>
          <p:pic>
            <p:nvPicPr>
              <p:cNvPr id="33805" name="Picture 4" descr="C:\Documents and Settings\tdz\桌面\橙色3.png"/>
              <p:cNvPicPr>
                <a:picLocks noChangeAspect="1"/>
              </p:cNvPicPr>
              <p:nvPr/>
            </p:nvPicPr>
            <p:blipFill>
              <a:blip r:embed="rId6"/>
              <a:stretch>
                <a:fillRect/>
              </a:stretch>
            </p:blipFill>
            <p:spPr>
              <a:xfrm>
                <a:off x="6944567" y="0"/>
                <a:ext cx="1768035" cy="370800"/>
              </a:xfrm>
              <a:prstGeom prst="rect">
                <a:avLst/>
              </a:prstGeom>
              <a:noFill/>
              <a:ln w="9525">
                <a:noFill/>
              </a:ln>
            </p:spPr>
          </p:pic>
          <p:pic>
            <p:nvPicPr>
              <p:cNvPr id="33806" name="Picture 4" descr="C:\Documents and Settings\tdz\桌面\橙色3.png"/>
              <p:cNvPicPr>
                <a:picLocks noChangeAspect="1"/>
              </p:cNvPicPr>
              <p:nvPr/>
            </p:nvPicPr>
            <p:blipFill>
              <a:blip r:embed="rId6"/>
              <a:stretch>
                <a:fillRect/>
              </a:stretch>
            </p:blipFill>
            <p:spPr>
              <a:xfrm>
                <a:off x="3354740" y="0"/>
                <a:ext cx="1768035" cy="370800"/>
              </a:xfrm>
              <a:prstGeom prst="rect">
                <a:avLst/>
              </a:prstGeom>
              <a:noFill/>
              <a:ln w="9525">
                <a:noFill/>
              </a:ln>
            </p:spPr>
          </p:pic>
          <p:pic>
            <p:nvPicPr>
              <p:cNvPr id="33807" name="Picture 3" descr="C:\Documents and Settings\tdz\桌面\橙色2.png"/>
              <p:cNvPicPr>
                <a:picLocks noChangeAspect="1"/>
              </p:cNvPicPr>
              <p:nvPr/>
            </p:nvPicPr>
            <p:blipFill>
              <a:blip r:embed="rId7"/>
              <a:stretch>
                <a:fillRect/>
              </a:stretch>
            </p:blipFill>
            <p:spPr>
              <a:xfrm>
                <a:off x="0" y="0"/>
                <a:ext cx="1596896" cy="370800"/>
              </a:xfrm>
              <a:prstGeom prst="rect">
                <a:avLst/>
              </a:prstGeom>
              <a:noFill/>
              <a:ln w="9525">
                <a:noFill/>
              </a:ln>
            </p:spPr>
          </p:pic>
        </p:grpSp>
      </p:grpSp>
      <p:grpSp>
        <p:nvGrpSpPr>
          <p:cNvPr id="33809" name="组合 2"/>
          <p:cNvGrpSpPr/>
          <p:nvPr/>
        </p:nvGrpSpPr>
        <p:grpSpPr>
          <a:xfrm>
            <a:off x="77788" y="441325"/>
            <a:ext cx="11993562" cy="468313"/>
            <a:chOff x="0" y="0"/>
            <a:chExt cx="11994624" cy="468001"/>
          </a:xfrm>
        </p:grpSpPr>
        <p:sp>
          <p:nvSpPr>
            <p:cNvPr id="3" name="Freeform 7"/>
            <p:cNvSpPr/>
            <p:nvPr/>
          </p:nvSpPr>
          <p:spPr>
            <a:xfrm>
              <a:off x="4631554"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3810" name="Freeform 7"/>
            <p:cNvSpPr/>
            <p:nvPr/>
          </p:nvSpPr>
          <p:spPr>
            <a:xfrm>
              <a:off x="1049554"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3811" name="Freeform 7"/>
            <p:cNvSpPr/>
            <p:nvPr/>
          </p:nvSpPr>
          <p:spPr>
            <a:xfrm>
              <a:off x="8213554"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3812" name="组合 35"/>
            <p:cNvGrpSpPr>
              <a:grpSpLocks noChangeAspect="1"/>
            </p:cNvGrpSpPr>
            <p:nvPr/>
          </p:nvGrpSpPr>
          <p:grpSpPr>
            <a:xfrm>
              <a:off x="0" y="35953"/>
              <a:ext cx="11994624" cy="370800"/>
              <a:chOff x="0" y="0"/>
              <a:chExt cx="11994624" cy="370800"/>
            </a:xfrm>
          </p:grpSpPr>
          <p:pic>
            <p:nvPicPr>
              <p:cNvPr id="33813" name="Picture 2" descr="C:\Documents and Settings\tdz\桌面\橙色1.png"/>
              <p:cNvPicPr>
                <a:picLocks noChangeAspect="1"/>
              </p:cNvPicPr>
              <p:nvPr/>
            </p:nvPicPr>
            <p:blipFill>
              <a:blip r:embed="rId5"/>
              <a:stretch>
                <a:fillRect/>
              </a:stretch>
            </p:blipFill>
            <p:spPr>
              <a:xfrm>
                <a:off x="10397728" y="0"/>
                <a:ext cx="1596896" cy="370800"/>
              </a:xfrm>
              <a:prstGeom prst="rect">
                <a:avLst/>
              </a:prstGeom>
              <a:noFill/>
              <a:ln w="9525">
                <a:noFill/>
              </a:ln>
            </p:spPr>
          </p:pic>
          <p:pic>
            <p:nvPicPr>
              <p:cNvPr id="33814" name="Picture 4" descr="C:\Documents and Settings\tdz\桌面\橙色3.png"/>
              <p:cNvPicPr>
                <a:picLocks noChangeAspect="1"/>
              </p:cNvPicPr>
              <p:nvPr/>
            </p:nvPicPr>
            <p:blipFill>
              <a:blip r:embed="rId6"/>
              <a:stretch>
                <a:fillRect/>
              </a:stretch>
            </p:blipFill>
            <p:spPr>
              <a:xfrm>
                <a:off x="6944567" y="0"/>
                <a:ext cx="1768035" cy="370800"/>
              </a:xfrm>
              <a:prstGeom prst="rect">
                <a:avLst/>
              </a:prstGeom>
              <a:noFill/>
              <a:ln w="9525">
                <a:noFill/>
              </a:ln>
            </p:spPr>
          </p:pic>
          <p:pic>
            <p:nvPicPr>
              <p:cNvPr id="33815" name="Picture 4" descr="C:\Documents and Settings\tdz\桌面\橙色3.png"/>
              <p:cNvPicPr>
                <a:picLocks noChangeAspect="1"/>
              </p:cNvPicPr>
              <p:nvPr/>
            </p:nvPicPr>
            <p:blipFill>
              <a:blip r:embed="rId6"/>
              <a:stretch>
                <a:fillRect/>
              </a:stretch>
            </p:blipFill>
            <p:spPr>
              <a:xfrm>
                <a:off x="3354740" y="0"/>
                <a:ext cx="1768035" cy="370800"/>
              </a:xfrm>
              <a:prstGeom prst="rect">
                <a:avLst/>
              </a:prstGeom>
              <a:noFill/>
              <a:ln w="9525">
                <a:noFill/>
              </a:ln>
            </p:spPr>
          </p:pic>
          <p:pic>
            <p:nvPicPr>
              <p:cNvPr id="33816" name="Picture 3" descr="C:\Documents and Settings\tdz\桌面\橙色2.png"/>
              <p:cNvPicPr>
                <a:picLocks noChangeAspect="1"/>
              </p:cNvPicPr>
              <p:nvPr/>
            </p:nvPicPr>
            <p:blipFill>
              <a:blip r:embed="rId7"/>
              <a:stretch>
                <a:fillRect/>
              </a:stretch>
            </p:blipFill>
            <p:spPr>
              <a:xfrm>
                <a:off x="0" y="0"/>
                <a:ext cx="1596896" cy="370800"/>
              </a:xfrm>
              <a:prstGeom prst="rect">
                <a:avLst/>
              </a:prstGeom>
              <a:noFill/>
              <a:ln w="9525">
                <a:noFill/>
              </a:ln>
            </p:spPr>
          </p:pic>
        </p:grpSp>
      </p:grpSp>
      <p:sp>
        <p:nvSpPr>
          <p:cNvPr id="33817" name="TextBox 26"/>
          <p:cNvSpPr/>
          <p:nvPr/>
        </p:nvSpPr>
        <p:spPr>
          <a:xfrm rot="-2671436">
            <a:off x="11441113" y="6318250"/>
            <a:ext cx="800100" cy="338138"/>
          </a:xfrm>
          <a:prstGeom prst="rect">
            <a:avLst/>
          </a:prstGeom>
          <a:noFill/>
          <a:ln w="9525">
            <a:noFill/>
          </a:ln>
        </p:spPr>
        <p:txBody>
          <a:bodyPr wrap="none" anchor="t">
            <a:spAutoFit/>
          </a:bodyPr>
          <a:lstStyle/>
          <a:p>
            <a:pPr lvl="0" indent="0"/>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3818"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33794"/>
                                        </p:tgtEl>
                                        <p:attrNameLst>
                                          <p:attrName>ppt_x</p:attrName>
                                          <p:attrName>ppt_y</p:attrName>
                                        </p:attrNameLst>
                                      </p:cBhvr>
                                      <p:rCtr x="2600" y="-1784400"/>
                                    </p:animMotion>
                                  </p:childTnLst>
                                </p:cTn>
                              </p:par>
                              <p:par>
                                <p:cTn id="7" presetID="53" presetClass="exit" presetSubtype="16" fill="hold" nodeType="withEffect">
                                  <p:stCondLst>
                                    <p:cond delay="0"/>
                                  </p:stCondLst>
                                  <p:childTnLst>
                                    <p:anim calcmode="lin" valueType="num">
                                      <p:cBhvr>
                                        <p:cTn id="8" dur="500"/>
                                        <p:tgtEl>
                                          <p:spTgt spid="33794"/>
                                        </p:tgtEl>
                                        <p:attrNameLst>
                                          <p:attrName>ppt_w</p:attrName>
                                        </p:attrNameLst>
                                      </p:cBhvr>
                                      <p:tavLst>
                                        <p:tav tm="0">
                                          <p:val>
                                            <p:strVal val="ppt_w"/>
                                          </p:val>
                                        </p:tav>
                                        <p:tav tm="100000">
                                          <p:val>
                                            <p:fltVal val="0"/>
                                          </p:val>
                                        </p:tav>
                                      </p:tavLst>
                                    </p:anim>
                                    <p:anim calcmode="lin" valueType="num">
                                      <p:cBhvr>
                                        <p:cTn id="9" dur="500"/>
                                        <p:tgtEl>
                                          <p:spTgt spid="33794"/>
                                        </p:tgtEl>
                                        <p:attrNameLst>
                                          <p:attrName>ppt_h</p:attrName>
                                        </p:attrNameLst>
                                      </p:cBhvr>
                                      <p:tavLst>
                                        <p:tav tm="0">
                                          <p:val>
                                            <p:strVal val="ppt_h"/>
                                          </p:val>
                                        </p:tav>
                                        <p:tav tm="100000">
                                          <p:val>
                                            <p:fltVal val="0"/>
                                          </p:val>
                                        </p:tav>
                                      </p:tavLst>
                                    </p:anim>
                                    <p:animEffect filter="fade">
                                      <p:cBhvr>
                                        <p:cTn id="10" dur="500"/>
                                        <p:tgtEl>
                                          <p:spTgt spid="33794"/>
                                        </p:tgtEl>
                                      </p:cBhvr>
                                    </p:animEffect>
                                    <p:set>
                                      <p:cBhvr>
                                        <p:cTn id="11" dur="1" fill="hold">
                                          <p:stCondLst>
                                            <p:cond delay="499"/>
                                          </p:stCondLst>
                                        </p:cTn>
                                        <p:tgtEl>
                                          <p:spTgt spid="33794"/>
                                        </p:tgtEl>
                                        <p:attrNameLst>
                                          <p:attrName>style.visibility</p:attrName>
                                        </p:attrNameLst>
                                      </p:cBhvr>
                                      <p:to>
                                        <p:strVal val="hidden"/>
                                      </p:to>
                                    </p:set>
                                  </p:childTnLst>
                                </p:cTn>
                              </p:par>
                              <p:par>
                                <p:cTn id="12" presetID="53" presetClass="entr" presetSubtype="16" fill="hold" nodeType="withEffect">
                                  <p:stCondLst>
                                    <p:cond delay="300"/>
                                  </p:stCondLst>
                                  <p:childTnLst>
                                    <p:set>
                                      <p:cBhvr>
                                        <p:cTn id="13" dur="1" fill="hold">
                                          <p:stCondLst>
                                            <p:cond delay="0"/>
                                          </p:stCondLst>
                                        </p:cTn>
                                        <p:tgtEl>
                                          <p:spTgt spid="33809"/>
                                        </p:tgtEl>
                                        <p:attrNameLst>
                                          <p:attrName>style.visibility</p:attrName>
                                        </p:attrNameLst>
                                      </p:cBhvr>
                                      <p:to>
                                        <p:strVal val="visible"/>
                                      </p:to>
                                    </p:set>
                                    <p:anim calcmode="lin" valueType="num">
                                      <p:cBhvr>
                                        <p:cTn id="14" dur="500" fill="hold"/>
                                        <p:tgtEl>
                                          <p:spTgt spid="33809"/>
                                        </p:tgtEl>
                                        <p:attrNameLst>
                                          <p:attrName>ppt_w</p:attrName>
                                        </p:attrNameLst>
                                      </p:cBhvr>
                                      <p:tavLst>
                                        <p:tav tm="0">
                                          <p:val>
                                            <p:fltVal val="0"/>
                                          </p:val>
                                        </p:tav>
                                        <p:tav tm="100000">
                                          <p:val>
                                            <p:strVal val="#ppt_w"/>
                                          </p:val>
                                        </p:tav>
                                      </p:tavLst>
                                    </p:anim>
                                    <p:anim calcmode="lin" valueType="num">
                                      <p:cBhvr>
                                        <p:cTn id="15" dur="500" fill="hold"/>
                                        <p:tgtEl>
                                          <p:spTgt spid="33809"/>
                                        </p:tgtEl>
                                        <p:attrNameLst>
                                          <p:attrName>ppt_h</p:attrName>
                                        </p:attrNameLst>
                                      </p:cBhvr>
                                      <p:tavLst>
                                        <p:tav tm="0">
                                          <p:val>
                                            <p:fltVal val="0"/>
                                          </p:val>
                                        </p:tav>
                                        <p:tav tm="100000">
                                          <p:val>
                                            <p:strVal val="#ppt_h"/>
                                          </p:val>
                                        </p:tav>
                                      </p:tavLst>
                                    </p:anim>
                                    <p:animEffect filter="fade">
                                      <p:cBhvr>
                                        <p:cTn id="16" dur="500"/>
                                        <p:tgtEl>
                                          <p:spTgt spid="33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7"/>
          <p:cNvGrpSpPr/>
          <p:nvPr/>
        </p:nvGrpSpPr>
        <p:grpSpPr>
          <a:xfrm>
            <a:off x="77788" y="441325"/>
            <a:ext cx="11993562" cy="468313"/>
            <a:chOff x="0" y="0"/>
            <a:chExt cx="11994624" cy="468001"/>
          </a:xfrm>
        </p:grpSpPr>
        <p:sp>
          <p:nvSpPr>
            <p:cNvPr id="34818" name="Freeform 7"/>
            <p:cNvSpPr/>
            <p:nvPr/>
          </p:nvSpPr>
          <p:spPr>
            <a:xfrm>
              <a:off x="4631554"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4819" name="Freeform 7"/>
            <p:cNvSpPr/>
            <p:nvPr/>
          </p:nvSpPr>
          <p:spPr>
            <a:xfrm>
              <a:off x="1049554"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4820" name="Freeform 7"/>
            <p:cNvSpPr/>
            <p:nvPr/>
          </p:nvSpPr>
          <p:spPr>
            <a:xfrm>
              <a:off x="8213554"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4821" name="组合 11"/>
            <p:cNvGrpSpPr>
              <a:grpSpLocks noChangeAspect="1"/>
            </p:cNvGrpSpPr>
            <p:nvPr/>
          </p:nvGrpSpPr>
          <p:grpSpPr>
            <a:xfrm>
              <a:off x="0" y="35953"/>
              <a:ext cx="11994624" cy="370800"/>
              <a:chOff x="0" y="0"/>
              <a:chExt cx="11994624" cy="370800"/>
            </a:xfrm>
          </p:grpSpPr>
          <p:pic>
            <p:nvPicPr>
              <p:cNvPr id="34822" name="Picture 2" descr="C:\Documents and Settings\tdz\桌面\橙色1.png"/>
              <p:cNvPicPr>
                <a:picLocks noChangeAspect="1"/>
              </p:cNvPicPr>
              <p:nvPr/>
            </p:nvPicPr>
            <p:blipFill>
              <a:blip r:embed="rId2"/>
              <a:stretch>
                <a:fillRect/>
              </a:stretch>
            </p:blipFill>
            <p:spPr>
              <a:xfrm>
                <a:off x="10397728" y="0"/>
                <a:ext cx="1596896" cy="370800"/>
              </a:xfrm>
              <a:prstGeom prst="rect">
                <a:avLst/>
              </a:prstGeom>
              <a:noFill/>
              <a:ln w="9525">
                <a:noFill/>
              </a:ln>
            </p:spPr>
          </p:pic>
          <p:pic>
            <p:nvPicPr>
              <p:cNvPr id="34823" name="Picture 4" descr="C:\Documents and Settings\tdz\桌面\橙色3.png"/>
              <p:cNvPicPr>
                <a:picLocks noChangeAspect="1"/>
              </p:cNvPicPr>
              <p:nvPr/>
            </p:nvPicPr>
            <p:blipFill>
              <a:blip r:embed="rId3"/>
              <a:stretch>
                <a:fillRect/>
              </a:stretch>
            </p:blipFill>
            <p:spPr>
              <a:xfrm>
                <a:off x="6944567" y="0"/>
                <a:ext cx="1768035" cy="370800"/>
              </a:xfrm>
              <a:prstGeom prst="rect">
                <a:avLst/>
              </a:prstGeom>
              <a:noFill/>
              <a:ln w="9525">
                <a:noFill/>
              </a:ln>
            </p:spPr>
          </p:pic>
          <p:pic>
            <p:nvPicPr>
              <p:cNvPr id="34824" name="Picture 4" descr="C:\Documents and Settings\tdz\桌面\橙色3.png"/>
              <p:cNvPicPr>
                <a:picLocks noChangeAspect="1"/>
              </p:cNvPicPr>
              <p:nvPr/>
            </p:nvPicPr>
            <p:blipFill>
              <a:blip r:embed="rId3"/>
              <a:stretch>
                <a:fillRect/>
              </a:stretch>
            </p:blipFill>
            <p:spPr>
              <a:xfrm>
                <a:off x="3354740" y="0"/>
                <a:ext cx="1768035" cy="370800"/>
              </a:xfrm>
              <a:prstGeom prst="rect">
                <a:avLst/>
              </a:prstGeom>
              <a:noFill/>
              <a:ln w="9525">
                <a:noFill/>
              </a:ln>
            </p:spPr>
          </p:pic>
          <p:pic>
            <p:nvPicPr>
              <p:cNvPr id="34825" name="Picture 3" descr="C:\Documents and Settings\tdz\桌面\橙色2.png"/>
              <p:cNvPicPr>
                <a:picLocks noChangeAspect="1"/>
              </p:cNvPicPr>
              <p:nvPr/>
            </p:nvPicPr>
            <p:blipFill>
              <a:blip r:embed="rId4"/>
              <a:stretch>
                <a:fillRect/>
              </a:stretch>
            </p:blipFill>
            <p:spPr>
              <a:xfrm>
                <a:off x="0" y="0"/>
                <a:ext cx="1596896" cy="370800"/>
              </a:xfrm>
              <a:prstGeom prst="rect">
                <a:avLst/>
              </a:prstGeom>
              <a:noFill/>
              <a:ln w="9525">
                <a:noFill/>
              </a:ln>
            </p:spPr>
          </p:pic>
        </p:grpSp>
      </p:grpSp>
      <p:sp>
        <p:nvSpPr>
          <p:cNvPr id="34826" name="椭圆 1"/>
          <p:cNvSpPr/>
          <p:nvPr/>
        </p:nvSpPr>
        <p:spPr>
          <a:xfrm>
            <a:off x="2916238" y="2698750"/>
            <a:ext cx="2613025" cy="2613025"/>
          </a:xfrm>
          <a:prstGeom prst="ellipse">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lnSpc>
                <a:spcPct val="120000"/>
              </a:lnSpc>
              <a:spcBef>
                <a:spcPts val="600"/>
              </a:spcBef>
              <a:spcAft>
                <a:spcPts val="600"/>
              </a:spcAft>
            </a:pPr>
            <a:r>
              <a:rPr lang="zh-CN" altLang="en-US" sz="2800" b="1" i="1" dirty="0">
                <a:solidFill>
                  <a:srgbClr val="FFFFFF"/>
                </a:solidFill>
                <a:latin typeface="Impact" panose="020B0806030902050204" pitchFamily="34" charset="0"/>
                <a:ea typeface="微软雅黑" panose="020B0503020204020204" pitchFamily="34" charset="-122"/>
                <a:sym typeface="宋体" panose="02010600030101010101" pitchFamily="2" charset="-122"/>
              </a:rPr>
              <a:t>知识管理的过程</a:t>
            </a:r>
          </a:p>
        </p:txBody>
      </p:sp>
      <p:grpSp>
        <p:nvGrpSpPr>
          <p:cNvPr id="34827" name="组合 2"/>
          <p:cNvGrpSpPr/>
          <p:nvPr/>
        </p:nvGrpSpPr>
        <p:grpSpPr>
          <a:xfrm>
            <a:off x="2481263" y="1844675"/>
            <a:ext cx="3727450" cy="3902075"/>
            <a:chOff x="0" y="0"/>
            <a:chExt cx="3727675" cy="3902301"/>
          </a:xfrm>
        </p:grpSpPr>
        <p:sp>
          <p:nvSpPr>
            <p:cNvPr id="34828" name="Freeform 11"/>
            <p:cNvSpPr/>
            <p:nvPr/>
          </p:nvSpPr>
          <p:spPr>
            <a:xfrm>
              <a:off x="1695675" y="0"/>
              <a:ext cx="2032000" cy="1714500"/>
            </a:xfrm>
            <a:custGeom>
              <a:avLst/>
              <a:gdLst/>
              <a:ahLst/>
              <a:cxnLst>
                <a:cxn ang="0">
                  <a:pos x="1376461" y="1518120"/>
                </a:cxn>
                <a:cxn ang="0">
                  <a:pos x="1804430" y="1714500"/>
                </a:cxn>
                <a:cxn ang="0">
                  <a:pos x="2032000" y="1309626"/>
                </a:cxn>
                <a:cxn ang="0">
                  <a:pos x="46703" y="0"/>
                </a:cxn>
                <a:cxn ang="0">
                  <a:pos x="0" y="638"/>
                </a:cxn>
                <a:cxn ang="0">
                  <a:pos x="320127" y="348766"/>
                </a:cxn>
                <a:cxn ang="0">
                  <a:pos x="11888" y="684142"/>
                </a:cxn>
                <a:cxn ang="0">
                  <a:pos x="46703" y="684142"/>
                </a:cxn>
                <a:cxn ang="0">
                  <a:pos x="1376461" y="1518120"/>
                </a:cxn>
              </a:cxnLst>
              <a:rect l="0" t="0" r="0" b="0"/>
              <a:pathLst>
                <a:path w="2393" h="2689">
                  <a:moveTo>
                    <a:pt x="1621" y="2381"/>
                  </a:moveTo>
                  <a:lnTo>
                    <a:pt x="2125" y="2689"/>
                  </a:lnTo>
                  <a:lnTo>
                    <a:pt x="2393" y="2054"/>
                  </a:lnTo>
                  <a:cubicBezTo>
                    <a:pt x="2004" y="846"/>
                    <a:pt x="1103" y="0"/>
                    <a:pt x="55" y="0"/>
                  </a:cubicBezTo>
                  <a:cubicBezTo>
                    <a:pt x="37" y="0"/>
                    <a:pt x="19" y="1"/>
                    <a:pt x="0" y="1"/>
                  </a:cubicBezTo>
                  <a:lnTo>
                    <a:pt x="377" y="547"/>
                  </a:lnTo>
                  <a:lnTo>
                    <a:pt x="14" y="1073"/>
                  </a:lnTo>
                  <a:cubicBezTo>
                    <a:pt x="28" y="1073"/>
                    <a:pt x="41" y="1073"/>
                    <a:pt x="55" y="1073"/>
                  </a:cubicBezTo>
                  <a:cubicBezTo>
                    <a:pt x="744" y="1073"/>
                    <a:pt x="1340" y="1606"/>
                    <a:pt x="1621" y="2381"/>
                  </a:cubicBezTo>
                  <a:close/>
                </a:path>
              </a:pathLst>
            </a:cu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round/>
              <a:headEnd type="none" w="med" len="med"/>
              <a:tailEnd type="none" w="med" len="med"/>
            </a:ln>
          </p:spPr>
          <p:txBody>
            <a:bodyPr/>
            <a:lstStyle/>
            <a:p>
              <a:endParaRPr lang="zh-CN" altLang="en-US"/>
            </a:p>
          </p:txBody>
        </p:sp>
        <p:sp>
          <p:nvSpPr>
            <p:cNvPr id="34829" name="矩形 4"/>
            <p:cNvSpPr/>
            <p:nvPr/>
          </p:nvSpPr>
          <p:spPr>
            <a:xfrm rot="2296747">
              <a:off x="0" y="418875"/>
              <a:ext cx="3483426" cy="3483426"/>
            </a:xfrm>
            <a:prstGeom prst="rect">
              <a:avLst/>
            </a:prstGeom>
            <a:noFill/>
            <a:ln w="9525">
              <a:noFill/>
            </a:ln>
          </p:spPr>
          <p:txBody>
            <a:bodyPr anchor="ctr"/>
            <a:lstStyle/>
            <a:p>
              <a:pPr lvl="0" indent="0" algn="ctr"/>
              <a:r>
                <a:rPr lang="zh-CN" altLang="en-US" sz="1600" b="1" i="1" dirty="0">
                  <a:solidFill>
                    <a:srgbClr val="7D7D7D"/>
                  </a:solidFill>
                  <a:latin typeface="微软雅黑" panose="020B0503020204020204" pitchFamily="34" charset="-122"/>
                  <a:ea typeface="微软雅黑" panose="020B0503020204020204" pitchFamily="34" charset="-122"/>
                  <a:sym typeface="宋体" panose="02010600030101010101" pitchFamily="2" charset="-122"/>
                </a:rPr>
                <a:t>知识的获取与整理</a:t>
              </a:r>
            </a:p>
          </p:txBody>
        </p:sp>
      </p:grpSp>
      <p:grpSp>
        <p:nvGrpSpPr>
          <p:cNvPr id="34830" name="组合 5"/>
          <p:cNvGrpSpPr/>
          <p:nvPr/>
        </p:nvGrpSpPr>
        <p:grpSpPr>
          <a:xfrm>
            <a:off x="2152650" y="1852613"/>
            <a:ext cx="3813175" cy="3894137"/>
            <a:chOff x="0" y="0"/>
            <a:chExt cx="3811814" cy="3894364"/>
          </a:xfrm>
        </p:grpSpPr>
        <p:sp>
          <p:nvSpPr>
            <p:cNvPr id="34831" name="Freeform 7"/>
            <p:cNvSpPr/>
            <p:nvPr/>
          </p:nvSpPr>
          <p:spPr>
            <a:xfrm>
              <a:off x="0" y="0"/>
              <a:ext cx="2190750" cy="1727200"/>
            </a:xfrm>
            <a:custGeom>
              <a:avLst/>
              <a:gdLst/>
              <a:ahLst/>
              <a:cxnLst>
                <a:cxn ang="0">
                  <a:pos x="654590" y="1727200"/>
                </a:cxn>
                <a:cxn ang="0">
                  <a:pos x="1869406" y="688585"/>
                </a:cxn>
                <a:cxn ang="0">
                  <a:pos x="2190750" y="339829"/>
                </a:cxn>
                <a:cxn ang="0">
                  <a:pos x="1877057" y="0"/>
                </a:cxn>
                <a:cxn ang="0">
                  <a:pos x="0" y="1528913"/>
                </a:cxn>
                <a:cxn ang="0">
                  <a:pos x="431009" y="1330626"/>
                </a:cxn>
                <a:cxn ang="0">
                  <a:pos x="654590" y="1727200"/>
                </a:cxn>
              </a:cxnLst>
              <a:rect l="0" t="0" r="0" b="0"/>
              <a:pathLst>
                <a:path w="2577" h="2709">
                  <a:moveTo>
                    <a:pt x="770" y="2709"/>
                  </a:moveTo>
                  <a:cubicBezTo>
                    <a:pt x="963" y="1851"/>
                    <a:pt x="1518" y="1203"/>
                    <a:pt x="2199" y="1080"/>
                  </a:cubicBezTo>
                  <a:lnTo>
                    <a:pt x="2577" y="533"/>
                  </a:lnTo>
                  <a:lnTo>
                    <a:pt x="2208" y="0"/>
                  </a:lnTo>
                  <a:cubicBezTo>
                    <a:pt x="1159" y="124"/>
                    <a:pt x="294" y="1096"/>
                    <a:pt x="0" y="2398"/>
                  </a:cubicBezTo>
                  <a:lnTo>
                    <a:pt x="507" y="2087"/>
                  </a:lnTo>
                  <a:lnTo>
                    <a:pt x="770" y="2709"/>
                  </a:lnTo>
                  <a:close/>
                </a:path>
              </a:pathLst>
            </a:cu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round/>
              <a:headEnd type="none" w="med" len="med"/>
              <a:tailEnd type="none" w="med" len="med"/>
            </a:ln>
          </p:spPr>
          <p:txBody>
            <a:bodyPr/>
            <a:lstStyle/>
            <a:p>
              <a:endParaRPr lang="zh-CN" altLang="en-US"/>
            </a:p>
          </p:txBody>
        </p:sp>
        <p:sp>
          <p:nvSpPr>
            <p:cNvPr id="34832" name="矩形 7"/>
            <p:cNvSpPr/>
            <p:nvPr/>
          </p:nvSpPr>
          <p:spPr>
            <a:xfrm rot="-2023253">
              <a:off x="328388" y="410938"/>
              <a:ext cx="3483426" cy="3483426"/>
            </a:xfrm>
            <a:prstGeom prst="rect">
              <a:avLst/>
            </a:prstGeom>
            <a:noFill/>
            <a:ln w="9525">
              <a:noFill/>
            </a:ln>
          </p:spPr>
          <p:txBody>
            <a:bodyPr anchor="ctr"/>
            <a:lstStyle/>
            <a:p>
              <a:pPr lvl="0" indent="0" algn="ctr"/>
              <a:r>
                <a:rPr lang="zh-CN" altLang="en-US" sz="1600" b="1" i="1" dirty="0">
                  <a:solidFill>
                    <a:srgbClr val="7D7D7D"/>
                  </a:solidFill>
                  <a:latin typeface="微软雅黑" panose="020B0503020204020204" pitchFamily="34" charset="-122"/>
                  <a:ea typeface="微软雅黑" panose="020B0503020204020204" pitchFamily="34" charset="-122"/>
                  <a:sym typeface="宋体" panose="02010600030101010101" pitchFamily="2" charset="-122"/>
                </a:rPr>
                <a:t>知识结构体系建立</a:t>
              </a:r>
            </a:p>
          </p:txBody>
        </p:sp>
      </p:grpSp>
      <p:grpSp>
        <p:nvGrpSpPr>
          <p:cNvPr id="34833" name="组合 8"/>
          <p:cNvGrpSpPr/>
          <p:nvPr/>
        </p:nvGrpSpPr>
        <p:grpSpPr>
          <a:xfrm>
            <a:off x="2062163" y="2263775"/>
            <a:ext cx="3902075" cy="3517900"/>
            <a:chOff x="0" y="0"/>
            <a:chExt cx="3902301" cy="3518125"/>
          </a:xfrm>
        </p:grpSpPr>
        <p:sp>
          <p:nvSpPr>
            <p:cNvPr id="34834" name="Freeform 8"/>
            <p:cNvSpPr/>
            <p:nvPr/>
          </p:nvSpPr>
          <p:spPr>
            <a:xfrm>
              <a:off x="0" y="1067025"/>
              <a:ext cx="1316037" cy="2451100"/>
            </a:xfrm>
            <a:custGeom>
              <a:avLst/>
              <a:gdLst/>
              <a:ahLst/>
              <a:cxnLst>
                <a:cxn ang="0">
                  <a:pos x="1316037" y="1887570"/>
                </a:cxn>
                <a:cxn ang="0">
                  <a:pos x="683490" y="675726"/>
                </a:cxn>
                <a:cxn ang="0">
                  <a:pos x="706415" y="412448"/>
                </a:cxn>
                <a:cxn ang="0">
                  <a:pos x="474622" y="0"/>
                </a:cxn>
                <a:cxn ang="0">
                  <a:pos x="54340" y="193156"/>
                </a:cxn>
                <a:cxn ang="0">
                  <a:pos x="0" y="675726"/>
                </a:cxn>
                <a:cxn ang="0">
                  <a:pos x="929716" y="2451100"/>
                </a:cxn>
                <a:cxn ang="0">
                  <a:pos x="875377" y="1976179"/>
                </a:cxn>
                <a:cxn ang="0">
                  <a:pos x="1316037" y="1887570"/>
                </a:cxn>
              </a:cxnLst>
              <a:rect l="0" t="0" r="0" b="0"/>
              <a:pathLst>
                <a:path w="1550" h="3845">
                  <a:moveTo>
                    <a:pt x="1550" y="2961"/>
                  </a:moveTo>
                  <a:cubicBezTo>
                    <a:pt x="1099" y="2542"/>
                    <a:pt x="805" y="1847"/>
                    <a:pt x="805" y="1060"/>
                  </a:cubicBezTo>
                  <a:cubicBezTo>
                    <a:pt x="805" y="919"/>
                    <a:pt x="814" y="781"/>
                    <a:pt x="832" y="647"/>
                  </a:cubicBezTo>
                  <a:lnTo>
                    <a:pt x="559" y="0"/>
                  </a:lnTo>
                  <a:lnTo>
                    <a:pt x="64" y="303"/>
                  </a:lnTo>
                  <a:cubicBezTo>
                    <a:pt x="22" y="546"/>
                    <a:pt x="0" y="800"/>
                    <a:pt x="0" y="1060"/>
                  </a:cubicBezTo>
                  <a:cubicBezTo>
                    <a:pt x="0" y="2214"/>
                    <a:pt x="434" y="3233"/>
                    <a:pt x="1095" y="3845"/>
                  </a:cubicBezTo>
                  <a:lnTo>
                    <a:pt x="1031" y="3100"/>
                  </a:lnTo>
                  <a:lnTo>
                    <a:pt x="1550" y="2961"/>
                  </a:lnTo>
                  <a:close/>
                </a:path>
              </a:pathLst>
            </a:cu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round/>
              <a:headEnd type="none" w="med" len="med"/>
              <a:tailEnd type="none" w="med" len="med"/>
            </a:ln>
          </p:spPr>
          <p:txBody>
            <a:bodyPr/>
            <a:lstStyle/>
            <a:p>
              <a:endParaRPr lang="zh-CN" altLang="en-US"/>
            </a:p>
          </p:txBody>
        </p:sp>
        <p:sp>
          <p:nvSpPr>
            <p:cNvPr id="34835" name="矩形 10"/>
            <p:cNvSpPr/>
            <p:nvPr/>
          </p:nvSpPr>
          <p:spPr>
            <a:xfrm rot="-6343253">
              <a:off x="418875" y="0"/>
              <a:ext cx="3483426" cy="3483426"/>
            </a:xfrm>
            <a:prstGeom prst="rect">
              <a:avLst/>
            </a:prstGeom>
            <a:noFill/>
            <a:ln w="9525">
              <a:noFill/>
            </a:ln>
          </p:spPr>
          <p:txBody>
            <a:bodyPr anchor="ctr"/>
            <a:lstStyle/>
            <a:p>
              <a:pPr lvl="0" indent="0" algn="ctr"/>
              <a:r>
                <a:rPr lang="zh-CN" altLang="en-US" sz="1600" b="1" i="1" dirty="0">
                  <a:solidFill>
                    <a:srgbClr val="7D7D7D"/>
                  </a:solidFill>
                  <a:latin typeface="微软雅黑" panose="020B0503020204020204" pitchFamily="34" charset="-122"/>
                  <a:ea typeface="微软雅黑" panose="020B0503020204020204" pitchFamily="34" charset="-122"/>
                  <a:sym typeface="宋体" panose="02010600030101010101" pitchFamily="2" charset="-122"/>
                </a:rPr>
                <a:t>知识的应用与创新</a:t>
              </a:r>
            </a:p>
          </p:txBody>
        </p:sp>
      </p:grpSp>
      <p:grpSp>
        <p:nvGrpSpPr>
          <p:cNvPr id="34836" name="组合 11"/>
          <p:cNvGrpSpPr/>
          <p:nvPr/>
        </p:nvGrpSpPr>
        <p:grpSpPr>
          <a:xfrm>
            <a:off x="2481263" y="2263775"/>
            <a:ext cx="3484562" cy="3902075"/>
            <a:chOff x="0" y="0"/>
            <a:chExt cx="3483426" cy="3902300"/>
          </a:xfrm>
        </p:grpSpPr>
        <p:sp>
          <p:nvSpPr>
            <p:cNvPr id="34837" name="Freeform 9"/>
            <p:cNvSpPr/>
            <p:nvPr/>
          </p:nvSpPr>
          <p:spPr>
            <a:xfrm>
              <a:off x="579662" y="2918050"/>
              <a:ext cx="2474913" cy="984250"/>
            </a:xfrm>
            <a:custGeom>
              <a:avLst/>
              <a:gdLst/>
              <a:ahLst/>
              <a:cxnLst>
                <a:cxn ang="0">
                  <a:pos x="2057468" y="0"/>
                </a:cxn>
                <a:cxn ang="0">
                  <a:pos x="1162214" y="301522"/>
                </a:cxn>
                <a:cxn ang="0">
                  <a:pos x="457404" y="123031"/>
                </a:cxn>
                <a:cxn ang="0">
                  <a:pos x="0" y="215464"/>
                </a:cxn>
                <a:cxn ang="0">
                  <a:pos x="53562" y="679540"/>
                </a:cxn>
                <a:cxn ang="0">
                  <a:pos x="1162214" y="984250"/>
                </a:cxn>
                <a:cxn ang="0">
                  <a:pos x="2474913" y="540573"/>
                </a:cxn>
                <a:cxn ang="0">
                  <a:pos x="2005606" y="446865"/>
                </a:cxn>
                <a:cxn ang="0">
                  <a:pos x="2057468" y="0"/>
                </a:cxn>
              </a:cxnLst>
              <a:rect l="0" t="0" r="0" b="0"/>
              <a:pathLst>
                <a:path w="2911" h="1544">
                  <a:moveTo>
                    <a:pt x="2420" y="0"/>
                  </a:moveTo>
                  <a:cubicBezTo>
                    <a:pt x="2128" y="297"/>
                    <a:pt x="1763" y="473"/>
                    <a:pt x="1367" y="473"/>
                  </a:cubicBezTo>
                  <a:cubicBezTo>
                    <a:pt x="1067" y="473"/>
                    <a:pt x="784" y="372"/>
                    <a:pt x="538" y="193"/>
                  </a:cubicBezTo>
                  <a:lnTo>
                    <a:pt x="0" y="338"/>
                  </a:lnTo>
                  <a:lnTo>
                    <a:pt x="63" y="1066"/>
                  </a:lnTo>
                  <a:cubicBezTo>
                    <a:pt x="445" y="1370"/>
                    <a:pt x="891" y="1544"/>
                    <a:pt x="1367" y="1544"/>
                  </a:cubicBezTo>
                  <a:cubicBezTo>
                    <a:pt x="1948" y="1544"/>
                    <a:pt x="2483" y="1285"/>
                    <a:pt x="2911" y="848"/>
                  </a:cubicBezTo>
                  <a:lnTo>
                    <a:pt x="2359" y="701"/>
                  </a:lnTo>
                  <a:lnTo>
                    <a:pt x="2420" y="0"/>
                  </a:lnTo>
                  <a:close/>
                </a:path>
              </a:pathLst>
            </a:cu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round/>
              <a:headEnd type="none" w="med" len="med"/>
              <a:tailEnd type="none" w="med" len="med"/>
            </a:ln>
          </p:spPr>
          <p:txBody>
            <a:bodyPr/>
            <a:lstStyle/>
            <a:p>
              <a:endParaRPr lang="zh-CN" altLang="en-US"/>
            </a:p>
          </p:txBody>
        </p:sp>
        <p:sp>
          <p:nvSpPr>
            <p:cNvPr id="34838" name="矩形 13"/>
            <p:cNvSpPr/>
            <p:nvPr/>
          </p:nvSpPr>
          <p:spPr>
            <a:xfrm rot="-10663253">
              <a:off x="0" y="0"/>
              <a:ext cx="3483426" cy="3483426"/>
            </a:xfrm>
            <a:prstGeom prst="rect">
              <a:avLst/>
            </a:prstGeom>
            <a:noFill/>
            <a:ln w="9525">
              <a:noFill/>
            </a:ln>
          </p:spPr>
          <p:txBody>
            <a:bodyPr anchor="ctr"/>
            <a:lstStyle/>
            <a:p>
              <a:pPr lvl="0" indent="0" algn="ctr"/>
              <a:r>
                <a:rPr lang="zh-CN" altLang="en-US" sz="1600" b="1" i="1" dirty="0">
                  <a:solidFill>
                    <a:srgbClr val="7D7D7D"/>
                  </a:solidFill>
                  <a:latin typeface="微软雅黑" panose="020B0503020204020204" pitchFamily="34" charset="-122"/>
                  <a:ea typeface="微软雅黑" panose="020B0503020204020204" pitchFamily="34" charset="-122"/>
                  <a:sym typeface="宋体" panose="02010600030101010101" pitchFamily="2" charset="-122"/>
                </a:rPr>
                <a:t>知识的交流与分享</a:t>
              </a:r>
            </a:p>
          </p:txBody>
        </p:sp>
      </p:grpSp>
      <p:grpSp>
        <p:nvGrpSpPr>
          <p:cNvPr id="34839" name="组合 14"/>
          <p:cNvGrpSpPr/>
          <p:nvPr/>
        </p:nvGrpSpPr>
        <p:grpSpPr>
          <a:xfrm>
            <a:off x="2481263" y="2263775"/>
            <a:ext cx="3902075" cy="3482975"/>
            <a:chOff x="0" y="0"/>
            <a:chExt cx="3902300" cy="3483426"/>
          </a:xfrm>
        </p:grpSpPr>
        <p:sp>
          <p:nvSpPr>
            <p:cNvPr id="34840" name="Freeform 10"/>
            <p:cNvSpPr/>
            <p:nvPr/>
          </p:nvSpPr>
          <p:spPr>
            <a:xfrm>
              <a:off x="2710087" y="1025750"/>
              <a:ext cx="1192213" cy="2341562"/>
            </a:xfrm>
            <a:custGeom>
              <a:avLst/>
              <a:gdLst/>
              <a:ahLst/>
              <a:cxnLst>
                <a:cxn ang="0">
                  <a:pos x="426276" y="226500"/>
                </a:cxn>
                <a:cxn ang="0">
                  <a:pos x="509493" y="716505"/>
                </a:cxn>
                <a:cxn ang="0">
                  <a:pos x="53497" y="1784564"/>
                </a:cxn>
                <a:cxn ang="0">
                  <a:pos x="0" y="2250324"/>
                </a:cxn>
                <a:cxn ang="0">
                  <a:pos x="456845" y="2341562"/>
                </a:cxn>
                <a:cxn ang="0">
                  <a:pos x="1192213" y="716505"/>
                </a:cxn>
                <a:cxn ang="0">
                  <a:pos x="1070784" y="0"/>
                </a:cxn>
                <a:cxn ang="0">
                  <a:pos x="837266" y="414718"/>
                </a:cxn>
                <a:cxn ang="0">
                  <a:pos x="426276" y="226500"/>
                </a:cxn>
              </a:cxnLst>
              <a:rect l="0" t="0" r="0" b="0"/>
              <a:pathLst>
                <a:path w="1404" h="3670">
                  <a:moveTo>
                    <a:pt x="502" y="355"/>
                  </a:moveTo>
                  <a:cubicBezTo>
                    <a:pt x="566" y="595"/>
                    <a:pt x="600" y="854"/>
                    <a:pt x="600" y="1123"/>
                  </a:cubicBezTo>
                  <a:cubicBezTo>
                    <a:pt x="600" y="1781"/>
                    <a:pt x="394" y="2375"/>
                    <a:pt x="63" y="2797"/>
                  </a:cubicBezTo>
                  <a:lnTo>
                    <a:pt x="0" y="3527"/>
                  </a:lnTo>
                  <a:lnTo>
                    <a:pt x="538" y="3670"/>
                  </a:lnTo>
                  <a:cubicBezTo>
                    <a:pt x="1069" y="3049"/>
                    <a:pt x="1404" y="2138"/>
                    <a:pt x="1404" y="1123"/>
                  </a:cubicBezTo>
                  <a:cubicBezTo>
                    <a:pt x="1404" y="729"/>
                    <a:pt x="1354" y="351"/>
                    <a:pt x="1261" y="0"/>
                  </a:cubicBezTo>
                  <a:lnTo>
                    <a:pt x="986" y="650"/>
                  </a:lnTo>
                  <a:lnTo>
                    <a:pt x="502" y="355"/>
                  </a:lnTo>
                  <a:close/>
                </a:path>
              </a:pathLst>
            </a:custGeom>
            <a:gradFill rotWithShape="1">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round/>
              <a:headEnd type="none" w="med" len="med"/>
              <a:tailEnd type="none" w="med" len="med"/>
            </a:ln>
          </p:spPr>
          <p:txBody>
            <a:bodyPr/>
            <a:lstStyle/>
            <a:p>
              <a:endParaRPr lang="zh-CN" altLang="en-US"/>
            </a:p>
          </p:txBody>
        </p:sp>
        <p:sp>
          <p:nvSpPr>
            <p:cNvPr id="34841" name="矩形 16"/>
            <p:cNvSpPr/>
            <p:nvPr/>
          </p:nvSpPr>
          <p:spPr>
            <a:xfrm rot="6616747">
              <a:off x="0" y="0"/>
              <a:ext cx="3483426" cy="3483426"/>
            </a:xfrm>
            <a:prstGeom prst="rect">
              <a:avLst/>
            </a:prstGeom>
            <a:noFill/>
            <a:ln w="9525">
              <a:noFill/>
            </a:ln>
          </p:spPr>
          <p:txBody>
            <a:bodyPr anchor="ctr"/>
            <a:lstStyle/>
            <a:p>
              <a:pPr lvl="0" indent="0" algn="ctr"/>
              <a:r>
                <a:rPr lang="zh-CN" altLang="en-US" sz="1600" b="1" i="1" dirty="0">
                  <a:solidFill>
                    <a:srgbClr val="7D7D7D"/>
                  </a:solidFill>
                  <a:latin typeface="微软雅黑" panose="020B0503020204020204" pitchFamily="34" charset="-122"/>
                  <a:ea typeface="微软雅黑" panose="020B0503020204020204" pitchFamily="34" charset="-122"/>
                  <a:sym typeface="宋体" panose="02010600030101010101" pitchFamily="2" charset="-122"/>
                </a:rPr>
                <a:t>知识的存储与更新</a:t>
              </a:r>
            </a:p>
          </p:txBody>
        </p:sp>
      </p:grpSp>
      <p:pic>
        <p:nvPicPr>
          <p:cNvPr id="34842" name="Picture 2" descr="D:\Teliss_Tong\Copy\定期备份\工作备份\！个人PPT作品@teliss\PKM图\手指美女.png"/>
          <p:cNvPicPr>
            <a:picLocks noChangeAspect="1"/>
          </p:cNvPicPr>
          <p:nvPr/>
        </p:nvPicPr>
        <p:blipFill>
          <a:blip r:embed="rId5"/>
          <a:srcRect l="3232" t="5173" r="2333" b="4059"/>
          <a:stretch>
            <a:fillRect/>
          </a:stretch>
        </p:blipFill>
        <p:spPr>
          <a:xfrm>
            <a:off x="9047163" y="2625725"/>
            <a:ext cx="3143250" cy="4233863"/>
          </a:xfrm>
          <a:prstGeom prst="rect">
            <a:avLst/>
          </a:prstGeom>
          <a:noFill/>
          <a:ln w="9525">
            <a:noFill/>
          </a:ln>
        </p:spPr>
      </p:pic>
      <p:sp>
        <p:nvSpPr>
          <p:cNvPr id="3484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组合 9"/>
          <p:cNvGrpSpPr/>
          <p:nvPr/>
        </p:nvGrpSpPr>
        <p:grpSpPr>
          <a:xfrm>
            <a:off x="1127125" y="441325"/>
            <a:ext cx="10944225" cy="468313"/>
            <a:chOff x="0" y="0"/>
            <a:chExt cx="10945070" cy="468001"/>
          </a:xfrm>
        </p:grpSpPr>
        <p:sp>
          <p:nvSpPr>
            <p:cNvPr id="35842"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5843"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5844"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5845" name="组合 13"/>
            <p:cNvGrpSpPr>
              <a:grpSpLocks noChangeAspect="1"/>
            </p:cNvGrpSpPr>
            <p:nvPr/>
          </p:nvGrpSpPr>
          <p:grpSpPr>
            <a:xfrm>
              <a:off x="2305186" y="35953"/>
              <a:ext cx="8639884" cy="370800"/>
              <a:chOff x="0" y="0"/>
              <a:chExt cx="8639884" cy="370800"/>
            </a:xfrm>
          </p:grpSpPr>
          <p:pic>
            <p:nvPicPr>
              <p:cNvPr id="35846"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35847"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35848"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35849"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5850"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35851"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35852"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35854" name="Text Box 44"/>
          <p:cNvSpPr/>
          <p:nvPr/>
        </p:nvSpPr>
        <p:spPr>
          <a:xfrm>
            <a:off x="7031038" y="1485900"/>
            <a:ext cx="4783137" cy="2751138"/>
          </a:xfrm>
          <a:prstGeom prst="rect">
            <a:avLst/>
          </a:prstGeom>
          <a:noFill/>
          <a:ln w="9525">
            <a:noFill/>
          </a:ln>
        </p:spPr>
        <p:txBody>
          <a:bodyPr anchor="t">
            <a:spAutoFit/>
          </a:bodyPr>
          <a:lstStyle/>
          <a:p>
            <a:pPr lvl="0" indent="457200">
              <a:lnSpc>
                <a:spcPct val="135000"/>
              </a:lnSpc>
            </a:pPr>
            <a:r>
              <a:rPr lang="zh-CN" altLang="en-US" sz="1600" dirty="0">
                <a:solidFill>
                  <a:srgbClr val="A5A5A5"/>
                </a:solidFill>
                <a:latin typeface="微软雅黑" panose="020B0503020204020204" pitchFamily="34" charset="-122"/>
                <a:ea typeface="微软雅黑" panose="020B0503020204020204" pitchFamily="34" charset="-122"/>
                <a:sym typeface="Calibri" panose="020F0502020204030204" pitchFamily="34" charset="0"/>
              </a:rPr>
              <a:t>个人知识管理的目标是提升自我的核心竞争力，体现知识创造价值，因此就需要再次强调了不能脱离了某个场景或领域来单独的谈个人知识管理，否则就失去了目标和方向。要想具备某种才能，必须要有相应的某种知识结构。有了自己的知识结构之后：</a:t>
            </a:r>
            <a:r>
              <a:rPr lang="zh-CN" altLang="en-US" sz="1600" b="1" dirty="0">
                <a:solidFill>
                  <a:srgbClr val="FF9900"/>
                </a:solidFill>
                <a:latin typeface="微软雅黑" panose="020B0503020204020204" pitchFamily="34" charset="-122"/>
                <a:ea typeface="微软雅黑" panose="020B0503020204020204" pitchFamily="34" charset="-122"/>
                <a:sym typeface="Calibri" panose="020F0502020204030204" pitchFamily="34" charset="0"/>
              </a:rPr>
              <a:t>①有利于有目的地进行知识的学习和技能的完善；②有了对知识结构的事先分类，那么，知识的获取、整理、存储和更新就可以有序进行。</a:t>
            </a:r>
            <a:endParaRPr lang="en-US" altLang="x-none" sz="1600" b="1" dirty="0">
              <a:solidFill>
                <a:srgbClr val="FF99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知识结构体系的建立</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856" name="组合 29"/>
          <p:cNvGrpSpPr/>
          <p:nvPr/>
        </p:nvGrpSpPr>
        <p:grpSpPr>
          <a:xfrm>
            <a:off x="3625850" y="2133600"/>
            <a:ext cx="4238625" cy="4010025"/>
            <a:chOff x="0" y="0"/>
            <a:chExt cx="3946525" cy="3300089"/>
          </a:xfrm>
        </p:grpSpPr>
        <p:sp>
          <p:nvSpPr>
            <p:cNvPr id="3" name="任意多边形 30"/>
            <p:cNvSpPr/>
            <p:nvPr/>
          </p:nvSpPr>
          <p:spPr>
            <a:xfrm>
              <a:off x="0" y="1898363"/>
              <a:ext cx="3946525" cy="1401726"/>
            </a:xfrm>
            <a:custGeom>
              <a:avLst/>
              <a:gdLst/>
              <a:ahLst/>
              <a:cxnLst>
                <a:cxn ang="0">
                  <a:pos x="0" y="586029"/>
                </a:cxn>
                <a:cxn ang="0">
                  <a:pos x="1986138" y="0"/>
                </a:cxn>
                <a:cxn ang="0">
                  <a:pos x="3946525" y="635326"/>
                </a:cxn>
                <a:cxn ang="0">
                  <a:pos x="1985780" y="1401726"/>
                </a:cxn>
                <a:cxn ang="0">
                  <a:pos x="0" y="586029"/>
                </a:cxn>
              </a:cxnLst>
              <a:rect l="0" t="0" r="0" b="0"/>
              <a:pathLst>
                <a:path w="3787517" h="1344399">
                  <a:moveTo>
                    <a:pt x="0" y="562062"/>
                  </a:moveTo>
                  <a:lnTo>
                    <a:pt x="1906115" y="0"/>
                  </a:lnTo>
                  <a:lnTo>
                    <a:pt x="3787517" y="609343"/>
                  </a:lnTo>
                  <a:lnTo>
                    <a:pt x="1905772" y="1344399"/>
                  </a:lnTo>
                  <a:lnTo>
                    <a:pt x="0" y="562062"/>
                  </a:lnTo>
                  <a:close/>
                </a:path>
              </a:pathLst>
            </a:custGeom>
            <a:solidFill>
              <a:srgbClr val="FBCDA7"/>
            </a:solidFill>
            <a:ln w="3175" cap="flat" cmpd="sng">
              <a:solidFill>
                <a:srgbClr val="FBCDA7"/>
              </a:solidFill>
              <a:prstDash val="solid"/>
              <a:round/>
              <a:headEnd type="none" w="med" len="med"/>
              <a:tailEnd type="none" w="med" len="med"/>
            </a:ln>
          </p:spPr>
          <p:txBody>
            <a:bodyPr/>
            <a:lstStyle/>
            <a:p>
              <a:endParaRPr lang="zh-CN" altLang="en-US"/>
            </a:p>
          </p:txBody>
        </p:sp>
        <p:sp>
          <p:nvSpPr>
            <p:cNvPr id="35857" name="Freeform 23"/>
            <p:cNvSpPr/>
            <p:nvPr/>
          </p:nvSpPr>
          <p:spPr>
            <a:xfrm>
              <a:off x="2320" y="1757959"/>
              <a:ext cx="1984863" cy="1537488"/>
            </a:xfrm>
            <a:custGeom>
              <a:avLst/>
              <a:gdLst/>
              <a:ahLst/>
              <a:cxnLst>
                <a:cxn ang="0">
                  <a:pos x="1984863" y="477489"/>
                </a:cxn>
                <a:cxn ang="0">
                  <a:pos x="578764" y="0"/>
                </a:cxn>
                <a:cxn ang="0">
                  <a:pos x="0" y="722535"/>
                </a:cxn>
                <a:cxn ang="0">
                  <a:pos x="1984863" y="1537488"/>
                </a:cxn>
                <a:cxn ang="0">
                  <a:pos x="1984863" y="477489"/>
                </a:cxn>
              </a:cxnLst>
              <a:rect l="0" t="0" r="0" b="0"/>
              <a:pathLst>
                <a:path w="1070" h="1098">
                  <a:moveTo>
                    <a:pt x="1070" y="341"/>
                  </a:moveTo>
                  <a:lnTo>
                    <a:pt x="312" y="0"/>
                  </a:lnTo>
                  <a:lnTo>
                    <a:pt x="0" y="516"/>
                  </a:lnTo>
                  <a:lnTo>
                    <a:pt x="1070" y="1098"/>
                  </a:lnTo>
                  <a:lnTo>
                    <a:pt x="1070" y="341"/>
                  </a:lnTo>
                  <a:close/>
                </a:path>
              </a:pathLst>
            </a:custGeom>
            <a:gradFill rotWithShape="1">
              <a:gsLst>
                <a:gs pos="0">
                  <a:srgbClr val="FAB47A"/>
                </a:gs>
                <a:gs pos="100000">
                  <a:srgbClr val="F68426"/>
                </a:gs>
              </a:gsLst>
              <a:lin ang="5400000" scaled="1"/>
              <a:tileRect/>
            </a:gradFill>
            <a:ln w="3175" cap="flat" cmpd="sng">
              <a:solidFill>
                <a:srgbClr val="FBCDA7"/>
              </a:solidFill>
              <a:prstDash val="solid"/>
              <a:round/>
              <a:headEnd type="none" w="med" len="med"/>
              <a:tailEnd type="none" w="med" len="med"/>
            </a:ln>
          </p:spPr>
          <p:txBody>
            <a:bodyPr/>
            <a:lstStyle/>
            <a:p>
              <a:endParaRPr lang="zh-CN" altLang="en-US"/>
            </a:p>
          </p:txBody>
        </p:sp>
        <p:sp>
          <p:nvSpPr>
            <p:cNvPr id="35858" name="Freeform 26"/>
            <p:cNvSpPr/>
            <p:nvPr/>
          </p:nvSpPr>
          <p:spPr>
            <a:xfrm>
              <a:off x="1987183" y="1780006"/>
              <a:ext cx="1953541" cy="1515442"/>
            </a:xfrm>
            <a:custGeom>
              <a:avLst/>
              <a:gdLst/>
              <a:ahLst/>
              <a:cxnLst>
                <a:cxn ang="0">
                  <a:pos x="1376569" y="0"/>
                </a:cxn>
                <a:cxn ang="0">
                  <a:pos x="0" y="456172"/>
                </a:cxn>
                <a:cxn ang="0">
                  <a:pos x="0" y="1515442"/>
                </a:cxn>
                <a:cxn ang="0">
                  <a:pos x="1953541" y="744428"/>
                </a:cxn>
                <a:cxn ang="0">
                  <a:pos x="1376569" y="0"/>
                </a:cxn>
              </a:cxnLst>
              <a:rect l="0" t="0" r="0" b="0"/>
              <a:pathLst>
                <a:path w="1053" h="1083">
                  <a:moveTo>
                    <a:pt x="742" y="0"/>
                  </a:moveTo>
                  <a:lnTo>
                    <a:pt x="0" y="326"/>
                  </a:lnTo>
                  <a:lnTo>
                    <a:pt x="0" y="1083"/>
                  </a:lnTo>
                  <a:lnTo>
                    <a:pt x="1053" y="532"/>
                  </a:lnTo>
                  <a:lnTo>
                    <a:pt x="742" y="0"/>
                  </a:lnTo>
                  <a:close/>
                </a:path>
              </a:pathLst>
            </a:custGeom>
            <a:solidFill>
              <a:srgbClr val="F68426">
                <a:alpha val="69019"/>
              </a:srgbClr>
            </a:solidFill>
            <a:ln w="3175" cap="flat" cmpd="sng">
              <a:solidFill>
                <a:srgbClr val="FBCDA7"/>
              </a:solidFill>
              <a:prstDash val="solid"/>
              <a:round/>
              <a:headEnd type="none" w="med" len="med"/>
              <a:tailEnd type="none" w="med" len="med"/>
            </a:ln>
          </p:spPr>
          <p:txBody>
            <a:bodyPr/>
            <a:lstStyle/>
            <a:p>
              <a:endParaRPr lang="zh-CN" altLang="en-US"/>
            </a:p>
          </p:txBody>
        </p:sp>
        <p:sp>
          <p:nvSpPr>
            <p:cNvPr id="35859" name="Freeform 41"/>
            <p:cNvSpPr/>
            <p:nvPr/>
          </p:nvSpPr>
          <p:spPr>
            <a:xfrm>
              <a:off x="581190" y="1442339"/>
              <a:ext cx="2781825" cy="793692"/>
            </a:xfrm>
            <a:custGeom>
              <a:avLst/>
              <a:gdLst/>
              <a:ahLst/>
              <a:cxnLst>
                <a:cxn ang="0">
                  <a:pos x="0" y="316357"/>
                </a:cxn>
                <a:cxn ang="0">
                  <a:pos x="1405749" y="0"/>
                </a:cxn>
                <a:cxn ang="0">
                  <a:pos x="2781825" y="337354"/>
                </a:cxn>
                <a:cxn ang="0">
                  <a:pos x="1405749" y="793692"/>
                </a:cxn>
                <a:cxn ang="0">
                  <a:pos x="0" y="316357"/>
                </a:cxn>
              </a:cxnLst>
              <a:rect l="0" t="0" r="0" b="0"/>
              <a:pathLst>
                <a:path w="1500" h="567">
                  <a:moveTo>
                    <a:pt x="0" y="226"/>
                  </a:moveTo>
                  <a:lnTo>
                    <a:pt x="758" y="0"/>
                  </a:lnTo>
                  <a:lnTo>
                    <a:pt x="1500" y="241"/>
                  </a:lnTo>
                  <a:lnTo>
                    <a:pt x="758" y="567"/>
                  </a:lnTo>
                  <a:lnTo>
                    <a:pt x="0" y="226"/>
                  </a:lnTo>
                  <a:close/>
                </a:path>
              </a:pathLst>
            </a:custGeom>
            <a:gradFill rotWithShape="1">
              <a:gsLst>
                <a:gs pos="0">
                  <a:srgbClr val="F9F9F9">
                    <a:alpha val="100000"/>
                  </a:srgbClr>
                </a:gs>
                <a:gs pos="15999">
                  <a:srgbClr val="F9F9F9">
                    <a:alpha val="100000"/>
                  </a:srgbClr>
                </a:gs>
                <a:gs pos="56000">
                  <a:srgbClr val="FDE5D2">
                    <a:alpha val="100000"/>
                  </a:srgbClr>
                </a:gs>
                <a:gs pos="100000">
                  <a:srgbClr val="FDE5D2">
                    <a:alpha val="100000"/>
                  </a:srgbClr>
                </a:gs>
              </a:gsLst>
              <a:lin ang="0" scaled="1"/>
              <a:tileRect/>
            </a:gradFill>
            <a:ln w="3175" cap="flat" cmpd="sng">
              <a:solidFill>
                <a:srgbClr val="FBCDA7"/>
              </a:solidFill>
              <a:prstDash val="solid"/>
              <a:round/>
              <a:headEnd type="none" w="med" len="med"/>
              <a:tailEnd type="none" w="med" len="med"/>
            </a:ln>
          </p:spPr>
          <p:txBody>
            <a:bodyPr/>
            <a:lstStyle/>
            <a:p>
              <a:endParaRPr lang="zh-CN" altLang="en-US"/>
            </a:p>
          </p:txBody>
        </p:sp>
        <p:sp>
          <p:nvSpPr>
            <p:cNvPr id="35860" name="Freeform 35"/>
            <p:cNvSpPr/>
            <p:nvPr/>
          </p:nvSpPr>
          <p:spPr>
            <a:xfrm>
              <a:off x="658914" y="890003"/>
              <a:ext cx="1328269" cy="1218387"/>
            </a:xfrm>
            <a:custGeom>
              <a:avLst/>
              <a:gdLst/>
              <a:ahLst/>
              <a:cxnLst>
                <a:cxn ang="0">
                  <a:pos x="1328269" y="201664"/>
                </a:cxn>
                <a:cxn ang="0">
                  <a:pos x="615901" y="0"/>
                </a:cxn>
                <a:cxn ang="0">
                  <a:pos x="0" y="770245"/>
                </a:cxn>
                <a:cxn ang="0">
                  <a:pos x="1322704" y="1218387"/>
                </a:cxn>
                <a:cxn ang="0">
                  <a:pos x="1328269" y="1216987"/>
                </a:cxn>
                <a:cxn ang="0">
                  <a:pos x="1328269" y="201664"/>
                </a:cxn>
              </a:cxnLst>
              <a:rect l="0" t="0" r="0" b="0"/>
              <a:pathLst>
                <a:path w="716" h="870">
                  <a:moveTo>
                    <a:pt x="716" y="144"/>
                  </a:moveTo>
                  <a:lnTo>
                    <a:pt x="332" y="0"/>
                  </a:lnTo>
                  <a:lnTo>
                    <a:pt x="0" y="550"/>
                  </a:lnTo>
                  <a:lnTo>
                    <a:pt x="713" y="870"/>
                  </a:lnTo>
                  <a:lnTo>
                    <a:pt x="716" y="869"/>
                  </a:lnTo>
                  <a:lnTo>
                    <a:pt x="716" y="144"/>
                  </a:lnTo>
                  <a:close/>
                </a:path>
              </a:pathLst>
            </a:custGeom>
            <a:gradFill rotWithShape="1">
              <a:gsLst>
                <a:gs pos="0">
                  <a:srgbClr val="FDE5D2">
                    <a:alpha val="100000"/>
                  </a:srgbClr>
                </a:gs>
                <a:gs pos="98000">
                  <a:srgbClr val="FAB47A">
                    <a:alpha val="100000"/>
                  </a:srgbClr>
                </a:gs>
                <a:gs pos="100000">
                  <a:srgbClr val="FAB47A">
                    <a:alpha val="100000"/>
                  </a:srgbClr>
                </a:gs>
              </a:gsLst>
              <a:lin ang="5400000" scaled="1"/>
              <a:tileRect/>
            </a:gradFill>
            <a:ln w="9525" cap="rnd" cmpd="sng">
              <a:solidFill>
                <a:srgbClr val="FBCDA7"/>
              </a:solidFill>
              <a:prstDash val="solid"/>
              <a:round/>
              <a:headEnd type="none" w="med" len="med"/>
              <a:tailEnd type="none" w="med" len="med"/>
            </a:ln>
          </p:spPr>
          <p:txBody>
            <a:bodyPr/>
            <a:lstStyle/>
            <a:p>
              <a:endParaRPr lang="zh-CN" altLang="en-US"/>
            </a:p>
          </p:txBody>
        </p:sp>
        <p:sp>
          <p:nvSpPr>
            <p:cNvPr id="35861" name="Freeform 38"/>
            <p:cNvSpPr/>
            <p:nvPr/>
          </p:nvSpPr>
          <p:spPr>
            <a:xfrm>
              <a:off x="1987183" y="902767"/>
              <a:ext cx="1296947" cy="1204463"/>
            </a:xfrm>
            <a:custGeom>
              <a:avLst/>
              <a:gdLst/>
              <a:ahLst/>
              <a:cxnLst>
                <a:cxn ang="0">
                  <a:pos x="697642" y="0"/>
                </a:cxn>
                <a:cxn ang="0">
                  <a:pos x="0" y="189073"/>
                </a:cxn>
                <a:cxn ang="0">
                  <a:pos x="0" y="1204463"/>
                </a:cxn>
                <a:cxn ang="0">
                  <a:pos x="1296947" y="774498"/>
                </a:cxn>
                <a:cxn ang="0">
                  <a:pos x="697642" y="0"/>
                </a:cxn>
              </a:cxnLst>
              <a:rect l="0" t="0" r="0" b="0"/>
              <a:pathLst>
                <a:path w="699" h="860">
                  <a:moveTo>
                    <a:pt x="376" y="0"/>
                  </a:moveTo>
                  <a:lnTo>
                    <a:pt x="0" y="135"/>
                  </a:lnTo>
                  <a:lnTo>
                    <a:pt x="0" y="860"/>
                  </a:lnTo>
                  <a:lnTo>
                    <a:pt x="699" y="553"/>
                  </a:lnTo>
                  <a:lnTo>
                    <a:pt x="376" y="0"/>
                  </a:lnTo>
                  <a:close/>
                </a:path>
              </a:pathLst>
            </a:custGeom>
            <a:solidFill>
              <a:srgbClr val="F68426">
                <a:alpha val="69019"/>
              </a:srgbClr>
            </a:solidFill>
            <a:ln w="3175" cap="flat" cmpd="sng">
              <a:solidFill>
                <a:srgbClr val="FBCDA7"/>
              </a:solidFill>
              <a:prstDash val="solid"/>
              <a:round/>
              <a:headEnd type="none" w="med" len="med"/>
              <a:tailEnd type="none" w="med" len="med"/>
            </a:ln>
          </p:spPr>
          <p:txBody>
            <a:bodyPr/>
            <a:lstStyle/>
            <a:p>
              <a:endParaRPr lang="zh-CN" altLang="en-US"/>
            </a:p>
          </p:txBody>
        </p:sp>
        <p:sp>
          <p:nvSpPr>
            <p:cNvPr id="35862" name="Freeform 44"/>
            <p:cNvSpPr/>
            <p:nvPr/>
          </p:nvSpPr>
          <p:spPr>
            <a:xfrm>
              <a:off x="1274906" y="775126"/>
              <a:ext cx="1409474" cy="316781"/>
            </a:xfrm>
            <a:custGeom>
              <a:avLst/>
              <a:gdLst/>
              <a:ahLst/>
              <a:cxnLst>
                <a:cxn ang="0">
                  <a:pos x="0" y="114938"/>
                </a:cxn>
                <a:cxn ang="0">
                  <a:pos x="712155" y="316781"/>
                </a:cxn>
                <a:cxn ang="0">
                  <a:pos x="1409474" y="127553"/>
                </a:cxn>
                <a:cxn ang="0">
                  <a:pos x="712155" y="0"/>
                </a:cxn>
                <a:cxn ang="0">
                  <a:pos x="0" y="114938"/>
                </a:cxn>
              </a:cxnLst>
              <a:rect l="0" t="0" r="0" b="0"/>
              <a:pathLst>
                <a:path w="760" h="226">
                  <a:moveTo>
                    <a:pt x="0" y="82"/>
                  </a:moveTo>
                  <a:lnTo>
                    <a:pt x="384" y="226"/>
                  </a:lnTo>
                  <a:lnTo>
                    <a:pt x="760" y="91"/>
                  </a:lnTo>
                  <a:lnTo>
                    <a:pt x="384" y="0"/>
                  </a:lnTo>
                  <a:lnTo>
                    <a:pt x="0" y="82"/>
                  </a:lnTo>
                  <a:close/>
                </a:path>
              </a:pathLst>
            </a:custGeom>
            <a:gradFill rotWithShape="1">
              <a:gsLst>
                <a:gs pos="0">
                  <a:srgbClr val="F9F9F9">
                    <a:alpha val="100000"/>
                  </a:srgbClr>
                </a:gs>
                <a:gs pos="15999">
                  <a:srgbClr val="F9F9F9">
                    <a:alpha val="100000"/>
                  </a:srgbClr>
                </a:gs>
                <a:gs pos="56000">
                  <a:srgbClr val="FDE5D2">
                    <a:alpha val="100000"/>
                  </a:srgbClr>
                </a:gs>
                <a:gs pos="100000">
                  <a:srgbClr val="FDE5D2">
                    <a:alpha val="100000"/>
                  </a:srgbClr>
                </a:gs>
              </a:gsLst>
              <a:lin ang="0" scaled="1"/>
              <a:tileRect/>
            </a:gradFill>
            <a:ln w="3175" cap="flat" cmpd="sng">
              <a:solidFill>
                <a:srgbClr val="FBCDA7"/>
              </a:solidFill>
              <a:prstDash val="solid"/>
              <a:round/>
              <a:headEnd type="none" w="med" len="med"/>
              <a:tailEnd type="none" w="med" len="med"/>
            </a:ln>
          </p:spPr>
          <p:txBody>
            <a:bodyPr/>
            <a:lstStyle/>
            <a:p>
              <a:endParaRPr lang="zh-CN" altLang="en-US"/>
            </a:p>
          </p:txBody>
        </p:sp>
        <p:sp>
          <p:nvSpPr>
            <p:cNvPr id="35863" name="Freeform 29"/>
            <p:cNvSpPr/>
            <p:nvPr/>
          </p:nvSpPr>
          <p:spPr>
            <a:xfrm>
              <a:off x="1987183" y="0"/>
              <a:ext cx="622953" cy="974710"/>
            </a:xfrm>
            <a:custGeom>
              <a:avLst/>
              <a:gdLst/>
              <a:ahLst/>
              <a:cxnLst>
                <a:cxn ang="0">
                  <a:pos x="622953" y="805256"/>
                </a:cxn>
                <a:cxn ang="0">
                  <a:pos x="0" y="0"/>
                </a:cxn>
                <a:cxn ang="0">
                  <a:pos x="0" y="974710"/>
                </a:cxn>
                <a:cxn ang="0">
                  <a:pos x="622953" y="805256"/>
                </a:cxn>
              </a:cxnLst>
              <a:rect l="0" t="0" r="0" b="0"/>
              <a:pathLst>
                <a:path w="336" h="696">
                  <a:moveTo>
                    <a:pt x="336" y="575"/>
                  </a:moveTo>
                  <a:lnTo>
                    <a:pt x="0" y="0"/>
                  </a:lnTo>
                  <a:lnTo>
                    <a:pt x="0" y="696"/>
                  </a:lnTo>
                  <a:lnTo>
                    <a:pt x="336" y="575"/>
                  </a:lnTo>
                  <a:close/>
                </a:path>
              </a:pathLst>
            </a:custGeom>
            <a:solidFill>
              <a:srgbClr val="F68426">
                <a:alpha val="69019"/>
              </a:srgbClr>
            </a:solidFill>
            <a:ln w="3175" cap="flat" cmpd="sng">
              <a:solidFill>
                <a:srgbClr val="FBCDA7"/>
              </a:solidFill>
              <a:prstDash val="solid"/>
              <a:round/>
              <a:headEnd type="none" w="med" len="med"/>
              <a:tailEnd type="none" w="med" len="med"/>
            </a:ln>
          </p:spPr>
          <p:txBody>
            <a:bodyPr/>
            <a:lstStyle/>
            <a:p>
              <a:endParaRPr lang="zh-CN" altLang="en-US"/>
            </a:p>
          </p:txBody>
        </p:sp>
        <p:sp>
          <p:nvSpPr>
            <p:cNvPr id="35864" name="Freeform 32"/>
            <p:cNvSpPr/>
            <p:nvPr/>
          </p:nvSpPr>
          <p:spPr>
            <a:xfrm>
              <a:off x="1349150" y="0"/>
              <a:ext cx="638033" cy="977031"/>
            </a:xfrm>
            <a:custGeom>
              <a:avLst/>
              <a:gdLst/>
              <a:ahLst/>
              <a:cxnLst>
                <a:cxn ang="0">
                  <a:pos x="0" y="797862"/>
                </a:cxn>
                <a:cxn ang="0">
                  <a:pos x="630614" y="977031"/>
                </a:cxn>
                <a:cxn ang="0">
                  <a:pos x="638033" y="974231"/>
                </a:cxn>
                <a:cxn ang="0">
                  <a:pos x="638033" y="0"/>
                </a:cxn>
                <a:cxn ang="0">
                  <a:pos x="0" y="797862"/>
                </a:cxn>
              </a:cxnLst>
              <a:rect l="0" t="0" r="0" b="0"/>
              <a:pathLst>
                <a:path w="344" h="698">
                  <a:moveTo>
                    <a:pt x="0" y="570"/>
                  </a:moveTo>
                  <a:lnTo>
                    <a:pt x="340" y="698"/>
                  </a:lnTo>
                  <a:lnTo>
                    <a:pt x="344" y="696"/>
                  </a:lnTo>
                  <a:lnTo>
                    <a:pt x="344" y="0"/>
                  </a:lnTo>
                  <a:lnTo>
                    <a:pt x="0" y="570"/>
                  </a:lnTo>
                  <a:close/>
                </a:path>
              </a:pathLst>
            </a:custGeom>
            <a:solidFill>
              <a:srgbClr val="FBCDA7">
                <a:alpha val="69019"/>
              </a:srgbClr>
            </a:solidFill>
            <a:ln w="3175" cap="flat" cmpd="sng">
              <a:solidFill>
                <a:srgbClr val="FBCDA7"/>
              </a:solidFill>
              <a:prstDash val="solid"/>
              <a:round/>
              <a:headEnd type="none" w="med" len="med"/>
              <a:tailEnd type="none" w="med" len="med"/>
            </a:ln>
          </p:spPr>
          <p:txBody>
            <a:bodyPr/>
            <a:lstStyle/>
            <a:p>
              <a:endParaRPr lang="zh-CN" altLang="en-US"/>
            </a:p>
          </p:txBody>
        </p:sp>
      </p:grpSp>
      <p:sp>
        <p:nvSpPr>
          <p:cNvPr id="35865" name="矩形 39"/>
          <p:cNvSpPr/>
          <p:nvPr/>
        </p:nvSpPr>
        <p:spPr>
          <a:xfrm>
            <a:off x="2854325" y="4005263"/>
            <a:ext cx="5486400" cy="2376487"/>
          </a:xfrm>
          <a:prstGeom prst="rect">
            <a:avLst/>
          </a:prstGeom>
          <a:noFill/>
          <a:ln w="9525">
            <a:noFill/>
          </a:ln>
        </p:spPr>
        <p:txBody>
          <a:bodyPr anchor="t"/>
          <a:lstStyle/>
          <a:p>
            <a:pPr lvl="0" indent="0"/>
            <a:endParaRPr lang="zh-CN" altLang="zh-CN" dirty="0">
              <a:latin typeface="Arial" panose="020B0604020202020204" pitchFamily="34" charset="0"/>
              <a:ea typeface="宋体" panose="02010600030101010101" pitchFamily="2" charset="-122"/>
              <a:sym typeface="Calibri" panose="020F0502020204030204" pitchFamily="34" charset="0"/>
            </a:endParaRPr>
          </a:p>
        </p:txBody>
      </p:sp>
      <p:sp>
        <p:nvSpPr>
          <p:cNvPr id="35867" name="Line 4"/>
          <p:cNvSpPr/>
          <p:nvPr/>
        </p:nvSpPr>
        <p:spPr>
          <a:xfrm flipV="1">
            <a:off x="3540125" y="1844675"/>
            <a:ext cx="1588" cy="4438650"/>
          </a:xfrm>
          <a:prstGeom prst="line">
            <a:avLst/>
          </a:prstGeom>
          <a:ln w="28575" cap="flat" cmpd="sng">
            <a:solidFill>
              <a:srgbClr val="FF9900"/>
            </a:solidFill>
            <a:prstDash val="solid"/>
            <a:round/>
            <a:headEnd type="none" w="med" len="med"/>
            <a:tailEnd type="triangle" w="lg" len="med"/>
          </a:ln>
        </p:spPr>
      </p:sp>
      <p:sp>
        <p:nvSpPr>
          <p:cNvPr id="35868" name="Line 5"/>
          <p:cNvSpPr/>
          <p:nvPr/>
        </p:nvSpPr>
        <p:spPr>
          <a:xfrm>
            <a:off x="3540125" y="6283325"/>
            <a:ext cx="4689475" cy="0"/>
          </a:xfrm>
          <a:prstGeom prst="line">
            <a:avLst/>
          </a:prstGeom>
          <a:ln w="28575" cap="flat" cmpd="sng">
            <a:solidFill>
              <a:srgbClr val="FF9900"/>
            </a:solidFill>
            <a:prstDash val="solid"/>
            <a:round/>
            <a:headEnd type="none" w="med" len="med"/>
            <a:tailEnd type="triangle" w="lg" len="med"/>
          </a:ln>
        </p:spPr>
      </p:sp>
      <p:sp>
        <p:nvSpPr>
          <p:cNvPr id="35869" name="Rectangle 13"/>
          <p:cNvSpPr/>
          <p:nvPr/>
        </p:nvSpPr>
        <p:spPr>
          <a:xfrm>
            <a:off x="3622675" y="1844675"/>
            <a:ext cx="571500" cy="225425"/>
          </a:xfrm>
          <a:prstGeom prst="rect">
            <a:avLst/>
          </a:prstGeom>
          <a:noFill/>
          <a:ln w="9525">
            <a:noFill/>
          </a:ln>
        </p:spPr>
        <p:txBody>
          <a:bodyPr lIns="0" tIns="0" rIns="0" bIns="0" anchor="ctr" anchorCtr="1"/>
          <a:lstStyle/>
          <a:p>
            <a:pPr lvl="0" indent="0"/>
            <a:r>
              <a:rPr lang="zh-CN" altLang="en-US" sz="1600" dirty="0">
                <a:solidFill>
                  <a:srgbClr val="FF9900"/>
                </a:solidFill>
                <a:latin typeface="微软雅黑" panose="020B0503020204020204" pitchFamily="34" charset="-122"/>
                <a:ea typeface="微软雅黑" panose="020B0503020204020204" pitchFamily="34" charset="-122"/>
                <a:sym typeface="Arial" panose="020B0604020202020204" pitchFamily="34" charset="0"/>
              </a:rPr>
              <a:t>层次</a:t>
            </a:r>
            <a:endParaRPr lang="en-US" altLang="x-none" sz="1600" dirty="0">
              <a:solidFill>
                <a:srgbClr val="FF99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870" name="Rectangle 14"/>
          <p:cNvSpPr/>
          <p:nvPr/>
        </p:nvSpPr>
        <p:spPr>
          <a:xfrm>
            <a:off x="7680325" y="5986463"/>
            <a:ext cx="457200" cy="223837"/>
          </a:xfrm>
          <a:prstGeom prst="rect">
            <a:avLst/>
          </a:prstGeom>
          <a:noFill/>
          <a:ln w="9525">
            <a:noFill/>
          </a:ln>
        </p:spPr>
        <p:txBody>
          <a:bodyPr lIns="0" tIns="0" rIns="0" bIns="0" anchor="ctr" anchorCtr="1"/>
          <a:lstStyle/>
          <a:p>
            <a:pPr lvl="0" indent="0" algn="just"/>
            <a:r>
              <a:rPr lang="zh-CN" altLang="en-US" sz="1600" dirty="0">
                <a:solidFill>
                  <a:srgbClr val="FF9900"/>
                </a:solidFill>
                <a:latin typeface="微软雅黑" panose="020B0503020204020204" pitchFamily="34" charset="-122"/>
                <a:ea typeface="微软雅黑" panose="020B0503020204020204" pitchFamily="34" charset="-122"/>
                <a:sym typeface="Arial" panose="020B0604020202020204" pitchFamily="34" charset="0"/>
              </a:rPr>
              <a:t>数量</a:t>
            </a:r>
            <a:endParaRPr lang="en-US" altLang="x-none" sz="1600" dirty="0">
              <a:solidFill>
                <a:srgbClr val="FF990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5871" name="组合 54"/>
          <p:cNvGrpSpPr/>
          <p:nvPr/>
        </p:nvGrpSpPr>
        <p:grpSpPr>
          <a:xfrm>
            <a:off x="6527800" y="2101850"/>
            <a:ext cx="3778250" cy="842963"/>
            <a:chOff x="0" y="0"/>
            <a:chExt cx="3215600" cy="842610"/>
          </a:xfrm>
        </p:grpSpPr>
        <p:sp>
          <p:nvSpPr>
            <p:cNvPr id="4" name="TextBox 55"/>
            <p:cNvSpPr/>
            <p:nvPr/>
          </p:nvSpPr>
          <p:spPr>
            <a:xfrm flipH="1">
              <a:off x="0" y="319390"/>
              <a:ext cx="3215600" cy="523220"/>
            </a:xfrm>
            <a:prstGeom prst="rect">
              <a:avLst/>
            </a:prstGeom>
            <a:noFill/>
            <a:ln w="9525">
              <a:noFill/>
            </a:ln>
          </p:spPr>
          <p:txBody>
            <a:bodyPr anchor="t">
              <a:spAutoFit/>
            </a:bodyPr>
            <a:lstStyle/>
            <a:p>
              <a:pPr lvl="0" indent="0"/>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是个人核心竞争力所关注的区域，如本人的人力资源管理领域。</a:t>
              </a:r>
              <a:endParaRPr lang="en-US" altLang="x-none"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72" name="TextBox 11"/>
            <p:cNvSpPr/>
            <p:nvPr/>
          </p:nvSpPr>
          <p:spPr>
            <a:xfrm flipH="1">
              <a:off x="3106" y="0"/>
              <a:ext cx="2033522" cy="338554"/>
            </a:xfrm>
            <a:prstGeom prst="rect">
              <a:avLst/>
            </a:prstGeom>
            <a:noFill/>
            <a:ln w="9525">
              <a:noFill/>
            </a:ln>
          </p:spPr>
          <p:txBody>
            <a:bodyPr anchor="t">
              <a:spAutoFit/>
            </a:bodyPr>
            <a:lstStyle/>
            <a:p>
              <a:pPr lvl="0" indent="0"/>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“专业技能”层</a:t>
              </a:r>
              <a:endParaRPr lang="en-US" altLang="x-none"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874" name="直接连接符 57"/>
          <p:cNvSpPr/>
          <p:nvPr/>
        </p:nvSpPr>
        <p:spPr>
          <a:xfrm flipH="1">
            <a:off x="6238875" y="2997200"/>
            <a:ext cx="3997325" cy="1588"/>
          </a:xfrm>
          <a:prstGeom prst="line">
            <a:avLst/>
          </a:prstGeom>
          <a:ln w="12700" cap="flat" cmpd="sng">
            <a:solidFill>
              <a:srgbClr val="FF9900"/>
            </a:solidFill>
            <a:prstDash val="sysDot"/>
            <a:round/>
            <a:headEnd type="oval" w="med" len="med"/>
            <a:tailEnd type="oval" w="med" len="med"/>
          </a:ln>
        </p:spPr>
      </p:sp>
      <p:grpSp>
        <p:nvGrpSpPr>
          <p:cNvPr id="35875" name="组合 58"/>
          <p:cNvGrpSpPr/>
          <p:nvPr/>
        </p:nvGrpSpPr>
        <p:grpSpPr>
          <a:xfrm>
            <a:off x="7391400" y="3254375"/>
            <a:ext cx="3779838" cy="842963"/>
            <a:chOff x="0" y="0"/>
            <a:chExt cx="3215600" cy="842610"/>
          </a:xfrm>
        </p:grpSpPr>
        <p:sp>
          <p:nvSpPr>
            <p:cNvPr id="5" name="TextBox 59"/>
            <p:cNvSpPr/>
            <p:nvPr/>
          </p:nvSpPr>
          <p:spPr>
            <a:xfrm flipH="1">
              <a:off x="0" y="319390"/>
              <a:ext cx="3215600" cy="523220"/>
            </a:xfrm>
            <a:prstGeom prst="rect">
              <a:avLst/>
            </a:prstGeom>
            <a:noFill/>
            <a:ln w="9525">
              <a:noFill/>
            </a:ln>
          </p:spPr>
          <p:txBody>
            <a:bodyPr anchor="t">
              <a:spAutoFit/>
            </a:bodyPr>
            <a:lstStyle/>
            <a:p>
              <a:pPr lvl="0" indent="0"/>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是我们所必须具备的一些通用技能，如自我管理技能，通用管理技能，企业管理知识等。</a:t>
              </a:r>
              <a:endParaRPr lang="en-US" altLang="x-none"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76" name="TextBox 11"/>
            <p:cNvSpPr/>
            <p:nvPr/>
          </p:nvSpPr>
          <p:spPr>
            <a:xfrm flipH="1">
              <a:off x="3106" y="0"/>
              <a:ext cx="2033522" cy="338554"/>
            </a:xfrm>
            <a:prstGeom prst="rect">
              <a:avLst/>
            </a:prstGeom>
            <a:noFill/>
            <a:ln w="9525">
              <a:noFill/>
            </a:ln>
          </p:spPr>
          <p:txBody>
            <a:bodyPr anchor="t">
              <a:spAutoFit/>
            </a:bodyPr>
            <a:lstStyle/>
            <a:p>
              <a:pPr lvl="0" indent="0"/>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“通用技能”层</a:t>
              </a:r>
              <a:endParaRPr lang="en-US" altLang="x-none"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878" name="直接连接符 61"/>
          <p:cNvSpPr/>
          <p:nvPr/>
        </p:nvSpPr>
        <p:spPr>
          <a:xfrm flipH="1">
            <a:off x="6959600" y="4149725"/>
            <a:ext cx="3995738" cy="0"/>
          </a:xfrm>
          <a:prstGeom prst="line">
            <a:avLst/>
          </a:prstGeom>
          <a:ln w="12700" cap="flat" cmpd="sng">
            <a:solidFill>
              <a:srgbClr val="FF9900"/>
            </a:solidFill>
            <a:prstDash val="sysDot"/>
            <a:round/>
            <a:headEnd type="oval" w="med" len="med"/>
            <a:tailEnd type="oval" w="med" len="med"/>
          </a:ln>
        </p:spPr>
      </p:sp>
      <p:grpSp>
        <p:nvGrpSpPr>
          <p:cNvPr id="35879" name="组合 62"/>
          <p:cNvGrpSpPr/>
          <p:nvPr/>
        </p:nvGrpSpPr>
        <p:grpSpPr>
          <a:xfrm>
            <a:off x="7966075" y="4333875"/>
            <a:ext cx="3817938" cy="796925"/>
            <a:chOff x="0" y="0"/>
            <a:chExt cx="3248378" cy="796150"/>
          </a:xfrm>
        </p:grpSpPr>
        <p:sp>
          <p:nvSpPr>
            <p:cNvPr id="6" name="TextBox 63"/>
            <p:cNvSpPr/>
            <p:nvPr/>
          </p:nvSpPr>
          <p:spPr>
            <a:xfrm flipH="1">
              <a:off x="32778" y="272930"/>
              <a:ext cx="3215600" cy="523220"/>
            </a:xfrm>
            <a:prstGeom prst="rect">
              <a:avLst/>
            </a:prstGeom>
            <a:noFill/>
            <a:ln w="9525">
              <a:noFill/>
            </a:ln>
          </p:spPr>
          <p:txBody>
            <a:bodyPr anchor="t">
              <a:spAutoFit/>
            </a:bodyPr>
            <a:lstStyle/>
            <a:p>
              <a:pPr lvl="0" indent="0"/>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这个层应该越宽越好，主要内容是与专业技能联系较为紧密的其他相关领域，包括爱好。</a:t>
              </a:r>
              <a:endParaRPr lang="en-US" altLang="x-none"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80" name="TextBox 11"/>
            <p:cNvSpPr/>
            <p:nvPr/>
          </p:nvSpPr>
          <p:spPr>
            <a:xfrm flipH="1">
              <a:off x="0" y="0"/>
              <a:ext cx="2033522" cy="338554"/>
            </a:xfrm>
            <a:prstGeom prst="rect">
              <a:avLst/>
            </a:prstGeom>
            <a:noFill/>
            <a:ln w="9525">
              <a:noFill/>
            </a:ln>
          </p:spPr>
          <p:txBody>
            <a:bodyPr anchor="t">
              <a:spAutoFit/>
            </a:bodyPr>
            <a:lstStyle/>
            <a:p>
              <a:pPr lvl="0" indent="0"/>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“知识面”层</a:t>
              </a:r>
              <a:endParaRPr lang="en-US" altLang="x-none"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882" name="直接连接符 65"/>
          <p:cNvSpPr/>
          <p:nvPr/>
        </p:nvSpPr>
        <p:spPr>
          <a:xfrm flipH="1">
            <a:off x="7718425" y="5157788"/>
            <a:ext cx="3981450" cy="1587"/>
          </a:xfrm>
          <a:prstGeom prst="line">
            <a:avLst/>
          </a:prstGeom>
          <a:ln w="12700" cap="flat" cmpd="sng">
            <a:solidFill>
              <a:srgbClr val="FF9900"/>
            </a:solidFill>
            <a:prstDash val="sysDot"/>
            <a:round/>
            <a:headEnd type="oval" w="med" len="med"/>
            <a:tailEnd type="oval" w="med" len="med"/>
          </a:ln>
        </p:spPr>
      </p:sp>
      <p:sp>
        <p:nvSpPr>
          <p:cNvPr id="35883" name="Text Box 44"/>
          <p:cNvSpPr/>
          <p:nvPr/>
        </p:nvSpPr>
        <p:spPr>
          <a:xfrm>
            <a:off x="2027238" y="1484313"/>
            <a:ext cx="4781550" cy="2419350"/>
          </a:xfrm>
          <a:prstGeom prst="rect">
            <a:avLst/>
          </a:prstGeom>
          <a:noFill/>
          <a:ln w="9525">
            <a:noFill/>
          </a:ln>
        </p:spPr>
        <p:txBody>
          <a:bodyPr anchor="t">
            <a:spAutoFit/>
          </a:bodyPr>
          <a:lstStyle/>
          <a:p>
            <a:pPr lvl="0" indent="457200">
              <a:lnSpc>
                <a:spcPct val="135000"/>
              </a:lnSpc>
            </a:pPr>
            <a:r>
              <a:rPr lang="zh-CN" altLang="en-US" sz="1600" dirty="0">
                <a:solidFill>
                  <a:srgbClr val="A5A5A5"/>
                </a:solidFill>
                <a:latin typeface="微软雅黑" panose="020B0503020204020204" pitchFamily="34" charset="-122"/>
                <a:ea typeface="微软雅黑" panose="020B0503020204020204" pitchFamily="34" charset="-122"/>
                <a:sym typeface="Calibri" panose="020F0502020204030204" pitchFamily="34" charset="0"/>
              </a:rPr>
              <a:t>我们从读小学到大学，几乎都听命于老师和家长，大学毕业后我们才真正开始建立自我发展的方向，而从此开始知识结构和社会经验的积累情况，便会很大程度地影响人的一生。一个人在大学里所研修的专业固然重要，但我们清楚进大学选择专业时，还有许多盲点和误区，完全可以通过工作以后的时间进行新的调整。</a:t>
            </a:r>
            <a:endParaRPr lang="en-US" altLang="x-none" sz="1600" b="1" dirty="0">
              <a:solidFill>
                <a:srgbClr val="A5A5A5"/>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35883"/>
                                        </p:tgtEl>
                                        <p:attrNameLst>
                                          <p:attrName>style.visibility</p:attrName>
                                        </p:attrNameLst>
                                      </p:cBhvr>
                                      <p:to>
                                        <p:strVal val="visible"/>
                                      </p:to>
                                    </p:set>
                                    <p:anim calcmode="lin" valueType="num">
                                      <p:cBhvr>
                                        <p:cTn id="7" dur="500" fill="hold"/>
                                        <p:tgtEl>
                                          <p:spTgt spid="35883"/>
                                        </p:tgtEl>
                                        <p:attrNameLst>
                                          <p:attrName>ppt_w</p:attrName>
                                        </p:attrNameLst>
                                      </p:cBhvr>
                                      <p:tavLst>
                                        <p:tav tm="0">
                                          <p:val>
                                            <p:fltVal val="0"/>
                                          </p:val>
                                        </p:tav>
                                        <p:tav tm="100000">
                                          <p:val>
                                            <p:strVal val="#ppt_w"/>
                                          </p:val>
                                        </p:tav>
                                      </p:tavLst>
                                    </p:anim>
                                    <p:anim calcmode="lin" valueType="num">
                                      <p:cBhvr>
                                        <p:cTn id="8" dur="500" fill="hold"/>
                                        <p:tgtEl>
                                          <p:spTgt spid="35883"/>
                                        </p:tgtEl>
                                        <p:attrNameLst>
                                          <p:attrName>ppt_h</p:attrName>
                                        </p:attrNameLst>
                                      </p:cBhvr>
                                      <p:tavLst>
                                        <p:tav tm="0">
                                          <p:val>
                                            <p:fltVal val="0"/>
                                          </p:val>
                                        </p:tav>
                                        <p:tav tm="100000">
                                          <p:val>
                                            <p:strVal val="#ppt_h"/>
                                          </p:val>
                                        </p:tav>
                                      </p:tavLst>
                                    </p:anim>
                                    <p:anim calcmode="lin" valueType="num">
                                      <p:cBhvr>
                                        <p:cTn id="9" dur="500" fill="hold"/>
                                        <p:tgtEl>
                                          <p:spTgt spid="35883"/>
                                        </p:tgtEl>
                                        <p:attrNameLst>
                                          <p:attrName>ppt_x</p:attrName>
                                        </p:attrNameLst>
                                      </p:cBhvr>
                                      <p:tavLst>
                                        <p:tav tm="0">
                                          <p:val>
                                            <p:fltVal val="0.5"/>
                                          </p:val>
                                        </p:tav>
                                        <p:tav tm="100000">
                                          <p:val>
                                            <p:strVal val="#ppt_x"/>
                                          </p:val>
                                        </p:tav>
                                      </p:tavLst>
                                    </p:anim>
                                    <p:anim calcmode="lin" valueType="num">
                                      <p:cBhvr>
                                        <p:cTn id="10" dur="500" fill="hold"/>
                                        <p:tgtEl>
                                          <p:spTgt spid="35883"/>
                                        </p:tgtEl>
                                        <p:attrNameLst>
                                          <p:attrName>ppt_y</p:attrName>
                                        </p:attrNameLst>
                                      </p:cBhvr>
                                      <p:tavLst>
                                        <p:tav tm="0">
                                          <p:val>
                                            <p:fltVal val="0.5"/>
                                          </p:val>
                                        </p:tav>
                                        <p:tav tm="100000">
                                          <p:val>
                                            <p:strVal val="#ppt_y"/>
                                          </p:val>
                                        </p:tav>
                                      </p:tavLst>
                                    </p:anim>
                                  </p:childTnLst>
                                </p:cTn>
                              </p:par>
                              <p:par>
                                <p:cTn id="11" presetID="6" presetClass="emph" presetSubtype="0" autoRev="1" fill="hold" grpId="1" nodeType="withEffect">
                                  <p:stCondLst>
                                    <p:cond delay="500"/>
                                  </p:stCondLst>
                                  <p:childTnLst>
                                    <p:animScale>
                                      <p:cBhvr>
                                        <p:cTn id="12" dur="150" fill="hold"/>
                                        <p:tgtEl>
                                          <p:spTgt spid="35883"/>
                                        </p:tgtEl>
                                      </p:cBhvr>
                                      <p:by x="108000" y="108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2" nodeType="clickEffect">
                                  <p:stCondLst>
                                    <p:cond delay="0"/>
                                  </p:stCondLst>
                                  <p:childTnLst>
                                    <p:animEffect filter="dissolve">
                                      <p:cBhvr>
                                        <p:cTn id="16" dur="200"/>
                                        <p:tgtEl>
                                          <p:spTgt spid="35883"/>
                                        </p:tgtEl>
                                      </p:cBhvr>
                                    </p:animEffect>
                                    <p:set>
                                      <p:cBhvr>
                                        <p:cTn id="17" dur="1" fill="hold">
                                          <p:stCondLst>
                                            <p:cond delay="199"/>
                                          </p:stCondLst>
                                        </p:cTn>
                                        <p:tgtEl>
                                          <p:spTgt spid="35883"/>
                                        </p:tgtEl>
                                        <p:attrNameLst>
                                          <p:attrName>style.visibility</p:attrName>
                                        </p:attrNameLst>
                                      </p:cBhvr>
                                      <p:to>
                                        <p:strVal val="hidden"/>
                                      </p:to>
                                    </p:set>
                                  </p:childTnLst>
                                </p:cTn>
                              </p:par>
                              <p:par>
                                <p:cTn id="18" presetID="23" presetClass="exit" presetSubtype="32" fill="hold" grpId="3" nodeType="withEffect">
                                  <p:stCondLst>
                                    <p:cond delay="0"/>
                                  </p:stCondLst>
                                  <p:childTnLst>
                                    <p:anim calcmode="lin" valueType="num">
                                      <p:cBhvr>
                                        <p:cTn id="19" dur="200"/>
                                        <p:tgtEl>
                                          <p:spTgt spid="35883"/>
                                        </p:tgtEl>
                                        <p:attrNameLst>
                                          <p:attrName>ppt_w</p:attrName>
                                        </p:attrNameLst>
                                      </p:cBhvr>
                                      <p:tavLst>
                                        <p:tav tm="0">
                                          <p:val>
                                            <p:strVal val="ppt_w"/>
                                          </p:val>
                                        </p:tav>
                                        <p:tav tm="100000">
                                          <p:val>
                                            <p:fltVal val="0"/>
                                          </p:val>
                                        </p:tav>
                                      </p:tavLst>
                                    </p:anim>
                                    <p:anim calcmode="lin" valueType="num">
                                      <p:cBhvr>
                                        <p:cTn id="20" dur="200"/>
                                        <p:tgtEl>
                                          <p:spTgt spid="35883"/>
                                        </p:tgtEl>
                                        <p:attrNameLst>
                                          <p:attrName>ppt_h</p:attrName>
                                        </p:attrNameLst>
                                      </p:cBhvr>
                                      <p:tavLst>
                                        <p:tav tm="0">
                                          <p:val>
                                            <p:strVal val="ppt_h"/>
                                          </p:val>
                                        </p:tav>
                                        <p:tav tm="100000">
                                          <p:val>
                                            <p:fltVal val="0"/>
                                          </p:val>
                                        </p:tav>
                                      </p:tavLst>
                                    </p:anim>
                                    <p:set>
                                      <p:cBhvr>
                                        <p:cTn id="21" dur="1" fill="hold">
                                          <p:stCondLst>
                                            <p:cond delay="199"/>
                                          </p:stCondLst>
                                        </p:cTn>
                                        <p:tgtEl>
                                          <p:spTgt spid="35883"/>
                                        </p:tgtEl>
                                        <p:attrNameLst>
                                          <p:attrName>style.visibility</p:attrName>
                                        </p:attrNameLst>
                                      </p:cBhvr>
                                      <p:to>
                                        <p:strVal val="hidden"/>
                                      </p:to>
                                    </p:set>
                                  </p:childTnLst>
                                </p:cTn>
                              </p:par>
                            </p:childTnLst>
                          </p:cTn>
                        </p:par>
                        <p:par>
                          <p:cTn id="22" fill="hold">
                            <p:stCondLst>
                              <p:cond delay="500"/>
                            </p:stCondLst>
                            <p:childTnLst>
                              <p:par>
                                <p:cTn id="23" presetID="23" presetClass="entr" presetSubtype="528" fill="hold" grpId="0" nodeType="afterEffect">
                                  <p:stCondLst>
                                    <p:cond delay="0"/>
                                  </p:stCondLst>
                                  <p:childTnLst>
                                    <p:set>
                                      <p:cBhvr>
                                        <p:cTn id="24" dur="1" fill="hold">
                                          <p:stCondLst>
                                            <p:cond delay="0"/>
                                          </p:stCondLst>
                                        </p:cTn>
                                        <p:tgtEl>
                                          <p:spTgt spid="35854"/>
                                        </p:tgtEl>
                                        <p:attrNameLst>
                                          <p:attrName>style.visibility</p:attrName>
                                        </p:attrNameLst>
                                      </p:cBhvr>
                                      <p:to>
                                        <p:strVal val="visible"/>
                                      </p:to>
                                    </p:set>
                                    <p:anim calcmode="lin" valueType="num">
                                      <p:cBhvr>
                                        <p:cTn id="25" dur="500" fill="hold"/>
                                        <p:tgtEl>
                                          <p:spTgt spid="35854"/>
                                        </p:tgtEl>
                                        <p:attrNameLst>
                                          <p:attrName>ppt_w</p:attrName>
                                        </p:attrNameLst>
                                      </p:cBhvr>
                                      <p:tavLst>
                                        <p:tav tm="0">
                                          <p:val>
                                            <p:fltVal val="0"/>
                                          </p:val>
                                        </p:tav>
                                        <p:tav tm="100000">
                                          <p:val>
                                            <p:strVal val="#ppt_w"/>
                                          </p:val>
                                        </p:tav>
                                      </p:tavLst>
                                    </p:anim>
                                    <p:anim calcmode="lin" valueType="num">
                                      <p:cBhvr>
                                        <p:cTn id="26" dur="500" fill="hold"/>
                                        <p:tgtEl>
                                          <p:spTgt spid="35854"/>
                                        </p:tgtEl>
                                        <p:attrNameLst>
                                          <p:attrName>ppt_h</p:attrName>
                                        </p:attrNameLst>
                                      </p:cBhvr>
                                      <p:tavLst>
                                        <p:tav tm="0">
                                          <p:val>
                                            <p:fltVal val="0"/>
                                          </p:val>
                                        </p:tav>
                                        <p:tav tm="100000">
                                          <p:val>
                                            <p:strVal val="#ppt_h"/>
                                          </p:val>
                                        </p:tav>
                                      </p:tavLst>
                                    </p:anim>
                                    <p:anim calcmode="lin" valueType="num">
                                      <p:cBhvr>
                                        <p:cTn id="27" dur="500" fill="hold"/>
                                        <p:tgtEl>
                                          <p:spTgt spid="35854"/>
                                        </p:tgtEl>
                                        <p:attrNameLst>
                                          <p:attrName>ppt_x</p:attrName>
                                        </p:attrNameLst>
                                      </p:cBhvr>
                                      <p:tavLst>
                                        <p:tav tm="0">
                                          <p:val>
                                            <p:fltVal val="0.5"/>
                                          </p:val>
                                        </p:tav>
                                        <p:tav tm="100000">
                                          <p:val>
                                            <p:strVal val="#ppt_x"/>
                                          </p:val>
                                        </p:tav>
                                      </p:tavLst>
                                    </p:anim>
                                    <p:anim calcmode="lin" valueType="num">
                                      <p:cBhvr>
                                        <p:cTn id="28" dur="500" fill="hold"/>
                                        <p:tgtEl>
                                          <p:spTgt spid="35854"/>
                                        </p:tgtEl>
                                        <p:attrNameLst>
                                          <p:attrName>ppt_y</p:attrName>
                                        </p:attrNameLst>
                                      </p:cBhvr>
                                      <p:tavLst>
                                        <p:tav tm="0">
                                          <p:val>
                                            <p:fltVal val="0.5"/>
                                          </p:val>
                                        </p:tav>
                                        <p:tav tm="100000">
                                          <p:val>
                                            <p:strVal val="#ppt_y"/>
                                          </p:val>
                                        </p:tav>
                                      </p:tavLst>
                                    </p:anim>
                                  </p:childTnLst>
                                </p:cTn>
                              </p:par>
                              <p:par>
                                <p:cTn id="29" presetID="6" presetClass="emph" presetSubtype="0" autoRev="1" fill="hold" grpId="1" nodeType="withEffect">
                                  <p:stCondLst>
                                    <p:cond delay="500"/>
                                  </p:stCondLst>
                                  <p:childTnLst>
                                    <p:animScale>
                                      <p:cBhvr>
                                        <p:cTn id="30" dur="150" fill="hold"/>
                                        <p:tgtEl>
                                          <p:spTgt spid="35854"/>
                                        </p:tgtEl>
                                      </p:cBhvr>
                                      <p:by x="108000" y="108000"/>
                                    </p:animScale>
                                  </p:childTnLst>
                                </p:cTn>
                              </p:par>
                            </p:childTnLst>
                          </p:cTn>
                        </p:par>
                      </p:childTnLst>
                    </p:cTn>
                  </p:par>
                  <p:par>
                    <p:cTn id="31" fill="hold">
                      <p:stCondLst>
                        <p:cond delay="indefinite"/>
                      </p:stCondLst>
                      <p:childTnLst>
                        <p:par>
                          <p:cTn id="32" fill="hold">
                            <p:stCondLst>
                              <p:cond delay="0"/>
                            </p:stCondLst>
                            <p:childTnLst>
                              <p:par>
                                <p:cTn id="33" presetID="9" presetClass="exit" presetSubtype="0" fill="hold" grpId="2" nodeType="clickEffect">
                                  <p:stCondLst>
                                    <p:cond delay="0"/>
                                  </p:stCondLst>
                                  <p:childTnLst>
                                    <p:animEffect filter="dissolve">
                                      <p:cBhvr>
                                        <p:cTn id="34" dur="200"/>
                                        <p:tgtEl>
                                          <p:spTgt spid="35854"/>
                                        </p:tgtEl>
                                      </p:cBhvr>
                                    </p:animEffect>
                                    <p:set>
                                      <p:cBhvr>
                                        <p:cTn id="35" dur="1" fill="hold">
                                          <p:stCondLst>
                                            <p:cond delay="199"/>
                                          </p:stCondLst>
                                        </p:cTn>
                                        <p:tgtEl>
                                          <p:spTgt spid="35854"/>
                                        </p:tgtEl>
                                        <p:attrNameLst>
                                          <p:attrName>style.visibility</p:attrName>
                                        </p:attrNameLst>
                                      </p:cBhvr>
                                      <p:to>
                                        <p:strVal val="hidden"/>
                                      </p:to>
                                    </p:set>
                                  </p:childTnLst>
                                </p:cTn>
                              </p:par>
                              <p:par>
                                <p:cTn id="36" presetID="23" presetClass="exit" presetSubtype="32" fill="hold" grpId="3" nodeType="withEffect">
                                  <p:stCondLst>
                                    <p:cond delay="0"/>
                                  </p:stCondLst>
                                  <p:childTnLst>
                                    <p:anim calcmode="lin" valueType="num">
                                      <p:cBhvr>
                                        <p:cTn id="37" dur="200"/>
                                        <p:tgtEl>
                                          <p:spTgt spid="35854"/>
                                        </p:tgtEl>
                                        <p:attrNameLst>
                                          <p:attrName>ppt_w</p:attrName>
                                        </p:attrNameLst>
                                      </p:cBhvr>
                                      <p:tavLst>
                                        <p:tav tm="0">
                                          <p:val>
                                            <p:strVal val="ppt_w"/>
                                          </p:val>
                                        </p:tav>
                                        <p:tav tm="100000">
                                          <p:val>
                                            <p:fltVal val="0"/>
                                          </p:val>
                                        </p:tav>
                                      </p:tavLst>
                                    </p:anim>
                                    <p:anim calcmode="lin" valueType="num">
                                      <p:cBhvr>
                                        <p:cTn id="38" dur="200"/>
                                        <p:tgtEl>
                                          <p:spTgt spid="35854"/>
                                        </p:tgtEl>
                                        <p:attrNameLst>
                                          <p:attrName>ppt_h</p:attrName>
                                        </p:attrNameLst>
                                      </p:cBhvr>
                                      <p:tavLst>
                                        <p:tav tm="0">
                                          <p:val>
                                            <p:strVal val="ppt_h"/>
                                          </p:val>
                                        </p:tav>
                                        <p:tav tm="100000">
                                          <p:val>
                                            <p:fltVal val="0"/>
                                          </p:val>
                                        </p:tav>
                                      </p:tavLst>
                                    </p:anim>
                                    <p:set>
                                      <p:cBhvr>
                                        <p:cTn id="39" dur="1" fill="hold">
                                          <p:stCondLst>
                                            <p:cond delay="199"/>
                                          </p:stCondLst>
                                        </p:cTn>
                                        <p:tgtEl>
                                          <p:spTgt spid="35854"/>
                                        </p:tgtEl>
                                        <p:attrNameLst>
                                          <p:attrName>style.visibility</p:attrName>
                                        </p:attrNameLst>
                                      </p:cBhvr>
                                      <p:to>
                                        <p:strVal val="hidden"/>
                                      </p:to>
                                    </p:se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35867"/>
                                        </p:tgtEl>
                                        <p:attrNameLst>
                                          <p:attrName>style.visibility</p:attrName>
                                        </p:attrNameLst>
                                      </p:cBhvr>
                                      <p:to>
                                        <p:strVal val="visible"/>
                                      </p:to>
                                    </p:set>
                                    <p:animEffect filter="wipe(down)">
                                      <p:cBhvr>
                                        <p:cTn id="43" dur="500"/>
                                        <p:tgtEl>
                                          <p:spTgt spid="35867"/>
                                        </p:tgtEl>
                                      </p:cBhvr>
                                    </p:animEffect>
                                  </p:childTnLst>
                                </p:cTn>
                              </p:par>
                              <p:par>
                                <p:cTn id="44" presetID="22" presetClass="entr" presetSubtype="8" fill="hold" nodeType="withEffect">
                                  <p:stCondLst>
                                    <p:cond delay="0"/>
                                  </p:stCondLst>
                                  <p:childTnLst>
                                    <p:set>
                                      <p:cBhvr>
                                        <p:cTn id="45" dur="1" fill="hold">
                                          <p:stCondLst>
                                            <p:cond delay="0"/>
                                          </p:stCondLst>
                                        </p:cTn>
                                        <p:tgtEl>
                                          <p:spTgt spid="35868"/>
                                        </p:tgtEl>
                                        <p:attrNameLst>
                                          <p:attrName>style.visibility</p:attrName>
                                        </p:attrNameLst>
                                      </p:cBhvr>
                                      <p:to>
                                        <p:strVal val="visible"/>
                                      </p:to>
                                    </p:set>
                                    <p:animEffect filter="wipe(left)">
                                      <p:cBhvr>
                                        <p:cTn id="46" dur="500"/>
                                        <p:tgtEl>
                                          <p:spTgt spid="35868"/>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35869"/>
                                        </p:tgtEl>
                                        <p:attrNameLst>
                                          <p:attrName>style.visibility</p:attrName>
                                        </p:attrNameLst>
                                      </p:cBhvr>
                                      <p:to>
                                        <p:strVal val="visible"/>
                                      </p:to>
                                    </p:set>
                                    <p:animEffect filter="randombar(horizontal)">
                                      <p:cBhvr>
                                        <p:cTn id="50" dur="500"/>
                                        <p:tgtEl>
                                          <p:spTgt spid="3586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5870"/>
                                        </p:tgtEl>
                                        <p:attrNameLst>
                                          <p:attrName>style.visibility</p:attrName>
                                        </p:attrNameLst>
                                      </p:cBhvr>
                                      <p:to>
                                        <p:strVal val="visible"/>
                                      </p:to>
                                    </p:set>
                                    <p:animEffect filter="randombar(horizontal)">
                                      <p:cBhvr>
                                        <p:cTn id="53" dur="500"/>
                                        <p:tgtEl>
                                          <p:spTgt spid="35870"/>
                                        </p:tgtEl>
                                      </p:cBhvr>
                                    </p:animEffect>
                                  </p:childTnLst>
                                </p:cTn>
                              </p:par>
                            </p:childTnLst>
                          </p:cTn>
                        </p:par>
                        <p:par>
                          <p:cTn id="54" fill="hold">
                            <p:stCondLst>
                              <p:cond delay="1500"/>
                            </p:stCondLst>
                            <p:childTnLst>
                              <p:par>
                                <p:cTn id="55" presetID="10" presetClass="entr" presetSubtype="0" fill="hold" nodeType="afterEffect">
                                  <p:stCondLst>
                                    <p:cond delay="0"/>
                                  </p:stCondLst>
                                  <p:childTnLst>
                                    <p:set>
                                      <p:cBhvr>
                                        <p:cTn id="56" dur="1" fill="hold">
                                          <p:stCondLst>
                                            <p:cond delay="0"/>
                                          </p:stCondLst>
                                        </p:cTn>
                                        <p:tgtEl>
                                          <p:spTgt spid="35856"/>
                                        </p:tgtEl>
                                        <p:attrNameLst>
                                          <p:attrName>style.visibility</p:attrName>
                                        </p:attrNameLst>
                                      </p:cBhvr>
                                      <p:to>
                                        <p:strVal val="visible"/>
                                      </p:to>
                                    </p:set>
                                    <p:animEffect filter="fade">
                                      <p:cBhvr>
                                        <p:cTn id="57" dur="500"/>
                                        <p:tgtEl>
                                          <p:spTgt spid="35856"/>
                                        </p:tgtEl>
                                      </p:cBhvr>
                                    </p:animEffect>
                                  </p:childTnLst>
                                </p:cTn>
                              </p:par>
                            </p:childTnLst>
                          </p:cTn>
                        </p:par>
                        <p:par>
                          <p:cTn id="58" fill="hold">
                            <p:stCondLst>
                              <p:cond delay="2000"/>
                            </p:stCondLst>
                            <p:childTnLst>
                              <p:par>
                                <p:cTn id="59" presetID="22" presetClass="entr" presetSubtype="8" fill="hold" nodeType="afterEffect">
                                  <p:stCondLst>
                                    <p:cond delay="0"/>
                                  </p:stCondLst>
                                  <p:childTnLst>
                                    <p:set>
                                      <p:cBhvr>
                                        <p:cTn id="60" dur="1" fill="hold">
                                          <p:stCondLst>
                                            <p:cond delay="0"/>
                                          </p:stCondLst>
                                        </p:cTn>
                                        <p:tgtEl>
                                          <p:spTgt spid="35874"/>
                                        </p:tgtEl>
                                        <p:attrNameLst>
                                          <p:attrName>style.visibility</p:attrName>
                                        </p:attrNameLst>
                                      </p:cBhvr>
                                      <p:to>
                                        <p:strVal val="visible"/>
                                      </p:to>
                                    </p:set>
                                    <p:animEffect filter="wipe(left)">
                                      <p:cBhvr>
                                        <p:cTn id="61" dur="500"/>
                                        <p:tgtEl>
                                          <p:spTgt spid="35874"/>
                                        </p:tgtEl>
                                      </p:cBhvr>
                                    </p:animEffect>
                                  </p:childTnLst>
                                </p:cTn>
                              </p:par>
                            </p:childTnLst>
                          </p:cTn>
                        </p:par>
                        <p:par>
                          <p:cTn id="62" fill="hold">
                            <p:stCondLst>
                              <p:cond delay="2500"/>
                            </p:stCondLst>
                            <p:childTnLst>
                              <p:par>
                                <p:cTn id="63" presetID="14" presetClass="entr" presetSubtype="10" fill="hold" nodeType="afterEffect">
                                  <p:stCondLst>
                                    <p:cond delay="0"/>
                                  </p:stCondLst>
                                  <p:childTnLst>
                                    <p:set>
                                      <p:cBhvr>
                                        <p:cTn id="64" dur="1" fill="hold">
                                          <p:stCondLst>
                                            <p:cond delay="0"/>
                                          </p:stCondLst>
                                        </p:cTn>
                                        <p:tgtEl>
                                          <p:spTgt spid="35871"/>
                                        </p:tgtEl>
                                        <p:attrNameLst>
                                          <p:attrName>style.visibility</p:attrName>
                                        </p:attrNameLst>
                                      </p:cBhvr>
                                      <p:to>
                                        <p:strVal val="visible"/>
                                      </p:to>
                                    </p:set>
                                    <p:animEffect filter="randombar(horizontal)">
                                      <p:cBhvr>
                                        <p:cTn id="65" dur="500"/>
                                        <p:tgtEl>
                                          <p:spTgt spid="35871"/>
                                        </p:tgtEl>
                                      </p:cBhvr>
                                    </p:animEffect>
                                  </p:childTnLst>
                                </p:cTn>
                              </p:par>
                            </p:childTnLst>
                          </p:cTn>
                        </p:par>
                        <p:par>
                          <p:cTn id="66" fill="hold">
                            <p:stCondLst>
                              <p:cond delay="3000"/>
                            </p:stCondLst>
                            <p:childTnLst>
                              <p:par>
                                <p:cTn id="67" presetID="22" presetClass="entr" presetSubtype="8" fill="hold" nodeType="afterEffect">
                                  <p:stCondLst>
                                    <p:cond delay="0"/>
                                  </p:stCondLst>
                                  <p:childTnLst>
                                    <p:set>
                                      <p:cBhvr>
                                        <p:cTn id="68" dur="1" fill="hold">
                                          <p:stCondLst>
                                            <p:cond delay="0"/>
                                          </p:stCondLst>
                                        </p:cTn>
                                        <p:tgtEl>
                                          <p:spTgt spid="35878"/>
                                        </p:tgtEl>
                                        <p:attrNameLst>
                                          <p:attrName>style.visibility</p:attrName>
                                        </p:attrNameLst>
                                      </p:cBhvr>
                                      <p:to>
                                        <p:strVal val="visible"/>
                                      </p:to>
                                    </p:set>
                                    <p:animEffect filter="wipe(left)">
                                      <p:cBhvr>
                                        <p:cTn id="69" dur="500"/>
                                        <p:tgtEl>
                                          <p:spTgt spid="35878"/>
                                        </p:tgtEl>
                                      </p:cBhvr>
                                    </p:animEffect>
                                  </p:childTnLst>
                                </p:cTn>
                              </p:par>
                            </p:childTnLst>
                          </p:cTn>
                        </p:par>
                        <p:par>
                          <p:cTn id="70" fill="hold">
                            <p:stCondLst>
                              <p:cond delay="3500"/>
                            </p:stCondLst>
                            <p:childTnLst>
                              <p:par>
                                <p:cTn id="71" presetID="14" presetClass="entr" presetSubtype="10" fill="hold" nodeType="afterEffect">
                                  <p:stCondLst>
                                    <p:cond delay="0"/>
                                  </p:stCondLst>
                                  <p:childTnLst>
                                    <p:set>
                                      <p:cBhvr>
                                        <p:cTn id="72" dur="1" fill="hold">
                                          <p:stCondLst>
                                            <p:cond delay="0"/>
                                          </p:stCondLst>
                                        </p:cTn>
                                        <p:tgtEl>
                                          <p:spTgt spid="35875"/>
                                        </p:tgtEl>
                                        <p:attrNameLst>
                                          <p:attrName>style.visibility</p:attrName>
                                        </p:attrNameLst>
                                      </p:cBhvr>
                                      <p:to>
                                        <p:strVal val="visible"/>
                                      </p:to>
                                    </p:set>
                                    <p:animEffect filter="randombar(horizontal)">
                                      <p:cBhvr>
                                        <p:cTn id="73" dur="500"/>
                                        <p:tgtEl>
                                          <p:spTgt spid="35875"/>
                                        </p:tgtEl>
                                      </p:cBhvr>
                                    </p:animEffect>
                                  </p:childTnLst>
                                </p:cTn>
                              </p:par>
                            </p:childTnLst>
                          </p:cTn>
                        </p:par>
                        <p:par>
                          <p:cTn id="74" fill="hold">
                            <p:stCondLst>
                              <p:cond delay="4000"/>
                            </p:stCondLst>
                            <p:childTnLst>
                              <p:par>
                                <p:cTn id="75" presetID="22" presetClass="entr" presetSubtype="8" fill="hold" nodeType="afterEffect">
                                  <p:stCondLst>
                                    <p:cond delay="0"/>
                                  </p:stCondLst>
                                  <p:childTnLst>
                                    <p:set>
                                      <p:cBhvr>
                                        <p:cTn id="76" dur="1" fill="hold">
                                          <p:stCondLst>
                                            <p:cond delay="0"/>
                                          </p:stCondLst>
                                        </p:cTn>
                                        <p:tgtEl>
                                          <p:spTgt spid="35882"/>
                                        </p:tgtEl>
                                        <p:attrNameLst>
                                          <p:attrName>style.visibility</p:attrName>
                                        </p:attrNameLst>
                                      </p:cBhvr>
                                      <p:to>
                                        <p:strVal val="visible"/>
                                      </p:to>
                                    </p:set>
                                    <p:animEffect filter="wipe(left)">
                                      <p:cBhvr>
                                        <p:cTn id="77" dur="500"/>
                                        <p:tgtEl>
                                          <p:spTgt spid="35882"/>
                                        </p:tgtEl>
                                      </p:cBhvr>
                                    </p:animEffect>
                                  </p:childTnLst>
                                </p:cTn>
                              </p:par>
                            </p:childTnLst>
                          </p:cTn>
                        </p:par>
                        <p:par>
                          <p:cTn id="78" fill="hold">
                            <p:stCondLst>
                              <p:cond delay="4500"/>
                            </p:stCondLst>
                            <p:childTnLst>
                              <p:par>
                                <p:cTn id="79" presetID="14" presetClass="entr" presetSubtype="10" fill="hold" nodeType="afterEffect">
                                  <p:stCondLst>
                                    <p:cond delay="0"/>
                                  </p:stCondLst>
                                  <p:childTnLst>
                                    <p:set>
                                      <p:cBhvr>
                                        <p:cTn id="80" dur="1" fill="hold">
                                          <p:stCondLst>
                                            <p:cond delay="0"/>
                                          </p:stCondLst>
                                        </p:cTn>
                                        <p:tgtEl>
                                          <p:spTgt spid="35879"/>
                                        </p:tgtEl>
                                        <p:attrNameLst>
                                          <p:attrName>style.visibility</p:attrName>
                                        </p:attrNameLst>
                                      </p:cBhvr>
                                      <p:to>
                                        <p:strVal val="visible"/>
                                      </p:to>
                                    </p:set>
                                    <p:animEffect filter="randombar(horizontal)">
                                      <p:cBhvr>
                                        <p:cTn id="81" dur="500"/>
                                        <p:tgtEl>
                                          <p:spTgt spid="35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4" grpId="0" bldLvl="0"/>
      <p:bldP spid="35854" grpId="1" bldLvl="0"/>
      <p:bldP spid="35854" grpId="2" bldLvl="0"/>
      <p:bldP spid="35854" grpId="3" bldLvl="0"/>
      <p:bldP spid="35869" grpId="0" bldLvl="0"/>
      <p:bldP spid="35870" grpId="0" bldLvl="0"/>
      <p:bldP spid="35883" grpId="0" bldLvl="0"/>
      <p:bldP spid="35883" grpId="1" bldLvl="0"/>
      <p:bldP spid="35883" grpId="2" bldLvl="0"/>
      <p:bldP spid="35883" grpId="3"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组合 9"/>
          <p:cNvGrpSpPr/>
          <p:nvPr/>
        </p:nvGrpSpPr>
        <p:grpSpPr>
          <a:xfrm>
            <a:off x="1127125" y="441325"/>
            <a:ext cx="10944225" cy="468313"/>
            <a:chOff x="0" y="0"/>
            <a:chExt cx="10945070" cy="468001"/>
          </a:xfrm>
        </p:grpSpPr>
        <p:sp>
          <p:nvSpPr>
            <p:cNvPr id="36866"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6867"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6868"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6869" name="组合 13"/>
            <p:cNvGrpSpPr>
              <a:grpSpLocks noChangeAspect="1"/>
            </p:cNvGrpSpPr>
            <p:nvPr/>
          </p:nvGrpSpPr>
          <p:grpSpPr>
            <a:xfrm>
              <a:off x="2305186" y="35953"/>
              <a:ext cx="8639884" cy="370800"/>
              <a:chOff x="0" y="0"/>
              <a:chExt cx="8639884" cy="370800"/>
            </a:xfrm>
          </p:grpSpPr>
          <p:pic>
            <p:nvPicPr>
              <p:cNvPr id="36870"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36871"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36872"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36873"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6874"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36875"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36876"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36877"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知识的获取与整理</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6878" name="Picture 2" descr="2457331_103031638633_2"/>
          <p:cNvPicPr>
            <a:picLocks noChangeAspect="1"/>
          </p:cNvPicPr>
          <p:nvPr/>
        </p:nvPicPr>
        <p:blipFill>
          <a:blip r:embed="rId6"/>
          <a:stretch>
            <a:fillRect/>
          </a:stretch>
        </p:blipFill>
        <p:spPr>
          <a:xfrm>
            <a:off x="8039100" y="1384300"/>
            <a:ext cx="3600450" cy="4997450"/>
          </a:xfrm>
          <a:prstGeom prst="rect">
            <a:avLst/>
          </a:prstGeom>
          <a:blipFill rotWithShape="1">
            <a:blip r:embed="rId7"/>
            <a:stretch>
              <a:fillRect/>
            </a:stretch>
          </a:blipFill>
          <a:ln w="28575" cap="flat" cmpd="sng">
            <a:solidFill>
              <a:srgbClr val="FF9900"/>
            </a:solidFill>
            <a:prstDash val="solid"/>
            <a:miter/>
            <a:headEnd type="oval" w="med" len="med"/>
            <a:tailEnd type="none" w="med" len="med"/>
          </a:ln>
        </p:spPr>
      </p:pic>
      <p:sp>
        <p:nvSpPr>
          <p:cNvPr id="36880" name="矩形 4"/>
          <p:cNvSpPr/>
          <p:nvPr/>
        </p:nvSpPr>
        <p:spPr>
          <a:xfrm>
            <a:off x="2517775" y="2498725"/>
            <a:ext cx="5064125" cy="19399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不积跬步，无以致千里；不积小流，无以成江海。</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知识的获取都是实施知识管理的基础，而且，若要获得并维持竞争优势，也必须不断地吸纳外部知识。</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知识是一点一滴积累起来的，当积累到一定程度后，便可以通过积极思考，进行融会贯通。知识学习过程就是一个积累、贯通、再积累、再贯通，循环往复以至无穷的过程。</a:t>
            </a:r>
            <a:endPar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81" name="直接连接符 9"/>
          <p:cNvSpPr/>
          <p:nvPr/>
        </p:nvSpPr>
        <p:spPr>
          <a:xfrm flipV="1">
            <a:off x="2351088" y="1773238"/>
            <a:ext cx="0" cy="493712"/>
          </a:xfrm>
          <a:prstGeom prst="line">
            <a:avLst/>
          </a:prstGeom>
          <a:ln w="9525" cap="flat" cmpd="sng">
            <a:solidFill>
              <a:srgbClr val="FF9900"/>
            </a:solidFill>
            <a:prstDash val="sysDash"/>
            <a:round/>
            <a:headEnd type="oval" w="med" len="med"/>
            <a:tailEnd type="oval" w="med" len="med"/>
          </a:ln>
        </p:spPr>
      </p:sp>
      <p:sp>
        <p:nvSpPr>
          <p:cNvPr id="36882" name="直接连接符 10"/>
          <p:cNvSpPr/>
          <p:nvPr/>
        </p:nvSpPr>
        <p:spPr>
          <a:xfrm flipH="1">
            <a:off x="2351088" y="1628775"/>
            <a:ext cx="5545137" cy="1588"/>
          </a:xfrm>
          <a:prstGeom prst="line">
            <a:avLst/>
          </a:prstGeom>
          <a:ln w="9525" cap="flat" cmpd="sng">
            <a:solidFill>
              <a:srgbClr val="FF9900"/>
            </a:solidFill>
            <a:prstDash val="sysDash"/>
            <a:round/>
            <a:headEnd type="oval" w="med" len="med"/>
            <a:tailEnd type="oval" w="med" len="med"/>
          </a:ln>
        </p:spPr>
      </p:sp>
      <p:sp>
        <p:nvSpPr>
          <p:cNvPr id="36883" name="直接连接符 11"/>
          <p:cNvSpPr/>
          <p:nvPr/>
        </p:nvSpPr>
        <p:spPr>
          <a:xfrm>
            <a:off x="2351088" y="6165850"/>
            <a:ext cx="5543550" cy="0"/>
          </a:xfrm>
          <a:prstGeom prst="line">
            <a:avLst/>
          </a:prstGeom>
          <a:ln w="9525" cap="flat" cmpd="sng">
            <a:solidFill>
              <a:srgbClr val="FF9900"/>
            </a:solidFill>
            <a:prstDash val="sysDash"/>
            <a:round/>
            <a:headEnd type="oval" w="med" len="med"/>
            <a:tailEnd type="oval" w="med" len="med"/>
          </a:ln>
        </p:spPr>
      </p:sp>
      <p:sp>
        <p:nvSpPr>
          <p:cNvPr id="36884" name="矩形 4"/>
          <p:cNvSpPr/>
          <p:nvPr/>
        </p:nvSpPr>
        <p:spPr>
          <a:xfrm>
            <a:off x="2495550" y="4727575"/>
            <a:ext cx="5062538" cy="12954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知识的获取来源主要有：</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①</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互联网；</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②</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传统图书；</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③</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参与培训；</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④</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互助学习小组；</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⑤</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人际网络；</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⑥</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个人隐性知识的显性化，即将自己的工作经验、学习心得整理撰写出来，这点非常重要！</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6882"/>
                                        </p:tgtEl>
                                        <p:attrNameLst>
                                          <p:attrName>style.visibility</p:attrName>
                                        </p:attrNameLst>
                                      </p:cBhvr>
                                      <p:to>
                                        <p:strVal val="visible"/>
                                      </p:to>
                                    </p:set>
                                    <p:animEffect filter="wipe(right)">
                                      <p:cBhvr>
                                        <p:cTn id="7" dur="500"/>
                                        <p:tgtEl>
                                          <p:spTgt spid="36882"/>
                                        </p:tgtEl>
                                      </p:cBhvr>
                                    </p:animEffect>
                                  </p:childTnLst>
                                </p:cTn>
                              </p:par>
                              <p:par>
                                <p:cTn id="8" presetID="22" presetClass="entr" presetSubtype="1" fill="hold" nodeType="withEffect">
                                  <p:stCondLst>
                                    <p:cond delay="0"/>
                                  </p:stCondLst>
                                  <p:childTnLst>
                                    <p:set>
                                      <p:cBhvr>
                                        <p:cTn id="9" dur="1" fill="hold">
                                          <p:stCondLst>
                                            <p:cond delay="0"/>
                                          </p:stCondLst>
                                        </p:cTn>
                                        <p:tgtEl>
                                          <p:spTgt spid="36881"/>
                                        </p:tgtEl>
                                        <p:attrNameLst>
                                          <p:attrName>style.visibility</p:attrName>
                                        </p:attrNameLst>
                                      </p:cBhvr>
                                      <p:to>
                                        <p:strVal val="visible"/>
                                      </p:to>
                                    </p:set>
                                    <p:animEffect filter="wipe(up)">
                                      <p:cBhvr>
                                        <p:cTn id="10" dur="500"/>
                                        <p:tgtEl>
                                          <p:spTgt spid="36881"/>
                                        </p:tgtEl>
                                      </p:cBhvr>
                                    </p:animEffect>
                                  </p:childTnLst>
                                </p:cTn>
                              </p:par>
                              <p:par>
                                <p:cTn id="11" presetID="22" presetClass="entr" presetSubtype="8" fill="hold" nodeType="withEffect">
                                  <p:stCondLst>
                                    <p:cond delay="0"/>
                                  </p:stCondLst>
                                  <p:childTnLst>
                                    <p:set>
                                      <p:cBhvr>
                                        <p:cTn id="12" dur="1" fill="hold">
                                          <p:stCondLst>
                                            <p:cond delay="0"/>
                                          </p:stCondLst>
                                        </p:cTn>
                                        <p:tgtEl>
                                          <p:spTgt spid="36883"/>
                                        </p:tgtEl>
                                        <p:attrNameLst>
                                          <p:attrName>style.visibility</p:attrName>
                                        </p:attrNameLst>
                                      </p:cBhvr>
                                      <p:to>
                                        <p:strVal val="visible"/>
                                      </p:to>
                                    </p:set>
                                    <p:animEffect filter="wipe(left)">
                                      <p:cBhvr>
                                        <p:cTn id="13" dur="500"/>
                                        <p:tgtEl>
                                          <p:spTgt spid="36883"/>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36880"/>
                                        </p:tgtEl>
                                        <p:attrNameLst>
                                          <p:attrName>style.visibility</p:attrName>
                                        </p:attrNameLst>
                                      </p:cBhvr>
                                      <p:to>
                                        <p:strVal val="visible"/>
                                      </p:to>
                                    </p:set>
                                    <p:animEffect filter="fade">
                                      <p:cBhvr>
                                        <p:cTn id="16" dur="1000"/>
                                        <p:tgtEl>
                                          <p:spTgt spid="36880"/>
                                        </p:tgtEl>
                                      </p:cBhvr>
                                    </p:animEffect>
                                    <p:anim calcmode="lin" valueType="num">
                                      <p:cBhvr>
                                        <p:cTn id="17" dur="1000" fill="hold"/>
                                        <p:tgtEl>
                                          <p:spTgt spid="36880"/>
                                        </p:tgtEl>
                                        <p:attrNameLst>
                                          <p:attrName>ppt_x</p:attrName>
                                        </p:attrNameLst>
                                      </p:cBhvr>
                                      <p:tavLst>
                                        <p:tav tm="0">
                                          <p:val>
                                            <p:strVal val="#ppt_x"/>
                                          </p:val>
                                        </p:tav>
                                        <p:tav tm="100000">
                                          <p:val>
                                            <p:strVal val="#ppt_x"/>
                                          </p:val>
                                        </p:tav>
                                      </p:tavLst>
                                    </p:anim>
                                    <p:anim calcmode="lin" valueType="num">
                                      <p:cBhvr>
                                        <p:cTn id="18" dur="1000" fill="hold"/>
                                        <p:tgtEl>
                                          <p:spTgt spid="36880"/>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36884"/>
                                        </p:tgtEl>
                                        <p:attrNameLst>
                                          <p:attrName>style.visibility</p:attrName>
                                        </p:attrNameLst>
                                      </p:cBhvr>
                                      <p:to>
                                        <p:strVal val="visible"/>
                                      </p:to>
                                    </p:set>
                                    <p:animEffect filter="fade">
                                      <p:cBhvr>
                                        <p:cTn id="21" dur="1000"/>
                                        <p:tgtEl>
                                          <p:spTgt spid="36884"/>
                                        </p:tgtEl>
                                      </p:cBhvr>
                                    </p:animEffect>
                                    <p:anim calcmode="lin" valueType="num">
                                      <p:cBhvr>
                                        <p:cTn id="22" dur="1000" fill="hold"/>
                                        <p:tgtEl>
                                          <p:spTgt spid="36884"/>
                                        </p:tgtEl>
                                        <p:attrNameLst>
                                          <p:attrName>ppt_x</p:attrName>
                                        </p:attrNameLst>
                                      </p:cBhvr>
                                      <p:tavLst>
                                        <p:tav tm="0">
                                          <p:val>
                                            <p:strVal val="#ppt_x"/>
                                          </p:val>
                                        </p:tav>
                                        <p:tav tm="100000">
                                          <p:val>
                                            <p:strVal val="#ppt_x"/>
                                          </p:val>
                                        </p:tav>
                                      </p:tavLst>
                                    </p:anim>
                                    <p:anim calcmode="lin" valueType="num">
                                      <p:cBhvr>
                                        <p:cTn id="23" dur="1000" fill="hold"/>
                                        <p:tgtEl>
                                          <p:spTgt spid="368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0" grpId="0" bldLvl="0"/>
      <p:bldP spid="36884"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组合 9"/>
          <p:cNvGrpSpPr/>
          <p:nvPr/>
        </p:nvGrpSpPr>
        <p:grpSpPr>
          <a:xfrm>
            <a:off x="1127125" y="441325"/>
            <a:ext cx="10944225" cy="468313"/>
            <a:chOff x="0" y="0"/>
            <a:chExt cx="10945070" cy="468001"/>
          </a:xfrm>
        </p:grpSpPr>
        <p:sp>
          <p:nvSpPr>
            <p:cNvPr id="37890"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7891"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7892"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7893" name="组合 13"/>
            <p:cNvGrpSpPr>
              <a:grpSpLocks noChangeAspect="1"/>
            </p:cNvGrpSpPr>
            <p:nvPr/>
          </p:nvGrpSpPr>
          <p:grpSpPr>
            <a:xfrm>
              <a:off x="2305186" y="35953"/>
              <a:ext cx="8639884" cy="370800"/>
              <a:chOff x="0" y="0"/>
              <a:chExt cx="8639884" cy="370800"/>
            </a:xfrm>
          </p:grpSpPr>
          <p:pic>
            <p:nvPicPr>
              <p:cNvPr id="37894"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37895"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37896"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37897"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7898"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37899"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37900"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37901"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知识的获取与整理</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903" name="矩形 4"/>
          <p:cNvSpPr/>
          <p:nvPr/>
        </p:nvSpPr>
        <p:spPr>
          <a:xfrm>
            <a:off x="2517775" y="1746250"/>
            <a:ext cx="8905875"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资料搜集了很多，知识也学习了很多，但这些资料和知识怎么进行有效的整理呢？知识的整理是对原有资料、信息、知识进行深入学习和消化吸收后进行编辑整理的过程。</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这是一个非常耗时、耗力的知识梳理过程，有许多琐碎的工作要做，如果没有将个人知识管理进行到底的决心，个人的知识管理就很容易半途而废！</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7904" name="直接连接符 9"/>
          <p:cNvSpPr/>
          <p:nvPr/>
        </p:nvSpPr>
        <p:spPr>
          <a:xfrm flipV="1">
            <a:off x="2351088" y="1773238"/>
            <a:ext cx="0" cy="493712"/>
          </a:xfrm>
          <a:prstGeom prst="line">
            <a:avLst/>
          </a:prstGeom>
          <a:ln w="9525" cap="flat" cmpd="sng">
            <a:solidFill>
              <a:srgbClr val="FF9900"/>
            </a:solidFill>
            <a:prstDash val="sysDash"/>
            <a:round/>
            <a:headEnd type="oval" w="med" len="med"/>
            <a:tailEnd type="oval" w="med" len="med"/>
          </a:ln>
        </p:spPr>
      </p:sp>
      <p:sp>
        <p:nvSpPr>
          <p:cNvPr id="37905" name="直接连接符 10"/>
          <p:cNvSpPr/>
          <p:nvPr/>
        </p:nvSpPr>
        <p:spPr>
          <a:xfrm flipH="1">
            <a:off x="2351088" y="1628775"/>
            <a:ext cx="9251950" cy="1588"/>
          </a:xfrm>
          <a:prstGeom prst="line">
            <a:avLst/>
          </a:prstGeom>
          <a:ln w="9525" cap="flat" cmpd="sng">
            <a:solidFill>
              <a:srgbClr val="FF9900"/>
            </a:solidFill>
            <a:prstDash val="sysDash"/>
            <a:round/>
            <a:headEnd type="oval" w="med" len="med"/>
            <a:tailEnd type="oval" w="med" len="med"/>
          </a:ln>
        </p:spPr>
      </p:sp>
      <p:sp>
        <p:nvSpPr>
          <p:cNvPr id="37906" name="直接连接符 11"/>
          <p:cNvSpPr/>
          <p:nvPr/>
        </p:nvSpPr>
        <p:spPr>
          <a:xfrm>
            <a:off x="2351088" y="6165850"/>
            <a:ext cx="4716462" cy="0"/>
          </a:xfrm>
          <a:prstGeom prst="line">
            <a:avLst/>
          </a:prstGeom>
          <a:ln w="9525" cap="flat" cmpd="sng">
            <a:solidFill>
              <a:srgbClr val="FF9900"/>
            </a:solidFill>
            <a:prstDash val="sysDash"/>
            <a:round/>
            <a:headEnd type="oval" w="med" len="med"/>
            <a:tailEnd type="oval" w="med" len="med"/>
          </a:ln>
        </p:spPr>
      </p:sp>
      <p:sp>
        <p:nvSpPr>
          <p:cNvPr id="37907" name="矩形 4"/>
          <p:cNvSpPr/>
          <p:nvPr/>
        </p:nvSpPr>
        <p:spPr>
          <a:xfrm>
            <a:off x="2517775" y="3429000"/>
            <a:ext cx="4619625" cy="25558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本人从</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2010</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月开始个人知识管理的征途，期间几经摸索才形成了自己以人力资源管理为核心的知识结构体系，如今，两年过去了，这个体系中的知识整理我在</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2011</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月前已经全部完成，并从</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月到</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月下旬又全部完成了二次开发！个人成就感是一个方面，但更重要的是，真正建立起了自己的知识系统，多么让人兴奋的一件事儿啊！</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AutoShape 2" descr="http://www.singtao.ca/estate/article_pic/Celebrity-a-20071206-07.jpg"/>
          <p:cNvSpPr>
            <a:spLocks noChangeAspect="1"/>
          </p:cNvSpPr>
          <p:nvPr/>
        </p:nvSpPr>
        <p:spPr>
          <a:xfrm>
            <a:off x="155575" y="-1212850"/>
            <a:ext cx="3810000" cy="2546350"/>
          </a:xfrm>
          <a:prstGeom prst="rect">
            <a:avLst/>
          </a:prstGeom>
          <a:noFill/>
          <a:ln w="9525">
            <a:noFill/>
          </a:ln>
        </p:spPr>
        <p:txBody>
          <a:bodyPr anchor="t"/>
          <a:lstStyle/>
          <a:p>
            <a:pPr lvl="0" indent="0"/>
            <a:endParaRPr lang="zh-CN" altLang="zh-CN"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pic>
        <p:nvPicPr>
          <p:cNvPr id="37908" name="Picture 8" descr="5yy36"/>
          <p:cNvPicPr>
            <a:picLocks noChangeAspect="1"/>
          </p:cNvPicPr>
          <p:nvPr/>
        </p:nvPicPr>
        <p:blipFill>
          <a:blip r:embed="rId6"/>
          <a:stretch>
            <a:fillRect/>
          </a:stretch>
        </p:blipFill>
        <p:spPr>
          <a:xfrm>
            <a:off x="7240588" y="3211513"/>
            <a:ext cx="4492625" cy="2990850"/>
          </a:xfrm>
          <a:prstGeom prst="rect">
            <a:avLst/>
          </a:prstGeom>
          <a:blipFill rotWithShape="1">
            <a:blip r:embed="rId7"/>
            <a:stretch>
              <a:fillRect/>
            </a:stretch>
          </a:blipFill>
          <a:ln w="28575" cap="flat" cmpd="sng">
            <a:solidFill>
              <a:srgbClr val="FF9900"/>
            </a:solidFill>
            <a:prstDash val="solid"/>
            <a:miter/>
            <a:headEnd type="oval" w="med" len="med"/>
            <a:tailEnd type="none" w="med" len="med"/>
          </a:ln>
        </p:spPr>
      </p:pic>
      <p:sp>
        <p:nvSpPr>
          <p:cNvPr id="37910" name="直接连接符 13"/>
          <p:cNvSpPr/>
          <p:nvPr/>
        </p:nvSpPr>
        <p:spPr>
          <a:xfrm flipV="1">
            <a:off x="11733213" y="1628775"/>
            <a:ext cx="0" cy="1401763"/>
          </a:xfrm>
          <a:prstGeom prst="line">
            <a:avLst/>
          </a:prstGeom>
          <a:ln w="9525" cap="flat" cmpd="sng">
            <a:solidFill>
              <a:srgbClr val="FF9900"/>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7910"/>
                                        </p:tgtEl>
                                        <p:attrNameLst>
                                          <p:attrName>style.visibility</p:attrName>
                                        </p:attrNameLst>
                                      </p:cBhvr>
                                      <p:to>
                                        <p:strVal val="visible"/>
                                      </p:to>
                                    </p:set>
                                    <p:animEffect filter="wipe(up)">
                                      <p:cBhvr>
                                        <p:cTn id="7" dur="500"/>
                                        <p:tgtEl>
                                          <p:spTgt spid="37910"/>
                                        </p:tgtEl>
                                      </p:cBhvr>
                                    </p:animEffect>
                                  </p:childTnLst>
                                </p:cTn>
                              </p:par>
                              <p:par>
                                <p:cTn id="8" presetID="22" presetClass="entr" presetSubtype="2" fill="hold" nodeType="withEffect">
                                  <p:stCondLst>
                                    <p:cond delay="0"/>
                                  </p:stCondLst>
                                  <p:childTnLst>
                                    <p:set>
                                      <p:cBhvr>
                                        <p:cTn id="9" dur="1" fill="hold">
                                          <p:stCondLst>
                                            <p:cond delay="0"/>
                                          </p:stCondLst>
                                        </p:cTn>
                                        <p:tgtEl>
                                          <p:spTgt spid="37905"/>
                                        </p:tgtEl>
                                        <p:attrNameLst>
                                          <p:attrName>style.visibility</p:attrName>
                                        </p:attrNameLst>
                                      </p:cBhvr>
                                      <p:to>
                                        <p:strVal val="visible"/>
                                      </p:to>
                                    </p:set>
                                    <p:animEffect filter="wipe(right)">
                                      <p:cBhvr>
                                        <p:cTn id="10" dur="500"/>
                                        <p:tgtEl>
                                          <p:spTgt spid="37905"/>
                                        </p:tgtEl>
                                      </p:cBhvr>
                                    </p:animEffect>
                                  </p:childTnLst>
                                </p:cTn>
                              </p:par>
                              <p:par>
                                <p:cTn id="11" presetID="22" presetClass="entr" presetSubtype="1" fill="hold" nodeType="withEffect">
                                  <p:stCondLst>
                                    <p:cond delay="0"/>
                                  </p:stCondLst>
                                  <p:childTnLst>
                                    <p:set>
                                      <p:cBhvr>
                                        <p:cTn id="12" dur="1" fill="hold">
                                          <p:stCondLst>
                                            <p:cond delay="0"/>
                                          </p:stCondLst>
                                        </p:cTn>
                                        <p:tgtEl>
                                          <p:spTgt spid="37904"/>
                                        </p:tgtEl>
                                        <p:attrNameLst>
                                          <p:attrName>style.visibility</p:attrName>
                                        </p:attrNameLst>
                                      </p:cBhvr>
                                      <p:to>
                                        <p:strVal val="visible"/>
                                      </p:to>
                                    </p:set>
                                    <p:animEffect filter="wipe(up)">
                                      <p:cBhvr>
                                        <p:cTn id="13" dur="500"/>
                                        <p:tgtEl>
                                          <p:spTgt spid="37904"/>
                                        </p:tgtEl>
                                      </p:cBhvr>
                                    </p:animEffect>
                                  </p:childTnLst>
                                </p:cTn>
                              </p:par>
                              <p:par>
                                <p:cTn id="14" presetID="22" presetClass="entr" presetSubtype="8" fill="hold" nodeType="withEffect">
                                  <p:stCondLst>
                                    <p:cond delay="0"/>
                                  </p:stCondLst>
                                  <p:childTnLst>
                                    <p:set>
                                      <p:cBhvr>
                                        <p:cTn id="15" dur="1" fill="hold">
                                          <p:stCondLst>
                                            <p:cond delay="0"/>
                                          </p:stCondLst>
                                        </p:cTn>
                                        <p:tgtEl>
                                          <p:spTgt spid="37906"/>
                                        </p:tgtEl>
                                        <p:attrNameLst>
                                          <p:attrName>style.visibility</p:attrName>
                                        </p:attrNameLst>
                                      </p:cBhvr>
                                      <p:to>
                                        <p:strVal val="visible"/>
                                      </p:to>
                                    </p:set>
                                    <p:animEffect filter="wipe(left)">
                                      <p:cBhvr>
                                        <p:cTn id="16" dur="500"/>
                                        <p:tgtEl>
                                          <p:spTgt spid="37906"/>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7903"/>
                                        </p:tgtEl>
                                        <p:attrNameLst>
                                          <p:attrName>style.visibility</p:attrName>
                                        </p:attrNameLst>
                                      </p:cBhvr>
                                      <p:to>
                                        <p:strVal val="visible"/>
                                      </p:to>
                                    </p:set>
                                    <p:animEffect filter="fade">
                                      <p:cBhvr>
                                        <p:cTn id="19" dur="1000"/>
                                        <p:tgtEl>
                                          <p:spTgt spid="37903"/>
                                        </p:tgtEl>
                                      </p:cBhvr>
                                    </p:animEffect>
                                    <p:anim calcmode="lin" valueType="num">
                                      <p:cBhvr>
                                        <p:cTn id="20" dur="1000" fill="hold"/>
                                        <p:tgtEl>
                                          <p:spTgt spid="37903"/>
                                        </p:tgtEl>
                                        <p:attrNameLst>
                                          <p:attrName>ppt_x</p:attrName>
                                        </p:attrNameLst>
                                      </p:cBhvr>
                                      <p:tavLst>
                                        <p:tav tm="0">
                                          <p:val>
                                            <p:strVal val="#ppt_x"/>
                                          </p:val>
                                        </p:tav>
                                        <p:tav tm="100000">
                                          <p:val>
                                            <p:strVal val="#ppt_x"/>
                                          </p:val>
                                        </p:tav>
                                      </p:tavLst>
                                    </p:anim>
                                    <p:anim calcmode="lin" valueType="num">
                                      <p:cBhvr>
                                        <p:cTn id="21" dur="1000" fill="hold"/>
                                        <p:tgtEl>
                                          <p:spTgt spid="3790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7907"/>
                                        </p:tgtEl>
                                        <p:attrNameLst>
                                          <p:attrName>style.visibility</p:attrName>
                                        </p:attrNameLst>
                                      </p:cBhvr>
                                      <p:to>
                                        <p:strVal val="visible"/>
                                      </p:to>
                                    </p:set>
                                    <p:animEffect filter="fade">
                                      <p:cBhvr>
                                        <p:cTn id="24" dur="1000"/>
                                        <p:tgtEl>
                                          <p:spTgt spid="37907"/>
                                        </p:tgtEl>
                                      </p:cBhvr>
                                    </p:animEffect>
                                    <p:anim calcmode="lin" valueType="num">
                                      <p:cBhvr>
                                        <p:cTn id="25" dur="1000" fill="hold"/>
                                        <p:tgtEl>
                                          <p:spTgt spid="37907"/>
                                        </p:tgtEl>
                                        <p:attrNameLst>
                                          <p:attrName>ppt_x</p:attrName>
                                        </p:attrNameLst>
                                      </p:cBhvr>
                                      <p:tavLst>
                                        <p:tav tm="0">
                                          <p:val>
                                            <p:strVal val="#ppt_x"/>
                                          </p:val>
                                        </p:tav>
                                        <p:tav tm="100000">
                                          <p:val>
                                            <p:strVal val="#ppt_x"/>
                                          </p:val>
                                        </p:tav>
                                      </p:tavLst>
                                    </p:anim>
                                    <p:anim calcmode="lin" valueType="num">
                                      <p:cBhvr>
                                        <p:cTn id="26" dur="1000" fill="hold"/>
                                        <p:tgtEl>
                                          <p:spTgt spid="379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3" grpId="0" bldLvl="0"/>
      <p:bldP spid="37907" grpId="0"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组合 9"/>
          <p:cNvGrpSpPr/>
          <p:nvPr/>
        </p:nvGrpSpPr>
        <p:grpSpPr>
          <a:xfrm>
            <a:off x="1127125" y="441325"/>
            <a:ext cx="10944225" cy="468313"/>
            <a:chOff x="0" y="0"/>
            <a:chExt cx="10945070" cy="468001"/>
          </a:xfrm>
        </p:grpSpPr>
        <p:sp>
          <p:nvSpPr>
            <p:cNvPr id="38914"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8915"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8916"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8917" name="组合 13"/>
            <p:cNvGrpSpPr>
              <a:grpSpLocks noChangeAspect="1"/>
            </p:cNvGrpSpPr>
            <p:nvPr/>
          </p:nvGrpSpPr>
          <p:grpSpPr>
            <a:xfrm>
              <a:off x="2305186" y="35953"/>
              <a:ext cx="8639884" cy="370800"/>
              <a:chOff x="0" y="0"/>
              <a:chExt cx="8639884" cy="370800"/>
            </a:xfrm>
          </p:grpSpPr>
          <p:pic>
            <p:nvPicPr>
              <p:cNvPr id="38918"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38919"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38920"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38921"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8922"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38923"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38924"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38925"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知识的存储与更新</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927" name="矩形 4"/>
          <p:cNvSpPr/>
          <p:nvPr/>
        </p:nvSpPr>
        <p:spPr>
          <a:xfrm>
            <a:off x="2517775" y="1746250"/>
            <a:ext cx="8905875"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对知识整理的结果就是形成一系列的文档。这些文档是异常珍贵的，为了便于这些文档的检索，</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首先就是要根据知识结构体系建立“知识地图”</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（如</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该学哪些管理</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），明确各知识文档之间的逻辑、从属关系。其次，</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将这些已完成的文档进行存储，形成个人知识库。</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为了确保自己辛勤的劳动成果不被丢失，这些文档尽量在多处同时进行备份（如网盘、邮箱等）。</a:t>
            </a:r>
            <a:endPar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928" name="直接连接符 9"/>
          <p:cNvSpPr/>
          <p:nvPr/>
        </p:nvSpPr>
        <p:spPr>
          <a:xfrm flipV="1">
            <a:off x="2351088" y="1773238"/>
            <a:ext cx="0" cy="493712"/>
          </a:xfrm>
          <a:prstGeom prst="line">
            <a:avLst/>
          </a:prstGeom>
          <a:ln w="9525" cap="flat" cmpd="sng">
            <a:solidFill>
              <a:srgbClr val="FF9900"/>
            </a:solidFill>
            <a:prstDash val="sysDash"/>
            <a:round/>
            <a:headEnd type="oval" w="med" len="med"/>
            <a:tailEnd type="oval" w="med" len="med"/>
          </a:ln>
        </p:spPr>
      </p:sp>
      <p:sp>
        <p:nvSpPr>
          <p:cNvPr id="38929" name="直接连接符 10"/>
          <p:cNvSpPr/>
          <p:nvPr/>
        </p:nvSpPr>
        <p:spPr>
          <a:xfrm flipH="1">
            <a:off x="2351088" y="1628775"/>
            <a:ext cx="9251950" cy="1588"/>
          </a:xfrm>
          <a:prstGeom prst="line">
            <a:avLst/>
          </a:prstGeom>
          <a:ln w="9525" cap="flat" cmpd="sng">
            <a:solidFill>
              <a:srgbClr val="FF9900"/>
            </a:solidFill>
            <a:prstDash val="sysDash"/>
            <a:round/>
            <a:headEnd type="oval" w="med" len="med"/>
            <a:tailEnd type="oval" w="med" len="med"/>
          </a:ln>
        </p:spPr>
      </p:sp>
      <p:sp>
        <p:nvSpPr>
          <p:cNvPr id="38930" name="直接连接符 11"/>
          <p:cNvSpPr/>
          <p:nvPr/>
        </p:nvSpPr>
        <p:spPr>
          <a:xfrm>
            <a:off x="2351088" y="6165850"/>
            <a:ext cx="5399087" cy="0"/>
          </a:xfrm>
          <a:prstGeom prst="line">
            <a:avLst/>
          </a:prstGeom>
          <a:ln w="9525" cap="flat" cmpd="sng">
            <a:solidFill>
              <a:srgbClr val="FF9900"/>
            </a:solidFill>
            <a:prstDash val="sysDash"/>
            <a:round/>
            <a:headEnd type="oval" w="med" len="med"/>
            <a:tailEnd type="oval" w="med" len="med"/>
          </a:ln>
        </p:spPr>
      </p:sp>
      <p:sp>
        <p:nvSpPr>
          <p:cNvPr id="38931" name="矩形 4"/>
          <p:cNvSpPr/>
          <p:nvPr/>
        </p:nvSpPr>
        <p:spPr>
          <a:xfrm>
            <a:off x="2517775" y="3644900"/>
            <a:ext cx="4945063" cy="224790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在计算机芯片制造领域有一个著名的摩尔定律，其运算速度每</a:t>
            </a:r>
            <a:r>
              <a:rPr lang="en-US" altLang="zh-CN"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个月就可以提升一倍。在这个“知识爆炸”的年代，人类知识的更新速度比之古代已不知快了多少倍。</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三分建设，七分维护。知识更新最难的是需要持之以恒。</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要不断添加新的知识分类和知识资源；不断修改和删除部分知识资源；持续与他人进行知识的互动交流等。</a:t>
            </a:r>
            <a:endPar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AutoShape 2" descr="http://www.singtao.ca/estate/article_pic/Celebrity-a-20071206-07.jpg"/>
          <p:cNvSpPr>
            <a:spLocks noChangeAspect="1"/>
          </p:cNvSpPr>
          <p:nvPr/>
        </p:nvSpPr>
        <p:spPr>
          <a:xfrm>
            <a:off x="155575" y="-1212850"/>
            <a:ext cx="3810000" cy="2546350"/>
          </a:xfrm>
          <a:prstGeom prst="rect">
            <a:avLst/>
          </a:prstGeom>
          <a:noFill/>
          <a:ln w="9525">
            <a:noFill/>
          </a:ln>
        </p:spPr>
        <p:txBody>
          <a:bodyPr anchor="t"/>
          <a:lstStyle/>
          <a:p>
            <a:pPr lvl="0" indent="0"/>
            <a:endParaRPr lang="zh-CN" altLang="zh-CN"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8933" name="直接连接符 13"/>
          <p:cNvSpPr/>
          <p:nvPr/>
        </p:nvSpPr>
        <p:spPr>
          <a:xfrm flipV="1">
            <a:off x="11733213" y="1628775"/>
            <a:ext cx="0" cy="1476375"/>
          </a:xfrm>
          <a:prstGeom prst="line">
            <a:avLst/>
          </a:prstGeom>
          <a:ln w="9525" cap="flat" cmpd="sng">
            <a:solidFill>
              <a:srgbClr val="FF9900"/>
            </a:solidFill>
            <a:prstDash val="sysDash"/>
            <a:round/>
            <a:headEnd type="oval" w="med" len="med"/>
            <a:tailEnd type="oval" w="med" len="med"/>
          </a:ln>
        </p:spPr>
      </p:sp>
      <p:pic>
        <p:nvPicPr>
          <p:cNvPr id="38934" name="Picture 2" descr="管理学习011"/>
          <p:cNvPicPr>
            <a:picLocks noChangeAspect="1"/>
          </p:cNvPicPr>
          <p:nvPr/>
        </p:nvPicPr>
        <p:blipFill>
          <a:blip r:embed="rId6"/>
          <a:stretch>
            <a:fillRect/>
          </a:stretch>
        </p:blipFill>
        <p:spPr>
          <a:xfrm>
            <a:off x="7916863" y="3303588"/>
            <a:ext cx="3816350" cy="2862262"/>
          </a:xfrm>
          <a:prstGeom prst="rect">
            <a:avLst/>
          </a:prstGeom>
          <a:blipFill rotWithShape="1">
            <a:blip r:embed="rId7"/>
            <a:stretch>
              <a:fillRect/>
            </a:stretch>
          </a:blipFill>
          <a:ln w="28575" cap="flat" cmpd="sng">
            <a:solidFill>
              <a:srgbClr val="FF9900"/>
            </a:solidFill>
            <a:prstDash val="solid"/>
            <a:miter/>
            <a:headEnd type="oval" w="med" len="med"/>
            <a:tailEnd type="none" w="med" len="med"/>
          </a:ln>
        </p:spPr>
      </p:pic>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8933"/>
                                        </p:tgtEl>
                                        <p:attrNameLst>
                                          <p:attrName>style.visibility</p:attrName>
                                        </p:attrNameLst>
                                      </p:cBhvr>
                                      <p:to>
                                        <p:strVal val="visible"/>
                                      </p:to>
                                    </p:set>
                                    <p:animEffect filter="wipe(up)">
                                      <p:cBhvr>
                                        <p:cTn id="7" dur="500"/>
                                        <p:tgtEl>
                                          <p:spTgt spid="38933"/>
                                        </p:tgtEl>
                                      </p:cBhvr>
                                    </p:animEffect>
                                  </p:childTnLst>
                                </p:cTn>
                              </p:par>
                              <p:par>
                                <p:cTn id="8" presetID="22" presetClass="entr" presetSubtype="2" fill="hold" nodeType="withEffect">
                                  <p:stCondLst>
                                    <p:cond delay="0"/>
                                  </p:stCondLst>
                                  <p:childTnLst>
                                    <p:set>
                                      <p:cBhvr>
                                        <p:cTn id="9" dur="1" fill="hold">
                                          <p:stCondLst>
                                            <p:cond delay="0"/>
                                          </p:stCondLst>
                                        </p:cTn>
                                        <p:tgtEl>
                                          <p:spTgt spid="38929"/>
                                        </p:tgtEl>
                                        <p:attrNameLst>
                                          <p:attrName>style.visibility</p:attrName>
                                        </p:attrNameLst>
                                      </p:cBhvr>
                                      <p:to>
                                        <p:strVal val="visible"/>
                                      </p:to>
                                    </p:set>
                                    <p:animEffect filter="wipe(right)">
                                      <p:cBhvr>
                                        <p:cTn id="10" dur="500"/>
                                        <p:tgtEl>
                                          <p:spTgt spid="38929"/>
                                        </p:tgtEl>
                                      </p:cBhvr>
                                    </p:animEffect>
                                  </p:childTnLst>
                                </p:cTn>
                              </p:par>
                              <p:par>
                                <p:cTn id="11" presetID="22" presetClass="entr" presetSubtype="1" fill="hold" nodeType="withEffect">
                                  <p:stCondLst>
                                    <p:cond delay="0"/>
                                  </p:stCondLst>
                                  <p:childTnLst>
                                    <p:set>
                                      <p:cBhvr>
                                        <p:cTn id="12" dur="1" fill="hold">
                                          <p:stCondLst>
                                            <p:cond delay="0"/>
                                          </p:stCondLst>
                                        </p:cTn>
                                        <p:tgtEl>
                                          <p:spTgt spid="38928"/>
                                        </p:tgtEl>
                                        <p:attrNameLst>
                                          <p:attrName>style.visibility</p:attrName>
                                        </p:attrNameLst>
                                      </p:cBhvr>
                                      <p:to>
                                        <p:strVal val="visible"/>
                                      </p:to>
                                    </p:set>
                                    <p:animEffect filter="wipe(up)">
                                      <p:cBhvr>
                                        <p:cTn id="13" dur="500"/>
                                        <p:tgtEl>
                                          <p:spTgt spid="38928"/>
                                        </p:tgtEl>
                                      </p:cBhvr>
                                    </p:animEffect>
                                  </p:childTnLst>
                                </p:cTn>
                              </p:par>
                              <p:par>
                                <p:cTn id="14" presetID="22" presetClass="entr" presetSubtype="8" fill="hold" nodeType="withEffect">
                                  <p:stCondLst>
                                    <p:cond delay="0"/>
                                  </p:stCondLst>
                                  <p:childTnLst>
                                    <p:set>
                                      <p:cBhvr>
                                        <p:cTn id="15" dur="1" fill="hold">
                                          <p:stCondLst>
                                            <p:cond delay="0"/>
                                          </p:stCondLst>
                                        </p:cTn>
                                        <p:tgtEl>
                                          <p:spTgt spid="38930"/>
                                        </p:tgtEl>
                                        <p:attrNameLst>
                                          <p:attrName>style.visibility</p:attrName>
                                        </p:attrNameLst>
                                      </p:cBhvr>
                                      <p:to>
                                        <p:strVal val="visible"/>
                                      </p:to>
                                    </p:set>
                                    <p:animEffect filter="wipe(left)">
                                      <p:cBhvr>
                                        <p:cTn id="16" dur="500"/>
                                        <p:tgtEl>
                                          <p:spTgt spid="38930"/>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8927"/>
                                        </p:tgtEl>
                                        <p:attrNameLst>
                                          <p:attrName>style.visibility</p:attrName>
                                        </p:attrNameLst>
                                      </p:cBhvr>
                                      <p:to>
                                        <p:strVal val="visible"/>
                                      </p:to>
                                    </p:set>
                                    <p:animEffect filter="fade">
                                      <p:cBhvr>
                                        <p:cTn id="19" dur="1000"/>
                                        <p:tgtEl>
                                          <p:spTgt spid="38927"/>
                                        </p:tgtEl>
                                      </p:cBhvr>
                                    </p:animEffect>
                                    <p:anim calcmode="lin" valueType="num">
                                      <p:cBhvr>
                                        <p:cTn id="20" dur="1000" fill="hold"/>
                                        <p:tgtEl>
                                          <p:spTgt spid="38927"/>
                                        </p:tgtEl>
                                        <p:attrNameLst>
                                          <p:attrName>ppt_x</p:attrName>
                                        </p:attrNameLst>
                                      </p:cBhvr>
                                      <p:tavLst>
                                        <p:tav tm="0">
                                          <p:val>
                                            <p:strVal val="#ppt_x"/>
                                          </p:val>
                                        </p:tav>
                                        <p:tav tm="100000">
                                          <p:val>
                                            <p:strVal val="#ppt_x"/>
                                          </p:val>
                                        </p:tav>
                                      </p:tavLst>
                                    </p:anim>
                                    <p:anim calcmode="lin" valueType="num">
                                      <p:cBhvr>
                                        <p:cTn id="21" dur="1000" fill="hold"/>
                                        <p:tgtEl>
                                          <p:spTgt spid="38927"/>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8931"/>
                                        </p:tgtEl>
                                        <p:attrNameLst>
                                          <p:attrName>style.visibility</p:attrName>
                                        </p:attrNameLst>
                                      </p:cBhvr>
                                      <p:to>
                                        <p:strVal val="visible"/>
                                      </p:to>
                                    </p:set>
                                    <p:animEffect filter="fade">
                                      <p:cBhvr>
                                        <p:cTn id="24" dur="1000"/>
                                        <p:tgtEl>
                                          <p:spTgt spid="38931"/>
                                        </p:tgtEl>
                                      </p:cBhvr>
                                    </p:animEffect>
                                    <p:anim calcmode="lin" valueType="num">
                                      <p:cBhvr>
                                        <p:cTn id="25" dur="1000" fill="hold"/>
                                        <p:tgtEl>
                                          <p:spTgt spid="38931"/>
                                        </p:tgtEl>
                                        <p:attrNameLst>
                                          <p:attrName>ppt_x</p:attrName>
                                        </p:attrNameLst>
                                      </p:cBhvr>
                                      <p:tavLst>
                                        <p:tav tm="0">
                                          <p:val>
                                            <p:strVal val="#ppt_x"/>
                                          </p:val>
                                        </p:tav>
                                        <p:tav tm="100000">
                                          <p:val>
                                            <p:strVal val="#ppt_x"/>
                                          </p:val>
                                        </p:tav>
                                      </p:tavLst>
                                    </p:anim>
                                    <p:anim calcmode="lin" valueType="num">
                                      <p:cBhvr>
                                        <p:cTn id="26" dur="1000" fill="hold"/>
                                        <p:tgtEl>
                                          <p:spTgt spid="3893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38934"/>
                                        </p:tgtEl>
                                        <p:attrNameLst>
                                          <p:attrName>style.visibility</p:attrName>
                                        </p:attrNameLst>
                                      </p:cBhvr>
                                      <p:to>
                                        <p:strVal val="visible"/>
                                      </p:to>
                                    </p:set>
                                    <p:animEffect filter="fade">
                                      <p:cBhvr>
                                        <p:cTn id="29" dur="1000"/>
                                        <p:tgtEl>
                                          <p:spTgt spid="38934"/>
                                        </p:tgtEl>
                                      </p:cBhvr>
                                    </p:animEffect>
                                    <p:anim calcmode="lin" valueType="num">
                                      <p:cBhvr>
                                        <p:cTn id="30" dur="1000" fill="hold"/>
                                        <p:tgtEl>
                                          <p:spTgt spid="38934"/>
                                        </p:tgtEl>
                                        <p:attrNameLst>
                                          <p:attrName>ppt_x</p:attrName>
                                        </p:attrNameLst>
                                      </p:cBhvr>
                                      <p:tavLst>
                                        <p:tav tm="0">
                                          <p:val>
                                            <p:strVal val="#ppt_x"/>
                                          </p:val>
                                        </p:tav>
                                        <p:tav tm="100000">
                                          <p:val>
                                            <p:strVal val="#ppt_x"/>
                                          </p:val>
                                        </p:tav>
                                      </p:tavLst>
                                    </p:anim>
                                    <p:anim calcmode="lin" valueType="num">
                                      <p:cBhvr>
                                        <p:cTn id="31" dur="1000" fill="hold"/>
                                        <p:tgtEl>
                                          <p:spTgt spid="389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7" grpId="0" bldLvl="0"/>
      <p:bldP spid="38931" grpId="0" bldLvl="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9"/>
          <p:cNvGrpSpPr/>
          <p:nvPr/>
        </p:nvGrpSpPr>
        <p:grpSpPr>
          <a:xfrm>
            <a:off x="1127125" y="441325"/>
            <a:ext cx="10944225" cy="468313"/>
            <a:chOff x="0" y="0"/>
            <a:chExt cx="10945070" cy="468001"/>
          </a:xfrm>
        </p:grpSpPr>
        <p:sp>
          <p:nvSpPr>
            <p:cNvPr id="39938"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9939"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39940"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39941" name="组合 13"/>
            <p:cNvGrpSpPr>
              <a:grpSpLocks noChangeAspect="1"/>
            </p:cNvGrpSpPr>
            <p:nvPr/>
          </p:nvGrpSpPr>
          <p:grpSpPr>
            <a:xfrm>
              <a:off x="2305186" y="35953"/>
              <a:ext cx="8639884" cy="370800"/>
              <a:chOff x="0" y="0"/>
              <a:chExt cx="8639884" cy="370800"/>
            </a:xfrm>
          </p:grpSpPr>
          <p:pic>
            <p:nvPicPr>
              <p:cNvPr id="39942"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39943"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39944"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39945"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39946"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39947"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39948"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39949"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知识的交流与分享</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51" name="矩形 4"/>
          <p:cNvSpPr/>
          <p:nvPr/>
        </p:nvSpPr>
        <p:spPr>
          <a:xfrm>
            <a:off x="2517775" y="2106613"/>
            <a:ext cx="4081463" cy="1322387"/>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个人知识管理不能脱离团队和群体。知识管理的精髓就在于知识的分享和交流，特别是在这个网络时代，单个人的知识总是有限的，而全人类的知识是无穷的。</a:t>
            </a:r>
            <a:endPar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52" name="直接连接符 9"/>
          <p:cNvSpPr/>
          <p:nvPr/>
        </p:nvSpPr>
        <p:spPr>
          <a:xfrm flipV="1">
            <a:off x="2351088" y="1773238"/>
            <a:ext cx="0" cy="493712"/>
          </a:xfrm>
          <a:prstGeom prst="line">
            <a:avLst/>
          </a:prstGeom>
          <a:ln w="9525" cap="flat" cmpd="sng">
            <a:solidFill>
              <a:srgbClr val="FF9900"/>
            </a:solidFill>
            <a:prstDash val="sysDash"/>
            <a:round/>
            <a:headEnd type="oval" w="med" len="med"/>
            <a:tailEnd type="oval" w="med" len="med"/>
          </a:ln>
        </p:spPr>
      </p:sp>
      <p:sp>
        <p:nvSpPr>
          <p:cNvPr id="39953" name="直接连接符 10"/>
          <p:cNvSpPr/>
          <p:nvPr/>
        </p:nvSpPr>
        <p:spPr>
          <a:xfrm flipH="1">
            <a:off x="2351088" y="1628775"/>
            <a:ext cx="4392612" cy="1588"/>
          </a:xfrm>
          <a:prstGeom prst="line">
            <a:avLst/>
          </a:prstGeom>
          <a:ln w="9525" cap="flat" cmpd="sng">
            <a:solidFill>
              <a:srgbClr val="FF9900"/>
            </a:solidFill>
            <a:prstDash val="sysDash"/>
            <a:round/>
            <a:headEnd type="oval" w="med" len="med"/>
            <a:tailEnd type="oval" w="med" len="med"/>
          </a:ln>
        </p:spPr>
      </p:sp>
      <p:sp>
        <p:nvSpPr>
          <p:cNvPr id="39954" name="直接连接符 11"/>
          <p:cNvSpPr/>
          <p:nvPr/>
        </p:nvSpPr>
        <p:spPr>
          <a:xfrm>
            <a:off x="2351088" y="6165850"/>
            <a:ext cx="4392612" cy="0"/>
          </a:xfrm>
          <a:prstGeom prst="line">
            <a:avLst/>
          </a:prstGeom>
          <a:ln w="9525" cap="flat" cmpd="sng">
            <a:solidFill>
              <a:srgbClr val="FF9900"/>
            </a:solidFill>
            <a:prstDash val="sysDash"/>
            <a:round/>
            <a:headEnd type="oval" w="med" len="med"/>
            <a:tailEnd type="oval" w="med" len="med"/>
          </a:ln>
        </p:spPr>
      </p:sp>
      <p:sp>
        <p:nvSpPr>
          <p:cNvPr id="39955" name="矩形 4"/>
          <p:cNvSpPr/>
          <p:nvPr/>
        </p:nvSpPr>
        <p:spPr>
          <a:xfrm>
            <a:off x="2517775" y="3703638"/>
            <a:ext cx="4081463" cy="2246312"/>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知识的分享过程是一个双赢的过程，我们不仅能够将知识分享给别人，也能够通过知识的互动交流，实现自我知识体系的巩固和完善。同时，</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知识的交流传播也是一个展示自己才学的机会，客观上促进了个人品牌的传播与推广。</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你的知识传播的越广，你的个人影响力也就越大。</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 name="AutoShape 2" descr="http://www.singtao.ca/estate/article_pic/Celebrity-a-20071206-07.jpg"/>
          <p:cNvSpPr>
            <a:spLocks noChangeAspect="1"/>
          </p:cNvSpPr>
          <p:nvPr/>
        </p:nvSpPr>
        <p:spPr>
          <a:xfrm>
            <a:off x="155575" y="-1212850"/>
            <a:ext cx="3810000" cy="2546350"/>
          </a:xfrm>
          <a:prstGeom prst="rect">
            <a:avLst/>
          </a:prstGeom>
          <a:noFill/>
          <a:ln w="9525">
            <a:noFill/>
          </a:ln>
        </p:spPr>
        <p:txBody>
          <a:bodyPr anchor="t"/>
          <a:lstStyle/>
          <a:p>
            <a:pPr lvl="0" indent="0"/>
            <a:endParaRPr lang="zh-CN" altLang="zh-CN"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pic>
        <p:nvPicPr>
          <p:cNvPr id="39956" name="Picture 2" descr="6437-1105121012128"/>
          <p:cNvPicPr>
            <a:picLocks noChangeAspect="1"/>
          </p:cNvPicPr>
          <p:nvPr/>
        </p:nvPicPr>
        <p:blipFill>
          <a:blip r:embed="rId6"/>
          <a:stretch>
            <a:fillRect/>
          </a:stretch>
        </p:blipFill>
        <p:spPr>
          <a:xfrm>
            <a:off x="6869113" y="3011488"/>
            <a:ext cx="4914900" cy="3154362"/>
          </a:xfrm>
          <a:prstGeom prst="rect">
            <a:avLst/>
          </a:prstGeom>
          <a:blipFill rotWithShape="1">
            <a:blip r:embed="rId7"/>
            <a:stretch>
              <a:fillRect/>
            </a:stretch>
          </a:blipFill>
          <a:ln w="28575" cap="flat" cmpd="sng">
            <a:solidFill>
              <a:srgbClr val="FF9900"/>
            </a:solidFill>
            <a:prstDash val="solid"/>
            <a:miter/>
            <a:headEnd type="oval" w="med" len="med"/>
            <a:tailEnd type="none" w="med" len="med"/>
          </a:ln>
        </p:spPr>
      </p:pic>
      <p:sp>
        <p:nvSpPr>
          <p:cNvPr id="39958" name="直接连接符 15"/>
          <p:cNvSpPr/>
          <p:nvPr/>
        </p:nvSpPr>
        <p:spPr>
          <a:xfrm flipV="1">
            <a:off x="6869113" y="1628775"/>
            <a:ext cx="1587" cy="1177925"/>
          </a:xfrm>
          <a:prstGeom prst="line">
            <a:avLst/>
          </a:prstGeom>
          <a:ln w="9525" cap="flat" cmpd="sng">
            <a:solidFill>
              <a:srgbClr val="FF9900"/>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9958"/>
                                        </p:tgtEl>
                                        <p:attrNameLst>
                                          <p:attrName>style.visibility</p:attrName>
                                        </p:attrNameLst>
                                      </p:cBhvr>
                                      <p:to>
                                        <p:strVal val="visible"/>
                                      </p:to>
                                    </p:set>
                                    <p:animEffect filter="wipe(up)">
                                      <p:cBhvr>
                                        <p:cTn id="7" dur="500"/>
                                        <p:tgtEl>
                                          <p:spTgt spid="39958"/>
                                        </p:tgtEl>
                                      </p:cBhvr>
                                    </p:animEffect>
                                  </p:childTnLst>
                                </p:cTn>
                              </p:par>
                              <p:par>
                                <p:cTn id="8" presetID="22" presetClass="entr" presetSubtype="2" fill="hold" nodeType="withEffect">
                                  <p:stCondLst>
                                    <p:cond delay="0"/>
                                  </p:stCondLst>
                                  <p:childTnLst>
                                    <p:set>
                                      <p:cBhvr>
                                        <p:cTn id="9" dur="1" fill="hold">
                                          <p:stCondLst>
                                            <p:cond delay="0"/>
                                          </p:stCondLst>
                                        </p:cTn>
                                        <p:tgtEl>
                                          <p:spTgt spid="39953"/>
                                        </p:tgtEl>
                                        <p:attrNameLst>
                                          <p:attrName>style.visibility</p:attrName>
                                        </p:attrNameLst>
                                      </p:cBhvr>
                                      <p:to>
                                        <p:strVal val="visible"/>
                                      </p:to>
                                    </p:set>
                                    <p:animEffect filter="wipe(right)">
                                      <p:cBhvr>
                                        <p:cTn id="10" dur="500"/>
                                        <p:tgtEl>
                                          <p:spTgt spid="39953"/>
                                        </p:tgtEl>
                                      </p:cBhvr>
                                    </p:animEffect>
                                  </p:childTnLst>
                                </p:cTn>
                              </p:par>
                              <p:par>
                                <p:cTn id="11" presetID="22" presetClass="entr" presetSubtype="1" fill="hold" nodeType="withEffect">
                                  <p:stCondLst>
                                    <p:cond delay="0"/>
                                  </p:stCondLst>
                                  <p:childTnLst>
                                    <p:set>
                                      <p:cBhvr>
                                        <p:cTn id="12" dur="1" fill="hold">
                                          <p:stCondLst>
                                            <p:cond delay="0"/>
                                          </p:stCondLst>
                                        </p:cTn>
                                        <p:tgtEl>
                                          <p:spTgt spid="39952"/>
                                        </p:tgtEl>
                                        <p:attrNameLst>
                                          <p:attrName>style.visibility</p:attrName>
                                        </p:attrNameLst>
                                      </p:cBhvr>
                                      <p:to>
                                        <p:strVal val="visible"/>
                                      </p:to>
                                    </p:set>
                                    <p:animEffect filter="wipe(up)">
                                      <p:cBhvr>
                                        <p:cTn id="13" dur="500"/>
                                        <p:tgtEl>
                                          <p:spTgt spid="39952"/>
                                        </p:tgtEl>
                                      </p:cBhvr>
                                    </p:animEffect>
                                  </p:childTnLst>
                                </p:cTn>
                              </p:par>
                              <p:par>
                                <p:cTn id="14" presetID="22" presetClass="entr" presetSubtype="8" fill="hold" nodeType="withEffect">
                                  <p:stCondLst>
                                    <p:cond delay="0"/>
                                  </p:stCondLst>
                                  <p:childTnLst>
                                    <p:set>
                                      <p:cBhvr>
                                        <p:cTn id="15" dur="1" fill="hold">
                                          <p:stCondLst>
                                            <p:cond delay="0"/>
                                          </p:stCondLst>
                                        </p:cTn>
                                        <p:tgtEl>
                                          <p:spTgt spid="39954"/>
                                        </p:tgtEl>
                                        <p:attrNameLst>
                                          <p:attrName>style.visibility</p:attrName>
                                        </p:attrNameLst>
                                      </p:cBhvr>
                                      <p:to>
                                        <p:strVal val="visible"/>
                                      </p:to>
                                    </p:set>
                                    <p:animEffect filter="wipe(left)">
                                      <p:cBhvr>
                                        <p:cTn id="16" dur="500"/>
                                        <p:tgtEl>
                                          <p:spTgt spid="39954"/>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9951"/>
                                        </p:tgtEl>
                                        <p:attrNameLst>
                                          <p:attrName>style.visibility</p:attrName>
                                        </p:attrNameLst>
                                      </p:cBhvr>
                                      <p:to>
                                        <p:strVal val="visible"/>
                                      </p:to>
                                    </p:set>
                                    <p:animEffect filter="fade">
                                      <p:cBhvr>
                                        <p:cTn id="19" dur="1000"/>
                                        <p:tgtEl>
                                          <p:spTgt spid="39951"/>
                                        </p:tgtEl>
                                      </p:cBhvr>
                                    </p:animEffect>
                                    <p:anim calcmode="lin" valueType="num">
                                      <p:cBhvr>
                                        <p:cTn id="20" dur="1000" fill="hold"/>
                                        <p:tgtEl>
                                          <p:spTgt spid="39951"/>
                                        </p:tgtEl>
                                        <p:attrNameLst>
                                          <p:attrName>ppt_x</p:attrName>
                                        </p:attrNameLst>
                                      </p:cBhvr>
                                      <p:tavLst>
                                        <p:tav tm="0">
                                          <p:val>
                                            <p:strVal val="#ppt_x"/>
                                          </p:val>
                                        </p:tav>
                                        <p:tav tm="100000">
                                          <p:val>
                                            <p:strVal val="#ppt_x"/>
                                          </p:val>
                                        </p:tav>
                                      </p:tavLst>
                                    </p:anim>
                                    <p:anim calcmode="lin" valueType="num">
                                      <p:cBhvr>
                                        <p:cTn id="21" dur="1000" fill="hold"/>
                                        <p:tgtEl>
                                          <p:spTgt spid="39951"/>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9955"/>
                                        </p:tgtEl>
                                        <p:attrNameLst>
                                          <p:attrName>style.visibility</p:attrName>
                                        </p:attrNameLst>
                                      </p:cBhvr>
                                      <p:to>
                                        <p:strVal val="visible"/>
                                      </p:to>
                                    </p:set>
                                    <p:animEffect filter="fade">
                                      <p:cBhvr>
                                        <p:cTn id="24" dur="1000"/>
                                        <p:tgtEl>
                                          <p:spTgt spid="39955"/>
                                        </p:tgtEl>
                                      </p:cBhvr>
                                    </p:animEffect>
                                    <p:anim calcmode="lin" valueType="num">
                                      <p:cBhvr>
                                        <p:cTn id="25" dur="1000" fill="hold"/>
                                        <p:tgtEl>
                                          <p:spTgt spid="39955"/>
                                        </p:tgtEl>
                                        <p:attrNameLst>
                                          <p:attrName>ppt_x</p:attrName>
                                        </p:attrNameLst>
                                      </p:cBhvr>
                                      <p:tavLst>
                                        <p:tav tm="0">
                                          <p:val>
                                            <p:strVal val="#ppt_x"/>
                                          </p:val>
                                        </p:tav>
                                        <p:tav tm="100000">
                                          <p:val>
                                            <p:strVal val="#ppt_x"/>
                                          </p:val>
                                        </p:tav>
                                      </p:tavLst>
                                    </p:anim>
                                    <p:anim calcmode="lin" valueType="num">
                                      <p:cBhvr>
                                        <p:cTn id="26" dur="1000" fill="hold"/>
                                        <p:tgtEl>
                                          <p:spTgt spid="399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1" grpId="0" bldLvl="0"/>
      <p:bldP spid="39955" grpId="0" bldLvl="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9"/>
          <p:cNvGrpSpPr/>
          <p:nvPr/>
        </p:nvGrpSpPr>
        <p:grpSpPr>
          <a:xfrm>
            <a:off x="1127125" y="441325"/>
            <a:ext cx="10944225" cy="468313"/>
            <a:chOff x="0" y="0"/>
            <a:chExt cx="10945070" cy="468001"/>
          </a:xfrm>
        </p:grpSpPr>
        <p:sp>
          <p:nvSpPr>
            <p:cNvPr id="40962"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0963"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0964"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40965" name="组合 13"/>
            <p:cNvGrpSpPr>
              <a:grpSpLocks noChangeAspect="1"/>
            </p:cNvGrpSpPr>
            <p:nvPr/>
          </p:nvGrpSpPr>
          <p:grpSpPr>
            <a:xfrm>
              <a:off x="2305186" y="35953"/>
              <a:ext cx="8639884" cy="370800"/>
              <a:chOff x="0" y="0"/>
              <a:chExt cx="8639884" cy="370800"/>
            </a:xfrm>
          </p:grpSpPr>
          <p:pic>
            <p:nvPicPr>
              <p:cNvPr id="40966"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40967"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40968"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40969"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40970"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40971"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40972"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40973"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知识的交流与分享</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75" name="矩形 4"/>
          <p:cNvSpPr/>
          <p:nvPr/>
        </p:nvSpPr>
        <p:spPr>
          <a:xfrm>
            <a:off x="2517775" y="1485900"/>
            <a:ext cx="9266238" cy="1014413"/>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你有一个苹果，我有一个苹果，我们交换一下，一人还是一个苹果；你有一个思想，我有一个思想，我们交换一下，一人就有两个思想。这就是知识分享的好处。</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分享的精神就是互联网的精神</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，因此，现在的互联网时代，个人知识管理不能忽略网络等先进信息技术工具。</a:t>
            </a:r>
            <a:endPar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AutoShape 2" descr="http://www.singtao.ca/estate/article_pic/Celebrity-a-20071206-07.jpg"/>
          <p:cNvSpPr>
            <a:spLocks noChangeAspect="1"/>
          </p:cNvSpPr>
          <p:nvPr/>
        </p:nvSpPr>
        <p:spPr>
          <a:xfrm>
            <a:off x="155575" y="-1212850"/>
            <a:ext cx="3810000" cy="2546350"/>
          </a:xfrm>
          <a:prstGeom prst="rect">
            <a:avLst/>
          </a:prstGeom>
          <a:noFill/>
          <a:ln w="9525">
            <a:noFill/>
          </a:ln>
        </p:spPr>
        <p:txBody>
          <a:bodyPr anchor="t"/>
          <a:lstStyle/>
          <a:p>
            <a:pPr lvl="0" indent="0"/>
            <a:endParaRPr lang="zh-CN" altLang="zh-CN"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nvGrpSpPr>
          <p:cNvPr id="40977" name="组合 3"/>
          <p:cNvGrpSpPr/>
          <p:nvPr/>
        </p:nvGrpSpPr>
        <p:grpSpPr>
          <a:xfrm>
            <a:off x="2279650" y="3219450"/>
            <a:ext cx="4592638" cy="1219200"/>
            <a:chOff x="0" y="0"/>
            <a:chExt cx="4592949" cy="1219200"/>
          </a:xfrm>
        </p:grpSpPr>
        <p:sp>
          <p:nvSpPr>
            <p:cNvPr id="3" name="矩形 14"/>
            <p:cNvSpPr/>
            <p:nvPr/>
          </p:nvSpPr>
          <p:spPr>
            <a:xfrm>
              <a:off x="2108671" y="422241"/>
              <a:ext cx="2484278" cy="609398"/>
            </a:xfrm>
            <a:prstGeom prst="rect">
              <a:avLst/>
            </a:prstGeom>
            <a:noFill/>
            <a:ln w="9525">
              <a:noFill/>
            </a:ln>
          </p:spPr>
          <p:txBody>
            <a:bodyPr anchor="t">
              <a:spAutoFit/>
            </a:bodyPr>
            <a:lstStyle/>
            <a:p>
              <a:pPr lvl="0" indent="0">
                <a:lnSpc>
                  <a:spcPct val="120000"/>
                </a:lnSpc>
              </a:pP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如</a:t>
              </a:r>
              <a:r>
                <a:rPr lang="en-US" altLang="zh-CN"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QQ</a:t>
              </a: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空间、网易博客、百度空间、新浪博客等。</a:t>
              </a:r>
            </a:p>
          </p:txBody>
        </p:sp>
        <p:grpSp>
          <p:nvGrpSpPr>
            <p:cNvPr id="40978" name="组合 17"/>
            <p:cNvGrpSpPr/>
            <p:nvPr/>
          </p:nvGrpSpPr>
          <p:grpSpPr>
            <a:xfrm>
              <a:off x="632922" y="212619"/>
              <a:ext cx="3960027" cy="908812"/>
              <a:chOff x="0" y="0"/>
              <a:chExt cx="3960027" cy="908812"/>
            </a:xfrm>
          </p:grpSpPr>
          <p:sp>
            <p:nvSpPr>
              <p:cNvPr id="40979" name="圆角矩形 19"/>
              <p:cNvSpPr/>
              <p:nvPr/>
            </p:nvSpPr>
            <p:spPr>
              <a:xfrm>
                <a:off x="0" y="0"/>
                <a:ext cx="3960027" cy="908812"/>
              </a:xfrm>
              <a:prstGeom prst="roundRect">
                <a:avLst>
                  <a:gd name="adj" fmla="val 16667"/>
                </a:avLst>
              </a:prstGeom>
              <a:noFill/>
              <a:ln w="3175" cap="flat" cmpd="sng">
                <a:solidFill>
                  <a:srgbClr val="FF9900"/>
                </a:solidFill>
                <a:prstDash val="dash"/>
                <a:round/>
                <a:headEnd type="oval" w="med" len="med"/>
                <a:tailEnd type="diamond" w="lg" len="lg"/>
              </a:ln>
            </p:spPr>
            <p:txBody>
              <a:bodyPr anchor="ctr"/>
              <a:lstStyle/>
              <a:p>
                <a:pPr lvl="0" indent="0" algn="r"/>
                <a:endParaRPr lang="zh-CN" altLang="zh-CN"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80" name="矩形 20"/>
              <p:cNvSpPr/>
              <p:nvPr/>
            </p:nvSpPr>
            <p:spPr>
              <a:xfrm>
                <a:off x="665292" y="396981"/>
                <a:ext cx="810456" cy="400110"/>
              </a:xfrm>
              <a:prstGeom prst="rect">
                <a:avLst/>
              </a:prstGeom>
              <a:noFill/>
              <a:ln w="9525">
                <a:noFill/>
              </a:ln>
            </p:spPr>
            <p:txBody>
              <a:bodyPr anchor="t">
                <a:spAutoFit/>
              </a:bodyPr>
              <a:lstStyle/>
              <a:p>
                <a:pPr lvl="0" indent="0" algn="ctr"/>
                <a:r>
                  <a:rPr lang="zh-CN" altLang="en-US"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博客</a:t>
                </a:r>
              </a:p>
            </p:txBody>
          </p:sp>
        </p:grpSp>
        <p:pic>
          <p:nvPicPr>
            <p:cNvPr id="40981" name="Picture 3" descr="D:\Teliss_Tong\Copy\定期备份\工作备份\！PPT图片及版面资源\06-PPT精选插图\04-图标\D0C2FD8C30CAF0FEB811E39CE16A31D5.png"/>
            <p:cNvPicPr>
              <a:picLocks noChangeAspect="1"/>
            </p:cNvPicPr>
            <p:nvPr/>
          </p:nvPicPr>
          <p:blipFill>
            <a:blip r:embed="rId6"/>
            <a:stretch>
              <a:fillRect/>
            </a:stretch>
          </p:blipFill>
          <p:spPr>
            <a:xfrm>
              <a:off x="0" y="0"/>
              <a:ext cx="1219200" cy="1219200"/>
            </a:xfrm>
            <a:prstGeom prst="rect">
              <a:avLst/>
            </a:prstGeom>
            <a:noFill/>
            <a:ln w="9525">
              <a:noFill/>
            </a:ln>
          </p:spPr>
        </p:pic>
      </p:grpSp>
      <p:grpSp>
        <p:nvGrpSpPr>
          <p:cNvPr id="40983" name="组合 39"/>
          <p:cNvGrpSpPr/>
          <p:nvPr/>
        </p:nvGrpSpPr>
        <p:grpSpPr>
          <a:xfrm>
            <a:off x="7302500" y="3365500"/>
            <a:ext cx="4481513" cy="1041400"/>
            <a:chOff x="0" y="0"/>
            <a:chExt cx="4481173" cy="1042292"/>
          </a:xfrm>
        </p:grpSpPr>
        <p:grpSp>
          <p:nvGrpSpPr>
            <p:cNvPr id="4" name="组合 27"/>
            <p:cNvGrpSpPr/>
            <p:nvPr/>
          </p:nvGrpSpPr>
          <p:grpSpPr>
            <a:xfrm>
              <a:off x="521146" y="71676"/>
              <a:ext cx="3960027" cy="908812"/>
              <a:chOff x="0" y="0"/>
              <a:chExt cx="3960027" cy="908812"/>
            </a:xfrm>
          </p:grpSpPr>
          <p:sp>
            <p:nvSpPr>
              <p:cNvPr id="40984" name="矩形 28"/>
              <p:cNvSpPr/>
              <p:nvPr/>
            </p:nvSpPr>
            <p:spPr>
              <a:xfrm>
                <a:off x="1475749" y="209622"/>
                <a:ext cx="2484278" cy="609398"/>
              </a:xfrm>
              <a:prstGeom prst="rect">
                <a:avLst/>
              </a:prstGeom>
              <a:noFill/>
              <a:ln w="9525">
                <a:noFill/>
              </a:ln>
            </p:spPr>
            <p:txBody>
              <a:bodyPr anchor="t">
                <a:spAutoFit/>
              </a:bodyPr>
              <a:lstStyle/>
              <a:p>
                <a:pPr lvl="0" indent="0">
                  <a:lnSpc>
                    <a:spcPct val="120000"/>
                  </a:lnSpc>
                </a:pP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即开放式网络百科全书，如百度百科、互动百科等。</a:t>
                </a:r>
              </a:p>
            </p:txBody>
          </p:sp>
          <p:grpSp>
            <p:nvGrpSpPr>
              <p:cNvPr id="40985" name="组合 29"/>
              <p:cNvGrpSpPr/>
              <p:nvPr/>
            </p:nvGrpSpPr>
            <p:grpSpPr>
              <a:xfrm>
                <a:off x="0" y="0"/>
                <a:ext cx="3960027" cy="908812"/>
                <a:chOff x="0" y="0"/>
                <a:chExt cx="3960027" cy="908812"/>
              </a:xfrm>
            </p:grpSpPr>
            <p:sp>
              <p:nvSpPr>
                <p:cNvPr id="40986" name="圆角矩形 31"/>
                <p:cNvSpPr/>
                <p:nvPr/>
              </p:nvSpPr>
              <p:spPr>
                <a:xfrm>
                  <a:off x="0" y="0"/>
                  <a:ext cx="3960027" cy="908812"/>
                </a:xfrm>
                <a:prstGeom prst="roundRect">
                  <a:avLst>
                    <a:gd name="adj" fmla="val 16667"/>
                  </a:avLst>
                </a:prstGeom>
                <a:noFill/>
                <a:ln w="3175" cap="flat" cmpd="sng">
                  <a:solidFill>
                    <a:srgbClr val="FF9900"/>
                  </a:solidFill>
                  <a:prstDash val="dash"/>
                  <a:round/>
                  <a:headEnd type="oval" w="med" len="med"/>
                  <a:tailEnd type="diamond" w="lg" len="lg"/>
                </a:ln>
              </p:spPr>
              <p:txBody>
                <a:bodyPr anchor="ctr"/>
                <a:lstStyle/>
                <a:p>
                  <a:pPr lvl="0" indent="0" algn="r"/>
                  <a:endParaRPr lang="zh-CN" altLang="zh-CN"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87" name="矩形 32"/>
                <p:cNvSpPr/>
                <p:nvPr/>
              </p:nvSpPr>
              <p:spPr>
                <a:xfrm>
                  <a:off x="665292" y="396981"/>
                  <a:ext cx="810456" cy="400110"/>
                </a:xfrm>
                <a:prstGeom prst="rect">
                  <a:avLst/>
                </a:prstGeom>
                <a:noFill/>
                <a:ln w="9525">
                  <a:noFill/>
                </a:ln>
              </p:spPr>
              <p:txBody>
                <a:bodyPr anchor="t">
                  <a:spAutoFit/>
                </a:bodyPr>
                <a:lstStyle/>
                <a:p>
                  <a:pPr lvl="0" indent="0" algn="ctr"/>
                  <a:r>
                    <a:rPr lang="en-US" altLang="zh-CN"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Wiki</a:t>
                  </a:r>
                  <a:endParaRPr lang="zh-CN" altLang="en-US"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40988" name="Picture 5" descr="http://upload.wikimedia.org/wikipedia/commons/6/63/Wikipedia-logo.png"/>
            <p:cNvPicPr>
              <a:picLocks noChangeAspect="1"/>
            </p:cNvPicPr>
            <p:nvPr/>
          </p:nvPicPr>
          <p:blipFill>
            <a:blip r:embed="rId7"/>
            <a:stretch>
              <a:fillRect/>
            </a:stretch>
          </p:blipFill>
          <p:spPr>
            <a:xfrm>
              <a:off x="0" y="0"/>
              <a:ext cx="1042292" cy="1042292"/>
            </a:xfrm>
            <a:prstGeom prst="rect">
              <a:avLst/>
            </a:prstGeom>
            <a:noFill/>
            <a:ln w="9525">
              <a:noFill/>
            </a:ln>
          </p:spPr>
        </p:pic>
      </p:grpSp>
      <p:grpSp>
        <p:nvGrpSpPr>
          <p:cNvPr id="40990" name="组合 41"/>
          <p:cNvGrpSpPr/>
          <p:nvPr/>
        </p:nvGrpSpPr>
        <p:grpSpPr>
          <a:xfrm>
            <a:off x="2279650" y="4779963"/>
            <a:ext cx="4592638" cy="1385887"/>
            <a:chOff x="0" y="0"/>
            <a:chExt cx="4592949" cy="1386279"/>
          </a:xfrm>
        </p:grpSpPr>
        <p:grpSp>
          <p:nvGrpSpPr>
            <p:cNvPr id="5" name="组合 21"/>
            <p:cNvGrpSpPr/>
            <p:nvPr/>
          </p:nvGrpSpPr>
          <p:grpSpPr>
            <a:xfrm>
              <a:off x="632922" y="238734"/>
              <a:ext cx="3960027" cy="908812"/>
              <a:chOff x="0" y="0"/>
              <a:chExt cx="3960027" cy="908812"/>
            </a:xfrm>
          </p:grpSpPr>
          <p:sp>
            <p:nvSpPr>
              <p:cNvPr id="40991" name="矩形 22"/>
              <p:cNvSpPr/>
              <p:nvPr/>
            </p:nvSpPr>
            <p:spPr>
              <a:xfrm>
                <a:off x="1741271" y="209621"/>
                <a:ext cx="2218755" cy="609398"/>
              </a:xfrm>
              <a:prstGeom prst="rect">
                <a:avLst/>
              </a:prstGeom>
              <a:noFill/>
              <a:ln w="9525">
                <a:noFill/>
              </a:ln>
            </p:spPr>
            <p:txBody>
              <a:bodyPr anchor="t">
                <a:spAutoFit/>
              </a:bodyPr>
              <a:lstStyle/>
              <a:p>
                <a:pPr lvl="0" indent="0">
                  <a:lnSpc>
                    <a:spcPct val="120000"/>
                  </a:lnSpc>
                </a:pP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如百度文库、新浪资料、豆丁网、新浪微盘等。</a:t>
                </a:r>
              </a:p>
            </p:txBody>
          </p:sp>
          <p:grpSp>
            <p:nvGrpSpPr>
              <p:cNvPr id="40992" name="组合 23"/>
              <p:cNvGrpSpPr/>
              <p:nvPr/>
            </p:nvGrpSpPr>
            <p:grpSpPr>
              <a:xfrm>
                <a:off x="0" y="0"/>
                <a:ext cx="3960027" cy="908812"/>
                <a:chOff x="0" y="0"/>
                <a:chExt cx="3960027" cy="908812"/>
              </a:xfrm>
            </p:grpSpPr>
            <p:sp>
              <p:nvSpPr>
                <p:cNvPr id="40993" name="圆角矩形 25"/>
                <p:cNvSpPr/>
                <p:nvPr/>
              </p:nvSpPr>
              <p:spPr>
                <a:xfrm>
                  <a:off x="0" y="0"/>
                  <a:ext cx="3960027" cy="908812"/>
                </a:xfrm>
                <a:prstGeom prst="roundRect">
                  <a:avLst>
                    <a:gd name="adj" fmla="val 16667"/>
                  </a:avLst>
                </a:prstGeom>
                <a:noFill/>
                <a:ln w="3175" cap="flat" cmpd="sng">
                  <a:solidFill>
                    <a:srgbClr val="FF9900"/>
                  </a:solidFill>
                  <a:prstDash val="dash"/>
                  <a:round/>
                  <a:headEnd type="oval" w="med" len="med"/>
                  <a:tailEnd type="diamond" w="lg" len="lg"/>
                </a:ln>
              </p:spPr>
              <p:txBody>
                <a:bodyPr anchor="ctr"/>
                <a:lstStyle/>
                <a:p>
                  <a:pPr lvl="0" indent="0" algn="r"/>
                  <a:endParaRPr lang="zh-CN" altLang="zh-CN"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94" name="矩形 26"/>
                <p:cNvSpPr/>
                <p:nvPr/>
              </p:nvSpPr>
              <p:spPr>
                <a:xfrm>
                  <a:off x="591214" y="147421"/>
                  <a:ext cx="1150058" cy="707886"/>
                </a:xfrm>
                <a:prstGeom prst="rect">
                  <a:avLst/>
                </a:prstGeom>
                <a:noFill/>
                <a:ln w="9525">
                  <a:noFill/>
                </a:ln>
              </p:spPr>
              <p:txBody>
                <a:bodyPr anchor="t">
                  <a:spAutoFit/>
                </a:bodyPr>
                <a:lstStyle/>
                <a:p>
                  <a:pPr lvl="0" indent="0" algn="ctr"/>
                  <a:r>
                    <a:rPr lang="zh-CN" altLang="en-US"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文档分享平台</a:t>
                  </a:r>
                </a:p>
              </p:txBody>
            </p:sp>
          </p:grpSp>
        </p:grpSp>
        <p:pic>
          <p:nvPicPr>
            <p:cNvPr id="40995" name="Picture 6" descr="D:\Teliss_Tong\Copy\定期备份\工作备份\！PPT图片及版面资源\06-PPT精选插图\04-图标\B2B221FAC459F0E6464CB9A581D7DEB3.png"/>
            <p:cNvPicPr>
              <a:picLocks noChangeAspect="1"/>
            </p:cNvPicPr>
            <p:nvPr/>
          </p:nvPicPr>
          <p:blipFill>
            <a:blip r:embed="rId8"/>
            <a:stretch>
              <a:fillRect/>
            </a:stretch>
          </p:blipFill>
          <p:spPr>
            <a:xfrm>
              <a:off x="0" y="0"/>
              <a:ext cx="1386279" cy="1386279"/>
            </a:xfrm>
            <a:prstGeom prst="rect">
              <a:avLst/>
            </a:prstGeom>
            <a:noFill/>
            <a:ln w="9525">
              <a:noFill/>
            </a:ln>
          </p:spPr>
        </p:pic>
      </p:grpSp>
      <p:grpSp>
        <p:nvGrpSpPr>
          <p:cNvPr id="40997" name="组合 40"/>
          <p:cNvGrpSpPr/>
          <p:nvPr/>
        </p:nvGrpSpPr>
        <p:grpSpPr>
          <a:xfrm>
            <a:off x="7162800" y="4864100"/>
            <a:ext cx="4605338" cy="1219200"/>
            <a:chOff x="0" y="0"/>
            <a:chExt cx="4605949" cy="1219200"/>
          </a:xfrm>
        </p:grpSpPr>
        <p:grpSp>
          <p:nvGrpSpPr>
            <p:cNvPr id="6" name="组合 33"/>
            <p:cNvGrpSpPr/>
            <p:nvPr/>
          </p:nvGrpSpPr>
          <p:grpSpPr>
            <a:xfrm>
              <a:off x="645922" y="155195"/>
              <a:ext cx="3960027" cy="908812"/>
              <a:chOff x="0" y="0"/>
              <a:chExt cx="3960027" cy="908812"/>
            </a:xfrm>
          </p:grpSpPr>
          <p:sp>
            <p:nvSpPr>
              <p:cNvPr id="40998" name="矩形 34"/>
              <p:cNvSpPr/>
              <p:nvPr/>
            </p:nvSpPr>
            <p:spPr>
              <a:xfrm>
                <a:off x="1475749" y="209622"/>
                <a:ext cx="2484278" cy="609398"/>
              </a:xfrm>
              <a:prstGeom prst="rect">
                <a:avLst/>
              </a:prstGeom>
              <a:noFill/>
              <a:ln w="9525">
                <a:noFill/>
              </a:ln>
            </p:spPr>
            <p:txBody>
              <a:bodyPr anchor="t">
                <a:spAutoFit/>
              </a:bodyPr>
              <a:lstStyle/>
              <a:p>
                <a:pPr lvl="0" indent="0">
                  <a:lnSpc>
                    <a:spcPct val="120000"/>
                  </a:lnSpc>
                </a:pP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如微博、</a:t>
                </a:r>
                <a:r>
                  <a:rPr lang="en-US" altLang="zh-CN"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Facebook</a:t>
                </a: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QQ</a:t>
                </a: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社区、人人网等。</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40999" name="组合 35"/>
              <p:cNvGrpSpPr/>
              <p:nvPr/>
            </p:nvGrpSpPr>
            <p:grpSpPr>
              <a:xfrm>
                <a:off x="0" y="0"/>
                <a:ext cx="3960027" cy="908812"/>
                <a:chOff x="0" y="0"/>
                <a:chExt cx="3960027" cy="908812"/>
              </a:xfrm>
            </p:grpSpPr>
            <p:sp>
              <p:nvSpPr>
                <p:cNvPr id="41000" name="圆角矩形 37"/>
                <p:cNvSpPr/>
                <p:nvPr/>
              </p:nvSpPr>
              <p:spPr>
                <a:xfrm>
                  <a:off x="0" y="0"/>
                  <a:ext cx="3960027" cy="908812"/>
                </a:xfrm>
                <a:prstGeom prst="roundRect">
                  <a:avLst>
                    <a:gd name="adj" fmla="val 16667"/>
                  </a:avLst>
                </a:prstGeom>
                <a:noFill/>
                <a:ln w="3175" cap="flat" cmpd="sng">
                  <a:solidFill>
                    <a:srgbClr val="FF9900"/>
                  </a:solidFill>
                  <a:prstDash val="dash"/>
                  <a:round/>
                  <a:headEnd type="oval" w="med" len="med"/>
                  <a:tailEnd type="diamond" w="lg" len="lg"/>
                </a:ln>
              </p:spPr>
              <p:txBody>
                <a:bodyPr anchor="ctr"/>
                <a:lstStyle/>
                <a:p>
                  <a:pPr lvl="0" indent="0" algn="r"/>
                  <a:endParaRPr lang="zh-CN" altLang="zh-CN"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01" name="矩形 38"/>
                <p:cNvSpPr/>
                <p:nvPr/>
              </p:nvSpPr>
              <p:spPr>
                <a:xfrm>
                  <a:off x="665292" y="396981"/>
                  <a:ext cx="810456" cy="400110"/>
                </a:xfrm>
                <a:prstGeom prst="rect">
                  <a:avLst/>
                </a:prstGeom>
                <a:noFill/>
                <a:ln w="9525">
                  <a:noFill/>
                </a:ln>
              </p:spPr>
              <p:txBody>
                <a:bodyPr anchor="t">
                  <a:spAutoFit/>
                </a:bodyPr>
                <a:lstStyle/>
                <a:p>
                  <a:pPr lvl="0" indent="0" algn="ctr"/>
                  <a:r>
                    <a:rPr lang="en-US" altLang="zh-CN"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SNS</a:t>
                  </a:r>
                  <a:endParaRPr lang="zh-CN" altLang="en-US"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41002" name="Picture 8" descr="http://yuxuange.com/png/img/07/1294I3545595P-2OG8.png"/>
            <p:cNvPicPr>
              <a:picLocks noChangeAspect="1"/>
            </p:cNvPicPr>
            <p:nvPr/>
          </p:nvPicPr>
          <p:blipFill>
            <a:blip r:embed="rId9"/>
            <a:stretch>
              <a:fillRect/>
            </a:stretch>
          </p:blipFill>
          <p:spPr>
            <a:xfrm>
              <a:off x="0" y="0"/>
              <a:ext cx="1219200" cy="1219200"/>
            </a:xfrm>
            <a:prstGeom prst="rect">
              <a:avLst/>
            </a:prstGeom>
            <a:noFill/>
            <a:ln w="9525">
              <a:noFill/>
            </a:ln>
          </p:spPr>
        </p:pic>
      </p:grpSp>
      <p:sp>
        <p:nvSpPr>
          <p:cNvPr id="4100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0975"/>
                                        </p:tgtEl>
                                        <p:attrNameLst>
                                          <p:attrName>style.visibility</p:attrName>
                                        </p:attrNameLst>
                                      </p:cBhvr>
                                      <p:to>
                                        <p:strVal val="visible"/>
                                      </p:to>
                                    </p:set>
                                    <p:animEffect filter="fade">
                                      <p:cBhvr>
                                        <p:cTn id="7" dur="1000"/>
                                        <p:tgtEl>
                                          <p:spTgt spid="40975"/>
                                        </p:tgtEl>
                                      </p:cBhvr>
                                    </p:animEffect>
                                    <p:anim calcmode="lin" valueType="num">
                                      <p:cBhvr>
                                        <p:cTn id="8" dur="1000" fill="hold"/>
                                        <p:tgtEl>
                                          <p:spTgt spid="40975"/>
                                        </p:tgtEl>
                                        <p:attrNameLst>
                                          <p:attrName>ppt_x</p:attrName>
                                        </p:attrNameLst>
                                      </p:cBhvr>
                                      <p:tavLst>
                                        <p:tav tm="0">
                                          <p:val>
                                            <p:strVal val="#ppt_x"/>
                                          </p:val>
                                        </p:tav>
                                        <p:tav tm="100000">
                                          <p:val>
                                            <p:strVal val="#ppt_x"/>
                                          </p:val>
                                        </p:tav>
                                      </p:tavLst>
                                    </p:anim>
                                    <p:anim calcmode="lin" valueType="num">
                                      <p:cBhvr>
                                        <p:cTn id="9" dur="1000" fill="hold"/>
                                        <p:tgtEl>
                                          <p:spTgt spid="4097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0977"/>
                                        </p:tgtEl>
                                        <p:attrNameLst>
                                          <p:attrName>style.visibility</p:attrName>
                                        </p:attrNameLst>
                                      </p:cBhvr>
                                      <p:to>
                                        <p:strVal val="visible"/>
                                      </p:to>
                                    </p:set>
                                    <p:animEffect filter="fade">
                                      <p:cBhvr>
                                        <p:cTn id="12" dur="1000"/>
                                        <p:tgtEl>
                                          <p:spTgt spid="40977"/>
                                        </p:tgtEl>
                                      </p:cBhvr>
                                    </p:animEffect>
                                    <p:anim calcmode="lin" valueType="num">
                                      <p:cBhvr>
                                        <p:cTn id="13" dur="1000" fill="hold"/>
                                        <p:tgtEl>
                                          <p:spTgt spid="40977"/>
                                        </p:tgtEl>
                                        <p:attrNameLst>
                                          <p:attrName>ppt_x</p:attrName>
                                        </p:attrNameLst>
                                      </p:cBhvr>
                                      <p:tavLst>
                                        <p:tav tm="0">
                                          <p:val>
                                            <p:strVal val="#ppt_x"/>
                                          </p:val>
                                        </p:tav>
                                        <p:tav tm="100000">
                                          <p:val>
                                            <p:strVal val="#ppt_x"/>
                                          </p:val>
                                        </p:tav>
                                      </p:tavLst>
                                    </p:anim>
                                    <p:anim calcmode="lin" valueType="num">
                                      <p:cBhvr>
                                        <p:cTn id="14" dur="1000" fill="hold"/>
                                        <p:tgtEl>
                                          <p:spTgt spid="4097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0983"/>
                                        </p:tgtEl>
                                        <p:attrNameLst>
                                          <p:attrName>style.visibility</p:attrName>
                                        </p:attrNameLst>
                                      </p:cBhvr>
                                      <p:to>
                                        <p:strVal val="visible"/>
                                      </p:to>
                                    </p:set>
                                    <p:animEffect filter="fade">
                                      <p:cBhvr>
                                        <p:cTn id="17" dur="1000"/>
                                        <p:tgtEl>
                                          <p:spTgt spid="40983"/>
                                        </p:tgtEl>
                                      </p:cBhvr>
                                    </p:animEffect>
                                    <p:anim calcmode="lin" valueType="num">
                                      <p:cBhvr>
                                        <p:cTn id="18" dur="1000" fill="hold"/>
                                        <p:tgtEl>
                                          <p:spTgt spid="40983"/>
                                        </p:tgtEl>
                                        <p:attrNameLst>
                                          <p:attrName>ppt_x</p:attrName>
                                        </p:attrNameLst>
                                      </p:cBhvr>
                                      <p:tavLst>
                                        <p:tav tm="0">
                                          <p:val>
                                            <p:strVal val="#ppt_x"/>
                                          </p:val>
                                        </p:tav>
                                        <p:tav tm="100000">
                                          <p:val>
                                            <p:strVal val="#ppt_x"/>
                                          </p:val>
                                        </p:tav>
                                      </p:tavLst>
                                    </p:anim>
                                    <p:anim calcmode="lin" valueType="num">
                                      <p:cBhvr>
                                        <p:cTn id="19" dur="1000" fill="hold"/>
                                        <p:tgtEl>
                                          <p:spTgt spid="4098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0990"/>
                                        </p:tgtEl>
                                        <p:attrNameLst>
                                          <p:attrName>style.visibility</p:attrName>
                                        </p:attrNameLst>
                                      </p:cBhvr>
                                      <p:to>
                                        <p:strVal val="visible"/>
                                      </p:to>
                                    </p:set>
                                    <p:animEffect filter="fade">
                                      <p:cBhvr>
                                        <p:cTn id="22" dur="1000"/>
                                        <p:tgtEl>
                                          <p:spTgt spid="40990"/>
                                        </p:tgtEl>
                                      </p:cBhvr>
                                    </p:animEffect>
                                    <p:anim calcmode="lin" valueType="num">
                                      <p:cBhvr>
                                        <p:cTn id="23" dur="1000" fill="hold"/>
                                        <p:tgtEl>
                                          <p:spTgt spid="40990"/>
                                        </p:tgtEl>
                                        <p:attrNameLst>
                                          <p:attrName>ppt_x</p:attrName>
                                        </p:attrNameLst>
                                      </p:cBhvr>
                                      <p:tavLst>
                                        <p:tav tm="0">
                                          <p:val>
                                            <p:strVal val="#ppt_x"/>
                                          </p:val>
                                        </p:tav>
                                        <p:tav tm="100000">
                                          <p:val>
                                            <p:strVal val="#ppt_x"/>
                                          </p:val>
                                        </p:tav>
                                      </p:tavLst>
                                    </p:anim>
                                    <p:anim calcmode="lin" valueType="num">
                                      <p:cBhvr>
                                        <p:cTn id="24" dur="1000" fill="hold"/>
                                        <p:tgtEl>
                                          <p:spTgt spid="4099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40997"/>
                                        </p:tgtEl>
                                        <p:attrNameLst>
                                          <p:attrName>style.visibility</p:attrName>
                                        </p:attrNameLst>
                                      </p:cBhvr>
                                      <p:to>
                                        <p:strVal val="visible"/>
                                      </p:to>
                                    </p:set>
                                    <p:animEffect filter="fade">
                                      <p:cBhvr>
                                        <p:cTn id="27" dur="1000"/>
                                        <p:tgtEl>
                                          <p:spTgt spid="40997"/>
                                        </p:tgtEl>
                                      </p:cBhvr>
                                    </p:animEffect>
                                    <p:anim calcmode="lin" valueType="num">
                                      <p:cBhvr>
                                        <p:cTn id="28" dur="1000" fill="hold"/>
                                        <p:tgtEl>
                                          <p:spTgt spid="40997"/>
                                        </p:tgtEl>
                                        <p:attrNameLst>
                                          <p:attrName>ppt_x</p:attrName>
                                        </p:attrNameLst>
                                      </p:cBhvr>
                                      <p:tavLst>
                                        <p:tav tm="0">
                                          <p:val>
                                            <p:strVal val="#ppt_x"/>
                                          </p:val>
                                        </p:tav>
                                        <p:tav tm="100000">
                                          <p:val>
                                            <p:strVal val="#ppt_x"/>
                                          </p:val>
                                        </p:tav>
                                      </p:tavLst>
                                    </p:anim>
                                    <p:anim calcmode="lin" valueType="num">
                                      <p:cBhvr>
                                        <p:cTn id="29" dur="1000" fill="hold"/>
                                        <p:tgtEl>
                                          <p:spTgt spid="409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5"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5" name="组合 9"/>
          <p:cNvGrpSpPr/>
          <p:nvPr/>
        </p:nvGrpSpPr>
        <p:grpSpPr>
          <a:xfrm>
            <a:off x="1127125" y="441325"/>
            <a:ext cx="10944225" cy="468313"/>
            <a:chOff x="0" y="0"/>
            <a:chExt cx="10945070" cy="468001"/>
          </a:xfrm>
        </p:grpSpPr>
        <p:sp>
          <p:nvSpPr>
            <p:cNvPr id="41986"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1987"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1988"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41989" name="组合 13"/>
            <p:cNvGrpSpPr>
              <a:grpSpLocks noChangeAspect="1"/>
            </p:cNvGrpSpPr>
            <p:nvPr/>
          </p:nvGrpSpPr>
          <p:grpSpPr>
            <a:xfrm>
              <a:off x="2305186" y="35953"/>
              <a:ext cx="8639884" cy="370800"/>
              <a:chOff x="0" y="0"/>
              <a:chExt cx="8639884" cy="370800"/>
            </a:xfrm>
          </p:grpSpPr>
          <p:pic>
            <p:nvPicPr>
              <p:cNvPr id="41990"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41991"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41992"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41993"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41994"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41995"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41996"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41997"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知识的应用与创新</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999" name="矩形 4"/>
          <p:cNvSpPr/>
          <p:nvPr/>
        </p:nvSpPr>
        <p:spPr>
          <a:xfrm>
            <a:off x="2279650" y="2178050"/>
            <a:ext cx="5376863" cy="193992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古人讲“百无一用是书生”，这是为什么呢？大约是因为书生的知识</a:t>
            </a:r>
            <a:r>
              <a:rPr lang="zh-CN" altLang="en-US" sz="1600" b="1" dirty="0">
                <a:solidFill>
                  <a:srgbClr val="FF33CC"/>
                </a:solidFill>
                <a:latin typeface="微软雅黑" panose="020B0503020204020204" pitchFamily="34" charset="-122"/>
                <a:ea typeface="微软雅黑" panose="020B0503020204020204" pitchFamily="34" charset="-122"/>
                <a:sym typeface="微软雅黑" panose="020B0503020204020204" pitchFamily="34" charset="-122"/>
              </a:rPr>
              <a:t>很少能在生产或生活中得到应用吧。</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知识本身没有价值，只有被利用时才能展现其价值，知识必须跟任务、项目结合起来才能发挥作用。我们必须明确，我们所有的知识只有一个唯一的目的：</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使用它，利用知识创造效益，利用知识帮助我们的生活更美好。</a:t>
            </a:r>
          </a:p>
        </p:txBody>
      </p:sp>
      <p:sp>
        <p:nvSpPr>
          <p:cNvPr id="42000" name="矩形 4"/>
          <p:cNvSpPr/>
          <p:nvPr/>
        </p:nvSpPr>
        <p:spPr>
          <a:xfrm>
            <a:off x="2279650" y="4391025"/>
            <a:ext cx="5376863" cy="163195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因此，我们不能只关注知识的积累，更要注重知识能量的释放。个人知识管理最终目的，在提高工作效率的基础上，积极地将所学知识及时、有效、充分地运用到学习、工作、生活当中，使所学知识转化为个人发展的重要能力，并最大限度地促进个人的发展。</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 name="AutoShape 2" descr="http://www.singtao.ca/estate/article_pic/Celebrity-a-20071206-07.jpg"/>
          <p:cNvSpPr>
            <a:spLocks noChangeAspect="1"/>
          </p:cNvSpPr>
          <p:nvPr/>
        </p:nvSpPr>
        <p:spPr>
          <a:xfrm>
            <a:off x="155575" y="-1212850"/>
            <a:ext cx="3810000" cy="2546350"/>
          </a:xfrm>
          <a:prstGeom prst="rect">
            <a:avLst/>
          </a:prstGeom>
          <a:noFill/>
          <a:ln w="9525">
            <a:noFill/>
          </a:ln>
        </p:spPr>
        <p:txBody>
          <a:bodyPr anchor="t"/>
          <a:lstStyle/>
          <a:p>
            <a:pPr lvl="0" indent="0"/>
            <a:endParaRPr lang="zh-CN" altLang="zh-CN"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pic>
        <p:nvPicPr>
          <p:cNvPr id="42001" name="Picture 3" descr="C:\Users\user\Desktop\未标题-2 拷贝.png"/>
          <p:cNvPicPr>
            <a:picLocks noChangeAspect="1"/>
          </p:cNvPicPr>
          <p:nvPr/>
        </p:nvPicPr>
        <p:blipFill>
          <a:blip r:embed="rId6"/>
          <a:stretch>
            <a:fillRect/>
          </a:stretch>
        </p:blipFill>
        <p:spPr>
          <a:xfrm>
            <a:off x="8004175" y="693738"/>
            <a:ext cx="4171950" cy="6165850"/>
          </a:xfrm>
          <a:prstGeom prst="rect">
            <a:avLst/>
          </a:prstGeom>
          <a:noFill/>
          <a:ln w="9525">
            <a:noFill/>
          </a:ln>
        </p:spPr>
      </p:pic>
      <p:sp>
        <p:nvSpPr>
          <p:cNvPr id="4200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999"/>
                                        </p:tgtEl>
                                        <p:attrNameLst>
                                          <p:attrName>style.visibility</p:attrName>
                                        </p:attrNameLst>
                                      </p:cBhvr>
                                      <p:to>
                                        <p:strVal val="visible"/>
                                      </p:to>
                                    </p:set>
                                    <p:animEffect filter="fade">
                                      <p:cBhvr>
                                        <p:cTn id="7" dur="1000"/>
                                        <p:tgtEl>
                                          <p:spTgt spid="41999"/>
                                        </p:tgtEl>
                                      </p:cBhvr>
                                    </p:animEffect>
                                    <p:anim calcmode="lin" valueType="num">
                                      <p:cBhvr>
                                        <p:cTn id="8" dur="1000" fill="hold"/>
                                        <p:tgtEl>
                                          <p:spTgt spid="41999"/>
                                        </p:tgtEl>
                                        <p:attrNameLst>
                                          <p:attrName>ppt_x</p:attrName>
                                        </p:attrNameLst>
                                      </p:cBhvr>
                                      <p:tavLst>
                                        <p:tav tm="0">
                                          <p:val>
                                            <p:strVal val="#ppt_x"/>
                                          </p:val>
                                        </p:tav>
                                        <p:tav tm="100000">
                                          <p:val>
                                            <p:strVal val="#ppt_x"/>
                                          </p:val>
                                        </p:tav>
                                      </p:tavLst>
                                    </p:anim>
                                    <p:anim calcmode="lin" valueType="num">
                                      <p:cBhvr>
                                        <p:cTn id="9" dur="1000" fill="hold"/>
                                        <p:tgtEl>
                                          <p:spTgt spid="4199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2000"/>
                                        </p:tgtEl>
                                        <p:attrNameLst>
                                          <p:attrName>style.visibility</p:attrName>
                                        </p:attrNameLst>
                                      </p:cBhvr>
                                      <p:to>
                                        <p:strVal val="visible"/>
                                      </p:to>
                                    </p:set>
                                    <p:animEffect filter="fade">
                                      <p:cBhvr>
                                        <p:cTn id="12" dur="1000"/>
                                        <p:tgtEl>
                                          <p:spTgt spid="42000"/>
                                        </p:tgtEl>
                                      </p:cBhvr>
                                    </p:animEffect>
                                    <p:anim calcmode="lin" valueType="num">
                                      <p:cBhvr>
                                        <p:cTn id="13" dur="1000" fill="hold"/>
                                        <p:tgtEl>
                                          <p:spTgt spid="42000"/>
                                        </p:tgtEl>
                                        <p:attrNameLst>
                                          <p:attrName>ppt_x</p:attrName>
                                        </p:attrNameLst>
                                      </p:cBhvr>
                                      <p:tavLst>
                                        <p:tav tm="0">
                                          <p:val>
                                            <p:strVal val="#ppt_x"/>
                                          </p:val>
                                        </p:tav>
                                        <p:tav tm="100000">
                                          <p:val>
                                            <p:strVal val="#ppt_x"/>
                                          </p:val>
                                        </p:tav>
                                      </p:tavLst>
                                    </p:anim>
                                    <p:anim calcmode="lin" valueType="num">
                                      <p:cBhvr>
                                        <p:cTn id="14" dur="1000" fill="hold"/>
                                        <p:tgtEl>
                                          <p:spTgt spid="420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9" grpId="0" bldLvl="0"/>
      <p:bldP spid="42000"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146" name="组合 7"/>
          <p:cNvGrpSpPr/>
          <p:nvPr/>
        </p:nvGrpSpPr>
        <p:grpSpPr>
          <a:xfrm>
            <a:off x="1127125" y="441325"/>
            <a:ext cx="10944225" cy="468313"/>
            <a:chOff x="0" y="0"/>
            <a:chExt cx="10945070" cy="468001"/>
          </a:xfrm>
        </p:grpSpPr>
        <p:sp>
          <p:nvSpPr>
            <p:cNvPr id="6147"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6148"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6149"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6150" name="组合 11"/>
            <p:cNvGrpSpPr>
              <a:grpSpLocks noChangeAspect="1"/>
            </p:cNvGrpSpPr>
            <p:nvPr/>
          </p:nvGrpSpPr>
          <p:grpSpPr>
            <a:xfrm>
              <a:off x="2289512" y="58521"/>
              <a:ext cx="8655558" cy="372300"/>
              <a:chOff x="0" y="0"/>
              <a:chExt cx="8655558" cy="372300"/>
            </a:xfrm>
          </p:grpSpPr>
          <p:pic>
            <p:nvPicPr>
              <p:cNvPr id="6151"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6152"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6153"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6154"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6155"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6156"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sp>
        <p:nvSpPr>
          <p:cNvPr id="6157"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知识的定义</a:t>
            </a:r>
            <a:endParaRPr lang="en-US" altLang="x-none" sz="1800" b="1" i="1"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59" name="组合 15"/>
          <p:cNvGrpSpPr/>
          <p:nvPr/>
        </p:nvGrpSpPr>
        <p:grpSpPr>
          <a:xfrm>
            <a:off x="4295775" y="1557338"/>
            <a:ext cx="4679950" cy="4681537"/>
            <a:chOff x="0" y="0"/>
            <a:chExt cx="4680520" cy="4680520"/>
          </a:xfrm>
        </p:grpSpPr>
        <p:pic>
          <p:nvPicPr>
            <p:cNvPr id="2" name="Picture 3" descr="C:\Documents and Settings\tdz\桌面\02.png"/>
            <p:cNvPicPr>
              <a:picLocks noChangeAspect="1"/>
            </p:cNvPicPr>
            <p:nvPr/>
          </p:nvPicPr>
          <p:blipFill>
            <a:blip r:embed="rId6"/>
            <a:stretch>
              <a:fillRect/>
            </a:stretch>
          </p:blipFill>
          <p:spPr>
            <a:xfrm>
              <a:off x="1619668" y="2360060"/>
              <a:ext cx="1440000" cy="1440000"/>
            </a:xfrm>
            <a:prstGeom prst="rect">
              <a:avLst/>
            </a:prstGeom>
            <a:noFill/>
            <a:ln w="9525">
              <a:noFill/>
            </a:ln>
          </p:spPr>
        </p:pic>
        <p:pic>
          <p:nvPicPr>
            <p:cNvPr id="6160" name="Picture 5" descr="C:\Documents and Settings\tdz\桌面\05 拷贝.png"/>
            <p:cNvPicPr>
              <a:picLocks noChangeAspect="1"/>
            </p:cNvPicPr>
            <p:nvPr/>
          </p:nvPicPr>
          <p:blipFill>
            <a:blip r:embed="rId7"/>
            <a:stretch>
              <a:fillRect/>
            </a:stretch>
          </p:blipFill>
          <p:spPr>
            <a:xfrm>
              <a:off x="1625120" y="900260"/>
              <a:ext cx="1440000" cy="1440000"/>
            </a:xfrm>
            <a:prstGeom prst="rect">
              <a:avLst/>
            </a:prstGeom>
            <a:noFill/>
            <a:ln w="9525">
              <a:noFill/>
            </a:ln>
          </p:spPr>
        </p:pic>
        <p:pic>
          <p:nvPicPr>
            <p:cNvPr id="6161" name="Picture 2" descr="C:\Documents and Settings\tdz\桌面\01.png"/>
            <p:cNvPicPr>
              <a:picLocks noChangeAspect="1"/>
            </p:cNvPicPr>
            <p:nvPr/>
          </p:nvPicPr>
          <p:blipFill>
            <a:blip r:embed="rId8"/>
            <a:stretch>
              <a:fillRect/>
            </a:stretch>
          </p:blipFill>
          <p:spPr>
            <a:xfrm>
              <a:off x="989537" y="1617795"/>
              <a:ext cx="1368000" cy="1444929"/>
            </a:xfrm>
            <a:prstGeom prst="rect">
              <a:avLst/>
            </a:prstGeom>
            <a:noFill/>
            <a:ln w="9525">
              <a:noFill/>
            </a:ln>
          </p:spPr>
        </p:pic>
        <p:pic>
          <p:nvPicPr>
            <p:cNvPr id="6162" name="Picture 4" descr="C:\Documents and Settings\tdz\桌面\03.png"/>
            <p:cNvPicPr>
              <a:picLocks noChangeAspect="1"/>
            </p:cNvPicPr>
            <p:nvPr/>
          </p:nvPicPr>
          <p:blipFill>
            <a:blip r:embed="rId9"/>
            <a:stretch>
              <a:fillRect/>
            </a:stretch>
          </p:blipFill>
          <p:spPr>
            <a:xfrm>
              <a:off x="2317943" y="1597824"/>
              <a:ext cx="1404000" cy="1443094"/>
            </a:xfrm>
            <a:prstGeom prst="rect">
              <a:avLst/>
            </a:prstGeom>
            <a:noFill/>
            <a:ln w="9525">
              <a:noFill/>
            </a:ln>
          </p:spPr>
        </p:pic>
        <p:cxnSp>
          <p:nvCxnSpPr>
            <p:cNvPr id="6163" name="直接箭头连接符 5"/>
            <p:cNvCxnSpPr/>
            <p:nvPr/>
          </p:nvCxnSpPr>
          <p:spPr>
            <a:xfrm flipH="1">
              <a:off x="0" y="0"/>
              <a:ext cx="4680520" cy="4680520"/>
            </a:xfrm>
            <a:prstGeom prst="straightConnector1">
              <a:avLst/>
            </a:prstGeom>
            <a:ln w="25400" cap="flat" cmpd="sng">
              <a:solidFill>
                <a:srgbClr val="F5A7FB"/>
              </a:solidFill>
              <a:prstDash val="solid"/>
              <a:round/>
              <a:headEnd type="arrow" w="med" len="med"/>
              <a:tailEnd type="arrow" w="med" len="med"/>
            </a:ln>
          </p:spPr>
        </p:cxnSp>
        <p:cxnSp>
          <p:nvCxnSpPr>
            <p:cNvPr id="6164" name="直接箭头连接符 4"/>
            <p:cNvCxnSpPr/>
            <p:nvPr/>
          </p:nvCxnSpPr>
          <p:spPr>
            <a:xfrm>
              <a:off x="0" y="0"/>
              <a:ext cx="4680520" cy="4680520"/>
            </a:xfrm>
            <a:prstGeom prst="straightConnector1">
              <a:avLst/>
            </a:prstGeom>
            <a:ln w="25400" cap="flat" cmpd="sng">
              <a:solidFill>
                <a:srgbClr val="F5A7FB"/>
              </a:solidFill>
              <a:prstDash val="solid"/>
              <a:round/>
              <a:headEnd type="arrow" w="med" len="med"/>
              <a:tailEnd type="arrow" w="med" len="med"/>
            </a:ln>
          </p:spPr>
        </p:cxnSp>
        <p:sp>
          <p:nvSpPr>
            <p:cNvPr id="6165" name="椭圆 8"/>
            <p:cNvSpPr/>
            <p:nvPr/>
          </p:nvSpPr>
          <p:spPr>
            <a:xfrm>
              <a:off x="2196244" y="2196244"/>
              <a:ext cx="288032" cy="288032"/>
            </a:xfrm>
            <a:prstGeom prst="ellipse">
              <a:avLst/>
            </a:prstGeom>
            <a:solidFill>
              <a:srgbClr val="F5A7FB"/>
            </a:solidFill>
            <a:ln w="57150" cap="flat" cmpd="sng">
              <a:solidFill>
                <a:schemeClr val="bg1"/>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6167" name="组合 16"/>
          <p:cNvGrpSpPr/>
          <p:nvPr/>
        </p:nvGrpSpPr>
        <p:grpSpPr>
          <a:xfrm>
            <a:off x="5046663" y="1412875"/>
            <a:ext cx="3424237" cy="771525"/>
            <a:chOff x="0" y="0"/>
            <a:chExt cx="3425031" cy="770602"/>
          </a:xfrm>
        </p:grpSpPr>
        <p:sp>
          <p:nvSpPr>
            <p:cNvPr id="3" name="矩形 4"/>
            <p:cNvSpPr/>
            <p:nvPr/>
          </p:nvSpPr>
          <p:spPr>
            <a:xfrm>
              <a:off x="0" y="432048"/>
              <a:ext cx="3425031" cy="338554"/>
            </a:xfrm>
            <a:prstGeom prst="rect">
              <a:avLst/>
            </a:prstGeom>
            <a:noFill/>
            <a:ln w="9525">
              <a:noFill/>
            </a:ln>
          </p:spPr>
          <p:txBody>
            <a:bodyPr anchor="t">
              <a:spAutoFit/>
            </a:bodyPr>
            <a:lstStyle/>
            <a:p>
              <a:pPr lvl="0" indent="0" algn="ct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知识是经过证实了的真的信念。</a:t>
              </a:r>
            </a:p>
          </p:txBody>
        </p:sp>
        <p:sp>
          <p:nvSpPr>
            <p:cNvPr id="6168" name="TextBox 21"/>
            <p:cNvSpPr/>
            <p:nvPr/>
          </p:nvSpPr>
          <p:spPr>
            <a:xfrm>
              <a:off x="238104" y="0"/>
              <a:ext cx="2732406"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柏拉图</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170" name="组合 17"/>
          <p:cNvGrpSpPr/>
          <p:nvPr/>
        </p:nvGrpSpPr>
        <p:grpSpPr>
          <a:xfrm>
            <a:off x="8380413" y="3060700"/>
            <a:ext cx="3187700" cy="1106488"/>
            <a:chOff x="0" y="0"/>
            <a:chExt cx="3186928" cy="1106623"/>
          </a:xfrm>
        </p:grpSpPr>
        <p:sp>
          <p:nvSpPr>
            <p:cNvPr id="4" name="矩形 4"/>
            <p:cNvSpPr/>
            <p:nvPr/>
          </p:nvSpPr>
          <p:spPr>
            <a:xfrm>
              <a:off x="90584" y="426822"/>
              <a:ext cx="3096344"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把识别万物实体与性质的是与不是，定义为知识。</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6171" name="TextBox 23"/>
            <p:cNvSpPr/>
            <p:nvPr/>
          </p:nvSpPr>
          <p:spPr>
            <a:xfrm>
              <a:off x="0" y="0"/>
              <a:ext cx="3186927"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某观点</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173" name="组合 19"/>
          <p:cNvGrpSpPr/>
          <p:nvPr/>
        </p:nvGrpSpPr>
        <p:grpSpPr>
          <a:xfrm>
            <a:off x="2044700" y="3132138"/>
            <a:ext cx="2898775" cy="1112837"/>
            <a:chOff x="0" y="0"/>
            <a:chExt cx="2898896" cy="1112431"/>
          </a:xfrm>
        </p:grpSpPr>
        <p:sp>
          <p:nvSpPr>
            <p:cNvPr id="5" name="矩形 4"/>
            <p:cNvSpPr/>
            <p:nvPr/>
          </p:nvSpPr>
          <p:spPr>
            <a:xfrm>
              <a:off x="1" y="432630"/>
              <a:ext cx="2898895"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知识是一种能改变某些人或某些事物的信息。</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6174" name="TextBox 25"/>
            <p:cNvSpPr/>
            <p:nvPr/>
          </p:nvSpPr>
          <p:spPr>
            <a:xfrm>
              <a:off x="0" y="0"/>
              <a:ext cx="2898895"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德鲁克</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176" name="组合 18"/>
          <p:cNvGrpSpPr/>
          <p:nvPr/>
        </p:nvGrpSpPr>
        <p:grpSpPr>
          <a:xfrm>
            <a:off x="4776788" y="5445125"/>
            <a:ext cx="3838575" cy="1041400"/>
            <a:chOff x="0" y="0"/>
            <a:chExt cx="3838897" cy="1039841"/>
          </a:xfrm>
        </p:grpSpPr>
        <p:sp>
          <p:nvSpPr>
            <p:cNvPr id="6" name="矩形 4"/>
            <p:cNvSpPr/>
            <p:nvPr/>
          </p:nvSpPr>
          <p:spPr>
            <a:xfrm>
              <a:off x="0" y="360040"/>
              <a:ext cx="3838897"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知识就是一切人类总结归纳的事实型（是什么）与经验型（怎么做）信息。</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6177" name="TextBox 27"/>
            <p:cNvSpPr/>
            <p:nvPr/>
          </p:nvSpPr>
          <p:spPr>
            <a:xfrm>
              <a:off x="507954" y="0"/>
              <a:ext cx="2732406"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总结</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178"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 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59"/>
                                        </p:tgtEl>
                                        <p:attrNameLst>
                                          <p:attrName>style.visibility</p:attrName>
                                        </p:attrNameLst>
                                      </p:cBhvr>
                                      <p:to>
                                        <p:strVal val="visible"/>
                                      </p:to>
                                    </p:set>
                                    <p:anim calcmode="lin" valueType="num">
                                      <p:cBhvr>
                                        <p:cTn id="7" dur="500" fill="hold"/>
                                        <p:tgtEl>
                                          <p:spTgt spid="6159"/>
                                        </p:tgtEl>
                                        <p:attrNameLst>
                                          <p:attrName>ppt_w</p:attrName>
                                        </p:attrNameLst>
                                      </p:cBhvr>
                                      <p:tavLst>
                                        <p:tav tm="0">
                                          <p:val>
                                            <p:fltVal val="0"/>
                                          </p:val>
                                        </p:tav>
                                        <p:tav tm="100000">
                                          <p:val>
                                            <p:strVal val="#ppt_w"/>
                                          </p:val>
                                        </p:tav>
                                      </p:tavLst>
                                    </p:anim>
                                    <p:anim calcmode="lin" valueType="num">
                                      <p:cBhvr>
                                        <p:cTn id="8" dur="500" fill="hold"/>
                                        <p:tgtEl>
                                          <p:spTgt spid="6159"/>
                                        </p:tgtEl>
                                        <p:attrNameLst>
                                          <p:attrName>ppt_h</p:attrName>
                                        </p:attrNameLst>
                                      </p:cBhvr>
                                      <p:tavLst>
                                        <p:tav tm="0">
                                          <p:val>
                                            <p:fltVal val="0"/>
                                          </p:val>
                                        </p:tav>
                                        <p:tav tm="100000">
                                          <p:val>
                                            <p:strVal val="#ppt_h"/>
                                          </p:val>
                                        </p:tav>
                                      </p:tavLst>
                                    </p:anim>
                                    <p:animEffect filter="fade">
                                      <p:cBhvr>
                                        <p:cTn id="9" dur="500"/>
                                        <p:tgtEl>
                                          <p:spTgt spid="6159"/>
                                        </p:tgtEl>
                                      </p:cBhvr>
                                    </p:animEffect>
                                  </p:childTnLst>
                                </p:cTn>
                              </p:par>
                              <p:par>
                                <p:cTn id="10" presetID="2" presetClass="entr" presetSubtype="4" fill="hold" nodeType="withEffect">
                                  <p:stCondLst>
                                    <p:cond delay="0"/>
                                  </p:stCondLst>
                                  <p:childTnLst>
                                    <p:set>
                                      <p:cBhvr>
                                        <p:cTn id="11" dur="1" fill="hold">
                                          <p:stCondLst>
                                            <p:cond delay="0"/>
                                          </p:stCondLst>
                                        </p:cTn>
                                        <p:tgtEl>
                                          <p:spTgt spid="6167"/>
                                        </p:tgtEl>
                                        <p:attrNameLst>
                                          <p:attrName>style.visibility</p:attrName>
                                        </p:attrNameLst>
                                      </p:cBhvr>
                                      <p:to>
                                        <p:strVal val="visible"/>
                                      </p:to>
                                    </p:set>
                                    <p:anim calcmode="lin" valueType="num">
                                      <p:cBhvr>
                                        <p:cTn id="12" dur="500" fill="hold"/>
                                        <p:tgtEl>
                                          <p:spTgt spid="6167"/>
                                        </p:tgtEl>
                                        <p:attrNameLst>
                                          <p:attrName>ppt_x</p:attrName>
                                        </p:attrNameLst>
                                      </p:cBhvr>
                                      <p:tavLst>
                                        <p:tav tm="0">
                                          <p:val>
                                            <p:strVal val="#ppt_x"/>
                                          </p:val>
                                        </p:tav>
                                        <p:tav tm="100000">
                                          <p:val>
                                            <p:strVal val="#ppt_x"/>
                                          </p:val>
                                        </p:tav>
                                      </p:tavLst>
                                    </p:anim>
                                    <p:anim calcmode="lin" valueType="num">
                                      <p:cBhvr>
                                        <p:cTn id="13" dur="500" fill="hold"/>
                                        <p:tgtEl>
                                          <p:spTgt spid="6167"/>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170"/>
                                        </p:tgtEl>
                                        <p:attrNameLst>
                                          <p:attrName>style.visibility</p:attrName>
                                        </p:attrNameLst>
                                      </p:cBhvr>
                                      <p:to>
                                        <p:strVal val="visible"/>
                                      </p:to>
                                    </p:set>
                                    <p:anim calcmode="lin" valueType="num">
                                      <p:cBhvr>
                                        <p:cTn id="16" dur="500" fill="hold"/>
                                        <p:tgtEl>
                                          <p:spTgt spid="6170"/>
                                        </p:tgtEl>
                                        <p:attrNameLst>
                                          <p:attrName>ppt_x</p:attrName>
                                        </p:attrNameLst>
                                      </p:cBhvr>
                                      <p:tavLst>
                                        <p:tav tm="0">
                                          <p:val>
                                            <p:strVal val="0-#ppt_w/2"/>
                                          </p:val>
                                        </p:tav>
                                        <p:tav tm="100000">
                                          <p:val>
                                            <p:strVal val="#ppt_x"/>
                                          </p:val>
                                        </p:tav>
                                      </p:tavLst>
                                    </p:anim>
                                    <p:anim calcmode="lin" valueType="num">
                                      <p:cBhvr>
                                        <p:cTn id="17" dur="500" fill="hold"/>
                                        <p:tgtEl>
                                          <p:spTgt spid="617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6173"/>
                                        </p:tgtEl>
                                        <p:attrNameLst>
                                          <p:attrName>style.visibility</p:attrName>
                                        </p:attrNameLst>
                                      </p:cBhvr>
                                      <p:to>
                                        <p:strVal val="visible"/>
                                      </p:to>
                                    </p:set>
                                    <p:anim calcmode="lin" valueType="num">
                                      <p:cBhvr>
                                        <p:cTn id="20" dur="500" fill="hold"/>
                                        <p:tgtEl>
                                          <p:spTgt spid="6173"/>
                                        </p:tgtEl>
                                        <p:attrNameLst>
                                          <p:attrName>ppt_x</p:attrName>
                                        </p:attrNameLst>
                                      </p:cBhvr>
                                      <p:tavLst>
                                        <p:tav tm="0">
                                          <p:val>
                                            <p:strVal val="1+#ppt_w/2"/>
                                          </p:val>
                                        </p:tav>
                                        <p:tav tm="100000">
                                          <p:val>
                                            <p:strVal val="#ppt_x"/>
                                          </p:val>
                                        </p:tav>
                                      </p:tavLst>
                                    </p:anim>
                                    <p:anim calcmode="lin" valueType="num">
                                      <p:cBhvr>
                                        <p:cTn id="21" dur="500" fill="hold"/>
                                        <p:tgtEl>
                                          <p:spTgt spid="6173"/>
                                        </p:tgtEl>
                                        <p:attrNameLst>
                                          <p:attrName>ppt_y</p:attrName>
                                        </p:attrNameLst>
                                      </p:cBhvr>
                                      <p:tavLst>
                                        <p:tav tm="0">
                                          <p:val>
                                            <p:strVal val="#ppt_y"/>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6176"/>
                                        </p:tgtEl>
                                        <p:attrNameLst>
                                          <p:attrName>style.visibility</p:attrName>
                                        </p:attrNameLst>
                                      </p:cBhvr>
                                      <p:to>
                                        <p:strVal val="visible"/>
                                      </p:to>
                                    </p:set>
                                    <p:anim calcmode="lin" valueType="num">
                                      <p:cBhvr>
                                        <p:cTn id="24" dur="500" fill="hold"/>
                                        <p:tgtEl>
                                          <p:spTgt spid="6176"/>
                                        </p:tgtEl>
                                        <p:attrNameLst>
                                          <p:attrName>ppt_x</p:attrName>
                                        </p:attrNameLst>
                                      </p:cBhvr>
                                      <p:tavLst>
                                        <p:tav tm="0">
                                          <p:val>
                                            <p:strVal val="#ppt_x"/>
                                          </p:val>
                                        </p:tav>
                                        <p:tav tm="100000">
                                          <p:val>
                                            <p:strVal val="#ppt_x"/>
                                          </p:val>
                                        </p:tav>
                                      </p:tavLst>
                                    </p:anim>
                                    <p:anim calcmode="lin" valueType="num">
                                      <p:cBhvr>
                                        <p:cTn id="25" dur="500" fill="hold"/>
                                        <p:tgtEl>
                                          <p:spTgt spid="61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组合 9"/>
          <p:cNvGrpSpPr/>
          <p:nvPr/>
        </p:nvGrpSpPr>
        <p:grpSpPr>
          <a:xfrm>
            <a:off x="1127125" y="441325"/>
            <a:ext cx="10944225" cy="468313"/>
            <a:chOff x="0" y="0"/>
            <a:chExt cx="10945070" cy="468001"/>
          </a:xfrm>
        </p:grpSpPr>
        <p:sp>
          <p:nvSpPr>
            <p:cNvPr id="43010"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3011" name="Freeform 7"/>
            <p:cNvSpPr/>
            <p:nvPr/>
          </p:nvSpPr>
          <p:spPr>
            <a:xfrm>
              <a:off x="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3012" name="Freeform 7"/>
            <p:cNvSpPr/>
            <p:nvPr/>
          </p:nvSpPr>
          <p:spPr>
            <a:xfrm>
              <a:off x="7164000" y="1"/>
              <a:ext cx="2772000" cy="468000"/>
            </a:xfrm>
            <a:prstGeom prst="roundRect">
              <a:avLst>
                <a:gd name="adj" fmla="val 16667"/>
              </a:avLst>
            </a:prstGeom>
            <a:gradFill rotWithShape="1">
              <a:gsLst>
                <a:gs pos="0">
                  <a:srgbClr val="FAB47A">
                    <a:alpha val="100000"/>
                  </a:srgbClr>
                </a:gs>
                <a:gs pos="32999">
                  <a:srgbClr val="FAB47A">
                    <a:alpha val="100000"/>
                  </a:srgbClr>
                </a:gs>
                <a:gs pos="100000">
                  <a:srgbClr val="F68426">
                    <a:alpha val="100000"/>
                  </a:srgbClr>
                </a:gs>
              </a:gsLst>
              <a:lin ang="5400000" scaled="1"/>
              <a:tileRect/>
            </a:gradFill>
            <a:ln w="3175" cap="flat" cmpd="sng">
              <a:solidFill>
                <a:srgbClr val="D7D7D7"/>
              </a:solidFill>
              <a:prstDash val="solid"/>
              <a:round/>
              <a:headEnd type="none" w="med" len="med"/>
              <a:tailEnd type="none" w="med" len="med"/>
            </a:ln>
          </p:spPr>
          <p:txBody>
            <a:bodyPr lIns="0" rIns="0"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43013" name="组合 13"/>
            <p:cNvGrpSpPr>
              <a:grpSpLocks noChangeAspect="1"/>
            </p:cNvGrpSpPr>
            <p:nvPr/>
          </p:nvGrpSpPr>
          <p:grpSpPr>
            <a:xfrm>
              <a:off x="2305186" y="35953"/>
              <a:ext cx="8639884" cy="370800"/>
              <a:chOff x="0" y="0"/>
              <a:chExt cx="8639884" cy="370800"/>
            </a:xfrm>
          </p:grpSpPr>
          <p:pic>
            <p:nvPicPr>
              <p:cNvPr id="43014" name="Picture 2" descr="C:\Documents and Settings\tdz\桌面\橙色1.png"/>
              <p:cNvPicPr>
                <a:picLocks noChangeAspect="1"/>
              </p:cNvPicPr>
              <p:nvPr/>
            </p:nvPicPr>
            <p:blipFill>
              <a:blip r:embed="rId2"/>
              <a:stretch>
                <a:fillRect/>
              </a:stretch>
            </p:blipFill>
            <p:spPr>
              <a:xfrm>
                <a:off x="7042988" y="0"/>
                <a:ext cx="1596896" cy="370800"/>
              </a:xfrm>
              <a:prstGeom prst="rect">
                <a:avLst/>
              </a:prstGeom>
              <a:noFill/>
              <a:ln w="9525">
                <a:noFill/>
              </a:ln>
            </p:spPr>
          </p:pic>
          <p:pic>
            <p:nvPicPr>
              <p:cNvPr id="43015" name="Picture 4" descr="C:\Documents and Settings\tdz\桌面\橙色3.png"/>
              <p:cNvPicPr>
                <a:picLocks noChangeAspect="1"/>
              </p:cNvPicPr>
              <p:nvPr/>
            </p:nvPicPr>
            <p:blipFill>
              <a:blip r:embed="rId3"/>
              <a:stretch>
                <a:fillRect/>
              </a:stretch>
            </p:blipFill>
            <p:spPr>
              <a:xfrm>
                <a:off x="3589827" y="0"/>
                <a:ext cx="1768035" cy="370800"/>
              </a:xfrm>
              <a:prstGeom prst="rect">
                <a:avLst/>
              </a:prstGeom>
              <a:noFill/>
              <a:ln w="9525">
                <a:noFill/>
              </a:ln>
            </p:spPr>
          </p:pic>
          <p:pic>
            <p:nvPicPr>
              <p:cNvPr id="43016" name="Picture 4" descr="C:\Documents and Settings\tdz\桌面\橙色3.png"/>
              <p:cNvPicPr>
                <a:picLocks noChangeAspect="1"/>
              </p:cNvPicPr>
              <p:nvPr/>
            </p:nvPicPr>
            <p:blipFill>
              <a:blip r:embed="rId3"/>
              <a:stretch>
                <a:fillRect/>
              </a:stretch>
            </p:blipFill>
            <p:spPr>
              <a:xfrm>
                <a:off x="0" y="0"/>
                <a:ext cx="1768035" cy="370800"/>
              </a:xfrm>
              <a:prstGeom prst="rect">
                <a:avLst/>
              </a:prstGeom>
              <a:noFill/>
              <a:ln w="9525">
                <a:noFill/>
              </a:ln>
            </p:spPr>
          </p:pic>
        </p:grpSp>
      </p:grpSp>
      <p:sp>
        <p:nvSpPr>
          <p:cNvPr id="43017" name="圆角矩形 19"/>
          <p:cNvSpPr/>
          <p:nvPr/>
        </p:nvSpPr>
        <p:spPr>
          <a:xfrm>
            <a:off x="1181100" y="1701800"/>
            <a:ext cx="539750" cy="3960813"/>
          </a:xfrm>
          <a:prstGeom prst="roundRect">
            <a:avLst>
              <a:gd name="adj" fmla="val 16667"/>
            </a:avLst>
          </a:prstGeom>
          <a:gradFill rotWithShape="1">
            <a:gsLst>
              <a:gs pos="0">
                <a:srgbClr val="FFD1BB">
                  <a:alpha val="100000"/>
                </a:srgbClr>
              </a:gs>
              <a:gs pos="34999">
                <a:srgbClr val="FFDDCF">
                  <a:alpha val="100000"/>
                </a:srgbClr>
              </a:gs>
              <a:gs pos="100000">
                <a:srgbClr val="FFF2ED">
                  <a:alpha val="100000"/>
                </a:srgbClr>
              </a:gs>
            </a:gsLst>
            <a:lin ang="5400000" scaled="1"/>
            <a:tileRect/>
          </a:gradFill>
          <a:ln w="9525" cap="flat" cmpd="sng">
            <a:solidFill>
              <a:srgbClr val="F79646"/>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43018" name="Picture 2" descr="C:\Documents and Settings\tdz\桌面\橙色1.png"/>
          <p:cNvPicPr>
            <a:picLocks noChangeAspect="1"/>
          </p:cNvPicPr>
          <p:nvPr/>
        </p:nvPicPr>
        <p:blipFill>
          <a:blip r:embed="rId4"/>
          <a:stretch>
            <a:fillRect/>
          </a:stretch>
        </p:blipFill>
        <p:spPr>
          <a:xfrm>
            <a:off x="1265238" y="5159375"/>
            <a:ext cx="371475" cy="1600200"/>
          </a:xfrm>
          <a:prstGeom prst="rect">
            <a:avLst/>
          </a:prstGeom>
          <a:noFill/>
          <a:ln w="9525">
            <a:noFill/>
          </a:ln>
        </p:spPr>
      </p:pic>
      <p:pic>
        <p:nvPicPr>
          <p:cNvPr id="43019" name="Picture 3" descr="C:\Documents and Settings\tdz\桌面\橙色3.png"/>
          <p:cNvPicPr>
            <a:picLocks noChangeAspect="1"/>
          </p:cNvPicPr>
          <p:nvPr/>
        </p:nvPicPr>
        <p:blipFill>
          <a:blip r:embed="rId5"/>
          <a:stretch>
            <a:fillRect/>
          </a:stretch>
        </p:blipFill>
        <p:spPr>
          <a:xfrm>
            <a:off x="1268413" y="511175"/>
            <a:ext cx="371475" cy="1771650"/>
          </a:xfrm>
          <a:prstGeom prst="rect">
            <a:avLst/>
          </a:prstGeom>
          <a:noFill/>
          <a:ln w="9525">
            <a:noFill/>
          </a:ln>
        </p:spPr>
      </p:pic>
      <p:sp>
        <p:nvSpPr>
          <p:cNvPr id="43020" name="TextBox 17"/>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FFF66"/>
                </a:solidFill>
                <a:latin typeface="Broadway" pitchFamily="82" charset="0"/>
                <a:ea typeface="楷体" panose="02010609060101010101" pitchFamily="49" charset="-122"/>
                <a:sym typeface="经典繁仿黑" pitchFamily="1" charset="-122"/>
              </a:rPr>
              <a:t>LOGO</a:t>
            </a:r>
          </a:p>
        </p:txBody>
      </p:sp>
      <p:sp>
        <p:nvSpPr>
          <p:cNvPr id="43021" name="TextBox 1"/>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知识的应用与创新</a:t>
            </a:r>
            <a:endParaRPr lang="en-US" altLang="x-none" sz="1800"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023" name="矩形 4"/>
          <p:cNvSpPr/>
          <p:nvPr/>
        </p:nvSpPr>
        <p:spPr>
          <a:xfrm>
            <a:off x="2279650" y="2609850"/>
            <a:ext cx="5219700"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而在知识管理的全部过程当中，我们的思维不能局限在原有的知识范畴内，要能够根据自己的深入思考进行大胆的创新。</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创新是个人知识管理的灵魂，是个人能力是否能够突破一定高度的关键所在。</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3024" name="矩形 4"/>
          <p:cNvSpPr/>
          <p:nvPr/>
        </p:nvSpPr>
        <p:spPr>
          <a:xfrm>
            <a:off x="2279650" y="4365625"/>
            <a:ext cx="5219700" cy="1631950"/>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因此，我们要</a:t>
            </a:r>
            <a:r>
              <a:rPr lang="zh-CN" altLang="en-US" sz="16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开拓思维，大胆追求新发现、探索新规律、创立新学说、创造新方法。</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比如，本人自开始进行个人知识管理以来，一直坚持将原有的知识材料进行深入消化吸收并形成自己的理论体系后再进行整理归纳，这期间多有创新，受益匪浅。</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2" name="AutoShape 2" descr="http://www.singtao.ca/estate/article_pic/Celebrity-a-20071206-07.jpg"/>
          <p:cNvSpPr>
            <a:spLocks noChangeAspect="1"/>
          </p:cNvSpPr>
          <p:nvPr/>
        </p:nvSpPr>
        <p:spPr>
          <a:xfrm>
            <a:off x="155575" y="-1212850"/>
            <a:ext cx="3810000" cy="2546350"/>
          </a:xfrm>
          <a:prstGeom prst="rect">
            <a:avLst/>
          </a:prstGeom>
          <a:noFill/>
          <a:ln w="9525">
            <a:noFill/>
          </a:ln>
        </p:spPr>
        <p:txBody>
          <a:bodyPr anchor="t"/>
          <a:lstStyle/>
          <a:p>
            <a:pPr lvl="0" indent="0"/>
            <a:endParaRPr lang="zh-CN" altLang="zh-CN"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pic>
        <p:nvPicPr>
          <p:cNvPr id="43025" name="Picture 8" descr="26510122267404923"/>
          <p:cNvPicPr>
            <a:picLocks noChangeAspect="1"/>
          </p:cNvPicPr>
          <p:nvPr/>
        </p:nvPicPr>
        <p:blipFill>
          <a:blip r:embed="rId6"/>
          <a:stretch>
            <a:fillRect/>
          </a:stretch>
        </p:blipFill>
        <p:spPr>
          <a:xfrm>
            <a:off x="7656513" y="1341438"/>
            <a:ext cx="4229100" cy="5029200"/>
          </a:xfrm>
          <a:prstGeom prst="rect">
            <a:avLst/>
          </a:prstGeom>
          <a:blipFill rotWithShape="1">
            <a:blip r:embed="rId7"/>
            <a:stretch>
              <a:fillRect/>
            </a:stretch>
          </a:blipFill>
          <a:ln w="28575" cap="flat" cmpd="sng">
            <a:solidFill>
              <a:srgbClr val="FF9900"/>
            </a:solidFill>
            <a:prstDash val="solid"/>
            <a:miter/>
            <a:headEnd type="oval" w="med" len="med"/>
            <a:tailEnd type="none" w="med" len="med"/>
          </a:ln>
        </p:spPr>
      </p:pic>
      <p:sp>
        <p:nvSpPr>
          <p:cNvPr id="43027" name="直接连接符 13"/>
          <p:cNvSpPr/>
          <p:nvPr/>
        </p:nvSpPr>
        <p:spPr>
          <a:xfrm flipV="1">
            <a:off x="2351088" y="1773238"/>
            <a:ext cx="0" cy="493712"/>
          </a:xfrm>
          <a:prstGeom prst="line">
            <a:avLst/>
          </a:prstGeom>
          <a:ln w="9525" cap="flat" cmpd="sng">
            <a:solidFill>
              <a:srgbClr val="FF9900"/>
            </a:solidFill>
            <a:prstDash val="sysDash"/>
            <a:round/>
            <a:headEnd type="oval" w="med" len="med"/>
            <a:tailEnd type="oval" w="med" len="med"/>
          </a:ln>
        </p:spPr>
      </p:sp>
      <p:sp>
        <p:nvSpPr>
          <p:cNvPr id="43028" name="直接连接符 14"/>
          <p:cNvSpPr/>
          <p:nvPr/>
        </p:nvSpPr>
        <p:spPr>
          <a:xfrm flipH="1">
            <a:off x="2351088" y="1628775"/>
            <a:ext cx="5148262" cy="1588"/>
          </a:xfrm>
          <a:prstGeom prst="line">
            <a:avLst/>
          </a:prstGeom>
          <a:ln w="9525" cap="flat" cmpd="sng">
            <a:solidFill>
              <a:srgbClr val="FF9900"/>
            </a:solidFill>
            <a:prstDash val="sysDash"/>
            <a:round/>
            <a:headEnd type="oval" w="med" len="med"/>
            <a:tailEnd type="oval" w="med" len="med"/>
          </a:ln>
        </p:spPr>
      </p:sp>
      <p:sp>
        <p:nvSpPr>
          <p:cNvPr id="43029" name="直接连接符 15"/>
          <p:cNvSpPr/>
          <p:nvPr/>
        </p:nvSpPr>
        <p:spPr>
          <a:xfrm>
            <a:off x="2351088" y="6165850"/>
            <a:ext cx="5148262" cy="0"/>
          </a:xfrm>
          <a:prstGeom prst="line">
            <a:avLst/>
          </a:prstGeom>
          <a:ln w="9525" cap="flat" cmpd="sng">
            <a:solidFill>
              <a:srgbClr val="FF9900"/>
            </a:solidFill>
            <a:prstDash val="sysDash"/>
            <a:round/>
            <a:headEnd type="oval" w="med" len="med"/>
            <a:tailEnd type="oval" w="med" len="med"/>
          </a:ln>
        </p:spPr>
      </p:sp>
      <p:sp>
        <p:nvSpPr>
          <p:cNvPr id="3"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3028"/>
                                        </p:tgtEl>
                                        <p:attrNameLst>
                                          <p:attrName>style.visibility</p:attrName>
                                        </p:attrNameLst>
                                      </p:cBhvr>
                                      <p:to>
                                        <p:strVal val="visible"/>
                                      </p:to>
                                    </p:set>
                                    <p:animEffect filter="wipe(right)">
                                      <p:cBhvr>
                                        <p:cTn id="7" dur="500"/>
                                        <p:tgtEl>
                                          <p:spTgt spid="43028"/>
                                        </p:tgtEl>
                                      </p:cBhvr>
                                    </p:animEffect>
                                  </p:childTnLst>
                                </p:cTn>
                              </p:par>
                              <p:par>
                                <p:cTn id="8" presetID="22" presetClass="entr" presetSubtype="1" fill="hold" nodeType="withEffect">
                                  <p:stCondLst>
                                    <p:cond delay="0"/>
                                  </p:stCondLst>
                                  <p:childTnLst>
                                    <p:set>
                                      <p:cBhvr>
                                        <p:cTn id="9" dur="1" fill="hold">
                                          <p:stCondLst>
                                            <p:cond delay="0"/>
                                          </p:stCondLst>
                                        </p:cTn>
                                        <p:tgtEl>
                                          <p:spTgt spid="43027"/>
                                        </p:tgtEl>
                                        <p:attrNameLst>
                                          <p:attrName>style.visibility</p:attrName>
                                        </p:attrNameLst>
                                      </p:cBhvr>
                                      <p:to>
                                        <p:strVal val="visible"/>
                                      </p:to>
                                    </p:set>
                                    <p:animEffect filter="wipe(up)">
                                      <p:cBhvr>
                                        <p:cTn id="10" dur="500"/>
                                        <p:tgtEl>
                                          <p:spTgt spid="43027"/>
                                        </p:tgtEl>
                                      </p:cBhvr>
                                    </p:animEffect>
                                  </p:childTnLst>
                                </p:cTn>
                              </p:par>
                              <p:par>
                                <p:cTn id="11" presetID="22" presetClass="entr" presetSubtype="8" fill="hold" nodeType="withEffect">
                                  <p:stCondLst>
                                    <p:cond delay="0"/>
                                  </p:stCondLst>
                                  <p:childTnLst>
                                    <p:set>
                                      <p:cBhvr>
                                        <p:cTn id="12" dur="1" fill="hold">
                                          <p:stCondLst>
                                            <p:cond delay="0"/>
                                          </p:stCondLst>
                                        </p:cTn>
                                        <p:tgtEl>
                                          <p:spTgt spid="43029"/>
                                        </p:tgtEl>
                                        <p:attrNameLst>
                                          <p:attrName>style.visibility</p:attrName>
                                        </p:attrNameLst>
                                      </p:cBhvr>
                                      <p:to>
                                        <p:strVal val="visible"/>
                                      </p:to>
                                    </p:set>
                                    <p:animEffect filter="wipe(left)">
                                      <p:cBhvr>
                                        <p:cTn id="13" dur="500"/>
                                        <p:tgtEl>
                                          <p:spTgt spid="43029"/>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43023"/>
                                        </p:tgtEl>
                                        <p:attrNameLst>
                                          <p:attrName>style.visibility</p:attrName>
                                        </p:attrNameLst>
                                      </p:cBhvr>
                                      <p:to>
                                        <p:strVal val="visible"/>
                                      </p:to>
                                    </p:set>
                                    <p:animEffect filter="fade">
                                      <p:cBhvr>
                                        <p:cTn id="16" dur="1000"/>
                                        <p:tgtEl>
                                          <p:spTgt spid="43023"/>
                                        </p:tgtEl>
                                      </p:cBhvr>
                                    </p:animEffect>
                                    <p:anim calcmode="lin" valueType="num">
                                      <p:cBhvr>
                                        <p:cTn id="17" dur="1000" fill="hold"/>
                                        <p:tgtEl>
                                          <p:spTgt spid="43023"/>
                                        </p:tgtEl>
                                        <p:attrNameLst>
                                          <p:attrName>ppt_x</p:attrName>
                                        </p:attrNameLst>
                                      </p:cBhvr>
                                      <p:tavLst>
                                        <p:tav tm="0">
                                          <p:val>
                                            <p:strVal val="#ppt_x"/>
                                          </p:val>
                                        </p:tav>
                                        <p:tav tm="100000">
                                          <p:val>
                                            <p:strVal val="#ppt_x"/>
                                          </p:val>
                                        </p:tav>
                                      </p:tavLst>
                                    </p:anim>
                                    <p:anim calcmode="lin" valueType="num">
                                      <p:cBhvr>
                                        <p:cTn id="18" dur="1000" fill="hold"/>
                                        <p:tgtEl>
                                          <p:spTgt spid="4302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3024"/>
                                        </p:tgtEl>
                                        <p:attrNameLst>
                                          <p:attrName>style.visibility</p:attrName>
                                        </p:attrNameLst>
                                      </p:cBhvr>
                                      <p:to>
                                        <p:strVal val="visible"/>
                                      </p:to>
                                    </p:set>
                                    <p:animEffect filter="fade">
                                      <p:cBhvr>
                                        <p:cTn id="21" dur="1000"/>
                                        <p:tgtEl>
                                          <p:spTgt spid="43024"/>
                                        </p:tgtEl>
                                      </p:cBhvr>
                                    </p:animEffect>
                                    <p:anim calcmode="lin" valueType="num">
                                      <p:cBhvr>
                                        <p:cTn id="22" dur="1000" fill="hold"/>
                                        <p:tgtEl>
                                          <p:spTgt spid="43024"/>
                                        </p:tgtEl>
                                        <p:attrNameLst>
                                          <p:attrName>ppt_x</p:attrName>
                                        </p:attrNameLst>
                                      </p:cBhvr>
                                      <p:tavLst>
                                        <p:tav tm="0">
                                          <p:val>
                                            <p:strVal val="#ppt_x"/>
                                          </p:val>
                                        </p:tav>
                                        <p:tav tm="100000">
                                          <p:val>
                                            <p:strVal val="#ppt_x"/>
                                          </p:val>
                                        </p:tav>
                                      </p:tavLst>
                                    </p:anim>
                                    <p:anim calcmode="lin" valueType="num">
                                      <p:cBhvr>
                                        <p:cTn id="23" dur="1000" fill="hold"/>
                                        <p:tgtEl>
                                          <p:spTgt spid="430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23" grpId="0" bldLvl="0"/>
      <p:bldP spid="43024" grpId="0"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Oval 60">
            <a:hlinkClick r:id="rId2"/>
          </p:cNvPr>
          <p:cNvSpPr/>
          <p:nvPr/>
        </p:nvSpPr>
        <p:spPr>
          <a:xfrm>
            <a:off x="5967413" y="2757488"/>
            <a:ext cx="444500" cy="523875"/>
          </a:xfrm>
          <a:prstGeom prst="ellipse">
            <a:avLst/>
          </a:prstGeom>
          <a:solidFill>
            <a:srgbClr val="0079C5">
              <a:alpha val="0"/>
            </a:srgbClr>
          </a:solidFill>
          <a:ln w="9525">
            <a:noFill/>
          </a:ln>
        </p:spPr>
        <p:txBody>
          <a:bodyPr lIns="91417" tIns="45708" rIns="91417" bIns="45708" anchor="t"/>
          <a:lstStyle/>
          <a:p>
            <a:pPr lvl="0" indent="0"/>
            <a:endParaRPr lang="zh-CN" altLang="zh-CN" dirty="0">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44034" name="Oval 61">
            <a:hlinkClick r:id="rId3"/>
          </p:cNvPr>
          <p:cNvSpPr/>
          <p:nvPr/>
        </p:nvSpPr>
        <p:spPr>
          <a:xfrm>
            <a:off x="5978525" y="3565525"/>
            <a:ext cx="420688" cy="520700"/>
          </a:xfrm>
          <a:prstGeom prst="ellipse">
            <a:avLst/>
          </a:prstGeom>
          <a:solidFill>
            <a:srgbClr val="0079C5">
              <a:alpha val="0"/>
            </a:srgbClr>
          </a:solidFill>
          <a:ln w="9525">
            <a:noFill/>
          </a:ln>
        </p:spPr>
        <p:txBody>
          <a:bodyPr lIns="91417" tIns="45708" rIns="91417" bIns="45708" anchor="t"/>
          <a:lstStyle/>
          <a:p>
            <a:pPr lvl="0" indent="0"/>
            <a:endParaRPr lang="zh-CN" altLang="zh-CN" dirty="0">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44035" name="矩形​​ 5"/>
          <p:cNvSpPr/>
          <p:nvPr/>
        </p:nvSpPr>
        <p:spPr>
          <a:xfrm>
            <a:off x="0" y="406400"/>
            <a:ext cx="12190413" cy="4078288"/>
          </a:xfrm>
          <a:prstGeom prst="rect">
            <a:avLst/>
          </a:prstGeom>
          <a:solidFill>
            <a:srgbClr val="F79646"/>
          </a:solidFill>
          <a:ln w="9525">
            <a:noFill/>
          </a:ln>
        </p:spPr>
        <p:txBody>
          <a:bodyPr lIns="287926" tIns="45708" rIns="91417" bIns="45708" anchor="b"/>
          <a:lstStyle/>
          <a:p>
            <a:pPr lvl="0" indent="0"/>
            <a:endParaRPr lang="zh-CN" altLang="zh-CN" sz="2800"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037" name="Line 33"/>
          <p:cNvSpPr/>
          <p:nvPr/>
        </p:nvSpPr>
        <p:spPr>
          <a:xfrm flipV="1">
            <a:off x="6188075" y="1671638"/>
            <a:ext cx="1588" cy="2700337"/>
          </a:xfrm>
          <a:prstGeom prst="line">
            <a:avLst/>
          </a:prstGeom>
          <a:ln w="33338" cap="flat" cmpd="sng">
            <a:solidFill>
              <a:srgbClr val="FFFFFF"/>
            </a:solidFill>
            <a:prstDash val="solid"/>
            <a:round/>
            <a:headEnd type="none" w="med" len="med"/>
            <a:tailEnd type="none" w="med" len="med"/>
          </a:ln>
        </p:spPr>
      </p:sp>
      <p:sp>
        <p:nvSpPr>
          <p:cNvPr id="44038" name="Line 5"/>
          <p:cNvSpPr/>
          <p:nvPr/>
        </p:nvSpPr>
        <p:spPr>
          <a:xfrm>
            <a:off x="0" y="3913188"/>
            <a:ext cx="1922463" cy="15875"/>
          </a:xfrm>
          <a:prstGeom prst="line">
            <a:avLst/>
          </a:prstGeom>
          <a:ln w="33338" cap="flat" cmpd="sng">
            <a:solidFill>
              <a:srgbClr val="FFFFFF"/>
            </a:solidFill>
            <a:prstDash val="solid"/>
            <a:round/>
            <a:headEnd type="none" w="med" len="med"/>
            <a:tailEnd type="none" w="med" len="med"/>
          </a:ln>
        </p:spPr>
      </p:sp>
      <p:sp>
        <p:nvSpPr>
          <p:cNvPr id="44039" name="Line 19"/>
          <p:cNvSpPr/>
          <p:nvPr/>
        </p:nvSpPr>
        <p:spPr>
          <a:xfrm flipH="1">
            <a:off x="1922463" y="2740025"/>
            <a:ext cx="200025" cy="1189038"/>
          </a:xfrm>
          <a:prstGeom prst="line">
            <a:avLst/>
          </a:prstGeom>
          <a:ln w="33338" cap="flat" cmpd="sng">
            <a:solidFill>
              <a:schemeClr val="bg1"/>
            </a:solidFill>
            <a:prstDash val="solid"/>
            <a:round/>
            <a:headEnd type="none" w="med" len="med"/>
            <a:tailEnd type="none" w="med" len="med"/>
          </a:ln>
        </p:spPr>
      </p:sp>
      <p:sp>
        <p:nvSpPr>
          <p:cNvPr id="44040" name="Line 21"/>
          <p:cNvSpPr/>
          <p:nvPr/>
        </p:nvSpPr>
        <p:spPr>
          <a:xfrm>
            <a:off x="3135313" y="2562225"/>
            <a:ext cx="7937" cy="1806575"/>
          </a:xfrm>
          <a:prstGeom prst="line">
            <a:avLst/>
          </a:prstGeom>
          <a:ln w="33338" cap="flat" cmpd="sng">
            <a:solidFill>
              <a:schemeClr val="bg1"/>
            </a:solidFill>
            <a:prstDash val="solid"/>
            <a:round/>
            <a:headEnd type="none" w="med" len="med"/>
            <a:tailEnd type="none" w="med" len="med"/>
          </a:ln>
        </p:spPr>
      </p:sp>
      <p:sp>
        <p:nvSpPr>
          <p:cNvPr id="44041" name="Oval 22"/>
          <p:cNvSpPr/>
          <p:nvPr/>
        </p:nvSpPr>
        <p:spPr>
          <a:xfrm>
            <a:off x="5680075" y="692150"/>
            <a:ext cx="1008063" cy="979488"/>
          </a:xfrm>
          <a:prstGeom prst="ellipse">
            <a:avLst/>
          </a:prstGeom>
          <a:noFill/>
          <a:ln w="33338" cap="flat" cmpd="sng">
            <a:solidFill>
              <a:srgbClr val="FFFFFF"/>
            </a:solidFill>
            <a:prstDash val="solid"/>
            <a:round/>
            <a:headEnd type="none" w="med" len="med"/>
            <a:tailEnd type="none" w="med" len="med"/>
          </a:ln>
        </p:spPr>
        <p:txBody>
          <a:bodyPr lIns="91417" tIns="45708" rIns="91417" bIns="45708" anchor="t"/>
          <a:lstStyle/>
          <a:p>
            <a:pPr lvl="0" indent="0"/>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课件制作</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4042" name="Freeform 11"/>
          <p:cNvSpPr/>
          <p:nvPr/>
        </p:nvSpPr>
        <p:spPr>
          <a:xfrm>
            <a:off x="1154113" y="2738438"/>
            <a:ext cx="981075" cy="198437"/>
          </a:xfrm>
          <a:custGeom>
            <a:avLst/>
            <a:gdLst/>
            <a:ahLst/>
            <a:cxnLst>
              <a:cxn ang="0">
                <a:pos x="0" y="198437"/>
              </a:cxn>
              <a:cxn ang="0">
                <a:pos x="977900" y="23765"/>
              </a:cxn>
              <a:cxn ang="0">
                <a:pos x="981075" y="0"/>
              </a:cxn>
              <a:cxn ang="0">
                <a:pos x="3175" y="181802"/>
              </a:cxn>
            </a:cxnLst>
            <a:rect l="0" t="0" r="0" b="0"/>
            <a:pathLst>
              <a:path w="618" h="167">
                <a:moveTo>
                  <a:pt x="0" y="167"/>
                </a:moveTo>
                <a:lnTo>
                  <a:pt x="616" y="20"/>
                </a:lnTo>
                <a:lnTo>
                  <a:pt x="618" y="0"/>
                </a:lnTo>
                <a:lnTo>
                  <a:pt x="2" y="153"/>
                </a:lnTo>
              </a:path>
            </a:pathLst>
          </a:custGeom>
          <a:solidFill>
            <a:schemeClr val="bg1"/>
          </a:solidFill>
          <a:ln w="11113" cap="flat" cmpd="sng">
            <a:solidFill>
              <a:schemeClr val="bg1"/>
            </a:solidFill>
            <a:prstDash val="solid"/>
            <a:round/>
            <a:headEnd type="none" w="med" len="med"/>
            <a:tailEnd type="none" w="med" len="med"/>
          </a:ln>
        </p:spPr>
        <p:txBody>
          <a:bodyPr/>
          <a:lstStyle/>
          <a:p>
            <a:endParaRPr lang="zh-CN" altLang="en-US"/>
          </a:p>
        </p:txBody>
      </p:sp>
      <p:sp>
        <p:nvSpPr>
          <p:cNvPr id="44043" name="Freeform 13"/>
          <p:cNvSpPr/>
          <p:nvPr/>
        </p:nvSpPr>
        <p:spPr>
          <a:xfrm>
            <a:off x="2103438" y="2459038"/>
            <a:ext cx="1566862" cy="309562"/>
          </a:xfrm>
          <a:custGeom>
            <a:avLst/>
            <a:gdLst/>
            <a:ahLst/>
            <a:cxnLst>
              <a:cxn ang="0">
                <a:pos x="0" y="309562"/>
              </a:cxn>
              <a:cxn ang="0">
                <a:pos x="1563687" y="22622"/>
              </a:cxn>
              <a:cxn ang="0">
                <a:pos x="1566862" y="0"/>
              </a:cxn>
              <a:cxn ang="0">
                <a:pos x="12700" y="283368"/>
              </a:cxn>
            </a:cxnLst>
            <a:rect l="0" t="0" r="0" b="0"/>
            <a:pathLst>
              <a:path w="987" h="260">
                <a:moveTo>
                  <a:pt x="0" y="260"/>
                </a:moveTo>
                <a:lnTo>
                  <a:pt x="985" y="19"/>
                </a:lnTo>
                <a:lnTo>
                  <a:pt x="987" y="0"/>
                </a:lnTo>
                <a:lnTo>
                  <a:pt x="8" y="238"/>
                </a:lnTo>
              </a:path>
            </a:pathLst>
          </a:custGeom>
          <a:solidFill>
            <a:schemeClr val="bg1"/>
          </a:solidFill>
          <a:ln w="11113" cap="flat" cmpd="sng">
            <a:solidFill>
              <a:schemeClr val="bg1"/>
            </a:solidFill>
            <a:prstDash val="solid"/>
            <a:round/>
            <a:headEnd type="none" w="med" len="med"/>
            <a:tailEnd type="none" w="med" len="med"/>
          </a:ln>
        </p:spPr>
        <p:txBody>
          <a:bodyPr/>
          <a:lstStyle/>
          <a:p>
            <a:endParaRPr lang="zh-CN" altLang="en-US"/>
          </a:p>
        </p:txBody>
      </p:sp>
      <p:sp>
        <p:nvSpPr>
          <p:cNvPr id="44044" name="Freeform 15"/>
          <p:cNvSpPr/>
          <p:nvPr/>
        </p:nvSpPr>
        <p:spPr>
          <a:xfrm>
            <a:off x="1260475" y="946150"/>
            <a:ext cx="2541588" cy="844550"/>
          </a:xfrm>
          <a:custGeom>
            <a:avLst/>
            <a:gdLst/>
            <a:ahLst/>
            <a:cxnLst>
              <a:cxn ang="0">
                <a:pos x="2541588" y="6398"/>
              </a:cxn>
              <a:cxn ang="0">
                <a:pos x="2528905" y="25592"/>
              </a:cxn>
              <a:cxn ang="0">
                <a:pos x="2518759" y="23460"/>
              </a:cxn>
              <a:cxn ang="0">
                <a:pos x="2490858" y="19194"/>
              </a:cxn>
              <a:cxn ang="0">
                <a:pos x="2452810" y="19194"/>
              </a:cxn>
              <a:cxn ang="0">
                <a:pos x="2417299" y="23460"/>
              </a:cxn>
              <a:cxn ang="0">
                <a:pos x="2381788" y="34123"/>
              </a:cxn>
              <a:cxn ang="0">
                <a:pos x="1075482" y="477725"/>
              </a:cxn>
              <a:cxn ang="0">
                <a:pos x="953730" y="520379"/>
              </a:cxn>
              <a:cxn ang="0">
                <a:pos x="2537" y="844550"/>
              </a:cxn>
              <a:cxn ang="0">
                <a:pos x="0" y="831754"/>
              </a:cxn>
              <a:cxn ang="0">
                <a:pos x="956266" y="505450"/>
              </a:cxn>
              <a:cxn ang="0">
                <a:pos x="1075482" y="464929"/>
              </a:cxn>
              <a:cxn ang="0">
                <a:pos x="2379251" y="17062"/>
              </a:cxn>
              <a:cxn ang="0">
                <a:pos x="2419835" y="6398"/>
              </a:cxn>
              <a:cxn ang="0">
                <a:pos x="2462956" y="2133"/>
              </a:cxn>
              <a:cxn ang="0">
                <a:pos x="2503540" y="0"/>
              </a:cxn>
              <a:cxn ang="0">
                <a:pos x="2536515" y="6398"/>
              </a:cxn>
              <a:cxn ang="0">
                <a:pos x="2541588" y="6398"/>
              </a:cxn>
            </a:cxnLst>
            <a:rect l="0" t="0" r="0" b="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round/>
            <a:headEnd type="none" w="med" len="med"/>
            <a:tailEnd type="none" w="med" len="med"/>
          </a:ln>
        </p:spPr>
        <p:txBody>
          <a:bodyPr/>
          <a:lstStyle/>
          <a:p>
            <a:endParaRPr lang="zh-CN" altLang="en-US"/>
          </a:p>
        </p:txBody>
      </p:sp>
      <p:sp>
        <p:nvSpPr>
          <p:cNvPr id="44045" name="Freeform 16"/>
          <p:cNvSpPr/>
          <p:nvPr/>
        </p:nvSpPr>
        <p:spPr>
          <a:xfrm>
            <a:off x="938213" y="1778000"/>
            <a:ext cx="325437" cy="1190625"/>
          </a:xfrm>
          <a:custGeom>
            <a:avLst/>
            <a:gdLst/>
            <a:ahLst/>
            <a:cxnLst>
              <a:cxn ang="0">
                <a:pos x="325437" y="12802"/>
              </a:cxn>
              <a:cxn ang="0">
                <a:pos x="315267" y="14936"/>
              </a:cxn>
              <a:cxn ang="0">
                <a:pos x="300012" y="23471"/>
              </a:cxn>
              <a:cxn ang="0">
                <a:pos x="284757" y="36274"/>
              </a:cxn>
              <a:cxn ang="0">
                <a:pos x="274587" y="51210"/>
              </a:cxn>
              <a:cxn ang="0">
                <a:pos x="269503" y="66146"/>
              </a:cxn>
              <a:cxn ang="0">
                <a:pos x="162719" y="512097"/>
              </a:cxn>
              <a:cxn ang="0">
                <a:pos x="139836" y="612382"/>
              </a:cxn>
              <a:cxn ang="0">
                <a:pos x="17797" y="1130880"/>
              </a:cxn>
              <a:cxn ang="0">
                <a:pos x="15255" y="1150084"/>
              </a:cxn>
              <a:cxn ang="0">
                <a:pos x="20340" y="1162886"/>
              </a:cxn>
              <a:cxn ang="0">
                <a:pos x="33052" y="1171421"/>
              </a:cxn>
              <a:cxn ang="0">
                <a:pos x="48307" y="1173555"/>
              </a:cxn>
              <a:cxn ang="0">
                <a:pos x="218653" y="1141549"/>
              </a:cxn>
              <a:cxn ang="0">
                <a:pos x="216111" y="1158619"/>
              </a:cxn>
              <a:cxn ang="0">
                <a:pos x="43222" y="1190625"/>
              </a:cxn>
              <a:cxn ang="0">
                <a:pos x="22882" y="1188491"/>
              </a:cxn>
              <a:cxn ang="0">
                <a:pos x="7627" y="1177823"/>
              </a:cxn>
              <a:cxn ang="0">
                <a:pos x="0" y="1158619"/>
              </a:cxn>
              <a:cxn ang="0">
                <a:pos x="2542" y="1133014"/>
              </a:cxn>
              <a:cxn ang="0">
                <a:pos x="124581" y="616650"/>
              </a:cxn>
              <a:cxn ang="0">
                <a:pos x="147464" y="516364"/>
              </a:cxn>
              <a:cxn ang="0">
                <a:pos x="254248" y="70413"/>
              </a:cxn>
              <a:cxn ang="0">
                <a:pos x="264418" y="49076"/>
              </a:cxn>
              <a:cxn ang="0">
                <a:pos x="279672" y="29872"/>
              </a:cxn>
              <a:cxn ang="0">
                <a:pos x="297470" y="12802"/>
              </a:cxn>
              <a:cxn ang="0">
                <a:pos x="320352" y="2134"/>
              </a:cxn>
              <a:cxn ang="0">
                <a:pos x="322895" y="0"/>
              </a:cxn>
              <a:cxn ang="0">
                <a:pos x="325437" y="12802"/>
              </a:cxn>
            </a:cxnLst>
            <a:rect l="0" t="0" r="0" b="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cmpd="sng">
            <a:solidFill>
              <a:schemeClr val="bg1"/>
            </a:solidFill>
            <a:prstDash val="solid"/>
            <a:round/>
            <a:headEnd type="none" w="med" len="med"/>
            <a:tailEnd type="none" w="med" len="med"/>
          </a:ln>
        </p:spPr>
        <p:txBody>
          <a:bodyPr/>
          <a:lstStyle/>
          <a:p>
            <a:endParaRPr lang="zh-CN" altLang="en-US"/>
          </a:p>
        </p:txBody>
      </p:sp>
      <p:sp>
        <p:nvSpPr>
          <p:cNvPr id="44046" name="Freeform 17"/>
          <p:cNvSpPr/>
          <p:nvPr/>
        </p:nvSpPr>
        <p:spPr>
          <a:xfrm>
            <a:off x="3673475" y="952500"/>
            <a:ext cx="1308100" cy="1528763"/>
          </a:xfrm>
          <a:custGeom>
            <a:avLst/>
            <a:gdLst/>
            <a:ahLst/>
            <a:cxnLst>
              <a:cxn ang="0">
                <a:pos x="116614" y="19216"/>
              </a:cxn>
              <a:cxn ang="0">
                <a:pos x="1229513" y="316001"/>
              </a:cxn>
              <a:cxn ang="0">
                <a:pos x="1257398" y="328812"/>
              </a:cxn>
              <a:cxn ang="0">
                <a:pos x="1270074" y="350164"/>
              </a:cxn>
              <a:cxn ang="0">
                <a:pos x="1270074" y="373650"/>
              </a:cxn>
              <a:cxn ang="0">
                <a:pos x="1252328" y="399272"/>
              </a:cxn>
              <a:cxn ang="0">
                <a:pos x="286464" y="1400654"/>
              </a:cxn>
              <a:cxn ang="0">
                <a:pos x="253508" y="1426276"/>
              </a:cxn>
              <a:cxn ang="0">
                <a:pos x="212947" y="1449763"/>
              </a:cxn>
              <a:cxn ang="0">
                <a:pos x="167315" y="1471114"/>
              </a:cxn>
              <a:cxn ang="0">
                <a:pos x="124219" y="1481790"/>
              </a:cxn>
              <a:cxn ang="0">
                <a:pos x="0" y="1505276"/>
              </a:cxn>
              <a:cxn ang="0">
                <a:pos x="0" y="1528763"/>
              </a:cxn>
              <a:cxn ang="0">
                <a:pos x="126754" y="1505276"/>
              </a:cxn>
              <a:cxn ang="0">
                <a:pos x="174920" y="1492466"/>
              </a:cxn>
              <a:cxn ang="0">
                <a:pos x="225622" y="1471114"/>
              </a:cxn>
              <a:cxn ang="0">
                <a:pos x="273788" y="1443357"/>
              </a:cxn>
              <a:cxn ang="0">
                <a:pos x="309279" y="1411330"/>
              </a:cxn>
              <a:cxn ang="0">
                <a:pos x="1282749" y="405677"/>
              </a:cxn>
              <a:cxn ang="0">
                <a:pos x="1305565" y="371515"/>
              </a:cxn>
              <a:cxn ang="0">
                <a:pos x="1305565" y="339488"/>
              </a:cxn>
              <a:cxn ang="0">
                <a:pos x="1287819" y="313866"/>
              </a:cxn>
              <a:cxn ang="0">
                <a:pos x="1249793" y="294650"/>
              </a:cxn>
              <a:cxn ang="0">
                <a:pos x="129289" y="0"/>
              </a:cxn>
              <a:cxn ang="0">
                <a:pos x="116614" y="19216"/>
              </a:cxn>
            </a:cxnLst>
            <a:rect l="0" t="0" r="0" b="0"/>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round/>
            <a:headEnd type="none" w="med" len="med"/>
            <a:tailEnd type="none" w="med" len="med"/>
          </a:ln>
        </p:spPr>
        <p:txBody>
          <a:bodyPr/>
          <a:lstStyle/>
          <a:p>
            <a:endParaRPr lang="zh-CN" altLang="en-US"/>
          </a:p>
        </p:txBody>
      </p:sp>
      <p:sp>
        <p:nvSpPr>
          <p:cNvPr id="44047" name="Line 51"/>
          <p:cNvSpPr/>
          <p:nvPr/>
        </p:nvSpPr>
        <p:spPr>
          <a:xfrm>
            <a:off x="3128963" y="4365625"/>
            <a:ext cx="3071812" cy="3175"/>
          </a:xfrm>
          <a:prstGeom prst="line">
            <a:avLst/>
          </a:prstGeom>
          <a:ln w="33338" cap="flat" cmpd="sng">
            <a:solidFill>
              <a:srgbClr val="FFFFFF"/>
            </a:solidFill>
            <a:prstDash val="solid"/>
            <a:round/>
            <a:headEnd type="none" w="med" len="med"/>
            <a:tailEnd type="none" w="med" len="med"/>
          </a:ln>
        </p:spPr>
      </p:sp>
      <p:sp>
        <p:nvSpPr>
          <p:cNvPr id="44048" name="TextBox 29"/>
          <p:cNvSpPr/>
          <p:nvPr/>
        </p:nvSpPr>
        <p:spPr>
          <a:xfrm rot="-1154753">
            <a:off x="1390650" y="1492250"/>
            <a:ext cx="2955925" cy="922338"/>
          </a:xfrm>
          <a:prstGeom prst="rect">
            <a:avLst/>
          </a:prstGeom>
          <a:noFill/>
          <a:ln w="9525">
            <a:noFill/>
          </a:ln>
        </p:spPr>
        <p:txBody>
          <a:bodyPr wrap="none" lIns="91417" tIns="45708" rIns="91417" bIns="45708" anchor="t">
            <a:spAutoFit/>
          </a:bodyPr>
          <a:lstStyle/>
          <a:p>
            <a:pPr lvl="0" indent="0"/>
            <a:r>
              <a:rPr lang="zh-CN" altLang="en-US" sz="5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谢谢观看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pic>
        <p:nvPicPr>
          <p:cNvPr id="44049" name="Picture 9" descr="E:\仝德志文件，勿删！\03-参考文档\！PPT图片及版面资源\06-PPT精选插图\05-头像\嘿嘿.png"/>
          <p:cNvPicPr>
            <a:picLocks noChangeAspect="1"/>
          </p:cNvPicPr>
          <p:nvPr/>
        </p:nvPicPr>
        <p:blipFill>
          <a:blip r:embed="rId4"/>
          <a:stretch>
            <a:fillRect/>
          </a:stretch>
        </p:blipFill>
        <p:spPr>
          <a:xfrm>
            <a:off x="5754688" y="728663"/>
            <a:ext cx="852487" cy="852487"/>
          </a:xfrm>
          <a:prstGeom prst="rect">
            <a:avLst/>
          </a:prstGeom>
          <a:noFill/>
          <a:ln w="9525">
            <a:noFill/>
          </a:ln>
        </p:spPr>
      </p:pic>
      <p:pic>
        <p:nvPicPr>
          <p:cNvPr id="44050" name="Picture 2" descr="C:\Documents and Settings\tdz\桌面\01.jpeg"/>
          <p:cNvPicPr>
            <a:picLocks noChangeAspect="1"/>
          </p:cNvPicPr>
          <p:nvPr/>
        </p:nvPicPr>
        <p:blipFill>
          <a:blip r:embed="rId5"/>
          <a:stretch>
            <a:fillRect/>
          </a:stretch>
        </p:blipFill>
        <p:spPr>
          <a:xfrm>
            <a:off x="3124200" y="4654550"/>
            <a:ext cx="2916238" cy="1817688"/>
          </a:xfrm>
          <a:prstGeom prst="rect">
            <a:avLst/>
          </a:prstGeom>
          <a:noFill/>
          <a:ln w="38100" cap="flat" cmpd="sng">
            <a:solidFill>
              <a:srgbClr val="FF9900"/>
            </a:solidFill>
            <a:prstDash val="solid"/>
            <a:miter/>
            <a:headEnd type="none" w="med" len="med"/>
            <a:tailEnd type="none" w="med" len="med"/>
          </a:ln>
        </p:spPr>
      </p:pic>
      <p:pic>
        <p:nvPicPr>
          <p:cNvPr id="44051" name="Picture 3" descr="C:\Documents and Settings\tdz\桌面\02.jpg"/>
          <p:cNvPicPr>
            <a:picLocks noChangeAspect="1"/>
          </p:cNvPicPr>
          <p:nvPr/>
        </p:nvPicPr>
        <p:blipFill>
          <a:blip r:embed="rId6"/>
          <a:stretch>
            <a:fillRect/>
          </a:stretch>
        </p:blipFill>
        <p:spPr>
          <a:xfrm>
            <a:off x="9194800" y="4654550"/>
            <a:ext cx="2908300" cy="1817688"/>
          </a:xfrm>
          <a:prstGeom prst="rect">
            <a:avLst/>
          </a:prstGeom>
          <a:noFill/>
          <a:ln w="38100" cap="flat" cmpd="sng">
            <a:solidFill>
              <a:srgbClr val="FF9900"/>
            </a:solidFill>
            <a:prstDash val="solid"/>
            <a:miter/>
            <a:headEnd type="none" w="med" len="med"/>
            <a:tailEnd type="none" w="med" len="med"/>
          </a:ln>
        </p:spPr>
      </p:pic>
      <p:pic>
        <p:nvPicPr>
          <p:cNvPr id="44052" name="Picture 4" descr="C:\Documents and Settings\tdz\桌面\商务团队.jpg"/>
          <p:cNvPicPr>
            <a:picLocks noChangeAspect="1"/>
          </p:cNvPicPr>
          <p:nvPr/>
        </p:nvPicPr>
        <p:blipFill>
          <a:blip r:embed="rId7"/>
          <a:stretch>
            <a:fillRect/>
          </a:stretch>
        </p:blipFill>
        <p:spPr>
          <a:xfrm>
            <a:off x="79375" y="4654550"/>
            <a:ext cx="2908300" cy="1817688"/>
          </a:xfrm>
          <a:prstGeom prst="rect">
            <a:avLst/>
          </a:prstGeom>
          <a:noFill/>
          <a:ln w="38100" cap="flat" cmpd="sng">
            <a:solidFill>
              <a:srgbClr val="FF9900"/>
            </a:solidFill>
            <a:prstDash val="solid"/>
            <a:miter/>
            <a:headEnd type="none" w="med" len="med"/>
            <a:tailEnd type="none" w="med" len="med"/>
          </a:ln>
        </p:spPr>
      </p:pic>
      <p:pic>
        <p:nvPicPr>
          <p:cNvPr id="44053" name="Picture 3" descr="C:\Documents and Settings\tdz\桌面\新建文件夹\20121281732304920306.jpg"/>
          <p:cNvPicPr>
            <a:picLocks noChangeAspect="1"/>
          </p:cNvPicPr>
          <p:nvPr/>
        </p:nvPicPr>
        <p:blipFill>
          <a:blip r:embed="rId8"/>
          <a:stretch>
            <a:fillRect/>
          </a:stretch>
        </p:blipFill>
        <p:spPr>
          <a:xfrm>
            <a:off x="6156325" y="4654550"/>
            <a:ext cx="2908300" cy="1817688"/>
          </a:xfrm>
          <a:prstGeom prst="rect">
            <a:avLst/>
          </a:prstGeom>
          <a:noFill/>
          <a:ln w="38100" cap="flat" cmpd="sng">
            <a:solidFill>
              <a:srgbClr val="FF9900"/>
            </a:solidFill>
            <a:prstDash val="solid"/>
            <a:miter/>
            <a:headEnd type="none" w="med" len="med"/>
            <a:tailEnd type="none" w="med" len="med"/>
          </a:ln>
        </p:spPr>
      </p:pic>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052"/>
                                        </p:tgtEl>
                                        <p:attrNameLst>
                                          <p:attrName>style.visibility</p:attrName>
                                        </p:attrNameLst>
                                      </p:cBhvr>
                                      <p:to>
                                        <p:strVal val="visible"/>
                                      </p:to>
                                    </p:set>
                                    <p:animEffect filter="fade">
                                      <p:cBhvr>
                                        <p:cTn id="7" dur="1250"/>
                                        <p:tgtEl>
                                          <p:spTgt spid="44052"/>
                                        </p:tgtEl>
                                      </p:cBhvr>
                                    </p:animEffect>
                                  </p:childTnLst>
                                </p:cTn>
                              </p:par>
                              <p:par>
                                <p:cTn id="8" presetID="2" presetClass="entr" presetSubtype="2" fill="hold" nodeType="withEffect">
                                  <p:stCondLst>
                                    <p:cond delay="0"/>
                                  </p:stCondLst>
                                  <p:childTnLst>
                                    <p:set>
                                      <p:cBhvr>
                                        <p:cTn id="9" dur="1" fill="hold">
                                          <p:stCondLst>
                                            <p:cond delay="0"/>
                                          </p:stCondLst>
                                        </p:cTn>
                                        <p:tgtEl>
                                          <p:spTgt spid="44052"/>
                                        </p:tgtEl>
                                        <p:attrNameLst>
                                          <p:attrName>style.visibility</p:attrName>
                                        </p:attrNameLst>
                                      </p:cBhvr>
                                      <p:to>
                                        <p:strVal val="visible"/>
                                      </p:to>
                                    </p:set>
                                    <p:anim calcmode="lin" valueType="num">
                                      <p:cBhvr>
                                        <p:cTn id="10" dur="1000" fill="hold"/>
                                        <p:tgtEl>
                                          <p:spTgt spid="44052"/>
                                        </p:tgtEl>
                                        <p:attrNameLst>
                                          <p:attrName>ppt_x</p:attrName>
                                        </p:attrNameLst>
                                      </p:cBhvr>
                                      <p:tavLst>
                                        <p:tav tm="0">
                                          <p:val>
                                            <p:strVal val="1+#ppt_w/2"/>
                                          </p:val>
                                        </p:tav>
                                        <p:tav tm="100000">
                                          <p:val>
                                            <p:strVal val="#ppt_x"/>
                                          </p:val>
                                        </p:tav>
                                      </p:tavLst>
                                    </p:anim>
                                    <p:anim calcmode="lin" valueType="num">
                                      <p:cBhvr>
                                        <p:cTn id="11" dur="1000" fill="hold"/>
                                        <p:tgtEl>
                                          <p:spTgt spid="44052"/>
                                        </p:tgtEl>
                                        <p:attrNameLst>
                                          <p:attrName>ppt_y</p:attrName>
                                        </p:attrNameLst>
                                      </p:cBhvr>
                                      <p:tavLst>
                                        <p:tav tm="0">
                                          <p:val>
                                            <p:strVal val="#ppt_y"/>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44052"/>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44050"/>
                                        </p:tgtEl>
                                        <p:attrNameLst>
                                          <p:attrName>style.visibility</p:attrName>
                                        </p:attrNameLst>
                                      </p:cBhvr>
                                      <p:to>
                                        <p:strVal val="visible"/>
                                      </p:to>
                                    </p:set>
                                    <p:animEffect filter="fade">
                                      <p:cBhvr>
                                        <p:cTn id="16" dur="1300"/>
                                        <p:tgtEl>
                                          <p:spTgt spid="44050"/>
                                        </p:tgtEl>
                                      </p:cBhvr>
                                    </p:animEffect>
                                  </p:childTnLst>
                                </p:cTn>
                              </p:par>
                              <p:par>
                                <p:cTn id="17" presetID="2" presetClass="entr" presetSubtype="3" fill="hold" nodeType="withEffect">
                                  <p:stCondLst>
                                    <p:cond delay="0"/>
                                  </p:stCondLst>
                                  <p:childTnLst>
                                    <p:set>
                                      <p:cBhvr>
                                        <p:cTn id="18" dur="1" fill="hold">
                                          <p:stCondLst>
                                            <p:cond delay="0"/>
                                          </p:stCondLst>
                                        </p:cTn>
                                        <p:tgtEl>
                                          <p:spTgt spid="44050"/>
                                        </p:tgtEl>
                                        <p:attrNameLst>
                                          <p:attrName>style.visibility</p:attrName>
                                        </p:attrNameLst>
                                      </p:cBhvr>
                                      <p:to>
                                        <p:strVal val="visible"/>
                                      </p:to>
                                    </p:set>
                                    <p:anim calcmode="lin" valueType="num">
                                      <p:cBhvr>
                                        <p:cTn id="19" dur="1000" fill="hold"/>
                                        <p:tgtEl>
                                          <p:spTgt spid="44050"/>
                                        </p:tgtEl>
                                        <p:attrNameLst>
                                          <p:attrName>ppt_x</p:attrName>
                                        </p:attrNameLst>
                                      </p:cBhvr>
                                      <p:tavLst>
                                        <p:tav tm="0">
                                          <p:val>
                                            <p:strVal val="1+#ppt_w/2"/>
                                          </p:val>
                                        </p:tav>
                                        <p:tav tm="100000">
                                          <p:val>
                                            <p:strVal val="#ppt_x"/>
                                          </p:val>
                                        </p:tav>
                                      </p:tavLst>
                                    </p:anim>
                                    <p:anim calcmode="lin" valueType="num">
                                      <p:cBhvr>
                                        <p:cTn id="20" dur="1000" fill="hold"/>
                                        <p:tgtEl>
                                          <p:spTgt spid="44050"/>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44050"/>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44051"/>
                                        </p:tgtEl>
                                        <p:attrNameLst>
                                          <p:attrName>style.visibility</p:attrName>
                                        </p:attrNameLst>
                                      </p:cBhvr>
                                      <p:to>
                                        <p:strVal val="visible"/>
                                      </p:to>
                                    </p:set>
                                    <p:animEffect filter="fade">
                                      <p:cBhvr>
                                        <p:cTn id="25" dur="1250"/>
                                        <p:tgtEl>
                                          <p:spTgt spid="44051"/>
                                        </p:tgtEl>
                                      </p:cBhvr>
                                    </p:animEffect>
                                  </p:childTnLst>
                                </p:cTn>
                              </p:par>
                              <p:par>
                                <p:cTn id="26" presetID="2" presetClass="entr" presetSubtype="8" fill="hold" nodeType="withEffect">
                                  <p:stCondLst>
                                    <p:cond delay="0"/>
                                  </p:stCondLst>
                                  <p:childTnLst>
                                    <p:set>
                                      <p:cBhvr>
                                        <p:cTn id="27" dur="1" fill="hold">
                                          <p:stCondLst>
                                            <p:cond delay="0"/>
                                          </p:stCondLst>
                                        </p:cTn>
                                        <p:tgtEl>
                                          <p:spTgt spid="44051"/>
                                        </p:tgtEl>
                                        <p:attrNameLst>
                                          <p:attrName>style.visibility</p:attrName>
                                        </p:attrNameLst>
                                      </p:cBhvr>
                                      <p:to>
                                        <p:strVal val="visible"/>
                                      </p:to>
                                    </p:set>
                                    <p:anim calcmode="lin" valueType="num">
                                      <p:cBhvr>
                                        <p:cTn id="28" dur="1000" fill="hold"/>
                                        <p:tgtEl>
                                          <p:spTgt spid="44051"/>
                                        </p:tgtEl>
                                        <p:attrNameLst>
                                          <p:attrName>ppt_x</p:attrName>
                                        </p:attrNameLst>
                                      </p:cBhvr>
                                      <p:tavLst>
                                        <p:tav tm="0">
                                          <p:val>
                                            <p:strVal val="0-#ppt_w/2"/>
                                          </p:val>
                                        </p:tav>
                                        <p:tav tm="100000">
                                          <p:val>
                                            <p:strVal val="#ppt_x"/>
                                          </p:val>
                                        </p:tav>
                                      </p:tavLst>
                                    </p:anim>
                                    <p:anim calcmode="lin" valueType="num">
                                      <p:cBhvr>
                                        <p:cTn id="29" dur="1000" fill="hold"/>
                                        <p:tgtEl>
                                          <p:spTgt spid="44051"/>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44051"/>
                                        </p:tgtEl>
                                        <p:attrNameLst>
                                          <p:attrName>r</p:attrName>
                                        </p:attrNameLst>
                                      </p:cBhvr>
                                    </p:animRot>
                                  </p:childTnLst>
                                </p:cTn>
                              </p:par>
                              <p:par>
                                <p:cTn id="32" presetID="10" presetClass="entr" presetSubtype="0" fill="hold" nodeType="withEffect">
                                  <p:stCondLst>
                                    <p:cond delay="0"/>
                                  </p:stCondLst>
                                  <p:childTnLst>
                                    <p:set>
                                      <p:cBhvr>
                                        <p:cTn id="33" dur="1" fill="hold">
                                          <p:stCondLst>
                                            <p:cond delay="0"/>
                                          </p:stCondLst>
                                        </p:cTn>
                                        <p:tgtEl>
                                          <p:spTgt spid="44053"/>
                                        </p:tgtEl>
                                        <p:attrNameLst>
                                          <p:attrName>style.visibility</p:attrName>
                                        </p:attrNameLst>
                                      </p:cBhvr>
                                      <p:to>
                                        <p:strVal val="visible"/>
                                      </p:to>
                                    </p:set>
                                    <p:animEffect filter="fade">
                                      <p:cBhvr>
                                        <p:cTn id="34" dur="1300"/>
                                        <p:tgtEl>
                                          <p:spTgt spid="44053"/>
                                        </p:tgtEl>
                                      </p:cBhvr>
                                    </p:animEffect>
                                  </p:childTnLst>
                                </p:cTn>
                              </p:par>
                              <p:par>
                                <p:cTn id="35" presetID="2" presetClass="entr" presetSubtype="9" fill="hold" nodeType="withEffect">
                                  <p:stCondLst>
                                    <p:cond delay="0"/>
                                  </p:stCondLst>
                                  <p:childTnLst>
                                    <p:set>
                                      <p:cBhvr>
                                        <p:cTn id="36" dur="1" fill="hold">
                                          <p:stCondLst>
                                            <p:cond delay="0"/>
                                          </p:stCondLst>
                                        </p:cTn>
                                        <p:tgtEl>
                                          <p:spTgt spid="44053"/>
                                        </p:tgtEl>
                                        <p:attrNameLst>
                                          <p:attrName>style.visibility</p:attrName>
                                        </p:attrNameLst>
                                      </p:cBhvr>
                                      <p:to>
                                        <p:strVal val="visible"/>
                                      </p:to>
                                    </p:set>
                                    <p:anim calcmode="lin" valueType="num">
                                      <p:cBhvr>
                                        <p:cTn id="37" dur="1000" fill="hold"/>
                                        <p:tgtEl>
                                          <p:spTgt spid="44053"/>
                                        </p:tgtEl>
                                        <p:attrNameLst>
                                          <p:attrName>ppt_x</p:attrName>
                                        </p:attrNameLst>
                                      </p:cBhvr>
                                      <p:tavLst>
                                        <p:tav tm="0">
                                          <p:val>
                                            <p:strVal val="0-#ppt_w/2"/>
                                          </p:val>
                                        </p:tav>
                                        <p:tav tm="100000">
                                          <p:val>
                                            <p:strVal val="#ppt_x"/>
                                          </p:val>
                                        </p:tav>
                                      </p:tavLst>
                                    </p:anim>
                                    <p:anim calcmode="lin" valueType="num">
                                      <p:cBhvr>
                                        <p:cTn id="38" dur="1000" fill="hold"/>
                                        <p:tgtEl>
                                          <p:spTgt spid="44053"/>
                                        </p:tgtEl>
                                        <p:attrNameLst>
                                          <p:attrName>ppt_y</p:attrName>
                                        </p:attrNameLst>
                                      </p:cBhvr>
                                      <p:tavLst>
                                        <p:tav tm="0">
                                          <p:val>
                                            <p:strVal val="0-#ppt_h/2"/>
                                          </p:val>
                                        </p:tav>
                                        <p:tav tm="100000">
                                          <p:val>
                                            <p:strVal val="#ppt_y"/>
                                          </p:val>
                                        </p:tav>
                                      </p:tavLst>
                                    </p:anim>
                                  </p:childTnLst>
                                </p:cTn>
                              </p:par>
                              <p:par>
                                <p:cTn id="39" presetID="8" presetClass="emph" presetSubtype="0" fill="hold" nodeType="withEffect">
                                  <p:stCondLst>
                                    <p:cond delay="0"/>
                                  </p:stCondLst>
                                  <p:childTnLst>
                                    <p:animRot by="21600000">
                                      <p:cBhvr>
                                        <p:cTn id="40" dur="1000" fill="hold"/>
                                        <p:tgtEl>
                                          <p:spTgt spid="44053"/>
                                        </p:tgtEl>
                                        <p:attrNameLst>
                                          <p:attrName>r</p:attrName>
                                        </p:attrNameLst>
                                      </p:cBhvr>
                                    </p:animRo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44038"/>
                                        </p:tgtEl>
                                        <p:attrNameLst>
                                          <p:attrName>style.visibility</p:attrName>
                                        </p:attrNameLst>
                                      </p:cBhvr>
                                      <p:to>
                                        <p:strVal val="visible"/>
                                      </p:to>
                                    </p:set>
                                    <p:animEffect filter="wipe(left)">
                                      <p:cBhvr>
                                        <p:cTn id="44" dur="500"/>
                                        <p:tgtEl>
                                          <p:spTgt spid="44038"/>
                                        </p:tgtEl>
                                      </p:cBhvr>
                                    </p:animEffect>
                                  </p:childTnLst>
                                </p:cTn>
                              </p:par>
                            </p:childTnLst>
                          </p:cTn>
                        </p:par>
                        <p:par>
                          <p:cTn id="45" fill="hold">
                            <p:stCondLst>
                              <p:cond delay="2000"/>
                            </p:stCondLst>
                            <p:childTnLst>
                              <p:par>
                                <p:cTn id="46" presetID="22" presetClass="entr" presetSubtype="4" fill="hold" nodeType="afterEffect">
                                  <p:stCondLst>
                                    <p:cond delay="0"/>
                                  </p:stCondLst>
                                  <p:childTnLst>
                                    <p:set>
                                      <p:cBhvr>
                                        <p:cTn id="47" dur="1" fill="hold">
                                          <p:stCondLst>
                                            <p:cond delay="0"/>
                                          </p:stCondLst>
                                        </p:cTn>
                                        <p:tgtEl>
                                          <p:spTgt spid="44039"/>
                                        </p:tgtEl>
                                        <p:attrNameLst>
                                          <p:attrName>style.visibility</p:attrName>
                                        </p:attrNameLst>
                                      </p:cBhvr>
                                      <p:to>
                                        <p:strVal val="visible"/>
                                      </p:to>
                                    </p:set>
                                    <p:animEffect filter="wipe(down)">
                                      <p:cBhvr>
                                        <p:cTn id="48" dur="500"/>
                                        <p:tgtEl>
                                          <p:spTgt spid="44039"/>
                                        </p:tgtEl>
                                      </p:cBhvr>
                                    </p:animEffect>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44042"/>
                                        </p:tgtEl>
                                        <p:attrNameLst>
                                          <p:attrName>style.visibility</p:attrName>
                                        </p:attrNameLst>
                                      </p:cBhvr>
                                      <p:to>
                                        <p:strVal val="visible"/>
                                      </p:to>
                                    </p:set>
                                    <p:animEffect filter="wipe(right)">
                                      <p:cBhvr>
                                        <p:cTn id="52" dur="500"/>
                                        <p:tgtEl>
                                          <p:spTgt spid="44042"/>
                                        </p:tgtEl>
                                      </p:cBhvr>
                                    </p:animEffect>
                                  </p:childTnLst>
                                </p:cTn>
                              </p:par>
                            </p:childTnLst>
                          </p:cTn>
                        </p:par>
                        <p:par>
                          <p:cTn id="53" fill="hold">
                            <p:stCondLst>
                              <p:cond delay="3000"/>
                            </p:stCondLst>
                            <p:childTnLst>
                              <p:par>
                                <p:cTn id="54" presetID="22" presetClass="entr" presetSubtype="4" fill="hold" nodeType="afterEffect">
                                  <p:stCondLst>
                                    <p:cond delay="0"/>
                                  </p:stCondLst>
                                  <p:childTnLst>
                                    <p:set>
                                      <p:cBhvr>
                                        <p:cTn id="55" dur="1" fill="hold">
                                          <p:stCondLst>
                                            <p:cond delay="0"/>
                                          </p:stCondLst>
                                        </p:cTn>
                                        <p:tgtEl>
                                          <p:spTgt spid="44045"/>
                                        </p:tgtEl>
                                        <p:attrNameLst>
                                          <p:attrName>style.visibility</p:attrName>
                                        </p:attrNameLst>
                                      </p:cBhvr>
                                      <p:to>
                                        <p:strVal val="visible"/>
                                      </p:to>
                                    </p:set>
                                    <p:animEffect filter="wipe(down)">
                                      <p:cBhvr>
                                        <p:cTn id="56" dur="500"/>
                                        <p:tgtEl>
                                          <p:spTgt spid="44045"/>
                                        </p:tgtEl>
                                      </p:cBhvr>
                                    </p:animEffect>
                                  </p:childTnLst>
                                </p:cTn>
                              </p:par>
                            </p:childTnLst>
                          </p:cTn>
                        </p:par>
                        <p:par>
                          <p:cTn id="57" fill="hold">
                            <p:stCondLst>
                              <p:cond delay="3500"/>
                            </p:stCondLst>
                            <p:childTnLst>
                              <p:par>
                                <p:cTn id="58" presetID="22" presetClass="entr" presetSubtype="4" fill="hold" nodeType="afterEffect">
                                  <p:stCondLst>
                                    <p:cond delay="0"/>
                                  </p:stCondLst>
                                  <p:childTnLst>
                                    <p:set>
                                      <p:cBhvr>
                                        <p:cTn id="59" dur="1" fill="hold">
                                          <p:stCondLst>
                                            <p:cond delay="0"/>
                                          </p:stCondLst>
                                        </p:cTn>
                                        <p:tgtEl>
                                          <p:spTgt spid="44044"/>
                                        </p:tgtEl>
                                        <p:attrNameLst>
                                          <p:attrName>style.visibility</p:attrName>
                                        </p:attrNameLst>
                                      </p:cBhvr>
                                      <p:to>
                                        <p:strVal val="visible"/>
                                      </p:to>
                                    </p:set>
                                    <p:animEffect filter="wipe(down)">
                                      <p:cBhvr>
                                        <p:cTn id="60" dur="500"/>
                                        <p:tgtEl>
                                          <p:spTgt spid="44044"/>
                                        </p:tgtEl>
                                      </p:cBhvr>
                                    </p:animEffect>
                                  </p:childTnLst>
                                </p:cTn>
                              </p:par>
                            </p:childTnLst>
                          </p:cTn>
                        </p:par>
                        <p:par>
                          <p:cTn id="61" fill="hold">
                            <p:stCondLst>
                              <p:cond delay="4000"/>
                            </p:stCondLst>
                            <p:childTnLst>
                              <p:par>
                                <p:cTn id="62" presetID="22" presetClass="entr" presetSubtype="1" fill="hold" nodeType="afterEffect">
                                  <p:stCondLst>
                                    <p:cond delay="0"/>
                                  </p:stCondLst>
                                  <p:childTnLst>
                                    <p:set>
                                      <p:cBhvr>
                                        <p:cTn id="63" dur="1" fill="hold">
                                          <p:stCondLst>
                                            <p:cond delay="0"/>
                                          </p:stCondLst>
                                        </p:cTn>
                                        <p:tgtEl>
                                          <p:spTgt spid="44046"/>
                                        </p:tgtEl>
                                        <p:attrNameLst>
                                          <p:attrName>style.visibility</p:attrName>
                                        </p:attrNameLst>
                                      </p:cBhvr>
                                      <p:to>
                                        <p:strVal val="visible"/>
                                      </p:to>
                                    </p:set>
                                    <p:animEffect filter="wipe(up)">
                                      <p:cBhvr>
                                        <p:cTn id="64" dur="500"/>
                                        <p:tgtEl>
                                          <p:spTgt spid="44046"/>
                                        </p:tgtEl>
                                      </p:cBhvr>
                                    </p:animEffect>
                                  </p:childTnLst>
                                </p:cTn>
                              </p:par>
                            </p:childTnLst>
                          </p:cTn>
                        </p:par>
                        <p:par>
                          <p:cTn id="65" fill="hold">
                            <p:stCondLst>
                              <p:cond delay="4500"/>
                            </p:stCondLst>
                            <p:childTnLst>
                              <p:par>
                                <p:cTn id="66" presetID="22" presetClass="entr" presetSubtype="1" fill="hold" nodeType="afterEffect">
                                  <p:stCondLst>
                                    <p:cond delay="0"/>
                                  </p:stCondLst>
                                  <p:childTnLst>
                                    <p:set>
                                      <p:cBhvr>
                                        <p:cTn id="67" dur="1" fill="hold">
                                          <p:stCondLst>
                                            <p:cond delay="0"/>
                                          </p:stCondLst>
                                        </p:cTn>
                                        <p:tgtEl>
                                          <p:spTgt spid="44043"/>
                                        </p:tgtEl>
                                        <p:attrNameLst>
                                          <p:attrName>style.visibility</p:attrName>
                                        </p:attrNameLst>
                                      </p:cBhvr>
                                      <p:to>
                                        <p:strVal val="visible"/>
                                      </p:to>
                                    </p:set>
                                    <p:animEffect filter="wipe(up)">
                                      <p:cBhvr>
                                        <p:cTn id="68" dur="500"/>
                                        <p:tgtEl>
                                          <p:spTgt spid="44043"/>
                                        </p:tgtEl>
                                      </p:cBhvr>
                                    </p:animEffect>
                                  </p:childTnLst>
                                </p:cTn>
                              </p:par>
                            </p:childTnLst>
                          </p:cTn>
                        </p:par>
                        <p:par>
                          <p:cTn id="69" fill="hold">
                            <p:stCondLst>
                              <p:cond delay="5000"/>
                            </p:stCondLst>
                            <p:childTnLst>
                              <p:par>
                                <p:cTn id="70" presetID="22" presetClass="entr" presetSubtype="1" fill="hold" nodeType="afterEffect">
                                  <p:stCondLst>
                                    <p:cond delay="0"/>
                                  </p:stCondLst>
                                  <p:childTnLst>
                                    <p:set>
                                      <p:cBhvr>
                                        <p:cTn id="71" dur="1" fill="hold">
                                          <p:stCondLst>
                                            <p:cond delay="0"/>
                                          </p:stCondLst>
                                        </p:cTn>
                                        <p:tgtEl>
                                          <p:spTgt spid="44040"/>
                                        </p:tgtEl>
                                        <p:attrNameLst>
                                          <p:attrName>style.visibility</p:attrName>
                                        </p:attrNameLst>
                                      </p:cBhvr>
                                      <p:to>
                                        <p:strVal val="visible"/>
                                      </p:to>
                                    </p:set>
                                    <p:animEffect filter="wipe(up)">
                                      <p:cBhvr>
                                        <p:cTn id="72" dur="500"/>
                                        <p:tgtEl>
                                          <p:spTgt spid="44040"/>
                                        </p:tgtEl>
                                      </p:cBhvr>
                                    </p:animEffect>
                                  </p:childTnLst>
                                </p:cTn>
                              </p:par>
                            </p:childTnLst>
                          </p:cTn>
                        </p:par>
                        <p:par>
                          <p:cTn id="73" fill="hold">
                            <p:stCondLst>
                              <p:cond delay="5500"/>
                            </p:stCondLst>
                            <p:childTnLst>
                              <p:par>
                                <p:cTn id="74" presetID="22" presetClass="entr" presetSubtype="8" fill="hold" nodeType="afterEffect">
                                  <p:stCondLst>
                                    <p:cond delay="0"/>
                                  </p:stCondLst>
                                  <p:childTnLst>
                                    <p:set>
                                      <p:cBhvr>
                                        <p:cTn id="75" dur="1" fill="hold">
                                          <p:stCondLst>
                                            <p:cond delay="0"/>
                                          </p:stCondLst>
                                        </p:cTn>
                                        <p:tgtEl>
                                          <p:spTgt spid="44048">
                                            <p:txEl>
                                              <p:pRg st="0" end="0"/>
                                            </p:txEl>
                                          </p:spTgt>
                                        </p:tgtEl>
                                        <p:attrNameLst>
                                          <p:attrName>style.visibility</p:attrName>
                                        </p:attrNameLst>
                                      </p:cBhvr>
                                      <p:to>
                                        <p:strVal val="visible"/>
                                      </p:to>
                                    </p:set>
                                    <p:animEffect filter="wipe(left)">
                                      <p:cBhvr>
                                        <p:cTn id="76" dur="500"/>
                                        <p:tgtEl>
                                          <p:spTgt spid="44048">
                                            <p:txEl>
                                              <p:pRg st="0" end="0"/>
                                            </p:txEl>
                                          </p:spTgt>
                                        </p:tgtEl>
                                      </p:cBhvr>
                                    </p:animEffect>
                                  </p:childTnLst>
                                </p:cTn>
                              </p:par>
                            </p:childTnLst>
                          </p:cTn>
                        </p:par>
                        <p:par>
                          <p:cTn id="77" fill="hold">
                            <p:stCondLst>
                              <p:cond delay="6000"/>
                            </p:stCondLst>
                            <p:childTnLst>
                              <p:par>
                                <p:cTn id="78" presetID="22" presetClass="entr" presetSubtype="8" fill="hold" nodeType="afterEffect">
                                  <p:stCondLst>
                                    <p:cond delay="0"/>
                                  </p:stCondLst>
                                  <p:childTnLst>
                                    <p:set>
                                      <p:cBhvr>
                                        <p:cTn id="79" dur="1" fill="hold">
                                          <p:stCondLst>
                                            <p:cond delay="0"/>
                                          </p:stCondLst>
                                        </p:cTn>
                                        <p:tgtEl>
                                          <p:spTgt spid="44047"/>
                                        </p:tgtEl>
                                        <p:attrNameLst>
                                          <p:attrName>style.visibility</p:attrName>
                                        </p:attrNameLst>
                                      </p:cBhvr>
                                      <p:to>
                                        <p:strVal val="visible"/>
                                      </p:to>
                                    </p:set>
                                    <p:animEffect filter="wipe(left)">
                                      <p:cBhvr>
                                        <p:cTn id="80" dur="500"/>
                                        <p:tgtEl>
                                          <p:spTgt spid="44047"/>
                                        </p:tgtEl>
                                      </p:cBhvr>
                                    </p:animEffect>
                                  </p:childTnLst>
                                </p:cTn>
                              </p:par>
                            </p:childTnLst>
                          </p:cTn>
                        </p:par>
                        <p:par>
                          <p:cTn id="81" fill="hold">
                            <p:stCondLst>
                              <p:cond delay="6500"/>
                            </p:stCondLst>
                            <p:childTnLst>
                              <p:par>
                                <p:cTn id="82" presetID="22" presetClass="entr" presetSubtype="4" fill="hold" nodeType="afterEffect">
                                  <p:stCondLst>
                                    <p:cond delay="0"/>
                                  </p:stCondLst>
                                  <p:childTnLst>
                                    <p:set>
                                      <p:cBhvr>
                                        <p:cTn id="83" dur="1" fill="hold">
                                          <p:stCondLst>
                                            <p:cond delay="0"/>
                                          </p:stCondLst>
                                        </p:cTn>
                                        <p:tgtEl>
                                          <p:spTgt spid="44037"/>
                                        </p:tgtEl>
                                        <p:attrNameLst>
                                          <p:attrName>style.visibility</p:attrName>
                                        </p:attrNameLst>
                                      </p:cBhvr>
                                      <p:to>
                                        <p:strVal val="visible"/>
                                      </p:to>
                                    </p:set>
                                    <p:animEffect filter="wipe(down)">
                                      <p:cBhvr>
                                        <p:cTn id="84" dur="500"/>
                                        <p:tgtEl>
                                          <p:spTgt spid="44037"/>
                                        </p:tgtEl>
                                      </p:cBhvr>
                                    </p:animEffect>
                                  </p:childTnLst>
                                </p:cTn>
                              </p:par>
                            </p:childTnLst>
                          </p:cTn>
                        </p:par>
                        <p:par>
                          <p:cTn id="85" fill="hold">
                            <p:stCondLst>
                              <p:cond delay="7000"/>
                            </p:stCondLst>
                            <p:childTnLst>
                              <p:par>
                                <p:cTn id="86" presetID="17" presetClass="entr" presetSubtype="10" fill="hold" grpId="0" nodeType="afterEffect">
                                  <p:stCondLst>
                                    <p:cond delay="0"/>
                                  </p:stCondLst>
                                  <p:childTnLst>
                                    <p:set>
                                      <p:cBhvr>
                                        <p:cTn id="87" dur="1" fill="hold">
                                          <p:stCondLst>
                                            <p:cond delay="0"/>
                                          </p:stCondLst>
                                        </p:cTn>
                                        <p:tgtEl>
                                          <p:spTgt spid="44041"/>
                                        </p:tgtEl>
                                        <p:attrNameLst>
                                          <p:attrName>style.visibility</p:attrName>
                                        </p:attrNameLst>
                                      </p:cBhvr>
                                      <p:to>
                                        <p:strVal val="visible"/>
                                      </p:to>
                                    </p:set>
                                    <p:anim calcmode="lin" valueType="num">
                                      <p:cBhvr>
                                        <p:cTn id="88" dur="500" fill="hold"/>
                                        <p:tgtEl>
                                          <p:spTgt spid="44041"/>
                                        </p:tgtEl>
                                        <p:attrNameLst>
                                          <p:attrName>ppt_w</p:attrName>
                                        </p:attrNameLst>
                                      </p:cBhvr>
                                      <p:tavLst>
                                        <p:tav tm="0">
                                          <p:val>
                                            <p:fltVal val="0"/>
                                          </p:val>
                                        </p:tav>
                                        <p:tav tm="100000">
                                          <p:val>
                                            <p:strVal val="#ppt_w"/>
                                          </p:val>
                                        </p:tav>
                                      </p:tavLst>
                                    </p:anim>
                                    <p:anim calcmode="lin" valueType="num">
                                      <p:cBhvr>
                                        <p:cTn id="89" dur="500" fill="hold"/>
                                        <p:tgtEl>
                                          <p:spTgt spid="44041"/>
                                        </p:tgtEl>
                                        <p:attrNameLst>
                                          <p:attrName>ppt_h</p:attrName>
                                        </p:attrNameLst>
                                      </p:cBhvr>
                                      <p:tavLst>
                                        <p:tav tm="0">
                                          <p:val>
                                            <p:strVal val="#ppt_h"/>
                                          </p:val>
                                        </p:tav>
                                        <p:tav tm="100000">
                                          <p:val>
                                            <p:strVal val="#ppt_h"/>
                                          </p:val>
                                        </p:tav>
                                      </p:tavLst>
                                    </p:anim>
                                  </p:childTnLst>
                                </p:cTn>
                              </p:par>
                              <p:par>
                                <p:cTn id="90" presetID="17" presetClass="entr" presetSubtype="10" fill="hold" nodeType="withEffect">
                                  <p:stCondLst>
                                    <p:cond delay="0"/>
                                  </p:stCondLst>
                                  <p:childTnLst>
                                    <p:set>
                                      <p:cBhvr>
                                        <p:cTn id="91" dur="1" fill="hold">
                                          <p:stCondLst>
                                            <p:cond delay="0"/>
                                          </p:stCondLst>
                                        </p:cTn>
                                        <p:tgtEl>
                                          <p:spTgt spid="44049"/>
                                        </p:tgtEl>
                                        <p:attrNameLst>
                                          <p:attrName>style.visibility</p:attrName>
                                        </p:attrNameLst>
                                      </p:cBhvr>
                                      <p:to>
                                        <p:strVal val="visible"/>
                                      </p:to>
                                    </p:set>
                                    <p:anim calcmode="lin" valueType="num">
                                      <p:cBhvr>
                                        <p:cTn id="92" dur="500" fill="hold"/>
                                        <p:tgtEl>
                                          <p:spTgt spid="44049"/>
                                        </p:tgtEl>
                                        <p:attrNameLst>
                                          <p:attrName>ppt_w</p:attrName>
                                        </p:attrNameLst>
                                      </p:cBhvr>
                                      <p:tavLst>
                                        <p:tav tm="0">
                                          <p:val>
                                            <p:fltVal val="0"/>
                                          </p:val>
                                        </p:tav>
                                        <p:tav tm="100000">
                                          <p:val>
                                            <p:strVal val="#ppt_w"/>
                                          </p:val>
                                        </p:tav>
                                      </p:tavLst>
                                    </p:anim>
                                    <p:anim calcmode="lin" valueType="num">
                                      <p:cBhvr>
                                        <p:cTn id="93" dur="500" fill="hold"/>
                                        <p:tgtEl>
                                          <p:spTgt spid="440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1"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6" descr="D:\Teliss_Tong\Copy\定期备份\工作备份\！PPT图片及版面资源\06-PPT精选插图\10-综合\脚印.jpg"/>
          <p:cNvPicPr>
            <a:picLocks noChangeAspect="1"/>
          </p:cNvPicPr>
          <p:nvPr/>
        </p:nvPicPr>
        <p:blipFill>
          <a:blip r:embed="rId2"/>
          <a:stretch>
            <a:fillRect/>
          </a:stretch>
        </p:blipFill>
        <p:spPr>
          <a:xfrm>
            <a:off x="0" y="0"/>
            <a:ext cx="6361113" cy="6886575"/>
          </a:xfrm>
          <a:prstGeom prst="rect">
            <a:avLst/>
          </a:prstGeom>
          <a:noFill/>
          <a:ln w="9525">
            <a:noFill/>
          </a:ln>
        </p:spPr>
      </p:pic>
      <p:sp>
        <p:nvSpPr>
          <p:cNvPr id="45059" name="标题 1"/>
          <p:cNvSpPr/>
          <p:nvPr/>
        </p:nvSpPr>
        <p:spPr>
          <a:xfrm>
            <a:off x="6816725" y="457200"/>
            <a:ext cx="4894263" cy="1214438"/>
          </a:xfrm>
          <a:prstGeom prst="rect">
            <a:avLst/>
          </a:prstGeom>
          <a:noFill/>
          <a:ln w="9525">
            <a:noFill/>
          </a:ln>
        </p:spPr>
        <p:txBody>
          <a:bodyPr lIns="91417" tIns="45708" rIns="91417" bIns="45708" anchor="ctr"/>
          <a:lstStyle/>
          <a:p>
            <a:pPr lvl="0" indent="0" algn="ctr"/>
            <a:r>
              <a:rPr lang="zh-CN" altLang="en-US" sz="6100" b="1" dirty="0">
                <a:solidFill>
                  <a:srgbClr val="FC6F18"/>
                </a:solidFill>
                <a:latin typeface="微软雅黑" panose="020B0503020204020204" pitchFamily="34" charset="-122"/>
                <a:ea typeface="微软雅黑" panose="020B0503020204020204" pitchFamily="34" charset="-122"/>
                <a:sym typeface="微软雅黑" panose="020B0503020204020204" pitchFamily="34" charset="-122"/>
              </a:rPr>
              <a:t>我的黄金十年</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5060" name="矩形 17"/>
          <p:cNvSpPr/>
          <p:nvPr/>
        </p:nvSpPr>
        <p:spPr>
          <a:xfrm>
            <a:off x="7342188" y="1647825"/>
            <a:ext cx="4164012" cy="430213"/>
          </a:xfrm>
          <a:prstGeom prst="rect">
            <a:avLst/>
          </a:prstGeom>
          <a:noFill/>
          <a:ln w="9525">
            <a:noFill/>
          </a:ln>
        </p:spPr>
        <p:txBody>
          <a:bodyPr lIns="91417" tIns="45708" rIns="91417" bIns="45708" anchor="t">
            <a:spAutoFit/>
          </a:bodyPr>
          <a:lstStyle/>
          <a:p>
            <a:pPr lvl="0" indent="0"/>
            <a:r>
              <a:rPr lang="zh-CN" altLang="en-US" sz="22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一位平凡</a:t>
            </a:r>
            <a:r>
              <a:rPr lang="en-US" altLang="zh-CN" sz="22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80</a:t>
            </a:r>
            <a:r>
              <a:rPr lang="zh-CN" altLang="en-US" sz="22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后的职场与情感历程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45061" name="TextBox 19"/>
          <p:cNvSpPr/>
          <p:nvPr/>
        </p:nvSpPr>
        <p:spPr>
          <a:xfrm>
            <a:off x="6743700" y="2492375"/>
            <a:ext cx="4967288" cy="2185988"/>
          </a:xfrm>
          <a:prstGeom prst="rect">
            <a:avLst/>
          </a:prstGeom>
          <a:noFill/>
          <a:ln w="9525">
            <a:noFill/>
          </a:ln>
        </p:spPr>
        <p:txBody>
          <a:bodyPr lIns="91417" tIns="45708" rIns="91417" bIns="45708" anchor="t">
            <a:spAutoFit/>
          </a:bodyPr>
          <a:lstStyle/>
          <a:p>
            <a:pPr lvl="0" indent="457200">
              <a:lnSpc>
                <a:spcPct val="150000"/>
              </a:lnSpc>
              <a:spcBef>
                <a:spcPts val="600"/>
              </a:spcBef>
              <a:spcAft>
                <a:spcPts val="600"/>
              </a:spcAft>
            </a:pP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x-none"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a:p>
            <a:pPr lvl="0" indent="457200">
              <a:lnSpc>
                <a:spcPct val="150000"/>
              </a:lnSpc>
              <a:spcBef>
                <a:spcPts val="600"/>
              </a:spcBef>
              <a:spcAft>
                <a:spcPts val="600"/>
              </a:spcAft>
            </a:pPr>
            <a:r>
              <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“我的黄金十年”写的就是毕业后，第一个十年所发生的职场与情感的那些事儿</a:t>
            </a:r>
            <a:r>
              <a:rPr lang="en-US" altLang="zh-CN"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059"/>
                                        </p:tgtEl>
                                        <p:attrNameLst>
                                          <p:attrName>style.visibility</p:attrName>
                                        </p:attrNameLst>
                                      </p:cBhvr>
                                      <p:to>
                                        <p:strVal val="visible"/>
                                      </p:to>
                                    </p:set>
                                    <p:anim calcmode="lin" valueType="num">
                                      <p:cBhvr>
                                        <p:cTn id="7" dur="500" fill="hold"/>
                                        <p:tgtEl>
                                          <p:spTgt spid="450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059"/>
                                        </p:tgtEl>
                                        <p:attrNameLst>
                                          <p:attrName>ppt_y</p:attrName>
                                        </p:attrNameLst>
                                      </p:cBhvr>
                                      <p:tavLst>
                                        <p:tav tm="0">
                                          <p:val>
                                            <p:strVal val="#ppt_y"/>
                                          </p:val>
                                        </p:tav>
                                        <p:tav tm="100000">
                                          <p:val>
                                            <p:strVal val="#ppt_y"/>
                                          </p:val>
                                        </p:tav>
                                      </p:tavLst>
                                    </p:anim>
                                    <p:anim calcmode="lin" valueType="num">
                                      <p:cBhvr>
                                        <p:cTn id="9" dur="500" fill="hold"/>
                                        <p:tgtEl>
                                          <p:spTgt spid="450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059"/>
                                        </p:tgtEl>
                                        <p:attrNameLst>
                                          <p:attrName>ppt_w</p:attrName>
                                        </p:attrNameLst>
                                      </p:cBhvr>
                                      <p:tavLst>
                                        <p:tav tm="0">
                                          <p:val>
                                            <p:strVal val="#ppt_w/10"/>
                                          </p:val>
                                        </p:tav>
                                        <p:tav tm="50000">
                                          <p:val>
                                            <p:strVal val="#ppt_w+.01"/>
                                          </p:val>
                                        </p:tav>
                                        <p:tav tm="100000">
                                          <p:val>
                                            <p:strVal val="#ppt_w"/>
                                          </p:val>
                                        </p:tav>
                                      </p:tavLst>
                                    </p:anim>
                                    <p:animEffect filter="fade">
                                      <p:cBhvr>
                                        <p:cTn id="11" dur="500" tmFilter="0,0; .5, 1; 1, 1"/>
                                        <p:tgtEl>
                                          <p:spTgt spid="45059"/>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5060"/>
                                        </p:tgtEl>
                                        <p:attrNameLst>
                                          <p:attrName>style.visibility</p:attrName>
                                        </p:attrNameLst>
                                      </p:cBhvr>
                                      <p:to>
                                        <p:strVal val="visible"/>
                                      </p:to>
                                    </p:set>
                                    <p:anim calcmode="lin" valueType="num">
                                      <p:cBhvr>
                                        <p:cTn id="15" dur="500" fill="hold"/>
                                        <p:tgtEl>
                                          <p:spTgt spid="4506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5060"/>
                                        </p:tgtEl>
                                        <p:attrNameLst>
                                          <p:attrName>ppt_y</p:attrName>
                                        </p:attrNameLst>
                                      </p:cBhvr>
                                      <p:tavLst>
                                        <p:tav tm="0">
                                          <p:val>
                                            <p:strVal val="#ppt_y"/>
                                          </p:val>
                                        </p:tav>
                                        <p:tav tm="100000">
                                          <p:val>
                                            <p:strVal val="#ppt_y"/>
                                          </p:val>
                                        </p:tav>
                                      </p:tavLst>
                                    </p:anim>
                                    <p:anim calcmode="lin" valueType="num">
                                      <p:cBhvr>
                                        <p:cTn id="17" dur="500" fill="hold"/>
                                        <p:tgtEl>
                                          <p:spTgt spid="4506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5060"/>
                                        </p:tgtEl>
                                        <p:attrNameLst>
                                          <p:attrName>ppt_w</p:attrName>
                                        </p:attrNameLst>
                                      </p:cBhvr>
                                      <p:tavLst>
                                        <p:tav tm="0">
                                          <p:val>
                                            <p:strVal val="#ppt_w/10"/>
                                          </p:val>
                                        </p:tav>
                                        <p:tav tm="50000">
                                          <p:val>
                                            <p:strVal val="#ppt_w+.01"/>
                                          </p:val>
                                        </p:tav>
                                        <p:tav tm="100000">
                                          <p:val>
                                            <p:strVal val="#ppt_w"/>
                                          </p:val>
                                        </p:tav>
                                      </p:tavLst>
                                    </p:anim>
                                    <p:animEffect filter="fade">
                                      <p:cBhvr>
                                        <p:cTn id="19" dur="500" tmFilter="0,0; .5, 1; 1, 1"/>
                                        <p:tgtEl>
                                          <p:spTgt spid="45060"/>
                                        </p:tgtEl>
                                      </p:cBhvr>
                                    </p:animEffect>
                                  </p:childTnLst>
                                </p:cTn>
                              </p:par>
                            </p:childTnLst>
                          </p:cTn>
                        </p:par>
                        <p:par>
                          <p:cTn id="20" fill="hold">
                            <p:stCondLst>
                              <p:cond delay="195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45061"/>
                                        </p:tgtEl>
                                        <p:attrNameLst>
                                          <p:attrName>style.visibility</p:attrName>
                                        </p:attrNameLst>
                                      </p:cBhvr>
                                      <p:to>
                                        <p:strVal val="visible"/>
                                      </p:to>
                                    </p:set>
                                    <p:anim calcmode="fmla" valueType="clr">
                                      <p:cBhvr override="childStyle">
                                        <p:cTn id="23" dur="170"/>
                                        <p:tgtEl>
                                          <p:spTgt spid="45061"/>
                                        </p:tgtEl>
                                        <p:attrNameLst>
                                          <p:attrName>style.color</p:attrName>
                                        </p:attrNameLst>
                                      </p:cBhvr>
                                      <p:tavLst>
                                        <p:tav tm="0">
                                          <p:val>
                                            <p:clrVal>
                                              <a:schemeClr val="accent1"/>
                                            </p:clrVal>
                                          </p:val>
                                        </p:tav>
                                        <p:tav tm="50000">
                                          <p:val>
                                            <p:clrVal>
                                              <a:schemeClr val="accent1"/>
                                            </p:clrVal>
                                          </p:val>
                                        </p:tav>
                                      </p:tavLst>
                                    </p:anim>
                                    <p:anim calcmode="fmla" valueType="clr">
                                      <p:cBhvr>
                                        <p:cTn id="24" dur="170"/>
                                        <p:tgtEl>
                                          <p:spTgt spid="45061"/>
                                        </p:tgtEl>
                                        <p:attrNameLst>
                                          <p:attrName>fillcolor</p:attrName>
                                        </p:attrNameLst>
                                      </p:cBhvr>
                                      <p:tavLst>
                                        <p:tav tm="0">
                                          <p:val>
                                            <p:clrVal>
                                              <a:schemeClr val="accent1"/>
                                            </p:clrVal>
                                          </p:val>
                                        </p:tav>
                                        <p:tav tm="50000">
                                          <p:val>
                                            <p:clrVal>
                                              <a:schemeClr val="accent1"/>
                                            </p:clrVal>
                                          </p:val>
                                        </p:tav>
                                      </p:tavLst>
                                    </p:anim>
                                    <p:set>
                                      <p:cBhvr>
                                        <p:cTn id="25" dur="170"/>
                                        <p:tgtEl>
                                          <p:spTgt spid="4506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p:bldP spid="45060" grpId="0" bldLvl="0"/>
      <p:bldP spid="45061" grpId="0" bldLvl="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28" y="57742"/>
            <a:ext cx="11913358" cy="6744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7170" name="组合 7"/>
          <p:cNvGrpSpPr/>
          <p:nvPr/>
        </p:nvGrpSpPr>
        <p:grpSpPr>
          <a:xfrm>
            <a:off x="1127125" y="441325"/>
            <a:ext cx="10944225" cy="468313"/>
            <a:chOff x="0" y="0"/>
            <a:chExt cx="10945070" cy="468001"/>
          </a:xfrm>
        </p:grpSpPr>
        <p:sp>
          <p:nvSpPr>
            <p:cNvPr id="7171"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7172"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7173"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7174" name="组合 11"/>
            <p:cNvGrpSpPr>
              <a:grpSpLocks noChangeAspect="1"/>
            </p:cNvGrpSpPr>
            <p:nvPr/>
          </p:nvGrpSpPr>
          <p:grpSpPr>
            <a:xfrm>
              <a:off x="2289512" y="58521"/>
              <a:ext cx="8655558" cy="372300"/>
              <a:chOff x="0" y="0"/>
              <a:chExt cx="8655558" cy="372300"/>
            </a:xfrm>
          </p:grpSpPr>
          <p:pic>
            <p:nvPicPr>
              <p:cNvPr id="7175"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7176"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7177"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7178"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7179"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7180"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sp>
        <p:nvSpPr>
          <p:cNvPr id="7181"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知识的特性</a:t>
            </a:r>
            <a:endParaRPr lang="en-US" altLang="x-none" sz="1800" b="1" i="1"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2" name="椭圆 10"/>
          <p:cNvSpPr/>
          <p:nvPr/>
        </p:nvSpPr>
        <p:spPr>
          <a:xfrm>
            <a:off x="2782888" y="4648200"/>
            <a:ext cx="8208962" cy="1085850"/>
          </a:xfrm>
          <a:prstGeom prst="ellipse">
            <a:avLst/>
          </a:prstGeom>
          <a:gradFill rotWithShape="1">
            <a:gsLst>
              <a:gs pos="0">
                <a:srgbClr val="111111"/>
              </a:gs>
              <a:gs pos="100000">
                <a:srgbClr val="FFFFFF"/>
              </a:gs>
            </a:gsLst>
            <a:path path="shape">
              <a:fillToRect l="50000" t="50000" r="50000" b="50000"/>
            </a:path>
            <a:tileRect/>
          </a:gradFill>
          <a:ln w="9525">
            <a:noFill/>
          </a:ln>
        </p:spPr>
        <p:txBody>
          <a:bodyPr wrap="none" lIns="92075" tIns="46038" rIns="92075" bIns="46038" anchor="ctr"/>
          <a:lstStyle/>
          <a:p>
            <a:pPr lvl="0" indent="0" algn="ctr"/>
            <a:endParaRPr lang="zh-CN" altLang="zh-CN" dirty="0">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nvGrpSpPr>
          <p:cNvPr id="7183" name="组合 56"/>
          <p:cNvGrpSpPr/>
          <p:nvPr/>
        </p:nvGrpSpPr>
        <p:grpSpPr>
          <a:xfrm>
            <a:off x="5446713" y="2278063"/>
            <a:ext cx="2882900" cy="2871787"/>
            <a:chOff x="0" y="0"/>
            <a:chExt cx="2882187" cy="2872142"/>
          </a:xfrm>
        </p:grpSpPr>
        <p:sp>
          <p:nvSpPr>
            <p:cNvPr id="7184" name="新月形 57"/>
            <p:cNvSpPr/>
            <p:nvPr/>
          </p:nvSpPr>
          <p:spPr>
            <a:xfrm rot="-848703">
              <a:off x="0" y="201606"/>
              <a:ext cx="1331655" cy="2663311"/>
            </a:xfrm>
            <a:prstGeom prst="moon">
              <a:avLst>
                <a:gd name="adj" fmla="val 15190"/>
              </a:avLst>
            </a:prstGeom>
            <a:gradFill rotWithShape="1">
              <a:gsLst>
                <a:gs pos="0">
                  <a:srgbClr val="00668B">
                    <a:alpha val="100000"/>
                  </a:srgbClr>
                </a:gs>
                <a:gs pos="17000">
                  <a:srgbClr val="00668B">
                    <a:alpha val="100000"/>
                  </a:srgbClr>
                </a:gs>
                <a:gs pos="56000">
                  <a:srgbClr val="0092C8">
                    <a:alpha val="100000"/>
                  </a:srgbClr>
                </a:gs>
                <a:gs pos="100000">
                  <a:srgbClr val="00B0F0">
                    <a:alpha val="100000"/>
                  </a:srgbClr>
                </a:gs>
              </a:gsLst>
              <a:lin ang="5400000" scaled="1"/>
              <a:tileRect/>
            </a:gradFill>
            <a:ln w="3175"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85" name="新月形 58"/>
            <p:cNvSpPr/>
            <p:nvPr/>
          </p:nvSpPr>
          <p:spPr>
            <a:xfrm rot="4551297">
              <a:off x="681987" y="-665827"/>
              <a:ext cx="1331655" cy="2663310"/>
            </a:xfrm>
            <a:prstGeom prst="moon">
              <a:avLst>
                <a:gd name="adj" fmla="val 15190"/>
              </a:avLst>
            </a:prstGeom>
            <a:gradFill rotWithShape="1">
              <a:gsLst>
                <a:gs pos="0">
                  <a:srgbClr val="BE1247">
                    <a:alpha val="100000"/>
                  </a:srgbClr>
                </a:gs>
                <a:gs pos="26999">
                  <a:srgbClr val="D2144F">
                    <a:alpha val="100000"/>
                  </a:srgbClr>
                </a:gs>
                <a:gs pos="65999">
                  <a:srgbClr val="F87477">
                    <a:alpha val="100000"/>
                  </a:srgbClr>
                </a:gs>
                <a:gs pos="100000">
                  <a:srgbClr val="FA9496">
                    <a:alpha val="100000"/>
                  </a:srgbClr>
                </a:gs>
              </a:gsLst>
              <a:lin ang="5400000" scaled="1"/>
              <a:tileRect/>
            </a:gradFill>
            <a:ln w="3175"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86" name="新月形 59"/>
            <p:cNvSpPr/>
            <p:nvPr/>
          </p:nvSpPr>
          <p:spPr>
            <a:xfrm rot="9951297">
              <a:off x="1550532" y="16872"/>
              <a:ext cx="1331655" cy="2663311"/>
            </a:xfrm>
            <a:prstGeom prst="moon">
              <a:avLst>
                <a:gd name="adj" fmla="val 15190"/>
              </a:avLst>
            </a:prstGeom>
            <a:gradFill rotWithShape="1">
              <a:gsLst>
                <a:gs pos="0">
                  <a:srgbClr val="C73E01">
                    <a:alpha val="100000"/>
                  </a:srgbClr>
                </a:gs>
                <a:gs pos="26999">
                  <a:srgbClr val="FF7711">
                    <a:alpha val="100000"/>
                  </a:srgbClr>
                </a:gs>
                <a:gs pos="59000">
                  <a:srgbClr val="FFAA01">
                    <a:alpha val="100000"/>
                  </a:srgbClr>
                </a:gs>
                <a:gs pos="79999">
                  <a:srgbClr val="FFC000">
                    <a:alpha val="100000"/>
                  </a:srgbClr>
                </a:gs>
                <a:gs pos="100000">
                  <a:srgbClr val="FECE02">
                    <a:alpha val="100000"/>
                  </a:srgbClr>
                </a:gs>
              </a:gsLst>
              <a:lin ang="5400000" scaled="1"/>
              <a:tileRect/>
            </a:gradFill>
            <a:ln w="3175"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87" name="新月形 60"/>
            <p:cNvSpPr/>
            <p:nvPr/>
          </p:nvSpPr>
          <p:spPr>
            <a:xfrm rot="-6248703">
              <a:off x="879956" y="874655"/>
              <a:ext cx="1331655" cy="2663310"/>
            </a:xfrm>
            <a:prstGeom prst="moon">
              <a:avLst>
                <a:gd name="adj" fmla="val 15190"/>
              </a:avLst>
            </a:prstGeom>
            <a:gradFill rotWithShape="1">
              <a:gsLst>
                <a:gs pos="0">
                  <a:srgbClr val="119707">
                    <a:alpha val="100000"/>
                  </a:srgbClr>
                </a:gs>
                <a:gs pos="17999">
                  <a:srgbClr val="119707">
                    <a:alpha val="100000"/>
                  </a:srgbClr>
                </a:gs>
                <a:gs pos="67000">
                  <a:srgbClr val="8AD53F">
                    <a:alpha val="100000"/>
                  </a:srgbClr>
                </a:gs>
                <a:gs pos="100000">
                  <a:srgbClr val="BCEB6F">
                    <a:alpha val="100000"/>
                  </a:srgbClr>
                </a:gs>
              </a:gsLst>
              <a:lin ang="5400000" scaled="1"/>
              <a:tileRect/>
            </a:gradFill>
            <a:ln w="3175"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7188" name="直接连接符 62"/>
          <p:cNvSpPr/>
          <p:nvPr/>
        </p:nvSpPr>
        <p:spPr>
          <a:xfrm flipH="1">
            <a:off x="2422525" y="4787900"/>
            <a:ext cx="3576638" cy="0"/>
          </a:xfrm>
          <a:prstGeom prst="line">
            <a:avLst/>
          </a:prstGeom>
          <a:ln w="12700" cap="flat" cmpd="sng">
            <a:solidFill>
              <a:srgbClr val="99D000"/>
            </a:solidFill>
            <a:prstDash val="sysDot"/>
            <a:round/>
            <a:headEnd type="oval" w="med" len="med"/>
            <a:tailEnd type="oval" w="med" len="med"/>
          </a:ln>
        </p:spPr>
      </p:sp>
      <p:sp>
        <p:nvSpPr>
          <p:cNvPr id="7189" name="直接连接符 63"/>
          <p:cNvSpPr/>
          <p:nvPr/>
        </p:nvSpPr>
        <p:spPr>
          <a:xfrm flipH="1">
            <a:off x="7751763" y="2586038"/>
            <a:ext cx="3744912" cy="1587"/>
          </a:xfrm>
          <a:prstGeom prst="line">
            <a:avLst/>
          </a:prstGeom>
          <a:ln w="12700" cap="flat" cmpd="sng">
            <a:solidFill>
              <a:srgbClr val="FF3300"/>
            </a:solidFill>
            <a:prstDash val="sysDot"/>
            <a:round/>
            <a:headEnd type="oval" w="med" len="med"/>
            <a:tailEnd type="oval" w="med" len="med"/>
          </a:ln>
        </p:spPr>
      </p:sp>
      <p:sp>
        <p:nvSpPr>
          <p:cNvPr id="7190" name="直接连接符 64"/>
          <p:cNvSpPr/>
          <p:nvPr/>
        </p:nvSpPr>
        <p:spPr>
          <a:xfrm flipH="1">
            <a:off x="8126413" y="4365625"/>
            <a:ext cx="3370262" cy="0"/>
          </a:xfrm>
          <a:prstGeom prst="line">
            <a:avLst/>
          </a:prstGeom>
          <a:ln w="12700" cap="flat" cmpd="sng">
            <a:solidFill>
              <a:srgbClr val="FF9900"/>
            </a:solidFill>
            <a:prstDash val="sysDot"/>
            <a:round/>
            <a:headEnd type="oval" w="med" len="med"/>
            <a:tailEnd type="oval" w="med" len="med"/>
          </a:ln>
        </p:spPr>
      </p:sp>
      <p:sp>
        <p:nvSpPr>
          <p:cNvPr id="7191" name="直接连接符 61"/>
          <p:cNvSpPr/>
          <p:nvPr/>
        </p:nvSpPr>
        <p:spPr>
          <a:xfrm flipH="1">
            <a:off x="2422525" y="3136900"/>
            <a:ext cx="3198813" cy="0"/>
          </a:xfrm>
          <a:prstGeom prst="line">
            <a:avLst/>
          </a:prstGeom>
          <a:ln w="12700" cap="flat" cmpd="sng">
            <a:solidFill>
              <a:srgbClr val="00B0F0"/>
            </a:solidFill>
            <a:prstDash val="sysDot"/>
            <a:round/>
            <a:headEnd type="oval" w="med" len="med"/>
            <a:tailEnd type="oval" w="med" len="med"/>
          </a:ln>
        </p:spPr>
      </p:sp>
      <p:grpSp>
        <p:nvGrpSpPr>
          <p:cNvPr id="7193" name="组合 65"/>
          <p:cNvGrpSpPr/>
          <p:nvPr/>
        </p:nvGrpSpPr>
        <p:grpSpPr>
          <a:xfrm>
            <a:off x="2476500" y="1917700"/>
            <a:ext cx="2898775" cy="1112838"/>
            <a:chOff x="0" y="0"/>
            <a:chExt cx="2898896" cy="1112431"/>
          </a:xfrm>
        </p:grpSpPr>
        <p:sp>
          <p:nvSpPr>
            <p:cNvPr id="2" name="矩形 4"/>
            <p:cNvSpPr/>
            <p:nvPr/>
          </p:nvSpPr>
          <p:spPr>
            <a:xfrm>
              <a:off x="1" y="432630"/>
              <a:ext cx="2898895"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知识不会被消耗，通过互动可以增加知识。</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7194" name="TextBox 67"/>
            <p:cNvSpPr/>
            <p:nvPr/>
          </p:nvSpPr>
          <p:spPr>
            <a:xfrm>
              <a:off x="0" y="0"/>
              <a:ext cx="2898895"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共享性</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96" name="组合 68"/>
          <p:cNvGrpSpPr/>
          <p:nvPr/>
        </p:nvGrpSpPr>
        <p:grpSpPr>
          <a:xfrm>
            <a:off x="2476500" y="3573463"/>
            <a:ext cx="2898775" cy="1112837"/>
            <a:chOff x="0" y="0"/>
            <a:chExt cx="2898896" cy="1112431"/>
          </a:xfrm>
        </p:grpSpPr>
        <p:sp>
          <p:nvSpPr>
            <p:cNvPr id="3" name="矩形 4"/>
            <p:cNvSpPr/>
            <p:nvPr/>
          </p:nvSpPr>
          <p:spPr>
            <a:xfrm>
              <a:off x="1" y="432630"/>
              <a:ext cx="2898895"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对于知识的理解是个人的、特殊的、难以充分交流的。</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7197" name="TextBox 70"/>
            <p:cNvSpPr/>
            <p:nvPr/>
          </p:nvSpPr>
          <p:spPr>
            <a:xfrm>
              <a:off x="0" y="0"/>
              <a:ext cx="2898895"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隐含性</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99" name="组合 73"/>
          <p:cNvGrpSpPr/>
          <p:nvPr/>
        </p:nvGrpSpPr>
        <p:grpSpPr>
          <a:xfrm>
            <a:off x="8164513" y="1341438"/>
            <a:ext cx="3332162" cy="1112837"/>
            <a:chOff x="0" y="0"/>
            <a:chExt cx="3330944" cy="1112431"/>
          </a:xfrm>
        </p:grpSpPr>
        <p:sp>
          <p:nvSpPr>
            <p:cNvPr id="4" name="矩形 4"/>
            <p:cNvSpPr/>
            <p:nvPr/>
          </p:nvSpPr>
          <p:spPr>
            <a:xfrm>
              <a:off x="1" y="432630"/>
              <a:ext cx="3330943"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知识在传播和使用过程中有不断被丰富、被充实的可能性。</a:t>
              </a:r>
            </a:p>
          </p:txBody>
        </p:sp>
        <p:sp>
          <p:nvSpPr>
            <p:cNvPr id="7200" name="TextBox 75"/>
            <p:cNvSpPr/>
            <p:nvPr/>
          </p:nvSpPr>
          <p:spPr>
            <a:xfrm>
              <a:off x="0" y="0"/>
              <a:ext cx="2898895"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增值性</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202" name="组合 78"/>
          <p:cNvGrpSpPr/>
          <p:nvPr/>
        </p:nvGrpSpPr>
        <p:grpSpPr>
          <a:xfrm>
            <a:off x="8380413" y="3141663"/>
            <a:ext cx="3114675" cy="1112837"/>
            <a:chOff x="0" y="0"/>
            <a:chExt cx="3114920" cy="1112431"/>
          </a:xfrm>
        </p:grpSpPr>
        <p:sp>
          <p:nvSpPr>
            <p:cNvPr id="5" name="矩形 4"/>
            <p:cNvSpPr/>
            <p:nvPr/>
          </p:nvSpPr>
          <p:spPr>
            <a:xfrm>
              <a:off x="1" y="432630"/>
              <a:ext cx="3114919" cy="679801"/>
            </a:xfrm>
            <a:prstGeom prst="rect">
              <a:avLst/>
            </a:prstGeom>
            <a:noFill/>
            <a:ln w="9525">
              <a:noFill/>
            </a:ln>
          </p:spPr>
          <p:txBody>
            <a:bodyPr anchor="t">
              <a:spAutoFit/>
            </a:bodyPr>
            <a:lstStyle/>
            <a:p>
              <a:pPr lvl="0" indent="0" algn="ctr">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知识在经济发展中所占比重与创造的价值呈逐年上升趋势。</a:t>
              </a:r>
            </a:p>
          </p:txBody>
        </p:sp>
        <p:sp>
          <p:nvSpPr>
            <p:cNvPr id="7203" name="TextBox 80"/>
            <p:cNvSpPr/>
            <p:nvPr/>
          </p:nvSpPr>
          <p:spPr>
            <a:xfrm>
              <a:off x="0" y="0"/>
              <a:ext cx="2898895" cy="369332"/>
            </a:xfrm>
            <a:prstGeom prst="rect">
              <a:avLst/>
            </a:prstGeom>
            <a:noFill/>
            <a:ln w="9525">
              <a:noFill/>
            </a:ln>
          </p:spPr>
          <p:txBody>
            <a:bodyPr anchor="t">
              <a:spAutoFit/>
            </a:bodyPr>
            <a:lstStyle/>
            <a:p>
              <a:pPr lvl="0" indent="0" algn="ct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资源性</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204" name="TextBox 3"/>
          <p:cNvSpPr txBox="1"/>
          <p:nvPr/>
        </p:nvSpPr>
        <p:spPr>
          <a:xfrm>
            <a:off x="7535863" y="6526213"/>
            <a:ext cx="4610100" cy="559435"/>
          </a:xfrm>
          <a:prstGeom prst="rect">
            <a:avLst/>
          </a:prstGeom>
          <a:noFill/>
          <a:ln w="9525">
            <a:noFill/>
          </a:ln>
        </p:spPr>
        <p:txBody>
          <a:bodyPr anchor="t">
            <a:spAutoFit/>
          </a:bodyPr>
          <a:lstStyle/>
          <a:p>
            <a:pPr lvl="0" indent="0" algn="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a:t>
            </a:r>
          </a:p>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193"/>
                                        </p:tgtEl>
                                        <p:attrNameLst>
                                          <p:attrName>style.visibility</p:attrName>
                                        </p:attrNameLst>
                                      </p:cBhvr>
                                      <p:to>
                                        <p:strVal val="visible"/>
                                      </p:to>
                                    </p:set>
                                    <p:anim calcmode="lin" valueType="num">
                                      <p:cBhvr>
                                        <p:cTn id="7" dur="500" fill="hold"/>
                                        <p:tgtEl>
                                          <p:spTgt spid="7193"/>
                                        </p:tgtEl>
                                        <p:attrNameLst>
                                          <p:attrName>ppt_x</p:attrName>
                                        </p:attrNameLst>
                                      </p:cBhvr>
                                      <p:tavLst>
                                        <p:tav tm="0">
                                          <p:val>
                                            <p:strVal val="1+#ppt_w/2"/>
                                          </p:val>
                                        </p:tav>
                                        <p:tav tm="100000">
                                          <p:val>
                                            <p:strVal val="#ppt_x"/>
                                          </p:val>
                                        </p:tav>
                                      </p:tavLst>
                                    </p:anim>
                                    <p:anim calcmode="lin" valueType="num">
                                      <p:cBhvr>
                                        <p:cTn id="8" dur="500" fill="hold"/>
                                        <p:tgtEl>
                                          <p:spTgt spid="719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196"/>
                                        </p:tgtEl>
                                        <p:attrNameLst>
                                          <p:attrName>style.visibility</p:attrName>
                                        </p:attrNameLst>
                                      </p:cBhvr>
                                      <p:to>
                                        <p:strVal val="visible"/>
                                      </p:to>
                                    </p:set>
                                    <p:anim calcmode="lin" valueType="num">
                                      <p:cBhvr>
                                        <p:cTn id="11" dur="500" fill="hold"/>
                                        <p:tgtEl>
                                          <p:spTgt spid="7196"/>
                                        </p:tgtEl>
                                        <p:attrNameLst>
                                          <p:attrName>ppt_x</p:attrName>
                                        </p:attrNameLst>
                                      </p:cBhvr>
                                      <p:tavLst>
                                        <p:tav tm="0">
                                          <p:val>
                                            <p:strVal val="1+#ppt_w/2"/>
                                          </p:val>
                                        </p:tav>
                                        <p:tav tm="100000">
                                          <p:val>
                                            <p:strVal val="#ppt_x"/>
                                          </p:val>
                                        </p:tav>
                                      </p:tavLst>
                                    </p:anim>
                                    <p:anim calcmode="lin" valueType="num">
                                      <p:cBhvr>
                                        <p:cTn id="12" dur="500" fill="hold"/>
                                        <p:tgtEl>
                                          <p:spTgt spid="719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199"/>
                                        </p:tgtEl>
                                        <p:attrNameLst>
                                          <p:attrName>style.visibility</p:attrName>
                                        </p:attrNameLst>
                                      </p:cBhvr>
                                      <p:to>
                                        <p:strVal val="visible"/>
                                      </p:to>
                                    </p:set>
                                    <p:anim calcmode="lin" valueType="num">
                                      <p:cBhvr>
                                        <p:cTn id="15" dur="500" fill="hold"/>
                                        <p:tgtEl>
                                          <p:spTgt spid="7199"/>
                                        </p:tgtEl>
                                        <p:attrNameLst>
                                          <p:attrName>ppt_x</p:attrName>
                                        </p:attrNameLst>
                                      </p:cBhvr>
                                      <p:tavLst>
                                        <p:tav tm="0">
                                          <p:val>
                                            <p:strVal val="1+#ppt_w/2"/>
                                          </p:val>
                                        </p:tav>
                                        <p:tav tm="100000">
                                          <p:val>
                                            <p:strVal val="#ppt_x"/>
                                          </p:val>
                                        </p:tav>
                                      </p:tavLst>
                                    </p:anim>
                                    <p:anim calcmode="lin" valueType="num">
                                      <p:cBhvr>
                                        <p:cTn id="16" dur="500" fill="hold"/>
                                        <p:tgtEl>
                                          <p:spTgt spid="719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202"/>
                                        </p:tgtEl>
                                        <p:attrNameLst>
                                          <p:attrName>style.visibility</p:attrName>
                                        </p:attrNameLst>
                                      </p:cBhvr>
                                      <p:to>
                                        <p:strVal val="visible"/>
                                      </p:to>
                                    </p:set>
                                    <p:anim calcmode="lin" valueType="num">
                                      <p:cBhvr>
                                        <p:cTn id="19" dur="500" fill="hold"/>
                                        <p:tgtEl>
                                          <p:spTgt spid="7202"/>
                                        </p:tgtEl>
                                        <p:attrNameLst>
                                          <p:attrName>ppt_x</p:attrName>
                                        </p:attrNameLst>
                                      </p:cBhvr>
                                      <p:tavLst>
                                        <p:tav tm="0">
                                          <p:val>
                                            <p:strVal val="1+#ppt_w/2"/>
                                          </p:val>
                                        </p:tav>
                                        <p:tav tm="100000">
                                          <p:val>
                                            <p:strVal val="#ppt_x"/>
                                          </p:val>
                                        </p:tav>
                                      </p:tavLst>
                                    </p:anim>
                                    <p:anim calcmode="lin" valueType="num">
                                      <p:cBhvr>
                                        <p:cTn id="20" dur="500" fill="hold"/>
                                        <p:tgtEl>
                                          <p:spTgt spid="72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194" name="组合 7"/>
          <p:cNvGrpSpPr/>
          <p:nvPr/>
        </p:nvGrpSpPr>
        <p:grpSpPr>
          <a:xfrm>
            <a:off x="1127125" y="441325"/>
            <a:ext cx="10944225" cy="468313"/>
            <a:chOff x="0" y="0"/>
            <a:chExt cx="10945070" cy="468001"/>
          </a:xfrm>
        </p:grpSpPr>
        <p:sp>
          <p:nvSpPr>
            <p:cNvPr id="8195"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8196"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8197"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8198" name="组合 11"/>
            <p:cNvGrpSpPr>
              <a:grpSpLocks noChangeAspect="1"/>
            </p:cNvGrpSpPr>
            <p:nvPr/>
          </p:nvGrpSpPr>
          <p:grpSpPr>
            <a:xfrm>
              <a:off x="2289512" y="58521"/>
              <a:ext cx="8655558" cy="372300"/>
              <a:chOff x="0" y="0"/>
              <a:chExt cx="8655558" cy="372300"/>
            </a:xfrm>
          </p:grpSpPr>
          <p:pic>
            <p:nvPicPr>
              <p:cNvPr id="8199"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8200"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8201"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8202"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8203"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8204"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sp>
        <p:nvSpPr>
          <p:cNvPr id="8205"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知识的分类</a:t>
            </a:r>
            <a:endParaRPr lang="en-US" altLang="x-none" sz="1800" b="1" i="1"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207" name="肘形连接符 5"/>
          <p:cNvCxnSpPr/>
          <p:nvPr/>
        </p:nvCxnSpPr>
        <p:spPr>
          <a:xfrm>
            <a:off x="1558925" y="5049838"/>
            <a:ext cx="4800600" cy="1509712"/>
          </a:xfrm>
          <a:prstGeom prst="bentConnector3">
            <a:avLst>
              <a:gd name="adj1" fmla="val 5931"/>
            </a:avLst>
          </a:prstGeom>
          <a:ln w="9525" cap="flat" cmpd="sng">
            <a:solidFill>
              <a:srgbClr val="F182FA"/>
            </a:solidFill>
            <a:prstDash val="dash"/>
            <a:miter/>
            <a:headEnd type="oval" w="med" len="med"/>
            <a:tailEnd type="diamond" w="lg" len="lg"/>
          </a:ln>
        </p:spPr>
      </p:cxnSp>
      <p:grpSp>
        <p:nvGrpSpPr>
          <p:cNvPr id="8208" name="组合 1"/>
          <p:cNvGrpSpPr/>
          <p:nvPr/>
        </p:nvGrpSpPr>
        <p:grpSpPr>
          <a:xfrm>
            <a:off x="1558925" y="5276850"/>
            <a:ext cx="5087938" cy="1570038"/>
            <a:chOff x="0" y="0"/>
            <a:chExt cx="5088330" cy="1569660"/>
          </a:xfrm>
        </p:grpSpPr>
        <p:sp>
          <p:nvSpPr>
            <p:cNvPr id="2" name="矩形 46"/>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按知识所描述对象的性质来分</a:t>
              </a:r>
              <a:endParaRPr lang="zh-CN" altLang="en-US" sz="1800" b="1" i="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9" name="TextBox 52"/>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F5A7FB"/>
                  </a:solidFill>
                  <a:latin typeface="Broadway" pitchFamily="82" charset="0"/>
                  <a:ea typeface="DFPYeaSong-B5" pitchFamily="2" charset="-120"/>
                  <a:sym typeface="Broadway" pitchFamily="82" charset="0"/>
                </a:rPr>
                <a:t>1</a:t>
              </a:r>
              <a:endParaRPr lang="zh-CN" altLang="en-US" sz="9600" b="1" i="1" dirty="0">
                <a:solidFill>
                  <a:srgbClr val="F5A7FB"/>
                </a:solidFill>
                <a:latin typeface="Broadway" pitchFamily="82" charset="0"/>
                <a:ea typeface="DFPYeaSong-B5" pitchFamily="2" charset="-120"/>
                <a:sym typeface="Broadway" pitchFamily="82" charset="0"/>
              </a:endParaRPr>
            </a:p>
          </p:txBody>
        </p:sp>
      </p:grpSp>
      <p:pic>
        <p:nvPicPr>
          <p:cNvPr id="8211" name="Picture 2" descr="C:\Documents and Settings\Teliss_Tong\桌面\xpic4300.jpg"/>
          <p:cNvPicPr>
            <a:picLocks noChangeAspect="1"/>
          </p:cNvPicPr>
          <p:nvPr/>
        </p:nvPicPr>
        <p:blipFill>
          <a:blip r:embed="rId6"/>
          <a:stretch>
            <a:fillRect/>
          </a:stretch>
        </p:blipFill>
        <p:spPr>
          <a:xfrm>
            <a:off x="2998788" y="1412875"/>
            <a:ext cx="3240087" cy="2155825"/>
          </a:xfrm>
          <a:prstGeom prst="rect">
            <a:avLst/>
          </a:prstGeom>
          <a:noFill/>
          <a:ln w="28575" cap="flat" cmpd="sng">
            <a:solidFill>
              <a:srgbClr val="F5A7FB"/>
            </a:solidFill>
            <a:prstDash val="solid"/>
            <a:miter/>
            <a:headEnd type="none" w="med" len="med"/>
            <a:tailEnd type="none" w="med" len="med"/>
          </a:ln>
        </p:spPr>
      </p:pic>
      <p:pic>
        <p:nvPicPr>
          <p:cNvPr id="8212" name="Picture 3" descr="C:\Documents and Settings\Teliss_Tong\桌面\xpic4435.jpg"/>
          <p:cNvPicPr>
            <a:picLocks noChangeAspect="1"/>
          </p:cNvPicPr>
          <p:nvPr/>
        </p:nvPicPr>
        <p:blipFill>
          <a:blip r:embed="rId7"/>
          <a:stretch>
            <a:fillRect/>
          </a:stretch>
        </p:blipFill>
        <p:spPr>
          <a:xfrm>
            <a:off x="2998788" y="3838575"/>
            <a:ext cx="3240087" cy="2155825"/>
          </a:xfrm>
          <a:prstGeom prst="rect">
            <a:avLst/>
          </a:prstGeom>
          <a:noFill/>
          <a:ln w="28575" cap="flat" cmpd="sng">
            <a:solidFill>
              <a:srgbClr val="F5A7FB"/>
            </a:solidFill>
            <a:prstDash val="solid"/>
            <a:miter/>
            <a:headEnd type="none" w="med" len="med"/>
            <a:tailEnd type="none" w="med" len="med"/>
          </a:ln>
        </p:spPr>
      </p:pic>
      <p:sp>
        <p:nvSpPr>
          <p:cNvPr id="8213" name="Straight Connector 10"/>
          <p:cNvSpPr/>
          <p:nvPr/>
        </p:nvSpPr>
        <p:spPr>
          <a:xfrm>
            <a:off x="6383338" y="3502025"/>
            <a:ext cx="5135562" cy="0"/>
          </a:xfrm>
          <a:prstGeom prst="line">
            <a:avLst/>
          </a:prstGeom>
          <a:ln w="9525" cap="flat" cmpd="sng">
            <a:solidFill>
              <a:srgbClr val="F5A7FB"/>
            </a:solidFill>
            <a:prstDash val="sysDash"/>
            <a:round/>
            <a:headEnd type="oval" w="med" len="med"/>
            <a:tailEnd type="oval" w="med" len="med"/>
          </a:ln>
        </p:spPr>
      </p:sp>
      <p:sp>
        <p:nvSpPr>
          <p:cNvPr id="8214" name="Straight Connector 10"/>
          <p:cNvSpPr/>
          <p:nvPr/>
        </p:nvSpPr>
        <p:spPr>
          <a:xfrm>
            <a:off x="6383338" y="5949950"/>
            <a:ext cx="5135562" cy="0"/>
          </a:xfrm>
          <a:prstGeom prst="line">
            <a:avLst/>
          </a:prstGeom>
          <a:ln w="9525" cap="flat" cmpd="sng">
            <a:solidFill>
              <a:srgbClr val="F5A7FB"/>
            </a:solidFill>
            <a:prstDash val="sysDash"/>
            <a:round/>
            <a:headEnd type="oval" w="med" len="med"/>
            <a:tailEnd type="oval" w="med" len="med"/>
          </a:ln>
        </p:spPr>
      </p:sp>
      <p:grpSp>
        <p:nvGrpSpPr>
          <p:cNvPr id="8215" name="组合 6"/>
          <p:cNvGrpSpPr/>
          <p:nvPr/>
        </p:nvGrpSpPr>
        <p:grpSpPr>
          <a:xfrm>
            <a:off x="6454775" y="1397000"/>
            <a:ext cx="5067300" cy="1997075"/>
            <a:chOff x="0" y="0"/>
            <a:chExt cx="5066132" cy="1996217"/>
          </a:xfrm>
        </p:grpSpPr>
        <p:sp>
          <p:nvSpPr>
            <p:cNvPr id="3" name="直接连接符 9"/>
            <p:cNvSpPr/>
            <p:nvPr/>
          </p:nvSpPr>
          <p:spPr>
            <a:xfrm flipV="1">
              <a:off x="5066132" y="87977"/>
              <a:ext cx="1" cy="1908240"/>
            </a:xfrm>
            <a:prstGeom prst="line">
              <a:avLst/>
            </a:prstGeom>
            <a:ln w="9525" cap="flat" cmpd="sng">
              <a:solidFill>
                <a:srgbClr val="F5A7FB"/>
              </a:solidFill>
              <a:prstDash val="sysDash"/>
              <a:round/>
              <a:headEnd type="oval" w="med" len="med"/>
              <a:tailEnd type="oval" w="med" len="med"/>
            </a:ln>
          </p:spPr>
        </p:sp>
        <p:sp>
          <p:nvSpPr>
            <p:cNvPr id="8216" name="矩形 4"/>
            <p:cNvSpPr/>
            <p:nvPr/>
          </p:nvSpPr>
          <p:spPr>
            <a:xfrm>
              <a:off x="0" y="469503"/>
              <a:ext cx="4896544" cy="1295355"/>
            </a:xfrm>
            <a:prstGeom prst="rect">
              <a:avLst/>
            </a:prstGeom>
            <a:noFill/>
            <a:ln w="9525">
              <a:noFill/>
            </a:ln>
          </p:spPr>
          <p:txBody>
            <a:bodyPr anchor="t">
              <a:spAutoFit/>
            </a:bodyPr>
            <a:lstStyle/>
            <a:p>
              <a:pPr lvl="0" indent="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是指我们所知道的事物、状况的知识，即事实型信息，是关于“是什么（事实）”、“为什么（原理）”的知识。如，蔬菜蕴含丰富的维生素。温度计制作的原理是利用物质的热胀冷缩现象等。</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8217" name="TextBox 16"/>
            <p:cNvSpPr/>
            <p:nvPr/>
          </p:nvSpPr>
          <p:spPr>
            <a:xfrm>
              <a:off x="0" y="0"/>
              <a:ext cx="2732406" cy="369332"/>
            </a:xfrm>
            <a:prstGeom prst="rect">
              <a:avLst/>
            </a:prstGeom>
            <a:noFill/>
            <a:ln w="9525">
              <a:noFill/>
            </a:ln>
          </p:spPr>
          <p:txBody>
            <a:bodyPr anchor="t">
              <a:spAutoFit/>
            </a:bodyPr>
            <a:lstStyle/>
            <a:p>
              <a:pPr lvl="0" indent="0"/>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陈述性知识</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19" name="组合 7"/>
          <p:cNvGrpSpPr/>
          <p:nvPr/>
        </p:nvGrpSpPr>
        <p:grpSpPr>
          <a:xfrm>
            <a:off x="6454775" y="3827463"/>
            <a:ext cx="5067300" cy="2014537"/>
            <a:chOff x="0" y="0"/>
            <a:chExt cx="5066132" cy="2014801"/>
          </a:xfrm>
        </p:grpSpPr>
        <p:sp>
          <p:nvSpPr>
            <p:cNvPr id="4" name="直接连接符 13"/>
            <p:cNvSpPr/>
            <p:nvPr/>
          </p:nvSpPr>
          <p:spPr>
            <a:xfrm flipV="1">
              <a:off x="5066132" y="106561"/>
              <a:ext cx="1" cy="1908240"/>
            </a:xfrm>
            <a:prstGeom prst="line">
              <a:avLst/>
            </a:prstGeom>
            <a:ln w="9525" cap="flat" cmpd="sng">
              <a:solidFill>
                <a:srgbClr val="F5A7FB"/>
              </a:solidFill>
              <a:prstDash val="sysDash"/>
              <a:round/>
              <a:headEnd type="oval" w="med" len="med"/>
              <a:tailEnd type="oval" w="med" len="med"/>
            </a:ln>
          </p:spPr>
        </p:sp>
        <p:sp>
          <p:nvSpPr>
            <p:cNvPr id="8220" name="矩形 4"/>
            <p:cNvSpPr/>
            <p:nvPr/>
          </p:nvSpPr>
          <p:spPr>
            <a:xfrm>
              <a:off x="0" y="469503"/>
              <a:ext cx="4896544" cy="679801"/>
            </a:xfrm>
            <a:prstGeom prst="rect">
              <a:avLst/>
            </a:prstGeom>
            <a:noFill/>
            <a:ln w="9525">
              <a:noFill/>
            </a:ln>
          </p:spPr>
          <p:txBody>
            <a:bodyPr anchor="t">
              <a:spAutoFit/>
            </a:bodyPr>
            <a:lstStyle/>
            <a:p>
              <a:pPr lvl="0" indent="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是关于我们怎样做事的知识，即经验型信息，如技术、技巧、工艺、方法等。</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8221" name="TextBox 18"/>
            <p:cNvSpPr/>
            <p:nvPr/>
          </p:nvSpPr>
          <p:spPr>
            <a:xfrm>
              <a:off x="0" y="0"/>
              <a:ext cx="2732406" cy="369332"/>
            </a:xfrm>
            <a:prstGeom prst="rect">
              <a:avLst/>
            </a:prstGeom>
            <a:noFill/>
            <a:ln w="9525">
              <a:noFill/>
            </a:ln>
          </p:spPr>
          <p:txBody>
            <a:bodyPr anchor="t">
              <a:spAutoFit/>
            </a:bodyPr>
            <a:lstStyle/>
            <a:p>
              <a:pPr lvl="0" indent="0"/>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程序性知识</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222" name="TextBox 3"/>
          <p:cNvSpPr txBox="1"/>
          <p:nvPr/>
        </p:nvSpPr>
        <p:spPr>
          <a:xfrm>
            <a:off x="7535863" y="6526213"/>
            <a:ext cx="4610100" cy="559435"/>
          </a:xfrm>
          <a:prstGeom prst="rect">
            <a:avLst/>
          </a:prstGeom>
          <a:noFill/>
          <a:ln w="9525">
            <a:noFill/>
          </a:ln>
        </p:spPr>
        <p:txBody>
          <a:bodyPr anchor="t">
            <a:spAutoFit/>
          </a:bodyPr>
          <a:lstStyle/>
          <a:p>
            <a:pPr lvl="0" indent="0" algn="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07"/>
                                        </p:tgtEl>
                                        <p:attrNameLst>
                                          <p:attrName>style.visibility</p:attrName>
                                        </p:attrNameLst>
                                      </p:cBhvr>
                                      <p:to>
                                        <p:strVal val="visible"/>
                                      </p:to>
                                    </p:set>
                                    <p:animEffect filter="wipe(left)">
                                      <p:cBhvr>
                                        <p:cTn id="7" dur="500"/>
                                        <p:tgtEl>
                                          <p:spTgt spid="8207"/>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8208"/>
                                        </p:tgtEl>
                                        <p:attrNameLst>
                                          <p:attrName>style.visibility</p:attrName>
                                        </p:attrNameLst>
                                      </p:cBhvr>
                                      <p:to>
                                        <p:strVal val="visible"/>
                                      </p:to>
                                    </p:set>
                                    <p:anim calcmode="lin" valueType="num">
                                      <p:cBhvr>
                                        <p:cTn id="11" dur="100" fill="hold"/>
                                        <p:tgtEl>
                                          <p:spTgt spid="8208"/>
                                        </p:tgtEl>
                                        <p:attrNameLst>
                                          <p:attrName>ppt_x</p:attrName>
                                        </p:attrNameLst>
                                      </p:cBhvr>
                                      <p:tavLst>
                                        <p:tav tm="0">
                                          <p:val>
                                            <p:strVal val="1+#ppt_w/2"/>
                                          </p:val>
                                        </p:tav>
                                        <p:tav tm="100000">
                                          <p:val>
                                            <p:strVal val="#ppt_x"/>
                                          </p:val>
                                        </p:tav>
                                      </p:tavLst>
                                    </p:anim>
                                    <p:anim calcmode="lin" valueType="num">
                                      <p:cBhvr>
                                        <p:cTn id="12" dur="100" fill="hold"/>
                                        <p:tgtEl>
                                          <p:spTgt spid="8208"/>
                                        </p:tgtEl>
                                        <p:attrNameLst>
                                          <p:attrName>ppt_y</p:attrName>
                                        </p:attrNameLst>
                                      </p:cBhvr>
                                      <p:tavLst>
                                        <p:tav tm="0">
                                          <p:val>
                                            <p:strVal val="#ppt_y"/>
                                          </p:val>
                                        </p:tav>
                                        <p:tav tm="100000">
                                          <p:val>
                                            <p:strVal val="#ppt_y"/>
                                          </p:val>
                                        </p:tav>
                                      </p:tavLst>
                                    </p:anim>
                                  </p:childTnLst>
                                </p:cTn>
                              </p:par>
                            </p:childTnLst>
                          </p:cTn>
                        </p:par>
                        <p:par>
                          <p:cTn id="13" fill="hold">
                            <p:stCondLst>
                              <p:cond delay="1300"/>
                            </p:stCondLst>
                            <p:childTnLst>
                              <p:par>
                                <p:cTn id="14" presetID="52" presetClass="entr" presetSubtype="0" fill="hold" nodeType="afterEffect">
                                  <p:stCondLst>
                                    <p:cond delay="0"/>
                                  </p:stCondLst>
                                  <p:childTnLst>
                                    <p:set>
                                      <p:cBhvr>
                                        <p:cTn id="15" dur="1" fill="hold">
                                          <p:stCondLst>
                                            <p:cond delay="0"/>
                                          </p:stCondLst>
                                        </p:cTn>
                                        <p:tgtEl>
                                          <p:spTgt spid="8211"/>
                                        </p:tgtEl>
                                        <p:attrNameLst>
                                          <p:attrName>style.visibility</p:attrName>
                                        </p:attrNameLst>
                                      </p:cBhvr>
                                      <p:to>
                                        <p:strVal val="visible"/>
                                      </p:to>
                                    </p:set>
                                    <p:animScale>
                                      <p:cBhvr>
                                        <p:cTn id="16" dur="1000" decel="50000" fill="hold">
                                          <p:stCondLst>
                                            <p:cond delay="0"/>
                                          </p:stCondLst>
                                        </p:cTn>
                                        <p:tgtEl>
                                          <p:spTgt spid="82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8211"/>
                                        </p:tgtEl>
                                        <p:attrNameLst>
                                          <p:attrName>ppt_x</p:attrName>
                                          <p:attrName>ppt_y</p:attrName>
                                        </p:attrNameLst>
                                      </p:cBhvr>
                                    </p:animMotion>
                                    <p:animEffect filter="fade">
                                      <p:cBhvr>
                                        <p:cTn id="18" dur="1000"/>
                                        <p:tgtEl>
                                          <p:spTgt spid="8211"/>
                                        </p:tgtEl>
                                      </p:cBhvr>
                                    </p:animEffect>
                                  </p:childTnLst>
                                </p:cTn>
                              </p:par>
                              <p:par>
                                <p:cTn id="19" presetID="52" presetClass="entr" presetSubtype="0" fill="hold" nodeType="withEffect">
                                  <p:stCondLst>
                                    <p:cond delay="200"/>
                                  </p:stCondLst>
                                  <p:childTnLst>
                                    <p:set>
                                      <p:cBhvr>
                                        <p:cTn id="20" dur="1" fill="hold">
                                          <p:stCondLst>
                                            <p:cond delay="0"/>
                                          </p:stCondLst>
                                        </p:cTn>
                                        <p:tgtEl>
                                          <p:spTgt spid="8212"/>
                                        </p:tgtEl>
                                        <p:attrNameLst>
                                          <p:attrName>style.visibility</p:attrName>
                                        </p:attrNameLst>
                                      </p:cBhvr>
                                      <p:to>
                                        <p:strVal val="visible"/>
                                      </p:to>
                                    </p:set>
                                    <p:animScale>
                                      <p:cBhvr>
                                        <p:cTn id="21" dur="1000" decel="50000" fill="hold">
                                          <p:stCondLst>
                                            <p:cond delay="0"/>
                                          </p:stCondLst>
                                        </p:cTn>
                                        <p:tgtEl>
                                          <p:spTgt spid="82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212"/>
                                        </p:tgtEl>
                                        <p:attrNameLst>
                                          <p:attrName>ppt_x</p:attrName>
                                          <p:attrName>ppt_y</p:attrName>
                                        </p:attrNameLst>
                                      </p:cBhvr>
                                    </p:animMotion>
                                    <p:animEffect filter="fade">
                                      <p:cBhvr>
                                        <p:cTn id="23" dur="1000"/>
                                        <p:tgtEl>
                                          <p:spTgt spid="8212"/>
                                        </p:tgtEl>
                                      </p:cBhvr>
                                    </p:animEffect>
                                  </p:childTnLst>
                                </p:cTn>
                              </p:par>
                            </p:childTnLst>
                          </p:cTn>
                        </p:par>
                        <p:par>
                          <p:cTn id="24" fill="hold">
                            <p:stCondLst>
                              <p:cond delay="2300"/>
                            </p:stCondLst>
                            <p:childTnLst>
                              <p:par>
                                <p:cTn id="25" presetID="22" presetClass="entr" presetSubtype="8" fill="hold" nodeType="afterEffect">
                                  <p:stCondLst>
                                    <p:cond delay="0"/>
                                  </p:stCondLst>
                                  <p:childTnLst>
                                    <p:set>
                                      <p:cBhvr>
                                        <p:cTn id="26" dur="1" fill="hold">
                                          <p:stCondLst>
                                            <p:cond delay="0"/>
                                          </p:stCondLst>
                                        </p:cTn>
                                        <p:tgtEl>
                                          <p:spTgt spid="8213"/>
                                        </p:tgtEl>
                                        <p:attrNameLst>
                                          <p:attrName>style.visibility</p:attrName>
                                        </p:attrNameLst>
                                      </p:cBhvr>
                                      <p:to>
                                        <p:strVal val="visible"/>
                                      </p:to>
                                    </p:set>
                                    <p:animEffect filter="wipe(left)">
                                      <p:cBhvr>
                                        <p:cTn id="27" dur="500"/>
                                        <p:tgtEl>
                                          <p:spTgt spid="8213"/>
                                        </p:tgtEl>
                                      </p:cBhvr>
                                    </p:animEffect>
                                  </p:childTnLst>
                                </p:cTn>
                              </p:par>
                            </p:childTnLst>
                          </p:cTn>
                        </p:par>
                        <p:par>
                          <p:cTn id="28" fill="hold">
                            <p:stCondLst>
                              <p:cond delay="2800"/>
                            </p:stCondLst>
                            <p:childTnLst>
                              <p:par>
                                <p:cTn id="29" presetID="42" presetClass="entr" presetSubtype="0" fill="hold" nodeType="afterEffect">
                                  <p:stCondLst>
                                    <p:cond delay="0"/>
                                  </p:stCondLst>
                                  <p:childTnLst>
                                    <p:set>
                                      <p:cBhvr>
                                        <p:cTn id="30" dur="1" fill="hold">
                                          <p:stCondLst>
                                            <p:cond delay="0"/>
                                          </p:stCondLst>
                                        </p:cTn>
                                        <p:tgtEl>
                                          <p:spTgt spid="8215"/>
                                        </p:tgtEl>
                                        <p:attrNameLst>
                                          <p:attrName>style.visibility</p:attrName>
                                        </p:attrNameLst>
                                      </p:cBhvr>
                                      <p:to>
                                        <p:strVal val="visible"/>
                                      </p:to>
                                    </p:set>
                                    <p:animEffect filter="fade">
                                      <p:cBhvr>
                                        <p:cTn id="31" dur="1000"/>
                                        <p:tgtEl>
                                          <p:spTgt spid="8215"/>
                                        </p:tgtEl>
                                      </p:cBhvr>
                                    </p:animEffect>
                                    <p:anim calcmode="lin" valueType="num">
                                      <p:cBhvr>
                                        <p:cTn id="32" dur="1000" fill="hold"/>
                                        <p:tgtEl>
                                          <p:spTgt spid="8215"/>
                                        </p:tgtEl>
                                        <p:attrNameLst>
                                          <p:attrName>ppt_x</p:attrName>
                                        </p:attrNameLst>
                                      </p:cBhvr>
                                      <p:tavLst>
                                        <p:tav tm="0">
                                          <p:val>
                                            <p:strVal val="#ppt_x"/>
                                          </p:val>
                                        </p:tav>
                                        <p:tav tm="100000">
                                          <p:val>
                                            <p:strVal val="#ppt_x"/>
                                          </p:val>
                                        </p:tav>
                                      </p:tavLst>
                                    </p:anim>
                                    <p:anim calcmode="lin" valueType="num">
                                      <p:cBhvr>
                                        <p:cTn id="33" dur="1000" fill="hold"/>
                                        <p:tgtEl>
                                          <p:spTgt spid="8215"/>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8" fill="hold" nodeType="afterEffect">
                                  <p:stCondLst>
                                    <p:cond delay="0"/>
                                  </p:stCondLst>
                                  <p:childTnLst>
                                    <p:set>
                                      <p:cBhvr>
                                        <p:cTn id="36" dur="1" fill="hold">
                                          <p:stCondLst>
                                            <p:cond delay="0"/>
                                          </p:stCondLst>
                                        </p:cTn>
                                        <p:tgtEl>
                                          <p:spTgt spid="8214"/>
                                        </p:tgtEl>
                                        <p:attrNameLst>
                                          <p:attrName>style.visibility</p:attrName>
                                        </p:attrNameLst>
                                      </p:cBhvr>
                                      <p:to>
                                        <p:strVal val="visible"/>
                                      </p:to>
                                    </p:set>
                                    <p:animEffect filter="wipe(left)">
                                      <p:cBhvr>
                                        <p:cTn id="37" dur="500"/>
                                        <p:tgtEl>
                                          <p:spTgt spid="8214"/>
                                        </p:tgtEl>
                                      </p:cBhvr>
                                    </p:animEffect>
                                  </p:childTnLst>
                                </p:cTn>
                              </p:par>
                            </p:childTnLst>
                          </p:cTn>
                        </p:par>
                        <p:par>
                          <p:cTn id="38" fill="hold">
                            <p:stCondLst>
                              <p:cond delay="4300"/>
                            </p:stCondLst>
                            <p:childTnLst>
                              <p:par>
                                <p:cTn id="39" presetID="42" presetClass="entr" presetSubtype="0" fill="hold" nodeType="afterEffect">
                                  <p:stCondLst>
                                    <p:cond delay="0"/>
                                  </p:stCondLst>
                                  <p:childTnLst>
                                    <p:set>
                                      <p:cBhvr>
                                        <p:cTn id="40" dur="1" fill="hold">
                                          <p:stCondLst>
                                            <p:cond delay="0"/>
                                          </p:stCondLst>
                                        </p:cTn>
                                        <p:tgtEl>
                                          <p:spTgt spid="8219"/>
                                        </p:tgtEl>
                                        <p:attrNameLst>
                                          <p:attrName>style.visibility</p:attrName>
                                        </p:attrNameLst>
                                      </p:cBhvr>
                                      <p:to>
                                        <p:strVal val="visible"/>
                                      </p:to>
                                    </p:set>
                                    <p:animEffect filter="fade">
                                      <p:cBhvr>
                                        <p:cTn id="41" dur="1000"/>
                                        <p:tgtEl>
                                          <p:spTgt spid="8219"/>
                                        </p:tgtEl>
                                      </p:cBhvr>
                                    </p:animEffect>
                                    <p:anim calcmode="lin" valueType="num">
                                      <p:cBhvr>
                                        <p:cTn id="42" dur="1000" fill="hold"/>
                                        <p:tgtEl>
                                          <p:spTgt spid="8219"/>
                                        </p:tgtEl>
                                        <p:attrNameLst>
                                          <p:attrName>ppt_x</p:attrName>
                                        </p:attrNameLst>
                                      </p:cBhvr>
                                      <p:tavLst>
                                        <p:tav tm="0">
                                          <p:val>
                                            <p:strVal val="#ppt_x"/>
                                          </p:val>
                                        </p:tav>
                                        <p:tav tm="100000">
                                          <p:val>
                                            <p:strVal val="#ppt_x"/>
                                          </p:val>
                                        </p:tav>
                                      </p:tavLst>
                                    </p:anim>
                                    <p:anim calcmode="lin" valueType="num">
                                      <p:cBhvr>
                                        <p:cTn id="43" dur="1000" fill="hold"/>
                                        <p:tgtEl>
                                          <p:spTgt spid="8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9218" name="组合 7"/>
          <p:cNvGrpSpPr/>
          <p:nvPr/>
        </p:nvGrpSpPr>
        <p:grpSpPr>
          <a:xfrm>
            <a:off x="1127125" y="441325"/>
            <a:ext cx="10944225" cy="468313"/>
            <a:chOff x="0" y="0"/>
            <a:chExt cx="10945070" cy="468001"/>
          </a:xfrm>
        </p:grpSpPr>
        <p:sp>
          <p:nvSpPr>
            <p:cNvPr id="9219"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9220"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9221"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9222" name="组合 11"/>
            <p:cNvGrpSpPr>
              <a:grpSpLocks noChangeAspect="1"/>
            </p:cNvGrpSpPr>
            <p:nvPr/>
          </p:nvGrpSpPr>
          <p:grpSpPr>
            <a:xfrm>
              <a:off x="2289512" y="58521"/>
              <a:ext cx="8655558" cy="372300"/>
              <a:chOff x="0" y="0"/>
              <a:chExt cx="8655558" cy="372300"/>
            </a:xfrm>
          </p:grpSpPr>
          <p:pic>
            <p:nvPicPr>
              <p:cNvPr id="9223"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9224"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9225"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9226"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9227"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9228"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pic>
        <p:nvPicPr>
          <p:cNvPr id="9230" name="Picture 3" descr="C:\Documents and Settings\Teliss_Tong\My Documents\！PPT图片及版面资源\06-PPT精选插图\02-商务\冰山.jpg"/>
          <p:cNvPicPr>
            <a:picLocks noChangeAspect="1"/>
          </p:cNvPicPr>
          <p:nvPr/>
        </p:nvPicPr>
        <p:blipFill>
          <a:blip r:embed="rId6"/>
          <a:stretch>
            <a:fillRect/>
          </a:stretch>
        </p:blipFill>
        <p:spPr>
          <a:xfrm>
            <a:off x="2927350" y="1492250"/>
            <a:ext cx="3167063" cy="4457700"/>
          </a:xfrm>
          <a:prstGeom prst="rect">
            <a:avLst/>
          </a:prstGeom>
          <a:noFill/>
          <a:ln w="28575" cap="flat" cmpd="sng">
            <a:solidFill>
              <a:srgbClr val="F5A7FB"/>
            </a:solidFill>
            <a:prstDash val="solid"/>
            <a:miter/>
            <a:headEnd type="none" w="med" len="med"/>
            <a:tailEnd type="none" w="med" len="med"/>
          </a:ln>
        </p:spPr>
      </p:pic>
      <p:sp>
        <p:nvSpPr>
          <p:cNvPr id="9231" name="Straight Connector 10"/>
          <p:cNvSpPr/>
          <p:nvPr/>
        </p:nvSpPr>
        <p:spPr>
          <a:xfrm>
            <a:off x="4594225" y="2854325"/>
            <a:ext cx="6924675" cy="0"/>
          </a:xfrm>
          <a:prstGeom prst="line">
            <a:avLst/>
          </a:prstGeom>
          <a:ln w="9525" cap="flat" cmpd="sng">
            <a:solidFill>
              <a:srgbClr val="F5A7FB"/>
            </a:solidFill>
            <a:prstDash val="sysDash"/>
            <a:round/>
            <a:headEnd type="oval" w="med" len="med"/>
            <a:tailEnd type="oval" w="med" len="med"/>
          </a:ln>
        </p:spPr>
      </p:sp>
      <p:sp>
        <p:nvSpPr>
          <p:cNvPr id="2"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知识的分类</a:t>
            </a:r>
            <a:endParaRPr lang="en-US" altLang="x-none" sz="1800" b="1" i="1"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233" name="肘形连接符 5"/>
          <p:cNvCxnSpPr/>
          <p:nvPr/>
        </p:nvCxnSpPr>
        <p:spPr>
          <a:xfrm>
            <a:off x="1558925" y="5049838"/>
            <a:ext cx="4800600" cy="1509712"/>
          </a:xfrm>
          <a:prstGeom prst="bentConnector3">
            <a:avLst>
              <a:gd name="adj1" fmla="val 5931"/>
            </a:avLst>
          </a:prstGeom>
          <a:ln w="9525" cap="flat" cmpd="sng">
            <a:solidFill>
              <a:srgbClr val="F182FA"/>
            </a:solidFill>
            <a:prstDash val="dash"/>
            <a:miter/>
            <a:headEnd type="oval" w="med" len="med"/>
            <a:tailEnd type="diamond" w="lg" len="lg"/>
          </a:ln>
        </p:spPr>
      </p:cxnSp>
      <p:grpSp>
        <p:nvGrpSpPr>
          <p:cNvPr id="9234" name="组合 1"/>
          <p:cNvGrpSpPr/>
          <p:nvPr/>
        </p:nvGrpSpPr>
        <p:grpSpPr>
          <a:xfrm>
            <a:off x="1558925" y="5276850"/>
            <a:ext cx="5087938" cy="1570038"/>
            <a:chOff x="0" y="0"/>
            <a:chExt cx="5088330" cy="1569660"/>
          </a:xfrm>
        </p:grpSpPr>
        <p:sp>
          <p:nvSpPr>
            <p:cNvPr id="3" name="矩形 46"/>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按知识的显示方式来分</a:t>
              </a:r>
              <a:endParaRPr lang="zh-CN" altLang="en-US" sz="1800" b="1" i="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5" name="TextBox 52"/>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F5A7FB"/>
                  </a:solidFill>
                  <a:latin typeface="Broadway" pitchFamily="82" charset="0"/>
                  <a:ea typeface="DFPYeaSong-B5" pitchFamily="2" charset="-120"/>
                  <a:sym typeface="Broadway" pitchFamily="82" charset="0"/>
                </a:rPr>
                <a:t>2</a:t>
              </a:r>
              <a:endParaRPr lang="zh-CN" altLang="en-US" sz="9600" b="1" i="1" dirty="0">
                <a:solidFill>
                  <a:srgbClr val="F5A7FB"/>
                </a:solidFill>
                <a:latin typeface="Broadway" pitchFamily="82" charset="0"/>
                <a:ea typeface="DFPYeaSong-B5" pitchFamily="2" charset="-120"/>
                <a:sym typeface="Broadway" pitchFamily="82" charset="0"/>
              </a:endParaRPr>
            </a:p>
          </p:txBody>
        </p:sp>
      </p:grpSp>
      <p:sp>
        <p:nvSpPr>
          <p:cNvPr id="9237" name="Straight Connector 10"/>
          <p:cNvSpPr/>
          <p:nvPr/>
        </p:nvSpPr>
        <p:spPr>
          <a:xfrm>
            <a:off x="4594225" y="5445125"/>
            <a:ext cx="6926263" cy="1588"/>
          </a:xfrm>
          <a:prstGeom prst="line">
            <a:avLst/>
          </a:prstGeom>
          <a:ln w="9525" cap="flat" cmpd="sng">
            <a:solidFill>
              <a:srgbClr val="F5A7FB"/>
            </a:solidFill>
            <a:prstDash val="sysDash"/>
            <a:round/>
            <a:headEnd type="oval" w="med" len="med"/>
            <a:tailEnd type="oval" w="med" len="med"/>
          </a:ln>
        </p:spPr>
      </p:sp>
      <p:grpSp>
        <p:nvGrpSpPr>
          <p:cNvPr id="9238" name="组合 6"/>
          <p:cNvGrpSpPr/>
          <p:nvPr/>
        </p:nvGrpSpPr>
        <p:grpSpPr>
          <a:xfrm>
            <a:off x="6454775" y="1397000"/>
            <a:ext cx="5067300" cy="1312863"/>
            <a:chOff x="0" y="0"/>
            <a:chExt cx="5066132" cy="1312113"/>
          </a:xfrm>
        </p:grpSpPr>
        <p:sp>
          <p:nvSpPr>
            <p:cNvPr id="4" name="直接连接符 9"/>
            <p:cNvSpPr/>
            <p:nvPr/>
          </p:nvSpPr>
          <p:spPr>
            <a:xfrm flipV="1">
              <a:off x="5066132" y="87977"/>
              <a:ext cx="1" cy="1224136"/>
            </a:xfrm>
            <a:prstGeom prst="line">
              <a:avLst/>
            </a:prstGeom>
            <a:ln w="9525" cap="flat" cmpd="sng">
              <a:solidFill>
                <a:srgbClr val="F5A7FB"/>
              </a:solidFill>
              <a:prstDash val="sysDash"/>
              <a:round/>
              <a:headEnd type="oval" w="med" len="med"/>
              <a:tailEnd type="oval" w="med" len="med"/>
            </a:ln>
          </p:spPr>
        </p:sp>
        <p:sp>
          <p:nvSpPr>
            <p:cNvPr id="9239" name="矩形 4"/>
            <p:cNvSpPr/>
            <p:nvPr/>
          </p:nvSpPr>
          <p:spPr>
            <a:xfrm>
              <a:off x="0" y="469503"/>
              <a:ext cx="4896544" cy="679801"/>
            </a:xfrm>
            <a:prstGeom prst="rect">
              <a:avLst/>
            </a:prstGeom>
            <a:noFill/>
            <a:ln w="9525">
              <a:noFill/>
            </a:ln>
          </p:spPr>
          <p:txBody>
            <a:bodyPr anchor="t">
              <a:spAutoFit/>
            </a:bodyPr>
            <a:lstStyle/>
            <a:p>
              <a:pPr lvl="0" indent="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显性知识指可以通过正常的语言文字的方式表达、传播和共享的知识。</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9240" name="TextBox 16"/>
            <p:cNvSpPr/>
            <p:nvPr/>
          </p:nvSpPr>
          <p:spPr>
            <a:xfrm>
              <a:off x="0" y="0"/>
              <a:ext cx="2732406" cy="369332"/>
            </a:xfrm>
            <a:prstGeom prst="rect">
              <a:avLst/>
            </a:prstGeom>
            <a:noFill/>
            <a:ln w="9525">
              <a:noFill/>
            </a:ln>
          </p:spPr>
          <p:txBody>
            <a:bodyPr anchor="t">
              <a:spAutoFit/>
            </a:bodyPr>
            <a:lstStyle/>
            <a:p>
              <a:pPr lvl="0" indent="0"/>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显性知识</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42" name="组合 7"/>
          <p:cNvGrpSpPr/>
          <p:nvPr/>
        </p:nvGrpSpPr>
        <p:grpSpPr>
          <a:xfrm>
            <a:off x="6454775" y="3286125"/>
            <a:ext cx="5067300" cy="2071688"/>
            <a:chOff x="0" y="0"/>
            <a:chExt cx="5066132" cy="2072634"/>
          </a:xfrm>
        </p:grpSpPr>
        <p:sp>
          <p:nvSpPr>
            <p:cNvPr id="5" name="直接连接符 13"/>
            <p:cNvSpPr/>
            <p:nvPr/>
          </p:nvSpPr>
          <p:spPr>
            <a:xfrm flipV="1">
              <a:off x="5066132" y="106561"/>
              <a:ext cx="1" cy="1908240"/>
            </a:xfrm>
            <a:prstGeom prst="line">
              <a:avLst/>
            </a:prstGeom>
            <a:ln w="9525" cap="flat" cmpd="sng">
              <a:solidFill>
                <a:srgbClr val="F5A7FB"/>
              </a:solidFill>
              <a:prstDash val="sysDash"/>
              <a:round/>
              <a:headEnd type="oval" w="med" len="med"/>
              <a:tailEnd type="oval" w="med" len="med"/>
            </a:ln>
          </p:spPr>
        </p:sp>
        <p:sp>
          <p:nvSpPr>
            <p:cNvPr id="9243" name="矩形 4"/>
            <p:cNvSpPr/>
            <p:nvPr/>
          </p:nvSpPr>
          <p:spPr>
            <a:xfrm>
              <a:off x="0" y="469503"/>
              <a:ext cx="4896544" cy="1603131"/>
            </a:xfrm>
            <a:prstGeom prst="rect">
              <a:avLst/>
            </a:prstGeom>
            <a:noFill/>
            <a:ln w="9525">
              <a:noFill/>
            </a:ln>
          </p:spPr>
          <p:txBody>
            <a:bodyPr anchor="t">
              <a:spAutoFit/>
            </a:bodyPr>
            <a:lstStyle/>
            <a:p>
              <a:pPr lvl="0" indent="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隐性知识指个人或组织经过长期积累而拥有的知识，具有高度个性化、难以格式化、不易用语言表达及传播的特点。隐性知识多指隐含的经验类知识，难以衡量其价值，不易被人理解和掌握。如厨师和艺术家的“独门绝技”。</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9244" name="TextBox 18"/>
            <p:cNvSpPr/>
            <p:nvPr/>
          </p:nvSpPr>
          <p:spPr>
            <a:xfrm>
              <a:off x="0" y="0"/>
              <a:ext cx="2732406" cy="369332"/>
            </a:xfrm>
            <a:prstGeom prst="rect">
              <a:avLst/>
            </a:prstGeom>
            <a:noFill/>
            <a:ln w="9525">
              <a:noFill/>
            </a:ln>
          </p:spPr>
          <p:txBody>
            <a:bodyPr anchor="t">
              <a:spAutoFit/>
            </a:bodyPr>
            <a:lstStyle/>
            <a:p>
              <a:pPr lvl="0" indent="0"/>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隐性知识</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246" name="TextBox 26"/>
          <p:cNvSpPr/>
          <p:nvPr/>
        </p:nvSpPr>
        <p:spPr>
          <a:xfrm>
            <a:off x="6527800" y="5805488"/>
            <a:ext cx="4991100" cy="679450"/>
          </a:xfrm>
          <a:prstGeom prst="rect">
            <a:avLst/>
          </a:prstGeom>
          <a:noFill/>
          <a:ln w="9525">
            <a:noFill/>
          </a:ln>
        </p:spPr>
        <p:txBody>
          <a:bodyPr anchor="t">
            <a:spAutoFit/>
          </a:bodyPr>
          <a:lstStyle/>
          <a:p>
            <a:pPr lvl="0" indent="0">
              <a:lnSpc>
                <a:spcPct val="125000"/>
              </a:lnSpc>
            </a:pP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隐性知识和显性知识在相互转化中形成一个不断成长的知识螺旋。</a:t>
            </a:r>
            <a:endParaRPr lang="zh-CN" altLang="en-US" sz="1600" dirty="0">
              <a:solidFill>
                <a:srgbClr val="F5A7FB"/>
              </a:solidFill>
              <a:latin typeface="Arial" panose="020B0604020202020204" pitchFamily="34" charset="0"/>
              <a:ea typeface="宋体" panose="02010600030101010101" pitchFamily="2" charset="-122"/>
              <a:sym typeface="Calibri" panose="020F0502020204030204" pitchFamily="34" charset="0"/>
            </a:endParaRPr>
          </a:p>
        </p:txBody>
      </p:sp>
      <p:sp>
        <p:nvSpPr>
          <p:cNvPr id="6" name="TextBox 3"/>
          <p:cNvSpPr txBox="1"/>
          <p:nvPr/>
        </p:nvSpPr>
        <p:spPr>
          <a:xfrm>
            <a:off x="7545388" y="6484938"/>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33"/>
                                        </p:tgtEl>
                                        <p:attrNameLst>
                                          <p:attrName>style.visibility</p:attrName>
                                        </p:attrNameLst>
                                      </p:cBhvr>
                                      <p:to>
                                        <p:strVal val="visible"/>
                                      </p:to>
                                    </p:set>
                                    <p:animEffect filter="wipe(left)">
                                      <p:cBhvr>
                                        <p:cTn id="7" dur="500"/>
                                        <p:tgtEl>
                                          <p:spTgt spid="9233"/>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9234"/>
                                        </p:tgtEl>
                                        <p:attrNameLst>
                                          <p:attrName>style.visibility</p:attrName>
                                        </p:attrNameLst>
                                      </p:cBhvr>
                                      <p:to>
                                        <p:strVal val="visible"/>
                                      </p:to>
                                    </p:set>
                                    <p:anim calcmode="lin" valueType="num">
                                      <p:cBhvr>
                                        <p:cTn id="11" dur="100" fill="hold"/>
                                        <p:tgtEl>
                                          <p:spTgt spid="9234"/>
                                        </p:tgtEl>
                                        <p:attrNameLst>
                                          <p:attrName>ppt_x</p:attrName>
                                        </p:attrNameLst>
                                      </p:cBhvr>
                                      <p:tavLst>
                                        <p:tav tm="0">
                                          <p:val>
                                            <p:strVal val="1+#ppt_w/2"/>
                                          </p:val>
                                        </p:tav>
                                        <p:tav tm="100000">
                                          <p:val>
                                            <p:strVal val="#ppt_x"/>
                                          </p:val>
                                        </p:tav>
                                      </p:tavLst>
                                    </p:anim>
                                    <p:anim calcmode="lin" valueType="num">
                                      <p:cBhvr>
                                        <p:cTn id="12" dur="100" fill="hold"/>
                                        <p:tgtEl>
                                          <p:spTgt spid="9234"/>
                                        </p:tgtEl>
                                        <p:attrNameLst>
                                          <p:attrName>ppt_y</p:attrName>
                                        </p:attrNameLst>
                                      </p:cBhvr>
                                      <p:tavLst>
                                        <p:tav tm="0">
                                          <p:val>
                                            <p:strVal val="#ppt_y"/>
                                          </p:val>
                                        </p:tav>
                                        <p:tav tm="100000">
                                          <p:val>
                                            <p:strVal val="#ppt_y"/>
                                          </p:val>
                                        </p:tav>
                                      </p:tavLst>
                                    </p:anim>
                                  </p:childTnLst>
                                </p:cTn>
                              </p:par>
                              <p:par>
                                <p:cTn id="13" presetID="52" presetClass="entr" presetSubtype="0" fill="hold" nodeType="withEffect">
                                  <p:stCondLst>
                                    <p:cond delay="0"/>
                                  </p:stCondLst>
                                  <p:childTnLst>
                                    <p:set>
                                      <p:cBhvr>
                                        <p:cTn id="14" dur="1" fill="hold">
                                          <p:stCondLst>
                                            <p:cond delay="0"/>
                                          </p:stCondLst>
                                        </p:cTn>
                                        <p:tgtEl>
                                          <p:spTgt spid="9230"/>
                                        </p:tgtEl>
                                        <p:attrNameLst>
                                          <p:attrName>style.visibility</p:attrName>
                                        </p:attrNameLst>
                                      </p:cBhvr>
                                      <p:to>
                                        <p:strVal val="visible"/>
                                      </p:to>
                                    </p:set>
                                    <p:animScale>
                                      <p:cBhvr>
                                        <p:cTn id="15" dur="1000" decel="50000" fill="hold">
                                          <p:stCondLst>
                                            <p:cond delay="0"/>
                                          </p:stCondLst>
                                        </p:cTn>
                                        <p:tgtEl>
                                          <p:spTgt spid="92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9230"/>
                                        </p:tgtEl>
                                        <p:attrNameLst>
                                          <p:attrName>ppt_x</p:attrName>
                                          <p:attrName>ppt_y</p:attrName>
                                        </p:attrNameLst>
                                      </p:cBhvr>
                                    </p:animMotion>
                                    <p:animEffect filter="fade">
                                      <p:cBhvr>
                                        <p:cTn id="17" dur="1000"/>
                                        <p:tgtEl>
                                          <p:spTgt spid="9230"/>
                                        </p:tgtEl>
                                      </p:cBhvr>
                                    </p:animEffect>
                                  </p:childTnLst>
                                </p:cTn>
                              </p:par>
                            </p:childTnLst>
                          </p:cTn>
                        </p:par>
                        <p:par>
                          <p:cTn id="18" fill="hold">
                            <p:stCondLst>
                              <p:cond delay="1300"/>
                            </p:stCondLst>
                            <p:childTnLst>
                              <p:par>
                                <p:cTn id="19" presetID="22" presetClass="entr" presetSubtype="8" fill="hold" nodeType="afterEffect">
                                  <p:stCondLst>
                                    <p:cond delay="0"/>
                                  </p:stCondLst>
                                  <p:childTnLst>
                                    <p:set>
                                      <p:cBhvr>
                                        <p:cTn id="20" dur="1" fill="hold">
                                          <p:stCondLst>
                                            <p:cond delay="0"/>
                                          </p:stCondLst>
                                        </p:cTn>
                                        <p:tgtEl>
                                          <p:spTgt spid="9231"/>
                                        </p:tgtEl>
                                        <p:attrNameLst>
                                          <p:attrName>style.visibility</p:attrName>
                                        </p:attrNameLst>
                                      </p:cBhvr>
                                      <p:to>
                                        <p:strVal val="visible"/>
                                      </p:to>
                                    </p:set>
                                    <p:animEffect filter="wipe(left)">
                                      <p:cBhvr>
                                        <p:cTn id="21" dur="500"/>
                                        <p:tgtEl>
                                          <p:spTgt spid="9231"/>
                                        </p:tgtEl>
                                      </p:cBhvr>
                                    </p:animEffect>
                                  </p:childTnLst>
                                </p:cTn>
                              </p:par>
                            </p:childTnLst>
                          </p:cTn>
                        </p:par>
                        <p:par>
                          <p:cTn id="22" fill="hold">
                            <p:stCondLst>
                              <p:cond delay="1800"/>
                            </p:stCondLst>
                            <p:childTnLst>
                              <p:par>
                                <p:cTn id="23" presetID="42" presetClass="entr" presetSubtype="0" fill="hold" nodeType="afterEffect">
                                  <p:stCondLst>
                                    <p:cond delay="0"/>
                                  </p:stCondLst>
                                  <p:childTnLst>
                                    <p:set>
                                      <p:cBhvr>
                                        <p:cTn id="24" dur="1" fill="hold">
                                          <p:stCondLst>
                                            <p:cond delay="0"/>
                                          </p:stCondLst>
                                        </p:cTn>
                                        <p:tgtEl>
                                          <p:spTgt spid="9238"/>
                                        </p:tgtEl>
                                        <p:attrNameLst>
                                          <p:attrName>style.visibility</p:attrName>
                                        </p:attrNameLst>
                                      </p:cBhvr>
                                      <p:to>
                                        <p:strVal val="visible"/>
                                      </p:to>
                                    </p:set>
                                    <p:animEffect filter="fade">
                                      <p:cBhvr>
                                        <p:cTn id="25" dur="1000"/>
                                        <p:tgtEl>
                                          <p:spTgt spid="9238"/>
                                        </p:tgtEl>
                                      </p:cBhvr>
                                    </p:animEffect>
                                    <p:anim calcmode="lin" valueType="num">
                                      <p:cBhvr>
                                        <p:cTn id="26" dur="1000" fill="hold"/>
                                        <p:tgtEl>
                                          <p:spTgt spid="9238"/>
                                        </p:tgtEl>
                                        <p:attrNameLst>
                                          <p:attrName>ppt_x</p:attrName>
                                        </p:attrNameLst>
                                      </p:cBhvr>
                                      <p:tavLst>
                                        <p:tav tm="0">
                                          <p:val>
                                            <p:strVal val="#ppt_x"/>
                                          </p:val>
                                        </p:tav>
                                        <p:tav tm="100000">
                                          <p:val>
                                            <p:strVal val="#ppt_x"/>
                                          </p:val>
                                        </p:tav>
                                      </p:tavLst>
                                    </p:anim>
                                    <p:anim calcmode="lin" valueType="num">
                                      <p:cBhvr>
                                        <p:cTn id="27" dur="1000" fill="hold"/>
                                        <p:tgtEl>
                                          <p:spTgt spid="9238"/>
                                        </p:tgtEl>
                                        <p:attrNameLst>
                                          <p:attrName>ppt_y</p:attrName>
                                        </p:attrNameLst>
                                      </p:cBhvr>
                                      <p:tavLst>
                                        <p:tav tm="0">
                                          <p:val>
                                            <p:strVal val="#ppt_y+.1"/>
                                          </p:val>
                                        </p:tav>
                                        <p:tav tm="100000">
                                          <p:val>
                                            <p:strVal val="#ppt_y"/>
                                          </p:val>
                                        </p:tav>
                                      </p:tavLst>
                                    </p:anim>
                                  </p:childTnLst>
                                </p:cTn>
                              </p:par>
                            </p:childTnLst>
                          </p:cTn>
                        </p:par>
                        <p:par>
                          <p:cTn id="28" fill="hold">
                            <p:stCondLst>
                              <p:cond delay="2800"/>
                            </p:stCondLst>
                            <p:childTnLst>
                              <p:par>
                                <p:cTn id="29" presetID="22" presetClass="entr" presetSubtype="8" fill="hold" nodeType="afterEffect">
                                  <p:stCondLst>
                                    <p:cond delay="0"/>
                                  </p:stCondLst>
                                  <p:childTnLst>
                                    <p:set>
                                      <p:cBhvr>
                                        <p:cTn id="30" dur="1" fill="hold">
                                          <p:stCondLst>
                                            <p:cond delay="0"/>
                                          </p:stCondLst>
                                        </p:cTn>
                                        <p:tgtEl>
                                          <p:spTgt spid="9237"/>
                                        </p:tgtEl>
                                        <p:attrNameLst>
                                          <p:attrName>style.visibility</p:attrName>
                                        </p:attrNameLst>
                                      </p:cBhvr>
                                      <p:to>
                                        <p:strVal val="visible"/>
                                      </p:to>
                                    </p:set>
                                    <p:animEffect filter="wipe(left)">
                                      <p:cBhvr>
                                        <p:cTn id="31" dur="500"/>
                                        <p:tgtEl>
                                          <p:spTgt spid="9237"/>
                                        </p:tgtEl>
                                      </p:cBhvr>
                                    </p:animEffect>
                                  </p:childTnLst>
                                </p:cTn>
                              </p:par>
                            </p:childTnLst>
                          </p:cTn>
                        </p:par>
                        <p:par>
                          <p:cTn id="32" fill="hold">
                            <p:stCondLst>
                              <p:cond delay="3300"/>
                            </p:stCondLst>
                            <p:childTnLst>
                              <p:par>
                                <p:cTn id="33" presetID="42" presetClass="entr" presetSubtype="0" fill="hold" nodeType="afterEffect">
                                  <p:stCondLst>
                                    <p:cond delay="0"/>
                                  </p:stCondLst>
                                  <p:childTnLst>
                                    <p:set>
                                      <p:cBhvr>
                                        <p:cTn id="34" dur="1" fill="hold">
                                          <p:stCondLst>
                                            <p:cond delay="0"/>
                                          </p:stCondLst>
                                        </p:cTn>
                                        <p:tgtEl>
                                          <p:spTgt spid="9242"/>
                                        </p:tgtEl>
                                        <p:attrNameLst>
                                          <p:attrName>style.visibility</p:attrName>
                                        </p:attrNameLst>
                                      </p:cBhvr>
                                      <p:to>
                                        <p:strVal val="visible"/>
                                      </p:to>
                                    </p:set>
                                    <p:animEffect filter="fade">
                                      <p:cBhvr>
                                        <p:cTn id="35" dur="1000"/>
                                        <p:tgtEl>
                                          <p:spTgt spid="9242"/>
                                        </p:tgtEl>
                                      </p:cBhvr>
                                    </p:animEffect>
                                    <p:anim calcmode="lin" valueType="num">
                                      <p:cBhvr>
                                        <p:cTn id="36" dur="1000" fill="hold"/>
                                        <p:tgtEl>
                                          <p:spTgt spid="9242"/>
                                        </p:tgtEl>
                                        <p:attrNameLst>
                                          <p:attrName>ppt_x</p:attrName>
                                        </p:attrNameLst>
                                      </p:cBhvr>
                                      <p:tavLst>
                                        <p:tav tm="0">
                                          <p:val>
                                            <p:strVal val="#ppt_x"/>
                                          </p:val>
                                        </p:tav>
                                        <p:tav tm="100000">
                                          <p:val>
                                            <p:strVal val="#ppt_x"/>
                                          </p:val>
                                        </p:tav>
                                      </p:tavLst>
                                    </p:anim>
                                    <p:anim calcmode="lin" valueType="num">
                                      <p:cBhvr>
                                        <p:cTn id="37" dur="1000" fill="hold"/>
                                        <p:tgtEl>
                                          <p:spTgt spid="924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iterate type="wd">
                                    <p:tmPct val="10000"/>
                                  </p:iterate>
                                  <p:childTnLst>
                                    <p:set>
                                      <p:cBhvr>
                                        <p:cTn id="41" dur="1" fill="hold">
                                          <p:stCondLst>
                                            <p:cond delay="0"/>
                                          </p:stCondLst>
                                        </p:cTn>
                                        <p:tgtEl>
                                          <p:spTgt spid="9246"/>
                                        </p:tgtEl>
                                        <p:attrNameLst>
                                          <p:attrName>style.visibility</p:attrName>
                                        </p:attrNameLst>
                                      </p:cBhvr>
                                      <p:to>
                                        <p:strVal val="visible"/>
                                      </p:to>
                                    </p:set>
                                    <p:animScale>
                                      <p:cBhvr>
                                        <p:cTn id="42" dur="1000" decel="50000" fill="hold">
                                          <p:stCondLst>
                                            <p:cond delay="0"/>
                                          </p:stCondLst>
                                        </p:cTn>
                                        <p:tgtEl>
                                          <p:spTgt spid="92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246"/>
                                        </p:tgtEl>
                                        <p:attrNameLst>
                                          <p:attrName>ppt_x</p:attrName>
                                          <p:attrName>ppt_y</p:attrName>
                                        </p:attrNameLst>
                                      </p:cBhvr>
                                    </p:animMotion>
                                    <p:animEffect filter="fade">
                                      <p:cBhvr>
                                        <p:cTn id="44" dur="1000"/>
                                        <p:tgtEl>
                                          <p:spTgt spid="9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3" grpId="0" animBg="1"/>
      <p:bldP spid="9246"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0242" name="组合 7"/>
          <p:cNvGrpSpPr/>
          <p:nvPr/>
        </p:nvGrpSpPr>
        <p:grpSpPr>
          <a:xfrm>
            <a:off x="1127125" y="441325"/>
            <a:ext cx="10944225" cy="468313"/>
            <a:chOff x="0" y="0"/>
            <a:chExt cx="10945070" cy="468001"/>
          </a:xfrm>
        </p:grpSpPr>
        <p:sp>
          <p:nvSpPr>
            <p:cNvPr id="10243"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0244"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0245"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0246" name="组合 11"/>
            <p:cNvGrpSpPr>
              <a:grpSpLocks noChangeAspect="1"/>
            </p:cNvGrpSpPr>
            <p:nvPr/>
          </p:nvGrpSpPr>
          <p:grpSpPr>
            <a:xfrm>
              <a:off x="2289512" y="58521"/>
              <a:ext cx="8655558" cy="372300"/>
              <a:chOff x="0" y="0"/>
              <a:chExt cx="8655558" cy="372300"/>
            </a:xfrm>
          </p:grpSpPr>
          <p:pic>
            <p:nvPicPr>
              <p:cNvPr id="10247"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0248"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0249"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0250"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0251"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0252"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pic>
        <p:nvPicPr>
          <p:cNvPr id="10254" name="Picture 3" descr="C:\Documents and Settings\tdz\桌面\6447-110415210U063.jpg"/>
          <p:cNvPicPr>
            <a:picLocks noChangeAspect="1"/>
          </p:cNvPicPr>
          <p:nvPr/>
        </p:nvPicPr>
        <p:blipFill>
          <a:blip r:embed="rId6"/>
          <a:srcRect l="3876" r="4967" b="5579"/>
          <a:stretch>
            <a:fillRect/>
          </a:stretch>
        </p:blipFill>
        <p:spPr>
          <a:xfrm>
            <a:off x="2990850" y="1412875"/>
            <a:ext cx="3248025" cy="2160588"/>
          </a:xfrm>
          <a:prstGeom prst="rect">
            <a:avLst/>
          </a:prstGeom>
          <a:noFill/>
          <a:ln w="28575" cap="flat" cmpd="sng">
            <a:solidFill>
              <a:srgbClr val="F5A7FB"/>
            </a:solidFill>
            <a:prstDash val="solid"/>
            <a:miter/>
            <a:headEnd type="none" w="med" len="med"/>
            <a:tailEnd type="none" w="med" len="med"/>
          </a:ln>
        </p:spPr>
      </p:pic>
      <p:sp>
        <p:nvSpPr>
          <p:cNvPr id="2"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知识的分类</a:t>
            </a:r>
            <a:endParaRPr lang="en-US" altLang="x-none" sz="1800" b="1" i="1"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256" name="肘形连接符 5"/>
          <p:cNvCxnSpPr/>
          <p:nvPr/>
        </p:nvCxnSpPr>
        <p:spPr>
          <a:xfrm>
            <a:off x="1558925" y="5049838"/>
            <a:ext cx="4800600" cy="1509712"/>
          </a:xfrm>
          <a:prstGeom prst="bentConnector3">
            <a:avLst>
              <a:gd name="adj1" fmla="val 5931"/>
            </a:avLst>
          </a:prstGeom>
          <a:ln w="9525" cap="flat" cmpd="sng">
            <a:solidFill>
              <a:srgbClr val="F182FA"/>
            </a:solidFill>
            <a:prstDash val="dash"/>
            <a:miter/>
            <a:headEnd type="oval" w="med" len="med"/>
            <a:tailEnd type="diamond" w="lg" len="lg"/>
          </a:ln>
        </p:spPr>
      </p:cxnSp>
      <p:grpSp>
        <p:nvGrpSpPr>
          <p:cNvPr id="10257" name="组合 1"/>
          <p:cNvGrpSpPr/>
          <p:nvPr/>
        </p:nvGrpSpPr>
        <p:grpSpPr>
          <a:xfrm>
            <a:off x="1558925" y="5276850"/>
            <a:ext cx="5087938" cy="1570038"/>
            <a:chOff x="0" y="0"/>
            <a:chExt cx="5088330" cy="1569660"/>
          </a:xfrm>
        </p:grpSpPr>
        <p:sp>
          <p:nvSpPr>
            <p:cNvPr id="3" name="矩形 46"/>
            <p:cNvSpPr/>
            <p:nvPr/>
          </p:nvSpPr>
          <p:spPr>
            <a:xfrm>
              <a:off x="983951" y="927426"/>
              <a:ext cx="4104379" cy="369332"/>
            </a:xfrm>
            <a:prstGeom prst="rect">
              <a:avLst/>
            </a:prstGeom>
            <a:noFill/>
            <a:ln w="9525">
              <a:noFill/>
            </a:ln>
          </p:spPr>
          <p:txBody>
            <a:bodyPr anchor="t">
              <a:spAutoFit/>
            </a:bodyPr>
            <a:lstStyle/>
            <a:p>
              <a:pPr lvl="0" indent="0">
                <a:spcBef>
                  <a:spcPts val="200"/>
                </a:spcBef>
                <a:spcAft>
                  <a:spcPts val="65"/>
                </a:spcAft>
              </a:pPr>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按知识的载体来分</a:t>
              </a:r>
              <a:endParaRPr lang="zh-CN" altLang="en-US" sz="1800" b="1" i="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8" name="TextBox 52"/>
            <p:cNvSpPr/>
            <p:nvPr/>
          </p:nvSpPr>
          <p:spPr>
            <a:xfrm>
              <a:off x="0" y="0"/>
              <a:ext cx="407810" cy="1569660"/>
            </a:xfrm>
            <a:prstGeom prst="rect">
              <a:avLst/>
            </a:prstGeom>
            <a:noFill/>
            <a:ln w="9525">
              <a:noFill/>
            </a:ln>
          </p:spPr>
          <p:txBody>
            <a:bodyPr anchor="t">
              <a:spAutoFit/>
            </a:bodyPr>
            <a:lstStyle/>
            <a:p>
              <a:pPr lvl="0" indent="0"/>
              <a:r>
                <a:rPr lang="en-US" altLang="zh-CN" sz="9600" b="1" i="1" dirty="0">
                  <a:solidFill>
                    <a:srgbClr val="F5A7FB"/>
                  </a:solidFill>
                  <a:latin typeface="Broadway" pitchFamily="82" charset="0"/>
                  <a:ea typeface="DFPYeaSong-B5" pitchFamily="2" charset="-120"/>
                  <a:sym typeface="Broadway" pitchFamily="82" charset="0"/>
                </a:rPr>
                <a:t>3</a:t>
              </a:r>
              <a:endParaRPr lang="zh-CN" altLang="en-US" sz="9600" b="1" i="1" dirty="0">
                <a:solidFill>
                  <a:srgbClr val="F5A7FB"/>
                </a:solidFill>
                <a:latin typeface="Broadway" pitchFamily="82" charset="0"/>
                <a:ea typeface="DFPYeaSong-B5" pitchFamily="2" charset="-120"/>
                <a:sym typeface="Broadway" pitchFamily="82" charset="0"/>
              </a:endParaRPr>
            </a:p>
          </p:txBody>
        </p:sp>
      </p:grpSp>
      <p:pic>
        <p:nvPicPr>
          <p:cNvPr id="10260" name="Picture 4" descr="C:\Documents and Settings\tdz\桌面\学习.jpg"/>
          <p:cNvPicPr>
            <a:picLocks noChangeAspect="1"/>
          </p:cNvPicPr>
          <p:nvPr/>
        </p:nvPicPr>
        <p:blipFill>
          <a:blip r:embed="rId7"/>
          <a:stretch>
            <a:fillRect/>
          </a:stretch>
        </p:blipFill>
        <p:spPr>
          <a:xfrm>
            <a:off x="2976563" y="3862388"/>
            <a:ext cx="3262312" cy="2160587"/>
          </a:xfrm>
          <a:prstGeom prst="rect">
            <a:avLst/>
          </a:prstGeom>
          <a:noFill/>
          <a:ln w="28575" cap="flat" cmpd="sng">
            <a:solidFill>
              <a:srgbClr val="F5A7FB"/>
            </a:solidFill>
            <a:prstDash val="solid"/>
            <a:miter/>
            <a:headEnd type="none" w="med" len="med"/>
            <a:tailEnd type="none" w="med" len="med"/>
          </a:ln>
        </p:spPr>
      </p:pic>
      <p:grpSp>
        <p:nvGrpSpPr>
          <p:cNvPr id="10261" name="组合 29"/>
          <p:cNvGrpSpPr/>
          <p:nvPr/>
        </p:nvGrpSpPr>
        <p:grpSpPr>
          <a:xfrm>
            <a:off x="6454775" y="1397000"/>
            <a:ext cx="5067300" cy="1997075"/>
            <a:chOff x="0" y="0"/>
            <a:chExt cx="5066132" cy="1996217"/>
          </a:xfrm>
        </p:grpSpPr>
        <p:sp>
          <p:nvSpPr>
            <p:cNvPr id="4" name="直接连接符 30"/>
            <p:cNvSpPr/>
            <p:nvPr/>
          </p:nvSpPr>
          <p:spPr>
            <a:xfrm flipV="1">
              <a:off x="5066132" y="87977"/>
              <a:ext cx="1" cy="1908240"/>
            </a:xfrm>
            <a:prstGeom prst="line">
              <a:avLst/>
            </a:prstGeom>
            <a:ln w="9525" cap="flat" cmpd="sng">
              <a:solidFill>
                <a:srgbClr val="F5A7FB"/>
              </a:solidFill>
              <a:prstDash val="sysDash"/>
              <a:round/>
              <a:headEnd type="oval" w="med" len="med"/>
              <a:tailEnd type="oval" w="med" len="med"/>
            </a:ln>
          </p:spPr>
        </p:sp>
        <p:sp>
          <p:nvSpPr>
            <p:cNvPr id="10262" name="矩形 4"/>
            <p:cNvSpPr/>
            <p:nvPr/>
          </p:nvSpPr>
          <p:spPr>
            <a:xfrm>
              <a:off x="0" y="469503"/>
              <a:ext cx="4896544" cy="679801"/>
            </a:xfrm>
            <a:prstGeom prst="rect">
              <a:avLst/>
            </a:prstGeom>
            <a:noFill/>
            <a:ln w="9525">
              <a:noFill/>
            </a:ln>
          </p:spPr>
          <p:txBody>
            <a:bodyPr anchor="t">
              <a:spAutoFit/>
            </a:bodyPr>
            <a:lstStyle/>
            <a:p>
              <a:pPr lvl="0" indent="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是指存在于员工自身的知识，包含技能、经验、习惯、自觉、价值观等，属于员工可以带走的知识。</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0263" name="TextBox 32"/>
            <p:cNvSpPr/>
            <p:nvPr/>
          </p:nvSpPr>
          <p:spPr>
            <a:xfrm>
              <a:off x="0" y="0"/>
              <a:ext cx="2732406" cy="369332"/>
            </a:xfrm>
            <a:prstGeom prst="rect">
              <a:avLst/>
            </a:prstGeom>
            <a:noFill/>
            <a:ln w="9525">
              <a:noFill/>
            </a:ln>
          </p:spPr>
          <p:txBody>
            <a:bodyPr anchor="t">
              <a:spAutoFit/>
            </a:bodyPr>
            <a:lstStyle/>
            <a:p>
              <a:pPr lvl="0" indent="0"/>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个人知识</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265" name="组合 33"/>
          <p:cNvGrpSpPr/>
          <p:nvPr/>
        </p:nvGrpSpPr>
        <p:grpSpPr>
          <a:xfrm>
            <a:off x="6454775" y="3827463"/>
            <a:ext cx="5067300" cy="2014537"/>
            <a:chOff x="0" y="0"/>
            <a:chExt cx="5066132" cy="2014801"/>
          </a:xfrm>
        </p:grpSpPr>
        <p:sp>
          <p:nvSpPr>
            <p:cNvPr id="5" name="直接连接符 34"/>
            <p:cNvSpPr/>
            <p:nvPr/>
          </p:nvSpPr>
          <p:spPr>
            <a:xfrm flipV="1">
              <a:off x="5066132" y="106561"/>
              <a:ext cx="1" cy="1908240"/>
            </a:xfrm>
            <a:prstGeom prst="line">
              <a:avLst/>
            </a:prstGeom>
            <a:ln w="9525" cap="flat" cmpd="sng">
              <a:solidFill>
                <a:srgbClr val="F5A7FB"/>
              </a:solidFill>
              <a:prstDash val="sysDash"/>
              <a:round/>
              <a:headEnd type="oval" w="med" len="med"/>
              <a:tailEnd type="oval" w="med" len="med"/>
            </a:ln>
          </p:spPr>
        </p:sp>
        <p:sp>
          <p:nvSpPr>
            <p:cNvPr id="10266" name="矩形 4"/>
            <p:cNvSpPr/>
            <p:nvPr/>
          </p:nvSpPr>
          <p:spPr>
            <a:xfrm>
              <a:off x="0" y="469503"/>
              <a:ext cx="4896544" cy="679801"/>
            </a:xfrm>
            <a:prstGeom prst="rect">
              <a:avLst/>
            </a:prstGeom>
            <a:noFill/>
            <a:ln w="9525">
              <a:noFill/>
            </a:ln>
          </p:spPr>
          <p:txBody>
            <a:bodyPr anchor="t">
              <a:spAutoFit/>
            </a:bodyPr>
            <a:lstStyle/>
            <a:p>
              <a:pPr lvl="0" indent="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是内含于组织实体系统中的知识。包括组织内优秀的技术标准、管理标准、工作标准等。</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0267" name="TextBox 36"/>
            <p:cNvSpPr/>
            <p:nvPr/>
          </p:nvSpPr>
          <p:spPr>
            <a:xfrm>
              <a:off x="0" y="0"/>
              <a:ext cx="2732406" cy="369332"/>
            </a:xfrm>
            <a:prstGeom prst="rect">
              <a:avLst/>
            </a:prstGeom>
            <a:noFill/>
            <a:ln w="9525">
              <a:noFill/>
            </a:ln>
          </p:spPr>
          <p:txBody>
            <a:bodyPr anchor="t">
              <a:spAutoFit/>
            </a:bodyPr>
            <a:lstStyle/>
            <a:p>
              <a:pPr lvl="0" indent="0"/>
              <a:r>
                <a:rPr lang="zh-CN" altLang="en-US"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组织知识</a:t>
              </a:r>
              <a:endParaRPr lang="en-US" altLang="x-none" sz="1800"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269" name="Straight Connector 10"/>
          <p:cNvSpPr/>
          <p:nvPr/>
        </p:nvSpPr>
        <p:spPr>
          <a:xfrm>
            <a:off x="6383338" y="3502025"/>
            <a:ext cx="5135562" cy="0"/>
          </a:xfrm>
          <a:prstGeom prst="line">
            <a:avLst/>
          </a:prstGeom>
          <a:ln w="9525" cap="flat" cmpd="sng">
            <a:solidFill>
              <a:srgbClr val="F5A7FB"/>
            </a:solidFill>
            <a:prstDash val="sysDash"/>
            <a:round/>
            <a:headEnd type="oval" w="med" len="med"/>
            <a:tailEnd type="oval" w="med" len="med"/>
          </a:ln>
        </p:spPr>
      </p:sp>
      <p:sp>
        <p:nvSpPr>
          <p:cNvPr id="10270" name="Straight Connector 10"/>
          <p:cNvSpPr/>
          <p:nvPr/>
        </p:nvSpPr>
        <p:spPr>
          <a:xfrm>
            <a:off x="6383338" y="5949950"/>
            <a:ext cx="5135562" cy="0"/>
          </a:xfrm>
          <a:prstGeom prst="line">
            <a:avLst/>
          </a:prstGeom>
          <a:ln w="9525" cap="flat" cmpd="sng">
            <a:solidFill>
              <a:srgbClr val="F5A7FB"/>
            </a:solidFill>
            <a:prstDash val="sysDash"/>
            <a:round/>
            <a:headEnd type="oval" w="med" len="med"/>
            <a:tailEnd type="oval" w="med" len="med"/>
          </a:ln>
        </p:spPr>
      </p:sp>
      <p:sp>
        <p:nvSpPr>
          <p:cNvPr id="6"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56"/>
                                        </p:tgtEl>
                                        <p:attrNameLst>
                                          <p:attrName>style.visibility</p:attrName>
                                        </p:attrNameLst>
                                      </p:cBhvr>
                                      <p:to>
                                        <p:strVal val="visible"/>
                                      </p:to>
                                    </p:set>
                                    <p:animEffect filter="wipe(left)">
                                      <p:cBhvr>
                                        <p:cTn id="7" dur="500"/>
                                        <p:tgtEl>
                                          <p:spTgt spid="10256"/>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10257"/>
                                        </p:tgtEl>
                                        <p:attrNameLst>
                                          <p:attrName>style.visibility</p:attrName>
                                        </p:attrNameLst>
                                      </p:cBhvr>
                                      <p:to>
                                        <p:strVal val="visible"/>
                                      </p:to>
                                    </p:set>
                                    <p:anim calcmode="lin" valueType="num">
                                      <p:cBhvr>
                                        <p:cTn id="11" dur="100" fill="hold"/>
                                        <p:tgtEl>
                                          <p:spTgt spid="10257"/>
                                        </p:tgtEl>
                                        <p:attrNameLst>
                                          <p:attrName>ppt_x</p:attrName>
                                        </p:attrNameLst>
                                      </p:cBhvr>
                                      <p:tavLst>
                                        <p:tav tm="0">
                                          <p:val>
                                            <p:strVal val="1+#ppt_w/2"/>
                                          </p:val>
                                        </p:tav>
                                        <p:tav tm="100000">
                                          <p:val>
                                            <p:strVal val="#ppt_x"/>
                                          </p:val>
                                        </p:tav>
                                      </p:tavLst>
                                    </p:anim>
                                    <p:anim calcmode="lin" valueType="num">
                                      <p:cBhvr>
                                        <p:cTn id="12" dur="100" fill="hold"/>
                                        <p:tgtEl>
                                          <p:spTgt spid="10257"/>
                                        </p:tgtEl>
                                        <p:attrNameLst>
                                          <p:attrName>ppt_y</p:attrName>
                                        </p:attrNameLst>
                                      </p:cBhvr>
                                      <p:tavLst>
                                        <p:tav tm="0">
                                          <p:val>
                                            <p:strVal val="#ppt_y"/>
                                          </p:val>
                                        </p:tav>
                                        <p:tav tm="100000">
                                          <p:val>
                                            <p:strVal val="#ppt_y"/>
                                          </p:val>
                                        </p:tav>
                                      </p:tavLst>
                                    </p:anim>
                                  </p:childTnLst>
                                </p:cTn>
                              </p:par>
                            </p:childTnLst>
                          </p:cTn>
                        </p:par>
                        <p:par>
                          <p:cTn id="13" fill="hold">
                            <p:stCondLst>
                              <p:cond delay="1300"/>
                            </p:stCondLst>
                            <p:childTnLst>
                              <p:par>
                                <p:cTn id="14" presetID="52" presetClass="entr" presetSubtype="0" fill="hold" nodeType="afterEffect">
                                  <p:stCondLst>
                                    <p:cond delay="0"/>
                                  </p:stCondLst>
                                  <p:childTnLst>
                                    <p:set>
                                      <p:cBhvr>
                                        <p:cTn id="15" dur="1" fill="hold">
                                          <p:stCondLst>
                                            <p:cond delay="0"/>
                                          </p:stCondLst>
                                        </p:cTn>
                                        <p:tgtEl>
                                          <p:spTgt spid="10254"/>
                                        </p:tgtEl>
                                        <p:attrNameLst>
                                          <p:attrName>style.visibility</p:attrName>
                                        </p:attrNameLst>
                                      </p:cBhvr>
                                      <p:to>
                                        <p:strVal val="visible"/>
                                      </p:to>
                                    </p:set>
                                    <p:animScale>
                                      <p:cBhvr>
                                        <p:cTn id="16" dur="1000" decel="50000" fill="hold">
                                          <p:stCondLst>
                                            <p:cond delay="0"/>
                                          </p:stCondLst>
                                        </p:cTn>
                                        <p:tgtEl>
                                          <p:spTgt spid="10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0254"/>
                                        </p:tgtEl>
                                        <p:attrNameLst>
                                          <p:attrName>ppt_x</p:attrName>
                                          <p:attrName>ppt_y</p:attrName>
                                        </p:attrNameLst>
                                      </p:cBhvr>
                                    </p:animMotion>
                                    <p:animEffect filter="fade">
                                      <p:cBhvr>
                                        <p:cTn id="18" dur="1000"/>
                                        <p:tgtEl>
                                          <p:spTgt spid="10254"/>
                                        </p:tgtEl>
                                      </p:cBhvr>
                                    </p:animEffect>
                                  </p:childTnLst>
                                </p:cTn>
                              </p:par>
                              <p:par>
                                <p:cTn id="19" presetID="52" presetClass="entr" presetSubtype="0" fill="hold" nodeType="withEffect">
                                  <p:stCondLst>
                                    <p:cond delay="200"/>
                                  </p:stCondLst>
                                  <p:childTnLst>
                                    <p:set>
                                      <p:cBhvr>
                                        <p:cTn id="20" dur="1" fill="hold">
                                          <p:stCondLst>
                                            <p:cond delay="0"/>
                                          </p:stCondLst>
                                        </p:cTn>
                                        <p:tgtEl>
                                          <p:spTgt spid="10260"/>
                                        </p:tgtEl>
                                        <p:attrNameLst>
                                          <p:attrName>style.visibility</p:attrName>
                                        </p:attrNameLst>
                                      </p:cBhvr>
                                      <p:to>
                                        <p:strVal val="visible"/>
                                      </p:to>
                                    </p:set>
                                    <p:animScale>
                                      <p:cBhvr>
                                        <p:cTn id="21" dur="1000" decel="50000" fill="hold">
                                          <p:stCondLst>
                                            <p:cond delay="0"/>
                                          </p:stCondLst>
                                        </p:cTn>
                                        <p:tgtEl>
                                          <p:spTgt spid="102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260"/>
                                        </p:tgtEl>
                                        <p:attrNameLst>
                                          <p:attrName>ppt_x</p:attrName>
                                          <p:attrName>ppt_y</p:attrName>
                                        </p:attrNameLst>
                                      </p:cBhvr>
                                    </p:animMotion>
                                    <p:animEffect filter="fade">
                                      <p:cBhvr>
                                        <p:cTn id="23" dur="1000"/>
                                        <p:tgtEl>
                                          <p:spTgt spid="10260"/>
                                        </p:tgtEl>
                                      </p:cBhvr>
                                    </p:animEffect>
                                  </p:childTnLst>
                                </p:cTn>
                              </p:par>
                            </p:childTnLst>
                          </p:cTn>
                        </p:par>
                        <p:par>
                          <p:cTn id="24" fill="hold">
                            <p:stCondLst>
                              <p:cond delay="2300"/>
                            </p:stCondLst>
                            <p:childTnLst>
                              <p:par>
                                <p:cTn id="25" presetID="22" presetClass="entr" presetSubtype="8" fill="hold" nodeType="afterEffect">
                                  <p:stCondLst>
                                    <p:cond delay="0"/>
                                  </p:stCondLst>
                                  <p:childTnLst>
                                    <p:set>
                                      <p:cBhvr>
                                        <p:cTn id="26" dur="1" fill="hold">
                                          <p:stCondLst>
                                            <p:cond delay="0"/>
                                          </p:stCondLst>
                                        </p:cTn>
                                        <p:tgtEl>
                                          <p:spTgt spid="10269"/>
                                        </p:tgtEl>
                                        <p:attrNameLst>
                                          <p:attrName>style.visibility</p:attrName>
                                        </p:attrNameLst>
                                      </p:cBhvr>
                                      <p:to>
                                        <p:strVal val="visible"/>
                                      </p:to>
                                    </p:set>
                                    <p:animEffect filter="wipe(left)">
                                      <p:cBhvr>
                                        <p:cTn id="27" dur="500"/>
                                        <p:tgtEl>
                                          <p:spTgt spid="10269"/>
                                        </p:tgtEl>
                                      </p:cBhvr>
                                    </p:animEffect>
                                  </p:childTnLst>
                                </p:cTn>
                              </p:par>
                            </p:childTnLst>
                          </p:cTn>
                        </p:par>
                        <p:par>
                          <p:cTn id="28" fill="hold">
                            <p:stCondLst>
                              <p:cond delay="2800"/>
                            </p:stCondLst>
                            <p:childTnLst>
                              <p:par>
                                <p:cTn id="29" presetID="42" presetClass="entr" presetSubtype="0" fill="hold" nodeType="afterEffect">
                                  <p:stCondLst>
                                    <p:cond delay="0"/>
                                  </p:stCondLst>
                                  <p:childTnLst>
                                    <p:set>
                                      <p:cBhvr>
                                        <p:cTn id="30" dur="1" fill="hold">
                                          <p:stCondLst>
                                            <p:cond delay="0"/>
                                          </p:stCondLst>
                                        </p:cTn>
                                        <p:tgtEl>
                                          <p:spTgt spid="10261"/>
                                        </p:tgtEl>
                                        <p:attrNameLst>
                                          <p:attrName>style.visibility</p:attrName>
                                        </p:attrNameLst>
                                      </p:cBhvr>
                                      <p:to>
                                        <p:strVal val="visible"/>
                                      </p:to>
                                    </p:set>
                                    <p:animEffect filter="fade">
                                      <p:cBhvr>
                                        <p:cTn id="31" dur="1000"/>
                                        <p:tgtEl>
                                          <p:spTgt spid="10261"/>
                                        </p:tgtEl>
                                      </p:cBhvr>
                                    </p:animEffect>
                                    <p:anim calcmode="lin" valueType="num">
                                      <p:cBhvr>
                                        <p:cTn id="32" dur="1000" fill="hold"/>
                                        <p:tgtEl>
                                          <p:spTgt spid="10261"/>
                                        </p:tgtEl>
                                        <p:attrNameLst>
                                          <p:attrName>ppt_x</p:attrName>
                                        </p:attrNameLst>
                                      </p:cBhvr>
                                      <p:tavLst>
                                        <p:tav tm="0">
                                          <p:val>
                                            <p:strVal val="#ppt_x"/>
                                          </p:val>
                                        </p:tav>
                                        <p:tav tm="100000">
                                          <p:val>
                                            <p:strVal val="#ppt_x"/>
                                          </p:val>
                                        </p:tav>
                                      </p:tavLst>
                                    </p:anim>
                                    <p:anim calcmode="lin" valueType="num">
                                      <p:cBhvr>
                                        <p:cTn id="33" dur="1000" fill="hold"/>
                                        <p:tgtEl>
                                          <p:spTgt spid="10261"/>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8" fill="hold" nodeType="afterEffect">
                                  <p:stCondLst>
                                    <p:cond delay="0"/>
                                  </p:stCondLst>
                                  <p:childTnLst>
                                    <p:set>
                                      <p:cBhvr>
                                        <p:cTn id="36" dur="1" fill="hold">
                                          <p:stCondLst>
                                            <p:cond delay="0"/>
                                          </p:stCondLst>
                                        </p:cTn>
                                        <p:tgtEl>
                                          <p:spTgt spid="10270"/>
                                        </p:tgtEl>
                                        <p:attrNameLst>
                                          <p:attrName>style.visibility</p:attrName>
                                        </p:attrNameLst>
                                      </p:cBhvr>
                                      <p:to>
                                        <p:strVal val="visible"/>
                                      </p:to>
                                    </p:set>
                                    <p:animEffect filter="wipe(left)">
                                      <p:cBhvr>
                                        <p:cTn id="37" dur="500"/>
                                        <p:tgtEl>
                                          <p:spTgt spid="10270"/>
                                        </p:tgtEl>
                                      </p:cBhvr>
                                    </p:animEffect>
                                  </p:childTnLst>
                                </p:cTn>
                              </p:par>
                            </p:childTnLst>
                          </p:cTn>
                        </p:par>
                        <p:par>
                          <p:cTn id="38" fill="hold">
                            <p:stCondLst>
                              <p:cond delay="4300"/>
                            </p:stCondLst>
                            <p:childTnLst>
                              <p:par>
                                <p:cTn id="39" presetID="42" presetClass="entr" presetSubtype="0" fill="hold" nodeType="afterEffect">
                                  <p:stCondLst>
                                    <p:cond delay="0"/>
                                  </p:stCondLst>
                                  <p:childTnLst>
                                    <p:set>
                                      <p:cBhvr>
                                        <p:cTn id="40" dur="1" fill="hold">
                                          <p:stCondLst>
                                            <p:cond delay="0"/>
                                          </p:stCondLst>
                                        </p:cTn>
                                        <p:tgtEl>
                                          <p:spTgt spid="10265"/>
                                        </p:tgtEl>
                                        <p:attrNameLst>
                                          <p:attrName>style.visibility</p:attrName>
                                        </p:attrNameLst>
                                      </p:cBhvr>
                                      <p:to>
                                        <p:strVal val="visible"/>
                                      </p:to>
                                    </p:set>
                                    <p:animEffect filter="fade">
                                      <p:cBhvr>
                                        <p:cTn id="41" dur="1000"/>
                                        <p:tgtEl>
                                          <p:spTgt spid="10265"/>
                                        </p:tgtEl>
                                      </p:cBhvr>
                                    </p:animEffect>
                                    <p:anim calcmode="lin" valueType="num">
                                      <p:cBhvr>
                                        <p:cTn id="42" dur="1000" fill="hold"/>
                                        <p:tgtEl>
                                          <p:spTgt spid="10265"/>
                                        </p:tgtEl>
                                        <p:attrNameLst>
                                          <p:attrName>ppt_x</p:attrName>
                                        </p:attrNameLst>
                                      </p:cBhvr>
                                      <p:tavLst>
                                        <p:tav tm="0">
                                          <p:val>
                                            <p:strVal val="#ppt_x"/>
                                          </p:val>
                                        </p:tav>
                                        <p:tav tm="100000">
                                          <p:val>
                                            <p:strVal val="#ppt_x"/>
                                          </p:val>
                                        </p:tav>
                                      </p:tavLst>
                                    </p:anim>
                                    <p:anim calcmode="lin" valueType="num">
                                      <p:cBhvr>
                                        <p:cTn id="43" dur="1000" fill="hold"/>
                                        <p:tgtEl>
                                          <p:spTgt spid="10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圆角矩形 6"/>
          <p:cNvSpPr/>
          <p:nvPr/>
        </p:nvSpPr>
        <p:spPr>
          <a:xfrm>
            <a:off x="1181100" y="1701800"/>
            <a:ext cx="539750" cy="3960813"/>
          </a:xfrm>
          <a:prstGeom prst="roundRect">
            <a:avLst>
              <a:gd name="adj" fmla="val 16667"/>
            </a:avLst>
          </a:prstGeom>
          <a:gradFill rotWithShape="1">
            <a:gsLst>
              <a:gs pos="0">
                <a:srgbClr val="C8B3E9">
                  <a:alpha val="100000"/>
                </a:srgbClr>
              </a:gs>
              <a:gs pos="34999">
                <a:srgbClr val="D9CAEE">
                  <a:alpha val="100000"/>
                </a:srgbClr>
              </a:gs>
              <a:gs pos="100000">
                <a:srgbClr val="EFE8FA">
                  <a:alpha val="100000"/>
                </a:srgbClr>
              </a:gs>
            </a:gsLst>
            <a:lin ang="5400000" scaled="1"/>
            <a:tileRect/>
          </a:gradFill>
          <a:ln w="9525" cap="flat" cmpd="sng">
            <a:solidFill>
              <a:srgbClr val="8064A2"/>
            </a:solidFill>
            <a:prstDash val="solid"/>
            <a:round/>
            <a:headEnd type="oval" w="med" len="med"/>
            <a:tailEnd type="none" w="med" len="med"/>
          </a:ln>
        </p:spPr>
        <p:txBody>
          <a:bodyPr anchor="ctr"/>
          <a:lstStyle/>
          <a:p>
            <a:pPr lvl="0" indent="0" algn="ctr"/>
            <a:endParaRPr lang="zh-CN" altLang="zh-CN" sz="1800" b="1" i="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1266" name="组合 7"/>
          <p:cNvGrpSpPr/>
          <p:nvPr/>
        </p:nvGrpSpPr>
        <p:grpSpPr>
          <a:xfrm>
            <a:off x="1127125" y="441325"/>
            <a:ext cx="10944225" cy="468313"/>
            <a:chOff x="0" y="0"/>
            <a:chExt cx="10945070" cy="468001"/>
          </a:xfrm>
        </p:grpSpPr>
        <p:sp>
          <p:nvSpPr>
            <p:cNvPr id="11267" name="Freeform 7"/>
            <p:cNvSpPr/>
            <p:nvPr/>
          </p:nvSpPr>
          <p:spPr>
            <a:xfrm>
              <a:off x="3582000" y="0"/>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1268" name="Freeform 7"/>
            <p:cNvSpPr/>
            <p:nvPr/>
          </p:nvSpPr>
          <p:spPr>
            <a:xfrm>
              <a:off x="0" y="0"/>
              <a:ext cx="2772000" cy="468000"/>
            </a:xfrm>
            <a:prstGeom prst="roundRect">
              <a:avLst>
                <a:gd name="adj" fmla="val 16667"/>
              </a:avLst>
            </a:prstGeom>
            <a:gradFill rotWithShape="1">
              <a:gsLst>
                <a:gs pos="0">
                  <a:srgbClr val="C7AED5">
                    <a:alpha val="100000"/>
                  </a:srgbClr>
                </a:gs>
                <a:gs pos="32999">
                  <a:srgbClr val="C7AED5">
                    <a:alpha val="100000"/>
                  </a:srgbClr>
                </a:gs>
                <a:gs pos="100000">
                  <a:srgbClr val="A379BB">
                    <a:alpha val="100000"/>
                  </a:srgbClr>
                </a:gs>
              </a:gsLst>
              <a:lin ang="5400000" scaled="1"/>
              <a:tileRect/>
            </a:gradFill>
            <a:ln w="3175" cap="flat" cmpd="sng">
              <a:solidFill>
                <a:srgbClr val="D7D7D7"/>
              </a:solidFill>
              <a:prstDash val="solid"/>
              <a:round/>
              <a:headEnd type="none" w="med" len="med"/>
              <a:tailEnd type="none" w="med" len="med"/>
            </a:ln>
          </p:spPr>
          <p:txBody>
            <a:bodyPr anchor="ctr"/>
            <a:lstStyle/>
            <a:p>
              <a:pPr lvl="0" indent="0" algn="ctr"/>
              <a:r>
                <a:rPr lang="zh-CN" altLang="en-US" sz="2000" dirty="0">
                  <a:solidFill>
                    <a:srgbClr val="FFFFFF"/>
                  </a:solidFill>
                  <a:latin typeface="Impact" panose="020B0806030902050204" pitchFamily="34" charset="0"/>
                  <a:ea typeface="微软雅黑" panose="020B0503020204020204" pitchFamily="34" charset="-122"/>
                  <a:sym typeface="Impact" panose="020B0806030902050204" pitchFamily="34" charset="0"/>
                </a:rPr>
                <a:t>知识概述</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1269" name="Freeform 7"/>
            <p:cNvSpPr/>
            <p:nvPr/>
          </p:nvSpPr>
          <p:spPr>
            <a:xfrm>
              <a:off x="7164000" y="1"/>
              <a:ext cx="2772000" cy="468000"/>
            </a:xfrm>
            <a:prstGeom prst="roundRect">
              <a:avLst>
                <a:gd name="adj" fmla="val 16667"/>
              </a:avLst>
            </a:prstGeom>
            <a:gradFill rotWithShape="1">
              <a:gsLst>
                <a:gs pos="0">
                  <a:srgbClr val="7F7F7F"/>
                </a:gs>
                <a:gs pos="100000">
                  <a:srgbClr val="D8D8D8"/>
                </a:gs>
              </a:gsLst>
              <a:lin ang="5400000" scaled="1"/>
              <a:tileRect/>
            </a:gradFill>
            <a:ln w="9525" cap="rnd" cmpd="sng">
              <a:solidFill>
                <a:srgbClr val="E6E6E6"/>
              </a:solidFill>
              <a:prstDash val="solid"/>
              <a:round/>
              <a:headEnd type="none" w="med" len="med"/>
              <a:tailEnd type="none" w="med" len="med"/>
            </a:ln>
          </p:spPr>
          <p:txBody>
            <a:bodyPr anchor="ctr"/>
            <a:lstStyle/>
            <a:p>
              <a:pPr lvl="0" indent="0" algn="ctr"/>
              <a:r>
                <a:rPr lang="zh-CN"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PKM</a:t>
              </a: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过程</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grpSp>
          <p:nvGrpSpPr>
            <p:cNvPr id="11270" name="组合 11"/>
            <p:cNvGrpSpPr>
              <a:grpSpLocks noChangeAspect="1"/>
            </p:cNvGrpSpPr>
            <p:nvPr/>
          </p:nvGrpSpPr>
          <p:grpSpPr>
            <a:xfrm>
              <a:off x="2289512" y="58521"/>
              <a:ext cx="8655558" cy="372300"/>
              <a:chOff x="0" y="0"/>
              <a:chExt cx="8655558" cy="372300"/>
            </a:xfrm>
          </p:grpSpPr>
          <p:pic>
            <p:nvPicPr>
              <p:cNvPr id="11271" name="Picture 2" descr="C:\Documents and Settings\tdz\桌面\未标题-2 拷贝1.png"/>
              <p:cNvPicPr>
                <a:picLocks noChangeAspect="1"/>
              </p:cNvPicPr>
              <p:nvPr/>
            </p:nvPicPr>
            <p:blipFill>
              <a:blip r:embed="rId2"/>
              <a:stretch>
                <a:fillRect/>
              </a:stretch>
            </p:blipFill>
            <p:spPr>
              <a:xfrm>
                <a:off x="7055558" y="0"/>
                <a:ext cx="1600000" cy="371429"/>
              </a:xfrm>
              <a:prstGeom prst="rect">
                <a:avLst/>
              </a:prstGeom>
              <a:noFill/>
              <a:ln w="9525">
                <a:noFill/>
              </a:ln>
            </p:spPr>
          </p:pic>
          <p:pic>
            <p:nvPicPr>
              <p:cNvPr id="11272" name="Picture 4" descr="C:\Documents and Settings\tdz\桌面\未标题-3 拷贝.png"/>
              <p:cNvPicPr>
                <a:picLocks noChangeAspect="1"/>
              </p:cNvPicPr>
              <p:nvPr/>
            </p:nvPicPr>
            <p:blipFill>
              <a:blip r:embed="rId3"/>
              <a:stretch>
                <a:fillRect/>
              </a:stretch>
            </p:blipFill>
            <p:spPr>
              <a:xfrm>
                <a:off x="3605314" y="0"/>
                <a:ext cx="1771429" cy="371429"/>
              </a:xfrm>
              <a:prstGeom prst="rect">
                <a:avLst/>
              </a:prstGeom>
              <a:noFill/>
              <a:ln w="9525">
                <a:noFill/>
              </a:ln>
            </p:spPr>
          </p:pic>
          <p:pic>
            <p:nvPicPr>
              <p:cNvPr id="11273" name="Picture 4" descr="C:\Documents and Settings\tdz\桌面\未标题-3 拷贝.png"/>
              <p:cNvPicPr>
                <a:picLocks noChangeAspect="1"/>
              </p:cNvPicPr>
              <p:nvPr/>
            </p:nvPicPr>
            <p:blipFill>
              <a:blip r:embed="rId3"/>
              <a:stretch>
                <a:fillRect/>
              </a:stretch>
            </p:blipFill>
            <p:spPr>
              <a:xfrm>
                <a:off x="0" y="871"/>
                <a:ext cx="1771429" cy="371429"/>
              </a:xfrm>
              <a:prstGeom prst="rect">
                <a:avLst/>
              </a:prstGeom>
              <a:noFill/>
              <a:ln w="9525">
                <a:noFill/>
              </a:ln>
            </p:spPr>
          </p:pic>
        </p:grpSp>
      </p:grpSp>
      <p:pic>
        <p:nvPicPr>
          <p:cNvPr id="11274" name="Picture 2" descr="C:\Documents and Settings\tdz\桌面\未标题-3 拷贝12.png"/>
          <p:cNvPicPr>
            <a:picLocks noChangeAspect="1"/>
          </p:cNvPicPr>
          <p:nvPr/>
        </p:nvPicPr>
        <p:blipFill>
          <a:blip r:embed="rId4"/>
          <a:stretch>
            <a:fillRect/>
          </a:stretch>
        </p:blipFill>
        <p:spPr>
          <a:xfrm>
            <a:off x="1265238" y="511175"/>
            <a:ext cx="371475" cy="1771650"/>
          </a:xfrm>
          <a:prstGeom prst="rect">
            <a:avLst/>
          </a:prstGeom>
          <a:noFill/>
          <a:ln w="9525">
            <a:noFill/>
          </a:ln>
        </p:spPr>
      </p:pic>
      <p:pic>
        <p:nvPicPr>
          <p:cNvPr id="11275" name="Picture 3" descr="C:\Documents and Settings\tdz\桌面\未标题-2 拷贝2.png"/>
          <p:cNvPicPr>
            <a:picLocks noChangeAspect="1"/>
          </p:cNvPicPr>
          <p:nvPr/>
        </p:nvPicPr>
        <p:blipFill>
          <a:blip r:embed="rId5"/>
          <a:stretch>
            <a:fillRect/>
          </a:stretch>
        </p:blipFill>
        <p:spPr>
          <a:xfrm>
            <a:off x="1265238" y="5157788"/>
            <a:ext cx="371475" cy="1600200"/>
          </a:xfrm>
          <a:prstGeom prst="rect">
            <a:avLst/>
          </a:prstGeom>
          <a:noFill/>
          <a:ln w="9525">
            <a:noFill/>
          </a:ln>
        </p:spPr>
      </p:pic>
      <p:sp>
        <p:nvSpPr>
          <p:cNvPr id="11276" name="TextBox 15"/>
          <p:cNvSpPr/>
          <p:nvPr/>
        </p:nvSpPr>
        <p:spPr>
          <a:xfrm>
            <a:off x="-173037" y="454025"/>
            <a:ext cx="1227137" cy="431800"/>
          </a:xfrm>
          <a:prstGeom prst="rect">
            <a:avLst/>
          </a:prstGeom>
          <a:noFill/>
          <a:ln w="9525">
            <a:noFill/>
          </a:ln>
        </p:spPr>
        <p:txBody>
          <a:bodyPr anchor="t">
            <a:spAutoFit/>
          </a:bodyPr>
          <a:lstStyle/>
          <a:p>
            <a:pPr lvl="0" indent="0" algn="r"/>
            <a:r>
              <a:rPr lang="zh-CN" altLang="zh-CN" sz="2200" dirty="0">
                <a:solidFill>
                  <a:srgbClr val="F5A7FB"/>
                </a:solidFill>
                <a:latin typeface="Broadway" pitchFamily="82" charset="0"/>
                <a:ea typeface="楷体" panose="02010609060101010101" pitchFamily="49" charset="-122"/>
                <a:sym typeface="经典繁仿黑" pitchFamily="1" charset="-122"/>
              </a:rPr>
              <a:t>LOGO</a:t>
            </a:r>
          </a:p>
        </p:txBody>
      </p:sp>
      <p:sp>
        <p:nvSpPr>
          <p:cNvPr id="11277" name="TextBox 2"/>
          <p:cNvSpPr/>
          <p:nvPr/>
        </p:nvSpPr>
        <p:spPr>
          <a:xfrm>
            <a:off x="1252538" y="2278063"/>
            <a:ext cx="461962" cy="2879725"/>
          </a:xfrm>
          <a:prstGeom prst="rect">
            <a:avLst/>
          </a:prstGeom>
          <a:noFill/>
          <a:ln w="9525">
            <a:noFill/>
          </a:ln>
        </p:spPr>
        <p:txBody>
          <a:bodyPr anchor="t">
            <a:spAutoFit/>
          </a:bodyPr>
          <a:lstStyle/>
          <a:p>
            <a:pPr lvl="0" indent="0" algn="ctr"/>
            <a:r>
              <a:rPr lang="zh-CN" altLang="en-US"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rPr>
              <a:t>知识的分层比较</a:t>
            </a:r>
            <a:endParaRPr lang="en-US" altLang="x-none" sz="1800" dirty="0">
              <a:solidFill>
                <a:srgbClr val="BA08C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279" name="深色1"/>
          <p:cNvGrpSpPr/>
          <p:nvPr/>
        </p:nvGrpSpPr>
        <p:grpSpPr>
          <a:xfrm>
            <a:off x="6743700" y="1924050"/>
            <a:ext cx="4013200" cy="4025900"/>
            <a:chOff x="0" y="0"/>
            <a:chExt cx="4013200" cy="4025900"/>
          </a:xfrm>
        </p:grpSpPr>
        <p:sp>
          <p:nvSpPr>
            <p:cNvPr id="2" name="等腰三角形 26"/>
            <p:cNvSpPr/>
            <p:nvPr/>
          </p:nvSpPr>
          <p:spPr>
            <a:xfrm>
              <a:off x="0" y="0"/>
              <a:ext cx="4013200" cy="4025900"/>
            </a:xfrm>
            <a:prstGeom prst="triangle">
              <a:avLst>
                <a:gd name="adj" fmla="val 50000"/>
              </a:avLst>
            </a:prstGeom>
            <a:gradFill rotWithShape="1">
              <a:gsLst>
                <a:gs pos="0">
                  <a:srgbClr val="ECE3F1"/>
                </a:gs>
                <a:gs pos="50000">
                  <a:srgbClr val="C7AED5"/>
                </a:gs>
                <a:gs pos="100000">
                  <a:srgbClr val="ECE3F1"/>
                </a:gs>
              </a:gsLst>
              <a:lin ang="5400000" scaled="1"/>
              <a:tileRect/>
            </a:gradFill>
            <a:ln w="9525" cap="flat" cmpd="sng">
              <a:solidFill>
                <a:srgbClr val="C7AED5"/>
              </a:solidFill>
              <a:prstDash val="solid"/>
              <a:miter/>
              <a:headEnd type="none" w="med" len="med"/>
              <a:tailEnd type="none" w="med" len="med"/>
            </a:ln>
          </p:spPr>
          <p:txBody>
            <a:bodyPr anchor="t"/>
            <a:lstStyle/>
            <a:p>
              <a:pPr lvl="0" indent="0"/>
              <a:endParaRPr lang="zh-CN" altLang="zh-CN" dirty="0">
                <a:latin typeface="Arial" panose="020B0604020202020204" pitchFamily="34" charset="0"/>
                <a:ea typeface="宋体" panose="02010600030101010101" pitchFamily="2" charset="-122"/>
                <a:sym typeface="Calibri" panose="020F0502020204030204" pitchFamily="34" charset="0"/>
              </a:endParaRPr>
            </a:p>
          </p:txBody>
        </p:sp>
        <p:sp>
          <p:nvSpPr>
            <p:cNvPr id="11280" name="等腰三角形 27"/>
            <p:cNvSpPr/>
            <p:nvPr/>
          </p:nvSpPr>
          <p:spPr>
            <a:xfrm>
              <a:off x="41638" y="48387"/>
              <a:ext cx="3941208" cy="3960440"/>
            </a:xfrm>
            <a:prstGeom prst="triangle">
              <a:avLst>
                <a:gd name="adj" fmla="val 50000"/>
              </a:avLst>
            </a:prstGeom>
            <a:gradFill rotWithShape="1">
              <a:gsLst>
                <a:gs pos="0">
                  <a:srgbClr val="C7AED5">
                    <a:alpha val="100000"/>
                  </a:srgbClr>
                </a:gs>
                <a:gs pos="7999">
                  <a:srgbClr val="C7AED5">
                    <a:alpha val="100000"/>
                  </a:srgbClr>
                </a:gs>
                <a:gs pos="50000">
                  <a:srgbClr val="A379BB">
                    <a:alpha val="100000"/>
                  </a:srgbClr>
                </a:gs>
                <a:gs pos="51656">
                  <a:srgbClr val="A379BB">
                    <a:alpha val="100000"/>
                  </a:srgbClr>
                </a:gs>
                <a:gs pos="98000">
                  <a:srgbClr val="C7AED5">
                    <a:alpha val="100000"/>
                  </a:srgbClr>
                </a:gs>
                <a:gs pos="100000">
                  <a:srgbClr val="DAC8E3">
                    <a:alpha val="100000"/>
                  </a:srgbClr>
                </a:gs>
              </a:gsLst>
              <a:lin ang="5400000" scaled="1"/>
              <a:tileRect/>
            </a:gradFill>
            <a:ln w="9525">
              <a:noFill/>
            </a:ln>
          </p:spPr>
          <p:txBody>
            <a:bodyPr anchor="t"/>
            <a:lstStyle/>
            <a:p>
              <a:pPr lvl="0" indent="0"/>
              <a:endParaRPr lang="zh-CN" altLang="zh-CN" dirty="0">
                <a:latin typeface="Arial" panose="020B0604020202020204" pitchFamily="34" charset="0"/>
                <a:ea typeface="宋体" panose="02010600030101010101" pitchFamily="2" charset="-122"/>
                <a:sym typeface="Calibri" panose="020F0502020204030204" pitchFamily="34" charset="0"/>
              </a:endParaRPr>
            </a:p>
          </p:txBody>
        </p:sp>
      </p:grpSp>
      <p:grpSp>
        <p:nvGrpSpPr>
          <p:cNvPr id="11282" name="文本1"/>
          <p:cNvGrpSpPr/>
          <p:nvPr/>
        </p:nvGrpSpPr>
        <p:grpSpPr>
          <a:xfrm>
            <a:off x="8766175" y="2403475"/>
            <a:ext cx="2641600" cy="577850"/>
            <a:chOff x="0" y="0"/>
            <a:chExt cx="2641600" cy="577849"/>
          </a:xfrm>
        </p:grpSpPr>
        <p:sp>
          <p:nvSpPr>
            <p:cNvPr id="3" name="任意多边形 29"/>
            <p:cNvSpPr/>
            <p:nvPr/>
          </p:nvSpPr>
          <p:spPr>
            <a:xfrm>
              <a:off x="0" y="0"/>
              <a:ext cx="2641600" cy="577849"/>
            </a:xfrm>
            <a:custGeom>
              <a:avLst/>
              <a:gdLst/>
              <a:ahLst/>
              <a:cxnLst>
                <a:cxn ang="0">
                  <a:pos x="0" y="96310"/>
                </a:cxn>
                <a:cxn ang="0">
                  <a:pos x="96310" y="0"/>
                </a:cxn>
                <a:cxn ang="0">
                  <a:pos x="2545290" y="0"/>
                </a:cxn>
                <a:cxn ang="0">
                  <a:pos x="2641600" y="96310"/>
                </a:cxn>
                <a:cxn ang="0">
                  <a:pos x="2641600" y="481539"/>
                </a:cxn>
                <a:cxn ang="0">
                  <a:pos x="2545290" y="577849"/>
                </a:cxn>
                <a:cxn ang="0">
                  <a:pos x="96310" y="577849"/>
                </a:cxn>
                <a:cxn ang="0">
                  <a:pos x="0" y="481539"/>
                </a:cxn>
                <a:cxn ang="0">
                  <a:pos x="0" y="96310"/>
                </a:cxn>
              </a:cxnLst>
              <a:rect l="0" t="0" r="0" b="0"/>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FFFFF"/>
                </a:gs>
                <a:gs pos="50000">
                  <a:srgbClr val="F0F0F0"/>
                </a:gs>
                <a:gs pos="100000">
                  <a:srgbClr val="FFFFFF"/>
                </a:gs>
              </a:gsLst>
              <a:lin ang="5400000" scaled="1"/>
              <a:tileRect/>
            </a:gradFill>
            <a:ln w="9525" cap="flat" cmpd="sng">
              <a:solidFill>
                <a:srgbClr val="DDDDDD"/>
              </a:solidFill>
              <a:prstDash val="solid"/>
              <a:round/>
              <a:headEnd type="none" w="med" len="med"/>
              <a:tailEnd type="none" w="med" len="med"/>
            </a:ln>
          </p:spPr>
          <p:txBody>
            <a:bodyPr/>
            <a:lstStyle/>
            <a:p>
              <a:endParaRPr lang="zh-CN" altLang="en-US"/>
            </a:p>
          </p:txBody>
        </p:sp>
        <p:sp>
          <p:nvSpPr>
            <p:cNvPr id="11283" name="任意多边形 30"/>
            <p:cNvSpPr/>
            <p:nvPr/>
          </p:nvSpPr>
          <p:spPr>
            <a:xfrm>
              <a:off x="25400" y="19050"/>
              <a:ext cx="2590800" cy="539749"/>
            </a:xfrm>
            <a:custGeom>
              <a:avLst/>
              <a:gdLst>
                <a:gd name="txL" fmla="*/ 0 w 2641600"/>
                <a:gd name="txT" fmla="*/ 0 h 577849"/>
                <a:gd name="txR" fmla="*/ 2641600 w 2641600"/>
                <a:gd name="txB" fmla="*/ 577849 h 577849"/>
              </a:gdLst>
              <a:ahLst/>
              <a:cxnLst>
                <a:cxn ang="0">
                  <a:pos x="0" y="78489"/>
                </a:cxn>
                <a:cxn ang="0">
                  <a:pos x="90860" y="0"/>
                </a:cxn>
                <a:cxn ang="0">
                  <a:pos x="2401252" y="0"/>
                </a:cxn>
                <a:cxn ang="0">
                  <a:pos x="2492112" y="78489"/>
                </a:cxn>
                <a:cxn ang="0">
                  <a:pos x="2492112" y="392432"/>
                </a:cxn>
                <a:cxn ang="0">
                  <a:pos x="2401252" y="470920"/>
                </a:cxn>
                <a:cxn ang="0">
                  <a:pos x="90860" y="470920"/>
                </a:cxn>
                <a:cxn ang="0">
                  <a:pos x="0" y="392432"/>
                </a:cxn>
                <a:cxn ang="0">
                  <a:pos x="0" y="78489"/>
                </a:cxn>
              </a:cxnLst>
              <a:rect l="txL" t="txT" r="txR" b="tx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8F8F8">
                    <a:alpha val="100000"/>
                  </a:srgbClr>
                </a:gs>
                <a:gs pos="7999">
                  <a:srgbClr val="F8F8F8">
                    <a:alpha val="100000"/>
                  </a:srgbClr>
                </a:gs>
                <a:gs pos="50000">
                  <a:srgbClr val="ECECEC">
                    <a:alpha val="100000"/>
                  </a:srgbClr>
                </a:gs>
                <a:gs pos="51656">
                  <a:srgbClr val="E8E8E8">
                    <a:alpha val="100000"/>
                  </a:srgbClr>
                </a:gs>
                <a:gs pos="98000">
                  <a:srgbClr val="F9F9F9">
                    <a:alpha val="100000"/>
                  </a:srgbClr>
                </a:gs>
                <a:gs pos="100000">
                  <a:srgbClr val="FFFFFF">
                    <a:alpha val="100000"/>
                  </a:srgbClr>
                </a:gs>
              </a:gsLst>
              <a:lin ang="5400000" scaled="1"/>
              <a:tileRect/>
            </a:gradFill>
            <a:ln w="9525">
              <a:noFill/>
            </a:ln>
          </p:spPr>
          <p:txBody>
            <a:bodyPr wrap="none" anchor="ctr"/>
            <a:lstStyle/>
            <a:p>
              <a:pPr lvl="0" indent="0" algn="ctr">
                <a:lnSpc>
                  <a:spcPct val="150000"/>
                </a:lnSpc>
              </a:pPr>
              <a:r>
                <a:rPr lang="zh-CN" altLang="en-US" sz="1800" dirty="0">
                  <a:solidFill>
                    <a:srgbClr val="646464"/>
                  </a:solidFill>
                  <a:latin typeface="Arial" panose="020B0604020202020204" pitchFamily="34" charset="0"/>
                  <a:ea typeface="微软雅黑" panose="020B0503020204020204" pitchFamily="34" charset="-122"/>
                  <a:sym typeface="Calibri" panose="020F0502020204030204" pitchFamily="34" charset="0"/>
                </a:rPr>
                <a:t>智慧</a:t>
              </a:r>
            </a:p>
          </p:txBody>
        </p:sp>
      </p:grpSp>
      <p:grpSp>
        <p:nvGrpSpPr>
          <p:cNvPr id="11285" name="文本2"/>
          <p:cNvGrpSpPr/>
          <p:nvPr/>
        </p:nvGrpSpPr>
        <p:grpSpPr>
          <a:xfrm>
            <a:off x="8766175" y="3052763"/>
            <a:ext cx="2641600" cy="577850"/>
            <a:chOff x="0" y="0"/>
            <a:chExt cx="2641600" cy="577849"/>
          </a:xfrm>
        </p:grpSpPr>
        <p:sp>
          <p:nvSpPr>
            <p:cNvPr id="4" name="任意多边形 32"/>
            <p:cNvSpPr/>
            <p:nvPr/>
          </p:nvSpPr>
          <p:spPr>
            <a:xfrm>
              <a:off x="0" y="0"/>
              <a:ext cx="2641600" cy="577849"/>
            </a:xfrm>
            <a:custGeom>
              <a:avLst/>
              <a:gdLst/>
              <a:ahLst/>
              <a:cxnLst>
                <a:cxn ang="0">
                  <a:pos x="0" y="96310"/>
                </a:cxn>
                <a:cxn ang="0">
                  <a:pos x="96310" y="0"/>
                </a:cxn>
                <a:cxn ang="0">
                  <a:pos x="2545290" y="0"/>
                </a:cxn>
                <a:cxn ang="0">
                  <a:pos x="2641600" y="96310"/>
                </a:cxn>
                <a:cxn ang="0">
                  <a:pos x="2641600" y="481539"/>
                </a:cxn>
                <a:cxn ang="0">
                  <a:pos x="2545290" y="577849"/>
                </a:cxn>
                <a:cxn ang="0">
                  <a:pos x="96310" y="577849"/>
                </a:cxn>
                <a:cxn ang="0">
                  <a:pos x="0" y="481539"/>
                </a:cxn>
                <a:cxn ang="0">
                  <a:pos x="0" y="96310"/>
                </a:cxn>
              </a:cxnLst>
              <a:rect l="0" t="0" r="0" b="0"/>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FFFFF"/>
                </a:gs>
                <a:gs pos="50000">
                  <a:srgbClr val="F0F0F0"/>
                </a:gs>
                <a:gs pos="100000">
                  <a:srgbClr val="FFFFFF"/>
                </a:gs>
              </a:gsLst>
              <a:lin ang="5400000" scaled="1"/>
              <a:tileRect/>
            </a:gradFill>
            <a:ln w="9525" cap="flat" cmpd="sng">
              <a:solidFill>
                <a:srgbClr val="DDDDDD"/>
              </a:solidFill>
              <a:prstDash val="solid"/>
              <a:round/>
              <a:headEnd type="none" w="med" len="med"/>
              <a:tailEnd type="none" w="med" len="med"/>
            </a:ln>
          </p:spPr>
          <p:txBody>
            <a:bodyPr/>
            <a:lstStyle/>
            <a:p>
              <a:endParaRPr lang="zh-CN" altLang="en-US"/>
            </a:p>
          </p:txBody>
        </p:sp>
        <p:sp>
          <p:nvSpPr>
            <p:cNvPr id="11286" name="任意多边形 33"/>
            <p:cNvSpPr/>
            <p:nvPr/>
          </p:nvSpPr>
          <p:spPr>
            <a:xfrm>
              <a:off x="25400" y="19050"/>
              <a:ext cx="2590800" cy="539749"/>
            </a:xfrm>
            <a:custGeom>
              <a:avLst/>
              <a:gdLst>
                <a:gd name="txL" fmla="*/ 0 w 2641600"/>
                <a:gd name="txT" fmla="*/ 0 h 577849"/>
                <a:gd name="txR" fmla="*/ 2641600 w 2641600"/>
                <a:gd name="txB" fmla="*/ 577849 h 577849"/>
              </a:gdLst>
              <a:ahLst/>
              <a:cxnLst>
                <a:cxn ang="0">
                  <a:pos x="0" y="78489"/>
                </a:cxn>
                <a:cxn ang="0">
                  <a:pos x="90860" y="0"/>
                </a:cxn>
                <a:cxn ang="0">
                  <a:pos x="2401252" y="0"/>
                </a:cxn>
                <a:cxn ang="0">
                  <a:pos x="2492112" y="78489"/>
                </a:cxn>
                <a:cxn ang="0">
                  <a:pos x="2492112" y="392432"/>
                </a:cxn>
                <a:cxn ang="0">
                  <a:pos x="2401252" y="470920"/>
                </a:cxn>
                <a:cxn ang="0">
                  <a:pos x="90860" y="470920"/>
                </a:cxn>
                <a:cxn ang="0">
                  <a:pos x="0" y="392432"/>
                </a:cxn>
                <a:cxn ang="0">
                  <a:pos x="0" y="78489"/>
                </a:cxn>
              </a:cxnLst>
              <a:rect l="txL" t="txT" r="txR" b="tx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8F8F8">
                    <a:alpha val="100000"/>
                  </a:srgbClr>
                </a:gs>
                <a:gs pos="7999">
                  <a:srgbClr val="F8F8F8">
                    <a:alpha val="100000"/>
                  </a:srgbClr>
                </a:gs>
                <a:gs pos="50000">
                  <a:srgbClr val="ECECEC">
                    <a:alpha val="100000"/>
                  </a:srgbClr>
                </a:gs>
                <a:gs pos="51656">
                  <a:srgbClr val="E8E8E8">
                    <a:alpha val="100000"/>
                  </a:srgbClr>
                </a:gs>
                <a:gs pos="98000">
                  <a:srgbClr val="F9F9F9">
                    <a:alpha val="100000"/>
                  </a:srgbClr>
                </a:gs>
                <a:gs pos="100000">
                  <a:srgbClr val="FFFFFF">
                    <a:alpha val="100000"/>
                  </a:srgbClr>
                </a:gs>
              </a:gsLst>
              <a:lin ang="5400000" scaled="1"/>
              <a:tileRect/>
            </a:gradFill>
            <a:ln w="9525">
              <a:noFill/>
            </a:ln>
          </p:spPr>
          <p:txBody>
            <a:bodyPr wrap="none" anchor="ctr"/>
            <a:lstStyle/>
            <a:p>
              <a:pPr lvl="0" indent="0" algn="ctr">
                <a:lnSpc>
                  <a:spcPct val="150000"/>
                </a:lnSpc>
              </a:pPr>
              <a:r>
                <a:rPr lang="zh-CN" altLang="en-US" sz="1800" dirty="0">
                  <a:solidFill>
                    <a:srgbClr val="646464"/>
                  </a:solidFill>
                  <a:latin typeface="Arial" panose="020B0604020202020204" pitchFamily="34" charset="0"/>
                  <a:ea typeface="微软雅黑" panose="020B0503020204020204" pitchFamily="34" charset="-122"/>
                  <a:sym typeface="Calibri" panose="020F0502020204030204" pitchFamily="34" charset="0"/>
                </a:rPr>
                <a:t>能力</a:t>
              </a:r>
            </a:p>
          </p:txBody>
        </p:sp>
      </p:grpSp>
      <p:grpSp>
        <p:nvGrpSpPr>
          <p:cNvPr id="11288" name="文本3"/>
          <p:cNvGrpSpPr/>
          <p:nvPr/>
        </p:nvGrpSpPr>
        <p:grpSpPr>
          <a:xfrm>
            <a:off x="8766175" y="3703638"/>
            <a:ext cx="2641600" cy="577850"/>
            <a:chOff x="0" y="0"/>
            <a:chExt cx="2641600" cy="577849"/>
          </a:xfrm>
        </p:grpSpPr>
        <p:sp>
          <p:nvSpPr>
            <p:cNvPr id="5" name="任意多边形 35"/>
            <p:cNvSpPr/>
            <p:nvPr/>
          </p:nvSpPr>
          <p:spPr>
            <a:xfrm>
              <a:off x="0" y="0"/>
              <a:ext cx="2641600" cy="577849"/>
            </a:xfrm>
            <a:custGeom>
              <a:avLst/>
              <a:gdLst/>
              <a:ahLst/>
              <a:cxnLst>
                <a:cxn ang="0">
                  <a:pos x="0" y="96310"/>
                </a:cxn>
                <a:cxn ang="0">
                  <a:pos x="96310" y="0"/>
                </a:cxn>
                <a:cxn ang="0">
                  <a:pos x="2545290" y="0"/>
                </a:cxn>
                <a:cxn ang="0">
                  <a:pos x="2641600" y="96310"/>
                </a:cxn>
                <a:cxn ang="0">
                  <a:pos x="2641600" y="481539"/>
                </a:cxn>
                <a:cxn ang="0">
                  <a:pos x="2545290" y="577849"/>
                </a:cxn>
                <a:cxn ang="0">
                  <a:pos x="96310" y="577849"/>
                </a:cxn>
                <a:cxn ang="0">
                  <a:pos x="0" y="481539"/>
                </a:cxn>
                <a:cxn ang="0">
                  <a:pos x="0" y="96310"/>
                </a:cxn>
              </a:cxnLst>
              <a:rect l="0" t="0" r="0" b="0"/>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FFFFF"/>
                </a:gs>
                <a:gs pos="50000">
                  <a:srgbClr val="F0F0F0"/>
                </a:gs>
                <a:gs pos="100000">
                  <a:srgbClr val="FFFFFF"/>
                </a:gs>
              </a:gsLst>
              <a:lin ang="5400000" scaled="1"/>
              <a:tileRect/>
            </a:gradFill>
            <a:ln w="9525" cap="flat" cmpd="sng">
              <a:solidFill>
                <a:srgbClr val="DDDDDD"/>
              </a:solidFill>
              <a:prstDash val="solid"/>
              <a:round/>
              <a:headEnd type="none" w="med" len="med"/>
              <a:tailEnd type="none" w="med" len="med"/>
            </a:ln>
          </p:spPr>
          <p:txBody>
            <a:bodyPr/>
            <a:lstStyle/>
            <a:p>
              <a:endParaRPr lang="zh-CN" altLang="en-US"/>
            </a:p>
          </p:txBody>
        </p:sp>
        <p:sp>
          <p:nvSpPr>
            <p:cNvPr id="11289" name="任意多边形 36"/>
            <p:cNvSpPr/>
            <p:nvPr/>
          </p:nvSpPr>
          <p:spPr>
            <a:xfrm>
              <a:off x="25400" y="19050"/>
              <a:ext cx="2590800" cy="539749"/>
            </a:xfrm>
            <a:custGeom>
              <a:avLst/>
              <a:gdLst>
                <a:gd name="txL" fmla="*/ 0 w 2641600"/>
                <a:gd name="txT" fmla="*/ 0 h 577849"/>
                <a:gd name="txR" fmla="*/ 2641600 w 2641600"/>
                <a:gd name="txB" fmla="*/ 577849 h 577849"/>
              </a:gdLst>
              <a:ahLst/>
              <a:cxnLst>
                <a:cxn ang="0">
                  <a:pos x="0" y="78489"/>
                </a:cxn>
                <a:cxn ang="0">
                  <a:pos x="90860" y="0"/>
                </a:cxn>
                <a:cxn ang="0">
                  <a:pos x="2401252" y="0"/>
                </a:cxn>
                <a:cxn ang="0">
                  <a:pos x="2492112" y="78489"/>
                </a:cxn>
                <a:cxn ang="0">
                  <a:pos x="2492112" y="392432"/>
                </a:cxn>
                <a:cxn ang="0">
                  <a:pos x="2401252" y="470920"/>
                </a:cxn>
                <a:cxn ang="0">
                  <a:pos x="90860" y="470920"/>
                </a:cxn>
                <a:cxn ang="0">
                  <a:pos x="0" y="392432"/>
                </a:cxn>
                <a:cxn ang="0">
                  <a:pos x="0" y="78489"/>
                </a:cxn>
              </a:cxnLst>
              <a:rect l="txL" t="txT" r="txR" b="tx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8F8F8">
                    <a:alpha val="100000"/>
                  </a:srgbClr>
                </a:gs>
                <a:gs pos="7999">
                  <a:srgbClr val="F8F8F8">
                    <a:alpha val="100000"/>
                  </a:srgbClr>
                </a:gs>
                <a:gs pos="50000">
                  <a:srgbClr val="ECECEC">
                    <a:alpha val="100000"/>
                  </a:srgbClr>
                </a:gs>
                <a:gs pos="51656">
                  <a:srgbClr val="E8E8E8">
                    <a:alpha val="100000"/>
                  </a:srgbClr>
                </a:gs>
                <a:gs pos="98000">
                  <a:srgbClr val="F9F9F9">
                    <a:alpha val="100000"/>
                  </a:srgbClr>
                </a:gs>
                <a:gs pos="100000">
                  <a:srgbClr val="FFFFFF">
                    <a:alpha val="100000"/>
                  </a:srgbClr>
                </a:gs>
              </a:gsLst>
              <a:lin ang="5400000" scaled="1"/>
              <a:tileRect/>
            </a:gradFill>
            <a:ln w="9525">
              <a:noFill/>
            </a:ln>
          </p:spPr>
          <p:txBody>
            <a:bodyPr wrap="none" anchor="ctr"/>
            <a:lstStyle/>
            <a:p>
              <a:pPr lvl="0" indent="0" algn="ctr">
                <a:lnSpc>
                  <a:spcPct val="150000"/>
                </a:lnSpc>
              </a:pPr>
              <a:r>
                <a:rPr lang="zh-CN" altLang="en-US" sz="1800" dirty="0">
                  <a:solidFill>
                    <a:srgbClr val="646464"/>
                  </a:solidFill>
                  <a:latin typeface="Arial" panose="020B0604020202020204" pitchFamily="34" charset="0"/>
                  <a:ea typeface="微软雅黑" panose="020B0503020204020204" pitchFamily="34" charset="-122"/>
                  <a:sym typeface="Calibri" panose="020F0502020204030204" pitchFamily="34" charset="0"/>
                </a:rPr>
                <a:t>知识</a:t>
              </a:r>
            </a:p>
          </p:txBody>
        </p:sp>
      </p:grpSp>
      <p:grpSp>
        <p:nvGrpSpPr>
          <p:cNvPr id="11291" name="文本4"/>
          <p:cNvGrpSpPr/>
          <p:nvPr/>
        </p:nvGrpSpPr>
        <p:grpSpPr>
          <a:xfrm>
            <a:off x="8766175" y="4352925"/>
            <a:ext cx="2641600" cy="577850"/>
            <a:chOff x="0" y="0"/>
            <a:chExt cx="2641600" cy="577849"/>
          </a:xfrm>
        </p:grpSpPr>
        <p:sp>
          <p:nvSpPr>
            <p:cNvPr id="6" name="任意多边形 38"/>
            <p:cNvSpPr/>
            <p:nvPr/>
          </p:nvSpPr>
          <p:spPr>
            <a:xfrm>
              <a:off x="0" y="0"/>
              <a:ext cx="2641600" cy="577849"/>
            </a:xfrm>
            <a:custGeom>
              <a:avLst/>
              <a:gdLst/>
              <a:ahLst/>
              <a:cxnLst>
                <a:cxn ang="0">
                  <a:pos x="0" y="96310"/>
                </a:cxn>
                <a:cxn ang="0">
                  <a:pos x="96310" y="0"/>
                </a:cxn>
                <a:cxn ang="0">
                  <a:pos x="2545290" y="0"/>
                </a:cxn>
                <a:cxn ang="0">
                  <a:pos x="2641600" y="96310"/>
                </a:cxn>
                <a:cxn ang="0">
                  <a:pos x="2641600" y="481539"/>
                </a:cxn>
                <a:cxn ang="0">
                  <a:pos x="2545290" y="577849"/>
                </a:cxn>
                <a:cxn ang="0">
                  <a:pos x="96310" y="577849"/>
                </a:cxn>
                <a:cxn ang="0">
                  <a:pos x="0" y="481539"/>
                </a:cxn>
                <a:cxn ang="0">
                  <a:pos x="0" y="96310"/>
                </a:cxn>
              </a:cxnLst>
              <a:rect l="0" t="0" r="0" b="0"/>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FFFFF"/>
                </a:gs>
                <a:gs pos="50000">
                  <a:srgbClr val="F0F0F0"/>
                </a:gs>
                <a:gs pos="100000">
                  <a:srgbClr val="FFFFFF"/>
                </a:gs>
              </a:gsLst>
              <a:lin ang="5400000" scaled="1"/>
              <a:tileRect/>
            </a:gradFill>
            <a:ln w="9525" cap="flat" cmpd="sng">
              <a:solidFill>
                <a:srgbClr val="DDDDDD"/>
              </a:solidFill>
              <a:prstDash val="solid"/>
              <a:round/>
              <a:headEnd type="none" w="med" len="med"/>
              <a:tailEnd type="none" w="med" len="med"/>
            </a:ln>
          </p:spPr>
          <p:txBody>
            <a:bodyPr/>
            <a:lstStyle/>
            <a:p>
              <a:endParaRPr lang="zh-CN" altLang="en-US"/>
            </a:p>
          </p:txBody>
        </p:sp>
        <p:sp>
          <p:nvSpPr>
            <p:cNvPr id="11292" name="任意多边形 39"/>
            <p:cNvSpPr/>
            <p:nvPr/>
          </p:nvSpPr>
          <p:spPr>
            <a:xfrm>
              <a:off x="25400" y="19050"/>
              <a:ext cx="2590800" cy="539749"/>
            </a:xfrm>
            <a:custGeom>
              <a:avLst/>
              <a:gdLst>
                <a:gd name="txL" fmla="*/ 0 w 2641600"/>
                <a:gd name="txT" fmla="*/ 0 h 577849"/>
                <a:gd name="txR" fmla="*/ 2641600 w 2641600"/>
                <a:gd name="txB" fmla="*/ 577849 h 577849"/>
              </a:gdLst>
              <a:ahLst/>
              <a:cxnLst>
                <a:cxn ang="0">
                  <a:pos x="0" y="78489"/>
                </a:cxn>
                <a:cxn ang="0">
                  <a:pos x="90860" y="0"/>
                </a:cxn>
                <a:cxn ang="0">
                  <a:pos x="2401252" y="0"/>
                </a:cxn>
                <a:cxn ang="0">
                  <a:pos x="2492112" y="78489"/>
                </a:cxn>
                <a:cxn ang="0">
                  <a:pos x="2492112" y="392432"/>
                </a:cxn>
                <a:cxn ang="0">
                  <a:pos x="2401252" y="470920"/>
                </a:cxn>
                <a:cxn ang="0">
                  <a:pos x="90860" y="470920"/>
                </a:cxn>
                <a:cxn ang="0">
                  <a:pos x="0" y="392432"/>
                </a:cxn>
                <a:cxn ang="0">
                  <a:pos x="0" y="78489"/>
                </a:cxn>
              </a:cxnLst>
              <a:rect l="txL" t="txT" r="txR" b="tx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8F8F8">
                    <a:alpha val="100000"/>
                  </a:srgbClr>
                </a:gs>
                <a:gs pos="7999">
                  <a:srgbClr val="F8F8F8">
                    <a:alpha val="100000"/>
                  </a:srgbClr>
                </a:gs>
                <a:gs pos="50000">
                  <a:srgbClr val="ECECEC">
                    <a:alpha val="100000"/>
                  </a:srgbClr>
                </a:gs>
                <a:gs pos="51656">
                  <a:srgbClr val="E8E8E8">
                    <a:alpha val="100000"/>
                  </a:srgbClr>
                </a:gs>
                <a:gs pos="98000">
                  <a:srgbClr val="F9F9F9">
                    <a:alpha val="100000"/>
                  </a:srgbClr>
                </a:gs>
                <a:gs pos="100000">
                  <a:srgbClr val="FFFFFF">
                    <a:alpha val="100000"/>
                  </a:srgbClr>
                </a:gs>
              </a:gsLst>
              <a:lin ang="5400000" scaled="1"/>
              <a:tileRect/>
            </a:gradFill>
            <a:ln w="9525">
              <a:noFill/>
            </a:ln>
          </p:spPr>
          <p:txBody>
            <a:bodyPr wrap="none" anchor="ctr"/>
            <a:lstStyle/>
            <a:p>
              <a:pPr lvl="0" indent="0" algn="ctr">
                <a:lnSpc>
                  <a:spcPct val="150000"/>
                </a:lnSpc>
              </a:pPr>
              <a:r>
                <a:rPr lang="zh-CN" altLang="en-US" sz="1800" dirty="0">
                  <a:solidFill>
                    <a:srgbClr val="646464"/>
                  </a:solidFill>
                  <a:latin typeface="Arial" panose="020B0604020202020204" pitchFamily="34" charset="0"/>
                  <a:ea typeface="微软雅黑" panose="020B0503020204020204" pitchFamily="34" charset="-122"/>
                  <a:sym typeface="Calibri" panose="020F0502020204030204" pitchFamily="34" charset="0"/>
                </a:rPr>
                <a:t>信息</a:t>
              </a:r>
            </a:p>
          </p:txBody>
        </p:sp>
      </p:grpSp>
      <p:grpSp>
        <p:nvGrpSpPr>
          <p:cNvPr id="11294" name="文本5"/>
          <p:cNvGrpSpPr/>
          <p:nvPr/>
        </p:nvGrpSpPr>
        <p:grpSpPr>
          <a:xfrm>
            <a:off x="8766175" y="5003800"/>
            <a:ext cx="2641600" cy="577850"/>
            <a:chOff x="0" y="0"/>
            <a:chExt cx="2641600" cy="577849"/>
          </a:xfrm>
        </p:grpSpPr>
        <p:sp>
          <p:nvSpPr>
            <p:cNvPr id="7" name="任意多边形 41"/>
            <p:cNvSpPr/>
            <p:nvPr/>
          </p:nvSpPr>
          <p:spPr>
            <a:xfrm>
              <a:off x="0" y="0"/>
              <a:ext cx="2641600" cy="577849"/>
            </a:xfrm>
            <a:custGeom>
              <a:avLst/>
              <a:gdLst/>
              <a:ahLst/>
              <a:cxnLst>
                <a:cxn ang="0">
                  <a:pos x="0" y="96310"/>
                </a:cxn>
                <a:cxn ang="0">
                  <a:pos x="96310" y="0"/>
                </a:cxn>
                <a:cxn ang="0">
                  <a:pos x="2545290" y="0"/>
                </a:cxn>
                <a:cxn ang="0">
                  <a:pos x="2641600" y="96310"/>
                </a:cxn>
                <a:cxn ang="0">
                  <a:pos x="2641600" y="481539"/>
                </a:cxn>
                <a:cxn ang="0">
                  <a:pos x="2545290" y="577849"/>
                </a:cxn>
                <a:cxn ang="0">
                  <a:pos x="96310" y="577849"/>
                </a:cxn>
                <a:cxn ang="0">
                  <a:pos x="0" y="481539"/>
                </a:cxn>
                <a:cxn ang="0">
                  <a:pos x="0" y="96310"/>
                </a:cxn>
              </a:cxnLst>
              <a:rect l="0" t="0" r="0" b="0"/>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FFFFF"/>
                </a:gs>
                <a:gs pos="50000">
                  <a:srgbClr val="F0F0F0"/>
                </a:gs>
                <a:gs pos="100000">
                  <a:srgbClr val="FFFFFF"/>
                </a:gs>
              </a:gsLst>
              <a:lin ang="5400000" scaled="1"/>
              <a:tileRect/>
            </a:gradFill>
            <a:ln w="9525" cap="flat" cmpd="sng">
              <a:solidFill>
                <a:srgbClr val="DDDDDD"/>
              </a:solidFill>
              <a:prstDash val="solid"/>
              <a:round/>
              <a:headEnd type="none" w="med" len="med"/>
              <a:tailEnd type="none" w="med" len="med"/>
            </a:ln>
          </p:spPr>
          <p:txBody>
            <a:bodyPr/>
            <a:lstStyle/>
            <a:p>
              <a:endParaRPr lang="zh-CN" altLang="en-US"/>
            </a:p>
          </p:txBody>
        </p:sp>
        <p:sp>
          <p:nvSpPr>
            <p:cNvPr id="11295" name="任意多边形 42"/>
            <p:cNvSpPr/>
            <p:nvPr/>
          </p:nvSpPr>
          <p:spPr>
            <a:xfrm>
              <a:off x="25400" y="19050"/>
              <a:ext cx="2590800" cy="539749"/>
            </a:xfrm>
            <a:custGeom>
              <a:avLst/>
              <a:gdLst>
                <a:gd name="txL" fmla="*/ 0 w 2641600"/>
                <a:gd name="txT" fmla="*/ 0 h 577849"/>
                <a:gd name="txR" fmla="*/ 2641600 w 2641600"/>
                <a:gd name="txB" fmla="*/ 577849 h 577849"/>
              </a:gdLst>
              <a:ahLst/>
              <a:cxnLst>
                <a:cxn ang="0">
                  <a:pos x="0" y="78489"/>
                </a:cxn>
                <a:cxn ang="0">
                  <a:pos x="90860" y="0"/>
                </a:cxn>
                <a:cxn ang="0">
                  <a:pos x="2401252" y="0"/>
                </a:cxn>
                <a:cxn ang="0">
                  <a:pos x="2492112" y="78489"/>
                </a:cxn>
                <a:cxn ang="0">
                  <a:pos x="2492112" y="392432"/>
                </a:cxn>
                <a:cxn ang="0">
                  <a:pos x="2401252" y="470920"/>
                </a:cxn>
                <a:cxn ang="0">
                  <a:pos x="90860" y="470920"/>
                </a:cxn>
                <a:cxn ang="0">
                  <a:pos x="0" y="392432"/>
                </a:cxn>
                <a:cxn ang="0">
                  <a:pos x="0" y="78489"/>
                </a:cxn>
              </a:cxnLst>
              <a:rect l="txL" t="txT" r="txR" b="tx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0">
                  <a:srgbClr val="F8F8F8">
                    <a:alpha val="100000"/>
                  </a:srgbClr>
                </a:gs>
                <a:gs pos="7999">
                  <a:srgbClr val="F8F8F8">
                    <a:alpha val="100000"/>
                  </a:srgbClr>
                </a:gs>
                <a:gs pos="50000">
                  <a:srgbClr val="ECECEC">
                    <a:alpha val="100000"/>
                  </a:srgbClr>
                </a:gs>
                <a:gs pos="51656">
                  <a:srgbClr val="E8E8E8">
                    <a:alpha val="100000"/>
                  </a:srgbClr>
                </a:gs>
                <a:gs pos="98000">
                  <a:srgbClr val="F9F9F9">
                    <a:alpha val="100000"/>
                  </a:srgbClr>
                </a:gs>
                <a:gs pos="100000">
                  <a:srgbClr val="FFFFFF">
                    <a:alpha val="100000"/>
                  </a:srgbClr>
                </a:gs>
              </a:gsLst>
              <a:lin ang="5400000" scaled="1"/>
              <a:tileRect/>
            </a:gradFill>
            <a:ln w="9525">
              <a:noFill/>
            </a:ln>
          </p:spPr>
          <p:txBody>
            <a:bodyPr wrap="none" anchor="ctr"/>
            <a:lstStyle/>
            <a:p>
              <a:pPr lvl="0" indent="0" algn="ctr">
                <a:lnSpc>
                  <a:spcPct val="150000"/>
                </a:lnSpc>
              </a:pPr>
              <a:r>
                <a:rPr lang="zh-CN" altLang="en-US" sz="1800" dirty="0">
                  <a:solidFill>
                    <a:srgbClr val="646464"/>
                  </a:solidFill>
                  <a:latin typeface="Arial" panose="020B0604020202020204" pitchFamily="34" charset="0"/>
                  <a:ea typeface="微软雅黑" panose="020B0503020204020204" pitchFamily="34" charset="-122"/>
                  <a:sym typeface="Calibri" panose="020F0502020204030204" pitchFamily="34" charset="0"/>
                </a:rPr>
                <a:t>数据</a:t>
              </a:r>
            </a:p>
          </p:txBody>
        </p:sp>
      </p:grpSp>
      <p:sp>
        <p:nvSpPr>
          <p:cNvPr id="11296" name="矩形 4"/>
          <p:cNvSpPr/>
          <p:nvPr/>
        </p:nvSpPr>
        <p:spPr>
          <a:xfrm>
            <a:off x="2279650" y="1917700"/>
            <a:ext cx="4895850" cy="1323975"/>
          </a:xfrm>
          <a:prstGeom prst="rect">
            <a:avLst/>
          </a:prstGeom>
          <a:noFill/>
          <a:ln w="9525">
            <a:noFill/>
          </a:ln>
        </p:spPr>
        <p:txBody>
          <a:bodyPr anchor="t">
            <a:spAutoFit/>
          </a:bodyPr>
          <a:lstStyle/>
          <a:p>
            <a:pPr lvl="0" indent="457200">
              <a:lnSpc>
                <a:spcPct val="125000"/>
              </a:lnSpc>
            </a:pP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我们可以将与知识存在转化关系的五种不同的要素按照从较低价值向较高价值递进的方式划分为五层，分别为：</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数据</a:t>
            </a:r>
            <a:r>
              <a:rPr lang="en-US" altLang="zh-CN"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信息</a:t>
            </a:r>
            <a:r>
              <a:rPr lang="en-US" altLang="zh-CN"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知识</a:t>
            </a:r>
            <a:r>
              <a:rPr lang="en-US" altLang="zh-CN"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能力</a:t>
            </a:r>
            <a:r>
              <a:rPr lang="en-US" altLang="zh-CN"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5A7FB"/>
                </a:solidFill>
                <a:latin typeface="微软雅黑" panose="020B0503020204020204" pitchFamily="34" charset="-122"/>
                <a:ea typeface="微软雅黑" panose="020B0503020204020204" pitchFamily="34" charset="-122"/>
                <a:sym typeface="微软雅黑" panose="020B0503020204020204" pitchFamily="34" charset="-122"/>
              </a:rPr>
              <a:t>智慧。</a:t>
            </a:r>
            <a:r>
              <a:rPr lang="zh-CN" altLang="en-US" sz="1600" dirty="0">
                <a:solidFill>
                  <a:srgbClr val="A6A6A6"/>
                </a:solidFill>
                <a:latin typeface="微软雅黑" panose="020B0503020204020204" pitchFamily="34" charset="-122"/>
                <a:ea typeface="微软雅黑" panose="020B0503020204020204" pitchFamily="34" charset="-122"/>
                <a:sym typeface="微软雅黑" panose="020B0503020204020204" pitchFamily="34" charset="-122"/>
              </a:rPr>
              <a:t>它们之间互相联系，构成一条有浅入深、由易到难的序列。</a:t>
            </a:r>
            <a:endParaRPr lang="zh-CN" altLang="en-US" dirty="0">
              <a:latin typeface="Arial" panose="020B0604020202020204" pitchFamily="34" charset="0"/>
              <a:ea typeface="宋体" panose="02010600030101010101" pitchFamily="2" charset="-122"/>
              <a:sym typeface="Calibri" panose="020F0502020204030204" pitchFamily="34" charset="0"/>
            </a:endParaRPr>
          </a:p>
        </p:txBody>
      </p:sp>
      <p:sp>
        <p:nvSpPr>
          <p:cNvPr id="11297" name="TextBox 3"/>
          <p:cNvSpPr txBox="1"/>
          <p:nvPr/>
        </p:nvSpPr>
        <p:spPr>
          <a:xfrm>
            <a:off x="7535863" y="6526213"/>
            <a:ext cx="4610100" cy="407035"/>
          </a:xfrm>
          <a:prstGeom prst="rect">
            <a:avLst/>
          </a:prstGeom>
          <a:noFill/>
          <a:ln w="9525">
            <a:noFill/>
          </a:ln>
        </p:spPr>
        <p:txBody>
          <a:bodyPr anchor="t">
            <a:spAutoFit/>
          </a:bodyPr>
          <a:lstStyle/>
          <a:p>
            <a:pPr lvl="0" indent="0" algn="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哎呀小小草素材 </a:t>
            </a:r>
            <a:r>
              <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更多精品模板请访问</a:t>
            </a:r>
            <a:r>
              <a:rPr lang="zh-CN" altLang="en-US" sz="1000"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：哎呀小小草</a:t>
            </a:r>
            <a:r>
              <a:rPr lang="en-US" altLang="zh-CN" sz="1000" dirty="0" err="1"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素材</a:t>
            </a:r>
            <a:endParaRPr lang="zh-CN" altLang="en-US"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lvl="0" indent="0" algn="r"/>
            <a:endParaRPr lang="en-US" altLang="zh-CN" sz="10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279"/>
                                        </p:tgtEl>
                                        <p:attrNameLst>
                                          <p:attrName>style.visibility</p:attrName>
                                        </p:attrNameLst>
                                      </p:cBhvr>
                                      <p:to>
                                        <p:strVal val="visible"/>
                                      </p:to>
                                    </p:set>
                                    <p:anim calcmode="lin" valueType="num">
                                      <p:cBhvr>
                                        <p:cTn id="7" dur="500" fill="hold"/>
                                        <p:tgtEl>
                                          <p:spTgt spid="11279"/>
                                        </p:tgtEl>
                                        <p:attrNameLst>
                                          <p:attrName>ppt_w</p:attrName>
                                        </p:attrNameLst>
                                      </p:cBhvr>
                                      <p:tavLst>
                                        <p:tav tm="0">
                                          <p:val>
                                            <p:fltVal val="0"/>
                                          </p:val>
                                        </p:tav>
                                        <p:tav tm="100000">
                                          <p:val>
                                            <p:strVal val="#ppt_w"/>
                                          </p:val>
                                        </p:tav>
                                      </p:tavLst>
                                    </p:anim>
                                    <p:anim calcmode="lin" valueType="num">
                                      <p:cBhvr>
                                        <p:cTn id="8" dur="500" fill="hold"/>
                                        <p:tgtEl>
                                          <p:spTgt spid="11279"/>
                                        </p:tgtEl>
                                        <p:attrNameLst>
                                          <p:attrName>ppt_h</p:attrName>
                                        </p:attrNameLst>
                                      </p:cBhvr>
                                      <p:tavLst>
                                        <p:tav tm="0">
                                          <p:val>
                                            <p:fltVal val="0"/>
                                          </p:val>
                                        </p:tav>
                                        <p:tav tm="100000">
                                          <p:val>
                                            <p:strVal val="#ppt_h"/>
                                          </p:val>
                                        </p:tav>
                                      </p:tavLst>
                                    </p:anim>
                                    <p:animEffect filter="fade">
                                      <p:cBhvr>
                                        <p:cTn id="9" dur="500"/>
                                        <p:tgtEl>
                                          <p:spTgt spid="1127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294"/>
                                        </p:tgtEl>
                                        <p:attrNameLst>
                                          <p:attrName>style.visibility</p:attrName>
                                        </p:attrNameLst>
                                      </p:cBhvr>
                                      <p:to>
                                        <p:strVal val="visible"/>
                                      </p:to>
                                    </p:set>
                                    <p:animEffect filter="wipe(left)">
                                      <p:cBhvr>
                                        <p:cTn id="13" dur="500"/>
                                        <p:tgtEl>
                                          <p:spTgt spid="11294"/>
                                        </p:tgtEl>
                                      </p:cBhvr>
                                    </p:animEffect>
                                  </p:childTnLst>
                                </p:cTn>
                              </p:par>
                              <p:par>
                                <p:cTn id="14" presetID="22" presetClass="entr" presetSubtype="8" fill="hold" nodeType="withEffect">
                                  <p:stCondLst>
                                    <p:cond delay="100"/>
                                  </p:stCondLst>
                                  <p:childTnLst>
                                    <p:set>
                                      <p:cBhvr>
                                        <p:cTn id="15" dur="1" fill="hold">
                                          <p:stCondLst>
                                            <p:cond delay="0"/>
                                          </p:stCondLst>
                                        </p:cTn>
                                        <p:tgtEl>
                                          <p:spTgt spid="11291"/>
                                        </p:tgtEl>
                                        <p:attrNameLst>
                                          <p:attrName>style.visibility</p:attrName>
                                        </p:attrNameLst>
                                      </p:cBhvr>
                                      <p:to>
                                        <p:strVal val="visible"/>
                                      </p:to>
                                    </p:set>
                                    <p:animEffect filter="wipe(left)">
                                      <p:cBhvr>
                                        <p:cTn id="16" dur="500"/>
                                        <p:tgtEl>
                                          <p:spTgt spid="11291"/>
                                        </p:tgtEl>
                                      </p:cBhvr>
                                    </p:animEffect>
                                  </p:childTnLst>
                                </p:cTn>
                              </p:par>
                              <p:par>
                                <p:cTn id="17" presetID="22" presetClass="entr" presetSubtype="8" fill="hold" nodeType="withEffect">
                                  <p:stCondLst>
                                    <p:cond delay="200"/>
                                  </p:stCondLst>
                                  <p:childTnLst>
                                    <p:set>
                                      <p:cBhvr>
                                        <p:cTn id="18" dur="1" fill="hold">
                                          <p:stCondLst>
                                            <p:cond delay="0"/>
                                          </p:stCondLst>
                                        </p:cTn>
                                        <p:tgtEl>
                                          <p:spTgt spid="11288"/>
                                        </p:tgtEl>
                                        <p:attrNameLst>
                                          <p:attrName>style.visibility</p:attrName>
                                        </p:attrNameLst>
                                      </p:cBhvr>
                                      <p:to>
                                        <p:strVal val="visible"/>
                                      </p:to>
                                    </p:set>
                                    <p:animEffect filter="wipe(left)">
                                      <p:cBhvr>
                                        <p:cTn id="19" dur="500"/>
                                        <p:tgtEl>
                                          <p:spTgt spid="11288"/>
                                        </p:tgtEl>
                                      </p:cBhvr>
                                    </p:animEffect>
                                  </p:childTnLst>
                                </p:cTn>
                              </p:par>
                              <p:par>
                                <p:cTn id="20" presetID="22" presetClass="entr" presetSubtype="8" fill="hold" nodeType="withEffect">
                                  <p:stCondLst>
                                    <p:cond delay="300"/>
                                  </p:stCondLst>
                                  <p:childTnLst>
                                    <p:set>
                                      <p:cBhvr>
                                        <p:cTn id="21" dur="1" fill="hold">
                                          <p:stCondLst>
                                            <p:cond delay="0"/>
                                          </p:stCondLst>
                                        </p:cTn>
                                        <p:tgtEl>
                                          <p:spTgt spid="11285"/>
                                        </p:tgtEl>
                                        <p:attrNameLst>
                                          <p:attrName>style.visibility</p:attrName>
                                        </p:attrNameLst>
                                      </p:cBhvr>
                                      <p:to>
                                        <p:strVal val="visible"/>
                                      </p:to>
                                    </p:set>
                                    <p:animEffect filter="wipe(left)">
                                      <p:cBhvr>
                                        <p:cTn id="22" dur="500"/>
                                        <p:tgtEl>
                                          <p:spTgt spid="11285"/>
                                        </p:tgtEl>
                                      </p:cBhvr>
                                    </p:animEffect>
                                  </p:childTnLst>
                                </p:cTn>
                              </p:par>
                              <p:par>
                                <p:cTn id="23" presetID="22" presetClass="entr" presetSubtype="8" fill="hold" nodeType="withEffect">
                                  <p:stCondLst>
                                    <p:cond delay="400"/>
                                  </p:stCondLst>
                                  <p:childTnLst>
                                    <p:set>
                                      <p:cBhvr>
                                        <p:cTn id="24" dur="1" fill="hold">
                                          <p:stCondLst>
                                            <p:cond delay="0"/>
                                          </p:stCondLst>
                                        </p:cTn>
                                        <p:tgtEl>
                                          <p:spTgt spid="11282"/>
                                        </p:tgtEl>
                                        <p:attrNameLst>
                                          <p:attrName>style.visibility</p:attrName>
                                        </p:attrNameLst>
                                      </p:cBhvr>
                                      <p:to>
                                        <p:strVal val="visible"/>
                                      </p:to>
                                    </p:set>
                                    <p:animEffect filter="wipe(left)">
                                      <p:cBhvr>
                                        <p:cTn id="25"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kumimoji="0" 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1219200" rtl="0" eaLnBrk="1" fontAlgn="base" latinLnBrk="0" hangingPunct="1">
          <a:lnSpc>
            <a:spcPct val="100000"/>
          </a:lnSpc>
          <a:spcBef>
            <a:spcPct val="0"/>
          </a:spcBef>
          <a:spcAft>
            <a:spcPct val="0"/>
          </a:spcAft>
          <a:buClrTx/>
          <a:buSzTx/>
          <a:buFont typeface="Arial" panose="020B0604020202020204" pitchFamily="34" charset="0"/>
          <a:buNone/>
          <a:defRPr kumimoji="0" 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5470</Words>
  <Application>Microsoft Office PowerPoint</Application>
  <PresentationFormat>自定义</PresentationFormat>
  <Paragraphs>400</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830</cp:revision>
  <dcterms:created xsi:type="dcterms:W3CDTF">2012-06-23T13:32:00Z</dcterms:created>
  <dcterms:modified xsi:type="dcterms:W3CDTF">2016-09-09T03:19:47Z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