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7" r:id="rId2"/>
    <p:sldId id="258" r:id="rId3"/>
    <p:sldId id="259" r:id="rId4"/>
    <p:sldId id="261" r:id="rId5"/>
    <p:sldId id="263" r:id="rId6"/>
    <p:sldId id="264" r:id="rId7"/>
    <p:sldId id="262" r:id="rId8"/>
    <p:sldId id="265" r:id="rId9"/>
    <p:sldId id="273" r:id="rId10"/>
    <p:sldId id="266" r:id="rId11"/>
    <p:sldId id="267" r:id="rId12"/>
    <p:sldId id="268" r:id="rId13"/>
    <p:sldId id="269" r:id="rId14"/>
    <p:sldId id="270" r:id="rId15"/>
    <p:sldId id="271" r:id="rId16"/>
    <p:sldId id="298" r:id="rId17"/>
    <p:sldId id="272" r:id="rId18"/>
    <p:sldId id="274" r:id="rId19"/>
    <p:sldId id="275" r:id="rId20"/>
    <p:sldId id="276" r:id="rId21"/>
    <p:sldId id="277" r:id="rId22"/>
    <p:sldId id="299" r:id="rId23"/>
    <p:sldId id="279" r:id="rId24"/>
    <p:sldId id="280" r:id="rId25"/>
    <p:sldId id="291" r:id="rId26"/>
    <p:sldId id="282" r:id="rId27"/>
    <p:sldId id="283" r:id="rId28"/>
    <p:sldId id="300" r:id="rId29"/>
    <p:sldId id="285" r:id="rId30"/>
    <p:sldId id="286" r:id="rId31"/>
    <p:sldId id="287" r:id="rId32"/>
    <p:sldId id="292" r:id="rId33"/>
    <p:sldId id="293" r:id="rId34"/>
    <p:sldId id="301" r:id="rId35"/>
    <p:sldId id="294" r:id="rId36"/>
    <p:sldId id="288" r:id="rId37"/>
    <p:sldId id="289" r:id="rId38"/>
    <p:sldId id="290" r:id="rId39"/>
    <p:sldId id="297" r:id="rId40"/>
    <p:sldId id="302" r:id="rId41"/>
  </p:sldIdLst>
  <p:sldSz cx="12192000" cy="6858000"/>
  <p:notesSz cx="6858000" cy="9144000"/>
  <p:custDataLst>
    <p:tags r:id="rId43"/>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EFEFE"/>
    <a:srgbClr val="262626"/>
    <a:srgbClr val="DFB642"/>
    <a:srgbClr val="E1BC46"/>
    <a:srgbClr val="FFFFFF"/>
    <a:srgbClr val="F6E36A"/>
    <a:srgbClr val="FAFAFA"/>
    <a:srgbClr val="E9CB54"/>
    <a:srgbClr val="E8C9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460" autoAdjust="0"/>
    <p:restoredTop sz="94660"/>
  </p:normalViewPr>
  <p:slideViewPr>
    <p:cSldViewPr snapToGrid="0">
      <p:cViewPr varScale="1">
        <p:scale>
          <a:sx n="109" d="100"/>
          <a:sy n="109" d="100"/>
        </p:scale>
        <p:origin x="90" y="402"/>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3FFD10-042C-4225-B3ED-A8B01E203D82}"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109BCD-C247-4F99-B496-DA3BBF9FB39B}" type="slidenum">
              <a:rPr lang="zh-CN" altLang="en-US" smtClean="0"/>
              <a:t>‹#›</a:t>
            </a:fld>
            <a:endParaRPr lang="zh-CN" altLang="en-US"/>
          </a:p>
        </p:txBody>
      </p:sp>
    </p:spTree>
    <p:extLst>
      <p:ext uri="{BB962C8B-B14F-4D97-AF65-F5344CB8AC3E}">
        <p14:creationId xmlns:p14="http://schemas.microsoft.com/office/powerpoint/2010/main" val="3818084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a:t>
            </a:fld>
            <a:endParaRPr lang="zh-CN" altLang="en-US"/>
          </a:p>
        </p:txBody>
      </p:sp>
    </p:spTree>
    <p:extLst>
      <p:ext uri="{BB962C8B-B14F-4D97-AF65-F5344CB8AC3E}">
        <p14:creationId xmlns:p14="http://schemas.microsoft.com/office/powerpoint/2010/main" val="664523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10</a:t>
            </a:fld>
            <a:endParaRPr lang="zh-CN" altLang="en-US"/>
          </a:p>
        </p:txBody>
      </p:sp>
    </p:spTree>
    <p:extLst>
      <p:ext uri="{BB962C8B-B14F-4D97-AF65-F5344CB8AC3E}">
        <p14:creationId xmlns:p14="http://schemas.microsoft.com/office/powerpoint/2010/main" val="2884828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11</a:t>
            </a:fld>
            <a:endParaRPr lang="zh-CN" altLang="en-US"/>
          </a:p>
        </p:txBody>
      </p:sp>
    </p:spTree>
    <p:extLst>
      <p:ext uri="{BB962C8B-B14F-4D97-AF65-F5344CB8AC3E}">
        <p14:creationId xmlns:p14="http://schemas.microsoft.com/office/powerpoint/2010/main" val="1681312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12</a:t>
            </a:fld>
            <a:endParaRPr lang="zh-CN" altLang="en-US"/>
          </a:p>
        </p:txBody>
      </p:sp>
    </p:spTree>
    <p:extLst>
      <p:ext uri="{BB962C8B-B14F-4D97-AF65-F5344CB8AC3E}">
        <p14:creationId xmlns:p14="http://schemas.microsoft.com/office/powerpoint/2010/main" val="3153198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13</a:t>
            </a:fld>
            <a:endParaRPr lang="zh-CN" altLang="en-US"/>
          </a:p>
        </p:txBody>
      </p:sp>
    </p:spTree>
    <p:extLst>
      <p:ext uri="{BB962C8B-B14F-4D97-AF65-F5344CB8AC3E}">
        <p14:creationId xmlns:p14="http://schemas.microsoft.com/office/powerpoint/2010/main" val="1472657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14</a:t>
            </a:fld>
            <a:endParaRPr lang="zh-CN" altLang="en-US"/>
          </a:p>
        </p:txBody>
      </p:sp>
    </p:spTree>
    <p:extLst>
      <p:ext uri="{BB962C8B-B14F-4D97-AF65-F5344CB8AC3E}">
        <p14:creationId xmlns:p14="http://schemas.microsoft.com/office/powerpoint/2010/main" val="3187701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15</a:t>
            </a:fld>
            <a:endParaRPr lang="zh-CN" altLang="en-US"/>
          </a:p>
        </p:txBody>
      </p:sp>
    </p:spTree>
    <p:extLst>
      <p:ext uri="{BB962C8B-B14F-4D97-AF65-F5344CB8AC3E}">
        <p14:creationId xmlns:p14="http://schemas.microsoft.com/office/powerpoint/2010/main" val="3641389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16</a:t>
            </a:fld>
            <a:endParaRPr lang="zh-CN" altLang="en-US"/>
          </a:p>
        </p:txBody>
      </p:sp>
    </p:spTree>
    <p:extLst>
      <p:ext uri="{BB962C8B-B14F-4D97-AF65-F5344CB8AC3E}">
        <p14:creationId xmlns:p14="http://schemas.microsoft.com/office/powerpoint/2010/main" val="82620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17</a:t>
            </a:fld>
            <a:endParaRPr lang="zh-CN" altLang="en-US"/>
          </a:p>
        </p:txBody>
      </p:sp>
    </p:spTree>
    <p:extLst>
      <p:ext uri="{BB962C8B-B14F-4D97-AF65-F5344CB8AC3E}">
        <p14:creationId xmlns:p14="http://schemas.microsoft.com/office/powerpoint/2010/main" val="3044701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18</a:t>
            </a:fld>
            <a:endParaRPr lang="zh-CN" altLang="en-US"/>
          </a:p>
        </p:txBody>
      </p:sp>
    </p:spTree>
    <p:extLst>
      <p:ext uri="{BB962C8B-B14F-4D97-AF65-F5344CB8AC3E}">
        <p14:creationId xmlns:p14="http://schemas.microsoft.com/office/powerpoint/2010/main" val="3900937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19</a:t>
            </a:fld>
            <a:endParaRPr lang="zh-CN" altLang="en-US"/>
          </a:p>
        </p:txBody>
      </p:sp>
    </p:spTree>
    <p:extLst>
      <p:ext uri="{BB962C8B-B14F-4D97-AF65-F5344CB8AC3E}">
        <p14:creationId xmlns:p14="http://schemas.microsoft.com/office/powerpoint/2010/main" val="1058546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a:t>
            </a:fld>
            <a:endParaRPr lang="zh-CN" altLang="en-US"/>
          </a:p>
        </p:txBody>
      </p:sp>
    </p:spTree>
    <p:extLst>
      <p:ext uri="{BB962C8B-B14F-4D97-AF65-F5344CB8AC3E}">
        <p14:creationId xmlns:p14="http://schemas.microsoft.com/office/powerpoint/2010/main" val="2419993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20</a:t>
            </a:fld>
            <a:endParaRPr lang="zh-CN" altLang="en-US"/>
          </a:p>
        </p:txBody>
      </p:sp>
    </p:spTree>
    <p:extLst>
      <p:ext uri="{BB962C8B-B14F-4D97-AF65-F5344CB8AC3E}">
        <p14:creationId xmlns:p14="http://schemas.microsoft.com/office/powerpoint/2010/main" val="4104368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21</a:t>
            </a:fld>
            <a:endParaRPr lang="zh-CN" altLang="en-US"/>
          </a:p>
        </p:txBody>
      </p:sp>
    </p:spTree>
    <p:extLst>
      <p:ext uri="{BB962C8B-B14F-4D97-AF65-F5344CB8AC3E}">
        <p14:creationId xmlns:p14="http://schemas.microsoft.com/office/powerpoint/2010/main" val="1755585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22</a:t>
            </a:fld>
            <a:endParaRPr lang="zh-CN" altLang="en-US"/>
          </a:p>
        </p:txBody>
      </p:sp>
    </p:spTree>
    <p:extLst>
      <p:ext uri="{BB962C8B-B14F-4D97-AF65-F5344CB8AC3E}">
        <p14:creationId xmlns:p14="http://schemas.microsoft.com/office/powerpoint/2010/main" val="2936582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23</a:t>
            </a:fld>
            <a:endParaRPr lang="zh-CN" altLang="en-US"/>
          </a:p>
        </p:txBody>
      </p:sp>
    </p:spTree>
    <p:extLst>
      <p:ext uri="{BB962C8B-B14F-4D97-AF65-F5344CB8AC3E}">
        <p14:creationId xmlns:p14="http://schemas.microsoft.com/office/powerpoint/2010/main" val="18707111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24</a:t>
            </a:fld>
            <a:endParaRPr lang="zh-CN" altLang="en-US"/>
          </a:p>
        </p:txBody>
      </p:sp>
    </p:spTree>
    <p:extLst>
      <p:ext uri="{BB962C8B-B14F-4D97-AF65-F5344CB8AC3E}">
        <p14:creationId xmlns:p14="http://schemas.microsoft.com/office/powerpoint/2010/main" val="872927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25</a:t>
            </a:fld>
            <a:endParaRPr lang="zh-CN" altLang="en-US"/>
          </a:p>
        </p:txBody>
      </p:sp>
    </p:spTree>
    <p:extLst>
      <p:ext uri="{BB962C8B-B14F-4D97-AF65-F5344CB8AC3E}">
        <p14:creationId xmlns:p14="http://schemas.microsoft.com/office/powerpoint/2010/main" val="3890663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26</a:t>
            </a:fld>
            <a:endParaRPr lang="zh-CN" altLang="en-US"/>
          </a:p>
        </p:txBody>
      </p:sp>
    </p:spTree>
    <p:extLst>
      <p:ext uri="{BB962C8B-B14F-4D97-AF65-F5344CB8AC3E}">
        <p14:creationId xmlns:p14="http://schemas.microsoft.com/office/powerpoint/2010/main" val="2858055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27</a:t>
            </a:fld>
            <a:endParaRPr lang="zh-CN" altLang="en-US"/>
          </a:p>
        </p:txBody>
      </p:sp>
    </p:spTree>
    <p:extLst>
      <p:ext uri="{BB962C8B-B14F-4D97-AF65-F5344CB8AC3E}">
        <p14:creationId xmlns:p14="http://schemas.microsoft.com/office/powerpoint/2010/main" val="3023329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28</a:t>
            </a:fld>
            <a:endParaRPr lang="zh-CN" altLang="en-US"/>
          </a:p>
        </p:txBody>
      </p:sp>
    </p:spTree>
    <p:extLst>
      <p:ext uri="{BB962C8B-B14F-4D97-AF65-F5344CB8AC3E}">
        <p14:creationId xmlns:p14="http://schemas.microsoft.com/office/powerpoint/2010/main" val="3362045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29</a:t>
            </a:fld>
            <a:endParaRPr lang="zh-CN" altLang="en-US"/>
          </a:p>
        </p:txBody>
      </p:sp>
    </p:spTree>
    <p:extLst>
      <p:ext uri="{BB962C8B-B14F-4D97-AF65-F5344CB8AC3E}">
        <p14:creationId xmlns:p14="http://schemas.microsoft.com/office/powerpoint/2010/main" val="1501683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a:t>
            </a:fld>
            <a:endParaRPr lang="zh-CN" altLang="en-US"/>
          </a:p>
        </p:txBody>
      </p:sp>
    </p:spTree>
    <p:extLst>
      <p:ext uri="{BB962C8B-B14F-4D97-AF65-F5344CB8AC3E}">
        <p14:creationId xmlns:p14="http://schemas.microsoft.com/office/powerpoint/2010/main" val="15080548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30</a:t>
            </a:fld>
            <a:endParaRPr lang="zh-CN" altLang="en-US"/>
          </a:p>
        </p:txBody>
      </p:sp>
    </p:spTree>
    <p:extLst>
      <p:ext uri="{BB962C8B-B14F-4D97-AF65-F5344CB8AC3E}">
        <p14:creationId xmlns:p14="http://schemas.microsoft.com/office/powerpoint/2010/main" val="2786187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31</a:t>
            </a:fld>
            <a:endParaRPr lang="zh-CN" altLang="en-US"/>
          </a:p>
        </p:txBody>
      </p:sp>
    </p:spTree>
    <p:extLst>
      <p:ext uri="{BB962C8B-B14F-4D97-AF65-F5344CB8AC3E}">
        <p14:creationId xmlns:p14="http://schemas.microsoft.com/office/powerpoint/2010/main" val="3507738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32</a:t>
            </a:fld>
            <a:endParaRPr lang="zh-CN" altLang="en-US"/>
          </a:p>
        </p:txBody>
      </p:sp>
    </p:spTree>
    <p:extLst>
      <p:ext uri="{BB962C8B-B14F-4D97-AF65-F5344CB8AC3E}">
        <p14:creationId xmlns:p14="http://schemas.microsoft.com/office/powerpoint/2010/main" val="2317237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33</a:t>
            </a:fld>
            <a:endParaRPr lang="zh-CN" altLang="en-US"/>
          </a:p>
        </p:txBody>
      </p:sp>
    </p:spTree>
    <p:extLst>
      <p:ext uri="{BB962C8B-B14F-4D97-AF65-F5344CB8AC3E}">
        <p14:creationId xmlns:p14="http://schemas.microsoft.com/office/powerpoint/2010/main" val="13166225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34</a:t>
            </a:fld>
            <a:endParaRPr lang="zh-CN" altLang="en-US"/>
          </a:p>
        </p:txBody>
      </p:sp>
    </p:spTree>
    <p:extLst>
      <p:ext uri="{BB962C8B-B14F-4D97-AF65-F5344CB8AC3E}">
        <p14:creationId xmlns:p14="http://schemas.microsoft.com/office/powerpoint/2010/main" val="2198933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35</a:t>
            </a:fld>
            <a:endParaRPr lang="zh-CN" altLang="en-US"/>
          </a:p>
        </p:txBody>
      </p:sp>
    </p:spTree>
    <p:extLst>
      <p:ext uri="{BB962C8B-B14F-4D97-AF65-F5344CB8AC3E}">
        <p14:creationId xmlns:p14="http://schemas.microsoft.com/office/powerpoint/2010/main" val="4635727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36</a:t>
            </a:fld>
            <a:endParaRPr lang="zh-CN" altLang="en-US"/>
          </a:p>
        </p:txBody>
      </p:sp>
    </p:spTree>
    <p:extLst>
      <p:ext uri="{BB962C8B-B14F-4D97-AF65-F5344CB8AC3E}">
        <p14:creationId xmlns:p14="http://schemas.microsoft.com/office/powerpoint/2010/main" val="10806481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37</a:t>
            </a:fld>
            <a:endParaRPr lang="zh-CN" altLang="en-US"/>
          </a:p>
        </p:txBody>
      </p:sp>
    </p:spTree>
    <p:extLst>
      <p:ext uri="{BB962C8B-B14F-4D97-AF65-F5344CB8AC3E}">
        <p14:creationId xmlns:p14="http://schemas.microsoft.com/office/powerpoint/2010/main" val="22589761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38</a:t>
            </a:fld>
            <a:endParaRPr lang="zh-CN" altLang="en-US"/>
          </a:p>
        </p:txBody>
      </p:sp>
    </p:spTree>
    <p:extLst>
      <p:ext uri="{BB962C8B-B14F-4D97-AF65-F5344CB8AC3E}">
        <p14:creationId xmlns:p14="http://schemas.microsoft.com/office/powerpoint/2010/main" val="9870019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39</a:t>
            </a:fld>
            <a:endParaRPr lang="zh-CN" altLang="en-US"/>
          </a:p>
        </p:txBody>
      </p:sp>
    </p:spTree>
    <p:extLst>
      <p:ext uri="{BB962C8B-B14F-4D97-AF65-F5344CB8AC3E}">
        <p14:creationId xmlns:p14="http://schemas.microsoft.com/office/powerpoint/2010/main" val="410431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4</a:t>
            </a:fld>
            <a:endParaRPr lang="zh-CN" altLang="en-US"/>
          </a:p>
        </p:txBody>
      </p:sp>
    </p:spTree>
    <p:extLst>
      <p:ext uri="{BB962C8B-B14F-4D97-AF65-F5344CB8AC3E}">
        <p14:creationId xmlns:p14="http://schemas.microsoft.com/office/powerpoint/2010/main" val="25848802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40</a:t>
            </a:fld>
            <a:endParaRPr lang="zh-CN" altLang="en-US"/>
          </a:p>
        </p:txBody>
      </p:sp>
    </p:spTree>
    <p:extLst>
      <p:ext uri="{BB962C8B-B14F-4D97-AF65-F5344CB8AC3E}">
        <p14:creationId xmlns:p14="http://schemas.microsoft.com/office/powerpoint/2010/main" val="199613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5</a:t>
            </a:fld>
            <a:endParaRPr lang="zh-CN" altLang="en-US"/>
          </a:p>
        </p:txBody>
      </p:sp>
    </p:spTree>
    <p:extLst>
      <p:ext uri="{BB962C8B-B14F-4D97-AF65-F5344CB8AC3E}">
        <p14:creationId xmlns:p14="http://schemas.microsoft.com/office/powerpoint/2010/main" val="2299750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6</a:t>
            </a:fld>
            <a:endParaRPr lang="zh-CN" altLang="en-US"/>
          </a:p>
        </p:txBody>
      </p:sp>
    </p:spTree>
    <p:extLst>
      <p:ext uri="{BB962C8B-B14F-4D97-AF65-F5344CB8AC3E}">
        <p14:creationId xmlns:p14="http://schemas.microsoft.com/office/powerpoint/2010/main" val="2564995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7</a:t>
            </a:fld>
            <a:endParaRPr lang="zh-CN" altLang="en-US"/>
          </a:p>
        </p:txBody>
      </p:sp>
    </p:spTree>
    <p:extLst>
      <p:ext uri="{BB962C8B-B14F-4D97-AF65-F5344CB8AC3E}">
        <p14:creationId xmlns:p14="http://schemas.microsoft.com/office/powerpoint/2010/main" val="2059216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8</a:t>
            </a:fld>
            <a:endParaRPr lang="zh-CN" altLang="en-US"/>
          </a:p>
        </p:txBody>
      </p:sp>
    </p:spTree>
    <p:extLst>
      <p:ext uri="{BB962C8B-B14F-4D97-AF65-F5344CB8AC3E}">
        <p14:creationId xmlns:p14="http://schemas.microsoft.com/office/powerpoint/2010/main" val="1151389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t>9</a:t>
            </a:fld>
            <a:endParaRPr lang="zh-CN" altLang="en-US"/>
          </a:p>
        </p:txBody>
      </p:sp>
    </p:spTree>
    <p:extLst>
      <p:ext uri="{BB962C8B-B14F-4D97-AF65-F5344CB8AC3E}">
        <p14:creationId xmlns:p14="http://schemas.microsoft.com/office/powerpoint/2010/main" val="228563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73EE5B6-0F50-4181-B844-B85696776F8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64825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721E777-F2F6-4847-AD3D-C16C19474E1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28372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C607705-ABFC-4620-A676-C72E1BE4A08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18103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3B8CC5E7-E507-4407-8CAF-4C23A86EA05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82382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06B19BF-B67E-44F2-9ED0-63011018127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137823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F23418C-6413-4786-967B-39138B67B89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45298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7049FC6-2DA0-46B9-B9EB-9CA1E2D4270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089518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7B77DAF3-A2B1-4847-B886-1CB93EA1B82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861946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3F95CEE6-4BEE-4C76-9F48-4895C96F2CA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846412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FC07F45A-FE71-4BC7-A6C0-E4439FC5A19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79408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4937D56-D181-4B61-9288-FFFEAC9B004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83484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2017/5/30</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1B17B2B7-A2F7-47B0-985E-B7A6B0F08E9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183990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2C695B0B-B6F3-4112-959D-4AF4501E97C1}" type="datetime1">
              <a:rPr lang="zh-CN" altLang="en-US"/>
              <a:pPr/>
              <a:t>2017/5/30</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1AAE141F-8134-4ECE-B7E6-37183F6D6A2E}"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31.jp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5"/>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p:nvSpPr>
        <p:spPr bwMode="auto">
          <a:xfrm>
            <a:off x="-19050" y="0"/>
            <a:ext cx="12211050" cy="6858000"/>
          </a:xfrm>
          <a:prstGeom prst="rect">
            <a:avLst/>
          </a:prstGeom>
          <a:solidFill>
            <a:srgbClr val="0C0C0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5" name="任意多边形 22"/>
          <p:cNvSpPr>
            <a:spLocks noChangeArrowheads="1"/>
          </p:cNvSpPr>
          <p:nvPr/>
        </p:nvSpPr>
        <p:spPr bwMode="auto">
          <a:xfrm>
            <a:off x="762000" y="366713"/>
            <a:ext cx="10656888" cy="6486525"/>
          </a:xfrm>
          <a:custGeom>
            <a:avLst/>
            <a:gdLst>
              <a:gd name="T0" fmla="*/ 0 w 10657465"/>
              <a:gd name="T1" fmla="*/ 0 h 6485730"/>
              <a:gd name="T2" fmla="*/ 31066 w 10657465"/>
              <a:gd name="T3" fmla="*/ 0 h 6485730"/>
              <a:gd name="T4" fmla="*/ 108000 w 10657465"/>
              <a:gd name="T5" fmla="*/ 0 h 6485730"/>
              <a:gd name="T6" fmla="*/ 10651065 w 10657465"/>
              <a:gd name="T7" fmla="*/ 0 h 6485730"/>
              <a:gd name="T8" fmla="*/ 10651065 w 10657465"/>
              <a:gd name="T9" fmla="*/ 5730 h 6485730"/>
              <a:gd name="T10" fmla="*/ 10657465 w 10657465"/>
              <a:gd name="T11" fmla="*/ 5730 h 6485730"/>
              <a:gd name="T12" fmla="*/ 10657465 w 10657465"/>
              <a:gd name="T13" fmla="*/ 6485730 h 6485730"/>
              <a:gd name="T14" fmla="*/ 10549465 w 10657465"/>
              <a:gd name="T15" fmla="*/ 6485730 h 6485730"/>
              <a:gd name="T16" fmla="*/ 10549465 w 10657465"/>
              <a:gd name="T17" fmla="*/ 108000 h 6485730"/>
              <a:gd name="T18" fmla="*/ 108000 w 10657465"/>
              <a:gd name="T19" fmla="*/ 108000 h 6485730"/>
              <a:gd name="T20" fmla="*/ 108000 w 10657465"/>
              <a:gd name="T21" fmla="*/ 5842000 h 6485730"/>
              <a:gd name="T22" fmla="*/ 9309196 w 10657465"/>
              <a:gd name="T23" fmla="*/ 5842000 h 6485730"/>
              <a:gd name="T24" fmla="*/ 9309196 w 10657465"/>
              <a:gd name="T25" fmla="*/ 4402000 h 6485730"/>
              <a:gd name="T26" fmla="*/ 9417196 w 10657465"/>
              <a:gd name="T27" fmla="*/ 4402000 h 6485730"/>
              <a:gd name="T28" fmla="*/ 9417196 w 10657465"/>
              <a:gd name="T29" fmla="*/ 5842000 h 6485730"/>
              <a:gd name="T30" fmla="*/ 9424402 w 10657465"/>
              <a:gd name="T31" fmla="*/ 5842000 h 6485730"/>
              <a:gd name="T32" fmla="*/ 9424402 w 10657465"/>
              <a:gd name="T33" fmla="*/ 5950000 h 6485730"/>
              <a:gd name="T34" fmla="*/ 100402 w 10657465"/>
              <a:gd name="T35" fmla="*/ 5950000 h 6485730"/>
              <a:gd name="T36" fmla="*/ 100402 w 10657465"/>
              <a:gd name="T37" fmla="*/ 5943600 h 6485730"/>
              <a:gd name="T38" fmla="*/ 0 w 10657465"/>
              <a:gd name="T39" fmla="*/ 5943600 h 64857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57465"/>
              <a:gd name="T61" fmla="*/ 0 h 6485730"/>
              <a:gd name="T62" fmla="*/ 10657465 w 10657465"/>
              <a:gd name="T63" fmla="*/ 6485730 h 64857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57465" h="6485730">
                <a:moveTo>
                  <a:pt x="0" y="0"/>
                </a:moveTo>
                <a:lnTo>
                  <a:pt x="31066" y="0"/>
                </a:lnTo>
                <a:lnTo>
                  <a:pt x="108000" y="0"/>
                </a:lnTo>
                <a:lnTo>
                  <a:pt x="10651065" y="0"/>
                </a:lnTo>
                <a:lnTo>
                  <a:pt x="10651065" y="5730"/>
                </a:lnTo>
                <a:lnTo>
                  <a:pt x="10657465" y="5730"/>
                </a:lnTo>
                <a:lnTo>
                  <a:pt x="10657465" y="6485730"/>
                </a:lnTo>
                <a:lnTo>
                  <a:pt x="10549465" y="6485730"/>
                </a:lnTo>
                <a:lnTo>
                  <a:pt x="10549465" y="108000"/>
                </a:lnTo>
                <a:lnTo>
                  <a:pt x="108000" y="108000"/>
                </a:lnTo>
                <a:lnTo>
                  <a:pt x="108000" y="5842000"/>
                </a:lnTo>
                <a:lnTo>
                  <a:pt x="9309196" y="5842000"/>
                </a:lnTo>
                <a:lnTo>
                  <a:pt x="9309196" y="4402000"/>
                </a:lnTo>
                <a:lnTo>
                  <a:pt x="9417196" y="4402000"/>
                </a:lnTo>
                <a:lnTo>
                  <a:pt x="9417196" y="5842000"/>
                </a:lnTo>
                <a:lnTo>
                  <a:pt x="9424402" y="5842000"/>
                </a:lnTo>
                <a:lnTo>
                  <a:pt x="9424402" y="5950000"/>
                </a:lnTo>
                <a:lnTo>
                  <a:pt x="100402" y="5950000"/>
                </a:lnTo>
                <a:lnTo>
                  <a:pt x="100402" y="5943600"/>
                </a:lnTo>
                <a:lnTo>
                  <a:pt x="0" y="5943600"/>
                </a:lnTo>
                <a:close/>
              </a:path>
            </a:pathLst>
          </a:cu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8" name="直接连接符 12"/>
          <p:cNvSpPr>
            <a:spLocks noChangeShapeType="1"/>
          </p:cNvSpPr>
          <p:nvPr/>
        </p:nvSpPr>
        <p:spPr bwMode="auto">
          <a:xfrm>
            <a:off x="1738313" y="2389188"/>
            <a:ext cx="8845550" cy="0"/>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9" name="直接连接符 13"/>
          <p:cNvSpPr>
            <a:spLocks noChangeShapeType="1"/>
          </p:cNvSpPr>
          <p:nvPr/>
        </p:nvSpPr>
        <p:spPr bwMode="auto">
          <a:xfrm>
            <a:off x="3565525" y="3014663"/>
            <a:ext cx="4895850" cy="1587"/>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0" name="文本框 14"/>
          <p:cNvSpPr>
            <a:spLocks noChangeArrowheads="1"/>
          </p:cNvSpPr>
          <p:nvPr/>
        </p:nvSpPr>
        <p:spPr bwMode="auto">
          <a:xfrm>
            <a:off x="4252913" y="4784725"/>
            <a:ext cx="37147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Click here to add you to the center of the narrative</a:t>
            </a:r>
            <a:endParaRPr lang="zh-CN" alt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thought  Click here to add you to the center </a:t>
            </a: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of the  narrative thought</a:t>
            </a:r>
            <a:endParaRPr lang="en-US"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5"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文本框 1"/>
          <p:cNvSpPr>
            <a:spLocks noChangeArrowheads="1"/>
          </p:cNvSpPr>
          <p:nvPr/>
        </p:nvSpPr>
        <p:spPr bwMode="auto">
          <a:xfrm>
            <a:off x="1913771" y="1152778"/>
            <a:ext cx="84946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7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商业融资创业计划书</a:t>
            </a:r>
            <a:endParaRPr lang="en-US" altLang="en-US" sz="7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
          <p:cNvSpPr>
            <a:spLocks noChangeArrowheads="1"/>
          </p:cNvSpPr>
          <p:nvPr/>
        </p:nvSpPr>
        <p:spPr bwMode="auto">
          <a:xfrm>
            <a:off x="3487143" y="2474263"/>
            <a:ext cx="5109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3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上海树灵网络科技有限公司</a:t>
            </a:r>
            <a:endParaRPr lang="en-US"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479675" y="5608638"/>
            <a:ext cx="2646846" cy="417512"/>
            <a:chOff x="2479675" y="5608638"/>
            <a:chExt cx="2646846" cy="417512"/>
          </a:xfrm>
        </p:grpSpPr>
        <p:sp>
          <p:nvSpPr>
            <p:cNvPr id="3081" name="矩形 15"/>
            <p:cNvSpPr>
              <a:spLocks noChangeArrowheads="1"/>
            </p:cNvSpPr>
            <p:nvPr/>
          </p:nvSpPr>
          <p:spPr bwMode="auto">
            <a:xfrm>
              <a:off x="2479675"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
            <p:cNvSpPr/>
            <p:nvPr/>
          </p:nvSpPr>
          <p:spPr>
            <a:xfrm>
              <a:off x="2743539" y="5619295"/>
              <a:ext cx="2382982" cy="369332"/>
            </a:xfrm>
            <a:prstGeom prst="rect">
              <a:avLst/>
            </a:prstGeom>
          </p:spPr>
          <p:txBody>
            <a:bodyPr wrap="square">
              <a:spAutoFit/>
            </a:bodyPr>
            <a:lstStyle/>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单位部门：</a:t>
              </a:r>
              <a:r>
                <a:rPr lang="zh-CN" altLang="en-US"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 name="组合 6"/>
          <p:cNvGrpSpPr/>
          <p:nvPr/>
        </p:nvGrpSpPr>
        <p:grpSpPr>
          <a:xfrm>
            <a:off x="6346342" y="5164376"/>
            <a:ext cx="2646846" cy="861774"/>
            <a:chOff x="6346342" y="5164376"/>
            <a:chExt cx="2646846" cy="861774"/>
          </a:xfrm>
        </p:grpSpPr>
        <p:sp>
          <p:nvSpPr>
            <p:cNvPr id="3083" name="矩形 17"/>
            <p:cNvSpPr>
              <a:spLocks noChangeArrowheads="1"/>
            </p:cNvSpPr>
            <p:nvPr/>
          </p:nvSpPr>
          <p:spPr bwMode="auto">
            <a:xfrm>
              <a:off x="6392863"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文本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346342" y="5164376"/>
              <a:ext cx="2276585" cy="861774"/>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汇报人员</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：树灵视觉</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pic>
        <p:nvPicPr>
          <p:cNvPr id="8" name="Skrillex-Scary Monsters And Nice Sprit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56287" y="-122713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14" presetClass="entr" presetSubtype="10" fill="hold" grpId="0" nodeType="withEffect">
                                  <p:stCondLst>
                                    <p:cond delay="0"/>
                                  </p:stCondLst>
                                  <p:childTnLst>
                                    <p:set>
                                      <p:cBhvr>
                                        <p:cTn id="8" dur="1" fill="hold">
                                          <p:stCondLst>
                                            <p:cond delay="0"/>
                                          </p:stCondLst>
                                        </p:cTn>
                                        <p:tgtEl>
                                          <p:spTgt spid="3074"/>
                                        </p:tgtEl>
                                        <p:attrNameLst>
                                          <p:attrName>style.visibility</p:attrName>
                                        </p:attrNameLst>
                                      </p:cBhvr>
                                      <p:to>
                                        <p:strVal val="visible"/>
                                      </p:to>
                                    </p:set>
                                    <p:animEffect transition="in" filter="randombar(horizontal)">
                                      <p:cBhvr>
                                        <p:cTn id="9" dur="750"/>
                                        <p:tgtEl>
                                          <p:spTgt spid="3074"/>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1000" fill="hold"/>
                                        <p:tgtEl>
                                          <p:spTgt spid="3075"/>
                                        </p:tgtEl>
                                        <p:attrNameLst>
                                          <p:attrName>ppt_w</p:attrName>
                                        </p:attrNameLst>
                                      </p:cBhvr>
                                      <p:tavLst>
                                        <p:tav tm="0">
                                          <p:val>
                                            <p:fltVal val="0"/>
                                          </p:val>
                                        </p:tav>
                                        <p:tav tm="100000">
                                          <p:val>
                                            <p:strVal val="#ppt_w"/>
                                          </p:val>
                                        </p:tav>
                                      </p:tavLst>
                                    </p:anim>
                                    <p:anim calcmode="lin" valueType="num">
                                      <p:cBhvr>
                                        <p:cTn id="14" dur="1000" fill="hold"/>
                                        <p:tgtEl>
                                          <p:spTgt spid="3075"/>
                                        </p:tgtEl>
                                        <p:attrNameLst>
                                          <p:attrName>ppt_h</p:attrName>
                                        </p:attrNameLst>
                                      </p:cBhvr>
                                      <p:tavLst>
                                        <p:tav tm="0">
                                          <p:val>
                                            <p:fltVal val="0"/>
                                          </p:val>
                                        </p:tav>
                                        <p:tav tm="100000">
                                          <p:val>
                                            <p:strVal val="#ppt_h"/>
                                          </p:val>
                                        </p:tav>
                                      </p:tavLst>
                                    </p:anim>
                                    <p:animEffect transition="in" filter="fade">
                                      <p:cBhvr>
                                        <p:cTn id="15" dur="1000"/>
                                        <p:tgtEl>
                                          <p:spTgt spid="3075"/>
                                        </p:tgtEl>
                                      </p:cBhvr>
                                    </p:animEffect>
                                  </p:childTnLst>
                                </p:cTn>
                              </p:par>
                            </p:childTnLst>
                          </p:cTn>
                        </p:par>
                        <p:par>
                          <p:cTn id="16" fill="hold">
                            <p:stCondLst>
                              <p:cond delay="1750"/>
                            </p:stCondLst>
                            <p:childTnLst>
                              <p:par>
                                <p:cTn id="17" presetID="16" presetClass="entr" presetSubtype="37" fill="hold" grpId="0" nodeType="afterEffect">
                                  <p:stCondLst>
                                    <p:cond delay="0"/>
                                  </p:stCondLst>
                                  <p:childTnLst>
                                    <p:set>
                                      <p:cBhvr>
                                        <p:cTn id="18" dur="1" fill="hold">
                                          <p:stCondLst>
                                            <p:cond delay="0"/>
                                          </p:stCondLst>
                                        </p:cTn>
                                        <p:tgtEl>
                                          <p:spTgt spid="3078"/>
                                        </p:tgtEl>
                                        <p:attrNameLst>
                                          <p:attrName>style.visibility</p:attrName>
                                        </p:attrNameLst>
                                      </p:cBhvr>
                                      <p:to>
                                        <p:strVal val="visible"/>
                                      </p:to>
                                    </p:set>
                                    <p:animEffect transition="in" filter="barn(outVertical)">
                                      <p:cBhvr>
                                        <p:cTn id="19" dur="500"/>
                                        <p:tgtEl>
                                          <p:spTgt spid="3078"/>
                                        </p:tgtEl>
                                      </p:cBhvr>
                                    </p:animEffect>
                                  </p:childTnLst>
                                </p:cTn>
                              </p:par>
                            </p:childTnLst>
                          </p:cTn>
                        </p:par>
                        <p:par>
                          <p:cTn id="20" fill="hold">
                            <p:stCondLst>
                              <p:cond delay="2250"/>
                            </p:stCondLst>
                            <p:childTnLst>
                              <p:par>
                                <p:cTn id="21" presetID="55"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250" fill="hold"/>
                                        <p:tgtEl>
                                          <p:spTgt spid="15"/>
                                        </p:tgtEl>
                                        <p:attrNameLst>
                                          <p:attrName>ppt_w</p:attrName>
                                        </p:attrNameLst>
                                      </p:cBhvr>
                                      <p:tavLst>
                                        <p:tav tm="0">
                                          <p:val>
                                            <p:strVal val="#ppt_w*0.70"/>
                                          </p:val>
                                        </p:tav>
                                        <p:tav tm="100000">
                                          <p:val>
                                            <p:strVal val="#ppt_w"/>
                                          </p:val>
                                        </p:tav>
                                      </p:tavLst>
                                    </p:anim>
                                    <p:anim calcmode="lin" valueType="num">
                                      <p:cBhvr>
                                        <p:cTn id="24" dur="1250" fill="hold"/>
                                        <p:tgtEl>
                                          <p:spTgt spid="15"/>
                                        </p:tgtEl>
                                        <p:attrNameLst>
                                          <p:attrName>ppt_h</p:attrName>
                                        </p:attrNameLst>
                                      </p:cBhvr>
                                      <p:tavLst>
                                        <p:tav tm="0">
                                          <p:val>
                                            <p:strVal val="#ppt_h"/>
                                          </p:val>
                                        </p:tav>
                                        <p:tav tm="100000">
                                          <p:val>
                                            <p:strVal val="#ppt_h"/>
                                          </p:val>
                                        </p:tav>
                                      </p:tavLst>
                                    </p:anim>
                                    <p:animEffect transition="in" filter="fade">
                                      <p:cBhvr>
                                        <p:cTn id="25" dur="1250"/>
                                        <p:tgtEl>
                                          <p:spTgt spid="15"/>
                                        </p:tgtEl>
                                      </p:cBhvr>
                                    </p:animEffect>
                                  </p:childTnLst>
                                </p:cTn>
                              </p:par>
                            </p:childTnLst>
                          </p:cTn>
                        </p:par>
                        <p:par>
                          <p:cTn id="26" fill="hold">
                            <p:stCondLst>
                              <p:cond delay="3500"/>
                            </p:stCondLst>
                            <p:childTnLst>
                              <p:par>
                                <p:cTn id="27" presetID="16" presetClass="entr" presetSubtype="37" fill="hold" grpId="0" nodeType="afterEffect">
                                  <p:stCondLst>
                                    <p:cond delay="0"/>
                                  </p:stCondLst>
                                  <p:childTnLst>
                                    <p:set>
                                      <p:cBhvr>
                                        <p:cTn id="28" dur="1" fill="hold">
                                          <p:stCondLst>
                                            <p:cond delay="0"/>
                                          </p:stCondLst>
                                        </p:cTn>
                                        <p:tgtEl>
                                          <p:spTgt spid="3079"/>
                                        </p:tgtEl>
                                        <p:attrNameLst>
                                          <p:attrName>style.visibility</p:attrName>
                                        </p:attrNameLst>
                                      </p:cBhvr>
                                      <p:to>
                                        <p:strVal val="visible"/>
                                      </p:to>
                                    </p:set>
                                    <p:animEffect transition="in" filter="barn(outVertical)">
                                      <p:cBhvr>
                                        <p:cTn id="29" dur="500"/>
                                        <p:tgtEl>
                                          <p:spTgt spid="3079"/>
                                        </p:tgtEl>
                                      </p:cBhvr>
                                    </p:animEffect>
                                  </p:childTnLst>
                                </p:cTn>
                              </p:par>
                            </p:childTnLst>
                          </p:cTn>
                        </p:par>
                        <p:par>
                          <p:cTn id="30" fill="hold">
                            <p:stCondLst>
                              <p:cond delay="4000"/>
                            </p:stCondLst>
                            <p:childTnLst>
                              <p:par>
                                <p:cTn id="31" presetID="52"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Scale>
                                      <p:cBhvr>
                                        <p:cTn id="3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7"/>
                                        </p:tgtEl>
                                        <p:attrNameLst>
                                          <p:attrName>ppt_x</p:attrName>
                                          <p:attrName>ppt_y</p:attrName>
                                        </p:attrNameLst>
                                      </p:cBhvr>
                                    </p:animMotion>
                                    <p:animEffect transition="in" filter="fade">
                                      <p:cBhvr>
                                        <p:cTn id="35" dur="1000"/>
                                        <p:tgtEl>
                                          <p:spTgt spid="17"/>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3080"/>
                                        </p:tgtEl>
                                        <p:attrNameLst>
                                          <p:attrName>style.visibility</p:attrName>
                                        </p:attrNameLst>
                                      </p:cBhvr>
                                      <p:to>
                                        <p:strVal val="visible"/>
                                      </p:to>
                                    </p:set>
                                    <p:animEffect transition="in" filter="fade">
                                      <p:cBhvr>
                                        <p:cTn id="39" dur="1000"/>
                                        <p:tgtEl>
                                          <p:spTgt spid="3080"/>
                                        </p:tgtEl>
                                      </p:cBhvr>
                                    </p:animEffect>
                                    <p:anim calcmode="lin" valueType="num">
                                      <p:cBhvr>
                                        <p:cTn id="40" dur="1000" fill="hold"/>
                                        <p:tgtEl>
                                          <p:spTgt spid="3080"/>
                                        </p:tgtEl>
                                        <p:attrNameLst>
                                          <p:attrName>ppt_x</p:attrName>
                                        </p:attrNameLst>
                                      </p:cBhvr>
                                      <p:tavLst>
                                        <p:tav tm="0">
                                          <p:val>
                                            <p:strVal val="#ppt_x"/>
                                          </p:val>
                                        </p:tav>
                                        <p:tav tm="100000">
                                          <p:val>
                                            <p:strVal val="#ppt_x"/>
                                          </p:val>
                                        </p:tav>
                                      </p:tavLst>
                                    </p:anim>
                                    <p:anim calcmode="lin" valueType="num">
                                      <p:cBhvr>
                                        <p:cTn id="41" dur="1000" fill="hold"/>
                                        <p:tgtEl>
                                          <p:spTgt spid="3080"/>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2"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hold" display="0">
                  <p:stCondLst>
                    <p:cond delay="indefinite"/>
                  </p:stCondLst>
                  <p:endCondLst>
                    <p:cond evt="onStopAudio" delay="0">
                      <p:tgtEl>
                        <p:sldTgt/>
                      </p:tgtEl>
                    </p:cond>
                  </p:endCondLst>
                </p:cTn>
                <p:tgtEl>
                  <p:spTgt spid="8"/>
                </p:tgtEl>
              </p:cMediaNode>
            </p:audio>
          </p:childTnLst>
        </p:cTn>
      </p:par>
    </p:tnLst>
    <p:bldLst>
      <p:bldP spid="3074" grpId="0" animBg="1"/>
      <p:bldP spid="3075" grpId="0" animBg="1"/>
      <p:bldP spid="3078" grpId="0" animBg="1"/>
      <p:bldP spid="3079" grpId="0" animBg="1"/>
      <p:bldP spid="3080" grpId="0"/>
      <p:bldP spid="15"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公司业务</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椭圆 7"/>
          <p:cNvSpPr>
            <a:spLocks noChangeAspect="1"/>
          </p:cNvSpPr>
          <p:nvPr/>
        </p:nvSpPr>
        <p:spPr>
          <a:xfrm>
            <a:off x="6010295" y="4051459"/>
            <a:ext cx="2010634" cy="2010633"/>
          </a:xfrm>
          <a:prstGeom prst="ellipse">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4001770" y="2088465"/>
            <a:ext cx="2010634" cy="201063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8023039" y="2088465"/>
            <a:ext cx="2010634" cy="2010633"/>
          </a:xfrm>
          <a:prstGeom prst="ellipse">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2031169" y="4099098"/>
            <a:ext cx="2010634" cy="2010633"/>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054912" y="2088465"/>
            <a:ext cx="2371909" cy="2010634"/>
            <a:chOff x="2054912" y="1992929"/>
            <a:chExt cx="2371909" cy="2010634"/>
          </a:xfrm>
        </p:grpSpPr>
        <p:sp>
          <p:nvSpPr>
            <p:cNvPr id="13" name="任意多边形 12"/>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7" name="矩形 47"/>
            <p:cNvSpPr>
              <a:spLocks noChangeArrowheads="1"/>
            </p:cNvSpPr>
            <p:nvPr/>
          </p:nvSpPr>
          <p:spPr bwMode="auto">
            <a:xfrm>
              <a:off x="2342279"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t>输入标题</a:t>
              </a:r>
              <a:endParaRPr lang="en-US" altLang="zh-CN" sz="2400" dirty="0"/>
            </a:p>
          </p:txBody>
        </p:sp>
      </p:grpSp>
      <p:grpSp>
        <p:nvGrpSpPr>
          <p:cNvPr id="18" name="组合 17"/>
          <p:cNvGrpSpPr/>
          <p:nvPr/>
        </p:nvGrpSpPr>
        <p:grpSpPr>
          <a:xfrm>
            <a:off x="6012405" y="2088465"/>
            <a:ext cx="2010634" cy="2371909"/>
            <a:chOff x="6012405" y="1992929"/>
            <a:chExt cx="2010634" cy="2371909"/>
          </a:xfrm>
        </p:grpSpPr>
        <p:sp>
          <p:nvSpPr>
            <p:cNvPr id="19" name="任意多边形 18"/>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1" name="矩形 47"/>
            <p:cNvSpPr>
              <a:spLocks noChangeArrowheads="1"/>
            </p:cNvSpPr>
            <p:nvPr/>
          </p:nvSpPr>
          <p:spPr bwMode="auto">
            <a:xfrm>
              <a:off x="6299330"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t>输入标题</a:t>
              </a:r>
              <a:endParaRPr lang="en-US" altLang="zh-CN" sz="2400" dirty="0"/>
            </a:p>
          </p:txBody>
        </p:sp>
      </p:grpSp>
      <p:grpSp>
        <p:nvGrpSpPr>
          <p:cNvPr id="22" name="组合 21"/>
          <p:cNvGrpSpPr/>
          <p:nvPr/>
        </p:nvGrpSpPr>
        <p:grpSpPr>
          <a:xfrm>
            <a:off x="3614642" y="4079119"/>
            <a:ext cx="2371909" cy="2010634"/>
            <a:chOff x="3614642" y="3983583"/>
            <a:chExt cx="2371909" cy="2010634"/>
          </a:xfrm>
        </p:grpSpPr>
        <p:sp>
          <p:nvSpPr>
            <p:cNvPr id="23" name="任意多边形 22"/>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6F6F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5" name="矩形 24"/>
            <p:cNvSpPr>
              <a:spLocks noChangeArrowheads="1"/>
            </p:cNvSpPr>
            <p:nvPr/>
          </p:nvSpPr>
          <p:spPr bwMode="auto">
            <a:xfrm>
              <a:off x="4269342"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8F8F9"/>
                  </a:solidFill>
                </a:rPr>
                <a:t>输入标题</a:t>
              </a:r>
              <a:endParaRPr lang="en-US" altLang="zh-CN" sz="2400" dirty="0">
                <a:solidFill>
                  <a:srgbClr val="F8F8F9"/>
                </a:solidFill>
              </a:endParaRPr>
            </a:p>
          </p:txBody>
        </p:sp>
      </p:grpSp>
      <p:grpSp>
        <p:nvGrpSpPr>
          <p:cNvPr id="26" name="组合 25"/>
          <p:cNvGrpSpPr/>
          <p:nvPr/>
        </p:nvGrpSpPr>
        <p:grpSpPr>
          <a:xfrm>
            <a:off x="8025149" y="3690183"/>
            <a:ext cx="2010634" cy="2371909"/>
            <a:chOff x="8025149" y="3594647"/>
            <a:chExt cx="2010634" cy="2371909"/>
          </a:xfrm>
        </p:grpSpPr>
        <p:sp>
          <p:nvSpPr>
            <p:cNvPr id="27" name="任意多边形 26"/>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BFBFC"/>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矩形 47"/>
            <p:cNvSpPr>
              <a:spLocks noChangeArrowheads="1"/>
            </p:cNvSpPr>
            <p:nvPr/>
          </p:nvSpPr>
          <p:spPr bwMode="auto">
            <a:xfrm>
              <a:off x="8304465"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8F8F9"/>
                  </a:solidFill>
                </a:rPr>
                <a:t>输入标题</a:t>
              </a:r>
              <a:endParaRPr lang="en-US" altLang="zh-CN" sz="2400" dirty="0">
                <a:solidFill>
                  <a:srgbClr val="F8F8F9"/>
                </a:solidFill>
              </a:endParaRPr>
            </a:p>
          </p:txBody>
        </p:sp>
      </p:grpSp>
    </p:spTree>
    <p:extLst>
      <p:ext uri="{BB962C8B-B14F-4D97-AF65-F5344CB8AC3E}">
        <p14:creationId xmlns:p14="http://schemas.microsoft.com/office/powerpoint/2010/main" val="123730447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p:val>
                                            <p:fltVal val="0"/>
                                          </p:val>
                                        </p:tav>
                                        <p:tav tm="100000">
                                          <p:val>
                                            <p:strVal val="#ppt_w"/>
                                          </p:val>
                                        </p:tav>
                                      </p:tavLst>
                                    </p:anim>
                                    <p:anim calcmode="lin" valueType="num">
                                      <p:cBhvr>
                                        <p:cTn id="13" dur="750" fill="hold"/>
                                        <p:tgtEl>
                                          <p:spTgt spid="11"/>
                                        </p:tgtEl>
                                        <p:attrNameLst>
                                          <p:attrName>ppt_h</p:attrName>
                                        </p:attrNameLst>
                                      </p:cBhvr>
                                      <p:tavLst>
                                        <p:tav tm="0">
                                          <p:val>
                                            <p:fltVal val="0"/>
                                          </p:val>
                                        </p:tav>
                                        <p:tav tm="100000">
                                          <p:val>
                                            <p:strVal val="#ppt_h"/>
                                          </p:val>
                                        </p:tav>
                                      </p:tavLst>
                                    </p:anim>
                                    <p:animEffect transition="in" filter="fade">
                                      <p:cBhvr>
                                        <p:cTn id="14" dur="750"/>
                                        <p:tgtEl>
                                          <p:spTgt spid="1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fltVal val="0"/>
                                          </p:val>
                                        </p:tav>
                                        <p:tav tm="100000">
                                          <p:val>
                                            <p:strVal val="#ppt_w"/>
                                          </p:val>
                                        </p:tav>
                                      </p:tavLst>
                                    </p:anim>
                                    <p:anim calcmode="lin" valueType="num">
                                      <p:cBhvr>
                                        <p:cTn id="18" dur="750" fill="hold"/>
                                        <p:tgtEl>
                                          <p:spTgt spid="8"/>
                                        </p:tgtEl>
                                        <p:attrNameLst>
                                          <p:attrName>ppt_h</p:attrName>
                                        </p:attrNameLst>
                                      </p:cBhvr>
                                      <p:tavLst>
                                        <p:tav tm="0">
                                          <p:val>
                                            <p:fltVal val="0"/>
                                          </p:val>
                                        </p:tav>
                                        <p:tav tm="100000">
                                          <p:val>
                                            <p:strVal val="#ppt_h"/>
                                          </p:val>
                                        </p:tav>
                                      </p:tavLst>
                                    </p:anim>
                                    <p:animEffect transition="in" filter="fade">
                                      <p:cBhvr>
                                        <p:cTn id="19" dur="750"/>
                                        <p:tgtEl>
                                          <p:spTgt spid="8"/>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750" fill="hold"/>
                                        <p:tgtEl>
                                          <p:spTgt spid="10"/>
                                        </p:tgtEl>
                                        <p:attrNameLst>
                                          <p:attrName>ppt_w</p:attrName>
                                        </p:attrNameLst>
                                      </p:cBhvr>
                                      <p:tavLst>
                                        <p:tav tm="0">
                                          <p:val>
                                            <p:fltVal val="0"/>
                                          </p:val>
                                        </p:tav>
                                        <p:tav tm="100000">
                                          <p:val>
                                            <p:strVal val="#ppt_w"/>
                                          </p:val>
                                        </p:tav>
                                      </p:tavLst>
                                    </p:anim>
                                    <p:anim calcmode="lin" valueType="num">
                                      <p:cBhvr>
                                        <p:cTn id="23" dur="750" fill="hold"/>
                                        <p:tgtEl>
                                          <p:spTgt spid="10"/>
                                        </p:tgtEl>
                                        <p:attrNameLst>
                                          <p:attrName>ppt_h</p:attrName>
                                        </p:attrNameLst>
                                      </p:cBhvr>
                                      <p:tavLst>
                                        <p:tav tm="0">
                                          <p:val>
                                            <p:fltVal val="0"/>
                                          </p:val>
                                        </p:tav>
                                        <p:tav tm="100000">
                                          <p:val>
                                            <p:strVal val="#ppt_h"/>
                                          </p:val>
                                        </p:tav>
                                      </p:tavLst>
                                    </p:anim>
                                    <p:animEffect transition="in" filter="fade">
                                      <p:cBhvr>
                                        <p:cTn id="24" dur="750"/>
                                        <p:tgtEl>
                                          <p:spTgt spid="10"/>
                                        </p:tgtEl>
                                      </p:cBhvr>
                                    </p:animEffect>
                                  </p:childTnLst>
                                </p:cTn>
                              </p:par>
                            </p:childTnLst>
                          </p:cTn>
                        </p:par>
                        <p:par>
                          <p:cTn id="25" fill="hold">
                            <p:stCondLst>
                              <p:cond delay="1500"/>
                            </p:stCondLst>
                            <p:childTnLst>
                              <p:par>
                                <p:cTn id="26" presetID="2" presetClass="entr" presetSubtype="8" decel="4200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0-#ppt_w/2"/>
                                          </p:val>
                                        </p:tav>
                                        <p:tav tm="100000">
                                          <p:val>
                                            <p:strVal val="#ppt_x"/>
                                          </p:val>
                                        </p:tav>
                                      </p:tavLst>
                                    </p:anim>
                                    <p:anim calcmode="lin" valueType="num">
                                      <p:cBhvr additive="base">
                                        <p:cTn id="29" dur="75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750" fill="hold"/>
                                        <p:tgtEl>
                                          <p:spTgt spid="18"/>
                                        </p:tgtEl>
                                        <p:attrNameLst>
                                          <p:attrName>ppt_x</p:attrName>
                                        </p:attrNameLst>
                                      </p:cBhvr>
                                      <p:tavLst>
                                        <p:tav tm="0">
                                          <p:val>
                                            <p:strVal val="#ppt_x"/>
                                          </p:val>
                                        </p:tav>
                                        <p:tav tm="100000">
                                          <p:val>
                                            <p:strVal val="#ppt_x"/>
                                          </p:val>
                                        </p:tav>
                                      </p:tavLst>
                                    </p:anim>
                                    <p:anim calcmode="lin" valueType="num">
                                      <p:cBhvr additive="base">
                                        <p:cTn id="33" dur="75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1+#ppt_w/2"/>
                                          </p:val>
                                        </p:tav>
                                        <p:tav tm="100000">
                                          <p:val>
                                            <p:strVal val="#ppt_x"/>
                                          </p:val>
                                        </p:tav>
                                      </p:tavLst>
                                    </p:anim>
                                    <p:anim calcmode="lin" valueType="num">
                                      <p:cBhvr additive="base">
                                        <p:cTn id="37" dur="75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750" fill="hold"/>
                                        <p:tgtEl>
                                          <p:spTgt spid="26"/>
                                        </p:tgtEl>
                                        <p:attrNameLst>
                                          <p:attrName>ppt_x</p:attrName>
                                        </p:attrNameLst>
                                      </p:cBhvr>
                                      <p:tavLst>
                                        <p:tav tm="0">
                                          <p:val>
                                            <p:strVal val="#ppt_x"/>
                                          </p:val>
                                        </p:tav>
                                        <p:tav tm="100000">
                                          <p:val>
                                            <p:strVal val="#ppt_x"/>
                                          </p:val>
                                        </p:tav>
                                      </p:tavLst>
                                    </p:anim>
                                    <p:anim calcmode="lin" valueType="num">
                                      <p:cBhvr additive="base">
                                        <p:cTn id="41"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公司业务</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7"/>
          <p:cNvSpPr/>
          <p:nvPr/>
        </p:nvSpPr>
        <p:spPr>
          <a:xfrm flipH="1">
            <a:off x="1070572" y="2581956"/>
            <a:ext cx="4049161" cy="1575847"/>
          </a:xfrm>
          <a:prstGeom prst="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7085872" y="2552371"/>
            <a:ext cx="4049161" cy="157584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337355" y="1931259"/>
            <a:ext cx="1988355" cy="1988355"/>
          </a:xfrm>
          <a:prstGeom prst="ellipse">
            <a:avLst/>
          </a:prstGeom>
          <a:blipFill>
            <a:blip r:embed="rId3"/>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352654" y="1931259"/>
            <a:ext cx="1988355" cy="1988355"/>
          </a:xfrm>
          <a:prstGeom prst="ellipse">
            <a:avLst/>
          </a:prstGeom>
          <a:blipFill>
            <a:blip r:embed="rId4"/>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26534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outVertic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团队介绍</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pic>
        <p:nvPicPr>
          <p:cNvPr id="8"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822" y="4163655"/>
            <a:ext cx="4746282" cy="3040712"/>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p:cNvSpPr/>
          <p:nvPr/>
        </p:nvSpPr>
        <p:spPr>
          <a:xfrm>
            <a:off x="1270913" y="1992678"/>
            <a:ext cx="9791218" cy="1953986"/>
          </a:xfrm>
          <a:prstGeom prst="roundRect">
            <a:avLst>
              <a:gd name="adj" fmla="val 0"/>
            </a:avLst>
          </a:prstGeom>
          <a:noFill/>
          <a:ln w="3175">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0" name="矩形 93"/>
          <p:cNvSpPr/>
          <p:nvPr/>
        </p:nvSpPr>
        <p:spPr>
          <a:xfrm>
            <a:off x="1220705" y="1933277"/>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1" name="矩形 93"/>
          <p:cNvSpPr/>
          <p:nvPr/>
        </p:nvSpPr>
        <p:spPr>
          <a:xfrm rot="10800000">
            <a:off x="10731075" y="3659944"/>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2" name="矩形 11"/>
          <p:cNvSpPr/>
          <p:nvPr/>
        </p:nvSpPr>
        <p:spPr>
          <a:xfrm>
            <a:off x="1525410" y="2034846"/>
            <a:ext cx="9397627" cy="1784143"/>
          </a:xfrm>
          <a:prstGeom prst="rect">
            <a:avLst/>
          </a:prstGeom>
        </p:spPr>
        <p:txBody>
          <a:bodyPr wrap="square">
            <a:spAutoFit/>
          </a:bodyPr>
          <a:lstStyle/>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466" dirty="0">
                <a:solidFill>
                  <a:schemeClr val="tx1">
                    <a:lumMod val="85000"/>
                    <a:lumOff val="15000"/>
                  </a:schemeClr>
                </a:solidFill>
                <a:latin typeface="微软雅黑" pitchFamily="34" charset="-122"/>
                <a:ea typeface="微软雅黑" pitchFamily="34" charset="-122"/>
              </a:rPr>
              <a:t>.</a:t>
            </a:r>
            <a:r>
              <a:rPr lang="zh-CN" altLang="en-US" sz="1466" dirty="0">
                <a:solidFill>
                  <a:schemeClr val="tx1">
                    <a:lumMod val="85000"/>
                    <a:lumOff val="1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13" name="组合 12"/>
          <p:cNvGrpSpPr/>
          <p:nvPr/>
        </p:nvGrpSpPr>
        <p:grpSpPr>
          <a:xfrm>
            <a:off x="7605116" y="4524502"/>
            <a:ext cx="1339161" cy="1154451"/>
            <a:chOff x="5715794" y="3294305"/>
            <a:chExt cx="1004681" cy="866105"/>
          </a:xfrm>
        </p:grpSpPr>
        <p:sp>
          <p:nvSpPr>
            <p:cNvPr id="16" name="六边形 15"/>
            <p:cNvSpPr/>
            <p:nvPr/>
          </p:nvSpPr>
          <p:spPr>
            <a:xfrm>
              <a:off x="5715794" y="3294305"/>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7" name="矩形 16"/>
            <p:cNvSpPr/>
            <p:nvPr/>
          </p:nvSpPr>
          <p:spPr>
            <a:xfrm>
              <a:off x="5916081" y="3415392"/>
              <a:ext cx="750438" cy="623247"/>
            </a:xfrm>
            <a:prstGeom prst="rect">
              <a:avLst/>
            </a:prstGeom>
          </p:spPr>
          <p:txBody>
            <a:bodyPr wrap="square">
              <a:spAutoFit/>
            </a:bodyPr>
            <a:lstStyle/>
            <a:p>
              <a:r>
                <a:rPr lang="zh-CN" altLang="en-US" sz="2399" dirty="0">
                  <a:latin typeface="微软雅黑" pitchFamily="34" charset="-122"/>
                  <a:ea typeface="微软雅黑" pitchFamily="34" charset="-122"/>
                </a:rPr>
                <a:t>专业</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技术</a:t>
              </a:r>
            </a:p>
          </p:txBody>
        </p:sp>
      </p:grpSp>
      <p:grpSp>
        <p:nvGrpSpPr>
          <p:cNvPr id="18" name="组合 17"/>
          <p:cNvGrpSpPr/>
          <p:nvPr/>
        </p:nvGrpSpPr>
        <p:grpSpPr>
          <a:xfrm>
            <a:off x="9817602" y="4535005"/>
            <a:ext cx="1477508" cy="1154450"/>
            <a:chOff x="7301913" y="3182144"/>
            <a:chExt cx="1108473" cy="866105"/>
          </a:xfrm>
        </p:grpSpPr>
        <p:sp>
          <p:nvSpPr>
            <p:cNvPr id="19" name="六边形 18"/>
            <p:cNvSpPr/>
            <p:nvPr/>
          </p:nvSpPr>
          <p:spPr>
            <a:xfrm>
              <a:off x="7301913" y="3182144"/>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0" name="矩形 19"/>
            <p:cNvSpPr/>
            <p:nvPr/>
          </p:nvSpPr>
          <p:spPr>
            <a:xfrm>
              <a:off x="7507025" y="3269501"/>
              <a:ext cx="903361" cy="623247"/>
            </a:xfrm>
            <a:prstGeom prst="rect">
              <a:avLst/>
            </a:prstGeom>
          </p:spPr>
          <p:txBody>
            <a:bodyPr wrap="square">
              <a:spAutoFit/>
            </a:bodyPr>
            <a:lstStyle/>
            <a:p>
              <a:r>
                <a:rPr lang="zh-CN" altLang="en-US" sz="2399" dirty="0">
                  <a:latin typeface="微软雅黑" pitchFamily="34" charset="-122"/>
                  <a:ea typeface="微软雅黑" pitchFamily="34" charset="-122"/>
                </a:rPr>
                <a:t>共创</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未来</a:t>
              </a:r>
            </a:p>
          </p:txBody>
        </p:sp>
      </p:grpSp>
      <p:grpSp>
        <p:nvGrpSpPr>
          <p:cNvPr id="21" name="组合 20"/>
          <p:cNvGrpSpPr/>
          <p:nvPr/>
        </p:nvGrpSpPr>
        <p:grpSpPr>
          <a:xfrm>
            <a:off x="6497488" y="5128598"/>
            <a:ext cx="1339161" cy="1154450"/>
            <a:chOff x="4782485" y="3605588"/>
            <a:chExt cx="1004681" cy="866105"/>
          </a:xfrm>
        </p:grpSpPr>
        <p:sp>
          <p:nvSpPr>
            <p:cNvPr id="22" name="六边形 21"/>
            <p:cNvSpPr/>
            <p:nvPr/>
          </p:nvSpPr>
          <p:spPr>
            <a:xfrm>
              <a:off x="4782485" y="3605588"/>
              <a:ext cx="1004681" cy="866105"/>
            </a:xfrm>
            <a:prstGeom prst="hexagon">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3" name="矩形 22"/>
            <p:cNvSpPr/>
            <p:nvPr/>
          </p:nvSpPr>
          <p:spPr>
            <a:xfrm>
              <a:off x="4968506" y="3735347"/>
              <a:ext cx="813558" cy="623248"/>
            </a:xfrm>
            <a:prstGeom prst="rect">
              <a:avLst/>
            </a:prstGeom>
          </p:spPr>
          <p:txBody>
            <a:bodyPr wrap="square">
              <a:spAutoFit/>
            </a:bodyPr>
            <a:lstStyle/>
            <a:p>
              <a:r>
                <a:rPr lang="zh-CN" altLang="en-US" sz="2399" dirty="0">
                  <a:solidFill>
                    <a:srgbClr val="F8F8F9"/>
                  </a:solidFill>
                  <a:latin typeface="微软雅黑" pitchFamily="34" charset="-122"/>
                  <a:ea typeface="微软雅黑" pitchFamily="34" charset="-122"/>
                </a:rPr>
                <a:t>沸腾</a:t>
              </a:r>
              <a:endParaRPr lang="en-US" altLang="zh-CN" sz="2399" dirty="0">
                <a:solidFill>
                  <a:srgbClr val="F8F8F9"/>
                </a:solidFill>
                <a:latin typeface="微软雅黑" pitchFamily="34" charset="-122"/>
                <a:ea typeface="微软雅黑" pitchFamily="34" charset="-122"/>
              </a:endParaRPr>
            </a:p>
            <a:p>
              <a:r>
                <a:rPr lang="zh-CN" altLang="en-US" sz="2399" dirty="0">
                  <a:solidFill>
                    <a:srgbClr val="F8F8F9"/>
                  </a:solidFill>
                  <a:latin typeface="微软雅黑" pitchFamily="34" charset="-122"/>
                  <a:ea typeface="微软雅黑" pitchFamily="34" charset="-122"/>
                </a:rPr>
                <a:t>理想</a:t>
              </a:r>
            </a:p>
          </p:txBody>
        </p:sp>
      </p:grpSp>
      <p:grpSp>
        <p:nvGrpSpPr>
          <p:cNvPr id="24" name="组合 23"/>
          <p:cNvGrpSpPr/>
          <p:nvPr/>
        </p:nvGrpSpPr>
        <p:grpSpPr>
          <a:xfrm>
            <a:off x="5388161" y="4528990"/>
            <a:ext cx="1411757" cy="1154450"/>
            <a:chOff x="3949113" y="3105944"/>
            <a:chExt cx="1059145" cy="866105"/>
          </a:xfrm>
        </p:grpSpPr>
        <p:sp>
          <p:nvSpPr>
            <p:cNvPr id="25" name="六边形 24"/>
            <p:cNvSpPr/>
            <p:nvPr/>
          </p:nvSpPr>
          <p:spPr>
            <a:xfrm>
              <a:off x="3949113" y="3105944"/>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 name="矩形 25"/>
            <p:cNvSpPr/>
            <p:nvPr/>
          </p:nvSpPr>
          <p:spPr>
            <a:xfrm>
              <a:off x="4137328" y="3211093"/>
              <a:ext cx="870930" cy="623248"/>
            </a:xfrm>
            <a:prstGeom prst="rect">
              <a:avLst/>
            </a:prstGeom>
          </p:spPr>
          <p:txBody>
            <a:bodyPr wrap="square">
              <a:spAutoFit/>
            </a:bodyPr>
            <a:lstStyle/>
            <a:p>
              <a:r>
                <a:rPr lang="zh-CN" altLang="en-US" sz="2399" dirty="0">
                  <a:latin typeface="微软雅黑" pitchFamily="34" charset="-122"/>
                  <a:ea typeface="微软雅黑" pitchFamily="34" charset="-122"/>
                </a:rPr>
                <a:t>燃烧</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激情</a:t>
              </a:r>
            </a:p>
          </p:txBody>
        </p:sp>
      </p:grpSp>
      <p:grpSp>
        <p:nvGrpSpPr>
          <p:cNvPr id="27" name="组合 26"/>
          <p:cNvGrpSpPr/>
          <p:nvPr/>
        </p:nvGrpSpPr>
        <p:grpSpPr>
          <a:xfrm>
            <a:off x="8701622" y="5131178"/>
            <a:ext cx="1339161" cy="1154450"/>
            <a:chOff x="6539913" y="3867943"/>
            <a:chExt cx="1004681" cy="866105"/>
          </a:xfrm>
        </p:grpSpPr>
        <p:sp>
          <p:nvSpPr>
            <p:cNvPr id="29" name="六边形 28"/>
            <p:cNvSpPr/>
            <p:nvPr/>
          </p:nvSpPr>
          <p:spPr>
            <a:xfrm>
              <a:off x="6539913" y="3867943"/>
              <a:ext cx="1004681" cy="866105"/>
            </a:xfrm>
            <a:prstGeom prst="hexagon">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30" name="矩形 29"/>
            <p:cNvSpPr/>
            <p:nvPr/>
          </p:nvSpPr>
          <p:spPr>
            <a:xfrm>
              <a:off x="6718892" y="3989372"/>
              <a:ext cx="750438" cy="623247"/>
            </a:xfrm>
            <a:prstGeom prst="rect">
              <a:avLst/>
            </a:prstGeom>
          </p:spPr>
          <p:txBody>
            <a:bodyPr wrap="square">
              <a:spAutoFit/>
            </a:bodyPr>
            <a:lstStyle/>
            <a:p>
              <a:r>
                <a:rPr lang="zh-CN" altLang="en-US" sz="2399" dirty="0">
                  <a:solidFill>
                    <a:srgbClr val="F8F8F9"/>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03985250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par>
                          <p:cTn id="32" fill="hold">
                            <p:stCondLst>
                              <p:cond delay="2500"/>
                            </p:stCondLst>
                            <p:childTnLst>
                              <p:par>
                                <p:cTn id="33" presetID="2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5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5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75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82148" y="134841"/>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公司大事件</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3112952" y="3018763"/>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947563" y="4982131"/>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790564" y="3636563"/>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8905987" y="3048735"/>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6434677" y="2047568"/>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790291" y="3068086"/>
            <a:ext cx="6833993" cy="3285811"/>
          </a:xfrm>
          <a:custGeom>
            <a:avLst/>
            <a:gdLst>
              <a:gd name="connsiteX0" fmla="*/ 6833993 w 6833993"/>
              <a:gd name="connsiteY0" fmla="*/ 0 h 3285811"/>
              <a:gd name="connsiteX1" fmla="*/ 5859303 w 6833993"/>
              <a:gd name="connsiteY1" fmla="*/ 170822 h 3285811"/>
              <a:gd name="connsiteX2" fmla="*/ 6040173 w 6833993"/>
              <a:gd name="connsiteY2" fmla="*/ 532563 h 3285811"/>
              <a:gd name="connsiteX3" fmla="*/ 4502775 w 6833993"/>
              <a:gd name="connsiteY3" fmla="*/ 803869 h 3285811"/>
              <a:gd name="connsiteX4" fmla="*/ 4723839 w 6833993"/>
              <a:gd name="connsiteY4" fmla="*/ 1155561 h 3285811"/>
              <a:gd name="connsiteX5" fmla="*/ 3106055 w 6833993"/>
              <a:gd name="connsiteY5" fmla="*/ 1446963 h 3285811"/>
              <a:gd name="connsiteX6" fmla="*/ 3296973 w 6833993"/>
              <a:gd name="connsiteY6" fmla="*/ 1778559 h 3285811"/>
              <a:gd name="connsiteX7" fmla="*/ 1588753 w 6833993"/>
              <a:gd name="connsiteY7" fmla="*/ 2160396 h 3285811"/>
              <a:gd name="connsiteX8" fmla="*/ 1809817 w 6833993"/>
              <a:gd name="connsiteY8" fmla="*/ 2491992 h 3285811"/>
              <a:gd name="connsiteX9" fmla="*/ 161887 w 6833993"/>
              <a:gd name="connsiteY9" fmla="*/ 2793442 h 3285811"/>
              <a:gd name="connsiteX10" fmla="*/ 151839 w 6833993"/>
              <a:gd name="connsiteY10" fmla="*/ 3285811 h 328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33993" h="3285811">
                <a:moveTo>
                  <a:pt x="6833993" y="0"/>
                </a:moveTo>
                <a:cubicBezTo>
                  <a:pt x="6412799" y="41031"/>
                  <a:pt x="5991606" y="82062"/>
                  <a:pt x="5859303" y="170822"/>
                </a:cubicBezTo>
                <a:cubicBezTo>
                  <a:pt x="5727000" y="259582"/>
                  <a:pt x="6266261" y="427055"/>
                  <a:pt x="6040173" y="532563"/>
                </a:cubicBezTo>
                <a:cubicBezTo>
                  <a:pt x="5814085" y="638071"/>
                  <a:pt x="4722164" y="700036"/>
                  <a:pt x="4502775" y="803869"/>
                </a:cubicBezTo>
                <a:cubicBezTo>
                  <a:pt x="4283386" y="907702"/>
                  <a:pt x="4956626" y="1048379"/>
                  <a:pt x="4723839" y="1155561"/>
                </a:cubicBezTo>
                <a:cubicBezTo>
                  <a:pt x="4491052" y="1262743"/>
                  <a:pt x="3343866" y="1343130"/>
                  <a:pt x="3106055" y="1446963"/>
                </a:cubicBezTo>
                <a:cubicBezTo>
                  <a:pt x="2868244" y="1550796"/>
                  <a:pt x="3549857" y="1659654"/>
                  <a:pt x="3296973" y="1778559"/>
                </a:cubicBezTo>
                <a:cubicBezTo>
                  <a:pt x="3044089" y="1897464"/>
                  <a:pt x="1836612" y="2041491"/>
                  <a:pt x="1588753" y="2160396"/>
                </a:cubicBezTo>
                <a:cubicBezTo>
                  <a:pt x="1340894" y="2279301"/>
                  <a:pt x="2047628" y="2386484"/>
                  <a:pt x="1809817" y="2491992"/>
                </a:cubicBezTo>
                <a:cubicBezTo>
                  <a:pt x="1572006" y="2597500"/>
                  <a:pt x="438217" y="2661139"/>
                  <a:pt x="161887" y="2793442"/>
                </a:cubicBezTo>
                <a:cubicBezTo>
                  <a:pt x="-114443" y="2925745"/>
                  <a:pt x="18698" y="3105778"/>
                  <a:pt x="151839" y="3285811"/>
                </a:cubicBez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471587" y="2216835"/>
            <a:ext cx="890516" cy="770518"/>
            <a:chOff x="8471587" y="2198088"/>
            <a:chExt cx="890516" cy="770518"/>
          </a:xfrm>
        </p:grpSpPr>
        <p:sp>
          <p:nvSpPr>
            <p:cNvPr id="17" name="泪滴形 16"/>
            <p:cNvSpPr/>
            <p:nvPr/>
          </p:nvSpPr>
          <p:spPr>
            <a:xfrm rot="8100000">
              <a:off x="8531586" y="2198088"/>
              <a:ext cx="770518" cy="770518"/>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471587" y="2327815"/>
              <a:ext cx="890516" cy="461665"/>
            </a:xfrm>
            <a:prstGeom prst="rect">
              <a:avLst/>
            </a:prstGeom>
          </p:spPr>
          <p:txBody>
            <a:bodyPr wrap="square">
              <a:spAutoFit/>
            </a:bodyPr>
            <a:lstStyle/>
            <a:p>
              <a:pPr algn="ctr"/>
              <a:r>
                <a:rPr lang="en-US" altLang="zh-CN" sz="2400" dirty="0" smtClean="0">
                  <a:latin typeface="Haettenschweiler" panose="020B0706040902060204" pitchFamily="34" charset="0"/>
                  <a:ea typeface="微软雅黑" panose="020B0503020204020204" pitchFamily="34" charset="-122"/>
                </a:rPr>
                <a:t>2011</a:t>
              </a:r>
              <a:endParaRPr lang="zh-CN" altLang="en-US" sz="2400" dirty="0">
                <a:latin typeface="Haettenschweiler" panose="020B0706040902060204" pitchFamily="34" charset="0"/>
                <a:ea typeface="微软雅黑" panose="020B0503020204020204" pitchFamily="34" charset="-122"/>
              </a:endParaRPr>
            </a:p>
          </p:txBody>
        </p:sp>
      </p:grpSp>
      <p:grpSp>
        <p:nvGrpSpPr>
          <p:cNvPr id="19" name="组合 18"/>
          <p:cNvGrpSpPr/>
          <p:nvPr/>
        </p:nvGrpSpPr>
        <p:grpSpPr>
          <a:xfrm>
            <a:off x="7332620" y="2658821"/>
            <a:ext cx="919197" cy="919197"/>
            <a:chOff x="7332620" y="2640074"/>
            <a:chExt cx="919197" cy="919197"/>
          </a:xfrm>
        </p:grpSpPr>
        <p:sp>
          <p:nvSpPr>
            <p:cNvPr id="20" name="泪滴形 19"/>
            <p:cNvSpPr/>
            <p:nvPr/>
          </p:nvSpPr>
          <p:spPr>
            <a:xfrm rot="8100000">
              <a:off x="7332620" y="2640074"/>
              <a:ext cx="919197" cy="919197"/>
            </a:xfrm>
            <a:prstGeom prst="teardrop">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7345306" y="2846890"/>
              <a:ext cx="890516" cy="523220"/>
            </a:xfrm>
            <a:prstGeom prst="rect">
              <a:avLst/>
            </a:prstGeom>
          </p:spPr>
          <p:txBody>
            <a:bodyPr wrap="square">
              <a:spAutoFit/>
            </a:bodyPr>
            <a:lstStyle/>
            <a:p>
              <a:pPr algn="ctr"/>
              <a:r>
                <a:rPr lang="en-US" altLang="zh-CN" sz="2800" dirty="0" smtClean="0">
                  <a:solidFill>
                    <a:schemeClr val="bg1"/>
                  </a:solidFill>
                  <a:latin typeface="Haettenschweiler" panose="020B0706040902060204" pitchFamily="34" charset="0"/>
                  <a:ea typeface="微软雅黑" panose="020B0503020204020204" pitchFamily="34" charset="-122"/>
                </a:rPr>
                <a:t>2012</a:t>
              </a:r>
              <a:endParaRPr lang="zh-CN" altLang="en-US" sz="2800" dirty="0">
                <a:solidFill>
                  <a:schemeClr val="bg1"/>
                </a:solidFill>
                <a:latin typeface="Haettenschweiler" panose="020B0706040902060204" pitchFamily="34" charset="0"/>
                <a:ea typeface="微软雅黑" panose="020B0503020204020204" pitchFamily="34" charset="-122"/>
              </a:endParaRPr>
            </a:p>
          </p:txBody>
        </p:sp>
      </p:grpSp>
      <p:grpSp>
        <p:nvGrpSpPr>
          <p:cNvPr id="22" name="组合 21"/>
          <p:cNvGrpSpPr/>
          <p:nvPr/>
        </p:nvGrpSpPr>
        <p:grpSpPr>
          <a:xfrm>
            <a:off x="5896663" y="3111053"/>
            <a:ext cx="1087277" cy="1087277"/>
            <a:chOff x="5896663" y="3092306"/>
            <a:chExt cx="1087277" cy="1087277"/>
          </a:xfrm>
        </p:grpSpPr>
        <p:sp>
          <p:nvSpPr>
            <p:cNvPr id="23" name="泪滴形 22"/>
            <p:cNvSpPr/>
            <p:nvPr/>
          </p:nvSpPr>
          <p:spPr>
            <a:xfrm rot="8100000">
              <a:off x="5896663" y="3092306"/>
              <a:ext cx="1087277" cy="1087277"/>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5973073" y="3374334"/>
              <a:ext cx="890516" cy="523220"/>
            </a:xfrm>
            <a:prstGeom prst="rect">
              <a:avLst/>
            </a:prstGeom>
          </p:spPr>
          <p:txBody>
            <a:bodyPr wrap="square">
              <a:spAutoFit/>
            </a:bodyPr>
            <a:lstStyle/>
            <a:p>
              <a:pPr algn="ctr"/>
              <a:r>
                <a:rPr lang="en-US" altLang="zh-CN" sz="2800" dirty="0" smtClean="0">
                  <a:latin typeface="Haettenschweiler" panose="020B0706040902060204" pitchFamily="34" charset="0"/>
                  <a:ea typeface="微软雅黑" panose="020B0503020204020204" pitchFamily="34" charset="-122"/>
                </a:rPr>
                <a:t>2013</a:t>
              </a:r>
              <a:endParaRPr lang="zh-CN" altLang="en-US" sz="2800" dirty="0">
                <a:latin typeface="Haettenschweiler" panose="020B0706040902060204" pitchFamily="34" charset="0"/>
                <a:ea typeface="微软雅黑" panose="020B0503020204020204" pitchFamily="34" charset="-122"/>
              </a:endParaRPr>
            </a:p>
          </p:txBody>
        </p:sp>
      </p:grpSp>
      <p:grpSp>
        <p:nvGrpSpPr>
          <p:cNvPr id="25" name="组合 24"/>
          <p:cNvGrpSpPr/>
          <p:nvPr/>
        </p:nvGrpSpPr>
        <p:grpSpPr>
          <a:xfrm>
            <a:off x="4305643" y="3569108"/>
            <a:ext cx="1250281" cy="1250281"/>
            <a:chOff x="4305643" y="3550361"/>
            <a:chExt cx="1250281" cy="1250281"/>
          </a:xfrm>
        </p:grpSpPr>
        <p:sp>
          <p:nvSpPr>
            <p:cNvPr id="26" name="泪滴形 25"/>
            <p:cNvSpPr/>
            <p:nvPr/>
          </p:nvSpPr>
          <p:spPr>
            <a:xfrm rot="8100000">
              <a:off x="4305643" y="3550361"/>
              <a:ext cx="1250281" cy="1250281"/>
            </a:xfrm>
            <a:prstGeom prst="teardrop">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4502305" y="3863958"/>
              <a:ext cx="890516" cy="646331"/>
            </a:xfrm>
            <a:prstGeom prst="rect">
              <a:avLst/>
            </a:prstGeom>
          </p:spPr>
          <p:txBody>
            <a:bodyPr wrap="square">
              <a:spAutoFit/>
            </a:bodyPr>
            <a:lstStyle/>
            <a:p>
              <a:pPr algn="ctr"/>
              <a:r>
                <a:rPr lang="en-US" altLang="zh-CN" sz="3600" dirty="0" smtClean="0">
                  <a:solidFill>
                    <a:schemeClr val="bg1"/>
                  </a:solidFill>
                  <a:latin typeface="Haettenschweiler" panose="020B0706040902060204" pitchFamily="34" charset="0"/>
                  <a:ea typeface="微软雅黑" panose="020B0503020204020204" pitchFamily="34" charset="-122"/>
                </a:rPr>
                <a:t>2014</a:t>
              </a:r>
              <a:endParaRPr lang="zh-CN" altLang="en-US" sz="3600" dirty="0">
                <a:solidFill>
                  <a:schemeClr val="bg1"/>
                </a:solidFill>
                <a:latin typeface="Haettenschweiler" panose="020B0706040902060204" pitchFamily="34" charset="0"/>
                <a:ea typeface="微软雅黑" panose="020B0503020204020204" pitchFamily="34" charset="-122"/>
              </a:endParaRPr>
            </a:p>
          </p:txBody>
        </p:sp>
      </p:grpSp>
      <p:grpSp>
        <p:nvGrpSpPr>
          <p:cNvPr id="29" name="组合 28"/>
          <p:cNvGrpSpPr/>
          <p:nvPr/>
        </p:nvGrpSpPr>
        <p:grpSpPr>
          <a:xfrm>
            <a:off x="2526251" y="4074041"/>
            <a:ext cx="1416071" cy="1416071"/>
            <a:chOff x="2526251" y="4055294"/>
            <a:chExt cx="1416071" cy="1416071"/>
          </a:xfrm>
        </p:grpSpPr>
        <p:sp>
          <p:nvSpPr>
            <p:cNvPr id="30" name="泪滴形 29"/>
            <p:cNvSpPr/>
            <p:nvPr/>
          </p:nvSpPr>
          <p:spPr>
            <a:xfrm rot="8100000">
              <a:off x="2526251" y="4055294"/>
              <a:ext cx="1416071" cy="1416071"/>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2769852" y="4391223"/>
              <a:ext cx="890516" cy="707886"/>
            </a:xfrm>
            <a:prstGeom prst="rect">
              <a:avLst/>
            </a:prstGeom>
          </p:spPr>
          <p:txBody>
            <a:bodyPr wrap="square">
              <a:spAutoFit/>
            </a:bodyPr>
            <a:lstStyle/>
            <a:p>
              <a:pPr algn="ctr"/>
              <a:r>
                <a:rPr lang="en-US" altLang="zh-CN" sz="4000" dirty="0" smtClean="0">
                  <a:latin typeface="Haettenschweiler" panose="020B0706040902060204" pitchFamily="34" charset="0"/>
                  <a:ea typeface="微软雅黑" panose="020B0503020204020204" pitchFamily="34" charset="-122"/>
                </a:rPr>
                <a:t>2015</a:t>
              </a:r>
              <a:endParaRPr lang="zh-CN" altLang="en-US" sz="4000" dirty="0">
                <a:latin typeface="Haettenschweiler" panose="020B0706040902060204" pitchFamily="34" charset="0"/>
                <a:ea typeface="微软雅黑" panose="020B0503020204020204" pitchFamily="34" charset="-122"/>
              </a:endParaRPr>
            </a:p>
          </p:txBody>
        </p:sp>
      </p:grpSp>
      <p:sp>
        <p:nvSpPr>
          <p:cNvPr id="32" name="文本框 31"/>
          <p:cNvSpPr txBox="1"/>
          <p:nvPr/>
        </p:nvSpPr>
        <p:spPr>
          <a:xfrm>
            <a:off x="4441414" y="1789045"/>
            <a:ext cx="1723549" cy="1384995"/>
          </a:xfrm>
          <a:prstGeom prst="rect">
            <a:avLst/>
          </a:prstGeom>
          <a:noFill/>
          <a:effectLst/>
        </p:spPr>
        <p:txBody>
          <a:bodyPr wrap="none" rtlCol="0">
            <a:spAutoFit/>
          </a:bodyPr>
          <a:lstStyle/>
          <a:p>
            <a:r>
              <a:rPr lang="zh-CN" altLang="en-US" sz="2400" dirty="0">
                <a:latin typeface="微软雅黑" pitchFamily="34" charset="-122"/>
                <a:ea typeface="微软雅黑" pitchFamily="34" charset="-122"/>
              </a:rPr>
              <a:t>研制成功</a:t>
            </a:r>
            <a:r>
              <a:rPr lang="zh-CN" altLang="en-US" sz="2400" dirty="0" smtClean="0">
                <a:latin typeface="微软雅黑" pitchFamily="34" charset="-122"/>
                <a:ea typeface="微软雅黑" pitchFamily="34" charset="-122"/>
              </a:rPr>
              <a:t>自</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主</a:t>
            </a:r>
            <a:r>
              <a:rPr lang="zh-CN" altLang="en-US" sz="2400" dirty="0">
                <a:latin typeface="微软雅黑" pitchFamily="34" charset="-122"/>
                <a:ea typeface="微软雅黑" pitchFamily="34" charset="-122"/>
              </a:rPr>
              <a:t>产权品牌</a:t>
            </a:r>
            <a:endParaRPr lang="en-US" altLang="zh-CN" sz="2400" dirty="0">
              <a:latin typeface="微软雅黑" pitchFamily="34" charset="-122"/>
              <a:ea typeface="微软雅黑" pitchFamily="34" charset="-122"/>
            </a:endParaRPr>
          </a:p>
          <a:p>
            <a:endParaRPr lang="en-US" altLang="zh-CN" sz="36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8977918" y="3942595"/>
            <a:ext cx="1826141" cy="584775"/>
          </a:xfrm>
          <a:prstGeom prst="rect">
            <a:avLst/>
          </a:prstGeom>
          <a:noFill/>
          <a:effectLst/>
        </p:spPr>
        <p:txBody>
          <a:bodyPr wrap="none" rtlCol="0">
            <a:spAutoFit/>
          </a:bodyPr>
          <a:lstStyle/>
          <a:p>
            <a:r>
              <a:rPr lang="zh-CN" altLang="en-US" sz="3200" dirty="0">
                <a:latin typeface="微软雅黑" pitchFamily="34" charset="-122"/>
                <a:ea typeface="微软雅黑" pitchFamily="34" charset="-122"/>
              </a:rPr>
              <a:t>公司成立</a:t>
            </a:r>
            <a:endParaRPr lang="en-US" altLang="zh-CN" sz="3200" dirty="0">
              <a:latin typeface="微软雅黑" pitchFamily="34" charset="-122"/>
              <a:ea typeface="微软雅黑" pitchFamily="34" charset="-122"/>
            </a:endParaRPr>
          </a:p>
        </p:txBody>
      </p:sp>
      <p:sp>
        <p:nvSpPr>
          <p:cNvPr id="34" name="文本框 33"/>
          <p:cNvSpPr txBox="1"/>
          <p:nvPr/>
        </p:nvSpPr>
        <p:spPr>
          <a:xfrm>
            <a:off x="7718833" y="4910865"/>
            <a:ext cx="2339102" cy="830997"/>
          </a:xfrm>
          <a:prstGeom prst="rect">
            <a:avLst/>
          </a:prstGeom>
          <a:noFill/>
          <a:effectLst/>
        </p:spPr>
        <p:txBody>
          <a:bodyPr wrap="none" rtlCol="0">
            <a:spAutoFit/>
          </a:bodyPr>
          <a:lstStyle/>
          <a:p>
            <a:r>
              <a:rPr lang="zh-CN" altLang="en-US" sz="2400" dirty="0">
                <a:solidFill>
                  <a:srgbClr val="262626"/>
                </a:solidFill>
                <a:latin typeface="微软雅黑" pitchFamily="34" charset="-122"/>
                <a:ea typeface="微软雅黑" pitchFamily="34" charset="-122"/>
              </a:rPr>
              <a:t>门户网站发布</a:t>
            </a:r>
            <a:r>
              <a:rPr lang="zh-CN" altLang="en-US" sz="2400" dirty="0" smtClean="0">
                <a:solidFill>
                  <a:srgbClr val="262626"/>
                </a:solidFill>
                <a:latin typeface="微软雅黑" pitchFamily="34" charset="-122"/>
                <a:ea typeface="微软雅黑" pitchFamily="34" charset="-122"/>
              </a:rPr>
              <a:t>举</a:t>
            </a:r>
            <a:endParaRPr lang="en-US" altLang="zh-CN" sz="2400" dirty="0" smtClean="0">
              <a:solidFill>
                <a:srgbClr val="262626"/>
              </a:solidFill>
              <a:latin typeface="微软雅黑" pitchFamily="34" charset="-122"/>
              <a:ea typeface="微软雅黑" pitchFamily="34" charset="-122"/>
            </a:endParaRPr>
          </a:p>
          <a:p>
            <a:r>
              <a:rPr lang="zh-CN" altLang="en-US" sz="2400" dirty="0" smtClean="0">
                <a:solidFill>
                  <a:srgbClr val="262626"/>
                </a:solidFill>
                <a:latin typeface="微软雅黑" pitchFamily="34" charset="-122"/>
                <a:ea typeface="微软雅黑" pitchFamily="34" charset="-122"/>
              </a:rPr>
              <a:t>办</a:t>
            </a:r>
            <a:r>
              <a:rPr lang="zh-CN" altLang="en-US" sz="2400" dirty="0">
                <a:solidFill>
                  <a:srgbClr val="262626"/>
                </a:solidFill>
                <a:latin typeface="微软雅黑" pitchFamily="34" charset="-122"/>
                <a:ea typeface="微软雅黑" pitchFamily="34" charset="-122"/>
              </a:rPr>
              <a:t>品牌运营大会</a:t>
            </a:r>
            <a:endParaRPr lang="en-US" altLang="zh-CN" sz="2400" dirty="0">
              <a:solidFill>
                <a:srgbClr val="262626"/>
              </a:solidFill>
              <a:latin typeface="微软雅黑" pitchFamily="34" charset="-122"/>
              <a:ea typeface="微软雅黑" pitchFamily="34" charset="-122"/>
            </a:endParaRPr>
          </a:p>
        </p:txBody>
      </p:sp>
      <p:sp>
        <p:nvSpPr>
          <p:cNvPr id="35" name="文本框 34"/>
          <p:cNvSpPr txBox="1"/>
          <p:nvPr/>
        </p:nvSpPr>
        <p:spPr>
          <a:xfrm>
            <a:off x="709801" y="2642912"/>
            <a:ext cx="2266967" cy="830997"/>
          </a:xfrm>
          <a:prstGeom prst="rect">
            <a:avLst/>
          </a:prstGeom>
          <a:noFill/>
          <a:effectLst/>
        </p:spPr>
        <p:txBody>
          <a:bodyPr wrap="none" rtlCol="0">
            <a:spAutoFit/>
          </a:bodyPr>
          <a:lstStyle/>
          <a:p>
            <a:r>
              <a:rPr lang="zh-CN" altLang="en-US" sz="2400" dirty="0" smtClean="0">
                <a:solidFill>
                  <a:srgbClr val="A20B3C"/>
                </a:solidFill>
                <a:latin typeface="微软雅黑" pitchFamily="34" charset="-122"/>
                <a:ea typeface="微软雅黑" pitchFamily="34" charset="-122"/>
              </a:rPr>
              <a:t> </a:t>
            </a:r>
            <a:r>
              <a:rPr lang="zh-CN" altLang="en-US" sz="2400" dirty="0" smtClean="0">
                <a:latin typeface="微软雅黑" pitchFamily="34" charset="-122"/>
                <a:ea typeface="微软雅黑" pitchFamily="34" charset="-122"/>
              </a:rPr>
              <a:t>公司</a:t>
            </a:r>
            <a:r>
              <a:rPr lang="zh-CN" altLang="en-US" sz="2400" dirty="0">
                <a:latin typeface="微软雅黑" pitchFamily="34" charset="-122"/>
                <a:ea typeface="微软雅黑" pitchFamily="34" charset="-122"/>
              </a:rPr>
              <a:t>年</a:t>
            </a:r>
            <a:r>
              <a:rPr lang="zh-CN" altLang="en-US" sz="2400" dirty="0" smtClean="0">
                <a:latin typeface="微软雅黑" pitchFamily="34" charset="-122"/>
                <a:ea typeface="微软雅黑" pitchFamily="34" charset="-122"/>
              </a:rPr>
              <a:t>销售额</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达</a:t>
            </a:r>
            <a:r>
              <a:rPr lang="en-US" altLang="zh-CN" sz="2400" dirty="0">
                <a:latin typeface="微软雅黑" pitchFamily="34" charset="-122"/>
                <a:ea typeface="微软雅黑" pitchFamily="34" charset="-122"/>
              </a:rPr>
              <a:t>120</a:t>
            </a:r>
            <a:r>
              <a:rPr lang="zh-CN" altLang="en-US" sz="2400" dirty="0">
                <a:latin typeface="微软雅黑" pitchFamily="34" charset="-122"/>
                <a:ea typeface="微软雅黑" pitchFamily="34" charset="-122"/>
              </a:rPr>
              <a:t>万人民币</a:t>
            </a:r>
            <a:endParaRPr lang="en-US" altLang="zh-CN" sz="2400" dirty="0">
              <a:latin typeface="微软雅黑" pitchFamily="34" charset="-122"/>
              <a:ea typeface="微软雅黑" pitchFamily="34" charset="-122"/>
            </a:endParaRPr>
          </a:p>
        </p:txBody>
      </p:sp>
      <p:sp>
        <p:nvSpPr>
          <p:cNvPr id="36" name="矩形 35"/>
          <p:cNvSpPr/>
          <p:nvPr/>
        </p:nvSpPr>
        <p:spPr>
          <a:xfrm>
            <a:off x="4968003" y="5847895"/>
            <a:ext cx="2266967" cy="830997"/>
          </a:xfrm>
          <a:prstGeom prst="rect">
            <a:avLst/>
          </a:prstGeom>
        </p:spPr>
        <p:txBody>
          <a:bodyPr wrap="none">
            <a:spAutoFit/>
          </a:bodyPr>
          <a:lstStyle/>
          <a:p>
            <a:r>
              <a:rPr lang="zh-CN" altLang="en-US" sz="2000" dirty="0" smtClean="0">
                <a:solidFill>
                  <a:srgbClr val="262626"/>
                </a:solidFill>
                <a:latin typeface="微软雅黑" pitchFamily="34" charset="-122"/>
                <a:ea typeface="微软雅黑" pitchFamily="34" charset="-122"/>
              </a:rPr>
              <a:t>   </a:t>
            </a:r>
            <a:r>
              <a:rPr lang="zh-CN" altLang="en-US" sz="2400" dirty="0" smtClean="0">
                <a:solidFill>
                  <a:srgbClr val="262626"/>
                </a:solidFill>
                <a:latin typeface="微软雅黑" pitchFamily="34" charset="-122"/>
                <a:ea typeface="微软雅黑" pitchFamily="34" charset="-122"/>
              </a:rPr>
              <a:t>产品</a:t>
            </a:r>
            <a:r>
              <a:rPr lang="zh-CN" altLang="en-US" sz="2400" dirty="0">
                <a:solidFill>
                  <a:srgbClr val="262626"/>
                </a:solidFill>
                <a:latin typeface="微软雅黑" pitchFamily="34" charset="-122"/>
                <a:ea typeface="微软雅黑" pitchFamily="34" charset="-122"/>
              </a:rPr>
              <a:t>同时</a:t>
            </a:r>
            <a:r>
              <a:rPr lang="zh-CN" altLang="en-US" sz="2400" dirty="0" smtClean="0">
                <a:solidFill>
                  <a:srgbClr val="262626"/>
                </a:solidFill>
                <a:latin typeface="微软雅黑" pitchFamily="34" charset="-122"/>
                <a:ea typeface="微软雅黑" pitchFamily="34" charset="-122"/>
              </a:rPr>
              <a:t>在</a:t>
            </a:r>
            <a:endParaRPr lang="en-US" altLang="zh-CN" sz="2400" dirty="0" smtClean="0">
              <a:solidFill>
                <a:srgbClr val="262626"/>
              </a:solidFill>
              <a:latin typeface="微软雅黑" pitchFamily="34" charset="-122"/>
              <a:ea typeface="微软雅黑" pitchFamily="34" charset="-122"/>
            </a:endParaRPr>
          </a:p>
          <a:p>
            <a:r>
              <a:rPr lang="zh-CN" altLang="en-US" sz="2400" dirty="0" smtClean="0">
                <a:solidFill>
                  <a:srgbClr val="262626"/>
                </a:solidFill>
                <a:latin typeface="微软雅黑" pitchFamily="34" charset="-122"/>
                <a:ea typeface="微软雅黑" pitchFamily="34" charset="-122"/>
              </a:rPr>
              <a:t>线</a:t>
            </a:r>
            <a:r>
              <a:rPr lang="zh-CN" altLang="en-US" sz="2400" dirty="0">
                <a:solidFill>
                  <a:srgbClr val="262626"/>
                </a:solidFill>
                <a:latin typeface="微软雅黑" pitchFamily="34" charset="-122"/>
                <a:ea typeface="微软雅黑" pitchFamily="34" charset="-122"/>
              </a:rPr>
              <a:t>人数达</a:t>
            </a:r>
            <a:r>
              <a:rPr lang="en-US" altLang="zh-CN" sz="2400" dirty="0">
                <a:solidFill>
                  <a:srgbClr val="262626"/>
                </a:solidFill>
                <a:latin typeface="微软雅黑" pitchFamily="34" charset="-122"/>
                <a:ea typeface="微软雅黑" pitchFamily="34" charset="-122"/>
              </a:rPr>
              <a:t>100</a:t>
            </a:r>
            <a:r>
              <a:rPr lang="zh-CN" altLang="en-US" sz="2400" dirty="0">
                <a:solidFill>
                  <a:srgbClr val="262626"/>
                </a:solidFill>
                <a:latin typeface="微软雅黑" pitchFamily="34" charset="-122"/>
                <a:ea typeface="微软雅黑" pitchFamily="34" charset="-122"/>
              </a:rPr>
              <a:t>万</a:t>
            </a:r>
            <a:endParaRPr lang="en-US" altLang="zh-CN" sz="2400" dirty="0">
              <a:solidFill>
                <a:srgbClr val="262626"/>
              </a:solidFill>
              <a:latin typeface="微软雅黑" pitchFamily="34" charset="-122"/>
              <a:ea typeface="微软雅黑" pitchFamily="34" charset="-122"/>
            </a:endParaRPr>
          </a:p>
        </p:txBody>
      </p:sp>
    </p:spTree>
    <p:extLst>
      <p:ext uri="{BB962C8B-B14F-4D97-AF65-F5344CB8AC3E}">
        <p14:creationId xmlns:p14="http://schemas.microsoft.com/office/powerpoint/2010/main" val="44174860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 presetClass="entr" presetSubtype="1" decel="28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1" decel="28000" fill="hold" nodeType="withEffect">
                                  <p:stCondLst>
                                    <p:cond delay="7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0-#ppt_h/2"/>
                                          </p:val>
                                        </p:tav>
                                        <p:tav tm="100000">
                                          <p:val>
                                            <p:strVal val="#ppt_y"/>
                                          </p:val>
                                        </p:tav>
                                      </p:tavLst>
                                    </p:anim>
                                  </p:childTnLst>
                                </p:cTn>
                              </p:par>
                              <p:par>
                                <p:cTn id="25" presetID="2" presetClass="entr" presetSubtype="1" decel="2800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750" fill="hold"/>
                                        <p:tgtEl>
                                          <p:spTgt spid="29"/>
                                        </p:tgtEl>
                                        <p:attrNameLst>
                                          <p:attrName>ppt_x</p:attrName>
                                        </p:attrNameLst>
                                      </p:cBhvr>
                                      <p:tavLst>
                                        <p:tav tm="0">
                                          <p:val>
                                            <p:strVal val="#ppt_x"/>
                                          </p:val>
                                        </p:tav>
                                        <p:tav tm="100000">
                                          <p:val>
                                            <p:strVal val="#ppt_x"/>
                                          </p:val>
                                        </p:tav>
                                      </p:tavLst>
                                    </p:anim>
                                    <p:anim calcmode="lin" valueType="num">
                                      <p:cBhvr additive="base">
                                        <p:cTn id="28" dur="750" fill="hold"/>
                                        <p:tgtEl>
                                          <p:spTgt spid="29"/>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2750"/>
                            </p:stCondLst>
                            <p:childTnLst>
                              <p:par>
                                <p:cTn id="46" presetID="2" presetClass="entr" presetSubtype="8" decel="2800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750" fill="hold"/>
                                        <p:tgtEl>
                                          <p:spTgt spid="32"/>
                                        </p:tgtEl>
                                        <p:attrNameLst>
                                          <p:attrName>ppt_x</p:attrName>
                                        </p:attrNameLst>
                                      </p:cBhvr>
                                      <p:tavLst>
                                        <p:tav tm="0">
                                          <p:val>
                                            <p:strVal val="0-#ppt_w/2"/>
                                          </p:val>
                                        </p:tav>
                                        <p:tav tm="100000">
                                          <p:val>
                                            <p:strVal val="#ppt_x"/>
                                          </p:val>
                                        </p:tav>
                                      </p:tavLst>
                                    </p:anim>
                                    <p:anim calcmode="lin" valueType="num">
                                      <p:cBhvr additive="base">
                                        <p:cTn id="49" dur="75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8" decel="28000" fill="hold" grpId="0" nodeType="withEffect">
                                  <p:stCondLst>
                                    <p:cond delay="25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0-#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28000" fill="hold" grpId="0" nodeType="withEffect">
                                  <p:stCondLst>
                                    <p:cond delay="5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750" fill="hold"/>
                                        <p:tgtEl>
                                          <p:spTgt spid="33"/>
                                        </p:tgtEl>
                                        <p:attrNameLst>
                                          <p:attrName>ppt_x</p:attrName>
                                        </p:attrNameLst>
                                      </p:cBhvr>
                                      <p:tavLst>
                                        <p:tav tm="0">
                                          <p:val>
                                            <p:strVal val="1+#ppt_w/2"/>
                                          </p:val>
                                        </p:tav>
                                        <p:tav tm="100000">
                                          <p:val>
                                            <p:strVal val="#ppt_x"/>
                                          </p:val>
                                        </p:tav>
                                      </p:tavLst>
                                    </p:anim>
                                    <p:anim calcmode="lin" valueType="num">
                                      <p:cBhvr additive="base">
                                        <p:cTn id="57" dur="750" fill="hold"/>
                                        <p:tgtEl>
                                          <p:spTgt spid="33"/>
                                        </p:tgtEl>
                                        <p:attrNameLst>
                                          <p:attrName>ppt_y</p:attrName>
                                        </p:attrNameLst>
                                      </p:cBhvr>
                                      <p:tavLst>
                                        <p:tav tm="0">
                                          <p:val>
                                            <p:strVal val="#ppt_y"/>
                                          </p:val>
                                        </p:tav>
                                        <p:tav tm="100000">
                                          <p:val>
                                            <p:strVal val="#ppt_y"/>
                                          </p:val>
                                        </p:tav>
                                      </p:tavLst>
                                    </p:anim>
                                  </p:childTnLst>
                                </p:cTn>
                              </p:par>
                              <p:par>
                                <p:cTn id="58" presetID="2" presetClass="entr" presetSubtype="2" decel="28000" fill="hold" grpId="0" nodeType="withEffect">
                                  <p:stCondLst>
                                    <p:cond delay="75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750" fill="hold"/>
                                        <p:tgtEl>
                                          <p:spTgt spid="34"/>
                                        </p:tgtEl>
                                        <p:attrNameLst>
                                          <p:attrName>ppt_x</p:attrName>
                                        </p:attrNameLst>
                                      </p:cBhvr>
                                      <p:tavLst>
                                        <p:tav tm="0">
                                          <p:val>
                                            <p:strVal val="1+#ppt_w/2"/>
                                          </p:val>
                                        </p:tav>
                                        <p:tav tm="100000">
                                          <p:val>
                                            <p:strVal val="#ppt_x"/>
                                          </p:val>
                                        </p:tav>
                                      </p:tavLst>
                                    </p:anim>
                                    <p:anim calcmode="lin" valueType="num">
                                      <p:cBhvr additive="base">
                                        <p:cTn id="61" dur="750" fill="hold"/>
                                        <p:tgtEl>
                                          <p:spTgt spid="34"/>
                                        </p:tgtEl>
                                        <p:attrNameLst>
                                          <p:attrName>ppt_y</p:attrName>
                                        </p:attrNameLst>
                                      </p:cBhvr>
                                      <p:tavLst>
                                        <p:tav tm="0">
                                          <p:val>
                                            <p:strVal val="#ppt_y"/>
                                          </p:val>
                                        </p:tav>
                                        <p:tav tm="100000">
                                          <p:val>
                                            <p:strVal val="#ppt_y"/>
                                          </p:val>
                                        </p:tav>
                                      </p:tavLst>
                                    </p:anim>
                                  </p:childTnLst>
                                </p:cTn>
                              </p:par>
                              <p:par>
                                <p:cTn id="62" presetID="2" presetClass="entr" presetSubtype="2" decel="28000" fill="hold" grpId="0" nodeType="withEffect">
                                  <p:stCondLst>
                                    <p:cond delay="100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750" fill="hold"/>
                                        <p:tgtEl>
                                          <p:spTgt spid="36"/>
                                        </p:tgtEl>
                                        <p:attrNameLst>
                                          <p:attrName>ppt_x</p:attrName>
                                        </p:attrNameLst>
                                      </p:cBhvr>
                                      <p:tavLst>
                                        <p:tav tm="0">
                                          <p:val>
                                            <p:strVal val="1+#ppt_w/2"/>
                                          </p:val>
                                        </p:tav>
                                        <p:tav tm="100000">
                                          <p:val>
                                            <p:strVal val="#ppt_x"/>
                                          </p:val>
                                        </p:tav>
                                      </p:tavLst>
                                    </p:anim>
                                    <p:anim calcmode="lin" valueType="num">
                                      <p:cBhvr additive="base">
                                        <p:cTn id="65"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80880"/>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6088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16088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20177"/>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组织架构</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527381" y="5291596"/>
            <a:ext cx="11316194" cy="1344013"/>
            <a:chOff x="527381" y="5056065"/>
            <a:chExt cx="11316194" cy="1344013"/>
          </a:xfrm>
          <a:gradFill>
            <a:gsLst>
              <a:gs pos="0">
                <a:srgbClr val="FCEF75"/>
              </a:gs>
              <a:gs pos="100000">
                <a:srgbClr val="D3A02D"/>
              </a:gs>
            </a:gsLst>
            <a:lin ang="3600000" scaled="1"/>
          </a:gradFill>
        </p:grpSpPr>
        <p:grpSp>
          <p:nvGrpSpPr>
            <p:cNvPr id="9" name="组合 8"/>
            <p:cNvGrpSpPr/>
            <p:nvPr/>
          </p:nvGrpSpPr>
          <p:grpSpPr>
            <a:xfrm>
              <a:off x="527381" y="5060073"/>
              <a:ext cx="417600" cy="1310400"/>
              <a:chOff x="527381" y="5060073"/>
              <a:chExt cx="417600" cy="1310400"/>
            </a:xfrm>
            <a:grpFill/>
          </p:grpSpPr>
          <p:sp>
            <p:nvSpPr>
              <p:cNvPr id="82" name="圆角矩形 81"/>
              <p:cNvSpPr/>
              <p:nvPr/>
            </p:nvSpPr>
            <p:spPr>
              <a:xfrm>
                <a:off x="527381" y="506007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83" name="TextBox 159"/>
              <p:cNvSpPr txBox="1"/>
              <p:nvPr/>
            </p:nvSpPr>
            <p:spPr>
              <a:xfrm>
                <a:off x="577096" y="5157192"/>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电子开发部</a:t>
                </a:r>
                <a:endParaRPr lang="zh-CN" altLang="zh-CN" sz="3200" b="0" dirty="0">
                  <a:solidFill>
                    <a:schemeClr val="tx1"/>
                  </a:solidFill>
                  <a:latin typeface="Arial" pitchFamily="34" charset="0"/>
                  <a:cs typeface="宋体" pitchFamily="2" charset="-122"/>
                </a:endParaRPr>
              </a:p>
            </p:txBody>
          </p:sp>
        </p:grpSp>
        <p:grpSp>
          <p:nvGrpSpPr>
            <p:cNvPr id="10" name="组合 9"/>
            <p:cNvGrpSpPr/>
            <p:nvPr/>
          </p:nvGrpSpPr>
          <p:grpSpPr>
            <a:xfrm>
              <a:off x="1007296" y="5069691"/>
              <a:ext cx="393600" cy="1276797"/>
              <a:chOff x="1007296" y="5069691"/>
              <a:chExt cx="393600" cy="1276797"/>
            </a:xfrm>
            <a:grpFill/>
          </p:grpSpPr>
          <p:sp>
            <p:nvSpPr>
              <p:cNvPr id="80" name="圆角矩形 79"/>
              <p:cNvSpPr/>
              <p:nvPr/>
            </p:nvSpPr>
            <p:spPr>
              <a:xfrm>
                <a:off x="1007296" y="5069691"/>
                <a:ext cx="393600" cy="12767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81" name="TextBox 164"/>
              <p:cNvSpPr txBox="1"/>
              <p:nvPr/>
            </p:nvSpPr>
            <p:spPr>
              <a:xfrm>
                <a:off x="1047690" y="5157191"/>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化工开发部</a:t>
                </a:r>
                <a:endParaRPr lang="zh-CN" altLang="zh-CN" sz="3200" b="0" dirty="0">
                  <a:solidFill>
                    <a:schemeClr val="tx1"/>
                  </a:solidFill>
                  <a:latin typeface="Arial" pitchFamily="34" charset="0"/>
                  <a:cs typeface="宋体" pitchFamily="2" charset="-122"/>
                </a:endParaRPr>
              </a:p>
            </p:txBody>
          </p:sp>
        </p:grpSp>
        <p:grpSp>
          <p:nvGrpSpPr>
            <p:cNvPr id="11" name="组合 10"/>
            <p:cNvGrpSpPr/>
            <p:nvPr/>
          </p:nvGrpSpPr>
          <p:grpSpPr>
            <a:xfrm>
              <a:off x="1467744" y="5058161"/>
              <a:ext cx="417600" cy="1310400"/>
              <a:chOff x="1467744" y="5058161"/>
              <a:chExt cx="417600" cy="1310400"/>
            </a:xfrm>
            <a:grpFill/>
          </p:grpSpPr>
          <p:sp>
            <p:nvSpPr>
              <p:cNvPr id="78" name="圆角矩形 77"/>
              <p:cNvSpPr/>
              <p:nvPr/>
            </p:nvSpPr>
            <p:spPr>
              <a:xfrm>
                <a:off x="1467744" y="505816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9" name="TextBox 169"/>
              <p:cNvSpPr txBox="1"/>
              <p:nvPr/>
            </p:nvSpPr>
            <p:spPr>
              <a:xfrm>
                <a:off x="1517459" y="532297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采购部</a:t>
                </a:r>
                <a:endParaRPr lang="zh-CN" altLang="zh-CN" sz="3200" b="0" dirty="0">
                  <a:solidFill>
                    <a:schemeClr val="tx1"/>
                  </a:solidFill>
                  <a:latin typeface="Arial" pitchFamily="34" charset="0"/>
                  <a:cs typeface="宋体" pitchFamily="2" charset="-122"/>
                </a:endParaRPr>
              </a:p>
            </p:txBody>
          </p:sp>
        </p:grpSp>
        <p:grpSp>
          <p:nvGrpSpPr>
            <p:cNvPr id="12" name="组合 11"/>
            <p:cNvGrpSpPr/>
            <p:nvPr/>
          </p:nvGrpSpPr>
          <p:grpSpPr>
            <a:xfrm>
              <a:off x="1941189" y="5056065"/>
              <a:ext cx="417600" cy="1310400"/>
              <a:chOff x="1941189" y="5056065"/>
              <a:chExt cx="417600" cy="1310400"/>
            </a:xfrm>
            <a:grpFill/>
          </p:grpSpPr>
          <p:sp>
            <p:nvSpPr>
              <p:cNvPr id="76" name="圆角矩形 75"/>
              <p:cNvSpPr/>
              <p:nvPr/>
            </p:nvSpPr>
            <p:spPr>
              <a:xfrm>
                <a:off x="1941189" y="505606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7" name="TextBox 174"/>
              <p:cNvSpPr txBox="1"/>
              <p:nvPr/>
            </p:nvSpPr>
            <p:spPr>
              <a:xfrm>
                <a:off x="1990904" y="5320875"/>
                <a:ext cx="318169" cy="4515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仓库</a:t>
                </a:r>
                <a:endParaRPr lang="zh-CN" altLang="zh-CN" sz="3200" b="0" dirty="0">
                  <a:solidFill>
                    <a:schemeClr val="tx1"/>
                  </a:solidFill>
                  <a:latin typeface="Arial" pitchFamily="34" charset="0"/>
                  <a:cs typeface="宋体" pitchFamily="2" charset="-122"/>
                </a:endParaRPr>
              </a:p>
            </p:txBody>
          </p:sp>
        </p:grpSp>
        <p:grpSp>
          <p:nvGrpSpPr>
            <p:cNvPr id="13" name="组合 12"/>
            <p:cNvGrpSpPr/>
            <p:nvPr/>
          </p:nvGrpSpPr>
          <p:grpSpPr>
            <a:xfrm>
              <a:off x="2415489" y="5056065"/>
              <a:ext cx="417600" cy="1310400"/>
              <a:chOff x="2415489" y="5056065"/>
              <a:chExt cx="417600" cy="1310400"/>
            </a:xfrm>
            <a:grpFill/>
          </p:grpSpPr>
          <p:sp>
            <p:nvSpPr>
              <p:cNvPr id="74" name="圆角矩形 73"/>
              <p:cNvSpPr/>
              <p:nvPr/>
            </p:nvSpPr>
            <p:spPr>
              <a:xfrm>
                <a:off x="2415489" y="505606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5" name="TextBox 179"/>
              <p:cNvSpPr txBox="1"/>
              <p:nvPr/>
            </p:nvSpPr>
            <p:spPr>
              <a:xfrm>
                <a:off x="2465204" y="532087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生管部</a:t>
                </a:r>
                <a:endParaRPr lang="zh-CN" altLang="zh-CN" sz="3200" b="0" dirty="0">
                  <a:solidFill>
                    <a:schemeClr val="tx1"/>
                  </a:solidFill>
                  <a:latin typeface="Arial" pitchFamily="34" charset="0"/>
                  <a:cs typeface="宋体" pitchFamily="2" charset="-122"/>
                </a:endParaRPr>
              </a:p>
            </p:txBody>
          </p:sp>
        </p:grpSp>
        <p:grpSp>
          <p:nvGrpSpPr>
            <p:cNvPr id="16" name="组合 15"/>
            <p:cNvGrpSpPr/>
            <p:nvPr/>
          </p:nvGrpSpPr>
          <p:grpSpPr>
            <a:xfrm>
              <a:off x="2890141" y="5061544"/>
              <a:ext cx="417600" cy="1310400"/>
              <a:chOff x="2890141" y="5061544"/>
              <a:chExt cx="417600" cy="1310400"/>
            </a:xfrm>
            <a:grpFill/>
          </p:grpSpPr>
          <p:sp>
            <p:nvSpPr>
              <p:cNvPr id="72" name="圆角矩形 71"/>
              <p:cNvSpPr/>
              <p:nvPr/>
            </p:nvSpPr>
            <p:spPr>
              <a:xfrm>
                <a:off x="2890141" y="5061544"/>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3" name="TextBox 184"/>
              <p:cNvSpPr txBox="1"/>
              <p:nvPr/>
            </p:nvSpPr>
            <p:spPr>
              <a:xfrm>
                <a:off x="2939856" y="5326353"/>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电子厂</a:t>
                </a:r>
                <a:endParaRPr lang="zh-CN" altLang="zh-CN" sz="3200" b="0" dirty="0">
                  <a:solidFill>
                    <a:schemeClr val="tx1"/>
                  </a:solidFill>
                  <a:latin typeface="Arial" pitchFamily="34" charset="0"/>
                  <a:cs typeface="宋体" pitchFamily="2" charset="-122"/>
                </a:endParaRPr>
              </a:p>
            </p:txBody>
          </p:sp>
        </p:grpSp>
        <p:grpSp>
          <p:nvGrpSpPr>
            <p:cNvPr id="17" name="组合 16"/>
            <p:cNvGrpSpPr/>
            <p:nvPr/>
          </p:nvGrpSpPr>
          <p:grpSpPr>
            <a:xfrm>
              <a:off x="3355139" y="5059240"/>
              <a:ext cx="417600" cy="1310400"/>
              <a:chOff x="3355139" y="5059240"/>
              <a:chExt cx="417600" cy="1310400"/>
            </a:xfrm>
            <a:grpFill/>
          </p:grpSpPr>
          <p:sp>
            <p:nvSpPr>
              <p:cNvPr id="70" name="圆角矩形 69"/>
              <p:cNvSpPr/>
              <p:nvPr/>
            </p:nvSpPr>
            <p:spPr>
              <a:xfrm>
                <a:off x="3355139" y="505924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1" name="TextBox 189"/>
              <p:cNvSpPr txBox="1"/>
              <p:nvPr/>
            </p:nvSpPr>
            <p:spPr>
              <a:xfrm>
                <a:off x="3404854" y="5324049"/>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生技部</a:t>
                </a:r>
                <a:endParaRPr lang="zh-CN" altLang="zh-CN" sz="3200" b="0" dirty="0">
                  <a:solidFill>
                    <a:schemeClr val="tx1"/>
                  </a:solidFill>
                  <a:latin typeface="Arial" pitchFamily="34" charset="0"/>
                  <a:cs typeface="宋体" pitchFamily="2" charset="-122"/>
                </a:endParaRPr>
              </a:p>
            </p:txBody>
          </p:sp>
        </p:grpSp>
        <p:grpSp>
          <p:nvGrpSpPr>
            <p:cNvPr id="18" name="组合 17"/>
            <p:cNvGrpSpPr/>
            <p:nvPr/>
          </p:nvGrpSpPr>
          <p:grpSpPr>
            <a:xfrm>
              <a:off x="3836733" y="5061544"/>
              <a:ext cx="417600" cy="1310400"/>
              <a:chOff x="3836733" y="5061544"/>
              <a:chExt cx="417600" cy="1310400"/>
            </a:xfrm>
            <a:grpFill/>
          </p:grpSpPr>
          <p:sp>
            <p:nvSpPr>
              <p:cNvPr id="68" name="圆角矩形 67"/>
              <p:cNvSpPr/>
              <p:nvPr/>
            </p:nvSpPr>
            <p:spPr>
              <a:xfrm>
                <a:off x="3836733" y="5061544"/>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9" name="TextBox 279"/>
              <p:cNvSpPr txBox="1"/>
              <p:nvPr/>
            </p:nvSpPr>
            <p:spPr>
              <a:xfrm>
                <a:off x="3886448" y="5326353"/>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质管部</a:t>
                </a:r>
                <a:endParaRPr lang="zh-CN" altLang="zh-CN" sz="3200" b="0" dirty="0">
                  <a:solidFill>
                    <a:schemeClr val="tx1"/>
                  </a:solidFill>
                  <a:latin typeface="Arial" pitchFamily="34" charset="0"/>
                  <a:cs typeface="宋体" pitchFamily="2" charset="-122"/>
                </a:endParaRPr>
              </a:p>
            </p:txBody>
          </p:sp>
        </p:grpSp>
        <p:grpSp>
          <p:nvGrpSpPr>
            <p:cNvPr id="19" name="组合 18"/>
            <p:cNvGrpSpPr/>
            <p:nvPr/>
          </p:nvGrpSpPr>
          <p:grpSpPr>
            <a:xfrm>
              <a:off x="4309673" y="5062415"/>
              <a:ext cx="417600" cy="1310400"/>
              <a:chOff x="4309673" y="5062415"/>
              <a:chExt cx="417600" cy="1310400"/>
            </a:xfrm>
            <a:grpFill/>
          </p:grpSpPr>
          <p:sp>
            <p:nvSpPr>
              <p:cNvPr id="66" name="圆角矩形 65"/>
              <p:cNvSpPr/>
              <p:nvPr/>
            </p:nvSpPr>
            <p:spPr>
              <a:xfrm>
                <a:off x="4309673" y="506241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7" name="TextBox 284"/>
              <p:cNvSpPr txBox="1"/>
              <p:nvPr/>
            </p:nvSpPr>
            <p:spPr>
              <a:xfrm>
                <a:off x="4359388" y="532722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质检部</a:t>
                </a:r>
                <a:endParaRPr lang="zh-CN" altLang="zh-CN" sz="3200" b="0" dirty="0">
                  <a:solidFill>
                    <a:schemeClr val="tx1"/>
                  </a:solidFill>
                  <a:latin typeface="Arial" pitchFamily="34" charset="0"/>
                  <a:cs typeface="宋体" pitchFamily="2" charset="-122"/>
                </a:endParaRPr>
              </a:p>
            </p:txBody>
          </p:sp>
        </p:grpSp>
        <p:grpSp>
          <p:nvGrpSpPr>
            <p:cNvPr id="20" name="组合 19"/>
            <p:cNvGrpSpPr/>
            <p:nvPr/>
          </p:nvGrpSpPr>
          <p:grpSpPr>
            <a:xfrm>
              <a:off x="4777625" y="5070692"/>
              <a:ext cx="417600" cy="1310400"/>
              <a:chOff x="4777625" y="5070692"/>
              <a:chExt cx="417600" cy="1310400"/>
            </a:xfrm>
            <a:grpFill/>
          </p:grpSpPr>
          <p:sp>
            <p:nvSpPr>
              <p:cNvPr id="64" name="圆角矩形 63"/>
              <p:cNvSpPr/>
              <p:nvPr/>
            </p:nvSpPr>
            <p:spPr>
              <a:xfrm>
                <a:off x="4777625" y="5070692"/>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5" name="TextBox 289"/>
              <p:cNvSpPr txBox="1"/>
              <p:nvPr/>
            </p:nvSpPr>
            <p:spPr>
              <a:xfrm>
                <a:off x="4827340" y="5335501"/>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行政部</a:t>
                </a:r>
                <a:endParaRPr lang="zh-CN" altLang="zh-CN" sz="3200" b="0" dirty="0">
                  <a:solidFill>
                    <a:schemeClr val="tx1"/>
                  </a:solidFill>
                  <a:latin typeface="Arial" pitchFamily="34" charset="0"/>
                  <a:cs typeface="宋体" pitchFamily="2" charset="-122"/>
                </a:endParaRPr>
              </a:p>
            </p:txBody>
          </p:sp>
        </p:grpSp>
        <p:grpSp>
          <p:nvGrpSpPr>
            <p:cNvPr id="21" name="组合 20"/>
            <p:cNvGrpSpPr/>
            <p:nvPr/>
          </p:nvGrpSpPr>
          <p:grpSpPr>
            <a:xfrm>
              <a:off x="5277886" y="5079060"/>
              <a:ext cx="417600" cy="1310400"/>
              <a:chOff x="5277886" y="5079060"/>
              <a:chExt cx="417600" cy="1310400"/>
            </a:xfrm>
            <a:grpFill/>
          </p:grpSpPr>
          <p:sp>
            <p:nvSpPr>
              <p:cNvPr id="62" name="圆角矩形 61"/>
              <p:cNvSpPr/>
              <p:nvPr/>
            </p:nvSpPr>
            <p:spPr>
              <a:xfrm>
                <a:off x="5277886" y="507906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3" name="TextBox 294"/>
              <p:cNvSpPr txBox="1"/>
              <p:nvPr/>
            </p:nvSpPr>
            <p:spPr>
              <a:xfrm>
                <a:off x="5327601" y="5175525"/>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人力资源部</a:t>
                </a:r>
                <a:endParaRPr lang="zh-CN" altLang="zh-CN" sz="3200" b="0" dirty="0">
                  <a:solidFill>
                    <a:schemeClr val="tx1"/>
                  </a:solidFill>
                  <a:latin typeface="Arial" pitchFamily="34" charset="0"/>
                  <a:cs typeface="宋体" pitchFamily="2" charset="-122"/>
                </a:endParaRPr>
              </a:p>
            </p:txBody>
          </p:sp>
        </p:grpSp>
        <p:grpSp>
          <p:nvGrpSpPr>
            <p:cNvPr id="22" name="组合 21"/>
            <p:cNvGrpSpPr/>
            <p:nvPr/>
          </p:nvGrpSpPr>
          <p:grpSpPr>
            <a:xfrm>
              <a:off x="5748477" y="5073883"/>
              <a:ext cx="417600" cy="1310400"/>
              <a:chOff x="5748477" y="5073883"/>
              <a:chExt cx="417600" cy="1310400"/>
            </a:xfrm>
            <a:grpFill/>
          </p:grpSpPr>
          <p:sp>
            <p:nvSpPr>
              <p:cNvPr id="60" name="圆角矩形 59"/>
              <p:cNvSpPr/>
              <p:nvPr/>
            </p:nvSpPr>
            <p:spPr>
              <a:xfrm>
                <a:off x="5748477" y="507388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1" name="TextBox 299"/>
              <p:cNvSpPr txBox="1"/>
              <p:nvPr/>
            </p:nvSpPr>
            <p:spPr>
              <a:xfrm>
                <a:off x="5798192" y="5338692"/>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法务部</a:t>
                </a:r>
                <a:endParaRPr lang="zh-CN" altLang="zh-CN" sz="3200" b="0" dirty="0">
                  <a:solidFill>
                    <a:schemeClr val="tx1"/>
                  </a:solidFill>
                  <a:latin typeface="Arial" pitchFamily="34" charset="0"/>
                  <a:cs typeface="宋体" pitchFamily="2" charset="-122"/>
                </a:endParaRPr>
              </a:p>
            </p:txBody>
          </p:sp>
        </p:grpSp>
        <p:grpSp>
          <p:nvGrpSpPr>
            <p:cNvPr id="23" name="组合 22"/>
            <p:cNvGrpSpPr/>
            <p:nvPr/>
          </p:nvGrpSpPr>
          <p:grpSpPr>
            <a:xfrm>
              <a:off x="6218247" y="5077147"/>
              <a:ext cx="417600" cy="1310400"/>
              <a:chOff x="6218247" y="5077147"/>
              <a:chExt cx="417600" cy="1310400"/>
            </a:xfrm>
            <a:grpFill/>
          </p:grpSpPr>
          <p:sp>
            <p:nvSpPr>
              <p:cNvPr id="58" name="圆角矩形 57"/>
              <p:cNvSpPr/>
              <p:nvPr/>
            </p:nvSpPr>
            <p:spPr>
              <a:xfrm>
                <a:off x="6218247" y="5077147"/>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9" name="TextBox 304"/>
              <p:cNvSpPr txBox="1"/>
              <p:nvPr/>
            </p:nvSpPr>
            <p:spPr>
              <a:xfrm>
                <a:off x="6267962" y="5341956"/>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总务室</a:t>
                </a:r>
                <a:endParaRPr lang="zh-CN" altLang="zh-CN" sz="3200" b="0" dirty="0">
                  <a:solidFill>
                    <a:schemeClr val="tx1"/>
                  </a:solidFill>
                  <a:latin typeface="Arial" pitchFamily="34" charset="0"/>
                  <a:cs typeface="宋体" pitchFamily="2" charset="-122"/>
                </a:endParaRPr>
              </a:p>
            </p:txBody>
          </p:sp>
        </p:grpSp>
        <p:grpSp>
          <p:nvGrpSpPr>
            <p:cNvPr id="24" name="组合 23"/>
            <p:cNvGrpSpPr/>
            <p:nvPr/>
          </p:nvGrpSpPr>
          <p:grpSpPr>
            <a:xfrm>
              <a:off x="6691692" y="5075051"/>
              <a:ext cx="417600" cy="1310400"/>
              <a:chOff x="6691692" y="5075051"/>
              <a:chExt cx="417600" cy="1310400"/>
            </a:xfrm>
            <a:grpFill/>
          </p:grpSpPr>
          <p:sp>
            <p:nvSpPr>
              <p:cNvPr id="56" name="圆角矩形 55"/>
              <p:cNvSpPr/>
              <p:nvPr/>
            </p:nvSpPr>
            <p:spPr>
              <a:xfrm>
                <a:off x="6691692" y="507505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7" name="TextBox 309"/>
              <p:cNvSpPr txBox="1"/>
              <p:nvPr/>
            </p:nvSpPr>
            <p:spPr>
              <a:xfrm>
                <a:off x="6741407" y="533986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电脑室</a:t>
                </a:r>
                <a:endParaRPr lang="zh-CN" altLang="zh-CN" sz="3200" b="0" dirty="0">
                  <a:solidFill>
                    <a:schemeClr val="tx1"/>
                  </a:solidFill>
                  <a:latin typeface="Arial" pitchFamily="34" charset="0"/>
                  <a:cs typeface="宋体" pitchFamily="2" charset="-122"/>
                </a:endParaRPr>
              </a:p>
            </p:txBody>
          </p:sp>
        </p:grpSp>
        <p:grpSp>
          <p:nvGrpSpPr>
            <p:cNvPr id="25" name="组合 24"/>
            <p:cNvGrpSpPr/>
            <p:nvPr/>
          </p:nvGrpSpPr>
          <p:grpSpPr>
            <a:xfrm>
              <a:off x="7165993" y="5075051"/>
              <a:ext cx="417600" cy="1310400"/>
              <a:chOff x="7165993" y="5075051"/>
              <a:chExt cx="417600" cy="1310400"/>
            </a:xfrm>
            <a:grpFill/>
          </p:grpSpPr>
          <p:sp>
            <p:nvSpPr>
              <p:cNvPr id="54" name="圆角矩形 53"/>
              <p:cNvSpPr/>
              <p:nvPr/>
            </p:nvSpPr>
            <p:spPr>
              <a:xfrm>
                <a:off x="7165993" y="507505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5" name="TextBox 314"/>
              <p:cNvSpPr txBox="1"/>
              <p:nvPr/>
            </p:nvSpPr>
            <p:spPr>
              <a:xfrm>
                <a:off x="7215708" y="5339861"/>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文管中心</a:t>
                </a:r>
                <a:endParaRPr lang="zh-CN" altLang="zh-CN" sz="3200" b="0" dirty="0">
                  <a:solidFill>
                    <a:schemeClr val="tx1"/>
                  </a:solidFill>
                  <a:latin typeface="Arial" pitchFamily="34" charset="0"/>
                  <a:cs typeface="宋体" pitchFamily="2" charset="-122"/>
                </a:endParaRPr>
              </a:p>
            </p:txBody>
          </p:sp>
        </p:grpSp>
        <p:grpSp>
          <p:nvGrpSpPr>
            <p:cNvPr id="26" name="组合 25"/>
            <p:cNvGrpSpPr/>
            <p:nvPr/>
          </p:nvGrpSpPr>
          <p:grpSpPr>
            <a:xfrm>
              <a:off x="7640647" y="5080526"/>
              <a:ext cx="417600" cy="1310398"/>
              <a:chOff x="7640647" y="5080526"/>
              <a:chExt cx="417600" cy="1310398"/>
            </a:xfrm>
            <a:grpFill/>
          </p:grpSpPr>
          <p:sp>
            <p:nvSpPr>
              <p:cNvPr id="52" name="圆角矩形 51"/>
              <p:cNvSpPr/>
              <p:nvPr/>
            </p:nvSpPr>
            <p:spPr>
              <a:xfrm>
                <a:off x="7640647" y="5080526"/>
                <a:ext cx="417600" cy="13103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3" name="TextBox 319"/>
              <p:cNvSpPr txBox="1"/>
              <p:nvPr/>
            </p:nvSpPr>
            <p:spPr>
              <a:xfrm>
                <a:off x="7690365" y="5345336"/>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会计</a:t>
                </a:r>
                <a:r>
                  <a:rPr lang="zh-CN" altLang="en-US" sz="1467" b="0" dirty="0">
                    <a:solidFill>
                      <a:schemeClr val="tx1"/>
                    </a:solidFill>
                    <a:cs typeface="宋体" pitchFamily="2" charset="-122"/>
                  </a:rPr>
                  <a:t>出纳</a:t>
                </a:r>
                <a:endParaRPr lang="zh-CN" altLang="zh-CN" sz="3200" b="0" dirty="0">
                  <a:solidFill>
                    <a:schemeClr val="tx1"/>
                  </a:solidFill>
                  <a:latin typeface="Arial" pitchFamily="34" charset="0"/>
                  <a:cs typeface="宋体" pitchFamily="2" charset="-122"/>
                </a:endParaRPr>
              </a:p>
            </p:txBody>
          </p:sp>
        </p:grpSp>
        <p:grpSp>
          <p:nvGrpSpPr>
            <p:cNvPr id="27" name="组合 26"/>
            <p:cNvGrpSpPr/>
            <p:nvPr/>
          </p:nvGrpSpPr>
          <p:grpSpPr>
            <a:xfrm>
              <a:off x="8105641" y="5078225"/>
              <a:ext cx="417600" cy="1310400"/>
              <a:chOff x="8105641" y="5078225"/>
              <a:chExt cx="417600" cy="1310400"/>
            </a:xfrm>
            <a:grpFill/>
          </p:grpSpPr>
          <p:sp>
            <p:nvSpPr>
              <p:cNvPr id="50" name="圆角矩形 49"/>
              <p:cNvSpPr/>
              <p:nvPr/>
            </p:nvSpPr>
            <p:spPr>
              <a:xfrm>
                <a:off x="8105641" y="507822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1" name="TextBox 324"/>
              <p:cNvSpPr txBox="1"/>
              <p:nvPr/>
            </p:nvSpPr>
            <p:spPr>
              <a:xfrm>
                <a:off x="8155356" y="534303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证券部</a:t>
                </a:r>
                <a:endParaRPr lang="zh-CN" altLang="zh-CN" sz="3200" b="0" dirty="0">
                  <a:solidFill>
                    <a:schemeClr val="tx1"/>
                  </a:solidFill>
                  <a:latin typeface="Arial" pitchFamily="34" charset="0"/>
                  <a:cs typeface="宋体" pitchFamily="2" charset="-122"/>
                </a:endParaRPr>
              </a:p>
            </p:txBody>
          </p:sp>
        </p:grpSp>
        <p:grpSp>
          <p:nvGrpSpPr>
            <p:cNvPr id="29" name="组合 28"/>
            <p:cNvGrpSpPr/>
            <p:nvPr/>
          </p:nvGrpSpPr>
          <p:grpSpPr>
            <a:xfrm>
              <a:off x="8587238" y="5080528"/>
              <a:ext cx="417600" cy="1310400"/>
              <a:chOff x="8587238" y="5080528"/>
              <a:chExt cx="417600" cy="1310400"/>
            </a:xfrm>
            <a:grpFill/>
          </p:grpSpPr>
          <p:sp>
            <p:nvSpPr>
              <p:cNvPr id="48" name="圆角矩形 47"/>
              <p:cNvSpPr/>
              <p:nvPr/>
            </p:nvSpPr>
            <p:spPr>
              <a:xfrm>
                <a:off x="8587238" y="508052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 name="TextBox 329"/>
              <p:cNvSpPr txBox="1"/>
              <p:nvPr/>
            </p:nvSpPr>
            <p:spPr>
              <a:xfrm>
                <a:off x="8636955" y="5157188"/>
                <a:ext cx="318169" cy="1230722"/>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333" b="0" dirty="0">
                    <a:solidFill>
                      <a:schemeClr val="tx1"/>
                    </a:solidFill>
                    <a:cs typeface="宋体" pitchFamily="2" charset="-122"/>
                  </a:rPr>
                  <a:t>股份制办公室</a:t>
                </a:r>
                <a:endParaRPr lang="zh-CN" altLang="zh-CN" sz="1333" b="0" dirty="0">
                  <a:solidFill>
                    <a:schemeClr val="tx1"/>
                  </a:solidFill>
                  <a:latin typeface="Arial" pitchFamily="34" charset="0"/>
                  <a:cs typeface="宋体" pitchFamily="2" charset="-122"/>
                </a:endParaRPr>
              </a:p>
            </p:txBody>
          </p:sp>
        </p:grpSp>
        <p:grpSp>
          <p:nvGrpSpPr>
            <p:cNvPr id="30" name="组合 29"/>
            <p:cNvGrpSpPr/>
            <p:nvPr/>
          </p:nvGrpSpPr>
          <p:grpSpPr>
            <a:xfrm>
              <a:off x="9060177" y="5081400"/>
              <a:ext cx="417600" cy="1310400"/>
              <a:chOff x="9060177" y="5081400"/>
              <a:chExt cx="417600" cy="1310400"/>
            </a:xfrm>
            <a:grpFill/>
          </p:grpSpPr>
          <p:sp>
            <p:nvSpPr>
              <p:cNvPr id="46" name="圆角矩形 45"/>
              <p:cNvSpPr/>
              <p:nvPr/>
            </p:nvSpPr>
            <p:spPr>
              <a:xfrm>
                <a:off x="9060177" y="508140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7" name="TextBox 334"/>
              <p:cNvSpPr txBox="1"/>
              <p:nvPr/>
            </p:nvSpPr>
            <p:spPr>
              <a:xfrm>
                <a:off x="9109893" y="5157192"/>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对外投资部</a:t>
                </a:r>
                <a:endParaRPr lang="zh-CN" altLang="zh-CN" sz="3200" b="0" dirty="0">
                  <a:solidFill>
                    <a:schemeClr val="tx1"/>
                  </a:solidFill>
                  <a:latin typeface="Arial" pitchFamily="34" charset="0"/>
                  <a:cs typeface="宋体" pitchFamily="2" charset="-122"/>
                </a:endParaRPr>
              </a:p>
            </p:txBody>
          </p:sp>
        </p:grpSp>
        <p:grpSp>
          <p:nvGrpSpPr>
            <p:cNvPr id="31" name="组合 30"/>
            <p:cNvGrpSpPr/>
            <p:nvPr/>
          </p:nvGrpSpPr>
          <p:grpSpPr>
            <a:xfrm>
              <a:off x="9528130" y="5089678"/>
              <a:ext cx="417600" cy="1310400"/>
              <a:chOff x="9528130" y="5089678"/>
              <a:chExt cx="417600" cy="1310400"/>
            </a:xfrm>
            <a:grpFill/>
          </p:grpSpPr>
          <p:sp>
            <p:nvSpPr>
              <p:cNvPr id="44" name="圆角矩形 43"/>
              <p:cNvSpPr/>
              <p:nvPr/>
            </p:nvSpPr>
            <p:spPr>
              <a:xfrm>
                <a:off x="9528130" y="508967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5" name="TextBox 339"/>
              <p:cNvSpPr txBox="1"/>
              <p:nvPr/>
            </p:nvSpPr>
            <p:spPr>
              <a:xfrm>
                <a:off x="9577845" y="5354486"/>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商务中心</a:t>
                </a:r>
                <a:endParaRPr lang="zh-CN" altLang="zh-CN" sz="3200" b="0" dirty="0">
                  <a:solidFill>
                    <a:schemeClr val="tx1"/>
                  </a:solidFill>
                  <a:latin typeface="Arial" pitchFamily="34" charset="0"/>
                  <a:cs typeface="宋体" pitchFamily="2" charset="-122"/>
                </a:endParaRPr>
              </a:p>
            </p:txBody>
          </p:sp>
        </p:grpSp>
        <p:grpSp>
          <p:nvGrpSpPr>
            <p:cNvPr id="32" name="组合 31"/>
            <p:cNvGrpSpPr/>
            <p:nvPr/>
          </p:nvGrpSpPr>
          <p:grpSpPr>
            <a:xfrm>
              <a:off x="10012165" y="5085411"/>
              <a:ext cx="417600" cy="1310400"/>
              <a:chOff x="10012165" y="5085411"/>
              <a:chExt cx="417600" cy="1310400"/>
            </a:xfrm>
            <a:grpFill/>
          </p:grpSpPr>
          <p:sp>
            <p:nvSpPr>
              <p:cNvPr id="42" name="圆角矩形 41"/>
              <p:cNvSpPr/>
              <p:nvPr/>
            </p:nvSpPr>
            <p:spPr>
              <a:xfrm>
                <a:off x="10012165" y="508541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3" name="TextBox 344"/>
              <p:cNvSpPr txBox="1"/>
              <p:nvPr/>
            </p:nvSpPr>
            <p:spPr>
              <a:xfrm>
                <a:off x="10061880" y="535022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销售部</a:t>
                </a:r>
                <a:endParaRPr lang="zh-CN" altLang="zh-CN" sz="3200" b="0" dirty="0">
                  <a:solidFill>
                    <a:schemeClr val="tx1"/>
                  </a:solidFill>
                  <a:latin typeface="Arial" pitchFamily="34" charset="0"/>
                  <a:cs typeface="宋体" pitchFamily="2" charset="-122"/>
                </a:endParaRPr>
              </a:p>
            </p:txBody>
          </p:sp>
        </p:grpSp>
        <p:grpSp>
          <p:nvGrpSpPr>
            <p:cNvPr id="33" name="组合 32"/>
            <p:cNvGrpSpPr/>
            <p:nvPr/>
          </p:nvGrpSpPr>
          <p:grpSpPr>
            <a:xfrm>
              <a:off x="10482763" y="5080233"/>
              <a:ext cx="417600" cy="1310400"/>
              <a:chOff x="10482763" y="5080233"/>
              <a:chExt cx="417600" cy="1310400"/>
            </a:xfrm>
            <a:grpFill/>
          </p:grpSpPr>
          <p:sp>
            <p:nvSpPr>
              <p:cNvPr id="40" name="圆角矩形 39"/>
              <p:cNvSpPr/>
              <p:nvPr/>
            </p:nvSpPr>
            <p:spPr>
              <a:xfrm>
                <a:off x="10482763" y="508023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1" name="TextBox 349"/>
              <p:cNvSpPr txBox="1"/>
              <p:nvPr/>
            </p:nvSpPr>
            <p:spPr>
              <a:xfrm>
                <a:off x="10532478" y="5157191"/>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售后服务部</a:t>
                </a:r>
                <a:endParaRPr lang="zh-CN" altLang="zh-CN" sz="3200" b="0" dirty="0">
                  <a:solidFill>
                    <a:schemeClr val="tx1"/>
                  </a:solidFill>
                  <a:latin typeface="Arial" pitchFamily="34" charset="0"/>
                  <a:cs typeface="宋体" pitchFamily="2" charset="-122"/>
                </a:endParaRPr>
              </a:p>
            </p:txBody>
          </p:sp>
        </p:grpSp>
        <p:grpSp>
          <p:nvGrpSpPr>
            <p:cNvPr id="34" name="组合 33"/>
            <p:cNvGrpSpPr/>
            <p:nvPr/>
          </p:nvGrpSpPr>
          <p:grpSpPr>
            <a:xfrm>
              <a:off x="10952529" y="5083497"/>
              <a:ext cx="417600" cy="1310400"/>
              <a:chOff x="10952529" y="5083497"/>
              <a:chExt cx="417600" cy="1310400"/>
            </a:xfrm>
            <a:grpFill/>
          </p:grpSpPr>
          <p:sp>
            <p:nvSpPr>
              <p:cNvPr id="38" name="圆角矩形 37"/>
              <p:cNvSpPr/>
              <p:nvPr/>
            </p:nvSpPr>
            <p:spPr>
              <a:xfrm>
                <a:off x="10952529" y="5083497"/>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9" name="TextBox 354"/>
              <p:cNvSpPr txBox="1"/>
              <p:nvPr/>
            </p:nvSpPr>
            <p:spPr>
              <a:xfrm>
                <a:off x="11002244" y="5348306"/>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外贸部</a:t>
                </a:r>
                <a:endParaRPr lang="zh-CN" altLang="zh-CN" sz="3200" b="0" dirty="0">
                  <a:solidFill>
                    <a:schemeClr val="tx1"/>
                  </a:solidFill>
                  <a:latin typeface="Arial" pitchFamily="34" charset="0"/>
                  <a:cs typeface="宋体" pitchFamily="2" charset="-122"/>
                </a:endParaRPr>
              </a:p>
            </p:txBody>
          </p:sp>
        </p:grpSp>
        <p:grpSp>
          <p:nvGrpSpPr>
            <p:cNvPr id="35" name="组合 34"/>
            <p:cNvGrpSpPr/>
            <p:nvPr/>
          </p:nvGrpSpPr>
          <p:grpSpPr>
            <a:xfrm>
              <a:off x="11425975" y="5081401"/>
              <a:ext cx="417600" cy="1310400"/>
              <a:chOff x="11425975" y="5081401"/>
              <a:chExt cx="417600" cy="1310400"/>
            </a:xfrm>
            <a:grpFill/>
          </p:grpSpPr>
          <p:sp>
            <p:nvSpPr>
              <p:cNvPr id="36" name="圆角矩形 35"/>
              <p:cNvSpPr/>
              <p:nvPr/>
            </p:nvSpPr>
            <p:spPr>
              <a:xfrm>
                <a:off x="11425975" y="508140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7" name="TextBox 359"/>
              <p:cNvSpPr txBox="1"/>
              <p:nvPr/>
            </p:nvSpPr>
            <p:spPr>
              <a:xfrm>
                <a:off x="11475690" y="534621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加工部</a:t>
                </a:r>
                <a:endParaRPr lang="zh-CN" altLang="zh-CN" sz="3200" b="0" dirty="0">
                  <a:solidFill>
                    <a:schemeClr val="tx1"/>
                  </a:solidFill>
                  <a:latin typeface="Arial" pitchFamily="34" charset="0"/>
                  <a:cs typeface="宋体" pitchFamily="2" charset="-122"/>
                </a:endParaRPr>
              </a:p>
            </p:txBody>
          </p:sp>
        </p:grpSp>
      </p:grpSp>
      <p:grpSp>
        <p:nvGrpSpPr>
          <p:cNvPr id="84" name="组合 83"/>
          <p:cNvGrpSpPr/>
          <p:nvPr/>
        </p:nvGrpSpPr>
        <p:grpSpPr>
          <a:xfrm>
            <a:off x="2447595" y="1942981"/>
            <a:ext cx="7195055" cy="1459263"/>
            <a:chOff x="2447595" y="1707450"/>
            <a:chExt cx="7195055" cy="1459263"/>
          </a:xfrm>
        </p:grpSpPr>
        <p:cxnSp>
          <p:nvCxnSpPr>
            <p:cNvPr id="85" name="直接连接符 84"/>
            <p:cNvCxnSpPr/>
            <p:nvPr/>
          </p:nvCxnSpPr>
          <p:spPr>
            <a:xfrm>
              <a:off x="2447595" y="2468893"/>
              <a:ext cx="7195055"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102846" y="1707450"/>
              <a:ext cx="13516" cy="1459263"/>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9609791"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2470318"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895266" y="3375355"/>
            <a:ext cx="10474864" cy="1745538"/>
            <a:chOff x="895266" y="3139824"/>
            <a:chExt cx="10474864" cy="1745538"/>
          </a:xfrm>
        </p:grpSpPr>
        <p:cxnSp>
          <p:nvCxnSpPr>
            <p:cNvPr id="90" name="直接连接符 89"/>
            <p:cNvCxnSpPr/>
            <p:nvPr/>
          </p:nvCxnSpPr>
          <p:spPr>
            <a:xfrm>
              <a:off x="895266" y="3139824"/>
              <a:ext cx="3426903" cy="1145"/>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5695485" y="3166712"/>
              <a:ext cx="1456633"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8095444" y="3172365"/>
              <a:ext cx="3264859"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925523" y="3140969"/>
              <a:ext cx="2679"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80878" y="3140968"/>
              <a:ext cx="22700" cy="1728192"/>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093253" y="3140969"/>
              <a:ext cx="3092"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286998" y="3140969"/>
              <a:ext cx="3881"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696231" y="3166713"/>
              <a:ext cx="22740" cy="1697983"/>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7139755" y="3169192"/>
              <a:ext cx="12363" cy="1704009"/>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8095444" y="3166713"/>
              <a:ext cx="0" cy="1697983"/>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9033221" y="3172366"/>
              <a:ext cx="0" cy="1712996"/>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0220965" y="3169387"/>
              <a:ext cx="1" cy="1695308"/>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3889" y="3172365"/>
              <a:ext cx="6241" cy="1709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a:off x="8992664" y="2821422"/>
            <a:ext cx="1277329" cy="391490"/>
            <a:chOff x="8992664" y="2544326"/>
            <a:chExt cx="1277329" cy="391490"/>
          </a:xfrm>
        </p:grpSpPr>
        <p:sp>
          <p:nvSpPr>
            <p:cNvPr id="104" name="圆角矩形 103"/>
            <p:cNvSpPr/>
            <p:nvPr/>
          </p:nvSpPr>
          <p:spPr>
            <a:xfrm>
              <a:off x="8992664" y="2544326"/>
              <a:ext cx="1277329" cy="391490"/>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5" name="TextBox 104"/>
            <p:cNvSpPr txBox="1"/>
            <p:nvPr/>
          </p:nvSpPr>
          <p:spPr>
            <a:xfrm>
              <a:off x="9262198" y="2639810"/>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经营副总</a:t>
              </a:r>
              <a:endParaRPr lang="zh-CN" altLang="zh-CN" sz="1467" dirty="0">
                <a:solidFill>
                  <a:schemeClr val="tx1"/>
                </a:solidFill>
                <a:cs typeface="宋体" pitchFamily="2" charset="-122"/>
              </a:endParaRPr>
            </a:p>
          </p:txBody>
        </p:sp>
      </p:grpSp>
      <p:grpSp>
        <p:nvGrpSpPr>
          <p:cNvPr id="106" name="组合 105"/>
          <p:cNvGrpSpPr/>
          <p:nvPr/>
        </p:nvGrpSpPr>
        <p:grpSpPr>
          <a:xfrm>
            <a:off x="1835628" y="2828849"/>
            <a:ext cx="1310019" cy="417748"/>
            <a:chOff x="1835628" y="2551753"/>
            <a:chExt cx="1310019" cy="417748"/>
          </a:xfrm>
        </p:grpSpPr>
        <p:sp>
          <p:nvSpPr>
            <p:cNvPr id="107" name="圆角矩形 106"/>
            <p:cNvSpPr/>
            <p:nvPr/>
          </p:nvSpPr>
          <p:spPr>
            <a:xfrm>
              <a:off x="1835628" y="2551753"/>
              <a:ext cx="1310019" cy="417748"/>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8" name="TextBox 94"/>
            <p:cNvSpPr txBox="1"/>
            <p:nvPr/>
          </p:nvSpPr>
          <p:spPr>
            <a:xfrm>
              <a:off x="2121506" y="2660366"/>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生产副总</a:t>
              </a:r>
              <a:endParaRPr lang="zh-CN" altLang="zh-CN" sz="1467" dirty="0">
                <a:solidFill>
                  <a:schemeClr val="tx1"/>
                </a:solidFill>
                <a:cs typeface="宋体" pitchFamily="2" charset="-122"/>
              </a:endParaRPr>
            </a:p>
          </p:txBody>
        </p:sp>
      </p:grpSp>
      <p:grpSp>
        <p:nvGrpSpPr>
          <p:cNvPr id="109" name="组合 108"/>
          <p:cNvGrpSpPr/>
          <p:nvPr/>
        </p:nvGrpSpPr>
        <p:grpSpPr>
          <a:xfrm>
            <a:off x="719403" y="3578043"/>
            <a:ext cx="10849205" cy="1315579"/>
            <a:chOff x="719403" y="3342512"/>
            <a:chExt cx="10849205" cy="1315579"/>
          </a:xfrm>
          <a:solidFill>
            <a:srgbClr val="000000"/>
          </a:solidFill>
        </p:grpSpPr>
        <p:grpSp>
          <p:nvGrpSpPr>
            <p:cNvPr id="110" name="组合 109"/>
            <p:cNvGrpSpPr/>
            <p:nvPr/>
          </p:nvGrpSpPr>
          <p:grpSpPr>
            <a:xfrm>
              <a:off x="719403" y="3347691"/>
              <a:ext cx="417600" cy="1310400"/>
              <a:chOff x="719403" y="3347691"/>
              <a:chExt cx="417600" cy="1310400"/>
            </a:xfrm>
            <a:grpFill/>
          </p:grpSpPr>
          <p:sp>
            <p:nvSpPr>
              <p:cNvPr id="138" name="圆角矩形 137"/>
              <p:cNvSpPr/>
              <p:nvPr/>
            </p:nvSpPr>
            <p:spPr>
              <a:xfrm>
                <a:off x="719403"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9" name="TextBox 109"/>
              <p:cNvSpPr txBox="1"/>
              <p:nvPr/>
            </p:nvSpPr>
            <p:spPr>
              <a:xfrm>
                <a:off x="769118"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研发部</a:t>
                </a:r>
                <a:endParaRPr lang="zh-CN" altLang="zh-CN" sz="2400" b="0" dirty="0">
                  <a:latin typeface="Arial" pitchFamily="34" charset="0"/>
                  <a:cs typeface="宋体" pitchFamily="2" charset="-122"/>
                </a:endParaRPr>
              </a:p>
            </p:txBody>
          </p:sp>
        </p:grpSp>
        <p:grpSp>
          <p:nvGrpSpPr>
            <p:cNvPr id="111" name="组合 110"/>
            <p:cNvGrpSpPr/>
            <p:nvPr/>
          </p:nvGrpSpPr>
          <p:grpSpPr>
            <a:xfrm>
              <a:off x="1679509" y="3342513"/>
              <a:ext cx="417600" cy="1310400"/>
              <a:chOff x="1679509" y="3342513"/>
              <a:chExt cx="417600" cy="1310400"/>
            </a:xfrm>
            <a:grpFill/>
          </p:grpSpPr>
          <p:sp>
            <p:nvSpPr>
              <p:cNvPr id="136" name="圆角矩形 135"/>
              <p:cNvSpPr/>
              <p:nvPr/>
            </p:nvSpPr>
            <p:spPr>
              <a:xfrm>
                <a:off x="1679509" y="334251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7" name="TextBox 114"/>
              <p:cNvSpPr txBox="1"/>
              <p:nvPr/>
            </p:nvSpPr>
            <p:spPr>
              <a:xfrm>
                <a:off x="1729224" y="3607322"/>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资料部</a:t>
                </a:r>
                <a:endParaRPr lang="zh-CN" altLang="zh-CN" sz="2400" b="0" dirty="0">
                  <a:latin typeface="Arial" pitchFamily="34" charset="0"/>
                  <a:cs typeface="宋体" pitchFamily="2" charset="-122"/>
                </a:endParaRPr>
              </a:p>
            </p:txBody>
          </p:sp>
        </p:grpSp>
        <p:grpSp>
          <p:nvGrpSpPr>
            <p:cNvPr id="112" name="组合 111"/>
            <p:cNvGrpSpPr/>
            <p:nvPr/>
          </p:nvGrpSpPr>
          <p:grpSpPr>
            <a:xfrm>
              <a:off x="2882432" y="3347691"/>
              <a:ext cx="417600" cy="1310400"/>
              <a:chOff x="2882432" y="3347691"/>
              <a:chExt cx="417600" cy="1310400"/>
            </a:xfrm>
            <a:grpFill/>
          </p:grpSpPr>
          <p:sp>
            <p:nvSpPr>
              <p:cNvPr id="134" name="圆角矩形 133"/>
              <p:cNvSpPr/>
              <p:nvPr/>
            </p:nvSpPr>
            <p:spPr>
              <a:xfrm>
                <a:off x="2882432"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5" name="TextBox 119"/>
              <p:cNvSpPr txBox="1"/>
              <p:nvPr/>
            </p:nvSpPr>
            <p:spPr>
              <a:xfrm>
                <a:off x="2932147"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生产部</a:t>
                </a:r>
                <a:endParaRPr lang="zh-CN" altLang="zh-CN" sz="2400" b="0" dirty="0">
                  <a:latin typeface="Arial" pitchFamily="34" charset="0"/>
                  <a:cs typeface="宋体" pitchFamily="2" charset="-122"/>
                </a:endParaRPr>
              </a:p>
            </p:txBody>
          </p:sp>
        </p:grpSp>
        <p:grpSp>
          <p:nvGrpSpPr>
            <p:cNvPr id="113" name="组合 112"/>
            <p:cNvGrpSpPr/>
            <p:nvPr/>
          </p:nvGrpSpPr>
          <p:grpSpPr>
            <a:xfrm>
              <a:off x="4079776" y="3343681"/>
              <a:ext cx="417600" cy="1310400"/>
              <a:chOff x="4079776" y="3343681"/>
              <a:chExt cx="417600" cy="1310400"/>
            </a:xfrm>
            <a:grpFill/>
          </p:grpSpPr>
          <p:sp>
            <p:nvSpPr>
              <p:cNvPr id="132" name="圆角矩形 131"/>
              <p:cNvSpPr/>
              <p:nvPr/>
            </p:nvSpPr>
            <p:spPr>
              <a:xfrm>
                <a:off x="4079776"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3" name="TextBox 124"/>
              <p:cNvSpPr txBox="1"/>
              <p:nvPr/>
            </p:nvSpPr>
            <p:spPr>
              <a:xfrm>
                <a:off x="4129491"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质管部</a:t>
                </a:r>
                <a:endParaRPr lang="zh-CN" altLang="zh-CN" sz="2400" b="0" dirty="0">
                  <a:latin typeface="Arial" pitchFamily="34" charset="0"/>
                  <a:cs typeface="宋体" pitchFamily="2" charset="-122"/>
                </a:endParaRPr>
              </a:p>
            </p:txBody>
          </p:sp>
        </p:grpSp>
        <p:grpSp>
          <p:nvGrpSpPr>
            <p:cNvPr id="114" name="组合 113"/>
            <p:cNvGrpSpPr/>
            <p:nvPr/>
          </p:nvGrpSpPr>
          <p:grpSpPr>
            <a:xfrm>
              <a:off x="5517207" y="3355301"/>
              <a:ext cx="393600" cy="1276798"/>
              <a:chOff x="5517207" y="3355301"/>
              <a:chExt cx="393600" cy="1276798"/>
            </a:xfrm>
            <a:grpFill/>
          </p:grpSpPr>
          <p:sp>
            <p:nvSpPr>
              <p:cNvPr id="130" name="圆角矩形 129"/>
              <p:cNvSpPr/>
              <p:nvPr/>
            </p:nvSpPr>
            <p:spPr>
              <a:xfrm>
                <a:off x="5517207" y="3355301"/>
                <a:ext cx="393600" cy="12767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1" name="TextBox 129"/>
              <p:cNvSpPr txBox="1"/>
              <p:nvPr/>
            </p:nvSpPr>
            <p:spPr>
              <a:xfrm>
                <a:off x="5554426" y="3428999"/>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行政人事部</a:t>
                </a:r>
                <a:endParaRPr lang="zh-CN" altLang="zh-CN" sz="2400" b="0" dirty="0">
                  <a:latin typeface="Arial" pitchFamily="34" charset="0"/>
                  <a:cs typeface="宋体" pitchFamily="2" charset="-122"/>
                </a:endParaRPr>
              </a:p>
            </p:txBody>
          </p:sp>
        </p:grpSp>
        <p:grpSp>
          <p:nvGrpSpPr>
            <p:cNvPr id="115" name="组合 114"/>
            <p:cNvGrpSpPr/>
            <p:nvPr/>
          </p:nvGrpSpPr>
          <p:grpSpPr>
            <a:xfrm>
              <a:off x="6926541" y="3342512"/>
              <a:ext cx="417600" cy="1310400"/>
              <a:chOff x="6926541" y="3342512"/>
              <a:chExt cx="417600" cy="1310400"/>
            </a:xfrm>
            <a:grpFill/>
          </p:grpSpPr>
          <p:sp>
            <p:nvSpPr>
              <p:cNvPr id="128" name="圆角矩形 127"/>
              <p:cNvSpPr/>
              <p:nvPr/>
            </p:nvSpPr>
            <p:spPr>
              <a:xfrm>
                <a:off x="6926541" y="3342512"/>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9" name="TextBox 134"/>
              <p:cNvSpPr txBox="1"/>
              <p:nvPr/>
            </p:nvSpPr>
            <p:spPr>
              <a:xfrm>
                <a:off x="6976256" y="3428997"/>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信息管理部</a:t>
                </a:r>
                <a:endParaRPr lang="zh-CN" altLang="zh-CN" sz="2400" b="0" dirty="0">
                  <a:latin typeface="Arial" pitchFamily="34" charset="0"/>
                  <a:cs typeface="宋体" pitchFamily="2" charset="-122"/>
                </a:endParaRPr>
              </a:p>
            </p:txBody>
          </p:sp>
        </p:grpSp>
        <p:grpSp>
          <p:nvGrpSpPr>
            <p:cNvPr id="116" name="组合 115"/>
            <p:cNvGrpSpPr/>
            <p:nvPr/>
          </p:nvGrpSpPr>
          <p:grpSpPr>
            <a:xfrm>
              <a:off x="7886645" y="3347691"/>
              <a:ext cx="417600" cy="1310400"/>
              <a:chOff x="7886645" y="3347691"/>
              <a:chExt cx="417600" cy="1310400"/>
            </a:xfrm>
            <a:grpFill/>
          </p:grpSpPr>
          <p:sp>
            <p:nvSpPr>
              <p:cNvPr id="126" name="圆角矩形 125"/>
              <p:cNvSpPr/>
              <p:nvPr/>
            </p:nvSpPr>
            <p:spPr>
              <a:xfrm>
                <a:off x="7886645"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7" name="TextBox 139"/>
              <p:cNvSpPr txBox="1"/>
              <p:nvPr/>
            </p:nvSpPr>
            <p:spPr>
              <a:xfrm>
                <a:off x="7936360"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财务部</a:t>
                </a:r>
                <a:endParaRPr lang="zh-CN" altLang="zh-CN" sz="2400" b="0" dirty="0">
                  <a:latin typeface="Arial" pitchFamily="34" charset="0"/>
                  <a:cs typeface="宋体" pitchFamily="2" charset="-122"/>
                </a:endParaRPr>
              </a:p>
            </p:txBody>
          </p:sp>
        </p:grpSp>
        <p:grpSp>
          <p:nvGrpSpPr>
            <p:cNvPr id="117" name="组合 116"/>
            <p:cNvGrpSpPr/>
            <p:nvPr/>
          </p:nvGrpSpPr>
          <p:grpSpPr>
            <a:xfrm>
              <a:off x="8828419" y="3343681"/>
              <a:ext cx="417600" cy="1310400"/>
              <a:chOff x="8828419" y="3343681"/>
              <a:chExt cx="417600" cy="1310400"/>
            </a:xfrm>
            <a:grpFill/>
          </p:grpSpPr>
          <p:sp>
            <p:nvSpPr>
              <p:cNvPr id="124" name="圆角矩形 123"/>
              <p:cNvSpPr/>
              <p:nvPr/>
            </p:nvSpPr>
            <p:spPr>
              <a:xfrm>
                <a:off x="8828419"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5" name="TextBox 144"/>
              <p:cNvSpPr txBox="1"/>
              <p:nvPr/>
            </p:nvSpPr>
            <p:spPr>
              <a:xfrm>
                <a:off x="8878134"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股份部</a:t>
                </a:r>
                <a:endParaRPr lang="zh-CN" altLang="zh-CN" sz="2400" b="0" dirty="0">
                  <a:latin typeface="Arial" pitchFamily="34" charset="0"/>
                  <a:cs typeface="宋体" pitchFamily="2" charset="-122"/>
                </a:endParaRPr>
              </a:p>
            </p:txBody>
          </p:sp>
        </p:grpSp>
        <p:grpSp>
          <p:nvGrpSpPr>
            <p:cNvPr id="118" name="组合 117"/>
            <p:cNvGrpSpPr/>
            <p:nvPr/>
          </p:nvGrpSpPr>
          <p:grpSpPr>
            <a:xfrm>
              <a:off x="10004937" y="3345688"/>
              <a:ext cx="417600" cy="1310400"/>
              <a:chOff x="10004937" y="3345688"/>
              <a:chExt cx="417600" cy="1310400"/>
            </a:xfrm>
            <a:grpFill/>
          </p:grpSpPr>
          <p:sp>
            <p:nvSpPr>
              <p:cNvPr id="122" name="圆角矩形 121"/>
              <p:cNvSpPr/>
              <p:nvPr/>
            </p:nvSpPr>
            <p:spPr>
              <a:xfrm>
                <a:off x="10004937" y="334568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3" name="TextBox 149"/>
              <p:cNvSpPr txBox="1"/>
              <p:nvPr/>
            </p:nvSpPr>
            <p:spPr>
              <a:xfrm>
                <a:off x="10054652" y="3610497"/>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营销部</a:t>
                </a:r>
                <a:endParaRPr lang="zh-CN" altLang="zh-CN" sz="2400" b="0" dirty="0">
                  <a:latin typeface="Arial" pitchFamily="34" charset="0"/>
                  <a:cs typeface="宋体" pitchFamily="2" charset="-122"/>
                </a:endParaRPr>
              </a:p>
            </p:txBody>
          </p:sp>
        </p:grpSp>
        <p:grpSp>
          <p:nvGrpSpPr>
            <p:cNvPr id="119" name="组合 118"/>
            <p:cNvGrpSpPr/>
            <p:nvPr/>
          </p:nvGrpSpPr>
          <p:grpSpPr>
            <a:xfrm>
              <a:off x="11151008" y="3347691"/>
              <a:ext cx="417600" cy="1310400"/>
              <a:chOff x="11151008" y="3347691"/>
              <a:chExt cx="417600" cy="1310400"/>
            </a:xfrm>
            <a:grpFill/>
          </p:grpSpPr>
          <p:sp>
            <p:nvSpPr>
              <p:cNvPr id="120" name="圆角矩形 119"/>
              <p:cNvSpPr/>
              <p:nvPr/>
            </p:nvSpPr>
            <p:spPr>
              <a:xfrm>
                <a:off x="11151008"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1" name="TextBox 154"/>
              <p:cNvSpPr txBox="1"/>
              <p:nvPr/>
            </p:nvSpPr>
            <p:spPr>
              <a:xfrm>
                <a:off x="11200723"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国际部</a:t>
                </a:r>
                <a:endParaRPr lang="zh-CN" altLang="zh-CN" sz="2400" b="0" dirty="0">
                  <a:latin typeface="Arial" pitchFamily="34" charset="0"/>
                  <a:cs typeface="宋体" pitchFamily="2" charset="-122"/>
                </a:endParaRPr>
              </a:p>
            </p:txBody>
          </p:sp>
        </p:grpSp>
      </p:grpSp>
      <p:grpSp>
        <p:nvGrpSpPr>
          <p:cNvPr id="140" name="组合 139"/>
          <p:cNvGrpSpPr/>
          <p:nvPr/>
        </p:nvGrpSpPr>
        <p:grpSpPr>
          <a:xfrm>
            <a:off x="5443733" y="1629760"/>
            <a:ext cx="1310019" cy="417748"/>
            <a:chOff x="5443733" y="1380374"/>
            <a:chExt cx="1310019" cy="417748"/>
          </a:xfrm>
          <a:solidFill>
            <a:srgbClr val="000000"/>
          </a:solidFill>
        </p:grpSpPr>
        <p:sp>
          <p:nvSpPr>
            <p:cNvPr id="141" name="圆角矩形 140"/>
            <p:cNvSpPr/>
            <p:nvPr/>
          </p:nvSpPr>
          <p:spPr>
            <a:xfrm>
              <a:off x="5443733" y="1380374"/>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TextBox 84"/>
            <p:cNvSpPr txBox="1"/>
            <p:nvPr/>
          </p:nvSpPr>
          <p:spPr>
            <a:xfrm>
              <a:off x="5642769" y="1488987"/>
              <a:ext cx="920750"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董事会</a:t>
              </a:r>
              <a:endParaRPr lang="zh-CN" altLang="zh-CN" sz="1467" dirty="0">
                <a:cs typeface="宋体" pitchFamily="2" charset="-122"/>
              </a:endParaRPr>
            </a:p>
          </p:txBody>
        </p:sp>
      </p:grpSp>
      <p:grpSp>
        <p:nvGrpSpPr>
          <p:cNvPr id="143" name="组合 142"/>
          <p:cNvGrpSpPr/>
          <p:nvPr/>
        </p:nvGrpSpPr>
        <p:grpSpPr>
          <a:xfrm>
            <a:off x="5430805" y="2179466"/>
            <a:ext cx="1310019" cy="417748"/>
            <a:chOff x="5430805" y="1943935"/>
            <a:chExt cx="1310019" cy="417748"/>
          </a:xfrm>
          <a:solidFill>
            <a:srgbClr val="000000"/>
          </a:solidFill>
        </p:grpSpPr>
        <p:sp>
          <p:nvSpPr>
            <p:cNvPr id="144" name="圆角矩形 143"/>
            <p:cNvSpPr/>
            <p:nvPr/>
          </p:nvSpPr>
          <p:spPr>
            <a:xfrm>
              <a:off x="5430805" y="1943935"/>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5" name="TextBox 89"/>
            <p:cNvSpPr txBox="1"/>
            <p:nvPr/>
          </p:nvSpPr>
          <p:spPr>
            <a:xfrm>
              <a:off x="5716683" y="2052548"/>
              <a:ext cx="760903"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总经理</a:t>
              </a:r>
              <a:endParaRPr lang="zh-CN" altLang="zh-CN" sz="1467" dirty="0">
                <a:cs typeface="宋体" pitchFamily="2" charset="-122"/>
              </a:endParaRPr>
            </a:p>
          </p:txBody>
        </p:sp>
      </p:grpSp>
      <p:grpSp>
        <p:nvGrpSpPr>
          <p:cNvPr id="146" name="组合 145"/>
          <p:cNvGrpSpPr/>
          <p:nvPr/>
        </p:nvGrpSpPr>
        <p:grpSpPr>
          <a:xfrm>
            <a:off x="5457084" y="2815722"/>
            <a:ext cx="1310019" cy="417748"/>
            <a:chOff x="5457084" y="2538626"/>
            <a:chExt cx="1310019" cy="417748"/>
          </a:xfrm>
        </p:grpSpPr>
        <p:sp>
          <p:nvSpPr>
            <p:cNvPr id="147" name="圆角矩形 146"/>
            <p:cNvSpPr/>
            <p:nvPr/>
          </p:nvSpPr>
          <p:spPr>
            <a:xfrm>
              <a:off x="5457084" y="2538626"/>
              <a:ext cx="1310019" cy="417748"/>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8" name="TextBox 99"/>
            <p:cNvSpPr txBox="1"/>
            <p:nvPr/>
          </p:nvSpPr>
          <p:spPr>
            <a:xfrm>
              <a:off x="5717999" y="2647239"/>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行政副总</a:t>
              </a:r>
              <a:endParaRPr lang="zh-CN" altLang="zh-CN" sz="1467" dirty="0">
                <a:solidFill>
                  <a:schemeClr val="tx1"/>
                </a:solidFill>
                <a:cs typeface="宋体" pitchFamily="2" charset="-122"/>
              </a:endParaRPr>
            </a:p>
          </p:txBody>
        </p:sp>
      </p:grpSp>
      <p:grpSp>
        <p:nvGrpSpPr>
          <p:cNvPr id="149" name="组合 148"/>
          <p:cNvGrpSpPr/>
          <p:nvPr/>
        </p:nvGrpSpPr>
        <p:grpSpPr>
          <a:xfrm>
            <a:off x="736181" y="5100226"/>
            <a:ext cx="10906825" cy="247025"/>
            <a:chOff x="736181" y="4864695"/>
            <a:chExt cx="10906825" cy="247025"/>
          </a:xfrm>
        </p:grpSpPr>
        <p:cxnSp>
          <p:nvCxnSpPr>
            <p:cNvPr id="150" name="直接连接符 149"/>
            <p:cNvCxnSpPr/>
            <p:nvPr/>
          </p:nvCxnSpPr>
          <p:spPr>
            <a:xfrm>
              <a:off x="736181" y="4864695"/>
              <a:ext cx="463275"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656673" y="4864695"/>
              <a:ext cx="493812"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605129" y="4864695"/>
              <a:ext cx="958809"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4034629" y="4864695"/>
              <a:ext cx="512503"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4986920" y="4871640"/>
              <a:ext cx="1440621" cy="1561"/>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6893471" y="4869161"/>
              <a:ext cx="546679"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7819052" y="4871962"/>
              <a:ext cx="511757"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8772414" y="4874674"/>
              <a:ext cx="511757"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9737425" y="4869160"/>
              <a:ext cx="954137" cy="7992"/>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161329" y="4877369"/>
              <a:ext cx="477068" cy="7992"/>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736534"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94967"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656673"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2149319"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608717"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563462"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4021502"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4524138"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5478883" y="488476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5936923"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4984847" y="488179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6899538" y="489090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7386150" y="488476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421375" y="4887937"/>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8319798" y="489111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8777838" y="488497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7825762" y="488814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9740453" y="489725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0227065" y="489111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9262290" y="4894286"/>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0679051" y="490070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1641666" y="491298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1163503" y="4910018"/>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094427"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1303994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1000"/>
                                        <p:tgtEl>
                                          <p:spTgt spid="140"/>
                                        </p:tgtEl>
                                      </p:cBhvr>
                                    </p:animEffect>
                                    <p:anim calcmode="lin" valueType="num">
                                      <p:cBhvr>
                                        <p:cTn id="8" dur="1000" fill="hold"/>
                                        <p:tgtEl>
                                          <p:spTgt spid="140"/>
                                        </p:tgtEl>
                                        <p:attrNameLst>
                                          <p:attrName>ppt_x</p:attrName>
                                        </p:attrNameLst>
                                      </p:cBhvr>
                                      <p:tavLst>
                                        <p:tav tm="0">
                                          <p:val>
                                            <p:strVal val="#ppt_x"/>
                                          </p:val>
                                        </p:tav>
                                        <p:tav tm="100000">
                                          <p:val>
                                            <p:strVal val="#ppt_x"/>
                                          </p:val>
                                        </p:tav>
                                      </p:tavLst>
                                    </p:anim>
                                    <p:anim calcmode="lin" valueType="num">
                                      <p:cBhvr>
                                        <p:cTn id="9" dur="1000" fill="hold"/>
                                        <p:tgtEl>
                                          <p:spTgt spid="14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43"/>
                                        </p:tgtEl>
                                        <p:attrNameLst>
                                          <p:attrName>style.visibility</p:attrName>
                                        </p:attrNameLst>
                                      </p:cBhvr>
                                      <p:to>
                                        <p:strVal val="visible"/>
                                      </p:to>
                                    </p:set>
                                    <p:animEffect transition="in" filter="fade">
                                      <p:cBhvr>
                                        <p:cTn id="12" dur="1000"/>
                                        <p:tgtEl>
                                          <p:spTgt spid="143"/>
                                        </p:tgtEl>
                                      </p:cBhvr>
                                    </p:animEffect>
                                    <p:anim calcmode="lin" valueType="num">
                                      <p:cBhvr>
                                        <p:cTn id="13" dur="1000" fill="hold"/>
                                        <p:tgtEl>
                                          <p:spTgt spid="143"/>
                                        </p:tgtEl>
                                        <p:attrNameLst>
                                          <p:attrName>ppt_x</p:attrName>
                                        </p:attrNameLst>
                                      </p:cBhvr>
                                      <p:tavLst>
                                        <p:tav tm="0">
                                          <p:val>
                                            <p:strVal val="#ppt_x"/>
                                          </p:val>
                                        </p:tav>
                                        <p:tav tm="100000">
                                          <p:val>
                                            <p:strVal val="#ppt_x"/>
                                          </p:val>
                                        </p:tav>
                                      </p:tavLst>
                                    </p:anim>
                                    <p:anim calcmode="lin" valueType="num">
                                      <p:cBhvr>
                                        <p:cTn id="14" dur="1000" fill="hold"/>
                                        <p:tgtEl>
                                          <p:spTgt spid="143"/>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wipe(up)">
                                      <p:cBhvr>
                                        <p:cTn id="18" dur="500"/>
                                        <p:tgtEl>
                                          <p:spTgt spid="84"/>
                                        </p:tgtEl>
                                      </p:cBhvr>
                                    </p:animEffec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1000"/>
                                        <p:tgtEl>
                                          <p:spTgt spid="106"/>
                                        </p:tgtEl>
                                      </p:cBhvr>
                                    </p:animEffect>
                                    <p:anim calcmode="lin" valueType="num">
                                      <p:cBhvr>
                                        <p:cTn id="23" dur="1000" fill="hold"/>
                                        <p:tgtEl>
                                          <p:spTgt spid="106"/>
                                        </p:tgtEl>
                                        <p:attrNameLst>
                                          <p:attrName>ppt_x</p:attrName>
                                        </p:attrNameLst>
                                      </p:cBhvr>
                                      <p:tavLst>
                                        <p:tav tm="0">
                                          <p:val>
                                            <p:strVal val="#ppt_x"/>
                                          </p:val>
                                        </p:tav>
                                        <p:tav tm="100000">
                                          <p:val>
                                            <p:strVal val="#ppt_x"/>
                                          </p:val>
                                        </p:tav>
                                      </p:tavLst>
                                    </p:anim>
                                    <p:anim calcmode="lin" valueType="num">
                                      <p:cBhvr>
                                        <p:cTn id="24" dur="1000" fill="hold"/>
                                        <p:tgtEl>
                                          <p:spTgt spid="10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50"/>
                                  </p:stCondLst>
                                  <p:childTnLst>
                                    <p:set>
                                      <p:cBhvr>
                                        <p:cTn id="26" dur="1" fill="hold">
                                          <p:stCondLst>
                                            <p:cond delay="0"/>
                                          </p:stCondLst>
                                        </p:cTn>
                                        <p:tgtEl>
                                          <p:spTgt spid="146"/>
                                        </p:tgtEl>
                                        <p:attrNameLst>
                                          <p:attrName>style.visibility</p:attrName>
                                        </p:attrNameLst>
                                      </p:cBhvr>
                                      <p:to>
                                        <p:strVal val="visible"/>
                                      </p:to>
                                    </p:set>
                                    <p:animEffect transition="in" filter="fade">
                                      <p:cBhvr>
                                        <p:cTn id="27" dur="1000"/>
                                        <p:tgtEl>
                                          <p:spTgt spid="146"/>
                                        </p:tgtEl>
                                      </p:cBhvr>
                                    </p:animEffect>
                                    <p:anim calcmode="lin" valueType="num">
                                      <p:cBhvr>
                                        <p:cTn id="28" dur="1000" fill="hold"/>
                                        <p:tgtEl>
                                          <p:spTgt spid="146"/>
                                        </p:tgtEl>
                                        <p:attrNameLst>
                                          <p:attrName>ppt_x</p:attrName>
                                        </p:attrNameLst>
                                      </p:cBhvr>
                                      <p:tavLst>
                                        <p:tav tm="0">
                                          <p:val>
                                            <p:strVal val="#ppt_x"/>
                                          </p:val>
                                        </p:tav>
                                        <p:tav tm="100000">
                                          <p:val>
                                            <p:strVal val="#ppt_x"/>
                                          </p:val>
                                        </p:tav>
                                      </p:tavLst>
                                    </p:anim>
                                    <p:anim calcmode="lin" valueType="num">
                                      <p:cBhvr>
                                        <p:cTn id="29" dur="1000" fill="hold"/>
                                        <p:tgtEl>
                                          <p:spTgt spid="1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anim calcmode="lin" valueType="num">
                                      <p:cBhvr>
                                        <p:cTn id="33" dur="1000" fill="hold"/>
                                        <p:tgtEl>
                                          <p:spTgt spid="103"/>
                                        </p:tgtEl>
                                        <p:attrNameLst>
                                          <p:attrName>ppt_x</p:attrName>
                                        </p:attrNameLst>
                                      </p:cBhvr>
                                      <p:tavLst>
                                        <p:tav tm="0">
                                          <p:val>
                                            <p:strVal val="#ppt_x"/>
                                          </p:val>
                                        </p:tav>
                                        <p:tav tm="100000">
                                          <p:val>
                                            <p:strVal val="#ppt_x"/>
                                          </p:val>
                                        </p:tav>
                                      </p:tavLst>
                                    </p:anim>
                                    <p:anim calcmode="lin" valueType="num">
                                      <p:cBhvr>
                                        <p:cTn id="34" dur="1000" fill="hold"/>
                                        <p:tgtEl>
                                          <p:spTgt spid="103"/>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1" fill="hold" nodeType="after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wipe(up)">
                                      <p:cBhvr>
                                        <p:cTn id="38" dur="500"/>
                                        <p:tgtEl>
                                          <p:spTgt spid="89"/>
                                        </p:tgtEl>
                                      </p:cBhvr>
                                    </p:animEffect>
                                  </p:childTnLst>
                                </p:cTn>
                              </p:par>
                            </p:childTnLst>
                          </p:cTn>
                        </p:par>
                        <p:par>
                          <p:cTn id="39" fill="hold">
                            <p:stCondLst>
                              <p:cond delay="3750"/>
                            </p:stCondLst>
                            <p:childTnLst>
                              <p:par>
                                <p:cTn id="40" presetID="42" presetClass="entr" presetSubtype="0" fill="hold" nodeType="after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1000"/>
                                        <p:tgtEl>
                                          <p:spTgt spid="109"/>
                                        </p:tgtEl>
                                      </p:cBhvr>
                                    </p:animEffect>
                                    <p:anim calcmode="lin" valueType="num">
                                      <p:cBhvr>
                                        <p:cTn id="43" dur="1000" fill="hold"/>
                                        <p:tgtEl>
                                          <p:spTgt spid="109"/>
                                        </p:tgtEl>
                                        <p:attrNameLst>
                                          <p:attrName>ppt_x</p:attrName>
                                        </p:attrNameLst>
                                      </p:cBhvr>
                                      <p:tavLst>
                                        <p:tav tm="0">
                                          <p:val>
                                            <p:strVal val="#ppt_x"/>
                                          </p:val>
                                        </p:tav>
                                        <p:tav tm="100000">
                                          <p:val>
                                            <p:strVal val="#ppt_x"/>
                                          </p:val>
                                        </p:tav>
                                      </p:tavLst>
                                    </p:anim>
                                    <p:anim calcmode="lin" valueType="num">
                                      <p:cBhvr>
                                        <p:cTn id="44" dur="1000" fill="hold"/>
                                        <p:tgtEl>
                                          <p:spTgt spid="109"/>
                                        </p:tgtEl>
                                        <p:attrNameLst>
                                          <p:attrName>ppt_y</p:attrName>
                                        </p:attrNameLst>
                                      </p:cBhvr>
                                      <p:tavLst>
                                        <p:tav tm="0">
                                          <p:val>
                                            <p:strVal val="#ppt_y+.1"/>
                                          </p:val>
                                        </p:tav>
                                        <p:tav tm="100000">
                                          <p:val>
                                            <p:strVal val="#ppt_y"/>
                                          </p:val>
                                        </p:tav>
                                      </p:tavLst>
                                    </p:anim>
                                  </p:childTnLst>
                                </p:cTn>
                              </p:par>
                            </p:childTnLst>
                          </p:cTn>
                        </p:par>
                        <p:par>
                          <p:cTn id="45" fill="hold">
                            <p:stCondLst>
                              <p:cond delay="4750"/>
                            </p:stCondLst>
                            <p:childTnLst>
                              <p:par>
                                <p:cTn id="46" presetID="22" presetClass="entr" presetSubtype="1" fill="hold" nodeType="afterEffect">
                                  <p:stCondLst>
                                    <p:cond delay="0"/>
                                  </p:stCondLst>
                                  <p:childTnLst>
                                    <p:set>
                                      <p:cBhvr>
                                        <p:cTn id="47" dur="1" fill="hold">
                                          <p:stCondLst>
                                            <p:cond delay="0"/>
                                          </p:stCondLst>
                                        </p:cTn>
                                        <p:tgtEl>
                                          <p:spTgt spid="149"/>
                                        </p:tgtEl>
                                        <p:attrNameLst>
                                          <p:attrName>style.visibility</p:attrName>
                                        </p:attrNameLst>
                                      </p:cBhvr>
                                      <p:to>
                                        <p:strVal val="visible"/>
                                      </p:to>
                                    </p:set>
                                    <p:animEffect transition="in" filter="wipe(up)">
                                      <p:cBhvr>
                                        <p:cTn id="48" dur="500"/>
                                        <p:tgtEl>
                                          <p:spTgt spid="149"/>
                                        </p:tgtEl>
                                      </p:cBhvr>
                                    </p:animEffect>
                                  </p:childTnLst>
                                </p:cTn>
                              </p:par>
                            </p:childTnLst>
                          </p:cTn>
                        </p:par>
                        <p:par>
                          <p:cTn id="49" fill="hold">
                            <p:stCondLst>
                              <p:cond delay="5250"/>
                            </p:stCondLst>
                            <p:childTnLst>
                              <p:par>
                                <p:cTn id="50" presetID="42"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企业理念</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六边形 33"/>
          <p:cNvSpPr>
            <a:spLocks noChangeArrowheads="1"/>
          </p:cNvSpPr>
          <p:nvPr/>
        </p:nvSpPr>
        <p:spPr bwMode="auto">
          <a:xfrm>
            <a:off x="4628218" y="2027693"/>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smtClean="0">
                <a:solidFill>
                  <a:srgbClr val="FFFFFF"/>
                </a:solidFill>
                <a:latin typeface="微软雅黑" pitchFamily="34" charset="-122"/>
                <a:ea typeface="微软雅黑" pitchFamily="34" charset="-122"/>
              </a:rPr>
              <a:t>价值</a:t>
            </a:r>
            <a:endParaRPr lang="zh-CN" altLang="en-US" sz="3200" dirty="0">
              <a:solidFill>
                <a:srgbClr val="FFFFFF"/>
              </a:solidFill>
              <a:latin typeface="微软雅黑" pitchFamily="34" charset="-122"/>
              <a:ea typeface="微软雅黑" pitchFamily="34" charset="-122"/>
            </a:endParaRPr>
          </a:p>
        </p:txBody>
      </p:sp>
      <p:sp>
        <p:nvSpPr>
          <p:cNvPr id="9" name="六边形 34"/>
          <p:cNvSpPr>
            <a:spLocks noChangeArrowheads="1"/>
          </p:cNvSpPr>
          <p:nvPr/>
        </p:nvSpPr>
        <p:spPr bwMode="auto">
          <a:xfrm>
            <a:off x="5950712" y="2769439"/>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文化</a:t>
            </a:r>
            <a:endParaRPr lang="zh-CN" altLang="en-US" sz="3200" b="1" dirty="0">
              <a:latin typeface="微软雅黑" pitchFamily="34" charset="-122"/>
              <a:ea typeface="微软雅黑" pitchFamily="34" charset="-122"/>
            </a:endParaRPr>
          </a:p>
        </p:txBody>
      </p:sp>
      <p:sp>
        <p:nvSpPr>
          <p:cNvPr id="10" name="六边形 35"/>
          <p:cNvSpPr>
            <a:spLocks noChangeArrowheads="1"/>
          </p:cNvSpPr>
          <p:nvPr/>
        </p:nvSpPr>
        <p:spPr bwMode="auto">
          <a:xfrm>
            <a:off x="4628218" y="3491061"/>
            <a:ext cx="1561119" cy="1345495"/>
          </a:xfrm>
          <a:prstGeom prst="hexagon">
            <a:avLst>
              <a:gd name="adj" fmla="val 25010"/>
              <a:gd name="vf" fmla="val 115470"/>
            </a:avLst>
          </a:prstGeom>
          <a:blipFill dpi="0" rotWithShape="1">
            <a:blip r:embed="rId3"/>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1" name="六边形 36"/>
          <p:cNvSpPr>
            <a:spLocks noChangeArrowheads="1"/>
          </p:cNvSpPr>
          <p:nvPr/>
        </p:nvSpPr>
        <p:spPr bwMode="auto">
          <a:xfrm>
            <a:off x="7271769" y="3511187"/>
            <a:ext cx="1561119" cy="1345495"/>
          </a:xfrm>
          <a:prstGeom prst="hexagon">
            <a:avLst>
              <a:gd name="adj" fmla="val 25010"/>
              <a:gd name="vf" fmla="val 115470"/>
            </a:avLst>
          </a:prstGeom>
          <a:blipFill dpi="0" rotWithShape="1">
            <a:blip r:embed="rId4"/>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2" name="六边形 37"/>
          <p:cNvSpPr>
            <a:spLocks noChangeArrowheads="1"/>
          </p:cNvSpPr>
          <p:nvPr/>
        </p:nvSpPr>
        <p:spPr bwMode="auto">
          <a:xfrm>
            <a:off x="5953587" y="4222747"/>
            <a:ext cx="1561119" cy="1346932"/>
          </a:xfrm>
          <a:prstGeom prst="hexagon">
            <a:avLst>
              <a:gd name="adj" fmla="val 24983"/>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结构</a:t>
            </a:r>
            <a:endParaRPr lang="zh-CN" altLang="en-US" sz="3200" b="1" dirty="0">
              <a:latin typeface="微软雅黑" pitchFamily="34" charset="-122"/>
              <a:ea typeface="微软雅黑" pitchFamily="34" charset="-122"/>
            </a:endParaRPr>
          </a:p>
        </p:txBody>
      </p:sp>
      <p:sp>
        <p:nvSpPr>
          <p:cNvPr id="13" name="六边形 38"/>
          <p:cNvSpPr>
            <a:spLocks noChangeArrowheads="1"/>
          </p:cNvSpPr>
          <p:nvPr/>
        </p:nvSpPr>
        <p:spPr bwMode="auto">
          <a:xfrm>
            <a:off x="8594264" y="2772315"/>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使命</a:t>
            </a:r>
            <a:endParaRPr lang="zh-CN" altLang="en-US" sz="3200" b="1" dirty="0">
              <a:latin typeface="微软雅黑" pitchFamily="34" charset="-122"/>
              <a:ea typeface="微软雅黑" pitchFamily="34" charset="-122"/>
            </a:endParaRPr>
          </a:p>
        </p:txBody>
      </p:sp>
      <p:sp>
        <p:nvSpPr>
          <p:cNvPr id="16" name="六边形 39"/>
          <p:cNvSpPr>
            <a:spLocks noChangeArrowheads="1"/>
          </p:cNvSpPr>
          <p:nvPr/>
        </p:nvSpPr>
        <p:spPr bwMode="auto">
          <a:xfrm>
            <a:off x="3305723" y="2772315"/>
            <a:ext cx="1561119" cy="1345495"/>
          </a:xfrm>
          <a:prstGeom prst="hexagon">
            <a:avLst>
              <a:gd name="adj" fmla="val 25010"/>
              <a:gd name="vf" fmla="val 115470"/>
            </a:avLst>
          </a:prstGeom>
          <a:blipFill dpi="0" rotWithShape="1">
            <a:blip r:embed="rId5"/>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7" name="六边形 40"/>
          <p:cNvSpPr>
            <a:spLocks noChangeArrowheads="1"/>
          </p:cNvSpPr>
          <p:nvPr/>
        </p:nvSpPr>
        <p:spPr bwMode="auto">
          <a:xfrm>
            <a:off x="7271769" y="4954431"/>
            <a:ext cx="1561119" cy="1346933"/>
          </a:xfrm>
          <a:prstGeom prst="hexagon">
            <a:avLst>
              <a:gd name="adj" fmla="val 24983"/>
              <a:gd name="vf" fmla="val 115470"/>
            </a:avLst>
          </a:prstGeom>
          <a:solidFill>
            <a:srgbClr val="000000"/>
          </a:solid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独到</a:t>
            </a:r>
            <a:endParaRPr lang="zh-CN" altLang="en-US" sz="2800" dirty="0">
              <a:solidFill>
                <a:srgbClr val="FFFFFF"/>
              </a:solidFill>
              <a:latin typeface="微软雅黑" pitchFamily="34" charset="-122"/>
              <a:ea typeface="微软雅黑" pitchFamily="34" charset="-122"/>
            </a:endParaRPr>
          </a:p>
        </p:txBody>
      </p:sp>
      <p:sp>
        <p:nvSpPr>
          <p:cNvPr id="18" name="六边形 41"/>
          <p:cNvSpPr>
            <a:spLocks noChangeArrowheads="1"/>
          </p:cNvSpPr>
          <p:nvPr/>
        </p:nvSpPr>
        <p:spPr bwMode="auto">
          <a:xfrm>
            <a:off x="8594264" y="4212684"/>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创新</a:t>
            </a:r>
            <a:endParaRPr lang="zh-CN" altLang="en-US" sz="2800" dirty="0">
              <a:solidFill>
                <a:srgbClr val="FFFFFF"/>
              </a:solidFill>
              <a:latin typeface="微软雅黑" pitchFamily="34" charset="-122"/>
              <a:ea typeface="微软雅黑" pitchFamily="34" charset="-122"/>
            </a:endParaRPr>
          </a:p>
        </p:txBody>
      </p:sp>
      <p:sp>
        <p:nvSpPr>
          <p:cNvPr id="19" name="六边形 42"/>
          <p:cNvSpPr>
            <a:spLocks noChangeArrowheads="1"/>
          </p:cNvSpPr>
          <p:nvPr/>
        </p:nvSpPr>
        <p:spPr bwMode="auto">
          <a:xfrm>
            <a:off x="3305723" y="4212684"/>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观念</a:t>
            </a:r>
            <a:endParaRPr lang="zh-CN" altLang="en-US" sz="3200" b="1" dirty="0">
              <a:latin typeface="微软雅黑" pitchFamily="34" charset="-122"/>
              <a:ea typeface="微软雅黑" pitchFamily="34" charset="-122"/>
            </a:endParaRPr>
          </a:p>
        </p:txBody>
      </p:sp>
      <p:sp>
        <p:nvSpPr>
          <p:cNvPr id="20" name="六边形 43"/>
          <p:cNvSpPr>
            <a:spLocks noChangeArrowheads="1"/>
          </p:cNvSpPr>
          <p:nvPr/>
        </p:nvSpPr>
        <p:spPr bwMode="auto">
          <a:xfrm>
            <a:off x="1983228" y="3511187"/>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smtClean="0">
                <a:solidFill>
                  <a:srgbClr val="FFFFFF"/>
                </a:solidFill>
                <a:latin typeface="微软雅黑" pitchFamily="34" charset="-122"/>
                <a:ea typeface="微软雅黑" pitchFamily="34" charset="-122"/>
              </a:rPr>
              <a:t>精神</a:t>
            </a:r>
            <a:endParaRPr lang="zh-CN" altLang="en-US" sz="3200" dirty="0">
              <a:solidFill>
                <a:srgbClr val="FFFFFF"/>
              </a:solidFill>
              <a:latin typeface="微软雅黑" pitchFamily="34" charset="-122"/>
              <a:ea typeface="微软雅黑" pitchFamily="34" charset="-122"/>
            </a:endParaRPr>
          </a:p>
        </p:txBody>
      </p:sp>
      <p:sp>
        <p:nvSpPr>
          <p:cNvPr id="21" name="六边形 46"/>
          <p:cNvSpPr>
            <a:spLocks noChangeArrowheads="1"/>
          </p:cNvSpPr>
          <p:nvPr/>
        </p:nvSpPr>
        <p:spPr bwMode="auto">
          <a:xfrm>
            <a:off x="4628218" y="4954431"/>
            <a:ext cx="1561119" cy="1346933"/>
          </a:xfrm>
          <a:prstGeom prst="hexagon">
            <a:avLst>
              <a:gd name="adj" fmla="val 24983"/>
              <a:gd name="vf" fmla="val 115470"/>
            </a:avLst>
          </a:prstGeom>
          <a:blipFill dpi="0" rotWithShape="1">
            <a:blip r:embed="rId6"/>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val="417698535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750" fill="hold"/>
                                        <p:tgtEl>
                                          <p:spTgt spid="16"/>
                                        </p:tgtEl>
                                        <p:attrNameLst>
                                          <p:attrName>ppt_w</p:attrName>
                                        </p:attrNameLst>
                                      </p:cBhvr>
                                      <p:tavLst>
                                        <p:tav tm="0">
                                          <p:val>
                                            <p:strVal val="4*#ppt_w"/>
                                          </p:val>
                                        </p:tav>
                                        <p:tav tm="100000">
                                          <p:val>
                                            <p:strVal val="#ppt_w"/>
                                          </p:val>
                                        </p:tav>
                                      </p:tavLst>
                                    </p:anim>
                                    <p:anim calcmode="lin" valueType="num">
                                      <p:cBhvr>
                                        <p:cTn id="8" dur="750" fill="hold"/>
                                        <p:tgtEl>
                                          <p:spTgt spid="16"/>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strVal val="4*#ppt_w"/>
                                          </p:val>
                                        </p:tav>
                                        <p:tav tm="100000">
                                          <p:val>
                                            <p:strVal val="#ppt_w"/>
                                          </p:val>
                                        </p:tav>
                                      </p:tavLst>
                                    </p:anim>
                                    <p:anim calcmode="lin" valueType="num">
                                      <p:cBhvr>
                                        <p:cTn id="12" dur="750" fill="hold"/>
                                        <p:tgtEl>
                                          <p:spTgt spid="10"/>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750" fill="hold"/>
                                        <p:tgtEl>
                                          <p:spTgt spid="21"/>
                                        </p:tgtEl>
                                        <p:attrNameLst>
                                          <p:attrName>ppt_w</p:attrName>
                                        </p:attrNameLst>
                                      </p:cBhvr>
                                      <p:tavLst>
                                        <p:tav tm="0">
                                          <p:val>
                                            <p:strVal val="4*#ppt_w"/>
                                          </p:val>
                                        </p:tav>
                                        <p:tav tm="100000">
                                          <p:val>
                                            <p:strVal val="#ppt_w"/>
                                          </p:val>
                                        </p:tav>
                                      </p:tavLst>
                                    </p:anim>
                                    <p:anim calcmode="lin" valueType="num">
                                      <p:cBhvr>
                                        <p:cTn id="16" dur="750" fill="hold"/>
                                        <p:tgtEl>
                                          <p:spTgt spid="2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strVal val="4*#ppt_w"/>
                                          </p:val>
                                        </p:tav>
                                        <p:tav tm="100000">
                                          <p:val>
                                            <p:strVal val="#ppt_w"/>
                                          </p:val>
                                        </p:tav>
                                      </p:tavLst>
                                    </p:anim>
                                    <p:anim calcmode="lin" valueType="num">
                                      <p:cBhvr>
                                        <p:cTn id="20" dur="750" fill="hold"/>
                                        <p:tgtEl>
                                          <p:spTgt spid="11"/>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26" presetClass="emph" presetSubtype="0" fill="hold" grpId="1" nodeType="afterEffect">
                                  <p:stCondLst>
                                    <p:cond delay="0"/>
                                  </p:stCondLst>
                                  <p:childTnLst>
                                    <p:animEffect transition="out" filter="fade">
                                      <p:cBhvr>
                                        <p:cTn id="23" dur="500" tmFilter="0, 0; .2, .5; .8, .5; 1, 0"/>
                                        <p:tgtEl>
                                          <p:spTgt spid="16"/>
                                        </p:tgtEl>
                                      </p:cBhvr>
                                    </p:animEffect>
                                    <p:animScale>
                                      <p:cBhvr>
                                        <p:cTn id="24" dur="250" autoRev="1" fill="hold"/>
                                        <p:tgtEl>
                                          <p:spTgt spid="16"/>
                                        </p:tgtEl>
                                      </p:cBhvr>
                                      <p:by x="105000" y="105000"/>
                                    </p:animScale>
                                  </p:childTnLst>
                                </p:cTn>
                              </p:par>
                              <p:par>
                                <p:cTn id="25" presetID="26" presetClass="emph" presetSubtype="0" fill="hold" grpId="1" nodeType="withEffect">
                                  <p:stCondLst>
                                    <p:cond delay="250"/>
                                  </p:stCondLst>
                                  <p:childTnLst>
                                    <p:animEffect transition="out" filter="fade">
                                      <p:cBhvr>
                                        <p:cTn id="26" dur="500" tmFilter="0, 0; .2, .5; .8, .5; 1, 0"/>
                                        <p:tgtEl>
                                          <p:spTgt spid="10"/>
                                        </p:tgtEl>
                                      </p:cBhvr>
                                    </p:animEffect>
                                    <p:animScale>
                                      <p:cBhvr>
                                        <p:cTn id="27" dur="250" autoRev="1" fill="hold"/>
                                        <p:tgtEl>
                                          <p:spTgt spid="10"/>
                                        </p:tgtEl>
                                      </p:cBhvr>
                                      <p:by x="105000" y="105000"/>
                                    </p:animScale>
                                  </p:childTnLst>
                                </p:cTn>
                              </p:par>
                              <p:par>
                                <p:cTn id="28" presetID="26" presetClass="emph" presetSubtype="0" fill="hold" grpId="1" nodeType="withEffect">
                                  <p:stCondLst>
                                    <p:cond delay="500"/>
                                  </p:stCondLst>
                                  <p:childTnLst>
                                    <p:animEffect transition="out" filter="fade">
                                      <p:cBhvr>
                                        <p:cTn id="29" dur="500" tmFilter="0, 0; .2, .5; .8, .5; 1, 0"/>
                                        <p:tgtEl>
                                          <p:spTgt spid="21"/>
                                        </p:tgtEl>
                                      </p:cBhvr>
                                    </p:animEffect>
                                    <p:animScale>
                                      <p:cBhvr>
                                        <p:cTn id="30" dur="250" autoRev="1" fill="hold"/>
                                        <p:tgtEl>
                                          <p:spTgt spid="21"/>
                                        </p:tgtEl>
                                      </p:cBhvr>
                                      <p:by x="105000" y="105000"/>
                                    </p:animScale>
                                  </p:childTnLst>
                                </p:cTn>
                              </p:par>
                              <p:par>
                                <p:cTn id="31" presetID="26" presetClass="emph" presetSubtype="0" fill="hold" grpId="1" nodeType="withEffect">
                                  <p:stCondLst>
                                    <p:cond delay="750"/>
                                  </p:stCondLst>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750" fill="hold"/>
                                        <p:tgtEl>
                                          <p:spTgt spid="20"/>
                                        </p:tgtEl>
                                        <p:attrNameLst>
                                          <p:attrName>ppt_w</p:attrName>
                                        </p:attrNameLst>
                                      </p:cBhvr>
                                      <p:tavLst>
                                        <p:tav tm="0">
                                          <p:val>
                                            <p:fltVal val="0"/>
                                          </p:val>
                                        </p:tav>
                                        <p:tav tm="100000">
                                          <p:val>
                                            <p:strVal val="#ppt_w"/>
                                          </p:val>
                                        </p:tav>
                                      </p:tavLst>
                                    </p:anim>
                                    <p:anim calcmode="lin" valueType="num">
                                      <p:cBhvr>
                                        <p:cTn id="38" dur="750" fill="hold"/>
                                        <p:tgtEl>
                                          <p:spTgt spid="20"/>
                                        </p:tgtEl>
                                        <p:attrNameLst>
                                          <p:attrName>ppt_h</p:attrName>
                                        </p:attrNameLst>
                                      </p:cBhvr>
                                      <p:tavLst>
                                        <p:tav tm="0">
                                          <p:val>
                                            <p:fltVal val="0"/>
                                          </p:val>
                                        </p:tav>
                                        <p:tav tm="100000">
                                          <p:val>
                                            <p:strVal val="#ppt_h"/>
                                          </p:val>
                                        </p:tav>
                                      </p:tavLst>
                                    </p:anim>
                                    <p:animEffect transition="in" filter="fade">
                                      <p:cBhvr>
                                        <p:cTn id="39" dur="750"/>
                                        <p:tgtEl>
                                          <p:spTgt spid="2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9"/>
                                        </p:tgtEl>
                                        <p:attrNameLst>
                                          <p:attrName>style.visibility</p:attrName>
                                        </p:attrNameLst>
                                      </p:cBhvr>
                                      <p:to>
                                        <p:strVal val="visible"/>
                                      </p:to>
                                    </p:set>
                                    <p:anim calcmode="lin" valueType="num">
                                      <p:cBhvr>
                                        <p:cTn id="42" dur="750" fill="hold"/>
                                        <p:tgtEl>
                                          <p:spTgt spid="19"/>
                                        </p:tgtEl>
                                        <p:attrNameLst>
                                          <p:attrName>ppt_w</p:attrName>
                                        </p:attrNameLst>
                                      </p:cBhvr>
                                      <p:tavLst>
                                        <p:tav tm="0">
                                          <p:val>
                                            <p:fltVal val="0"/>
                                          </p:val>
                                        </p:tav>
                                        <p:tav tm="100000">
                                          <p:val>
                                            <p:strVal val="#ppt_w"/>
                                          </p:val>
                                        </p:tav>
                                      </p:tavLst>
                                    </p:anim>
                                    <p:anim calcmode="lin" valueType="num">
                                      <p:cBhvr>
                                        <p:cTn id="43" dur="750" fill="hold"/>
                                        <p:tgtEl>
                                          <p:spTgt spid="19"/>
                                        </p:tgtEl>
                                        <p:attrNameLst>
                                          <p:attrName>ppt_h</p:attrName>
                                        </p:attrNameLst>
                                      </p:cBhvr>
                                      <p:tavLst>
                                        <p:tav tm="0">
                                          <p:val>
                                            <p:fltVal val="0"/>
                                          </p:val>
                                        </p:tav>
                                        <p:tav tm="100000">
                                          <p:val>
                                            <p:strVal val="#ppt_h"/>
                                          </p:val>
                                        </p:tav>
                                      </p:tavLst>
                                    </p:anim>
                                    <p:animEffect transition="in" filter="fade">
                                      <p:cBhvr>
                                        <p:cTn id="44" dur="750"/>
                                        <p:tgtEl>
                                          <p:spTgt spid="19"/>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9"/>
                                        </p:tgtEl>
                                        <p:attrNameLst>
                                          <p:attrName>style.visibility</p:attrName>
                                        </p:attrNameLst>
                                      </p:cBhvr>
                                      <p:to>
                                        <p:strVal val="visible"/>
                                      </p:to>
                                    </p:set>
                                    <p:anim calcmode="lin" valueType="num">
                                      <p:cBhvr>
                                        <p:cTn id="52" dur="750" fill="hold"/>
                                        <p:tgtEl>
                                          <p:spTgt spid="9"/>
                                        </p:tgtEl>
                                        <p:attrNameLst>
                                          <p:attrName>ppt_w</p:attrName>
                                        </p:attrNameLst>
                                      </p:cBhvr>
                                      <p:tavLst>
                                        <p:tav tm="0">
                                          <p:val>
                                            <p:fltVal val="0"/>
                                          </p:val>
                                        </p:tav>
                                        <p:tav tm="100000">
                                          <p:val>
                                            <p:strVal val="#ppt_w"/>
                                          </p:val>
                                        </p:tav>
                                      </p:tavLst>
                                    </p:anim>
                                    <p:anim calcmode="lin" valueType="num">
                                      <p:cBhvr>
                                        <p:cTn id="53" dur="750" fill="hold"/>
                                        <p:tgtEl>
                                          <p:spTgt spid="9"/>
                                        </p:tgtEl>
                                        <p:attrNameLst>
                                          <p:attrName>ppt_h</p:attrName>
                                        </p:attrNameLst>
                                      </p:cBhvr>
                                      <p:tavLst>
                                        <p:tav tm="0">
                                          <p:val>
                                            <p:fltVal val="0"/>
                                          </p:val>
                                        </p:tav>
                                        <p:tav tm="100000">
                                          <p:val>
                                            <p:strVal val="#ppt_h"/>
                                          </p:val>
                                        </p:tav>
                                      </p:tavLst>
                                    </p:anim>
                                    <p:animEffect transition="in" filter="fade">
                                      <p:cBhvr>
                                        <p:cTn id="54" dur="750"/>
                                        <p:tgtEl>
                                          <p:spTgt spid="9"/>
                                        </p:tgtEl>
                                      </p:cBhvr>
                                    </p:animEffect>
                                  </p:childTnLst>
                                </p:cTn>
                              </p:par>
                              <p:par>
                                <p:cTn id="55" presetID="53" presetClass="entr" presetSubtype="16" fill="hold" grpId="0" nodeType="withEffect">
                                  <p:stCondLst>
                                    <p:cond delay="1000"/>
                                  </p:stCondLst>
                                  <p:childTnLst>
                                    <p:set>
                                      <p:cBhvr>
                                        <p:cTn id="56" dur="1" fill="hold">
                                          <p:stCondLst>
                                            <p:cond delay="0"/>
                                          </p:stCondLst>
                                        </p:cTn>
                                        <p:tgtEl>
                                          <p:spTgt spid="12"/>
                                        </p:tgtEl>
                                        <p:attrNameLst>
                                          <p:attrName>style.visibility</p:attrName>
                                        </p:attrNameLst>
                                      </p:cBhvr>
                                      <p:to>
                                        <p:strVal val="visible"/>
                                      </p:to>
                                    </p:set>
                                    <p:anim calcmode="lin" valueType="num">
                                      <p:cBhvr>
                                        <p:cTn id="57" dur="750" fill="hold"/>
                                        <p:tgtEl>
                                          <p:spTgt spid="12"/>
                                        </p:tgtEl>
                                        <p:attrNameLst>
                                          <p:attrName>ppt_w</p:attrName>
                                        </p:attrNameLst>
                                      </p:cBhvr>
                                      <p:tavLst>
                                        <p:tav tm="0">
                                          <p:val>
                                            <p:fltVal val="0"/>
                                          </p:val>
                                        </p:tav>
                                        <p:tav tm="100000">
                                          <p:val>
                                            <p:strVal val="#ppt_w"/>
                                          </p:val>
                                        </p:tav>
                                      </p:tavLst>
                                    </p:anim>
                                    <p:anim calcmode="lin" valueType="num">
                                      <p:cBhvr>
                                        <p:cTn id="58" dur="750" fill="hold"/>
                                        <p:tgtEl>
                                          <p:spTgt spid="12"/>
                                        </p:tgtEl>
                                        <p:attrNameLst>
                                          <p:attrName>ppt_h</p:attrName>
                                        </p:attrNameLst>
                                      </p:cBhvr>
                                      <p:tavLst>
                                        <p:tav tm="0">
                                          <p:val>
                                            <p:fltVal val="0"/>
                                          </p:val>
                                        </p:tav>
                                        <p:tav tm="100000">
                                          <p:val>
                                            <p:strVal val="#ppt_h"/>
                                          </p:val>
                                        </p:tav>
                                      </p:tavLst>
                                    </p:anim>
                                    <p:animEffect transition="in" filter="fade">
                                      <p:cBhvr>
                                        <p:cTn id="59" dur="750"/>
                                        <p:tgtEl>
                                          <p:spTgt spid="12"/>
                                        </p:tgtEl>
                                      </p:cBhvr>
                                    </p:animEffect>
                                  </p:childTnLst>
                                </p:cTn>
                              </p:par>
                              <p:par>
                                <p:cTn id="60" presetID="53" presetClass="entr" presetSubtype="16" fill="hold" grpId="0" nodeType="withEffect">
                                  <p:stCondLst>
                                    <p:cond delay="1250"/>
                                  </p:stCondLst>
                                  <p:childTnLst>
                                    <p:set>
                                      <p:cBhvr>
                                        <p:cTn id="61" dur="1" fill="hold">
                                          <p:stCondLst>
                                            <p:cond delay="0"/>
                                          </p:stCondLst>
                                        </p:cTn>
                                        <p:tgtEl>
                                          <p:spTgt spid="13"/>
                                        </p:tgtEl>
                                        <p:attrNameLst>
                                          <p:attrName>style.visibility</p:attrName>
                                        </p:attrNameLst>
                                      </p:cBhvr>
                                      <p:to>
                                        <p:strVal val="visible"/>
                                      </p:to>
                                    </p:set>
                                    <p:anim calcmode="lin" valueType="num">
                                      <p:cBhvr>
                                        <p:cTn id="62" dur="750" fill="hold"/>
                                        <p:tgtEl>
                                          <p:spTgt spid="13"/>
                                        </p:tgtEl>
                                        <p:attrNameLst>
                                          <p:attrName>ppt_w</p:attrName>
                                        </p:attrNameLst>
                                      </p:cBhvr>
                                      <p:tavLst>
                                        <p:tav tm="0">
                                          <p:val>
                                            <p:fltVal val="0"/>
                                          </p:val>
                                        </p:tav>
                                        <p:tav tm="100000">
                                          <p:val>
                                            <p:strVal val="#ppt_w"/>
                                          </p:val>
                                        </p:tav>
                                      </p:tavLst>
                                    </p:anim>
                                    <p:anim calcmode="lin" valueType="num">
                                      <p:cBhvr>
                                        <p:cTn id="63" dur="750" fill="hold"/>
                                        <p:tgtEl>
                                          <p:spTgt spid="13"/>
                                        </p:tgtEl>
                                        <p:attrNameLst>
                                          <p:attrName>ppt_h</p:attrName>
                                        </p:attrNameLst>
                                      </p:cBhvr>
                                      <p:tavLst>
                                        <p:tav tm="0">
                                          <p:val>
                                            <p:fltVal val="0"/>
                                          </p:val>
                                        </p:tav>
                                        <p:tav tm="100000">
                                          <p:val>
                                            <p:strVal val="#ppt_h"/>
                                          </p:val>
                                        </p:tav>
                                      </p:tavLst>
                                    </p:anim>
                                    <p:animEffect transition="in" filter="fade">
                                      <p:cBhvr>
                                        <p:cTn id="64" dur="750"/>
                                        <p:tgtEl>
                                          <p:spTgt spid="13"/>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750" fill="hold"/>
                                        <p:tgtEl>
                                          <p:spTgt spid="18"/>
                                        </p:tgtEl>
                                        <p:attrNameLst>
                                          <p:attrName>ppt_w</p:attrName>
                                        </p:attrNameLst>
                                      </p:cBhvr>
                                      <p:tavLst>
                                        <p:tav tm="0">
                                          <p:val>
                                            <p:fltVal val="0"/>
                                          </p:val>
                                        </p:tav>
                                        <p:tav tm="100000">
                                          <p:val>
                                            <p:strVal val="#ppt_w"/>
                                          </p:val>
                                        </p:tav>
                                      </p:tavLst>
                                    </p:anim>
                                    <p:anim calcmode="lin" valueType="num">
                                      <p:cBhvr>
                                        <p:cTn id="68" dur="750" fill="hold"/>
                                        <p:tgtEl>
                                          <p:spTgt spid="18"/>
                                        </p:tgtEl>
                                        <p:attrNameLst>
                                          <p:attrName>ppt_h</p:attrName>
                                        </p:attrNameLst>
                                      </p:cBhvr>
                                      <p:tavLst>
                                        <p:tav tm="0">
                                          <p:val>
                                            <p:fltVal val="0"/>
                                          </p:val>
                                        </p:tav>
                                        <p:tav tm="100000">
                                          <p:val>
                                            <p:strVal val="#ppt_h"/>
                                          </p:val>
                                        </p:tav>
                                      </p:tavLst>
                                    </p:anim>
                                    <p:animEffect transition="in" filter="fade">
                                      <p:cBhvr>
                                        <p:cTn id="69" dur="750"/>
                                        <p:tgtEl>
                                          <p:spTgt spid="18"/>
                                        </p:tgtEl>
                                      </p:cBhvr>
                                    </p:animEffect>
                                  </p:childTnLst>
                                </p:cTn>
                              </p:par>
                              <p:par>
                                <p:cTn id="70" presetID="53" presetClass="entr" presetSubtype="16" fill="hold" grpId="0" nodeType="withEffect">
                                  <p:stCondLst>
                                    <p:cond delay="1750"/>
                                  </p:stCondLst>
                                  <p:childTnLst>
                                    <p:set>
                                      <p:cBhvr>
                                        <p:cTn id="71" dur="1" fill="hold">
                                          <p:stCondLst>
                                            <p:cond delay="0"/>
                                          </p:stCondLst>
                                        </p:cTn>
                                        <p:tgtEl>
                                          <p:spTgt spid="17"/>
                                        </p:tgtEl>
                                        <p:attrNameLst>
                                          <p:attrName>style.visibility</p:attrName>
                                        </p:attrNameLst>
                                      </p:cBhvr>
                                      <p:to>
                                        <p:strVal val="visible"/>
                                      </p:to>
                                    </p:set>
                                    <p:anim calcmode="lin" valueType="num">
                                      <p:cBhvr>
                                        <p:cTn id="72" dur="750" fill="hold"/>
                                        <p:tgtEl>
                                          <p:spTgt spid="17"/>
                                        </p:tgtEl>
                                        <p:attrNameLst>
                                          <p:attrName>ppt_w</p:attrName>
                                        </p:attrNameLst>
                                      </p:cBhvr>
                                      <p:tavLst>
                                        <p:tav tm="0">
                                          <p:val>
                                            <p:fltVal val="0"/>
                                          </p:val>
                                        </p:tav>
                                        <p:tav tm="100000">
                                          <p:val>
                                            <p:strVal val="#ppt_w"/>
                                          </p:val>
                                        </p:tav>
                                      </p:tavLst>
                                    </p:anim>
                                    <p:anim calcmode="lin" valueType="num">
                                      <p:cBhvr>
                                        <p:cTn id="73" dur="750" fill="hold"/>
                                        <p:tgtEl>
                                          <p:spTgt spid="17"/>
                                        </p:tgtEl>
                                        <p:attrNameLst>
                                          <p:attrName>ppt_h</p:attrName>
                                        </p:attrNameLst>
                                      </p:cBhvr>
                                      <p:tavLst>
                                        <p:tav tm="0">
                                          <p:val>
                                            <p:fltVal val="0"/>
                                          </p:val>
                                        </p:tav>
                                        <p:tav tm="100000">
                                          <p:val>
                                            <p:strVal val="#ppt_h"/>
                                          </p:val>
                                        </p:tav>
                                      </p:tavLst>
                                    </p:anim>
                                    <p:animEffect transition="in" filter="fade">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P spid="11" grpId="0" animBg="1"/>
      <p:bldP spid="11" grpId="1" animBg="1"/>
      <p:bldP spid="12" grpId="0" animBg="1"/>
      <p:bldP spid="13" grpId="0" animBg="1"/>
      <p:bldP spid="16" grpId="0" animBg="1"/>
      <p:bldP spid="16" grpId="1" animBg="1"/>
      <p:bldP spid="17" grpId="0" animBg="1"/>
      <p:bldP spid="18" grpId="0" animBg="1"/>
      <p:bldP spid="19" grpId="0" animBg="1"/>
      <p:bldP spid="20" grpId="0" animBg="1"/>
      <p:bldP spid="21" grpId="0" animBg="1"/>
      <p:bldP spid="2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02</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项目介绍</a:t>
            </a:r>
          </a:p>
        </p:txBody>
      </p:sp>
      <p:sp>
        <p:nvSpPr>
          <p:cNvPr id="24" name="TextBox 1"/>
          <p:cNvSpPr txBox="1"/>
          <p:nvPr/>
        </p:nvSpPr>
        <p:spPr>
          <a:xfrm>
            <a:off x="7402337" y="23386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项目介绍</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21" name="文本框 9"/>
          <p:cNvSpPr txBox="1"/>
          <p:nvPr/>
        </p:nvSpPr>
        <p:spPr>
          <a:xfrm>
            <a:off x="6952594" y="366153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项目来源</a:t>
            </a:r>
          </a:p>
        </p:txBody>
      </p:sp>
      <p:sp>
        <p:nvSpPr>
          <p:cNvPr id="22" name="文本框 9"/>
          <p:cNvSpPr txBox="1"/>
          <p:nvPr/>
        </p:nvSpPr>
        <p:spPr>
          <a:xfrm>
            <a:off x="6952593" y="409545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需求分析</a:t>
            </a:r>
          </a:p>
        </p:txBody>
      </p:sp>
      <p:sp>
        <p:nvSpPr>
          <p:cNvPr id="23" name="文本框 22"/>
          <p:cNvSpPr txBox="1"/>
          <p:nvPr/>
        </p:nvSpPr>
        <p:spPr>
          <a:xfrm>
            <a:off x="6952594" y="45299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需要解决问题</a:t>
            </a:r>
          </a:p>
        </p:txBody>
      </p:sp>
      <p:sp>
        <p:nvSpPr>
          <p:cNvPr id="25" name="文本框 9"/>
          <p:cNvSpPr txBox="1"/>
          <p:nvPr/>
        </p:nvSpPr>
        <p:spPr>
          <a:xfrm>
            <a:off x="6952593" y="495848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行业前景</a:t>
            </a:r>
          </a:p>
        </p:txBody>
      </p:sp>
      <p:sp>
        <p:nvSpPr>
          <p:cNvPr id="26" name="文本框 9"/>
          <p:cNvSpPr txBox="1"/>
          <p:nvPr/>
        </p:nvSpPr>
        <p:spPr>
          <a:xfrm>
            <a:off x="9223549" y="366587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竞争对手分析</a:t>
            </a:r>
          </a:p>
        </p:txBody>
      </p:sp>
      <p:sp>
        <p:nvSpPr>
          <p:cNvPr id="27" name="文本框 9"/>
          <p:cNvSpPr txBox="1"/>
          <p:nvPr/>
        </p:nvSpPr>
        <p:spPr>
          <a:xfrm>
            <a:off x="9223550" y="410039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我们的优势</a:t>
            </a:r>
          </a:p>
        </p:txBody>
      </p:sp>
      <p:sp>
        <p:nvSpPr>
          <p:cNvPr id="28" name="文本框 9"/>
          <p:cNvSpPr txBox="1"/>
          <p:nvPr/>
        </p:nvSpPr>
        <p:spPr>
          <a:xfrm>
            <a:off x="9223549" y="452890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可行性分析</a:t>
            </a:r>
          </a:p>
        </p:txBody>
      </p:sp>
    </p:spTree>
    <p:extLst>
      <p:ext uri="{BB962C8B-B14F-4D97-AF65-F5344CB8AC3E}">
        <p14:creationId xmlns:p14="http://schemas.microsoft.com/office/powerpoint/2010/main" val="221531786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ppt_x"/>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21" grpId="0"/>
      <p:bldP spid="22" grpId="0"/>
      <p:bldP spid="23"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36394" y="879414"/>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43500" y="105941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90652" y="105941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39066" y="-2932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需求分析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a:off x="1251312" y="3340100"/>
            <a:ext cx="3744416" cy="0"/>
          </a:xfrm>
          <a:prstGeom prst="line">
            <a:avLst/>
          </a:prstGeom>
          <a:ln w="6350">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251312" y="5740367"/>
            <a:ext cx="3744416" cy="0"/>
          </a:xfrm>
          <a:prstGeom prst="line">
            <a:avLst/>
          </a:prstGeom>
          <a:ln w="6350">
            <a:solidFill>
              <a:srgbClr val="262626"/>
            </a:solidFill>
          </a:ln>
        </p:spPr>
        <p:style>
          <a:lnRef idx="1">
            <a:schemeClr val="accent1"/>
          </a:lnRef>
          <a:fillRef idx="0">
            <a:schemeClr val="accent1"/>
          </a:fillRef>
          <a:effectRef idx="0">
            <a:schemeClr val="accent1"/>
          </a:effectRef>
          <a:fontRef idx="minor">
            <a:schemeClr val="tx1"/>
          </a:fontRef>
        </p:style>
      </p:cxnSp>
      <p:sp>
        <p:nvSpPr>
          <p:cNvPr id="10" name="TextBox 5"/>
          <p:cNvSpPr txBox="1"/>
          <p:nvPr/>
        </p:nvSpPr>
        <p:spPr>
          <a:xfrm>
            <a:off x="1443334" y="3470773"/>
            <a:ext cx="3360373" cy="984885"/>
          </a:xfrm>
          <a:prstGeom prst="rect">
            <a:avLst/>
          </a:prstGeom>
          <a:noFill/>
        </p:spPr>
        <p:txBody>
          <a:bodyPr wrap="square" lIns="0" tIns="0" rIns="0" bIns="0" rtlCol="0">
            <a:spAutoFit/>
          </a:bodyPr>
          <a:lstStyle/>
          <a:p>
            <a:pPr algn="dist"/>
            <a:r>
              <a:rPr lang="zh-CN" altLang="en-US" sz="3200" b="1" dirty="0">
                <a:solidFill>
                  <a:srgbClr val="262626"/>
                </a:solidFill>
                <a:latin typeface="微软雅黑" pitchFamily="34" charset="-122"/>
                <a:ea typeface="微软雅黑" pitchFamily="34" charset="-122"/>
              </a:rPr>
              <a:t>项目所在传统行业存在的危机状况</a:t>
            </a:r>
          </a:p>
        </p:txBody>
      </p:sp>
      <p:sp>
        <p:nvSpPr>
          <p:cNvPr id="11" name="TextBox 6"/>
          <p:cNvSpPr txBox="1"/>
          <p:nvPr/>
        </p:nvSpPr>
        <p:spPr>
          <a:xfrm>
            <a:off x="2067403" y="4610689"/>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2" name="TextBox 7"/>
          <p:cNvSpPr txBox="1"/>
          <p:nvPr/>
        </p:nvSpPr>
        <p:spPr>
          <a:xfrm>
            <a:off x="2067403" y="4972282"/>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3" name="TextBox 8"/>
          <p:cNvSpPr txBox="1"/>
          <p:nvPr/>
        </p:nvSpPr>
        <p:spPr>
          <a:xfrm>
            <a:off x="2067403" y="5356325"/>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6" name="TextBox 9"/>
          <p:cNvSpPr txBox="1"/>
          <p:nvPr/>
        </p:nvSpPr>
        <p:spPr>
          <a:xfrm>
            <a:off x="1251312" y="5882637"/>
            <a:ext cx="3744416" cy="489558"/>
          </a:xfrm>
          <a:prstGeom prst="rect">
            <a:avLst/>
          </a:prstGeom>
          <a:noFill/>
        </p:spPr>
        <p:txBody>
          <a:bodyPr wrap="square" lIns="0" tIns="0" rIns="0" bIns="0" rtlCol="0">
            <a:spAutoFit/>
          </a:bodyPr>
          <a:lstStyle/>
          <a:p>
            <a:pPr algn="just">
              <a:lnSpc>
                <a:spcPts val="2000"/>
              </a:lnSpc>
            </a:pPr>
            <a:r>
              <a:rPr lang="zh-CN" altLang="en-US" sz="1333" dirty="0">
                <a:solidFill>
                  <a:srgbClr val="262626"/>
                </a:solidFill>
                <a:latin typeface="微软雅黑" pitchFamily="34" charset="-122"/>
                <a:ea typeface="微软雅黑" pitchFamily="34" charset="-122"/>
              </a:rPr>
              <a:t>点击输入简要文字内容，文字内容需概括精炼，不用多余的文字修饰，言简意赅的说明分项内容</a:t>
            </a:r>
            <a:r>
              <a:rPr lang="en-US" altLang="zh-CN" sz="1333" dirty="0">
                <a:solidFill>
                  <a:srgbClr val="262626"/>
                </a:solidFill>
                <a:latin typeface="微软雅黑" pitchFamily="34" charset="-122"/>
                <a:ea typeface="微软雅黑" pitchFamily="34" charset="-122"/>
              </a:rPr>
              <a:t>……</a:t>
            </a:r>
          </a:p>
        </p:txBody>
      </p:sp>
      <p:sp>
        <p:nvSpPr>
          <p:cNvPr id="17" name="Freeform 5"/>
          <p:cNvSpPr>
            <a:spLocks/>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262626"/>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18" name="圆角矩形 17"/>
          <p:cNvSpPr/>
          <p:nvPr/>
        </p:nvSpPr>
        <p:spPr>
          <a:xfrm>
            <a:off x="7152118" y="1368811"/>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9" name="圆角矩形 18"/>
          <p:cNvSpPr/>
          <p:nvPr/>
        </p:nvSpPr>
        <p:spPr>
          <a:xfrm>
            <a:off x="7152118" y="2113755"/>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0" name="圆角矩形 19"/>
          <p:cNvSpPr/>
          <p:nvPr/>
        </p:nvSpPr>
        <p:spPr>
          <a:xfrm>
            <a:off x="7152118" y="2858699"/>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1" name="圆角矩形 20"/>
          <p:cNvSpPr/>
          <p:nvPr/>
        </p:nvSpPr>
        <p:spPr>
          <a:xfrm>
            <a:off x="7152118" y="360364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2" name="圆角矩形 21"/>
          <p:cNvSpPr/>
          <p:nvPr/>
        </p:nvSpPr>
        <p:spPr>
          <a:xfrm>
            <a:off x="7152118" y="4320639"/>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3" name="圆角矩形 22"/>
          <p:cNvSpPr/>
          <p:nvPr/>
        </p:nvSpPr>
        <p:spPr>
          <a:xfrm>
            <a:off x="7152118" y="506558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4" name="圆角矩形 23"/>
          <p:cNvSpPr/>
          <p:nvPr/>
        </p:nvSpPr>
        <p:spPr>
          <a:xfrm>
            <a:off x="7152118" y="581052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5" name="TextBox 18"/>
          <p:cNvSpPr txBox="1"/>
          <p:nvPr/>
        </p:nvSpPr>
        <p:spPr>
          <a:xfrm>
            <a:off x="7619933" y="1495594"/>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没时间缴罚单！</a:t>
            </a:r>
            <a:endParaRPr lang="en-US" altLang="zh-CN" sz="2000" dirty="0">
              <a:latin typeface="微软雅黑" pitchFamily="34" charset="-122"/>
              <a:ea typeface="微软雅黑" pitchFamily="34" charset="-122"/>
            </a:endParaRPr>
          </a:p>
        </p:txBody>
      </p:sp>
      <p:sp>
        <p:nvSpPr>
          <p:cNvPr id="26" name="TextBox 19"/>
          <p:cNvSpPr txBox="1"/>
          <p:nvPr/>
        </p:nvSpPr>
        <p:spPr>
          <a:xfrm>
            <a:off x="7619933" y="2240538"/>
            <a:ext cx="3084579" cy="307777"/>
          </a:xfrm>
          <a:prstGeom prst="rect">
            <a:avLst/>
          </a:prstGeom>
          <a:noFill/>
        </p:spPr>
        <p:txBody>
          <a:bodyPr wrap="square" lIns="0" tIns="0" rIns="0" bIns="0" rtlCol="0">
            <a:spAutoFit/>
          </a:bodyPr>
          <a:lstStyle/>
          <a:p>
            <a:pPr algn="just"/>
            <a:r>
              <a:rPr lang="zh-CN" altLang="en-US" dirty="0">
                <a:latin typeface="微软雅黑" pitchFamily="34" charset="-122"/>
                <a:ea typeface="微软雅黑" pitchFamily="34" charset="-122"/>
              </a:rPr>
              <a:t>工</a:t>
            </a:r>
            <a:r>
              <a:rPr lang="zh-CN" altLang="en-US" sz="2000" dirty="0">
                <a:latin typeface="微软雅黑" pitchFamily="34" charset="-122"/>
                <a:ea typeface="微软雅黑" pitchFamily="34" charset="-122"/>
              </a:rPr>
              <a:t>作太忙，没时间做饭！</a:t>
            </a:r>
            <a:endParaRPr lang="en-US" altLang="zh-CN" sz="2000" dirty="0">
              <a:latin typeface="微软雅黑" pitchFamily="34" charset="-122"/>
              <a:ea typeface="微软雅黑" pitchFamily="34" charset="-122"/>
            </a:endParaRPr>
          </a:p>
        </p:txBody>
      </p:sp>
      <p:sp>
        <p:nvSpPr>
          <p:cNvPr id="27" name="TextBox 20"/>
          <p:cNvSpPr txBox="1"/>
          <p:nvPr/>
        </p:nvSpPr>
        <p:spPr>
          <a:xfrm>
            <a:off x="7619933" y="3036095"/>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快递没人收！</a:t>
            </a:r>
            <a:endParaRPr lang="en-US" altLang="zh-CN" sz="2000" dirty="0">
              <a:latin typeface="微软雅黑" pitchFamily="34" charset="-122"/>
              <a:ea typeface="微软雅黑" pitchFamily="34" charset="-122"/>
            </a:endParaRPr>
          </a:p>
        </p:txBody>
      </p:sp>
      <p:sp>
        <p:nvSpPr>
          <p:cNvPr id="29" name="TextBox 21"/>
          <p:cNvSpPr txBox="1"/>
          <p:nvPr/>
        </p:nvSpPr>
        <p:spPr>
          <a:xfrm>
            <a:off x="7619933" y="3711765"/>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想吃日式料理，附近却没有！</a:t>
            </a:r>
            <a:endParaRPr lang="en-US" altLang="zh-CN" sz="2000" dirty="0">
              <a:latin typeface="微软雅黑" pitchFamily="34" charset="-122"/>
              <a:ea typeface="微软雅黑" pitchFamily="34" charset="-122"/>
            </a:endParaRPr>
          </a:p>
        </p:txBody>
      </p:sp>
      <p:sp>
        <p:nvSpPr>
          <p:cNvPr id="30" name="TextBox 22"/>
          <p:cNvSpPr txBox="1"/>
          <p:nvPr/>
        </p:nvSpPr>
        <p:spPr>
          <a:xfrm>
            <a:off x="7619933" y="4462079"/>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现在的食品安全让人不放心！</a:t>
            </a:r>
            <a:endParaRPr lang="en-US" altLang="zh-CN" sz="2000" dirty="0">
              <a:latin typeface="微软雅黑" pitchFamily="34" charset="-122"/>
              <a:ea typeface="微软雅黑" pitchFamily="34" charset="-122"/>
            </a:endParaRPr>
          </a:p>
        </p:txBody>
      </p:sp>
      <p:sp>
        <p:nvSpPr>
          <p:cNvPr id="31" name="TextBox 23"/>
          <p:cNvSpPr txBox="1"/>
          <p:nvPr/>
        </p:nvSpPr>
        <p:spPr>
          <a:xfrm>
            <a:off x="7619933" y="5234732"/>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对不良商家投诉无门！</a:t>
            </a:r>
            <a:endParaRPr lang="en-US" altLang="zh-CN" sz="2000" dirty="0">
              <a:latin typeface="微软雅黑" pitchFamily="34" charset="-122"/>
              <a:ea typeface="微软雅黑" pitchFamily="34" charset="-122"/>
            </a:endParaRPr>
          </a:p>
        </p:txBody>
      </p:sp>
      <p:sp>
        <p:nvSpPr>
          <p:cNvPr id="32" name="TextBox 24"/>
          <p:cNvSpPr txBox="1"/>
          <p:nvPr/>
        </p:nvSpPr>
        <p:spPr>
          <a:xfrm>
            <a:off x="7619933" y="5874293"/>
            <a:ext cx="3084579" cy="369332"/>
          </a:xfrm>
          <a:prstGeom prst="rect">
            <a:avLst/>
          </a:prstGeom>
          <a:noFill/>
        </p:spPr>
        <p:txBody>
          <a:bodyPr wrap="square" lIns="0" tIns="0" rIns="0" bIns="0" rtlCol="0">
            <a:spAutoFit/>
          </a:bodyPr>
          <a:lstStyle/>
          <a:p>
            <a:pPr algn="just"/>
            <a:r>
              <a:rPr lang="en-US" altLang="zh-CN" sz="2400" dirty="0">
                <a:latin typeface="微软雅黑" pitchFamily="34" charset="-122"/>
                <a:ea typeface="微软雅黑" pitchFamily="34" charset="-122"/>
              </a:rPr>
              <a:t>…………</a:t>
            </a:r>
          </a:p>
        </p:txBody>
      </p:sp>
      <p:sp>
        <p:nvSpPr>
          <p:cNvPr id="33" name="椭圆 32"/>
          <p:cNvSpPr/>
          <p:nvPr/>
        </p:nvSpPr>
        <p:spPr>
          <a:xfrm>
            <a:off x="2281246" y="1488626"/>
            <a:ext cx="1526556" cy="15265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TextBox 2"/>
          <p:cNvSpPr txBox="1"/>
          <p:nvPr/>
        </p:nvSpPr>
        <p:spPr>
          <a:xfrm>
            <a:off x="2189509" y="1769319"/>
            <a:ext cx="1676475" cy="1025794"/>
          </a:xfrm>
          <a:prstGeom prst="rect">
            <a:avLst/>
          </a:prstGeom>
          <a:noFill/>
        </p:spPr>
        <p:txBody>
          <a:bodyPr wrap="square" lIns="0" tIns="0" rIns="0" bIns="0" rtlCol="0">
            <a:spAutoFit/>
          </a:bodyPr>
          <a:lstStyle/>
          <a:p>
            <a:pPr algn="ctr"/>
            <a:r>
              <a:rPr lang="zh-CN" altLang="en-US" sz="3333" b="1" dirty="0">
                <a:latin typeface="微软雅黑" pitchFamily="34" charset="-122"/>
                <a:ea typeface="微软雅黑" pitchFamily="34" charset="-122"/>
              </a:rPr>
              <a:t>现实</a:t>
            </a:r>
            <a:endParaRPr lang="en-US" altLang="zh-CN" sz="3333" b="1" dirty="0">
              <a:latin typeface="微软雅黑" pitchFamily="34" charset="-122"/>
              <a:ea typeface="微软雅黑" pitchFamily="34" charset="-122"/>
            </a:endParaRPr>
          </a:p>
          <a:p>
            <a:pPr algn="ctr"/>
            <a:r>
              <a:rPr lang="zh-CN" altLang="en-US" sz="3333" b="1" dirty="0">
                <a:latin typeface="微软雅黑" pitchFamily="34" charset="-122"/>
                <a:ea typeface="微软雅黑" pitchFamily="34" charset="-122"/>
              </a:rPr>
              <a:t>需求</a:t>
            </a:r>
          </a:p>
        </p:txBody>
      </p:sp>
    </p:spTree>
    <p:extLst>
      <p:ext uri="{BB962C8B-B14F-4D97-AF65-F5344CB8AC3E}">
        <p14:creationId xmlns:p14="http://schemas.microsoft.com/office/powerpoint/2010/main" val="824111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500"/>
                                        <p:tgtEl>
                                          <p:spTgt spid="8"/>
                                        </p:tgtEl>
                                      </p:cBhvr>
                                    </p:animEffect>
                                  </p:childTnLst>
                                </p:cTn>
                              </p:par>
                              <p:par>
                                <p:cTn id="20" presetID="16" presetClass="entr" presetSubtype="37"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29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300"/>
                                        <p:tgtEl>
                                          <p:spTgt spid="16"/>
                                        </p:tgtEl>
                                      </p:cBhvr>
                                    </p:animEffect>
                                  </p:childTnLst>
                                </p:cTn>
                              </p:par>
                            </p:childTnLst>
                          </p:cTn>
                        </p:par>
                        <p:par>
                          <p:cTn id="49" fill="hold">
                            <p:stCondLst>
                              <p:cond delay="32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3700"/>
                            </p:stCondLst>
                            <p:childTnLst>
                              <p:par>
                                <p:cTn id="54" presetID="22" presetClass="entr" presetSubtype="8"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3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300"/>
                                        <p:tgtEl>
                                          <p:spTgt spid="18"/>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300"/>
                                        <p:tgtEl>
                                          <p:spTgt spid="19"/>
                                        </p:tgtEl>
                                      </p:cBhvr>
                                    </p:animEffect>
                                  </p:childTnLst>
                                </p:cTn>
                              </p:par>
                            </p:childTnLst>
                          </p:cTn>
                        </p:par>
                        <p:par>
                          <p:cTn id="67" fill="hold">
                            <p:stCondLst>
                              <p:cond delay="4300"/>
                            </p:stCondLst>
                            <p:childTnLst>
                              <p:par>
                                <p:cTn id="68" presetID="22" presetClass="entr" presetSubtype="8"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300"/>
                                        <p:tgtEl>
                                          <p:spTgt spid="2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300"/>
                                        <p:tgtEl>
                                          <p:spTgt spid="20"/>
                                        </p:tgtEl>
                                      </p:cBhvr>
                                    </p:animEffect>
                                  </p:childTnLst>
                                </p:cTn>
                              </p:par>
                            </p:childTnLst>
                          </p:cTn>
                        </p:par>
                        <p:par>
                          <p:cTn id="74" fill="hold">
                            <p:stCondLst>
                              <p:cond delay="4600"/>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300"/>
                                        <p:tgtEl>
                                          <p:spTgt spid="2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300"/>
                                        <p:tgtEl>
                                          <p:spTgt spid="21"/>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wipe(left)">
                                      <p:cBhvr>
                                        <p:cTn id="84" dur="300"/>
                                        <p:tgtEl>
                                          <p:spTgt spid="3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300"/>
                                        <p:tgtEl>
                                          <p:spTgt spid="22"/>
                                        </p:tgtEl>
                                      </p:cBhvr>
                                    </p:animEffect>
                                  </p:childTnLst>
                                </p:cTn>
                              </p:par>
                            </p:childTnLst>
                          </p:cTn>
                        </p:par>
                        <p:par>
                          <p:cTn id="88" fill="hold">
                            <p:stCondLst>
                              <p:cond delay="5200"/>
                            </p:stCondLst>
                            <p:childTnLst>
                              <p:par>
                                <p:cTn id="89" presetID="22" presetClass="entr" presetSubtype="8"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300"/>
                                        <p:tgtEl>
                                          <p:spTgt spid="31"/>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left)">
                                      <p:cBhvr>
                                        <p:cTn id="94" dur="300"/>
                                        <p:tgtEl>
                                          <p:spTgt spid="23"/>
                                        </p:tgtEl>
                                      </p:cBhvr>
                                    </p:animEffect>
                                  </p:childTnLst>
                                </p:cTn>
                              </p:par>
                            </p:childTnLst>
                          </p:cTn>
                        </p:par>
                        <p:par>
                          <p:cTn id="95" fill="hold">
                            <p:stCondLst>
                              <p:cond delay="5500"/>
                            </p:stCondLst>
                            <p:childTnLst>
                              <p:par>
                                <p:cTn id="96" presetID="22" presetClass="entr" presetSubtype="8"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300"/>
                                        <p:tgtEl>
                                          <p:spTgt spid="32"/>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left)">
                                      <p:cBhvr>
                                        <p:cTn id="101"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9" grpId="0"/>
      <p:bldP spid="30" grpId="0"/>
      <p:bldP spid="31" grpId="0"/>
      <p:bldP spid="32" grpId="0"/>
      <p:bldP spid="33" grpId="0" animBg="1"/>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行业前景</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1782171" y="1870834"/>
            <a:ext cx="2608876" cy="2608782"/>
            <a:chOff x="1782171" y="1870834"/>
            <a:chExt cx="2608876" cy="2608782"/>
          </a:xfrm>
        </p:grpSpPr>
        <p:sp>
          <p:nvSpPr>
            <p:cNvPr id="9" name="椭圆 8"/>
            <p:cNvSpPr/>
            <p:nvPr/>
          </p:nvSpPr>
          <p:spPr>
            <a:xfrm>
              <a:off x="1922103" y="2010763"/>
              <a:ext cx="2329009" cy="2328925"/>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0" name="椭圆 9"/>
            <p:cNvSpPr/>
            <p:nvPr/>
          </p:nvSpPr>
          <p:spPr>
            <a:xfrm>
              <a:off x="1782171" y="1870834"/>
              <a:ext cx="2608876" cy="2608782"/>
            </a:xfrm>
            <a:prstGeom prst="ellipse">
              <a:avLst/>
            </a:prstGeom>
            <a:noFill/>
            <a:ln w="19050">
              <a:solidFill>
                <a:srgbClr val="E9CB5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1" name="矩形 10"/>
            <p:cNvSpPr/>
            <p:nvPr/>
          </p:nvSpPr>
          <p:spPr>
            <a:xfrm>
              <a:off x="2071452" y="2581788"/>
              <a:ext cx="2030311" cy="1284878"/>
            </a:xfrm>
            <a:prstGeom prst="rect">
              <a:avLst/>
            </a:prstGeom>
          </p:spPr>
          <p:txBody>
            <a:bodyPr wrap="square" lIns="118278" tIns="59138" rIns="118278" bIns="59138">
              <a:spAutoFit/>
            </a:bodyPr>
            <a:lstStyle/>
            <a:p>
              <a:pPr lvl="0" algn="ctr"/>
              <a:r>
                <a:rPr lang="zh-CN" altLang="en-US" sz="3120" b="1" dirty="0" smtClean="0">
                  <a:latin typeface="微软雅黑" pitchFamily="34" charset="-122"/>
                  <a:ea typeface="微软雅黑" pitchFamily="34" charset="-122"/>
                </a:rPr>
                <a:t>发展趋势</a:t>
              </a:r>
              <a:endParaRPr lang="en-US" altLang="zh-CN" sz="3120" b="1" dirty="0" smtClean="0">
                <a:latin typeface="微软雅黑" pitchFamily="34" charset="-122"/>
                <a:ea typeface="微软雅黑" pitchFamily="34" charset="-122"/>
              </a:endParaRPr>
            </a:p>
            <a:p>
              <a:pPr algn="ctr">
                <a:spcBef>
                  <a:spcPts val="1553"/>
                </a:spcBef>
              </a:pPr>
              <a:r>
                <a:rPr lang="zh-CN" altLang="en-US" sz="1560" dirty="0" smtClean="0">
                  <a:latin typeface="微软雅黑" pitchFamily="34" charset="-122"/>
                  <a:ea typeface="微软雅黑" pitchFamily="34" charset="-122"/>
                </a:rPr>
                <a:t>此处</a:t>
              </a:r>
              <a:r>
                <a:rPr lang="zh-CN" altLang="en-US" sz="1560" dirty="0">
                  <a:latin typeface="微软雅黑" pitchFamily="34" charset="-122"/>
                  <a:ea typeface="微软雅黑" pitchFamily="34" charset="-122"/>
                </a:rPr>
                <a:t>添加详细的说明文字做简要说明</a:t>
              </a:r>
              <a:endParaRPr lang="en-US" altLang="zh-CN" sz="1560" dirty="0">
                <a:latin typeface="微软雅黑" pitchFamily="34" charset="-122"/>
                <a:ea typeface="微软雅黑" pitchFamily="34" charset="-122"/>
              </a:endParaRPr>
            </a:p>
          </p:txBody>
        </p:sp>
      </p:grpSp>
      <p:grpSp>
        <p:nvGrpSpPr>
          <p:cNvPr id="12" name="组合 11"/>
          <p:cNvGrpSpPr/>
          <p:nvPr/>
        </p:nvGrpSpPr>
        <p:grpSpPr>
          <a:xfrm>
            <a:off x="4794887" y="1870834"/>
            <a:ext cx="2608876" cy="2608782"/>
            <a:chOff x="4794887" y="1870834"/>
            <a:chExt cx="2608876" cy="2608782"/>
          </a:xfrm>
        </p:grpSpPr>
        <p:sp>
          <p:nvSpPr>
            <p:cNvPr id="13" name="椭圆 12"/>
            <p:cNvSpPr/>
            <p:nvPr/>
          </p:nvSpPr>
          <p:spPr>
            <a:xfrm>
              <a:off x="4934821" y="2010763"/>
              <a:ext cx="2329009" cy="2328925"/>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6" name="椭圆 15"/>
            <p:cNvSpPr/>
            <p:nvPr/>
          </p:nvSpPr>
          <p:spPr>
            <a:xfrm>
              <a:off x="4794887" y="1870834"/>
              <a:ext cx="2608876" cy="2608782"/>
            </a:xfrm>
            <a:prstGeom prst="ellipse">
              <a:avLst/>
            </a:prstGeom>
            <a:noFill/>
            <a:ln w="19050">
              <a:solidFill>
                <a:srgbClr val="26262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7" name="矩形 16"/>
            <p:cNvSpPr/>
            <p:nvPr/>
          </p:nvSpPr>
          <p:spPr>
            <a:xfrm>
              <a:off x="5084169" y="2581788"/>
              <a:ext cx="2030311" cy="1284878"/>
            </a:xfrm>
            <a:prstGeom prst="rect">
              <a:avLst/>
            </a:prstGeom>
          </p:spPr>
          <p:txBody>
            <a:bodyPr wrap="square" lIns="118278" tIns="59138" rIns="118278" bIns="59138">
              <a:spAutoFit/>
            </a:bodyPr>
            <a:lstStyle/>
            <a:p>
              <a:pPr lvl="0" algn="ctr"/>
              <a:r>
                <a:rPr lang="zh-CN" altLang="en-US" sz="3120" b="1" dirty="0" smtClean="0">
                  <a:solidFill>
                    <a:srgbClr val="F9F8F9"/>
                  </a:solidFill>
                  <a:latin typeface="微软雅黑" pitchFamily="34" charset="-122"/>
                  <a:ea typeface="微软雅黑" pitchFamily="34" charset="-122"/>
                </a:rPr>
                <a:t>消费习惯</a:t>
              </a:r>
              <a:endParaRPr lang="en-US" altLang="zh-CN" sz="3120" b="1" dirty="0">
                <a:solidFill>
                  <a:srgbClr val="F9F8F9"/>
                </a:solidFill>
                <a:latin typeface="微软雅黑" pitchFamily="34" charset="-122"/>
                <a:ea typeface="微软雅黑" pitchFamily="34" charset="-122"/>
              </a:endParaRPr>
            </a:p>
            <a:p>
              <a:pPr algn="ctr">
                <a:spcBef>
                  <a:spcPts val="1553"/>
                </a:spcBef>
              </a:pPr>
              <a:r>
                <a:rPr lang="zh-CN" altLang="en-US" sz="1560" dirty="0">
                  <a:solidFill>
                    <a:srgbClr val="F9F8F9"/>
                  </a:solidFill>
                  <a:latin typeface="微软雅黑" pitchFamily="34" charset="-122"/>
                  <a:ea typeface="微软雅黑" pitchFamily="34" charset="-122"/>
                </a:rPr>
                <a:t>此处添加详细的说明文字做简要说明</a:t>
              </a:r>
              <a:endParaRPr lang="en-US" altLang="zh-CN" sz="1560" dirty="0">
                <a:solidFill>
                  <a:srgbClr val="F9F8F9"/>
                </a:solidFill>
                <a:latin typeface="微软雅黑" pitchFamily="34" charset="-122"/>
                <a:ea typeface="微软雅黑" pitchFamily="34" charset="-122"/>
              </a:endParaRPr>
            </a:p>
          </p:txBody>
        </p:sp>
      </p:grpSp>
      <p:grpSp>
        <p:nvGrpSpPr>
          <p:cNvPr id="18" name="组合 17"/>
          <p:cNvGrpSpPr/>
          <p:nvPr/>
        </p:nvGrpSpPr>
        <p:grpSpPr>
          <a:xfrm>
            <a:off x="7807605" y="1870834"/>
            <a:ext cx="2608876" cy="2608782"/>
            <a:chOff x="7807605" y="1870834"/>
            <a:chExt cx="2608876" cy="2608782"/>
          </a:xfrm>
        </p:grpSpPr>
        <p:sp>
          <p:nvSpPr>
            <p:cNvPr id="19" name="椭圆 18"/>
            <p:cNvSpPr/>
            <p:nvPr/>
          </p:nvSpPr>
          <p:spPr>
            <a:xfrm>
              <a:off x="7947538" y="2010763"/>
              <a:ext cx="2329009" cy="2328925"/>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20" name="椭圆 19"/>
            <p:cNvSpPr/>
            <p:nvPr/>
          </p:nvSpPr>
          <p:spPr>
            <a:xfrm>
              <a:off x="7807605" y="1870834"/>
              <a:ext cx="2608876" cy="2608782"/>
            </a:xfrm>
            <a:prstGeom prst="ellipse">
              <a:avLst/>
            </a:prstGeom>
            <a:noFill/>
            <a:ln w="19050">
              <a:solidFill>
                <a:srgbClr val="E8C9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21" name="矩形 20"/>
            <p:cNvSpPr/>
            <p:nvPr/>
          </p:nvSpPr>
          <p:spPr>
            <a:xfrm>
              <a:off x="8096885" y="2581788"/>
              <a:ext cx="2030311" cy="1284878"/>
            </a:xfrm>
            <a:prstGeom prst="rect">
              <a:avLst/>
            </a:prstGeom>
          </p:spPr>
          <p:txBody>
            <a:bodyPr wrap="square" lIns="118278" tIns="59138" rIns="118278" bIns="59138">
              <a:spAutoFit/>
            </a:bodyPr>
            <a:lstStyle/>
            <a:p>
              <a:pPr lvl="0" algn="ctr"/>
              <a:r>
                <a:rPr lang="zh-CN" altLang="en-US" sz="3120" b="1" dirty="0" smtClean="0">
                  <a:latin typeface="微软雅黑" pitchFamily="34" charset="-122"/>
                  <a:ea typeface="微软雅黑" pitchFamily="34" charset="-122"/>
                </a:rPr>
                <a:t>政府扶持</a:t>
              </a:r>
              <a:endParaRPr lang="en-US" altLang="zh-CN" sz="3120" b="1" dirty="0">
                <a:latin typeface="微软雅黑" pitchFamily="34" charset="-122"/>
                <a:ea typeface="微软雅黑" pitchFamily="34" charset="-122"/>
              </a:endParaRPr>
            </a:p>
            <a:p>
              <a:pPr algn="ctr">
                <a:spcBef>
                  <a:spcPts val="1553"/>
                </a:spcBef>
              </a:pPr>
              <a:r>
                <a:rPr lang="zh-CN" altLang="en-US" sz="1560" dirty="0">
                  <a:latin typeface="微软雅黑" pitchFamily="34" charset="-122"/>
                  <a:ea typeface="微软雅黑" pitchFamily="34" charset="-122"/>
                </a:rPr>
                <a:t>此处添加详细的说明文字做简要说明</a:t>
              </a:r>
              <a:endParaRPr lang="en-US" altLang="zh-CN" sz="1560" dirty="0">
                <a:latin typeface="微软雅黑" pitchFamily="34" charset="-122"/>
                <a:ea typeface="微软雅黑" pitchFamily="34" charset="-122"/>
              </a:endParaRPr>
            </a:p>
          </p:txBody>
        </p:sp>
      </p:grpSp>
      <p:sp>
        <p:nvSpPr>
          <p:cNvPr id="22" name="文本框 7"/>
          <p:cNvSpPr txBox="1">
            <a:spLocks noChangeArrowheads="1"/>
          </p:cNvSpPr>
          <p:nvPr/>
        </p:nvSpPr>
        <p:spPr bwMode="auto">
          <a:xfrm>
            <a:off x="1914807" y="4758701"/>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latin typeface="微软雅黑" pitchFamily="34" charset="-122"/>
              </a:rPr>
              <a:t>添加文本信息</a:t>
            </a:r>
            <a:endParaRPr lang="en-US" altLang="zh-CN" sz="1800" b="1" dirty="0">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
        <p:nvSpPr>
          <p:cNvPr id="23" name="文本框 7"/>
          <p:cNvSpPr txBox="1">
            <a:spLocks noChangeArrowheads="1"/>
          </p:cNvSpPr>
          <p:nvPr/>
        </p:nvSpPr>
        <p:spPr bwMode="auto">
          <a:xfrm>
            <a:off x="4927522" y="4758701"/>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solidFill>
                  <a:srgbClr val="262626"/>
                </a:solidFill>
                <a:latin typeface="微软雅黑" pitchFamily="34" charset="-122"/>
              </a:rPr>
              <a:t>添加文本信息</a:t>
            </a:r>
            <a:endParaRPr lang="en-US" altLang="zh-CN" sz="1800" b="1" dirty="0">
              <a:solidFill>
                <a:srgbClr val="262626"/>
              </a:solidFill>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
        <p:nvSpPr>
          <p:cNvPr id="24" name="文本框 7"/>
          <p:cNvSpPr txBox="1">
            <a:spLocks noChangeArrowheads="1"/>
          </p:cNvSpPr>
          <p:nvPr/>
        </p:nvSpPr>
        <p:spPr bwMode="auto">
          <a:xfrm>
            <a:off x="7940238" y="4758701"/>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latin typeface="微软雅黑" pitchFamily="34" charset="-122"/>
              </a:rPr>
              <a:t>添加文本信息</a:t>
            </a:r>
            <a:endParaRPr lang="en-US" altLang="zh-CN" sz="1800" b="1" dirty="0">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862887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750" fill="hold"/>
                                        <p:tgtEl>
                                          <p:spTgt spid="12"/>
                                        </p:tgtEl>
                                        <p:attrNameLst>
                                          <p:attrName>ppt_w</p:attrName>
                                        </p:attrNameLst>
                                      </p:cBhvr>
                                      <p:tavLst>
                                        <p:tav tm="0">
                                          <p:val>
                                            <p:fltVal val="0"/>
                                          </p:val>
                                        </p:tav>
                                        <p:tav tm="100000">
                                          <p:val>
                                            <p:strVal val="#ppt_w"/>
                                          </p:val>
                                        </p:tav>
                                      </p:tavLst>
                                    </p:anim>
                                    <p:anim calcmode="lin" valueType="num">
                                      <p:cBhvr>
                                        <p:cTn id="20" dur="750" fill="hold"/>
                                        <p:tgtEl>
                                          <p:spTgt spid="12"/>
                                        </p:tgtEl>
                                        <p:attrNameLst>
                                          <p:attrName>ppt_h</p:attrName>
                                        </p:attrNameLst>
                                      </p:cBhvr>
                                      <p:tavLst>
                                        <p:tav tm="0">
                                          <p:val>
                                            <p:fltVal val="0"/>
                                          </p:val>
                                        </p:tav>
                                        <p:tav tm="100000">
                                          <p:val>
                                            <p:strVal val="#ppt_h"/>
                                          </p:val>
                                        </p:tav>
                                      </p:tavLst>
                                    </p:anim>
                                    <p:animEffect transition="in" filter="fade">
                                      <p:cBhvr>
                                        <p:cTn id="21" dur="750"/>
                                        <p:tgtEl>
                                          <p:spTgt spid="12"/>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750" fill="hold"/>
                                        <p:tgtEl>
                                          <p:spTgt spid="18"/>
                                        </p:tgtEl>
                                        <p:attrNameLst>
                                          <p:attrName>ppt_w</p:attrName>
                                        </p:attrNameLst>
                                      </p:cBhvr>
                                      <p:tavLst>
                                        <p:tav tm="0">
                                          <p:val>
                                            <p:fltVal val="0"/>
                                          </p:val>
                                        </p:tav>
                                        <p:tav tm="100000">
                                          <p:val>
                                            <p:strVal val="#ppt_w"/>
                                          </p:val>
                                        </p:tav>
                                      </p:tavLst>
                                    </p:anim>
                                    <p:anim calcmode="lin" valueType="num">
                                      <p:cBhvr>
                                        <p:cTn id="32" dur="750" fill="hold"/>
                                        <p:tgtEl>
                                          <p:spTgt spid="18"/>
                                        </p:tgtEl>
                                        <p:attrNameLst>
                                          <p:attrName>ppt_h</p:attrName>
                                        </p:attrNameLst>
                                      </p:cBhvr>
                                      <p:tavLst>
                                        <p:tav tm="0">
                                          <p:val>
                                            <p:fltVal val="0"/>
                                          </p:val>
                                        </p:tav>
                                        <p:tav tm="100000">
                                          <p:val>
                                            <p:strVal val="#ppt_h"/>
                                          </p:val>
                                        </p:tav>
                                      </p:tavLst>
                                    </p:anim>
                                    <p:animEffect transition="in" filter="fade">
                                      <p:cBhvr>
                                        <p:cTn id="33" dur="750"/>
                                        <p:tgtEl>
                                          <p:spTgt spid="18"/>
                                        </p:tgtEl>
                                      </p:cBhvr>
                                    </p:animEffect>
                                  </p:childTnLst>
                                </p:cTn>
                              </p:par>
                            </p:childTnLst>
                          </p:cTn>
                        </p:par>
                        <p:par>
                          <p:cTn id="34" fill="hold">
                            <p:stCondLst>
                              <p:cond delay="425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解决问题</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790281"/>
            <a:ext cx="3422899" cy="1008000"/>
            <a:chOff x="1482107" y="1790281"/>
            <a:chExt cx="3422899" cy="1008000"/>
          </a:xfrm>
        </p:grpSpPr>
        <p:sp>
          <p:nvSpPr>
            <p:cNvPr id="9" name="椭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0" name="椭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任意多边形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2032671"/>
              <a:ext cx="2339102" cy="523220"/>
            </a:xfrm>
            <a:prstGeom prst="rect">
              <a:avLst/>
            </a:prstGeom>
            <a:noFill/>
            <a:effectLst/>
          </p:spPr>
          <p:txBody>
            <a:bodyPr wrap="none" rtlCol="0">
              <a:spAutoFit/>
            </a:bodyPr>
            <a:lstStyle/>
            <a:p>
              <a:pPr algn="ctr"/>
              <a:r>
                <a:rPr lang="zh-CN" altLang="en-US" sz="2800" dirty="0">
                  <a:latin typeface="微软雅黑" pitchFamily="34" charset="-122"/>
                  <a:ea typeface="微软雅黑" pitchFamily="34" charset="-122"/>
                </a:rPr>
                <a:t>解决生活麻烦</a:t>
              </a:r>
            </a:p>
          </p:txBody>
        </p:sp>
      </p:grpSp>
      <p:grpSp>
        <p:nvGrpSpPr>
          <p:cNvPr id="13" name="组合 12"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481860"/>
            <a:ext cx="3422899" cy="1008000"/>
            <a:chOff x="1482107" y="3481860"/>
            <a:chExt cx="3422899" cy="1008000"/>
          </a:xfrm>
        </p:grpSpPr>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椭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任意多边形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9" name="文本框 1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024005" y="3724324"/>
              <a:ext cx="2339102" cy="523220"/>
            </a:xfrm>
            <a:prstGeom prst="rect">
              <a:avLst/>
            </a:prstGeom>
            <a:noFill/>
            <a:effectLst/>
          </p:spPr>
          <p:txBody>
            <a:bodyPr wrap="none" rtlCol="0">
              <a:spAutoFit/>
            </a:bodyPr>
            <a:lstStyle/>
            <a:p>
              <a:pPr algn="ctr"/>
              <a:r>
                <a:rPr lang="zh-CN" altLang="en-US" sz="2800" dirty="0">
                  <a:solidFill>
                    <a:srgbClr val="F6F6F7"/>
                  </a:solidFill>
                  <a:latin typeface="微软雅黑" pitchFamily="34" charset="-122"/>
                  <a:ea typeface="微软雅黑" pitchFamily="34" charset="-122"/>
                </a:rPr>
                <a:t>便民利民惠民</a:t>
              </a:r>
            </a:p>
          </p:txBody>
        </p:sp>
      </p:grpSp>
      <p:grpSp>
        <p:nvGrpSpPr>
          <p:cNvPr id="20" name="组合 19"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192069"/>
            <a:ext cx="3422899" cy="1008000"/>
            <a:chOff x="1482107" y="5192069"/>
            <a:chExt cx="3422899" cy="1008000"/>
          </a:xfrm>
        </p:grpSpPr>
        <p:sp>
          <p:nvSpPr>
            <p:cNvPr id="21" name="椭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2" name="椭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任意多边形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5444373"/>
              <a:ext cx="2339102" cy="523220"/>
            </a:xfrm>
            <a:prstGeom prst="rect">
              <a:avLst/>
            </a:prstGeom>
            <a:noFill/>
            <a:effectLst/>
          </p:spPr>
          <p:txBody>
            <a:bodyPr wrap="none" rtlCol="0">
              <a:spAutoFit/>
            </a:bodyPr>
            <a:lstStyle/>
            <a:p>
              <a:pPr algn="ctr"/>
              <a:r>
                <a:rPr lang="zh-CN" altLang="en-US" sz="2800" dirty="0">
                  <a:latin typeface="微软雅黑" pitchFamily="34" charset="-122"/>
                  <a:ea typeface="微软雅黑" pitchFamily="34" charset="-122"/>
                </a:rPr>
                <a:t>增加公司收入</a:t>
              </a:r>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1962562"/>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613874"/>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338295"/>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6675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000" fill="hold"/>
                                        <p:tgtEl>
                                          <p:spTgt spid="13"/>
                                        </p:tgtEl>
                                        <p:attrNameLst>
                                          <p:attrName>ppt_x</p:attrName>
                                        </p:attrNameLst>
                                      </p:cBhvr>
                                      <p:tavLst>
                                        <p:tav tm="0">
                                          <p:val>
                                            <p:strVal val="0-#ppt_w/2"/>
                                          </p:val>
                                        </p:tav>
                                        <p:tav tm="100000">
                                          <p:val>
                                            <p:strVal val="#ppt_x"/>
                                          </p:val>
                                        </p:tav>
                                      </p:tavLst>
                                    </p:anim>
                                    <p:anim calcmode="lin" valueType="num">
                                      <p:cBhvr additive="base">
                                        <p:cTn id="17" dur="10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1000" fill="hold"/>
                                        <p:tgtEl>
                                          <p:spTgt spid="26"/>
                                        </p:tgtEl>
                                        <p:attrNameLst>
                                          <p:attrName>ppt_x</p:attrName>
                                        </p:attrNameLst>
                                      </p:cBhvr>
                                      <p:tavLst>
                                        <p:tav tm="0">
                                          <p:val>
                                            <p:strVal val="1+#ppt_w/2"/>
                                          </p:val>
                                        </p:tav>
                                        <p:tav tm="100000">
                                          <p:val>
                                            <p:strVal val="#ppt_x"/>
                                          </p:val>
                                        </p:tav>
                                      </p:tavLst>
                                    </p:anim>
                                    <p:anim calcmode="lin" valueType="num">
                                      <p:cBhvr additive="base">
                                        <p:cTn id="21" dur="10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1000" fill="hold"/>
                                        <p:tgtEl>
                                          <p:spTgt spid="27"/>
                                        </p:tgtEl>
                                        <p:attrNameLst>
                                          <p:attrName>ppt_x</p:attrName>
                                        </p:attrNameLst>
                                      </p:cBhvr>
                                      <p:tavLst>
                                        <p:tav tm="0">
                                          <p:val>
                                            <p:strVal val="1+#ppt_w/2"/>
                                          </p:val>
                                        </p:tav>
                                        <p:tav tm="100000">
                                          <p:val>
                                            <p:strVal val="#ppt_x"/>
                                          </p:val>
                                        </p:tav>
                                      </p:tavLst>
                                    </p:anim>
                                    <p:anim calcmode="lin" valueType="num">
                                      <p:cBhvr additive="base">
                                        <p:cTn id="30"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099"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0" name="矩形 22"/>
          <p:cNvSpPr>
            <a:spLocks noChangeAspect="1" noChangeArrowheads="1"/>
          </p:cNvSpPr>
          <p:nvPr/>
        </p:nvSpPr>
        <p:spPr bwMode="auto">
          <a:xfrm rot="2700000">
            <a:off x="5843588" y="276225"/>
            <a:ext cx="539750" cy="53975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1" name="文本框 23"/>
          <p:cNvSpPr>
            <a:spLocks noChangeArrowheads="1"/>
          </p:cNvSpPr>
          <p:nvPr/>
        </p:nvSpPr>
        <p:spPr bwMode="auto">
          <a:xfrm>
            <a:off x="4637859" y="1990965"/>
            <a:ext cx="29306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000" b="1"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CONCENTS</a:t>
            </a:r>
            <a:endParaRPr lang="zh-CN" altLang="en-US" sz="4000" b="1"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02" name="直接连接符 24"/>
          <p:cNvSpPr>
            <a:spLocks noChangeShapeType="1"/>
          </p:cNvSpPr>
          <p:nvPr/>
        </p:nvSpPr>
        <p:spPr bwMode="auto">
          <a:xfrm flipV="1">
            <a:off x="171450" y="546100"/>
            <a:ext cx="5400675"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3" name="直接连接符 25"/>
          <p:cNvSpPr>
            <a:spLocks noChangeShapeType="1"/>
          </p:cNvSpPr>
          <p:nvPr/>
        </p:nvSpPr>
        <p:spPr bwMode="auto">
          <a:xfrm flipV="1">
            <a:off x="6654800" y="546100"/>
            <a:ext cx="5400675"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 name="组合 2"/>
          <p:cNvGrpSpPr/>
          <p:nvPr/>
        </p:nvGrpSpPr>
        <p:grpSpPr>
          <a:xfrm>
            <a:off x="4870450" y="3502032"/>
            <a:ext cx="2484438" cy="2482850"/>
            <a:chOff x="4870450" y="3502032"/>
            <a:chExt cx="2484438" cy="2482850"/>
          </a:xfrm>
        </p:grpSpPr>
        <p:sp>
          <p:nvSpPr>
            <p:cNvPr id="4104" name="矩形 27"/>
            <p:cNvSpPr>
              <a:spLocks noChangeAspect="1" noChangeArrowheads="1"/>
            </p:cNvSpPr>
            <p:nvPr/>
          </p:nvSpPr>
          <p:spPr bwMode="auto">
            <a:xfrm rot="2700000">
              <a:off x="5599113" y="3502032"/>
              <a:ext cx="1028700" cy="10287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5" name="矩形 28"/>
            <p:cNvSpPr>
              <a:spLocks noChangeAspect="1" noChangeArrowheads="1"/>
            </p:cNvSpPr>
            <p:nvPr/>
          </p:nvSpPr>
          <p:spPr bwMode="auto">
            <a:xfrm rot="2700000">
              <a:off x="6326188" y="4229107"/>
              <a:ext cx="1028700" cy="1028700"/>
            </a:xfrm>
            <a:prstGeom prst="rect">
              <a:avLst/>
            </a:prstGeom>
            <a:solidFill>
              <a:srgbClr val="0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6" name="矩形 29"/>
            <p:cNvSpPr>
              <a:spLocks noChangeAspect="1" noChangeArrowheads="1"/>
            </p:cNvSpPr>
            <p:nvPr/>
          </p:nvSpPr>
          <p:spPr bwMode="auto">
            <a:xfrm rot="2700000">
              <a:off x="4870450" y="4229107"/>
              <a:ext cx="1028700" cy="1028700"/>
            </a:xfrm>
            <a:prstGeom prst="rect">
              <a:avLst/>
            </a:prstGeom>
            <a:solidFill>
              <a:srgbClr val="0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7" name="矩形 30"/>
            <p:cNvSpPr>
              <a:spLocks noChangeAspect="1" noChangeArrowheads="1"/>
            </p:cNvSpPr>
            <p:nvPr/>
          </p:nvSpPr>
          <p:spPr bwMode="auto">
            <a:xfrm rot="2700000">
              <a:off x="5599113" y="4956182"/>
              <a:ext cx="1028700" cy="10287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8" name="文本框 31"/>
            <p:cNvSpPr>
              <a:spLocks noChangeArrowheads="1"/>
            </p:cNvSpPr>
            <p:nvPr/>
          </p:nvSpPr>
          <p:spPr bwMode="auto">
            <a:xfrm>
              <a:off x="5613400" y="3790957"/>
              <a:ext cx="977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ONE</a:t>
              </a:r>
              <a:endParaRPr lang="zh-CN" alt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09" name="文本框 32"/>
            <p:cNvSpPr>
              <a:spLocks noChangeArrowheads="1"/>
            </p:cNvSpPr>
            <p:nvPr/>
          </p:nvSpPr>
          <p:spPr bwMode="auto">
            <a:xfrm>
              <a:off x="5600700" y="5210182"/>
              <a:ext cx="10048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TWO</a:t>
              </a:r>
              <a:endParaRPr lang="zh-CN" alt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10" name="文本框 33"/>
            <p:cNvSpPr>
              <a:spLocks noChangeArrowheads="1"/>
            </p:cNvSpPr>
            <p:nvPr/>
          </p:nvSpPr>
          <p:spPr bwMode="auto">
            <a:xfrm>
              <a:off x="4979988" y="4348170"/>
              <a:ext cx="72707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03</a:t>
              </a:r>
              <a:endParaRPr lang="zh-CN" alt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11" name="文本框 34"/>
            <p:cNvSpPr>
              <a:spLocks noChangeArrowheads="1"/>
            </p:cNvSpPr>
            <p:nvPr/>
          </p:nvSpPr>
          <p:spPr bwMode="auto">
            <a:xfrm>
              <a:off x="6477000" y="4381507"/>
              <a:ext cx="72707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04</a:t>
              </a:r>
              <a:endParaRPr lang="zh-CN" alt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4113" name="直接连接符 36"/>
          <p:cNvSpPr>
            <a:spLocks noChangeShapeType="1"/>
          </p:cNvSpPr>
          <p:nvPr/>
        </p:nvSpPr>
        <p:spPr bwMode="auto">
          <a:xfrm flipV="1">
            <a:off x="814388" y="4054482"/>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5" name="直接连接符 38"/>
          <p:cNvSpPr>
            <a:spLocks noChangeShapeType="1"/>
          </p:cNvSpPr>
          <p:nvPr/>
        </p:nvSpPr>
        <p:spPr bwMode="auto">
          <a:xfrm flipV="1">
            <a:off x="855663" y="5822957"/>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7" name="直接连接符 40"/>
          <p:cNvSpPr>
            <a:spLocks noChangeShapeType="1"/>
          </p:cNvSpPr>
          <p:nvPr/>
        </p:nvSpPr>
        <p:spPr bwMode="auto">
          <a:xfrm flipV="1">
            <a:off x="7608888" y="4054482"/>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9" name="直接连接符 42"/>
          <p:cNvSpPr>
            <a:spLocks noChangeShapeType="1"/>
          </p:cNvSpPr>
          <p:nvPr/>
        </p:nvSpPr>
        <p:spPr bwMode="auto">
          <a:xfrm flipV="1">
            <a:off x="7648575" y="5822957"/>
            <a:ext cx="3781425"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文本框 1"/>
          <p:cNvSpPr>
            <a:spLocks noChangeArrowheads="1"/>
          </p:cNvSpPr>
          <p:nvPr/>
        </p:nvSpPr>
        <p:spPr bwMode="auto">
          <a:xfrm>
            <a:off x="4503162" y="838047"/>
            <a:ext cx="314541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8000" dirty="0" smtClean="0">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8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588830" y="3221104"/>
            <a:ext cx="2646878" cy="830997"/>
          </a:xfrm>
          <a:prstGeom prst="rect">
            <a:avLst/>
          </a:prstGeom>
        </p:spPr>
        <p:txBody>
          <a:bodyPr wrap="none">
            <a:spAutoFit/>
          </a:bodyPr>
          <a:lstStyle/>
          <a:p>
            <a:r>
              <a:rPr lang="zh-CN" altLang="en-US" sz="4800" dirty="0">
                <a:latin typeface="Microsoft YaHei" panose="020B0503020204020204" pitchFamily="34" charset="-122"/>
                <a:ea typeface="Microsoft YaHei" panose="020B0503020204020204" pitchFamily="34" charset="-122"/>
              </a:rPr>
              <a:t>公司团队</a:t>
            </a:r>
            <a:endParaRPr lang="en-US" altLang="zh-CN" sz="4800" dirty="0">
              <a:latin typeface="Microsoft YaHei" panose="020B0503020204020204" pitchFamily="34" charset="-122"/>
              <a:ea typeface="Microsoft YaHei" panose="020B0503020204020204" pitchFamily="34" charset="-122"/>
            </a:endParaRPr>
          </a:p>
        </p:txBody>
      </p:sp>
      <p:sp>
        <p:nvSpPr>
          <p:cNvPr id="26" name="矩形 25"/>
          <p:cNvSpPr/>
          <p:nvPr/>
        </p:nvSpPr>
        <p:spPr>
          <a:xfrm>
            <a:off x="8031698" y="3221104"/>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项目介绍</a:t>
            </a:r>
            <a:endParaRPr lang="en-US" altLang="zh-CN" sz="4800" dirty="0">
              <a:latin typeface="Microsoft YaHei" panose="020B0503020204020204" pitchFamily="34" charset="-122"/>
              <a:ea typeface="Microsoft YaHei" panose="020B0503020204020204" pitchFamily="34" charset="-122"/>
            </a:endParaRPr>
          </a:p>
        </p:txBody>
      </p:sp>
      <p:sp>
        <p:nvSpPr>
          <p:cNvPr id="27" name="矩形 26"/>
          <p:cNvSpPr/>
          <p:nvPr/>
        </p:nvSpPr>
        <p:spPr>
          <a:xfrm>
            <a:off x="1588830" y="4920133"/>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产品运营</a:t>
            </a:r>
            <a:endParaRPr lang="en-US" altLang="zh-CN" sz="4800" dirty="0">
              <a:latin typeface="Microsoft YaHei" panose="020B0503020204020204" pitchFamily="34" charset="-122"/>
              <a:ea typeface="Microsoft YaHei" panose="020B0503020204020204" pitchFamily="34" charset="-122"/>
            </a:endParaRPr>
          </a:p>
        </p:txBody>
      </p:sp>
      <p:sp>
        <p:nvSpPr>
          <p:cNvPr id="28" name="矩形 27"/>
          <p:cNvSpPr/>
          <p:nvPr/>
        </p:nvSpPr>
        <p:spPr>
          <a:xfrm>
            <a:off x="8031698" y="4920133"/>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财务融资</a:t>
            </a:r>
            <a:endParaRPr lang="en-US" altLang="zh-CN" sz="4800" dirty="0">
              <a:latin typeface="Microsoft YaHei" panose="020B0503020204020204" pitchFamily="34" charset="-122"/>
              <a:ea typeface="Microsoft YaHei"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800" decel="100000"/>
                                        <p:tgtEl>
                                          <p:spTgt spid="4100"/>
                                        </p:tgtEl>
                                      </p:cBhvr>
                                    </p:animEffect>
                                    <p:anim calcmode="lin" valueType="num">
                                      <p:cBhvr>
                                        <p:cTn id="8" dur="800" decel="100000" fill="hold"/>
                                        <p:tgtEl>
                                          <p:spTgt spid="4100"/>
                                        </p:tgtEl>
                                        <p:attrNameLst>
                                          <p:attrName>style.rotation</p:attrName>
                                        </p:attrNameLst>
                                      </p:cBhvr>
                                      <p:tavLst>
                                        <p:tav tm="0">
                                          <p:val>
                                            <p:fltVal val="-90"/>
                                          </p:val>
                                        </p:tav>
                                        <p:tav tm="100000">
                                          <p:val>
                                            <p:fltVal val="0"/>
                                          </p:val>
                                        </p:tav>
                                      </p:tavLst>
                                    </p:anim>
                                    <p:anim calcmode="lin" valueType="num">
                                      <p:cBhvr>
                                        <p:cTn id="9" dur="800" decel="100000" fill="hold"/>
                                        <p:tgtEl>
                                          <p:spTgt spid="4100"/>
                                        </p:tgtEl>
                                        <p:attrNameLst>
                                          <p:attrName>ppt_x</p:attrName>
                                        </p:attrNameLst>
                                      </p:cBhvr>
                                      <p:tavLst>
                                        <p:tav tm="0">
                                          <p:val>
                                            <p:strVal val="#ppt_x+0.4"/>
                                          </p:val>
                                        </p:tav>
                                        <p:tav tm="100000">
                                          <p:val>
                                            <p:strVal val="#ppt_x-0.05"/>
                                          </p:val>
                                        </p:tav>
                                      </p:tavLst>
                                    </p:anim>
                                    <p:anim calcmode="lin" valueType="num">
                                      <p:cBhvr>
                                        <p:cTn id="10" dur="800" decel="100000" fill="hold"/>
                                        <p:tgtEl>
                                          <p:spTgt spid="410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0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0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103"/>
                                        </p:tgtEl>
                                        <p:attrNameLst>
                                          <p:attrName>style.visibility</p:attrName>
                                        </p:attrNameLst>
                                      </p:cBhvr>
                                      <p:to>
                                        <p:strVal val="visible"/>
                                      </p:to>
                                    </p:set>
                                    <p:animEffect transition="in" filter="wipe(left)">
                                      <p:cBhvr>
                                        <p:cTn id="16" dur="500"/>
                                        <p:tgtEl>
                                          <p:spTgt spid="410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102"/>
                                        </p:tgtEl>
                                        <p:attrNameLst>
                                          <p:attrName>style.visibility</p:attrName>
                                        </p:attrNameLst>
                                      </p:cBhvr>
                                      <p:to>
                                        <p:strVal val="visible"/>
                                      </p:to>
                                    </p:set>
                                    <p:animEffect transition="in" filter="wipe(right)">
                                      <p:cBhvr>
                                        <p:cTn id="19" dur="500"/>
                                        <p:tgtEl>
                                          <p:spTgt spid="4102"/>
                                        </p:tgtEl>
                                      </p:cBhvr>
                                    </p:animEffect>
                                  </p:childTnLst>
                                </p:cTn>
                              </p:par>
                            </p:childTnLst>
                          </p:cTn>
                        </p:par>
                        <p:par>
                          <p:cTn id="20" fill="hold">
                            <p:stCondLst>
                              <p:cond delay="15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24"/>
                                        </p:tgtEl>
                                        <p:attrNameLst>
                                          <p:attrName>style.visibility</p:attrName>
                                        </p:attrNameLst>
                                      </p:cBhvr>
                                      <p:to>
                                        <p:strVal val="visible"/>
                                      </p:to>
                                    </p:set>
                                    <p:set>
                                      <p:cBhvr>
                                        <p:cTn id="23" dur="455" fill="hold">
                                          <p:stCondLst>
                                            <p:cond delay="0"/>
                                          </p:stCondLst>
                                        </p:cTn>
                                        <p:tgtEl>
                                          <p:spTgt spid="24"/>
                                        </p:tgtEl>
                                        <p:attrNameLst>
                                          <p:attrName>style.rotation</p:attrName>
                                        </p:attrNameLst>
                                      </p:cBhvr>
                                      <p:to>
                                        <p:strVal val="-45.0"/>
                                      </p:to>
                                    </p:set>
                                    <p:anim calcmode="lin" valueType="num">
                                      <p:cBhvr>
                                        <p:cTn id="24"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101"/>
                                        </p:tgtEl>
                                        <p:attrNameLst>
                                          <p:attrName>style.visibility</p:attrName>
                                        </p:attrNameLst>
                                      </p:cBhvr>
                                      <p:to>
                                        <p:strVal val="visible"/>
                                      </p:to>
                                    </p:set>
                                    <p:animEffect transition="in" filter="fade">
                                      <p:cBhvr>
                                        <p:cTn id="31" dur="1000"/>
                                        <p:tgtEl>
                                          <p:spTgt spid="4101"/>
                                        </p:tgtEl>
                                      </p:cBhvr>
                                    </p:animEffect>
                                    <p:anim calcmode="lin" valueType="num">
                                      <p:cBhvr>
                                        <p:cTn id="32" dur="1000" fill="hold"/>
                                        <p:tgtEl>
                                          <p:spTgt spid="4101"/>
                                        </p:tgtEl>
                                        <p:attrNameLst>
                                          <p:attrName>ppt_x</p:attrName>
                                        </p:attrNameLst>
                                      </p:cBhvr>
                                      <p:tavLst>
                                        <p:tav tm="0">
                                          <p:val>
                                            <p:strVal val="#ppt_x"/>
                                          </p:val>
                                        </p:tav>
                                        <p:tav tm="100000">
                                          <p:val>
                                            <p:strVal val="#ppt_x"/>
                                          </p:val>
                                        </p:tav>
                                      </p:tavLst>
                                    </p:anim>
                                    <p:anim calcmode="lin" valueType="num">
                                      <p:cBhvr>
                                        <p:cTn id="33" dur="1000" fill="hold"/>
                                        <p:tgtEl>
                                          <p:spTgt spid="4101"/>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3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800" decel="100000"/>
                                        <p:tgtEl>
                                          <p:spTgt spid="3"/>
                                        </p:tgtEl>
                                      </p:cBhvr>
                                    </p:animEffect>
                                    <p:anim calcmode="lin" valueType="num">
                                      <p:cBhvr>
                                        <p:cTn id="38" dur="800" decel="100000" fill="hold"/>
                                        <p:tgtEl>
                                          <p:spTgt spid="3"/>
                                        </p:tgtEl>
                                        <p:attrNameLst>
                                          <p:attrName>style.rotation</p:attrName>
                                        </p:attrNameLst>
                                      </p:cBhvr>
                                      <p:tavLst>
                                        <p:tav tm="0">
                                          <p:val>
                                            <p:fltVal val="-90"/>
                                          </p:val>
                                        </p:tav>
                                        <p:tav tm="100000">
                                          <p:val>
                                            <p:fltVal val="0"/>
                                          </p:val>
                                        </p:tav>
                                      </p:tavLst>
                                    </p:anim>
                                    <p:anim calcmode="lin" valueType="num">
                                      <p:cBhvr>
                                        <p:cTn id="39" dur="800" decel="100000" fill="hold"/>
                                        <p:tgtEl>
                                          <p:spTgt spid="3"/>
                                        </p:tgtEl>
                                        <p:attrNameLst>
                                          <p:attrName>ppt_x</p:attrName>
                                        </p:attrNameLst>
                                      </p:cBhvr>
                                      <p:tavLst>
                                        <p:tav tm="0">
                                          <p:val>
                                            <p:strVal val="#ppt_x+0.4"/>
                                          </p:val>
                                        </p:tav>
                                        <p:tav tm="100000">
                                          <p:val>
                                            <p:strVal val="#ppt_x-0.05"/>
                                          </p:val>
                                        </p:tav>
                                      </p:tavLst>
                                    </p:anim>
                                    <p:anim calcmode="lin" valueType="num">
                                      <p:cBhvr>
                                        <p:cTn id="40" dur="800" decel="100000" fill="hold"/>
                                        <p:tgtEl>
                                          <p:spTgt spid="3"/>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43" fill="hold">
                            <p:stCondLst>
                              <p:cond delay="5000"/>
                            </p:stCondLst>
                            <p:childTnLst>
                              <p:par>
                                <p:cTn id="44" presetID="22" presetClass="entr" presetSubtype="2" fill="hold" grpId="0" nodeType="afterEffect">
                                  <p:stCondLst>
                                    <p:cond delay="0"/>
                                  </p:stCondLst>
                                  <p:childTnLst>
                                    <p:set>
                                      <p:cBhvr>
                                        <p:cTn id="45" dur="1" fill="hold">
                                          <p:stCondLst>
                                            <p:cond delay="0"/>
                                          </p:stCondLst>
                                        </p:cTn>
                                        <p:tgtEl>
                                          <p:spTgt spid="4113"/>
                                        </p:tgtEl>
                                        <p:attrNameLst>
                                          <p:attrName>style.visibility</p:attrName>
                                        </p:attrNameLst>
                                      </p:cBhvr>
                                      <p:to>
                                        <p:strVal val="visible"/>
                                      </p:to>
                                    </p:set>
                                    <p:animEffect transition="in" filter="wipe(right)">
                                      <p:cBhvr>
                                        <p:cTn id="46" dur="500"/>
                                        <p:tgtEl>
                                          <p:spTgt spid="4113"/>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115"/>
                                        </p:tgtEl>
                                        <p:attrNameLst>
                                          <p:attrName>style.visibility</p:attrName>
                                        </p:attrNameLst>
                                      </p:cBhvr>
                                      <p:to>
                                        <p:strVal val="visible"/>
                                      </p:to>
                                    </p:set>
                                    <p:animEffect transition="in" filter="wipe(right)">
                                      <p:cBhvr>
                                        <p:cTn id="49" dur="500"/>
                                        <p:tgtEl>
                                          <p:spTgt spid="41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117"/>
                                        </p:tgtEl>
                                        <p:attrNameLst>
                                          <p:attrName>style.visibility</p:attrName>
                                        </p:attrNameLst>
                                      </p:cBhvr>
                                      <p:to>
                                        <p:strVal val="visible"/>
                                      </p:to>
                                    </p:set>
                                    <p:animEffect transition="in" filter="wipe(left)">
                                      <p:cBhvr>
                                        <p:cTn id="52" dur="500"/>
                                        <p:tgtEl>
                                          <p:spTgt spid="41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119"/>
                                        </p:tgtEl>
                                        <p:attrNameLst>
                                          <p:attrName>style.visibility</p:attrName>
                                        </p:attrNameLst>
                                      </p:cBhvr>
                                      <p:to>
                                        <p:strVal val="visible"/>
                                      </p:to>
                                    </p:set>
                                    <p:animEffect transition="in" filter="wipe(left)">
                                      <p:cBhvr>
                                        <p:cTn id="55" dur="500"/>
                                        <p:tgtEl>
                                          <p:spTgt spid="4119"/>
                                        </p:tgtEl>
                                      </p:cBhvr>
                                    </p:animEffect>
                                  </p:childTnLst>
                                </p:cTn>
                              </p:par>
                            </p:childTnLst>
                          </p:cTn>
                        </p:par>
                        <p:par>
                          <p:cTn id="56" fill="hold">
                            <p:stCondLst>
                              <p:cond delay="5500"/>
                            </p:stCondLst>
                            <p:childTnLst>
                              <p:par>
                                <p:cTn id="57" presetID="55"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1000" fill="hold"/>
                                        <p:tgtEl>
                                          <p:spTgt spid="2"/>
                                        </p:tgtEl>
                                        <p:attrNameLst>
                                          <p:attrName>ppt_w</p:attrName>
                                        </p:attrNameLst>
                                      </p:cBhvr>
                                      <p:tavLst>
                                        <p:tav tm="0">
                                          <p:val>
                                            <p:strVal val="#ppt_w*0.70"/>
                                          </p:val>
                                        </p:tav>
                                        <p:tav tm="100000">
                                          <p:val>
                                            <p:strVal val="#ppt_w"/>
                                          </p:val>
                                        </p:tav>
                                      </p:tavLst>
                                    </p:anim>
                                    <p:anim calcmode="lin" valueType="num">
                                      <p:cBhvr>
                                        <p:cTn id="60" dur="1000" fill="hold"/>
                                        <p:tgtEl>
                                          <p:spTgt spid="2"/>
                                        </p:tgtEl>
                                        <p:attrNameLst>
                                          <p:attrName>ppt_h</p:attrName>
                                        </p:attrNameLst>
                                      </p:cBhvr>
                                      <p:tavLst>
                                        <p:tav tm="0">
                                          <p:val>
                                            <p:strVal val="#ppt_h"/>
                                          </p:val>
                                        </p:tav>
                                        <p:tav tm="100000">
                                          <p:val>
                                            <p:strVal val="#ppt_h"/>
                                          </p:val>
                                        </p:tav>
                                      </p:tavLst>
                                    </p:anim>
                                    <p:animEffect transition="in" filter="fade">
                                      <p:cBhvr>
                                        <p:cTn id="61" dur="1000"/>
                                        <p:tgtEl>
                                          <p:spTgt spid="2"/>
                                        </p:tgtEl>
                                      </p:cBhvr>
                                    </p:animEffect>
                                  </p:childTnLst>
                                </p:cTn>
                              </p:par>
                              <p:par>
                                <p:cTn id="62" presetID="55" presetClass="entr" presetSubtype="0" fill="hold" grpId="0" nodeType="withEffect">
                                  <p:stCondLst>
                                    <p:cond delay="25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fill="hold"/>
                                        <p:tgtEl>
                                          <p:spTgt spid="26"/>
                                        </p:tgtEl>
                                        <p:attrNameLst>
                                          <p:attrName>ppt_w</p:attrName>
                                        </p:attrNameLst>
                                      </p:cBhvr>
                                      <p:tavLst>
                                        <p:tav tm="0">
                                          <p:val>
                                            <p:strVal val="#ppt_w*0.70"/>
                                          </p:val>
                                        </p:tav>
                                        <p:tav tm="100000">
                                          <p:val>
                                            <p:strVal val="#ppt_w"/>
                                          </p:val>
                                        </p:tav>
                                      </p:tavLst>
                                    </p:anim>
                                    <p:anim calcmode="lin" valueType="num">
                                      <p:cBhvr>
                                        <p:cTn id="65" dur="1000" fill="hold"/>
                                        <p:tgtEl>
                                          <p:spTgt spid="26"/>
                                        </p:tgtEl>
                                        <p:attrNameLst>
                                          <p:attrName>ppt_h</p:attrName>
                                        </p:attrNameLst>
                                      </p:cBhvr>
                                      <p:tavLst>
                                        <p:tav tm="0">
                                          <p:val>
                                            <p:strVal val="#ppt_h"/>
                                          </p:val>
                                        </p:tav>
                                        <p:tav tm="100000">
                                          <p:val>
                                            <p:strVal val="#ppt_h"/>
                                          </p:val>
                                        </p:tav>
                                      </p:tavLst>
                                    </p:anim>
                                    <p:animEffect transition="in" filter="fade">
                                      <p:cBhvr>
                                        <p:cTn id="66" dur="1000"/>
                                        <p:tgtEl>
                                          <p:spTgt spid="26"/>
                                        </p:tgtEl>
                                      </p:cBhvr>
                                    </p:animEffect>
                                  </p:childTnLst>
                                </p:cTn>
                              </p:par>
                              <p:par>
                                <p:cTn id="67" presetID="55" presetClass="entr" presetSubtype="0" fill="hold" grpId="0" nodeType="withEffect">
                                  <p:stCondLst>
                                    <p:cond delay="500"/>
                                  </p:stCondLst>
                                  <p:childTnLst>
                                    <p:set>
                                      <p:cBhvr>
                                        <p:cTn id="68" dur="1" fill="hold">
                                          <p:stCondLst>
                                            <p:cond delay="0"/>
                                          </p:stCondLst>
                                        </p:cTn>
                                        <p:tgtEl>
                                          <p:spTgt spid="27"/>
                                        </p:tgtEl>
                                        <p:attrNameLst>
                                          <p:attrName>style.visibility</p:attrName>
                                        </p:attrNameLst>
                                      </p:cBhvr>
                                      <p:to>
                                        <p:strVal val="visible"/>
                                      </p:to>
                                    </p:set>
                                    <p:anim calcmode="lin" valueType="num">
                                      <p:cBhvr>
                                        <p:cTn id="69" dur="1000" fill="hold"/>
                                        <p:tgtEl>
                                          <p:spTgt spid="27"/>
                                        </p:tgtEl>
                                        <p:attrNameLst>
                                          <p:attrName>ppt_w</p:attrName>
                                        </p:attrNameLst>
                                      </p:cBhvr>
                                      <p:tavLst>
                                        <p:tav tm="0">
                                          <p:val>
                                            <p:strVal val="#ppt_w*0.70"/>
                                          </p:val>
                                        </p:tav>
                                        <p:tav tm="100000">
                                          <p:val>
                                            <p:strVal val="#ppt_w"/>
                                          </p:val>
                                        </p:tav>
                                      </p:tavLst>
                                    </p:anim>
                                    <p:anim calcmode="lin" valueType="num">
                                      <p:cBhvr>
                                        <p:cTn id="70" dur="1000" fill="hold"/>
                                        <p:tgtEl>
                                          <p:spTgt spid="27"/>
                                        </p:tgtEl>
                                        <p:attrNameLst>
                                          <p:attrName>ppt_h</p:attrName>
                                        </p:attrNameLst>
                                      </p:cBhvr>
                                      <p:tavLst>
                                        <p:tav tm="0">
                                          <p:val>
                                            <p:strVal val="#ppt_h"/>
                                          </p:val>
                                        </p:tav>
                                        <p:tav tm="100000">
                                          <p:val>
                                            <p:strVal val="#ppt_h"/>
                                          </p:val>
                                        </p:tav>
                                      </p:tavLst>
                                    </p:anim>
                                    <p:animEffect transition="in" filter="fade">
                                      <p:cBhvr>
                                        <p:cTn id="71" dur="1000"/>
                                        <p:tgtEl>
                                          <p:spTgt spid="27"/>
                                        </p:tgtEl>
                                      </p:cBhvr>
                                    </p:animEffect>
                                  </p:childTnLst>
                                </p:cTn>
                              </p:par>
                              <p:par>
                                <p:cTn id="72" presetID="55" presetClass="entr" presetSubtype="0" fill="hold" grpId="0" nodeType="withEffect">
                                  <p:stCondLst>
                                    <p:cond delay="750"/>
                                  </p:stCondLst>
                                  <p:childTnLst>
                                    <p:set>
                                      <p:cBhvr>
                                        <p:cTn id="73" dur="1" fill="hold">
                                          <p:stCondLst>
                                            <p:cond delay="0"/>
                                          </p:stCondLst>
                                        </p:cTn>
                                        <p:tgtEl>
                                          <p:spTgt spid="28"/>
                                        </p:tgtEl>
                                        <p:attrNameLst>
                                          <p:attrName>style.visibility</p:attrName>
                                        </p:attrNameLst>
                                      </p:cBhvr>
                                      <p:to>
                                        <p:strVal val="visible"/>
                                      </p:to>
                                    </p:set>
                                    <p:anim calcmode="lin" valueType="num">
                                      <p:cBhvr>
                                        <p:cTn id="74" dur="1000" fill="hold"/>
                                        <p:tgtEl>
                                          <p:spTgt spid="28"/>
                                        </p:tgtEl>
                                        <p:attrNameLst>
                                          <p:attrName>ppt_w</p:attrName>
                                        </p:attrNameLst>
                                      </p:cBhvr>
                                      <p:tavLst>
                                        <p:tav tm="0">
                                          <p:val>
                                            <p:strVal val="#ppt_w*0.70"/>
                                          </p:val>
                                        </p:tav>
                                        <p:tav tm="100000">
                                          <p:val>
                                            <p:strVal val="#ppt_w"/>
                                          </p:val>
                                        </p:tav>
                                      </p:tavLst>
                                    </p:anim>
                                    <p:anim calcmode="lin" valueType="num">
                                      <p:cBhvr>
                                        <p:cTn id="75" dur="1000" fill="hold"/>
                                        <p:tgtEl>
                                          <p:spTgt spid="28"/>
                                        </p:tgtEl>
                                        <p:attrNameLst>
                                          <p:attrName>ppt_h</p:attrName>
                                        </p:attrNameLst>
                                      </p:cBhvr>
                                      <p:tavLst>
                                        <p:tav tm="0">
                                          <p:val>
                                            <p:strVal val="#ppt_h"/>
                                          </p:val>
                                        </p:tav>
                                        <p:tav tm="100000">
                                          <p:val>
                                            <p:strVal val="#ppt_h"/>
                                          </p:val>
                                        </p:tav>
                                      </p:tavLst>
                                    </p:anim>
                                    <p:animEffect transition="in" filter="fade">
                                      <p:cBhvr>
                                        <p:cTn id="7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1" grpId="0"/>
      <p:bldP spid="4102" grpId="0" animBg="1"/>
      <p:bldP spid="4103" grpId="0" animBg="1"/>
      <p:bldP spid="4113" grpId="0" animBg="1"/>
      <p:bldP spid="4115" grpId="0" animBg="1"/>
      <p:bldP spid="4117" grpId="0" animBg="1"/>
      <p:bldP spid="4119" grpId="0" animBg="1"/>
      <p:bldP spid="24" grpId="0"/>
      <p:bldP spid="2"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文本框 26"/>
          <p:cNvSpPr txBox="1"/>
          <p:nvPr/>
        </p:nvSpPr>
        <p:spPr>
          <a:xfrm>
            <a:off x="3957442" y="141705"/>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竞争对手分析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9" name="弧形 28"/>
          <p:cNvSpPr/>
          <p:nvPr/>
        </p:nvSpPr>
        <p:spPr>
          <a:xfrm>
            <a:off x="3830260" y="3303268"/>
            <a:ext cx="4637417" cy="4637417"/>
          </a:xfrm>
          <a:prstGeom prst="arc">
            <a:avLst>
              <a:gd name="adj1" fmla="val 11329642"/>
              <a:gd name="adj2" fmla="val 21002346"/>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30" name="任意多边形 29"/>
          <p:cNvSpPr/>
          <p:nvPr/>
        </p:nvSpPr>
        <p:spPr>
          <a:xfrm flipH="1">
            <a:off x="3636512" y="4561307"/>
            <a:ext cx="5017598" cy="2226398"/>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rgbClr val="000000"/>
          </a:solidFill>
          <a:ln>
            <a:noFill/>
          </a:ln>
          <a:effectLs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31" name="组合 30"/>
          <p:cNvGrpSpPr/>
          <p:nvPr/>
        </p:nvGrpSpPr>
        <p:grpSpPr>
          <a:xfrm>
            <a:off x="4359833" y="2713220"/>
            <a:ext cx="1278621" cy="1278621"/>
            <a:chOff x="4359833" y="2713220"/>
            <a:chExt cx="1278621" cy="1278621"/>
          </a:xfrm>
        </p:grpSpPr>
        <p:sp>
          <p:nvSpPr>
            <p:cNvPr id="32" name="椭圆 31"/>
            <p:cNvSpPr/>
            <p:nvPr/>
          </p:nvSpPr>
          <p:spPr>
            <a:xfrm>
              <a:off x="4359833" y="2713220"/>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4569663" y="2883378"/>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02</a:t>
              </a:r>
              <a:endParaRPr lang="zh-CN" altLang="en-US" sz="4400" dirty="0">
                <a:latin typeface="Haettenschweiler" panose="020B0706040902060204" pitchFamily="34" charset="0"/>
                <a:ea typeface="微软雅黑" panose="020B0503020204020204" pitchFamily="34" charset="-122"/>
              </a:endParaRPr>
            </a:p>
          </p:txBody>
        </p:sp>
      </p:grpSp>
      <p:grpSp>
        <p:nvGrpSpPr>
          <p:cNvPr id="34" name="组合 33"/>
          <p:cNvGrpSpPr/>
          <p:nvPr/>
        </p:nvGrpSpPr>
        <p:grpSpPr>
          <a:xfrm>
            <a:off x="3310770" y="4083237"/>
            <a:ext cx="1278621" cy="1278621"/>
            <a:chOff x="3310770" y="4083237"/>
            <a:chExt cx="1278621" cy="1278621"/>
          </a:xfrm>
        </p:grpSpPr>
        <p:sp>
          <p:nvSpPr>
            <p:cNvPr id="35" name="椭圆 34"/>
            <p:cNvSpPr/>
            <p:nvPr/>
          </p:nvSpPr>
          <p:spPr>
            <a:xfrm>
              <a:off x="3310770" y="4083237"/>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p:cNvSpPr/>
            <p:nvPr/>
          </p:nvSpPr>
          <p:spPr>
            <a:xfrm>
              <a:off x="3490799" y="4281516"/>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01</a:t>
              </a:r>
              <a:endParaRPr lang="zh-CN" altLang="en-US" sz="4400" dirty="0">
                <a:latin typeface="Haettenschweiler" panose="020B0706040902060204" pitchFamily="34" charset="0"/>
                <a:ea typeface="微软雅黑" panose="020B0503020204020204" pitchFamily="34" charset="-122"/>
              </a:endParaRPr>
            </a:p>
          </p:txBody>
        </p:sp>
      </p:grpSp>
      <p:grpSp>
        <p:nvGrpSpPr>
          <p:cNvPr id="37" name="组合 36"/>
          <p:cNvGrpSpPr/>
          <p:nvPr/>
        </p:nvGrpSpPr>
        <p:grpSpPr>
          <a:xfrm>
            <a:off x="6542502" y="2713220"/>
            <a:ext cx="1278621" cy="1278621"/>
            <a:chOff x="6542502" y="2713220"/>
            <a:chExt cx="1278621" cy="1278621"/>
          </a:xfrm>
        </p:grpSpPr>
        <p:sp>
          <p:nvSpPr>
            <p:cNvPr id="38" name="椭圆 37"/>
            <p:cNvSpPr/>
            <p:nvPr/>
          </p:nvSpPr>
          <p:spPr>
            <a:xfrm>
              <a:off x="6542502" y="2713220"/>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p:cNvSpPr/>
            <p:nvPr/>
          </p:nvSpPr>
          <p:spPr>
            <a:xfrm>
              <a:off x="6734068" y="2883378"/>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03</a:t>
              </a:r>
              <a:endParaRPr lang="zh-CN" altLang="en-US" sz="4400" dirty="0">
                <a:latin typeface="Haettenschweiler" panose="020B0706040902060204" pitchFamily="34" charset="0"/>
                <a:ea typeface="微软雅黑" panose="020B0503020204020204" pitchFamily="34" charset="-122"/>
              </a:endParaRPr>
            </a:p>
          </p:txBody>
        </p:sp>
      </p:grpSp>
      <p:grpSp>
        <p:nvGrpSpPr>
          <p:cNvPr id="40" name="组合 39"/>
          <p:cNvGrpSpPr/>
          <p:nvPr/>
        </p:nvGrpSpPr>
        <p:grpSpPr>
          <a:xfrm>
            <a:off x="7670891" y="4083237"/>
            <a:ext cx="1278621" cy="1278621"/>
            <a:chOff x="7670891" y="4083237"/>
            <a:chExt cx="1278621" cy="1278621"/>
          </a:xfrm>
        </p:grpSpPr>
        <p:sp>
          <p:nvSpPr>
            <p:cNvPr id="41" name="椭圆 40"/>
            <p:cNvSpPr/>
            <p:nvPr/>
          </p:nvSpPr>
          <p:spPr>
            <a:xfrm>
              <a:off x="7670891" y="4083237"/>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p:nvSpPr>
          <p:spPr>
            <a:xfrm>
              <a:off x="7880721" y="4281515"/>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04</a:t>
              </a:r>
              <a:endParaRPr lang="zh-CN" altLang="en-US" sz="4400" dirty="0">
                <a:latin typeface="Haettenschweiler" panose="020B0706040902060204" pitchFamily="34" charset="0"/>
                <a:ea typeface="微软雅黑" panose="020B0503020204020204" pitchFamily="34" charset="-122"/>
              </a:endParaRPr>
            </a:p>
          </p:txBody>
        </p:sp>
      </p:grpSp>
      <p:sp>
        <p:nvSpPr>
          <p:cNvPr id="43" name="矩形 47"/>
          <p:cNvSpPr>
            <a:spLocks noChangeArrowheads="1"/>
          </p:cNvSpPr>
          <p:nvPr/>
        </p:nvSpPr>
        <p:spPr bwMode="auto">
          <a:xfrm>
            <a:off x="626727" y="4300897"/>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处于起步阶段</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4" name="矩形 43"/>
          <p:cNvSpPr>
            <a:spLocks noChangeArrowheads="1"/>
          </p:cNvSpPr>
          <p:nvPr/>
        </p:nvSpPr>
        <p:spPr bwMode="auto">
          <a:xfrm>
            <a:off x="1730619" y="2562702"/>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整体规模较小</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5" name="矩形 47"/>
          <p:cNvSpPr>
            <a:spLocks noChangeArrowheads="1"/>
          </p:cNvSpPr>
          <p:nvPr/>
        </p:nvSpPr>
        <p:spPr bwMode="auto">
          <a:xfrm>
            <a:off x="8139297" y="2562702"/>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市场占有率低</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6" name="矩形 47"/>
          <p:cNvSpPr>
            <a:spLocks noChangeArrowheads="1"/>
          </p:cNvSpPr>
          <p:nvPr/>
        </p:nvSpPr>
        <p:spPr bwMode="auto">
          <a:xfrm>
            <a:off x="9253507" y="4302163"/>
            <a:ext cx="2684043" cy="90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市场认知度低</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914459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childTnLst>
                          </p:cTn>
                        </p:par>
                        <p:par>
                          <p:cTn id="14" fill="hold">
                            <p:stCondLst>
                              <p:cond delay="1500"/>
                            </p:stCondLst>
                            <p:childTnLst>
                              <p:par>
                                <p:cTn id="15" presetID="23" presetClass="entr" presetSubtype="3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750" fill="hold"/>
                                        <p:tgtEl>
                                          <p:spTgt spid="34"/>
                                        </p:tgtEl>
                                        <p:attrNameLst>
                                          <p:attrName>ppt_w</p:attrName>
                                        </p:attrNameLst>
                                      </p:cBhvr>
                                      <p:tavLst>
                                        <p:tav tm="0">
                                          <p:val>
                                            <p:strVal val="4*#ppt_w"/>
                                          </p:val>
                                        </p:tav>
                                        <p:tav tm="100000">
                                          <p:val>
                                            <p:strVal val="#ppt_w"/>
                                          </p:val>
                                        </p:tav>
                                      </p:tavLst>
                                    </p:anim>
                                    <p:anim calcmode="lin" valueType="num">
                                      <p:cBhvr>
                                        <p:cTn id="18" dur="750" fill="hold"/>
                                        <p:tgtEl>
                                          <p:spTgt spid="34"/>
                                        </p:tgtEl>
                                        <p:attrNameLst>
                                          <p:attrName>ppt_h</p:attrName>
                                        </p:attrNameLst>
                                      </p:cBhvr>
                                      <p:tavLst>
                                        <p:tav tm="0">
                                          <p:val>
                                            <p:strVal val="4*#ppt_h"/>
                                          </p:val>
                                        </p:tav>
                                        <p:tav tm="100000">
                                          <p:val>
                                            <p:strVal val="#ppt_h"/>
                                          </p:val>
                                        </p:tav>
                                      </p:tavLst>
                                    </p:anim>
                                  </p:childTnLst>
                                </p:cTn>
                              </p:par>
                              <p:par>
                                <p:cTn id="19" presetID="23" presetClass="entr" presetSubtype="32" fill="hold" nodeType="withEffect">
                                  <p:stCondLst>
                                    <p:cond delay="250"/>
                                  </p:stCondLst>
                                  <p:childTnLst>
                                    <p:set>
                                      <p:cBhvr>
                                        <p:cTn id="20" dur="1" fill="hold">
                                          <p:stCondLst>
                                            <p:cond delay="0"/>
                                          </p:stCondLst>
                                        </p:cTn>
                                        <p:tgtEl>
                                          <p:spTgt spid="31"/>
                                        </p:tgtEl>
                                        <p:attrNameLst>
                                          <p:attrName>style.visibility</p:attrName>
                                        </p:attrNameLst>
                                      </p:cBhvr>
                                      <p:to>
                                        <p:strVal val="visible"/>
                                      </p:to>
                                    </p:set>
                                    <p:anim calcmode="lin" valueType="num">
                                      <p:cBhvr>
                                        <p:cTn id="21" dur="750" fill="hold"/>
                                        <p:tgtEl>
                                          <p:spTgt spid="31"/>
                                        </p:tgtEl>
                                        <p:attrNameLst>
                                          <p:attrName>ppt_w</p:attrName>
                                        </p:attrNameLst>
                                      </p:cBhvr>
                                      <p:tavLst>
                                        <p:tav tm="0">
                                          <p:val>
                                            <p:strVal val="4*#ppt_w"/>
                                          </p:val>
                                        </p:tav>
                                        <p:tav tm="100000">
                                          <p:val>
                                            <p:strVal val="#ppt_w"/>
                                          </p:val>
                                        </p:tav>
                                      </p:tavLst>
                                    </p:anim>
                                    <p:anim calcmode="lin" valueType="num">
                                      <p:cBhvr>
                                        <p:cTn id="22" dur="750" fill="hold"/>
                                        <p:tgtEl>
                                          <p:spTgt spid="31"/>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750" fill="hold"/>
                                        <p:tgtEl>
                                          <p:spTgt spid="37"/>
                                        </p:tgtEl>
                                        <p:attrNameLst>
                                          <p:attrName>ppt_w</p:attrName>
                                        </p:attrNameLst>
                                      </p:cBhvr>
                                      <p:tavLst>
                                        <p:tav tm="0">
                                          <p:val>
                                            <p:strVal val="4*#ppt_w"/>
                                          </p:val>
                                        </p:tav>
                                        <p:tav tm="100000">
                                          <p:val>
                                            <p:strVal val="#ppt_w"/>
                                          </p:val>
                                        </p:tav>
                                      </p:tavLst>
                                    </p:anim>
                                    <p:anim calcmode="lin" valueType="num">
                                      <p:cBhvr>
                                        <p:cTn id="26" dur="750" fill="hold"/>
                                        <p:tgtEl>
                                          <p:spTgt spid="37"/>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7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750" fill="hold"/>
                                        <p:tgtEl>
                                          <p:spTgt spid="40"/>
                                        </p:tgtEl>
                                        <p:attrNameLst>
                                          <p:attrName>ppt_w</p:attrName>
                                        </p:attrNameLst>
                                      </p:cBhvr>
                                      <p:tavLst>
                                        <p:tav tm="0">
                                          <p:val>
                                            <p:strVal val="4*#ppt_w"/>
                                          </p:val>
                                        </p:tav>
                                        <p:tav tm="100000">
                                          <p:val>
                                            <p:strVal val="#ppt_w"/>
                                          </p:val>
                                        </p:tav>
                                      </p:tavLst>
                                    </p:anim>
                                    <p:anim calcmode="lin" valueType="num">
                                      <p:cBhvr>
                                        <p:cTn id="30" dur="750" fill="hold"/>
                                        <p:tgtEl>
                                          <p:spTgt spid="40"/>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6" presetClass="emph" presetSubtype="0" fill="hold" nodeType="afterEffect">
                                  <p:stCondLst>
                                    <p:cond delay="0"/>
                                  </p:stCondLst>
                                  <p:childTnLst>
                                    <p:animEffect transition="out" filter="fade">
                                      <p:cBhvr>
                                        <p:cTn id="33" dur="500" tmFilter="0, 0; .2, .5; .8, .5; 1, 0"/>
                                        <p:tgtEl>
                                          <p:spTgt spid="34"/>
                                        </p:tgtEl>
                                      </p:cBhvr>
                                    </p:animEffect>
                                    <p:animScale>
                                      <p:cBhvr>
                                        <p:cTn id="34" dur="250" autoRev="1" fill="hold"/>
                                        <p:tgtEl>
                                          <p:spTgt spid="34"/>
                                        </p:tgtEl>
                                      </p:cBhvr>
                                      <p:by x="105000" y="105000"/>
                                    </p:animScale>
                                  </p:childTnLst>
                                </p:cTn>
                              </p:par>
                              <p:par>
                                <p:cTn id="35" presetID="26" presetClass="emph" presetSubtype="0" fill="hold" nodeType="withEffect">
                                  <p:stCondLst>
                                    <p:cond delay="250"/>
                                  </p:stCondLst>
                                  <p:childTnLst>
                                    <p:animEffect transition="out" filter="fade">
                                      <p:cBhvr>
                                        <p:cTn id="36" dur="500" tmFilter="0, 0; .2, .5; .8, .5; 1, 0"/>
                                        <p:tgtEl>
                                          <p:spTgt spid="31"/>
                                        </p:tgtEl>
                                      </p:cBhvr>
                                    </p:animEffect>
                                    <p:animScale>
                                      <p:cBhvr>
                                        <p:cTn id="37" dur="250" autoRev="1" fill="hold"/>
                                        <p:tgtEl>
                                          <p:spTgt spid="31"/>
                                        </p:tgtEl>
                                      </p:cBhvr>
                                      <p:by x="105000" y="105000"/>
                                    </p:animScale>
                                  </p:childTnLst>
                                </p:cTn>
                              </p:par>
                              <p:par>
                                <p:cTn id="38" presetID="26" presetClass="emph" presetSubtype="0" fill="hold" nodeType="withEffect">
                                  <p:stCondLst>
                                    <p:cond delay="500"/>
                                  </p:stCondLst>
                                  <p:childTnLst>
                                    <p:animEffect transition="out" filter="fade">
                                      <p:cBhvr>
                                        <p:cTn id="39" dur="500" tmFilter="0, 0; .2, .5; .8, .5; 1, 0"/>
                                        <p:tgtEl>
                                          <p:spTgt spid="37"/>
                                        </p:tgtEl>
                                      </p:cBhvr>
                                    </p:animEffect>
                                    <p:animScale>
                                      <p:cBhvr>
                                        <p:cTn id="40" dur="250" autoRev="1" fill="hold"/>
                                        <p:tgtEl>
                                          <p:spTgt spid="37"/>
                                        </p:tgtEl>
                                      </p:cBhvr>
                                      <p:by x="105000" y="105000"/>
                                    </p:animScale>
                                  </p:childTnLst>
                                </p:cTn>
                              </p:par>
                              <p:par>
                                <p:cTn id="41" presetID="26" presetClass="emph" presetSubtype="0" fill="hold" nodeType="withEffect">
                                  <p:stCondLst>
                                    <p:cond delay="750"/>
                                  </p:stCondLst>
                                  <p:childTnLst>
                                    <p:animEffect transition="out" filter="fade">
                                      <p:cBhvr>
                                        <p:cTn id="42" dur="500" tmFilter="0, 0; .2, .5; .8, .5; 1, 0"/>
                                        <p:tgtEl>
                                          <p:spTgt spid="40"/>
                                        </p:tgtEl>
                                      </p:cBhvr>
                                    </p:animEffect>
                                    <p:animScale>
                                      <p:cBhvr>
                                        <p:cTn id="43" dur="250" autoRev="1" fill="hold"/>
                                        <p:tgtEl>
                                          <p:spTgt spid="40"/>
                                        </p:tgtEl>
                                      </p:cBhvr>
                                      <p:by x="105000" y="105000"/>
                                    </p:animScale>
                                  </p:childTnLst>
                                </p:cTn>
                              </p:par>
                            </p:childTnLst>
                          </p:cTn>
                        </p:par>
                        <p:par>
                          <p:cTn id="44" fill="hold">
                            <p:stCondLst>
                              <p:cond delay="4250"/>
                            </p:stCondLst>
                            <p:childTnLst>
                              <p:par>
                                <p:cTn id="45" presetID="22" presetClass="entr" presetSubtype="8"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500"/>
                                        <p:tgtEl>
                                          <p:spTgt spid="44"/>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8" fill="hold" grpId="0" nodeType="withEffect">
                                  <p:stCondLst>
                                    <p:cond delay="75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43"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61360" y="128730"/>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可行性分析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878169" y="3356022"/>
            <a:ext cx="1000931" cy="1000931"/>
            <a:chOff x="878169" y="3356022"/>
            <a:chExt cx="1000931" cy="1000931"/>
          </a:xfrm>
        </p:grpSpPr>
        <p:sp>
          <p:nvSpPr>
            <p:cNvPr id="9" name="椭圆 8"/>
            <p:cNvSpPr/>
            <p:nvPr/>
          </p:nvSpPr>
          <p:spPr>
            <a:xfrm>
              <a:off x="878169" y="3356022"/>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6"/>
            <p:cNvSpPr>
              <a:spLocks noEditPoints="1"/>
            </p:cNvSpPr>
            <p:nvPr/>
          </p:nvSpPr>
          <p:spPr bwMode="auto">
            <a:xfrm>
              <a:off x="1160833" y="3657964"/>
              <a:ext cx="434060" cy="45603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1" name="组合 10"/>
          <p:cNvGrpSpPr/>
          <p:nvPr/>
        </p:nvGrpSpPr>
        <p:grpSpPr>
          <a:xfrm>
            <a:off x="878169" y="4924318"/>
            <a:ext cx="1000931" cy="1000931"/>
            <a:chOff x="878169" y="4924318"/>
            <a:chExt cx="1000931" cy="1000931"/>
          </a:xfrm>
        </p:grpSpPr>
        <p:sp>
          <p:nvSpPr>
            <p:cNvPr id="12" name="椭圆 11"/>
            <p:cNvSpPr/>
            <p:nvPr/>
          </p:nvSpPr>
          <p:spPr>
            <a:xfrm>
              <a:off x="878169" y="4924318"/>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6"/>
            <p:cNvSpPr>
              <a:spLocks noEditPoints="1"/>
            </p:cNvSpPr>
            <p:nvPr/>
          </p:nvSpPr>
          <p:spPr bwMode="auto">
            <a:xfrm>
              <a:off x="1114816" y="5197679"/>
              <a:ext cx="459701" cy="45420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878169" y="1846200"/>
            <a:ext cx="1000931" cy="1000931"/>
            <a:chOff x="878169" y="1846200"/>
            <a:chExt cx="1000931" cy="1000931"/>
          </a:xfrm>
        </p:grpSpPr>
        <p:sp>
          <p:nvSpPr>
            <p:cNvPr id="17" name="椭圆 16"/>
            <p:cNvSpPr/>
            <p:nvPr/>
          </p:nvSpPr>
          <p:spPr>
            <a:xfrm>
              <a:off x="878169" y="1846200"/>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48"/>
            <p:cNvSpPr>
              <a:spLocks noEditPoints="1"/>
            </p:cNvSpPr>
            <p:nvPr/>
          </p:nvSpPr>
          <p:spPr bwMode="auto">
            <a:xfrm>
              <a:off x="1142518" y="2117243"/>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9" name="组合 18"/>
          <p:cNvGrpSpPr/>
          <p:nvPr/>
        </p:nvGrpSpPr>
        <p:grpSpPr>
          <a:xfrm>
            <a:off x="6791040" y="1846200"/>
            <a:ext cx="1000931" cy="1000931"/>
            <a:chOff x="6791040" y="1846200"/>
            <a:chExt cx="1000931" cy="1000931"/>
          </a:xfrm>
        </p:grpSpPr>
        <p:sp>
          <p:nvSpPr>
            <p:cNvPr id="20" name="椭圆 19"/>
            <p:cNvSpPr/>
            <p:nvPr/>
          </p:nvSpPr>
          <p:spPr>
            <a:xfrm>
              <a:off x="6791040" y="1846200"/>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1"/>
            <p:cNvSpPr>
              <a:spLocks noEditPoints="1"/>
            </p:cNvSpPr>
            <p:nvPr/>
          </p:nvSpPr>
          <p:spPr bwMode="auto">
            <a:xfrm>
              <a:off x="7110188" y="216829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2" name="组合 21"/>
          <p:cNvGrpSpPr/>
          <p:nvPr/>
        </p:nvGrpSpPr>
        <p:grpSpPr>
          <a:xfrm>
            <a:off x="6791040" y="4924318"/>
            <a:ext cx="1000931" cy="1000931"/>
            <a:chOff x="6791040" y="4924318"/>
            <a:chExt cx="1000931" cy="1000931"/>
          </a:xfrm>
        </p:grpSpPr>
        <p:sp>
          <p:nvSpPr>
            <p:cNvPr id="23" name="椭圆 22"/>
            <p:cNvSpPr/>
            <p:nvPr/>
          </p:nvSpPr>
          <p:spPr>
            <a:xfrm>
              <a:off x="6791040" y="4924318"/>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44"/>
            <p:cNvSpPr>
              <a:spLocks noEditPoints="1"/>
            </p:cNvSpPr>
            <p:nvPr/>
          </p:nvSpPr>
          <p:spPr bwMode="auto">
            <a:xfrm>
              <a:off x="7079968" y="5197679"/>
              <a:ext cx="423072" cy="45970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6791040" y="3356022"/>
            <a:ext cx="1000931" cy="1000931"/>
            <a:chOff x="6791040" y="3356022"/>
            <a:chExt cx="1000931" cy="1000931"/>
          </a:xfrm>
        </p:grpSpPr>
        <p:sp>
          <p:nvSpPr>
            <p:cNvPr id="26" name="椭圆 25"/>
            <p:cNvSpPr/>
            <p:nvPr/>
          </p:nvSpPr>
          <p:spPr>
            <a:xfrm>
              <a:off x="6791040" y="3356022"/>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6"/>
            <p:cNvSpPr>
              <a:spLocks noEditPoints="1"/>
            </p:cNvSpPr>
            <p:nvPr/>
          </p:nvSpPr>
          <p:spPr bwMode="auto">
            <a:xfrm>
              <a:off x="7024744" y="3673250"/>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9" name="矩形 47"/>
          <p:cNvSpPr>
            <a:spLocks noChangeArrowheads="1"/>
          </p:cNvSpPr>
          <p:nvPr/>
        </p:nvSpPr>
        <p:spPr bwMode="auto">
          <a:xfrm>
            <a:off x="2143449" y="1852825"/>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a:t>主要任务</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a:t>
            </a:r>
            <a:r>
              <a:rPr lang="zh-CN" altLang="en-US" sz="1400" dirty="0" smtClean="0">
                <a:solidFill>
                  <a:srgbClr val="262626"/>
                </a:solidFill>
                <a:sym typeface="微软雅黑" pitchFamily="34" charset="-122"/>
              </a:rPr>
              <a:t>说明</a:t>
            </a:r>
            <a:endParaRPr lang="zh-CN" altLang="en-US" sz="1400" dirty="0">
              <a:solidFill>
                <a:srgbClr val="262626"/>
              </a:solidFill>
              <a:sym typeface="微软雅黑" pitchFamily="34" charset="-122"/>
            </a:endParaRPr>
          </a:p>
        </p:txBody>
      </p:sp>
      <p:sp>
        <p:nvSpPr>
          <p:cNvPr id="30" name="矩形 47"/>
          <p:cNvSpPr>
            <a:spLocks noChangeArrowheads="1"/>
          </p:cNvSpPr>
          <p:nvPr/>
        </p:nvSpPr>
        <p:spPr bwMode="auto">
          <a:xfrm>
            <a:off x="2161764" y="3270901"/>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a:t>时间进度</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a:t>
            </a:r>
            <a:r>
              <a:rPr lang="zh-CN" altLang="en-US" sz="1400" dirty="0" smtClean="0">
                <a:solidFill>
                  <a:srgbClr val="262626"/>
                </a:solidFill>
                <a:sym typeface="微软雅黑" pitchFamily="34" charset="-122"/>
              </a:rPr>
              <a:t>说明</a:t>
            </a:r>
            <a:endParaRPr lang="zh-CN" altLang="en-US" sz="1400" dirty="0">
              <a:solidFill>
                <a:srgbClr val="262626"/>
              </a:solidFill>
              <a:sym typeface="微软雅黑" pitchFamily="34" charset="-122"/>
            </a:endParaRPr>
          </a:p>
        </p:txBody>
      </p:sp>
      <p:sp>
        <p:nvSpPr>
          <p:cNvPr id="31" name="矩形 47"/>
          <p:cNvSpPr>
            <a:spLocks noChangeArrowheads="1"/>
          </p:cNvSpPr>
          <p:nvPr/>
        </p:nvSpPr>
        <p:spPr bwMode="auto">
          <a:xfrm>
            <a:off x="2169739" y="4938026"/>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效益预测</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
        <p:nvSpPr>
          <p:cNvPr id="32" name="矩形 47"/>
          <p:cNvSpPr>
            <a:spLocks noChangeArrowheads="1"/>
          </p:cNvSpPr>
          <p:nvPr/>
        </p:nvSpPr>
        <p:spPr bwMode="auto">
          <a:xfrm>
            <a:off x="7955863" y="1816221"/>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团队协调能力强</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录入上述图表的描述说明，在此录入上述图表的描述说明</a:t>
            </a:r>
          </a:p>
        </p:txBody>
      </p:sp>
      <p:sp>
        <p:nvSpPr>
          <p:cNvPr id="33" name="矩形 47"/>
          <p:cNvSpPr>
            <a:spLocks noChangeArrowheads="1"/>
          </p:cNvSpPr>
          <p:nvPr/>
        </p:nvSpPr>
        <p:spPr bwMode="auto">
          <a:xfrm>
            <a:off x="7955863" y="3330193"/>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操作方法科学</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
        <p:nvSpPr>
          <p:cNvPr id="34" name="矩形 47"/>
          <p:cNvSpPr>
            <a:spLocks noChangeArrowheads="1"/>
          </p:cNvSpPr>
          <p:nvPr/>
        </p:nvSpPr>
        <p:spPr bwMode="auto">
          <a:xfrm>
            <a:off x="7955863" y="4938026"/>
            <a:ext cx="4000164"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资金准备充足</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580297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8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38000"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3800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250"/>
                            </p:stCondLst>
                            <p:childTnLst>
                              <p:par>
                                <p:cTn id="28" presetID="2" presetClass="entr" presetSubtype="2" decel="3800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1+#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2" decel="38000" fill="hold" nodeType="withEffect">
                                  <p:stCondLst>
                                    <p:cond delay="25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750" fill="hold"/>
                                        <p:tgtEl>
                                          <p:spTgt spid="25"/>
                                        </p:tgtEl>
                                        <p:attrNameLst>
                                          <p:attrName>ppt_x</p:attrName>
                                        </p:attrNameLst>
                                      </p:cBhvr>
                                      <p:tavLst>
                                        <p:tav tm="0">
                                          <p:val>
                                            <p:strVal val="1+#ppt_w/2"/>
                                          </p:val>
                                        </p:tav>
                                        <p:tav tm="100000">
                                          <p:val>
                                            <p:strVal val="#ppt_x"/>
                                          </p:val>
                                        </p:tav>
                                      </p:tavLst>
                                    </p:anim>
                                    <p:anim calcmode="lin" valueType="num">
                                      <p:cBhvr additive="base">
                                        <p:cTn id="35" dur="75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decel="38000" fill="hold" nodeType="withEffect">
                                  <p:stCondLst>
                                    <p:cond delay="5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1+#ppt_w/2"/>
                                          </p:val>
                                        </p:tav>
                                        <p:tav tm="100000">
                                          <p:val>
                                            <p:strVal val="#ppt_x"/>
                                          </p:val>
                                        </p:tav>
                                      </p:tavLst>
                                    </p:anim>
                                    <p:anim calcmode="lin" valueType="num">
                                      <p:cBhvr additive="base">
                                        <p:cTn id="39" dur="750" fill="hold"/>
                                        <p:tgtEl>
                                          <p:spTgt spid="2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wipe(left)">
                                      <p:cBhvr>
                                        <p:cTn id="46" dur="500"/>
                                        <p:tgtEl>
                                          <p:spTgt spid="33"/>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34"/>
                                        </p:tgtEl>
                                        <p:attrNameLst>
                                          <p:attrName>style.visibility</p:attrName>
                                        </p:attrNameLst>
                                      </p:cBhvr>
                                      <p:to>
                                        <p:strVal val="visible"/>
                                      </p:to>
                                    </p:set>
                                    <p:animEffect transition="in" filter="wipe(left)">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03</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产品运营</a:t>
            </a:r>
          </a:p>
        </p:txBody>
      </p:sp>
      <p:sp>
        <p:nvSpPr>
          <p:cNvPr id="24"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产品运营</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17" name="文本框 9"/>
          <p:cNvSpPr txBox="1"/>
          <p:nvPr/>
        </p:nvSpPr>
        <p:spPr>
          <a:xfrm>
            <a:off x="6952594" y="377071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产品概述</a:t>
            </a:r>
          </a:p>
        </p:txBody>
      </p:sp>
      <p:sp>
        <p:nvSpPr>
          <p:cNvPr id="18" name="文本框 9"/>
          <p:cNvSpPr txBox="1"/>
          <p:nvPr/>
        </p:nvSpPr>
        <p:spPr>
          <a:xfrm>
            <a:off x="6952593" y="420463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产品形式</a:t>
            </a:r>
          </a:p>
        </p:txBody>
      </p:sp>
      <p:sp>
        <p:nvSpPr>
          <p:cNvPr id="19" name="文本框 18"/>
          <p:cNvSpPr txBox="1"/>
          <p:nvPr/>
        </p:nvSpPr>
        <p:spPr>
          <a:xfrm>
            <a:off x="6952594" y="463915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产品功能</a:t>
            </a:r>
          </a:p>
        </p:txBody>
      </p:sp>
      <p:sp>
        <p:nvSpPr>
          <p:cNvPr id="20" name="文本框 9"/>
          <p:cNvSpPr txBox="1"/>
          <p:nvPr/>
        </p:nvSpPr>
        <p:spPr>
          <a:xfrm>
            <a:off x="6952593" y="506766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网络营销方案</a:t>
            </a:r>
          </a:p>
        </p:txBody>
      </p:sp>
      <p:sp>
        <p:nvSpPr>
          <p:cNvPr id="29" name="文本框 9"/>
          <p:cNvSpPr txBox="1"/>
          <p:nvPr/>
        </p:nvSpPr>
        <p:spPr>
          <a:xfrm>
            <a:off x="9223549" y="377506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线下推广方案</a:t>
            </a:r>
          </a:p>
        </p:txBody>
      </p:sp>
      <p:sp>
        <p:nvSpPr>
          <p:cNvPr id="30" name="文本框 9"/>
          <p:cNvSpPr txBox="1"/>
          <p:nvPr/>
        </p:nvSpPr>
        <p:spPr>
          <a:xfrm>
            <a:off x="9223550" y="420958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执行方式</a:t>
            </a:r>
          </a:p>
        </p:txBody>
      </p:sp>
      <p:sp>
        <p:nvSpPr>
          <p:cNvPr id="31" name="文本框 9"/>
          <p:cNvSpPr txBox="1"/>
          <p:nvPr/>
        </p:nvSpPr>
        <p:spPr>
          <a:xfrm>
            <a:off x="9223549" y="463808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利润来源分析</a:t>
            </a:r>
          </a:p>
        </p:txBody>
      </p:sp>
    </p:spTree>
    <p:extLst>
      <p:ext uri="{BB962C8B-B14F-4D97-AF65-F5344CB8AC3E}">
        <p14:creationId xmlns:p14="http://schemas.microsoft.com/office/powerpoint/2010/main" val="1347281148"/>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17" grpId="0"/>
      <p:bldP spid="18" grpId="0"/>
      <p:bldP spid="19" grpId="0"/>
      <p:bldP spid="20"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产品概述</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760372" y="5169949"/>
            <a:ext cx="2696788" cy="1637369"/>
          </a:xfrm>
          <a:prstGeom prst="rect">
            <a:avLst/>
          </a:prstGeom>
          <a:noFill/>
          <a:ln>
            <a:noFill/>
          </a:ln>
          <a:extLst/>
        </p:spPr>
        <p:txBody>
          <a:bodyPr wrap="square" lIns="121913" tIns="60959" rIns="121913" bIns="60959">
            <a:spAutoFit/>
          </a:bodyPr>
          <a:lstStyle/>
          <a:p>
            <a:pPr defTabSz="1219079">
              <a:lnSpc>
                <a:spcPct val="120000"/>
              </a:lnSpc>
              <a:defRPr/>
            </a:pPr>
            <a:r>
              <a:rPr lang="zh-CN" altLang="en-US" sz="2800" b="1" dirty="0">
                <a:latin typeface="微软雅黑" pitchFamily="34" charset="-122"/>
                <a:ea typeface="微软雅黑" pitchFamily="34" charset="-122"/>
              </a:rPr>
              <a:t>添加标题</a:t>
            </a:r>
            <a:endParaRPr lang="en-US" altLang="zh-CN" sz="2800" b="1" dirty="0">
              <a:latin typeface="微软雅黑" pitchFamily="34" charset="-122"/>
              <a:ea typeface="微软雅黑" pitchFamily="34" charset="-122"/>
            </a:endParaRPr>
          </a:p>
          <a:p>
            <a:pPr defTabSz="1219079">
              <a:lnSpc>
                <a:spcPct val="120000"/>
              </a:lnSpc>
              <a:defRPr/>
            </a:pPr>
            <a:r>
              <a:rPr lang="zh-CN" altLang="en-US" dirty="0" smtClean="0">
                <a:solidFill>
                  <a:srgbClr val="262626"/>
                </a:solidFill>
                <a:latin typeface="微软雅黑" pitchFamily="34" charset="-122"/>
                <a:ea typeface="微软雅黑" pitchFamily="34" charset="-122"/>
                <a:sym typeface="微软雅黑" pitchFamily="34" charset="-122"/>
              </a:rPr>
              <a:t>在此</a:t>
            </a:r>
            <a:r>
              <a:rPr lang="zh-CN" altLang="en-US" dirty="0">
                <a:solidFill>
                  <a:srgbClr val="262626"/>
                </a:solidFill>
                <a:latin typeface="微软雅黑" pitchFamily="34" charset="-122"/>
                <a:ea typeface="微软雅黑" pitchFamily="34" charset="-122"/>
                <a:sym typeface="微软雅黑" pitchFamily="34" charset="-122"/>
              </a:rPr>
              <a:t>录入本图表的综合描述说明，在此录入本图表的综合描述说明。</a:t>
            </a:r>
          </a:p>
        </p:txBody>
      </p:sp>
      <p:grpSp>
        <p:nvGrpSpPr>
          <p:cNvPr id="9" name="组合 8"/>
          <p:cNvGrpSpPr/>
          <p:nvPr/>
        </p:nvGrpSpPr>
        <p:grpSpPr>
          <a:xfrm>
            <a:off x="5857231" y="1994677"/>
            <a:ext cx="3018025" cy="466683"/>
            <a:chOff x="5593992" y="1412782"/>
            <a:chExt cx="3018025" cy="466683"/>
          </a:xfrm>
        </p:grpSpPr>
        <p:sp>
          <p:nvSpPr>
            <p:cNvPr id="10" name="圆角矩形 9"/>
            <p:cNvSpPr/>
            <p:nvPr/>
          </p:nvSpPr>
          <p:spPr>
            <a:xfrm>
              <a:off x="5593992" y="1412782"/>
              <a:ext cx="3018025"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1" name="圆角矩形 10"/>
            <p:cNvSpPr/>
            <p:nvPr/>
          </p:nvSpPr>
          <p:spPr>
            <a:xfrm>
              <a:off x="5612250" y="1427449"/>
              <a:ext cx="2979183"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2" name="椭圆 11"/>
            <p:cNvSpPr/>
            <p:nvPr/>
          </p:nvSpPr>
          <p:spPr>
            <a:xfrm>
              <a:off x="5707252" y="1527310"/>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3" name="TextBox 24"/>
            <p:cNvSpPr txBox="1"/>
            <p:nvPr/>
          </p:nvSpPr>
          <p:spPr>
            <a:xfrm>
              <a:off x="6036140" y="1534118"/>
              <a:ext cx="2364115"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点击输入标题文本小标签</a:t>
              </a:r>
            </a:p>
          </p:txBody>
        </p:sp>
      </p:grpSp>
      <p:grpSp>
        <p:nvGrpSpPr>
          <p:cNvPr id="16" name="组合 15"/>
          <p:cNvGrpSpPr/>
          <p:nvPr/>
        </p:nvGrpSpPr>
        <p:grpSpPr>
          <a:xfrm>
            <a:off x="5859740" y="2570735"/>
            <a:ext cx="3888000" cy="466683"/>
            <a:chOff x="5596501" y="1988840"/>
            <a:chExt cx="3888000" cy="466683"/>
          </a:xfrm>
        </p:grpSpPr>
        <p:sp>
          <p:nvSpPr>
            <p:cNvPr id="17" name="圆角矩形 16"/>
            <p:cNvSpPr/>
            <p:nvPr/>
          </p:nvSpPr>
          <p:spPr>
            <a:xfrm>
              <a:off x="5596501" y="1988840"/>
              <a:ext cx="3888000" cy="466683"/>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8" name="圆角矩形 17"/>
            <p:cNvSpPr/>
            <p:nvPr/>
          </p:nvSpPr>
          <p:spPr>
            <a:xfrm>
              <a:off x="5614758" y="2003507"/>
              <a:ext cx="3849600"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9" name="椭圆 18"/>
            <p:cNvSpPr/>
            <p:nvPr/>
          </p:nvSpPr>
          <p:spPr>
            <a:xfrm>
              <a:off x="5709762" y="2103368"/>
              <a:ext cx="237626" cy="237626"/>
            </a:xfrm>
            <a:prstGeom prst="ellipse">
              <a:avLst/>
            </a:prstGeom>
            <a:solidFill>
              <a:srgbClr val="FEFE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0" name="TextBox 31"/>
            <p:cNvSpPr txBox="1"/>
            <p:nvPr/>
          </p:nvSpPr>
          <p:spPr>
            <a:xfrm>
              <a:off x="6038650" y="2110176"/>
              <a:ext cx="322570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t>点击输入标题文本及描述说明</a:t>
              </a:r>
            </a:p>
          </p:txBody>
        </p:sp>
      </p:grpSp>
      <p:grpSp>
        <p:nvGrpSpPr>
          <p:cNvPr id="21" name="组合 20"/>
          <p:cNvGrpSpPr/>
          <p:nvPr/>
        </p:nvGrpSpPr>
        <p:grpSpPr>
          <a:xfrm>
            <a:off x="5874715" y="3146804"/>
            <a:ext cx="3201600" cy="466683"/>
            <a:chOff x="5611476" y="2564909"/>
            <a:chExt cx="3201600" cy="466683"/>
          </a:xfrm>
        </p:grpSpPr>
        <p:sp>
          <p:nvSpPr>
            <p:cNvPr id="22" name="圆角矩形 21"/>
            <p:cNvSpPr/>
            <p:nvPr/>
          </p:nvSpPr>
          <p:spPr>
            <a:xfrm>
              <a:off x="5611476" y="2564909"/>
              <a:ext cx="3201600"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3" name="圆角矩形 22"/>
            <p:cNvSpPr/>
            <p:nvPr/>
          </p:nvSpPr>
          <p:spPr>
            <a:xfrm>
              <a:off x="5629733" y="2579576"/>
              <a:ext cx="3163200"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4" name="椭圆 23"/>
            <p:cNvSpPr/>
            <p:nvPr/>
          </p:nvSpPr>
          <p:spPr>
            <a:xfrm>
              <a:off x="5724736" y="2679437"/>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5" name="TextBox 38"/>
            <p:cNvSpPr txBox="1"/>
            <p:nvPr/>
          </p:nvSpPr>
          <p:spPr>
            <a:xfrm>
              <a:off x="6053624" y="2686245"/>
              <a:ext cx="255839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点击输入标题文本小标签</a:t>
              </a:r>
            </a:p>
          </p:txBody>
        </p:sp>
      </p:grpSp>
      <p:grpSp>
        <p:nvGrpSpPr>
          <p:cNvPr id="26" name="组合 25"/>
          <p:cNvGrpSpPr/>
          <p:nvPr/>
        </p:nvGrpSpPr>
        <p:grpSpPr>
          <a:xfrm>
            <a:off x="5871421" y="3722863"/>
            <a:ext cx="2629604" cy="466683"/>
            <a:chOff x="5608182" y="3140968"/>
            <a:chExt cx="2629604" cy="466683"/>
          </a:xfrm>
        </p:grpSpPr>
        <p:sp>
          <p:nvSpPr>
            <p:cNvPr id="27" name="圆角矩形 26"/>
            <p:cNvSpPr/>
            <p:nvPr/>
          </p:nvSpPr>
          <p:spPr>
            <a:xfrm>
              <a:off x="5608182" y="3140968"/>
              <a:ext cx="2629604" cy="466683"/>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9" name="圆角矩形 28"/>
            <p:cNvSpPr/>
            <p:nvPr/>
          </p:nvSpPr>
          <p:spPr>
            <a:xfrm>
              <a:off x="5626440" y="3155635"/>
              <a:ext cx="2590762"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0" name="椭圆 29"/>
            <p:cNvSpPr/>
            <p:nvPr/>
          </p:nvSpPr>
          <p:spPr>
            <a:xfrm>
              <a:off x="5721442" y="3255496"/>
              <a:ext cx="237626" cy="237626"/>
            </a:xfrm>
            <a:prstGeom prst="ellipse">
              <a:avLst/>
            </a:prstGeom>
            <a:solidFill>
              <a:srgbClr val="FEFE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1" name="TextBox 45"/>
            <p:cNvSpPr txBox="1"/>
            <p:nvPr/>
          </p:nvSpPr>
          <p:spPr>
            <a:xfrm>
              <a:off x="6050331" y="3262304"/>
              <a:ext cx="2061894"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t>点击输入标题文本</a:t>
              </a:r>
            </a:p>
          </p:txBody>
        </p:sp>
      </p:grpSp>
      <p:grpSp>
        <p:nvGrpSpPr>
          <p:cNvPr id="32" name="组合 31"/>
          <p:cNvGrpSpPr/>
          <p:nvPr/>
        </p:nvGrpSpPr>
        <p:grpSpPr>
          <a:xfrm>
            <a:off x="5893983" y="4298927"/>
            <a:ext cx="3125619" cy="466683"/>
            <a:chOff x="5630744" y="3717032"/>
            <a:chExt cx="3125619" cy="466683"/>
          </a:xfrm>
        </p:grpSpPr>
        <p:sp>
          <p:nvSpPr>
            <p:cNvPr id="33" name="圆角矩形 32"/>
            <p:cNvSpPr/>
            <p:nvPr/>
          </p:nvSpPr>
          <p:spPr>
            <a:xfrm>
              <a:off x="5630744" y="3717032"/>
              <a:ext cx="3107361"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4" name="圆角矩形 33"/>
            <p:cNvSpPr/>
            <p:nvPr/>
          </p:nvSpPr>
          <p:spPr>
            <a:xfrm>
              <a:off x="5649002" y="3731699"/>
              <a:ext cx="3107361"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5" name="椭圆 34"/>
            <p:cNvSpPr/>
            <p:nvPr/>
          </p:nvSpPr>
          <p:spPr>
            <a:xfrm>
              <a:off x="5717578" y="3831965"/>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6" name="TextBox 52"/>
            <p:cNvSpPr txBox="1"/>
            <p:nvPr/>
          </p:nvSpPr>
          <p:spPr>
            <a:xfrm>
              <a:off x="6072892" y="3838368"/>
              <a:ext cx="2518538"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点击输入标题描述文本</a:t>
              </a:r>
            </a:p>
          </p:txBody>
        </p:sp>
      </p:grpSp>
      <p:sp>
        <p:nvSpPr>
          <p:cNvPr id="37" name="矩形 36"/>
          <p:cNvSpPr/>
          <p:nvPr/>
        </p:nvSpPr>
        <p:spPr>
          <a:xfrm>
            <a:off x="996197" y="1994677"/>
            <a:ext cx="3666523" cy="4631214"/>
          </a:xfrm>
          <a:prstGeom prst="rect">
            <a:avLst/>
          </a:prstGeom>
          <a:blipFill>
            <a:blip r:embed="rId3"/>
            <a:stretch>
              <a:fillRect l="-20000" r="-20000"/>
            </a:stretch>
          </a:blipFill>
          <a:ln w="88900">
            <a:solidFill>
              <a:srgbClr val="FDFDF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47"/>
          <p:cNvSpPr>
            <a:spLocks noChangeArrowheads="1"/>
          </p:cNvSpPr>
          <p:nvPr/>
        </p:nvSpPr>
        <p:spPr bwMode="auto">
          <a:xfrm>
            <a:off x="5783653" y="5169950"/>
            <a:ext cx="2696788" cy="1637369"/>
          </a:xfrm>
          <a:prstGeom prst="rect">
            <a:avLst/>
          </a:prstGeom>
          <a:noFill/>
          <a:ln>
            <a:noFill/>
          </a:ln>
          <a:extLst/>
        </p:spPr>
        <p:txBody>
          <a:bodyPr wrap="square" lIns="121913" tIns="60959" rIns="121913" bIns="60959">
            <a:spAutoFit/>
          </a:bodyPr>
          <a:lstStyle/>
          <a:p>
            <a:pPr defTabSz="1219079">
              <a:lnSpc>
                <a:spcPct val="120000"/>
              </a:lnSpc>
              <a:defRPr/>
            </a:pPr>
            <a:r>
              <a:rPr lang="zh-CN" altLang="en-US" sz="2800" b="1" dirty="0">
                <a:solidFill>
                  <a:srgbClr val="262626"/>
                </a:solidFill>
                <a:latin typeface="微软雅黑" pitchFamily="34" charset="-122"/>
                <a:ea typeface="微软雅黑" pitchFamily="34" charset="-122"/>
              </a:rPr>
              <a:t>添加标题</a:t>
            </a:r>
            <a:endParaRPr lang="en-US" altLang="zh-CN" sz="2800" b="1" dirty="0">
              <a:solidFill>
                <a:srgbClr val="262626"/>
              </a:solidFill>
              <a:latin typeface="微软雅黑" pitchFamily="34" charset="-122"/>
              <a:ea typeface="微软雅黑" pitchFamily="34" charset="-122"/>
            </a:endParaRPr>
          </a:p>
          <a:p>
            <a:pPr defTabSz="1219079">
              <a:lnSpc>
                <a:spcPct val="120000"/>
              </a:lnSpc>
              <a:defRPr/>
            </a:pPr>
            <a:r>
              <a:rPr lang="zh-CN" altLang="en-US" dirty="0" smtClean="0">
                <a:solidFill>
                  <a:srgbClr val="262626"/>
                </a:solidFill>
                <a:latin typeface="微软雅黑" pitchFamily="34" charset="-122"/>
                <a:ea typeface="微软雅黑" pitchFamily="34" charset="-122"/>
                <a:sym typeface="微软雅黑" pitchFamily="34" charset="-122"/>
              </a:rPr>
              <a:t>在此</a:t>
            </a:r>
            <a:r>
              <a:rPr lang="zh-CN" altLang="en-US" dirty="0">
                <a:solidFill>
                  <a:srgbClr val="262626"/>
                </a:solidFill>
                <a:latin typeface="微软雅黑" pitchFamily="34" charset="-122"/>
                <a:ea typeface="微软雅黑" pitchFamily="34" charset="-122"/>
                <a:sym typeface="微软雅黑" pitchFamily="34" charset="-122"/>
              </a:rPr>
              <a:t>录入本图表的综合描述说明，在此录入本图表的综合描述说明。</a:t>
            </a:r>
          </a:p>
        </p:txBody>
      </p:sp>
    </p:spTree>
    <p:extLst>
      <p:ext uri="{BB962C8B-B14F-4D97-AF65-F5344CB8AC3E}">
        <p14:creationId xmlns:p14="http://schemas.microsoft.com/office/powerpoint/2010/main" val="21148085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7" grpId="0" animBg="1"/>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25464"/>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0546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10546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文本框 26"/>
          <p:cNvSpPr txBox="1"/>
          <p:nvPr/>
        </p:nvSpPr>
        <p:spPr>
          <a:xfrm>
            <a:off x="4620058" y="-4909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产品形式</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9" name="燕尾形 1"/>
          <p:cNvSpPr>
            <a:spLocks noChangeArrowheads="1"/>
          </p:cNvSpPr>
          <p:nvPr/>
        </p:nvSpPr>
        <p:spPr bwMode="auto">
          <a:xfrm>
            <a:off x="1507259" y="2873663"/>
            <a:ext cx="2447925" cy="2519363"/>
          </a:xfrm>
          <a:prstGeom prst="chevron">
            <a:avLst>
              <a:gd name="adj" fmla="val 32167"/>
            </a:avLst>
          </a:prstGeom>
          <a:gradFill>
            <a:gsLst>
              <a:gs pos="0">
                <a:srgbClr val="FCEF75"/>
              </a:gs>
              <a:gs pos="100000">
                <a:srgbClr val="D3A02D"/>
              </a:gs>
            </a:gsLst>
            <a:lin ang="3600000" scaled="1"/>
          </a:gradFill>
          <a:ln w="3175" algn="ctr">
            <a:noFill/>
            <a:miter lim="800000"/>
          </a:ln>
        </p:spPr>
        <p:txBody>
          <a:bodyPr anchor="ctr"/>
          <a:lstStyle/>
          <a:p>
            <a:pPr algn="ctr"/>
            <a:endParaRPr lang="zh-CN" altLang="en-US">
              <a:solidFill>
                <a:srgbClr val="FFFFFF"/>
              </a:solidFill>
              <a:latin typeface="Calibri" pitchFamily="34" charset="0"/>
            </a:endParaRPr>
          </a:p>
        </p:txBody>
      </p:sp>
      <p:sp>
        <p:nvSpPr>
          <p:cNvPr id="30" name="燕尾形 29"/>
          <p:cNvSpPr>
            <a:spLocks noChangeArrowheads="1"/>
          </p:cNvSpPr>
          <p:nvPr/>
        </p:nvSpPr>
        <p:spPr bwMode="auto">
          <a:xfrm>
            <a:off x="1088159" y="3376901"/>
            <a:ext cx="1006475" cy="1512887"/>
          </a:xfrm>
          <a:prstGeom prst="chevron">
            <a:avLst>
              <a:gd name="adj" fmla="val 50000"/>
            </a:avLst>
          </a:prstGeom>
          <a:solidFill>
            <a:srgbClr val="FFFFFF"/>
          </a:solidFill>
          <a:ln w="31750" algn="ctr">
            <a:solidFill>
              <a:srgbClr val="F6E36A"/>
            </a:solidFill>
            <a:miter lim="800000"/>
          </a:ln>
        </p:spPr>
        <p:txBody>
          <a:bodyPr anchor="ctr"/>
          <a:lstStyle/>
          <a:p>
            <a:pPr algn="ctr"/>
            <a:endParaRPr lang="zh-CN" altLang="en-US">
              <a:solidFill>
                <a:srgbClr val="FFFFFF"/>
              </a:solidFill>
              <a:latin typeface="Calibri" pitchFamily="34" charset="0"/>
            </a:endParaRPr>
          </a:p>
        </p:txBody>
      </p:sp>
      <p:sp>
        <p:nvSpPr>
          <p:cNvPr id="31" name="圆角矩形 19"/>
          <p:cNvSpPr>
            <a:spLocks noChangeArrowheads="1"/>
          </p:cNvSpPr>
          <p:nvPr/>
        </p:nvSpPr>
        <p:spPr bwMode="auto">
          <a:xfrm>
            <a:off x="5826847" y="1830676"/>
            <a:ext cx="5133975" cy="1296987"/>
          </a:xfrm>
          <a:prstGeom prst="roundRect">
            <a:avLst>
              <a:gd name="adj" fmla="val 0"/>
            </a:avLst>
          </a:prstGeom>
          <a:solidFill>
            <a:srgbClr val="000000">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2" name="TextBox 6"/>
          <p:cNvSpPr txBox="1">
            <a:spLocks noChangeArrowheads="1"/>
          </p:cNvSpPr>
          <p:nvPr/>
        </p:nvSpPr>
        <p:spPr bwMode="auto">
          <a:xfrm>
            <a:off x="6474547" y="2195223"/>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3" name="圆角矩形 19"/>
          <p:cNvSpPr>
            <a:spLocks noChangeArrowheads="1"/>
          </p:cNvSpPr>
          <p:nvPr/>
        </p:nvSpPr>
        <p:spPr bwMode="auto">
          <a:xfrm>
            <a:off x="5826847" y="3630901"/>
            <a:ext cx="5133975" cy="1296987"/>
          </a:xfrm>
          <a:prstGeom prst="roundRect">
            <a:avLst>
              <a:gd name="adj" fmla="val 0"/>
            </a:avLst>
          </a:prstGeom>
          <a:solidFill>
            <a:srgbClr val="F6E36A">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4" name="TextBox 6"/>
          <p:cNvSpPr txBox="1">
            <a:spLocks noChangeArrowheads="1"/>
          </p:cNvSpPr>
          <p:nvPr/>
        </p:nvSpPr>
        <p:spPr bwMode="auto">
          <a:xfrm>
            <a:off x="6474547" y="4009303"/>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5" name="圆角矩形 19"/>
          <p:cNvSpPr>
            <a:spLocks noChangeArrowheads="1"/>
          </p:cNvSpPr>
          <p:nvPr/>
        </p:nvSpPr>
        <p:spPr bwMode="auto">
          <a:xfrm>
            <a:off x="5826847" y="5431126"/>
            <a:ext cx="5133975" cy="1296987"/>
          </a:xfrm>
          <a:prstGeom prst="roundRect">
            <a:avLst>
              <a:gd name="adj" fmla="val 0"/>
            </a:avLst>
          </a:prstGeom>
          <a:solidFill>
            <a:srgbClr val="000000">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6" name="TextBox 6"/>
          <p:cNvSpPr txBox="1">
            <a:spLocks noChangeArrowheads="1"/>
          </p:cNvSpPr>
          <p:nvPr/>
        </p:nvSpPr>
        <p:spPr bwMode="auto">
          <a:xfrm>
            <a:off x="6474547" y="5837238"/>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7" name="AutoShape 43"/>
          <p:cNvSpPr>
            <a:spLocks noChangeArrowheads="1"/>
          </p:cNvSpPr>
          <p:nvPr/>
        </p:nvSpPr>
        <p:spPr bwMode="auto">
          <a:xfrm>
            <a:off x="6068147" y="5070763"/>
            <a:ext cx="4676775" cy="504825"/>
          </a:xfrm>
          <a:prstGeom prst="hexagon">
            <a:avLst>
              <a:gd name="adj" fmla="val 0"/>
              <a:gd name="vf" fmla="val 115470"/>
            </a:avLst>
          </a:prstGeom>
          <a:solidFill>
            <a:srgbClr val="000000"/>
          </a:solidFill>
          <a:ln w="25400">
            <a:solidFill>
              <a:schemeClr val="bg1"/>
            </a:solidFill>
            <a:miter lim="800000"/>
          </a:ln>
        </p:spPr>
        <p:txBody>
          <a:bodyPr wrap="none" anchor="ctr"/>
          <a:lstStyle/>
          <a:p>
            <a:endParaRPr lang="zh-CN" altLang="en-US"/>
          </a:p>
        </p:txBody>
      </p:sp>
      <p:sp>
        <p:nvSpPr>
          <p:cNvPr id="38" name="Line 46"/>
          <p:cNvSpPr>
            <a:spLocks noChangeShapeType="1"/>
          </p:cNvSpPr>
          <p:nvPr/>
        </p:nvSpPr>
        <p:spPr bwMode="auto">
          <a:xfrm flipV="1">
            <a:off x="3883747" y="2406938"/>
            <a:ext cx="1800225" cy="1728788"/>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39" name="Line 47"/>
          <p:cNvSpPr>
            <a:spLocks noChangeShapeType="1"/>
          </p:cNvSpPr>
          <p:nvPr/>
        </p:nvSpPr>
        <p:spPr bwMode="auto">
          <a:xfrm>
            <a:off x="3883747" y="4135726"/>
            <a:ext cx="1800225" cy="1944687"/>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40" name="Line 48"/>
          <p:cNvSpPr>
            <a:spLocks noChangeShapeType="1"/>
          </p:cNvSpPr>
          <p:nvPr/>
        </p:nvSpPr>
        <p:spPr bwMode="auto">
          <a:xfrm>
            <a:off x="3883747" y="4135726"/>
            <a:ext cx="1800225" cy="0"/>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41" name="TextBox 6"/>
          <p:cNvSpPr txBox="1">
            <a:spLocks noChangeArrowheads="1"/>
          </p:cNvSpPr>
          <p:nvPr/>
        </p:nvSpPr>
        <p:spPr bwMode="auto">
          <a:xfrm>
            <a:off x="7574713" y="4977885"/>
            <a:ext cx="2160588" cy="597215"/>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手机</a:t>
            </a:r>
            <a:r>
              <a:rPr lang="en-US" altLang="zh-CN" sz="2800" dirty="0" smtClean="0">
                <a:solidFill>
                  <a:srgbClr val="FFFFFF"/>
                </a:solidFill>
                <a:ea typeface="微软雅黑" pitchFamily="34" charset="-122"/>
              </a:rPr>
              <a:t>APP</a:t>
            </a:r>
            <a:endParaRPr lang="zh-CN" altLang="zh-CN" sz="2800" dirty="0">
              <a:solidFill>
                <a:srgbClr val="FFFFFF"/>
              </a:solidFill>
              <a:ea typeface="微软雅黑" pitchFamily="34" charset="-122"/>
            </a:endParaRPr>
          </a:p>
        </p:txBody>
      </p:sp>
      <p:sp>
        <p:nvSpPr>
          <p:cNvPr id="42" name="AutoShape 50"/>
          <p:cNvSpPr>
            <a:spLocks noChangeArrowheads="1"/>
          </p:cNvSpPr>
          <p:nvPr/>
        </p:nvSpPr>
        <p:spPr bwMode="auto">
          <a:xfrm>
            <a:off x="6068147" y="3270538"/>
            <a:ext cx="4676775" cy="504825"/>
          </a:xfrm>
          <a:prstGeom prst="hexagon">
            <a:avLst>
              <a:gd name="adj" fmla="val 0"/>
              <a:gd name="vf" fmla="val 115470"/>
            </a:avLst>
          </a:prstGeom>
          <a:gradFill>
            <a:gsLst>
              <a:gs pos="0">
                <a:srgbClr val="FCEF75"/>
              </a:gs>
              <a:gs pos="100000">
                <a:srgbClr val="D3A02D"/>
              </a:gs>
            </a:gsLst>
            <a:lin ang="3600000" scaled="1"/>
          </a:gradFill>
          <a:ln w="25400">
            <a:solidFill>
              <a:schemeClr val="bg1"/>
            </a:solidFill>
            <a:miter lim="800000"/>
          </a:ln>
        </p:spPr>
        <p:txBody>
          <a:bodyPr wrap="none" anchor="ctr"/>
          <a:lstStyle/>
          <a:p>
            <a:endParaRPr lang="zh-CN" altLang="en-US"/>
          </a:p>
        </p:txBody>
      </p:sp>
      <p:sp>
        <p:nvSpPr>
          <p:cNvPr id="43" name="TextBox 6"/>
          <p:cNvSpPr txBox="1">
            <a:spLocks noChangeArrowheads="1"/>
          </p:cNvSpPr>
          <p:nvPr/>
        </p:nvSpPr>
        <p:spPr bwMode="auto">
          <a:xfrm>
            <a:off x="7338146" y="3183823"/>
            <a:ext cx="2160588" cy="605230"/>
          </a:xfrm>
          <a:prstGeom prst="rect">
            <a:avLst/>
          </a:prstGeom>
          <a:noFill/>
          <a:ln w="9525">
            <a:noFill/>
            <a:miter lim="800000"/>
          </a:ln>
        </p:spPr>
        <p:txBody>
          <a:bodyPr>
            <a:spAutoFit/>
          </a:bodyPr>
          <a:lstStyle/>
          <a:p>
            <a:pPr>
              <a:lnSpc>
                <a:spcPct val="130000"/>
              </a:lnSpc>
            </a:pPr>
            <a:r>
              <a:rPr lang="zh-CN" altLang="en-US" sz="2800" dirty="0" smtClean="0">
                <a:ea typeface="微软雅黑" pitchFamily="34" charset="-122"/>
              </a:rPr>
              <a:t>电脑客户端</a:t>
            </a:r>
            <a:endParaRPr lang="zh-CN" altLang="zh-CN" sz="2800" dirty="0">
              <a:ea typeface="微软雅黑" pitchFamily="34" charset="-122"/>
            </a:endParaRPr>
          </a:p>
        </p:txBody>
      </p:sp>
      <p:sp>
        <p:nvSpPr>
          <p:cNvPr id="44" name="AutoShape 52"/>
          <p:cNvSpPr>
            <a:spLocks noChangeArrowheads="1"/>
          </p:cNvSpPr>
          <p:nvPr/>
        </p:nvSpPr>
        <p:spPr bwMode="auto">
          <a:xfrm>
            <a:off x="6068147" y="1471901"/>
            <a:ext cx="4676775" cy="504825"/>
          </a:xfrm>
          <a:prstGeom prst="hexagon">
            <a:avLst>
              <a:gd name="adj" fmla="val 0"/>
              <a:gd name="vf" fmla="val 115470"/>
            </a:avLst>
          </a:prstGeom>
          <a:solidFill>
            <a:srgbClr val="000000"/>
          </a:solidFill>
          <a:ln w="25400">
            <a:solidFill>
              <a:schemeClr val="bg1"/>
            </a:solidFill>
            <a:miter lim="800000"/>
          </a:ln>
        </p:spPr>
        <p:txBody>
          <a:bodyPr wrap="none" anchor="ctr"/>
          <a:lstStyle/>
          <a:p>
            <a:endParaRPr lang="zh-CN" altLang="en-US"/>
          </a:p>
        </p:txBody>
      </p:sp>
      <p:sp>
        <p:nvSpPr>
          <p:cNvPr id="45" name="TextBox 6"/>
          <p:cNvSpPr txBox="1">
            <a:spLocks noChangeArrowheads="1"/>
          </p:cNvSpPr>
          <p:nvPr/>
        </p:nvSpPr>
        <p:spPr bwMode="auto">
          <a:xfrm>
            <a:off x="7501967" y="1385186"/>
            <a:ext cx="2160588" cy="605230"/>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线下门店</a:t>
            </a:r>
            <a:endParaRPr lang="zh-CN" altLang="zh-CN" sz="2800" dirty="0">
              <a:solidFill>
                <a:srgbClr val="FFFFFF"/>
              </a:solidFill>
              <a:ea typeface="微软雅黑" pitchFamily="34" charset="-122"/>
            </a:endParaRPr>
          </a:p>
        </p:txBody>
      </p:sp>
      <p:sp>
        <p:nvSpPr>
          <p:cNvPr id="46" name="TextBox 6"/>
          <p:cNvSpPr txBox="1">
            <a:spLocks noChangeArrowheads="1"/>
          </p:cNvSpPr>
          <p:nvPr/>
        </p:nvSpPr>
        <p:spPr bwMode="auto">
          <a:xfrm>
            <a:off x="2443884" y="3415001"/>
            <a:ext cx="1152525" cy="1372683"/>
          </a:xfrm>
          <a:prstGeom prst="rect">
            <a:avLst/>
          </a:prstGeom>
          <a:noFill/>
          <a:ln w="9525">
            <a:noFill/>
            <a:miter lim="800000"/>
          </a:ln>
        </p:spPr>
        <p:txBody>
          <a:bodyPr>
            <a:spAutoFit/>
          </a:bodyPr>
          <a:lstStyle/>
          <a:p>
            <a:pPr>
              <a:lnSpc>
                <a:spcPct val="130000"/>
              </a:lnSpc>
            </a:pPr>
            <a:r>
              <a:rPr lang="zh-CN" altLang="en-US" sz="3200" b="1" dirty="0" smtClean="0">
                <a:ea typeface="微软雅黑" pitchFamily="34" charset="-122"/>
              </a:rPr>
              <a:t>三大</a:t>
            </a:r>
            <a:endParaRPr lang="en-US" altLang="zh-CN" sz="3200" b="1" dirty="0" smtClean="0">
              <a:ea typeface="微软雅黑" pitchFamily="34" charset="-122"/>
            </a:endParaRPr>
          </a:p>
          <a:p>
            <a:pPr>
              <a:lnSpc>
                <a:spcPct val="130000"/>
              </a:lnSpc>
            </a:pPr>
            <a:r>
              <a:rPr lang="zh-CN" altLang="en-US" sz="3200" b="1" dirty="0">
                <a:ea typeface="微软雅黑" pitchFamily="34" charset="-122"/>
              </a:rPr>
              <a:t>优势</a:t>
            </a:r>
            <a:endParaRPr lang="zh-CN" altLang="zh-CN" sz="3200" b="1" dirty="0">
              <a:ea typeface="微软雅黑" pitchFamily="34" charset="-122"/>
            </a:endParaRPr>
          </a:p>
        </p:txBody>
      </p:sp>
    </p:spTree>
    <p:extLst>
      <p:ext uri="{BB962C8B-B14F-4D97-AF65-F5344CB8AC3E}">
        <p14:creationId xmlns:p14="http://schemas.microsoft.com/office/powerpoint/2010/main" val="146882723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500"/>
                                        <p:tgtEl>
                                          <p:spTgt spid="3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p:stCondLst>
                              <p:cond delay="1000"/>
                            </p:stCondLst>
                            <p:childTnLst>
                              <p:par>
                                <p:cTn id="28" presetID="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ppt_x"/>
                                          </p:val>
                                        </p:tav>
                                        <p:tav tm="100000">
                                          <p:val>
                                            <p:strVal val="#ppt_x"/>
                                          </p:val>
                                        </p:tav>
                                      </p:tavLst>
                                    </p:anim>
                                    <p:anim calcmode="lin" valueType="num">
                                      <p:cBhvr additive="base">
                                        <p:cTn id="39" dur="500" fill="hold"/>
                                        <p:tgtEl>
                                          <p:spTgt spid="44"/>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ppt_x"/>
                                          </p:val>
                                        </p:tav>
                                        <p:tav tm="100000">
                                          <p:val>
                                            <p:strVal val="#ppt_x"/>
                                          </p:val>
                                        </p:tav>
                                      </p:tavLst>
                                    </p:anim>
                                    <p:anim calcmode="lin" valueType="num">
                                      <p:cBhvr additive="base">
                                        <p:cTn id="43" dur="500" fill="hold"/>
                                        <p:tgtEl>
                                          <p:spTgt spid="45"/>
                                        </p:tgtEl>
                                        <p:attrNameLst>
                                          <p:attrName>ppt_y</p:attrName>
                                        </p:attrNameLst>
                                      </p:cBhvr>
                                      <p:tavLst>
                                        <p:tav tm="0">
                                          <p:val>
                                            <p:strVal val="0-#ppt_h/2"/>
                                          </p:val>
                                        </p:tav>
                                        <p:tav tm="100000">
                                          <p:val>
                                            <p:strVal val="#ppt_y"/>
                                          </p:val>
                                        </p:tav>
                                      </p:tavLst>
                                    </p:anim>
                                  </p:childTnLst>
                                </p:cTn>
                              </p:par>
                            </p:childTnLst>
                          </p:cTn>
                        </p:par>
                        <p:par>
                          <p:cTn id="44" fill="hold">
                            <p:stCondLst>
                              <p:cond delay="1500"/>
                            </p:stCondLst>
                            <p:childTnLst>
                              <p:par>
                                <p:cTn id="45" presetID="2" presetClass="entr" presetSubtype="1"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0-#ppt_h/2"/>
                                          </p:val>
                                        </p:tav>
                                        <p:tav tm="100000">
                                          <p:val>
                                            <p:strVal val="#ppt_y"/>
                                          </p:val>
                                        </p:tav>
                                      </p:tavLst>
                                    </p:anim>
                                  </p:childTnLst>
                                </p:cTn>
                              </p:par>
                            </p:childTnLst>
                          </p:cTn>
                        </p:par>
                        <p:par>
                          <p:cTn id="61" fill="hold">
                            <p:stCondLst>
                              <p:cond delay="2000"/>
                            </p:stCondLst>
                            <p:childTnLst>
                              <p:par>
                                <p:cTn id="62" presetID="2" presetClass="entr" presetSubtype="1"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fill="hold"/>
                                        <p:tgtEl>
                                          <p:spTgt spid="37"/>
                                        </p:tgtEl>
                                        <p:attrNameLst>
                                          <p:attrName>ppt_x</p:attrName>
                                        </p:attrNameLst>
                                      </p:cBhvr>
                                      <p:tavLst>
                                        <p:tav tm="0">
                                          <p:val>
                                            <p:strVal val="#ppt_x"/>
                                          </p:val>
                                        </p:tav>
                                        <p:tav tm="100000">
                                          <p:val>
                                            <p:strVal val="#ppt_x"/>
                                          </p:val>
                                        </p:tav>
                                      </p:tavLst>
                                    </p:anim>
                                    <p:anim calcmode="lin" valueType="num">
                                      <p:cBhvr additive="base">
                                        <p:cTn id="73" dur="500" fill="hold"/>
                                        <p:tgtEl>
                                          <p:spTgt spid="37"/>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fill="hold"/>
                                        <p:tgtEl>
                                          <p:spTgt spid="41"/>
                                        </p:tgtEl>
                                        <p:attrNameLst>
                                          <p:attrName>ppt_x</p:attrName>
                                        </p:attrNameLst>
                                      </p:cBhvr>
                                      <p:tavLst>
                                        <p:tav tm="0">
                                          <p:val>
                                            <p:strVal val="#ppt_x"/>
                                          </p:val>
                                        </p:tav>
                                        <p:tav tm="100000">
                                          <p:val>
                                            <p:strVal val="#ppt_x"/>
                                          </p:val>
                                        </p:tav>
                                      </p:tavLst>
                                    </p:anim>
                                    <p:anim calcmode="lin" valueType="num">
                                      <p:cBhvr additive="base">
                                        <p:cTn id="77"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p:bldP spid="33" grpId="0" animBg="1"/>
      <p:bldP spid="34" grpId="0"/>
      <p:bldP spid="35" grpId="0" animBg="1"/>
      <p:bldP spid="36" grpId="0"/>
      <p:bldP spid="37" grpId="0" animBg="1"/>
      <p:bldP spid="38" grpId="0" animBg="1"/>
      <p:bldP spid="39" grpId="0" animBg="1"/>
      <p:bldP spid="40" grpId="0" animBg="1"/>
      <p:bldP spid="41" grpId="0"/>
      <p:bldP spid="42" grpId="0" animBg="1"/>
      <p:bldP spid="43" grpId="0"/>
      <p:bldP spid="44" grpId="0" animBg="1"/>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文本框 47"/>
          <p:cNvSpPr txBox="1"/>
          <p:nvPr/>
        </p:nvSpPr>
        <p:spPr>
          <a:xfrm>
            <a:off x="3960424" y="175532"/>
            <a:ext cx="4339650" cy="923330"/>
          </a:xfrm>
          <a:prstGeom prst="rect">
            <a:avLst/>
          </a:prstGeom>
          <a:noFill/>
        </p:spPr>
        <p:txBody>
          <a:bodyPr wrap="none" rtlCol="0">
            <a:spAutoFit/>
          </a:bodyPr>
          <a:lstStyle/>
          <a:p>
            <a:r>
              <a:rPr lang="zh-CN" altLang="en-US" sz="5400" dirty="0" smtClean="0">
                <a:solidFill>
                  <a:srgbClr val="FEFEFE"/>
                </a:solidFill>
                <a:latin typeface="Microsoft YaHei" panose="020B0503020204020204" pitchFamily="34" charset="-122"/>
                <a:ea typeface="Microsoft YaHei" panose="020B0503020204020204" pitchFamily="34" charset="-122"/>
              </a:rPr>
              <a:t>线下推广方案</a:t>
            </a:r>
            <a:endParaRPr lang="en-US" altLang="zh-CN" sz="5400" dirty="0">
              <a:solidFill>
                <a:srgbClr val="FEFEFE"/>
              </a:solidFill>
              <a:latin typeface="Microsoft YaHei" panose="020B0503020204020204" pitchFamily="34" charset="-122"/>
              <a:ea typeface="Microsoft YaHei" panose="020B0503020204020204" pitchFamily="34" charset="-122"/>
            </a:endParaRPr>
          </a:p>
        </p:txBody>
      </p:sp>
      <p:cxnSp>
        <p:nvCxnSpPr>
          <p:cNvPr id="49" name="Straight Line buttom"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CxnSpPr/>
          <p:nvPr/>
        </p:nvCxnSpPr>
        <p:spPr>
          <a:xfrm>
            <a:off x="347726" y="3945025"/>
            <a:ext cx="11520000" cy="0"/>
          </a:xfrm>
          <a:prstGeom prst="line">
            <a:avLst/>
          </a:prstGeom>
          <a:ln w="19050">
            <a:solidFill>
              <a:srgbClr val="FEFEF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0" name="TextBox 8"/>
          <p:cNvSpPr txBox="1"/>
          <p:nvPr/>
        </p:nvSpPr>
        <p:spPr>
          <a:xfrm>
            <a:off x="929398" y="5019778"/>
            <a:ext cx="1782660"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高速立柱广告</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202</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块</a:t>
            </a:r>
          </a:p>
        </p:txBody>
      </p:sp>
      <p:sp>
        <p:nvSpPr>
          <p:cNvPr id="51" name="TextBox 9"/>
          <p:cNvSpPr txBox="1"/>
          <p:nvPr/>
        </p:nvSpPr>
        <p:spPr>
          <a:xfrm>
            <a:off x="2858827" y="5233975"/>
            <a:ext cx="1780935"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楼宇电梯视频</a:t>
            </a:r>
            <a:r>
              <a:rPr lang="en-US" altLang="zh-CN" sz="2000" dirty="0">
                <a:solidFill>
                  <a:srgbClr val="FEFEFE"/>
                </a:solidFill>
                <a:latin typeface="微软雅黑" pitchFamily="34" charset="-122"/>
                <a:ea typeface="微软雅黑" pitchFamily="34" charset="-122"/>
              </a:rPr>
              <a:t>3000</a:t>
            </a:r>
            <a:r>
              <a:rPr lang="zh-CN" altLang="en-US" sz="2000" dirty="0">
                <a:solidFill>
                  <a:srgbClr val="FEFEFE"/>
                </a:solidFill>
                <a:latin typeface="微软雅黑" pitchFamily="34" charset="-122"/>
                <a:ea typeface="微软雅黑" pitchFamily="34" charset="-122"/>
              </a:rPr>
              <a:t>台</a:t>
            </a:r>
          </a:p>
        </p:txBody>
      </p:sp>
      <p:sp>
        <p:nvSpPr>
          <p:cNvPr id="52" name="TextBox 10"/>
          <p:cNvSpPr txBox="1"/>
          <p:nvPr/>
        </p:nvSpPr>
        <p:spPr>
          <a:xfrm>
            <a:off x="5283984" y="5484172"/>
            <a:ext cx="1664821"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大型楼体广告位</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102</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块</a:t>
            </a:r>
          </a:p>
        </p:txBody>
      </p:sp>
      <p:sp>
        <p:nvSpPr>
          <p:cNvPr id="53" name="TextBox 11"/>
          <p:cNvSpPr txBox="1"/>
          <p:nvPr/>
        </p:nvSpPr>
        <p:spPr>
          <a:xfrm>
            <a:off x="7593027" y="5233975"/>
            <a:ext cx="1824203"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地铁风亭广告位</a:t>
            </a:r>
            <a:r>
              <a:rPr lang="en-US" altLang="zh-CN" sz="2000" dirty="0">
                <a:solidFill>
                  <a:srgbClr val="FEFEFE"/>
                </a:solidFill>
                <a:latin typeface="微软雅黑" pitchFamily="34" charset="-122"/>
                <a:ea typeface="微软雅黑" pitchFamily="34" charset="-122"/>
              </a:rPr>
              <a:t>46</a:t>
            </a:r>
            <a:r>
              <a:rPr lang="zh-CN" altLang="en-US" sz="2000" dirty="0">
                <a:solidFill>
                  <a:srgbClr val="FEFEFE"/>
                </a:solidFill>
                <a:latin typeface="微软雅黑" pitchFamily="34" charset="-122"/>
                <a:ea typeface="微软雅黑" pitchFamily="34" charset="-122"/>
              </a:rPr>
              <a:t>个</a:t>
            </a:r>
          </a:p>
        </p:txBody>
      </p:sp>
      <p:sp>
        <p:nvSpPr>
          <p:cNvPr id="54" name="TextBox 12"/>
          <p:cNvSpPr txBox="1"/>
          <p:nvPr/>
        </p:nvSpPr>
        <p:spPr>
          <a:xfrm>
            <a:off x="9508579" y="5019778"/>
            <a:ext cx="1824203"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机场媒体广告</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78</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个</a:t>
            </a:r>
          </a:p>
        </p:txBody>
      </p:sp>
      <p:grpSp>
        <p:nvGrpSpPr>
          <p:cNvPr id="55" name="组合 54"/>
          <p:cNvGrpSpPr/>
          <p:nvPr/>
        </p:nvGrpSpPr>
        <p:grpSpPr>
          <a:xfrm>
            <a:off x="1078119" y="3166786"/>
            <a:ext cx="1446080" cy="1516931"/>
            <a:chOff x="1091974" y="2723437"/>
            <a:chExt cx="1446080" cy="1516931"/>
          </a:xfrm>
        </p:grpSpPr>
        <p:sp>
          <p:nvSpPr>
            <p:cNvPr id="56" name="Oval 3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1094515" y="2796832"/>
              <a:ext cx="1443539" cy="144353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57" name="椭圆 56"/>
            <p:cNvSpPr/>
            <p:nvPr/>
          </p:nvSpPr>
          <p:spPr>
            <a:xfrm>
              <a:off x="1091974" y="2723437"/>
              <a:ext cx="1443396" cy="1443396"/>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9" name="组合 58"/>
          <p:cNvGrpSpPr/>
          <p:nvPr/>
        </p:nvGrpSpPr>
        <p:grpSpPr>
          <a:xfrm>
            <a:off x="2790526" y="2946651"/>
            <a:ext cx="1898699" cy="1981318"/>
            <a:chOff x="2804381" y="2503302"/>
            <a:chExt cx="1898699" cy="1981318"/>
          </a:xfrm>
        </p:grpSpPr>
        <p:sp>
          <p:nvSpPr>
            <p:cNvPr id="60" name="Oval 3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2804381" y="2593143"/>
              <a:ext cx="1891476" cy="1891477"/>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lumMod val="50000"/>
                  </a:schemeClr>
                </a:solidFill>
                <a:latin typeface="FontAwesome" pitchFamily="2" charset="0"/>
              </a:endParaRPr>
            </a:p>
          </p:txBody>
        </p:sp>
        <p:sp>
          <p:nvSpPr>
            <p:cNvPr id="61" name="椭圆 60"/>
            <p:cNvSpPr/>
            <p:nvPr/>
          </p:nvSpPr>
          <p:spPr>
            <a:xfrm>
              <a:off x="2806614" y="2503302"/>
              <a:ext cx="1896466" cy="1896466"/>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2" name="组合 61"/>
          <p:cNvGrpSpPr/>
          <p:nvPr/>
        </p:nvGrpSpPr>
        <p:grpSpPr>
          <a:xfrm>
            <a:off x="4957329" y="2731724"/>
            <a:ext cx="2318133" cy="2397426"/>
            <a:chOff x="4971184" y="2288375"/>
            <a:chExt cx="2318133" cy="2397426"/>
          </a:xfrm>
        </p:grpSpPr>
        <p:sp>
          <p:nvSpPr>
            <p:cNvPr id="63" name="Oval 37"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4971184" y="2367671"/>
              <a:ext cx="2318133" cy="2318130"/>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50000"/>
                  </a:schemeClr>
                </a:solidFill>
                <a:latin typeface="FontAwesome" pitchFamily="2" charset="0"/>
              </a:endParaRPr>
            </a:p>
          </p:txBody>
        </p:sp>
        <p:sp>
          <p:nvSpPr>
            <p:cNvPr id="64" name="椭圆 63"/>
            <p:cNvSpPr/>
            <p:nvPr/>
          </p:nvSpPr>
          <p:spPr>
            <a:xfrm>
              <a:off x="4992263" y="2288375"/>
              <a:ext cx="2288054" cy="2288054"/>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5" name="组合 64"/>
          <p:cNvGrpSpPr/>
          <p:nvPr/>
        </p:nvGrpSpPr>
        <p:grpSpPr>
          <a:xfrm>
            <a:off x="7534566" y="2942679"/>
            <a:ext cx="1905394" cy="1982543"/>
            <a:chOff x="7548421" y="2499330"/>
            <a:chExt cx="1905394" cy="1982543"/>
          </a:xfrm>
        </p:grpSpPr>
        <p:sp>
          <p:nvSpPr>
            <p:cNvPr id="66" name="Oval 3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7548421" y="2590396"/>
              <a:ext cx="1891476" cy="1891477"/>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4">
                    <a:lumMod val="50000"/>
                  </a:schemeClr>
                </a:solidFill>
                <a:latin typeface="FontAwesome" pitchFamily="2" charset="0"/>
              </a:endParaRPr>
            </a:p>
          </p:txBody>
        </p:sp>
        <p:sp>
          <p:nvSpPr>
            <p:cNvPr id="67" name="椭圆 66"/>
            <p:cNvSpPr/>
            <p:nvPr/>
          </p:nvSpPr>
          <p:spPr>
            <a:xfrm>
              <a:off x="7562338" y="2499330"/>
              <a:ext cx="1891477" cy="1891477"/>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8" name="组合 67"/>
          <p:cNvGrpSpPr/>
          <p:nvPr/>
        </p:nvGrpSpPr>
        <p:grpSpPr>
          <a:xfrm>
            <a:off x="9683218" y="3166647"/>
            <a:ext cx="1459231" cy="1522530"/>
            <a:chOff x="9697073" y="2723298"/>
            <a:chExt cx="1459231" cy="1522530"/>
          </a:xfrm>
        </p:grpSpPr>
        <p:sp>
          <p:nvSpPr>
            <p:cNvPr id="69" name="Oval 3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697073" y="2802292"/>
              <a:ext cx="1443541" cy="144353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5">
                    <a:lumMod val="50000"/>
                  </a:schemeClr>
                </a:solidFill>
                <a:latin typeface="FontAwesome" pitchFamily="2" charset="0"/>
              </a:endParaRPr>
            </a:p>
          </p:txBody>
        </p:sp>
        <p:sp>
          <p:nvSpPr>
            <p:cNvPr id="70" name="椭圆 69"/>
            <p:cNvSpPr/>
            <p:nvPr/>
          </p:nvSpPr>
          <p:spPr>
            <a:xfrm>
              <a:off x="9712768" y="2723298"/>
              <a:ext cx="1443536" cy="1443536"/>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1380231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750" fill="hold"/>
                                            <p:tgtEl>
                                              <p:spTgt spid="55"/>
                                            </p:tgtEl>
                                            <p:attrNameLst>
                                              <p:attrName>ppt_w</p:attrName>
                                            </p:attrNameLst>
                                          </p:cBhvr>
                                          <p:tavLst>
                                            <p:tav tm="0">
                                              <p:val>
                                                <p:fltVal val="0"/>
                                              </p:val>
                                            </p:tav>
                                            <p:tav tm="100000">
                                              <p:val>
                                                <p:strVal val="#ppt_w"/>
                                              </p:val>
                                            </p:tav>
                                          </p:tavLst>
                                        </p:anim>
                                        <p:anim calcmode="lin" valueType="num">
                                          <p:cBhvr>
                                            <p:cTn id="12" dur="750" fill="hold"/>
                                            <p:tgtEl>
                                              <p:spTgt spid="55"/>
                                            </p:tgtEl>
                                            <p:attrNameLst>
                                              <p:attrName>ppt_h</p:attrName>
                                            </p:attrNameLst>
                                          </p:cBhvr>
                                          <p:tavLst>
                                            <p:tav tm="0">
                                              <p:val>
                                                <p:fltVal val="0"/>
                                              </p:val>
                                            </p:tav>
                                            <p:tav tm="100000">
                                              <p:val>
                                                <p:strVal val="#ppt_h"/>
                                              </p:val>
                                            </p:tav>
                                          </p:tavLst>
                                        </p:anim>
                                        <p:animEffect transition="in" filter="fade">
                                          <p:cBhvr>
                                            <p:cTn id="13" dur="750"/>
                                            <p:tgtEl>
                                              <p:spTgt spid="55"/>
                                            </p:tgtEl>
                                          </p:cBhvr>
                                        </p:animEffect>
                                      </p:childTnLst>
                                    </p:cTn>
                                  </p:par>
                                  <p:par>
                                    <p:cTn id="14" presetID="53" presetClass="entr" presetSubtype="16" fill="hold" nodeType="withEffect">
                                      <p:stCondLst>
                                        <p:cond delay="500"/>
                                      </p:stCondLst>
                                      <p:childTnLst>
                                        <p:set>
                                          <p:cBhvr>
                                            <p:cTn id="15" dur="1" fill="hold">
                                              <p:stCondLst>
                                                <p:cond delay="0"/>
                                              </p:stCondLst>
                                            </p:cTn>
                                            <p:tgtEl>
                                              <p:spTgt spid="59"/>
                                            </p:tgtEl>
                                            <p:attrNameLst>
                                              <p:attrName>style.visibility</p:attrName>
                                            </p:attrNameLst>
                                          </p:cBhvr>
                                          <p:to>
                                            <p:strVal val="visible"/>
                                          </p:to>
                                        </p:set>
                                        <p:anim calcmode="lin" valueType="num">
                                          <p:cBhvr>
                                            <p:cTn id="16" dur="750" fill="hold"/>
                                            <p:tgtEl>
                                              <p:spTgt spid="59"/>
                                            </p:tgtEl>
                                            <p:attrNameLst>
                                              <p:attrName>ppt_w</p:attrName>
                                            </p:attrNameLst>
                                          </p:cBhvr>
                                          <p:tavLst>
                                            <p:tav tm="0">
                                              <p:val>
                                                <p:fltVal val="0"/>
                                              </p:val>
                                            </p:tav>
                                            <p:tav tm="100000">
                                              <p:val>
                                                <p:strVal val="#ppt_w"/>
                                              </p:val>
                                            </p:tav>
                                          </p:tavLst>
                                        </p:anim>
                                        <p:anim calcmode="lin" valueType="num">
                                          <p:cBhvr>
                                            <p:cTn id="17" dur="750" fill="hold"/>
                                            <p:tgtEl>
                                              <p:spTgt spid="59"/>
                                            </p:tgtEl>
                                            <p:attrNameLst>
                                              <p:attrName>ppt_h</p:attrName>
                                            </p:attrNameLst>
                                          </p:cBhvr>
                                          <p:tavLst>
                                            <p:tav tm="0">
                                              <p:val>
                                                <p:fltVal val="0"/>
                                              </p:val>
                                            </p:tav>
                                            <p:tav tm="100000">
                                              <p:val>
                                                <p:strVal val="#ppt_h"/>
                                              </p:val>
                                            </p:tav>
                                          </p:tavLst>
                                        </p:anim>
                                        <p:animEffect transition="in" filter="fade">
                                          <p:cBhvr>
                                            <p:cTn id="18" dur="750"/>
                                            <p:tgtEl>
                                              <p:spTgt spid="59"/>
                                            </p:tgtEl>
                                          </p:cBhvr>
                                        </p:animEffect>
                                      </p:childTnLst>
                                    </p:cTn>
                                  </p:par>
                                  <p:par>
                                    <p:cTn id="19" presetID="53" presetClass="entr" presetSubtype="16" fill="hold" nodeType="withEffect">
                                      <p:stCondLst>
                                        <p:cond delay="10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750" fill="hold"/>
                                            <p:tgtEl>
                                              <p:spTgt spid="62"/>
                                            </p:tgtEl>
                                            <p:attrNameLst>
                                              <p:attrName>ppt_w</p:attrName>
                                            </p:attrNameLst>
                                          </p:cBhvr>
                                          <p:tavLst>
                                            <p:tav tm="0">
                                              <p:val>
                                                <p:fltVal val="0"/>
                                              </p:val>
                                            </p:tav>
                                            <p:tav tm="100000">
                                              <p:val>
                                                <p:strVal val="#ppt_w"/>
                                              </p:val>
                                            </p:tav>
                                          </p:tavLst>
                                        </p:anim>
                                        <p:anim calcmode="lin" valueType="num">
                                          <p:cBhvr>
                                            <p:cTn id="22" dur="750" fill="hold"/>
                                            <p:tgtEl>
                                              <p:spTgt spid="62"/>
                                            </p:tgtEl>
                                            <p:attrNameLst>
                                              <p:attrName>ppt_h</p:attrName>
                                            </p:attrNameLst>
                                          </p:cBhvr>
                                          <p:tavLst>
                                            <p:tav tm="0">
                                              <p:val>
                                                <p:fltVal val="0"/>
                                              </p:val>
                                            </p:tav>
                                            <p:tav tm="100000">
                                              <p:val>
                                                <p:strVal val="#ppt_h"/>
                                              </p:val>
                                            </p:tav>
                                          </p:tavLst>
                                        </p:anim>
                                        <p:animEffect transition="in" filter="fade">
                                          <p:cBhvr>
                                            <p:cTn id="23" dur="750"/>
                                            <p:tgtEl>
                                              <p:spTgt spid="62"/>
                                            </p:tgtEl>
                                          </p:cBhvr>
                                        </p:animEffect>
                                      </p:childTnLst>
                                    </p:cTn>
                                  </p:par>
                                  <p:par>
                                    <p:cTn id="24" presetID="53" presetClass="entr" presetSubtype="16" fill="hold" nodeType="withEffect">
                                      <p:stCondLst>
                                        <p:cond delay="150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Effect transition="in" filter="fade">
                                          <p:cBhvr>
                                            <p:cTn id="28" dur="750"/>
                                            <p:tgtEl>
                                              <p:spTgt spid="6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cBhvr>
                                            <p:cTn id="31" dur="750" fill="hold"/>
                                            <p:tgtEl>
                                              <p:spTgt spid="68"/>
                                            </p:tgtEl>
                                            <p:attrNameLst>
                                              <p:attrName>ppt_w</p:attrName>
                                            </p:attrNameLst>
                                          </p:cBhvr>
                                          <p:tavLst>
                                            <p:tav tm="0">
                                              <p:val>
                                                <p:fltVal val="0"/>
                                              </p:val>
                                            </p:tav>
                                            <p:tav tm="100000">
                                              <p:val>
                                                <p:strVal val="#ppt_w"/>
                                              </p:val>
                                            </p:tav>
                                          </p:tavLst>
                                        </p:anim>
                                        <p:anim calcmode="lin" valueType="num">
                                          <p:cBhvr>
                                            <p:cTn id="32" dur="750" fill="hold"/>
                                            <p:tgtEl>
                                              <p:spTgt spid="68"/>
                                            </p:tgtEl>
                                            <p:attrNameLst>
                                              <p:attrName>ppt_h</p:attrName>
                                            </p:attrNameLst>
                                          </p:cBhvr>
                                          <p:tavLst>
                                            <p:tav tm="0">
                                              <p:val>
                                                <p:fltVal val="0"/>
                                              </p:val>
                                            </p:tav>
                                            <p:tav tm="100000">
                                              <p:val>
                                                <p:strVal val="#ppt_h"/>
                                              </p:val>
                                            </p:tav>
                                          </p:tavLst>
                                        </p:anim>
                                        <p:animEffect transition="in" filter="fade">
                                          <p:cBhvr>
                                            <p:cTn id="33" dur="750"/>
                                            <p:tgtEl>
                                              <p:spTgt spid="68"/>
                                            </p:tgtEl>
                                          </p:cBhvr>
                                        </p:animEffect>
                                      </p:childTnLst>
                                    </p:cTn>
                                  </p:par>
                                </p:childTnLst>
                              </p:cTn>
                            </p:par>
                            <p:par>
                              <p:cTn id="34" fill="hold">
                                <p:stCondLst>
                                  <p:cond delay="3250"/>
                                </p:stCondLst>
                                <p:childTnLst>
                                  <p:par>
                                    <p:cTn id="35" presetID="2" presetClass="entr" presetSubtype="4" fill="hold" grpId="0" nodeType="afterEffect" p14:presetBounceEnd="20000">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14:bounceEnd="20000">
                                          <p:cBhvr additive="base">
                                            <p:cTn id="37" dur="500" fill="hold"/>
                                            <p:tgtEl>
                                              <p:spTgt spid="50"/>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par>
                              <p:cTn id="39" fill="hold">
                                <p:stCondLst>
                                  <p:cond delay="3750"/>
                                </p:stCondLst>
                                <p:childTnLst>
                                  <p:par>
                                    <p:cTn id="40" presetID="2" presetClass="entr" presetSubtype="4" fill="hold" grpId="0" nodeType="afterEffect" p14:presetBounceEnd="20000">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14:bounceEnd="20000">
                                          <p:cBhvr additive="base">
                                            <p:cTn id="42" dur="500" fill="hold"/>
                                            <p:tgtEl>
                                              <p:spTgt spid="51"/>
                                            </p:tgtEl>
                                            <p:attrNameLst>
                                              <p:attrName>ppt_x</p:attrName>
                                            </p:attrNameLst>
                                          </p:cBhvr>
                                          <p:tavLst>
                                            <p:tav tm="0">
                                              <p:val>
                                                <p:strVal val="#ppt_x"/>
                                              </p:val>
                                            </p:tav>
                                            <p:tav tm="100000">
                                              <p:val>
                                                <p:strVal val="#ppt_x"/>
                                              </p:val>
                                            </p:tav>
                                          </p:tavLst>
                                        </p:anim>
                                        <p:anim calcmode="lin" valueType="num" p14:bounceEnd="20000">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2" presetClass="entr" presetSubtype="4" fill="hold" grpId="0" nodeType="afterEffect" p14:presetBounceEnd="20000">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14:bounceEnd="20000">
                                          <p:cBhvr additive="base">
                                            <p:cTn id="47" dur="5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 presetClass="entr" presetSubtype="4" fill="hold" grpId="0" nodeType="afterEffect" p14:presetBounceEnd="20000">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14:bounceEnd="20000">
                                          <p:cBhvr additive="base">
                                            <p:cTn id="52" dur="500" fill="hold"/>
                                            <p:tgtEl>
                                              <p:spTgt spid="53"/>
                                            </p:tgtEl>
                                            <p:attrNameLst>
                                              <p:attrName>ppt_x</p:attrName>
                                            </p:attrNameLst>
                                          </p:cBhvr>
                                          <p:tavLst>
                                            <p:tav tm="0">
                                              <p:val>
                                                <p:strVal val="#ppt_x"/>
                                              </p:val>
                                            </p:tav>
                                            <p:tav tm="100000">
                                              <p:val>
                                                <p:strVal val="#ppt_x"/>
                                              </p:val>
                                            </p:tav>
                                          </p:tavLst>
                                        </p:anim>
                                        <p:anim calcmode="lin" valueType="num" p14:bounceEnd="20000">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4" fill="hold" grpId="0" nodeType="afterEffect" p14:presetBounceEnd="20000">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14:bounceEnd="20000">
                                          <p:cBhvr additive="base">
                                            <p:cTn id="57" dur="500" fill="hold"/>
                                            <p:tgtEl>
                                              <p:spTgt spid="54"/>
                                            </p:tgtEl>
                                            <p:attrNameLst>
                                              <p:attrName>ppt_x</p:attrName>
                                            </p:attrNameLst>
                                          </p:cBhvr>
                                          <p:tavLst>
                                            <p:tav tm="0">
                                              <p:val>
                                                <p:strVal val="#ppt_x"/>
                                              </p:val>
                                            </p:tav>
                                            <p:tav tm="100000">
                                              <p:val>
                                                <p:strVal val="#ppt_x"/>
                                              </p:val>
                                            </p:tav>
                                          </p:tavLst>
                                        </p:anim>
                                        <p:anim calcmode="lin" valueType="num" p14:bounceEnd="20000">
                                          <p:cBhvr additive="base">
                                            <p:cTn id="5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750" fill="hold"/>
                                            <p:tgtEl>
                                              <p:spTgt spid="55"/>
                                            </p:tgtEl>
                                            <p:attrNameLst>
                                              <p:attrName>ppt_w</p:attrName>
                                            </p:attrNameLst>
                                          </p:cBhvr>
                                          <p:tavLst>
                                            <p:tav tm="0">
                                              <p:val>
                                                <p:fltVal val="0"/>
                                              </p:val>
                                            </p:tav>
                                            <p:tav tm="100000">
                                              <p:val>
                                                <p:strVal val="#ppt_w"/>
                                              </p:val>
                                            </p:tav>
                                          </p:tavLst>
                                        </p:anim>
                                        <p:anim calcmode="lin" valueType="num">
                                          <p:cBhvr>
                                            <p:cTn id="12" dur="750" fill="hold"/>
                                            <p:tgtEl>
                                              <p:spTgt spid="55"/>
                                            </p:tgtEl>
                                            <p:attrNameLst>
                                              <p:attrName>ppt_h</p:attrName>
                                            </p:attrNameLst>
                                          </p:cBhvr>
                                          <p:tavLst>
                                            <p:tav tm="0">
                                              <p:val>
                                                <p:fltVal val="0"/>
                                              </p:val>
                                            </p:tav>
                                            <p:tav tm="100000">
                                              <p:val>
                                                <p:strVal val="#ppt_h"/>
                                              </p:val>
                                            </p:tav>
                                          </p:tavLst>
                                        </p:anim>
                                        <p:animEffect transition="in" filter="fade">
                                          <p:cBhvr>
                                            <p:cTn id="13" dur="750"/>
                                            <p:tgtEl>
                                              <p:spTgt spid="55"/>
                                            </p:tgtEl>
                                          </p:cBhvr>
                                        </p:animEffect>
                                      </p:childTnLst>
                                    </p:cTn>
                                  </p:par>
                                  <p:par>
                                    <p:cTn id="14" presetID="53" presetClass="entr" presetSubtype="16" fill="hold" nodeType="withEffect">
                                      <p:stCondLst>
                                        <p:cond delay="500"/>
                                      </p:stCondLst>
                                      <p:childTnLst>
                                        <p:set>
                                          <p:cBhvr>
                                            <p:cTn id="15" dur="1" fill="hold">
                                              <p:stCondLst>
                                                <p:cond delay="0"/>
                                              </p:stCondLst>
                                            </p:cTn>
                                            <p:tgtEl>
                                              <p:spTgt spid="59"/>
                                            </p:tgtEl>
                                            <p:attrNameLst>
                                              <p:attrName>style.visibility</p:attrName>
                                            </p:attrNameLst>
                                          </p:cBhvr>
                                          <p:to>
                                            <p:strVal val="visible"/>
                                          </p:to>
                                        </p:set>
                                        <p:anim calcmode="lin" valueType="num">
                                          <p:cBhvr>
                                            <p:cTn id="16" dur="750" fill="hold"/>
                                            <p:tgtEl>
                                              <p:spTgt spid="59"/>
                                            </p:tgtEl>
                                            <p:attrNameLst>
                                              <p:attrName>ppt_w</p:attrName>
                                            </p:attrNameLst>
                                          </p:cBhvr>
                                          <p:tavLst>
                                            <p:tav tm="0">
                                              <p:val>
                                                <p:fltVal val="0"/>
                                              </p:val>
                                            </p:tav>
                                            <p:tav tm="100000">
                                              <p:val>
                                                <p:strVal val="#ppt_w"/>
                                              </p:val>
                                            </p:tav>
                                          </p:tavLst>
                                        </p:anim>
                                        <p:anim calcmode="lin" valueType="num">
                                          <p:cBhvr>
                                            <p:cTn id="17" dur="750" fill="hold"/>
                                            <p:tgtEl>
                                              <p:spTgt spid="59"/>
                                            </p:tgtEl>
                                            <p:attrNameLst>
                                              <p:attrName>ppt_h</p:attrName>
                                            </p:attrNameLst>
                                          </p:cBhvr>
                                          <p:tavLst>
                                            <p:tav tm="0">
                                              <p:val>
                                                <p:fltVal val="0"/>
                                              </p:val>
                                            </p:tav>
                                            <p:tav tm="100000">
                                              <p:val>
                                                <p:strVal val="#ppt_h"/>
                                              </p:val>
                                            </p:tav>
                                          </p:tavLst>
                                        </p:anim>
                                        <p:animEffect transition="in" filter="fade">
                                          <p:cBhvr>
                                            <p:cTn id="18" dur="750"/>
                                            <p:tgtEl>
                                              <p:spTgt spid="59"/>
                                            </p:tgtEl>
                                          </p:cBhvr>
                                        </p:animEffect>
                                      </p:childTnLst>
                                    </p:cTn>
                                  </p:par>
                                  <p:par>
                                    <p:cTn id="19" presetID="53" presetClass="entr" presetSubtype="16" fill="hold" nodeType="withEffect">
                                      <p:stCondLst>
                                        <p:cond delay="10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750" fill="hold"/>
                                            <p:tgtEl>
                                              <p:spTgt spid="62"/>
                                            </p:tgtEl>
                                            <p:attrNameLst>
                                              <p:attrName>ppt_w</p:attrName>
                                            </p:attrNameLst>
                                          </p:cBhvr>
                                          <p:tavLst>
                                            <p:tav tm="0">
                                              <p:val>
                                                <p:fltVal val="0"/>
                                              </p:val>
                                            </p:tav>
                                            <p:tav tm="100000">
                                              <p:val>
                                                <p:strVal val="#ppt_w"/>
                                              </p:val>
                                            </p:tav>
                                          </p:tavLst>
                                        </p:anim>
                                        <p:anim calcmode="lin" valueType="num">
                                          <p:cBhvr>
                                            <p:cTn id="22" dur="750" fill="hold"/>
                                            <p:tgtEl>
                                              <p:spTgt spid="62"/>
                                            </p:tgtEl>
                                            <p:attrNameLst>
                                              <p:attrName>ppt_h</p:attrName>
                                            </p:attrNameLst>
                                          </p:cBhvr>
                                          <p:tavLst>
                                            <p:tav tm="0">
                                              <p:val>
                                                <p:fltVal val="0"/>
                                              </p:val>
                                            </p:tav>
                                            <p:tav tm="100000">
                                              <p:val>
                                                <p:strVal val="#ppt_h"/>
                                              </p:val>
                                            </p:tav>
                                          </p:tavLst>
                                        </p:anim>
                                        <p:animEffect transition="in" filter="fade">
                                          <p:cBhvr>
                                            <p:cTn id="23" dur="750"/>
                                            <p:tgtEl>
                                              <p:spTgt spid="62"/>
                                            </p:tgtEl>
                                          </p:cBhvr>
                                        </p:animEffect>
                                      </p:childTnLst>
                                    </p:cTn>
                                  </p:par>
                                  <p:par>
                                    <p:cTn id="24" presetID="53" presetClass="entr" presetSubtype="16" fill="hold" nodeType="withEffect">
                                      <p:stCondLst>
                                        <p:cond delay="150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Effect transition="in" filter="fade">
                                          <p:cBhvr>
                                            <p:cTn id="28" dur="750"/>
                                            <p:tgtEl>
                                              <p:spTgt spid="6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cBhvr>
                                            <p:cTn id="31" dur="750" fill="hold"/>
                                            <p:tgtEl>
                                              <p:spTgt spid="68"/>
                                            </p:tgtEl>
                                            <p:attrNameLst>
                                              <p:attrName>ppt_w</p:attrName>
                                            </p:attrNameLst>
                                          </p:cBhvr>
                                          <p:tavLst>
                                            <p:tav tm="0">
                                              <p:val>
                                                <p:fltVal val="0"/>
                                              </p:val>
                                            </p:tav>
                                            <p:tav tm="100000">
                                              <p:val>
                                                <p:strVal val="#ppt_w"/>
                                              </p:val>
                                            </p:tav>
                                          </p:tavLst>
                                        </p:anim>
                                        <p:anim calcmode="lin" valueType="num">
                                          <p:cBhvr>
                                            <p:cTn id="32" dur="750" fill="hold"/>
                                            <p:tgtEl>
                                              <p:spTgt spid="68"/>
                                            </p:tgtEl>
                                            <p:attrNameLst>
                                              <p:attrName>ppt_h</p:attrName>
                                            </p:attrNameLst>
                                          </p:cBhvr>
                                          <p:tavLst>
                                            <p:tav tm="0">
                                              <p:val>
                                                <p:fltVal val="0"/>
                                              </p:val>
                                            </p:tav>
                                            <p:tav tm="100000">
                                              <p:val>
                                                <p:strVal val="#ppt_h"/>
                                              </p:val>
                                            </p:tav>
                                          </p:tavLst>
                                        </p:anim>
                                        <p:animEffect transition="in" filter="fade">
                                          <p:cBhvr>
                                            <p:cTn id="33" dur="750"/>
                                            <p:tgtEl>
                                              <p:spTgt spid="68"/>
                                            </p:tgtEl>
                                          </p:cBhvr>
                                        </p:animEffect>
                                      </p:childTnLst>
                                    </p:cTn>
                                  </p:par>
                                </p:childTnLst>
                              </p:cTn>
                            </p:par>
                            <p:par>
                              <p:cTn id="34" fill="hold">
                                <p:stCondLst>
                                  <p:cond delay="3250"/>
                                </p:stCondLst>
                                <p:childTnLst>
                                  <p:par>
                                    <p:cTn id="35" presetID="2" presetClass="entr" presetSubtype="4"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par>
                              <p:cTn id="39" fill="hold">
                                <p:stCondLst>
                                  <p:cond delay="3750"/>
                                </p:stCondLst>
                                <p:childTnLst>
                                  <p:par>
                                    <p:cTn id="40" presetID="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2" presetClass="entr" presetSubtype="4"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ppt_x"/>
                                              </p:val>
                                            </p:tav>
                                            <p:tav tm="100000">
                                              <p:val>
                                                <p:strVal val="#ppt_x"/>
                                              </p:val>
                                            </p:tav>
                                          </p:tavLst>
                                        </p:anim>
                                        <p:anim calcmode="lin" valueType="num">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ppt_x"/>
                                              </p:val>
                                            </p:tav>
                                            <p:tav tm="100000">
                                              <p:val>
                                                <p:strVal val="#ppt_x"/>
                                              </p:val>
                                            </p:tav>
                                          </p:tavLst>
                                        </p:anim>
                                        <p:anim calcmode="lin" valueType="num">
                                          <p:cBhvr additive="base">
                                            <p:cTn id="5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执行方式</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68983"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9" name="矩形 47"/>
          <p:cNvSpPr>
            <a:spLocks noChangeArrowheads="1"/>
          </p:cNvSpPr>
          <p:nvPr/>
        </p:nvSpPr>
        <p:spPr bwMode="auto">
          <a:xfrm>
            <a:off x="3746882"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0" name="矩形 47"/>
          <p:cNvSpPr>
            <a:spLocks noChangeArrowheads="1"/>
          </p:cNvSpPr>
          <p:nvPr/>
        </p:nvSpPr>
        <p:spPr bwMode="auto">
          <a:xfrm>
            <a:off x="6481631"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1" name="矩形 47"/>
          <p:cNvSpPr>
            <a:spLocks noChangeArrowheads="1"/>
          </p:cNvSpPr>
          <p:nvPr/>
        </p:nvSpPr>
        <p:spPr bwMode="auto">
          <a:xfrm>
            <a:off x="9359530" y="48939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2" name="组合 11"/>
          <p:cNvGrpSpPr/>
          <p:nvPr/>
        </p:nvGrpSpPr>
        <p:grpSpPr>
          <a:xfrm>
            <a:off x="868983" y="2419797"/>
            <a:ext cx="2035797" cy="2035796"/>
            <a:chOff x="868983" y="2419797"/>
            <a:chExt cx="2035797" cy="2035796"/>
          </a:xfrm>
        </p:grpSpPr>
        <p:sp>
          <p:nvSpPr>
            <p:cNvPr id="13" name="任意多边形 12"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868984"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868983"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80898"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日程安排</a:t>
              </a:r>
            </a:p>
          </p:txBody>
        </p:sp>
        <p:sp>
          <p:nvSpPr>
            <p:cNvPr id="18" name="Freeform 34"/>
            <p:cNvSpPr>
              <a:spLocks noEditPoints="1"/>
            </p:cNvSpPr>
            <p:nvPr/>
          </p:nvSpPr>
          <p:spPr bwMode="auto">
            <a:xfrm>
              <a:off x="1614974" y="2596663"/>
              <a:ext cx="445676"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19" name="组合 18"/>
          <p:cNvGrpSpPr/>
          <p:nvPr/>
        </p:nvGrpSpPr>
        <p:grpSpPr>
          <a:xfrm>
            <a:off x="3649954" y="2419797"/>
            <a:ext cx="2035797" cy="2035796"/>
            <a:chOff x="3649954" y="2419797"/>
            <a:chExt cx="2035797" cy="2035796"/>
          </a:xfrm>
        </p:grpSpPr>
        <p:sp>
          <p:nvSpPr>
            <p:cNvPr id="20" name="任意多边形 19"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3649955"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3649954"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32633"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行动策略</a:t>
              </a:r>
            </a:p>
          </p:txBody>
        </p:sp>
        <p:sp>
          <p:nvSpPr>
            <p:cNvPr id="23" name="Freeform 26"/>
            <p:cNvSpPr>
              <a:spLocks noEditPoints="1"/>
            </p:cNvSpPr>
            <p:nvPr/>
          </p:nvSpPr>
          <p:spPr bwMode="auto">
            <a:xfrm>
              <a:off x="4335719" y="2623978"/>
              <a:ext cx="407717"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24" name="组合 23"/>
          <p:cNvGrpSpPr/>
          <p:nvPr/>
        </p:nvGrpSpPr>
        <p:grpSpPr>
          <a:xfrm>
            <a:off x="9211896" y="2419797"/>
            <a:ext cx="2035797" cy="2035796"/>
            <a:chOff x="9211896" y="2419797"/>
            <a:chExt cx="2035797" cy="2035796"/>
          </a:xfrm>
        </p:grpSpPr>
        <p:sp>
          <p:nvSpPr>
            <p:cNvPr id="25" name="任意多边形 24"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9211897"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9211896"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516301"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后勤保障</a:t>
              </a:r>
            </a:p>
          </p:txBody>
        </p:sp>
        <p:sp>
          <p:nvSpPr>
            <p:cNvPr id="29" name="Freeform 35"/>
            <p:cNvSpPr>
              <a:spLocks noEditPoints="1"/>
            </p:cNvSpPr>
            <p:nvPr/>
          </p:nvSpPr>
          <p:spPr bwMode="auto">
            <a:xfrm>
              <a:off x="9900840" y="2626999"/>
              <a:ext cx="392087" cy="42405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30" name="组合 29"/>
          <p:cNvGrpSpPr/>
          <p:nvPr/>
        </p:nvGrpSpPr>
        <p:grpSpPr>
          <a:xfrm>
            <a:off x="6430925" y="2419797"/>
            <a:ext cx="2035797" cy="2035796"/>
            <a:chOff x="6430925" y="2419797"/>
            <a:chExt cx="2035797" cy="2035796"/>
          </a:xfrm>
        </p:grpSpPr>
        <p:sp>
          <p:nvSpPr>
            <p:cNvPr id="31" name="任意多边形 30"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6430926"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6430925"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722030"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客户服务</a:t>
              </a:r>
            </a:p>
          </p:txBody>
        </p:sp>
        <p:sp>
          <p:nvSpPr>
            <p:cNvPr id="34" name="Freeform 20"/>
            <p:cNvSpPr>
              <a:spLocks noEditPoints="1"/>
            </p:cNvSpPr>
            <p:nvPr/>
          </p:nvSpPr>
          <p:spPr bwMode="auto">
            <a:xfrm>
              <a:off x="7132567" y="2558488"/>
              <a:ext cx="38355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spTree>
    <p:extLst>
      <p:ext uri="{BB962C8B-B14F-4D97-AF65-F5344CB8AC3E}">
        <p14:creationId xmlns:p14="http://schemas.microsoft.com/office/powerpoint/2010/main" val="252070761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333"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ecel="25333"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25333" fill="hold" nodeType="withEffect">
                                  <p:stCondLst>
                                    <p:cond delay="5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750" fill="hold"/>
                                        <p:tgtEl>
                                          <p:spTgt spid="30"/>
                                        </p:tgtEl>
                                        <p:attrNameLst>
                                          <p:attrName>ppt_x</p:attrName>
                                        </p:attrNameLst>
                                      </p:cBhvr>
                                      <p:tavLst>
                                        <p:tav tm="0">
                                          <p:val>
                                            <p:strVal val="#ppt_x"/>
                                          </p:val>
                                        </p:tav>
                                        <p:tav tm="100000">
                                          <p:val>
                                            <p:strVal val="#ppt_x"/>
                                          </p:val>
                                        </p:tav>
                                      </p:tavLst>
                                    </p:anim>
                                    <p:anim calcmode="lin" valueType="num">
                                      <p:cBhvr additive="base">
                                        <p:cTn id="16" dur="75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decel="25333"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ppt_x"/>
                                          </p:val>
                                        </p:tav>
                                        <p:tav tm="100000">
                                          <p:val>
                                            <p:strVal val="#ppt_x"/>
                                          </p:val>
                                        </p:tav>
                                      </p:tavLst>
                                    </p:anim>
                                    <p:anim calcmode="lin" valueType="num">
                                      <p:cBhvr additive="base">
                                        <p:cTn id="20" dur="7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59836" y="117160"/>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代理商推广</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5133515" y="2622163"/>
            <a:ext cx="2025778" cy="1459465"/>
          </a:xfrm>
          <a:custGeom>
            <a:avLst/>
            <a:gdLst>
              <a:gd name="connsiteX0" fmla="*/ 803915 w 2025778"/>
              <a:gd name="connsiteY0" fmla="*/ 0 h 1459465"/>
              <a:gd name="connsiteX1" fmla="*/ 1287179 w 2025778"/>
              <a:gd name="connsiteY1" fmla="*/ 320329 h 1459465"/>
              <a:gd name="connsiteX2" fmla="*/ 1294887 w 2025778"/>
              <a:gd name="connsiteY2" fmla="*/ 345159 h 1459465"/>
              <a:gd name="connsiteX3" fmla="*/ 1330926 w 2025778"/>
              <a:gd name="connsiteY3" fmla="*/ 315424 h 1459465"/>
              <a:gd name="connsiteX4" fmla="*/ 1474987 w 2025778"/>
              <a:gd name="connsiteY4" fmla="*/ 271420 h 1459465"/>
              <a:gd name="connsiteX5" fmla="*/ 1732648 w 2025778"/>
              <a:gd name="connsiteY5" fmla="*/ 529081 h 1459465"/>
              <a:gd name="connsiteX6" fmla="*/ 1712401 w 2025778"/>
              <a:gd name="connsiteY6" fmla="*/ 629375 h 1459465"/>
              <a:gd name="connsiteX7" fmla="*/ 1709850 w 2025778"/>
              <a:gd name="connsiteY7" fmla="*/ 634075 h 1459465"/>
              <a:gd name="connsiteX8" fmla="*/ 1759893 w 2025778"/>
              <a:gd name="connsiteY8" fmla="*/ 648938 h 1459465"/>
              <a:gd name="connsiteX9" fmla="*/ 2025778 w 2025778"/>
              <a:gd name="connsiteY9" fmla="*/ 1039641 h 1459465"/>
              <a:gd name="connsiteX10" fmla="*/ 1690564 w 2025778"/>
              <a:gd name="connsiteY10" fmla="*/ 1450936 h 1459465"/>
              <a:gd name="connsiteX11" fmla="*/ 1631891 w 2025778"/>
              <a:gd name="connsiteY11" fmla="*/ 1456851 h 1459465"/>
              <a:gd name="connsiteX12" fmla="*/ 1631891 w 2025778"/>
              <a:gd name="connsiteY12" fmla="*/ 1459465 h 1459465"/>
              <a:gd name="connsiteX13" fmla="*/ 1605960 w 2025778"/>
              <a:gd name="connsiteY13" fmla="*/ 1459465 h 1459465"/>
              <a:gd name="connsiteX14" fmla="*/ 1605954 w 2025778"/>
              <a:gd name="connsiteY14" fmla="*/ 1459465 h 1459465"/>
              <a:gd name="connsiteX15" fmla="*/ 1605948 w 2025778"/>
              <a:gd name="connsiteY15" fmla="*/ 1459465 h 1459465"/>
              <a:gd name="connsiteX16" fmla="*/ 1125266 w 2025778"/>
              <a:gd name="connsiteY16" fmla="*/ 1459465 h 1459465"/>
              <a:gd name="connsiteX17" fmla="*/ 1125266 w 2025778"/>
              <a:gd name="connsiteY17" fmla="*/ 1082146 h 1459465"/>
              <a:gd name="connsiteX18" fmla="*/ 1237643 w 2025778"/>
              <a:gd name="connsiteY18" fmla="*/ 1082146 h 1459465"/>
              <a:gd name="connsiteX19" fmla="*/ 1012889 w 2025778"/>
              <a:gd name="connsiteY19" fmla="*/ 857391 h 1459465"/>
              <a:gd name="connsiteX20" fmla="*/ 788134 w 2025778"/>
              <a:gd name="connsiteY20" fmla="*/ 1082146 h 1459465"/>
              <a:gd name="connsiteX21" fmla="*/ 900511 w 2025778"/>
              <a:gd name="connsiteY21" fmla="*/ 1082146 h 1459465"/>
              <a:gd name="connsiteX22" fmla="*/ 900511 w 2025778"/>
              <a:gd name="connsiteY22" fmla="*/ 1459465 h 1459465"/>
              <a:gd name="connsiteX23" fmla="*/ 481574 w 2025778"/>
              <a:gd name="connsiteY23" fmla="*/ 1459465 h 1459465"/>
              <a:gd name="connsiteX24" fmla="*/ 481574 w 2025778"/>
              <a:gd name="connsiteY24" fmla="*/ 1458201 h 1459465"/>
              <a:gd name="connsiteX25" fmla="*/ 456542 w 2025778"/>
              <a:gd name="connsiteY25" fmla="*/ 1459465 h 1459465"/>
              <a:gd name="connsiteX26" fmla="*/ 0 w 2025778"/>
              <a:gd name="connsiteY26" fmla="*/ 1002924 h 1459465"/>
              <a:gd name="connsiteX27" fmla="*/ 278835 w 2025778"/>
              <a:gd name="connsiteY27" fmla="*/ 582259 h 1459465"/>
              <a:gd name="connsiteX28" fmla="*/ 282598 w 2025778"/>
              <a:gd name="connsiteY28" fmla="*/ 581091 h 1459465"/>
              <a:gd name="connsiteX29" fmla="*/ 282142 w 2025778"/>
              <a:gd name="connsiteY29" fmla="*/ 578106 h 1459465"/>
              <a:gd name="connsiteX30" fmla="*/ 279434 w 2025778"/>
              <a:gd name="connsiteY30" fmla="*/ 524481 h 1459465"/>
              <a:gd name="connsiteX31" fmla="*/ 803915 w 2025778"/>
              <a:gd name="connsiteY31" fmla="*/ 0 h 145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25778" h="1459465">
                <a:moveTo>
                  <a:pt x="803915" y="0"/>
                </a:moveTo>
                <a:cubicBezTo>
                  <a:pt x="1021162" y="0"/>
                  <a:pt x="1207559" y="132085"/>
                  <a:pt x="1287179" y="320329"/>
                </a:cubicBezTo>
                <a:lnTo>
                  <a:pt x="1294887" y="345159"/>
                </a:lnTo>
                <a:lnTo>
                  <a:pt x="1330926" y="315424"/>
                </a:lnTo>
                <a:cubicBezTo>
                  <a:pt x="1372049" y="287642"/>
                  <a:pt x="1421624" y="271420"/>
                  <a:pt x="1474987" y="271420"/>
                </a:cubicBezTo>
                <a:cubicBezTo>
                  <a:pt x="1617289" y="271420"/>
                  <a:pt x="1732648" y="386779"/>
                  <a:pt x="1732648" y="529081"/>
                </a:cubicBezTo>
                <a:cubicBezTo>
                  <a:pt x="1732648" y="564657"/>
                  <a:pt x="1725438" y="598549"/>
                  <a:pt x="1712401" y="629375"/>
                </a:cubicBezTo>
                <a:lnTo>
                  <a:pt x="1709850" y="634075"/>
                </a:lnTo>
                <a:lnTo>
                  <a:pt x="1759893" y="648938"/>
                </a:lnTo>
                <a:cubicBezTo>
                  <a:pt x="1915599" y="710336"/>
                  <a:pt x="2025778" y="862121"/>
                  <a:pt x="2025778" y="1039641"/>
                </a:cubicBezTo>
                <a:cubicBezTo>
                  <a:pt x="2025778" y="1242521"/>
                  <a:pt x="1881871" y="1411789"/>
                  <a:pt x="1690564" y="1450936"/>
                </a:cubicBezTo>
                <a:lnTo>
                  <a:pt x="1631891" y="1456851"/>
                </a:lnTo>
                <a:lnTo>
                  <a:pt x="1631891" y="1459465"/>
                </a:lnTo>
                <a:lnTo>
                  <a:pt x="1605960" y="1459465"/>
                </a:lnTo>
                <a:lnTo>
                  <a:pt x="1605954" y="1459465"/>
                </a:lnTo>
                <a:lnTo>
                  <a:pt x="1605948" y="1459465"/>
                </a:lnTo>
                <a:lnTo>
                  <a:pt x="1125266" y="1459465"/>
                </a:lnTo>
                <a:lnTo>
                  <a:pt x="1125266" y="1082146"/>
                </a:lnTo>
                <a:lnTo>
                  <a:pt x="1237643" y="1082146"/>
                </a:lnTo>
                <a:lnTo>
                  <a:pt x="1012889" y="857391"/>
                </a:lnTo>
                <a:lnTo>
                  <a:pt x="788134" y="1082146"/>
                </a:lnTo>
                <a:lnTo>
                  <a:pt x="900511" y="1082146"/>
                </a:lnTo>
                <a:lnTo>
                  <a:pt x="900511" y="1459465"/>
                </a:lnTo>
                <a:lnTo>
                  <a:pt x="481574" y="1459465"/>
                </a:lnTo>
                <a:lnTo>
                  <a:pt x="481574" y="1458201"/>
                </a:lnTo>
                <a:lnTo>
                  <a:pt x="456542" y="1459465"/>
                </a:lnTo>
                <a:cubicBezTo>
                  <a:pt x="204401" y="1459465"/>
                  <a:pt x="0" y="1255064"/>
                  <a:pt x="0" y="1002924"/>
                </a:cubicBezTo>
                <a:cubicBezTo>
                  <a:pt x="0" y="813818"/>
                  <a:pt x="114976" y="651566"/>
                  <a:pt x="278835" y="582259"/>
                </a:cubicBezTo>
                <a:lnTo>
                  <a:pt x="282598" y="581091"/>
                </a:lnTo>
                <a:lnTo>
                  <a:pt x="282142" y="578106"/>
                </a:lnTo>
                <a:cubicBezTo>
                  <a:pt x="280352" y="560475"/>
                  <a:pt x="279434" y="542585"/>
                  <a:pt x="279434" y="524481"/>
                </a:cubicBezTo>
                <a:cubicBezTo>
                  <a:pt x="279434" y="234818"/>
                  <a:pt x="514252" y="0"/>
                  <a:pt x="803915"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548676" y="3163319"/>
            <a:ext cx="2454665" cy="3634028"/>
            <a:chOff x="6548676" y="2539857"/>
            <a:chExt cx="2454665" cy="3634028"/>
          </a:xfrm>
        </p:grpSpPr>
        <p:sp>
          <p:nvSpPr>
            <p:cNvPr id="10" name="弧形 9"/>
            <p:cNvSpPr/>
            <p:nvPr/>
          </p:nvSpPr>
          <p:spPr>
            <a:xfrm rot="19824461">
              <a:off x="6548676" y="2539857"/>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等腰三角形 10"/>
            <p:cNvSpPr>
              <a:spLocks noChangeAspect="1"/>
            </p:cNvSpPr>
            <p:nvPr/>
          </p:nvSpPr>
          <p:spPr>
            <a:xfrm rot="8771035">
              <a:off x="8429117" y="326766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678063" y="3269279"/>
            <a:ext cx="2169224" cy="3003452"/>
            <a:chOff x="5678063" y="2645817"/>
            <a:chExt cx="2169224" cy="3003452"/>
          </a:xfrm>
        </p:grpSpPr>
        <p:sp>
          <p:nvSpPr>
            <p:cNvPr id="13" name="弧形 12"/>
            <p:cNvSpPr/>
            <p:nvPr/>
          </p:nvSpPr>
          <p:spPr>
            <a:xfrm rot="892045">
              <a:off x="5678063" y="2645817"/>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等腰三角形 15"/>
            <p:cNvSpPr>
              <a:spLocks noChangeAspect="1"/>
            </p:cNvSpPr>
            <p:nvPr/>
          </p:nvSpPr>
          <p:spPr>
            <a:xfrm rot="10982194">
              <a:off x="7631287" y="3963971"/>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239353" y="3132842"/>
            <a:ext cx="2454665" cy="3634028"/>
            <a:chOff x="3239353" y="2509380"/>
            <a:chExt cx="2454665" cy="3634028"/>
          </a:xfrm>
        </p:grpSpPr>
        <p:sp>
          <p:nvSpPr>
            <p:cNvPr id="18" name="弧形 17"/>
            <p:cNvSpPr/>
            <p:nvPr/>
          </p:nvSpPr>
          <p:spPr>
            <a:xfrm rot="1775539" flipH="1">
              <a:off x="3239353" y="2509380"/>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等腰三角形 18"/>
            <p:cNvSpPr>
              <a:spLocks noChangeAspect="1"/>
            </p:cNvSpPr>
            <p:nvPr/>
          </p:nvSpPr>
          <p:spPr>
            <a:xfrm rot="12828965" flipH="1">
              <a:off x="3597577" y="3237188"/>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95407" y="3238802"/>
            <a:ext cx="2169224" cy="3003452"/>
            <a:chOff x="4395407" y="2615340"/>
            <a:chExt cx="2169224" cy="3003452"/>
          </a:xfrm>
        </p:grpSpPr>
        <p:sp>
          <p:nvSpPr>
            <p:cNvPr id="21" name="弧形 20"/>
            <p:cNvSpPr/>
            <p:nvPr/>
          </p:nvSpPr>
          <p:spPr>
            <a:xfrm rot="20707955" flipH="1">
              <a:off x="4535899" y="2615340"/>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等腰三角形 21"/>
            <p:cNvSpPr>
              <a:spLocks noChangeAspect="1"/>
            </p:cNvSpPr>
            <p:nvPr/>
          </p:nvSpPr>
          <p:spPr>
            <a:xfrm rot="10617806" flipH="1">
              <a:off x="4395407" y="3933494"/>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230043" y="3056011"/>
            <a:ext cx="5495544" cy="3269420"/>
            <a:chOff x="230043" y="2432549"/>
            <a:chExt cx="5495544" cy="3269420"/>
          </a:xfrm>
        </p:grpSpPr>
        <p:sp>
          <p:nvSpPr>
            <p:cNvPr id="24" name="等腰三角形 23"/>
            <p:cNvSpPr>
              <a:spLocks noChangeAspect="1"/>
            </p:cNvSpPr>
            <p:nvPr/>
          </p:nvSpPr>
          <p:spPr>
            <a:xfrm rot="14582116" flipH="1">
              <a:off x="3102617" y="244744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p:cNvSpPr/>
            <p:nvPr/>
          </p:nvSpPr>
          <p:spPr>
            <a:xfrm rot="3531030" flipH="1">
              <a:off x="1511662" y="1488045"/>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6" name="组合 25"/>
          <p:cNvGrpSpPr/>
          <p:nvPr/>
        </p:nvGrpSpPr>
        <p:grpSpPr>
          <a:xfrm>
            <a:off x="6517108" y="3086488"/>
            <a:ext cx="5495544" cy="3269420"/>
            <a:chOff x="6517108" y="2463026"/>
            <a:chExt cx="5495544" cy="3269420"/>
          </a:xfrm>
        </p:grpSpPr>
        <p:sp>
          <p:nvSpPr>
            <p:cNvPr id="27" name="等腰三角形 26"/>
            <p:cNvSpPr>
              <a:spLocks noChangeAspect="1"/>
            </p:cNvSpPr>
            <p:nvPr/>
          </p:nvSpPr>
          <p:spPr>
            <a:xfrm rot="7017884">
              <a:off x="8924077" y="2477922"/>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弧形 28"/>
            <p:cNvSpPr/>
            <p:nvPr/>
          </p:nvSpPr>
          <p:spPr>
            <a:xfrm rot="18068970">
              <a:off x="7798727" y="1518522"/>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0" name="组合 29"/>
          <p:cNvGrpSpPr/>
          <p:nvPr/>
        </p:nvGrpSpPr>
        <p:grpSpPr>
          <a:xfrm>
            <a:off x="7427773" y="4843052"/>
            <a:ext cx="640198" cy="640198"/>
            <a:chOff x="7427773" y="4219590"/>
            <a:chExt cx="640198" cy="640198"/>
          </a:xfrm>
        </p:grpSpPr>
        <p:sp>
          <p:nvSpPr>
            <p:cNvPr id="31" name="椭圆 30"/>
            <p:cNvSpPr/>
            <p:nvPr/>
          </p:nvSpPr>
          <p:spPr>
            <a:xfrm>
              <a:off x="7427773" y="4219590"/>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2"/>
            <p:cNvSpPr>
              <a:spLocks noEditPoints="1"/>
            </p:cNvSpPr>
            <p:nvPr/>
          </p:nvSpPr>
          <p:spPr bwMode="auto">
            <a:xfrm>
              <a:off x="7592145" y="4416757"/>
              <a:ext cx="331625" cy="24717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3" name="组合 32"/>
          <p:cNvGrpSpPr/>
          <p:nvPr/>
        </p:nvGrpSpPr>
        <p:grpSpPr>
          <a:xfrm>
            <a:off x="2498210" y="3075155"/>
            <a:ext cx="640198" cy="640198"/>
            <a:chOff x="2498210" y="2451693"/>
            <a:chExt cx="640198" cy="640198"/>
          </a:xfrm>
        </p:grpSpPr>
        <p:sp>
          <p:nvSpPr>
            <p:cNvPr id="34" name="椭圆 33"/>
            <p:cNvSpPr/>
            <p:nvPr/>
          </p:nvSpPr>
          <p:spPr>
            <a:xfrm flipH="1">
              <a:off x="2498210" y="2451693"/>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16"/>
            <p:cNvSpPr>
              <a:spLocks noEditPoints="1"/>
            </p:cNvSpPr>
            <p:nvPr/>
          </p:nvSpPr>
          <p:spPr bwMode="auto">
            <a:xfrm>
              <a:off x="2677762" y="2571026"/>
              <a:ext cx="281246" cy="320004"/>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4174723" y="4812575"/>
            <a:ext cx="640198" cy="640198"/>
            <a:chOff x="4174723" y="4189113"/>
            <a:chExt cx="640198" cy="640198"/>
          </a:xfrm>
        </p:grpSpPr>
        <p:sp>
          <p:nvSpPr>
            <p:cNvPr id="37" name="椭圆 36"/>
            <p:cNvSpPr/>
            <p:nvPr/>
          </p:nvSpPr>
          <p:spPr>
            <a:xfrm flipH="1">
              <a:off x="4174723" y="4189113"/>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1"/>
            <p:cNvSpPr>
              <a:spLocks noEditPoints="1"/>
            </p:cNvSpPr>
            <p:nvPr/>
          </p:nvSpPr>
          <p:spPr bwMode="auto">
            <a:xfrm>
              <a:off x="4378733" y="4326394"/>
              <a:ext cx="283270" cy="35623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9" name="组合 38"/>
          <p:cNvGrpSpPr/>
          <p:nvPr/>
        </p:nvGrpSpPr>
        <p:grpSpPr>
          <a:xfrm>
            <a:off x="3125785" y="4031611"/>
            <a:ext cx="640198" cy="640198"/>
            <a:chOff x="3125785" y="3408149"/>
            <a:chExt cx="640198" cy="640198"/>
          </a:xfrm>
        </p:grpSpPr>
        <p:sp>
          <p:nvSpPr>
            <p:cNvPr id="40" name="椭圆 39"/>
            <p:cNvSpPr/>
            <p:nvPr/>
          </p:nvSpPr>
          <p:spPr>
            <a:xfrm flipH="1">
              <a:off x="3125785" y="3408149"/>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22"/>
            <p:cNvSpPr>
              <a:spLocks noEditPoints="1"/>
            </p:cNvSpPr>
            <p:nvPr/>
          </p:nvSpPr>
          <p:spPr bwMode="auto">
            <a:xfrm>
              <a:off x="3314122" y="3518365"/>
              <a:ext cx="280500" cy="329403"/>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8476711" y="4062088"/>
            <a:ext cx="640198" cy="640198"/>
            <a:chOff x="8476711" y="3438626"/>
            <a:chExt cx="640198" cy="640198"/>
          </a:xfrm>
        </p:grpSpPr>
        <p:sp>
          <p:nvSpPr>
            <p:cNvPr id="43" name="椭圆 42"/>
            <p:cNvSpPr/>
            <p:nvPr/>
          </p:nvSpPr>
          <p:spPr>
            <a:xfrm>
              <a:off x="8476711" y="3438626"/>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5"/>
            <p:cNvSpPr>
              <a:spLocks noEditPoints="1"/>
            </p:cNvSpPr>
            <p:nvPr/>
          </p:nvSpPr>
          <p:spPr bwMode="auto">
            <a:xfrm>
              <a:off x="8638453" y="3517427"/>
              <a:ext cx="316713" cy="40810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5" name="组合 44"/>
          <p:cNvGrpSpPr/>
          <p:nvPr/>
        </p:nvGrpSpPr>
        <p:grpSpPr>
          <a:xfrm>
            <a:off x="9104286" y="3105632"/>
            <a:ext cx="640198" cy="640198"/>
            <a:chOff x="9104286" y="2482170"/>
            <a:chExt cx="640198" cy="640198"/>
          </a:xfrm>
        </p:grpSpPr>
        <p:sp>
          <p:nvSpPr>
            <p:cNvPr id="46" name="椭圆 45"/>
            <p:cNvSpPr/>
            <p:nvPr/>
          </p:nvSpPr>
          <p:spPr>
            <a:xfrm>
              <a:off x="9104286" y="2482170"/>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16"/>
            <p:cNvSpPr>
              <a:spLocks noEditPoints="1"/>
            </p:cNvSpPr>
            <p:nvPr/>
          </p:nvSpPr>
          <p:spPr bwMode="auto">
            <a:xfrm>
              <a:off x="9241231" y="2634868"/>
              <a:ext cx="419829" cy="33480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48" name="矩形 47"/>
          <p:cNvSpPr>
            <a:spLocks noChangeArrowheads="1"/>
          </p:cNvSpPr>
          <p:nvPr/>
        </p:nvSpPr>
        <p:spPr bwMode="auto">
          <a:xfrm>
            <a:off x="9661060" y="3597650"/>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49" name="矩形 47"/>
          <p:cNvSpPr>
            <a:spLocks noChangeArrowheads="1"/>
          </p:cNvSpPr>
          <p:nvPr/>
        </p:nvSpPr>
        <p:spPr bwMode="auto">
          <a:xfrm>
            <a:off x="9065558" y="4463434"/>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0" name="矩形 47"/>
          <p:cNvSpPr>
            <a:spLocks noChangeArrowheads="1"/>
          </p:cNvSpPr>
          <p:nvPr/>
        </p:nvSpPr>
        <p:spPr bwMode="auto">
          <a:xfrm>
            <a:off x="7898562" y="5459475"/>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1" name="矩形 50"/>
          <p:cNvSpPr>
            <a:spLocks noChangeArrowheads="1"/>
          </p:cNvSpPr>
          <p:nvPr/>
        </p:nvSpPr>
        <p:spPr bwMode="auto">
          <a:xfrm>
            <a:off x="1911666" y="5472514"/>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2" name="矩形 47"/>
          <p:cNvSpPr>
            <a:spLocks noChangeArrowheads="1"/>
          </p:cNvSpPr>
          <p:nvPr/>
        </p:nvSpPr>
        <p:spPr bwMode="auto">
          <a:xfrm>
            <a:off x="751911" y="4582430"/>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3" name="矩形 47"/>
          <p:cNvSpPr>
            <a:spLocks noChangeArrowheads="1"/>
          </p:cNvSpPr>
          <p:nvPr/>
        </p:nvSpPr>
        <p:spPr bwMode="auto">
          <a:xfrm>
            <a:off x="55621" y="3656782"/>
            <a:ext cx="253094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4" name="文本框 53"/>
          <p:cNvSpPr txBox="1"/>
          <p:nvPr/>
        </p:nvSpPr>
        <p:spPr>
          <a:xfrm>
            <a:off x="5261147" y="4266172"/>
            <a:ext cx="1728358" cy="707886"/>
          </a:xfrm>
          <a:prstGeom prst="rect">
            <a:avLst/>
          </a:prstGeom>
          <a:noFill/>
        </p:spPr>
        <p:txBody>
          <a:bodyPr wrap="none" rtlCol="0">
            <a:spAutoFit/>
          </a:bodyPr>
          <a:lstStyle/>
          <a:p>
            <a:r>
              <a:rPr lang="zh-CN" altLang="en-US" sz="4000" b="1" dirty="0" smtClean="0">
                <a:latin typeface="幼圆" panose="02010509060101010101" pitchFamily="49" charset="-122"/>
                <a:ea typeface="幼圆" panose="02010509060101010101" pitchFamily="49" charset="-122"/>
              </a:rPr>
              <a:t>代理商</a:t>
            </a:r>
            <a:endParaRPr lang="zh-CN" altLang="en-US" sz="4000" b="1"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4097975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barn(outVertical)">
                                      <p:cBhvr>
                                        <p:cTn id="13" dur="500"/>
                                        <p:tgtEl>
                                          <p:spTgt spid="54"/>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par>
                                <p:cTn id="21" presetID="22" presetClass="entr" presetSubtype="2"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par>
                                <p:cTn id="28" presetID="22" presetClass="entr" presetSubtype="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nodeType="withEffect">
                                  <p:stCondLst>
                                    <p:cond delay="25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nodeType="withEffect">
                                  <p:stCondLst>
                                    <p:cond delay="75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nodeType="withEffect">
                                  <p:stCondLst>
                                    <p:cond delay="100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nodeType="withEffect">
                                  <p:stCondLst>
                                    <p:cond delay="125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par>
                          <p:cTn id="53" fill="hold">
                            <p:stCondLst>
                              <p:cond delay="4250"/>
                            </p:stCondLst>
                            <p:childTnLst>
                              <p:par>
                                <p:cTn id="54" presetID="22" presetClass="entr" presetSubtype="8"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left)">
                                      <p:cBhvr>
                                        <p:cTn id="56" dur="500"/>
                                        <p:tgtEl>
                                          <p:spTgt spid="53"/>
                                        </p:tgtEl>
                                      </p:cBhvr>
                                    </p:animEffect>
                                  </p:childTnLst>
                                </p:cTn>
                              </p:par>
                            </p:childTnLst>
                          </p:cTn>
                        </p:par>
                        <p:par>
                          <p:cTn id="57" fill="hold">
                            <p:stCondLst>
                              <p:cond delay="4750"/>
                            </p:stCondLst>
                            <p:childTnLst>
                              <p:par>
                                <p:cTn id="58" presetID="22" presetClass="entr" presetSubtype="8"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childTnLst>
                          </p:cTn>
                        </p:par>
                        <p:par>
                          <p:cTn id="61" fill="hold">
                            <p:stCondLst>
                              <p:cond delay="5250"/>
                            </p:stCondLst>
                            <p:childTnLst>
                              <p:par>
                                <p:cTn id="62" presetID="22" presetClass="entr" presetSubtype="8" fill="hold" grpId="0" nodeType="after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wipe(left)">
                                      <p:cBhvr>
                                        <p:cTn id="64" dur="500"/>
                                        <p:tgtEl>
                                          <p:spTgt spid="51"/>
                                        </p:tgtEl>
                                      </p:cBhvr>
                                    </p:animEffect>
                                  </p:childTnLst>
                                </p:cTn>
                              </p:par>
                            </p:childTnLst>
                          </p:cTn>
                        </p:par>
                        <p:par>
                          <p:cTn id="65" fill="hold">
                            <p:stCondLst>
                              <p:cond delay="5750"/>
                            </p:stCondLst>
                            <p:childTnLst>
                              <p:par>
                                <p:cTn id="66" presetID="22" presetClass="entr" presetSubtype="8"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childTnLst>
                          </p:cTn>
                        </p:par>
                        <p:par>
                          <p:cTn id="69" fill="hold">
                            <p:stCondLst>
                              <p:cond delay="6250"/>
                            </p:stCondLst>
                            <p:childTnLst>
                              <p:par>
                                <p:cTn id="70" presetID="22" presetClass="entr" presetSubtype="8"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left)">
                                      <p:cBhvr>
                                        <p:cTn id="72" dur="500"/>
                                        <p:tgtEl>
                                          <p:spTgt spid="49"/>
                                        </p:tgtEl>
                                      </p:cBhvr>
                                    </p:animEffect>
                                  </p:childTnLst>
                                </p:cTn>
                              </p:par>
                            </p:childTnLst>
                          </p:cTn>
                        </p:par>
                        <p:par>
                          <p:cTn id="73" fill="hold">
                            <p:stCondLst>
                              <p:cond delay="6750"/>
                            </p:stCondLst>
                            <p:childTnLst>
                              <p:par>
                                <p:cTn id="74" presetID="22" presetClass="entr" presetSubtype="8"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left)">
                                      <p:cBhvr>
                                        <p:cTn id="7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p:bldP spid="49" grpId="0"/>
      <p:bldP spid="50" grpId="0"/>
      <p:bldP spid="51" grpId="0"/>
      <p:bldP spid="52" grpId="0"/>
      <p:bldP spid="53"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04</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发展前景</a:t>
            </a:r>
          </a:p>
        </p:txBody>
      </p:sp>
      <p:sp>
        <p:nvSpPr>
          <p:cNvPr id="24" name="TextBox 1"/>
          <p:cNvSpPr txBox="1"/>
          <p:nvPr/>
        </p:nvSpPr>
        <p:spPr>
          <a:xfrm>
            <a:off x="7417096" y="23392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发展前景</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21" name="文本框 9"/>
          <p:cNvSpPr txBox="1"/>
          <p:nvPr/>
        </p:nvSpPr>
        <p:spPr>
          <a:xfrm>
            <a:off x="6952594" y="379217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产品开发计划</a:t>
            </a:r>
          </a:p>
        </p:txBody>
      </p:sp>
      <p:sp>
        <p:nvSpPr>
          <p:cNvPr id="22" name="文本框 9"/>
          <p:cNvSpPr txBox="1"/>
          <p:nvPr/>
        </p:nvSpPr>
        <p:spPr>
          <a:xfrm>
            <a:off x="6952593" y="422609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市场开拓计划</a:t>
            </a:r>
          </a:p>
        </p:txBody>
      </p:sp>
      <p:sp>
        <p:nvSpPr>
          <p:cNvPr id="23" name="文本框 22"/>
          <p:cNvSpPr txBox="1"/>
          <p:nvPr/>
        </p:nvSpPr>
        <p:spPr>
          <a:xfrm>
            <a:off x="9223550" y="423044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五年发展规划</a:t>
            </a:r>
          </a:p>
        </p:txBody>
      </p:sp>
      <p:sp>
        <p:nvSpPr>
          <p:cNvPr id="25" name="文本框 9"/>
          <p:cNvSpPr txBox="1"/>
          <p:nvPr/>
        </p:nvSpPr>
        <p:spPr>
          <a:xfrm>
            <a:off x="6952593" y="466436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销售网络布局</a:t>
            </a:r>
          </a:p>
        </p:txBody>
      </p:sp>
      <p:sp>
        <p:nvSpPr>
          <p:cNvPr id="26" name="文本框 9"/>
          <p:cNvSpPr txBox="1"/>
          <p:nvPr/>
        </p:nvSpPr>
        <p:spPr>
          <a:xfrm>
            <a:off x="9223549" y="379652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短期盈利计划</a:t>
            </a:r>
          </a:p>
        </p:txBody>
      </p:sp>
    </p:spTree>
    <p:extLst>
      <p:ext uri="{BB962C8B-B14F-4D97-AF65-F5344CB8AC3E}">
        <p14:creationId xmlns:p14="http://schemas.microsoft.com/office/powerpoint/2010/main" val="2317352218"/>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21" grpId="0"/>
      <p:bldP spid="22" grpId="0"/>
      <p:bldP spid="23"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3942821" y="120688"/>
            <a:ext cx="4339650"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产品开发计划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Freeform 24"/>
          <p:cNvSpPr>
            <a:spLocks/>
          </p:cNvSpPr>
          <p:nvPr/>
        </p:nvSpPr>
        <p:spPr bwMode="auto">
          <a:xfrm>
            <a:off x="6358833" y="2306353"/>
            <a:ext cx="2041398" cy="3586047"/>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9" name="Freeform 25"/>
          <p:cNvSpPr>
            <a:spLocks/>
          </p:cNvSpPr>
          <p:nvPr/>
        </p:nvSpPr>
        <p:spPr bwMode="auto">
          <a:xfrm>
            <a:off x="6860312" y="3531665"/>
            <a:ext cx="1539919" cy="236073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0" name="Freeform 26"/>
          <p:cNvSpPr>
            <a:spLocks/>
          </p:cNvSpPr>
          <p:nvPr/>
        </p:nvSpPr>
        <p:spPr bwMode="auto">
          <a:xfrm>
            <a:off x="7380714" y="4756976"/>
            <a:ext cx="1019516" cy="1135424"/>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1" name="Freeform 30"/>
          <p:cNvSpPr>
            <a:spLocks/>
          </p:cNvSpPr>
          <p:nvPr/>
        </p:nvSpPr>
        <p:spPr bwMode="auto">
          <a:xfrm>
            <a:off x="3778109" y="2306353"/>
            <a:ext cx="2041397" cy="3586047"/>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2" name="Freeform 31"/>
          <p:cNvSpPr>
            <a:spLocks/>
          </p:cNvSpPr>
          <p:nvPr/>
        </p:nvSpPr>
        <p:spPr bwMode="auto">
          <a:xfrm>
            <a:off x="3778110" y="3531665"/>
            <a:ext cx="1539917" cy="2360735"/>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13" name="Freeform 32"/>
          <p:cNvSpPr>
            <a:spLocks/>
          </p:cNvSpPr>
          <p:nvPr/>
        </p:nvSpPr>
        <p:spPr bwMode="auto">
          <a:xfrm>
            <a:off x="3778109" y="4756976"/>
            <a:ext cx="1021881" cy="1135424"/>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grpSp>
        <p:nvGrpSpPr>
          <p:cNvPr id="16" name="组合 15"/>
          <p:cNvGrpSpPr/>
          <p:nvPr/>
        </p:nvGrpSpPr>
        <p:grpSpPr>
          <a:xfrm>
            <a:off x="2992775" y="1916052"/>
            <a:ext cx="785334" cy="775873"/>
            <a:chOff x="2992775" y="1916052"/>
            <a:chExt cx="785334" cy="775873"/>
          </a:xfrm>
        </p:grpSpPr>
        <p:sp>
          <p:nvSpPr>
            <p:cNvPr id="17" name="Freeform 27"/>
            <p:cNvSpPr>
              <a:spLocks/>
            </p:cNvSpPr>
            <p:nvPr/>
          </p:nvSpPr>
          <p:spPr bwMode="auto">
            <a:xfrm>
              <a:off x="2992775" y="1916052"/>
              <a:ext cx="785334" cy="77587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18" name="Freeform 33"/>
            <p:cNvSpPr>
              <a:spLocks noEditPoints="1"/>
            </p:cNvSpPr>
            <p:nvPr/>
          </p:nvSpPr>
          <p:spPr bwMode="auto">
            <a:xfrm>
              <a:off x="3196205" y="2128944"/>
              <a:ext cx="378475" cy="350089"/>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19" name="组合 18"/>
          <p:cNvGrpSpPr/>
          <p:nvPr/>
        </p:nvGrpSpPr>
        <p:grpSpPr>
          <a:xfrm>
            <a:off x="8400230" y="3143729"/>
            <a:ext cx="785334" cy="773508"/>
            <a:chOff x="8400230" y="3143729"/>
            <a:chExt cx="785334" cy="773508"/>
          </a:xfrm>
        </p:grpSpPr>
        <p:sp>
          <p:nvSpPr>
            <p:cNvPr id="20" name="Freeform 22"/>
            <p:cNvSpPr>
              <a:spLocks/>
            </p:cNvSpPr>
            <p:nvPr/>
          </p:nvSpPr>
          <p:spPr bwMode="auto">
            <a:xfrm>
              <a:off x="8400230" y="3143729"/>
              <a:ext cx="785334" cy="773508"/>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21" name="Freeform 34"/>
            <p:cNvSpPr>
              <a:spLocks noEditPoints="1"/>
            </p:cNvSpPr>
            <p:nvPr/>
          </p:nvSpPr>
          <p:spPr bwMode="auto">
            <a:xfrm>
              <a:off x="8665162" y="3349524"/>
              <a:ext cx="257835" cy="364282"/>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2" name="组合 21"/>
          <p:cNvGrpSpPr/>
          <p:nvPr/>
        </p:nvGrpSpPr>
        <p:grpSpPr>
          <a:xfrm>
            <a:off x="8400230" y="1916052"/>
            <a:ext cx="785334" cy="775873"/>
            <a:chOff x="8400230" y="1916052"/>
            <a:chExt cx="785334" cy="775873"/>
          </a:xfrm>
        </p:grpSpPr>
        <p:sp>
          <p:nvSpPr>
            <p:cNvPr id="23" name="Freeform 21"/>
            <p:cNvSpPr>
              <a:spLocks/>
            </p:cNvSpPr>
            <p:nvPr/>
          </p:nvSpPr>
          <p:spPr bwMode="auto">
            <a:xfrm>
              <a:off x="8400230" y="1916052"/>
              <a:ext cx="785334" cy="775873"/>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24" name="Freeform 35"/>
            <p:cNvSpPr>
              <a:spLocks noEditPoints="1"/>
            </p:cNvSpPr>
            <p:nvPr/>
          </p:nvSpPr>
          <p:spPr bwMode="auto">
            <a:xfrm>
              <a:off x="8624950" y="2093461"/>
              <a:ext cx="328800" cy="418689"/>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5" name="组合 24"/>
          <p:cNvGrpSpPr/>
          <p:nvPr/>
        </p:nvGrpSpPr>
        <p:grpSpPr>
          <a:xfrm>
            <a:off x="8400230" y="4369039"/>
            <a:ext cx="785334" cy="775873"/>
            <a:chOff x="8400230" y="4369039"/>
            <a:chExt cx="785334" cy="775873"/>
          </a:xfrm>
        </p:grpSpPr>
        <p:sp>
          <p:nvSpPr>
            <p:cNvPr id="26" name="Freeform 23"/>
            <p:cNvSpPr>
              <a:spLocks/>
            </p:cNvSpPr>
            <p:nvPr/>
          </p:nvSpPr>
          <p:spPr bwMode="auto">
            <a:xfrm>
              <a:off x="8400230" y="4369039"/>
              <a:ext cx="785334" cy="775873"/>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27" name="Freeform 36"/>
            <p:cNvSpPr>
              <a:spLocks noEditPoints="1"/>
            </p:cNvSpPr>
            <p:nvPr/>
          </p:nvSpPr>
          <p:spPr bwMode="auto">
            <a:xfrm>
              <a:off x="8653334" y="4570105"/>
              <a:ext cx="279125" cy="376108"/>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9" name="组合 28"/>
          <p:cNvGrpSpPr/>
          <p:nvPr/>
        </p:nvGrpSpPr>
        <p:grpSpPr>
          <a:xfrm>
            <a:off x="2992775" y="3143729"/>
            <a:ext cx="785334" cy="773508"/>
            <a:chOff x="2992775" y="3143729"/>
            <a:chExt cx="785334" cy="773508"/>
          </a:xfrm>
        </p:grpSpPr>
        <p:sp>
          <p:nvSpPr>
            <p:cNvPr id="30" name="Freeform 28"/>
            <p:cNvSpPr>
              <a:spLocks/>
            </p:cNvSpPr>
            <p:nvPr/>
          </p:nvSpPr>
          <p:spPr bwMode="auto">
            <a:xfrm>
              <a:off x="2992775" y="3143729"/>
              <a:ext cx="785334" cy="773508"/>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31" name="Freeform 37"/>
            <p:cNvSpPr>
              <a:spLocks noEditPoints="1"/>
            </p:cNvSpPr>
            <p:nvPr/>
          </p:nvSpPr>
          <p:spPr bwMode="auto">
            <a:xfrm>
              <a:off x="3222226" y="3342427"/>
              <a:ext cx="328800" cy="378475"/>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32" name="组合 31"/>
          <p:cNvGrpSpPr/>
          <p:nvPr/>
        </p:nvGrpSpPr>
        <p:grpSpPr>
          <a:xfrm>
            <a:off x="2992775" y="4369039"/>
            <a:ext cx="785334" cy="775873"/>
            <a:chOff x="2992775" y="4369039"/>
            <a:chExt cx="785334" cy="775873"/>
          </a:xfrm>
        </p:grpSpPr>
        <p:sp>
          <p:nvSpPr>
            <p:cNvPr id="33" name="Freeform 29"/>
            <p:cNvSpPr>
              <a:spLocks/>
            </p:cNvSpPr>
            <p:nvPr/>
          </p:nvSpPr>
          <p:spPr bwMode="auto">
            <a:xfrm>
              <a:off x="2992775" y="4369039"/>
              <a:ext cx="785334" cy="77587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34" name="Freeform 38"/>
            <p:cNvSpPr>
              <a:spLocks noEditPoints="1"/>
            </p:cNvSpPr>
            <p:nvPr/>
          </p:nvSpPr>
          <p:spPr bwMode="auto">
            <a:xfrm>
              <a:off x="3231687" y="4572469"/>
              <a:ext cx="309877" cy="369013"/>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35" name="Group 39"/>
          <p:cNvGrpSpPr>
            <a:grpSpLocks/>
          </p:cNvGrpSpPr>
          <p:nvPr/>
        </p:nvGrpSpPr>
        <p:grpSpPr bwMode="auto">
          <a:xfrm>
            <a:off x="4102178" y="3962179"/>
            <a:ext cx="3973982" cy="2677708"/>
            <a:chOff x="0" y="0"/>
            <a:chExt cx="2724" cy="1835"/>
          </a:xfrm>
        </p:grpSpPr>
        <p:sp>
          <p:nvSpPr>
            <p:cNvPr id="36" name="Oval 40"/>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nvGrpSpPr>
            <p:cNvPr id="37" name="Group 41"/>
            <p:cNvGrpSpPr>
              <a:grpSpLocks/>
            </p:cNvGrpSpPr>
            <p:nvPr/>
          </p:nvGrpSpPr>
          <p:grpSpPr bwMode="auto">
            <a:xfrm>
              <a:off x="240" y="0"/>
              <a:ext cx="2246" cy="1810"/>
              <a:chOff x="0" y="0"/>
              <a:chExt cx="2556" cy="1958"/>
            </a:xfrm>
          </p:grpSpPr>
          <p:pic>
            <p:nvPicPr>
              <p:cNvPr id="38" name="Picture 42" descr="apple ic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9" name="Rectangle 43" descr="sy_77578179991"/>
              <p:cNvSpPr>
                <a:spLocks noChangeArrowheads="1"/>
              </p:cNvSpPr>
              <p:nvPr/>
            </p:nvSpPr>
            <p:spPr bwMode="auto">
              <a:xfrm>
                <a:off x="99" y="100"/>
                <a:ext cx="2358" cy="1336"/>
              </a:xfrm>
              <a:prstGeom prst="rect">
                <a:avLst/>
              </a:prstGeom>
              <a:blipFill dpi="0" rotWithShape="1">
                <a:blip r:embed="rId4"/>
                <a:srcRect/>
                <a:stretch>
                  <a:fillRect b="-35460"/>
                </a:stretch>
              </a:bli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400"/>
                  <a:t> </a:t>
                </a:r>
              </a:p>
            </p:txBody>
          </p:sp>
        </p:grpSp>
      </p:grpSp>
      <p:sp>
        <p:nvSpPr>
          <p:cNvPr id="40" name="文本框 3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55354" y="1788875"/>
            <a:ext cx="2339102" cy="1446550"/>
          </a:xfrm>
          <a:prstGeom prst="rect">
            <a:avLst/>
          </a:prstGeom>
          <a:noFill/>
          <a:ln>
            <a:noFill/>
          </a:ln>
          <a:effectLst/>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核心产品一</a:t>
            </a:r>
            <a:endParaRPr lang="en-US" altLang="zh-CN" sz="3200" dirty="0" smtClean="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27729" y="3138346"/>
            <a:ext cx="2339102" cy="1446550"/>
          </a:xfrm>
          <a:prstGeom prst="rect">
            <a:avLst/>
          </a:prstGeom>
          <a:noFill/>
          <a:ln>
            <a:noFill/>
          </a:ln>
          <a:effectLst/>
        </p:spPr>
        <p:txBody>
          <a:bodyPr wrap="none" rtlCol="0">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核心</a:t>
            </a:r>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产品二</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27729" y="4400230"/>
            <a:ext cx="2339102" cy="1446550"/>
          </a:xfrm>
          <a:prstGeom prst="rect">
            <a:avLst/>
          </a:prstGeom>
          <a:noFill/>
          <a:ln>
            <a:noFill/>
          </a:ln>
          <a:effectLst/>
        </p:spPr>
        <p:txBody>
          <a:bodyPr wrap="none" rtlCol="0">
            <a:spAutoFit/>
          </a:bodyPr>
          <a:lstStyle/>
          <a:p>
            <a:r>
              <a:rPr lang="zh-CN" altLang="en-US" sz="3200" dirty="0">
                <a:latin typeface="微软雅黑" panose="020B0503020204020204" pitchFamily="34" charset="-122"/>
                <a:ea typeface="微软雅黑" panose="020B0503020204020204" pitchFamily="34" charset="-122"/>
              </a:rPr>
              <a:t>核心</a:t>
            </a:r>
            <a:r>
              <a:rPr lang="zh-CN" altLang="en-US" sz="3200" dirty="0" smtClean="0">
                <a:latin typeface="微软雅黑" panose="020B0503020204020204" pitchFamily="34" charset="-122"/>
                <a:ea typeface="微软雅黑" panose="020B0503020204020204" pitchFamily="34" charset="-122"/>
              </a:rPr>
              <a:t>产品三</a:t>
            </a:r>
            <a:endParaRPr lang="en-US" altLang="zh-CN" sz="3200" dirty="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1784129"/>
            <a:ext cx="2339102" cy="1446550"/>
          </a:xfrm>
          <a:prstGeom prst="rect">
            <a:avLst/>
          </a:prstGeom>
          <a:noFill/>
          <a:ln>
            <a:noFill/>
          </a:ln>
          <a:effectLst/>
        </p:spPr>
        <p:txBody>
          <a:bodyPr wrap="none" rtlCol="0">
            <a:spAutoFit/>
          </a:bodyPr>
          <a:lstStyle/>
          <a:p>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附属产品</a:t>
            </a:r>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一</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3138346"/>
            <a:ext cx="2339102" cy="1446550"/>
          </a:xfrm>
          <a:prstGeom prst="rect">
            <a:avLst/>
          </a:prstGeom>
          <a:noFill/>
          <a:ln>
            <a:noFill/>
          </a:ln>
          <a:effectLst/>
        </p:spPr>
        <p:txBody>
          <a:bodyPr wrap="none" rtlCol="0">
            <a:spAutoFit/>
          </a:bodyPr>
          <a:lstStyle/>
          <a:p>
            <a:r>
              <a:rPr lang="zh-CN" altLang="en-US" sz="3200" dirty="0">
                <a:latin typeface="微软雅黑" panose="020B0503020204020204" pitchFamily="34" charset="-122"/>
                <a:ea typeface="微软雅黑" panose="020B0503020204020204" pitchFamily="34" charset="-122"/>
              </a:rPr>
              <a:t>附属</a:t>
            </a:r>
            <a:r>
              <a:rPr lang="zh-CN" altLang="en-US" sz="3200" dirty="0" smtClean="0">
                <a:latin typeface="微软雅黑" panose="020B0503020204020204" pitchFamily="34" charset="-122"/>
                <a:ea typeface="微软雅黑" panose="020B0503020204020204" pitchFamily="34" charset="-122"/>
              </a:rPr>
              <a:t>产品二</a:t>
            </a:r>
            <a:endParaRPr lang="en-US" altLang="zh-CN" sz="3200" dirty="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4400230"/>
            <a:ext cx="2339102" cy="1446550"/>
          </a:xfrm>
          <a:prstGeom prst="rect">
            <a:avLst/>
          </a:prstGeom>
          <a:noFill/>
          <a:ln>
            <a:noFill/>
          </a:ln>
          <a:effectLst/>
        </p:spPr>
        <p:txBody>
          <a:bodyPr wrap="none" rtlCol="0">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附属</a:t>
            </a:r>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产品三</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503794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750"/>
                                        <p:tgtEl>
                                          <p:spTgt spid="35"/>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1250"/>
                            </p:stCondLst>
                            <p:childTnLst>
                              <p:par>
                                <p:cTn id="28" presetID="23" presetClass="entr" presetSubtype="32"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750" fill="hold"/>
                                        <p:tgtEl>
                                          <p:spTgt spid="16"/>
                                        </p:tgtEl>
                                        <p:attrNameLst>
                                          <p:attrName>ppt_w</p:attrName>
                                        </p:attrNameLst>
                                      </p:cBhvr>
                                      <p:tavLst>
                                        <p:tav tm="0">
                                          <p:val>
                                            <p:strVal val="4*#ppt_w"/>
                                          </p:val>
                                        </p:tav>
                                        <p:tav tm="100000">
                                          <p:val>
                                            <p:strVal val="#ppt_w"/>
                                          </p:val>
                                        </p:tav>
                                      </p:tavLst>
                                    </p:anim>
                                    <p:anim calcmode="lin" valueType="num">
                                      <p:cBhvr>
                                        <p:cTn id="31" dur="750" fill="hold"/>
                                        <p:tgtEl>
                                          <p:spTgt spid="16"/>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250"/>
                                  </p:stCondLst>
                                  <p:childTnLst>
                                    <p:set>
                                      <p:cBhvr>
                                        <p:cTn id="33" dur="1" fill="hold">
                                          <p:stCondLst>
                                            <p:cond delay="0"/>
                                          </p:stCondLst>
                                        </p:cTn>
                                        <p:tgtEl>
                                          <p:spTgt spid="29"/>
                                        </p:tgtEl>
                                        <p:attrNameLst>
                                          <p:attrName>style.visibility</p:attrName>
                                        </p:attrNameLst>
                                      </p:cBhvr>
                                      <p:to>
                                        <p:strVal val="visible"/>
                                      </p:to>
                                    </p:set>
                                    <p:anim calcmode="lin" valueType="num">
                                      <p:cBhvr>
                                        <p:cTn id="34" dur="750" fill="hold"/>
                                        <p:tgtEl>
                                          <p:spTgt spid="29"/>
                                        </p:tgtEl>
                                        <p:attrNameLst>
                                          <p:attrName>ppt_w</p:attrName>
                                        </p:attrNameLst>
                                      </p:cBhvr>
                                      <p:tavLst>
                                        <p:tav tm="0">
                                          <p:val>
                                            <p:strVal val="4*#ppt_w"/>
                                          </p:val>
                                        </p:tav>
                                        <p:tav tm="100000">
                                          <p:val>
                                            <p:strVal val="#ppt_w"/>
                                          </p:val>
                                        </p:tav>
                                      </p:tavLst>
                                    </p:anim>
                                    <p:anim calcmode="lin" valueType="num">
                                      <p:cBhvr>
                                        <p:cTn id="35" dur="750" fill="hold"/>
                                        <p:tgtEl>
                                          <p:spTgt spid="29"/>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5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750" fill="hold"/>
                                        <p:tgtEl>
                                          <p:spTgt spid="32"/>
                                        </p:tgtEl>
                                        <p:attrNameLst>
                                          <p:attrName>ppt_w</p:attrName>
                                        </p:attrNameLst>
                                      </p:cBhvr>
                                      <p:tavLst>
                                        <p:tav tm="0">
                                          <p:val>
                                            <p:strVal val="4*#ppt_w"/>
                                          </p:val>
                                        </p:tav>
                                        <p:tav tm="100000">
                                          <p:val>
                                            <p:strVal val="#ppt_w"/>
                                          </p:val>
                                        </p:tav>
                                      </p:tavLst>
                                    </p:anim>
                                    <p:anim calcmode="lin" valueType="num">
                                      <p:cBhvr>
                                        <p:cTn id="39" dur="750" fill="hold"/>
                                        <p:tgtEl>
                                          <p:spTgt spid="32"/>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750"/>
                                  </p:stCondLst>
                                  <p:childTnLst>
                                    <p:set>
                                      <p:cBhvr>
                                        <p:cTn id="41" dur="1" fill="hold">
                                          <p:stCondLst>
                                            <p:cond delay="0"/>
                                          </p:stCondLst>
                                        </p:cTn>
                                        <p:tgtEl>
                                          <p:spTgt spid="22"/>
                                        </p:tgtEl>
                                        <p:attrNameLst>
                                          <p:attrName>style.visibility</p:attrName>
                                        </p:attrNameLst>
                                      </p:cBhvr>
                                      <p:to>
                                        <p:strVal val="visible"/>
                                      </p:to>
                                    </p:set>
                                    <p:anim calcmode="lin" valueType="num">
                                      <p:cBhvr>
                                        <p:cTn id="42" dur="750" fill="hold"/>
                                        <p:tgtEl>
                                          <p:spTgt spid="22"/>
                                        </p:tgtEl>
                                        <p:attrNameLst>
                                          <p:attrName>ppt_w</p:attrName>
                                        </p:attrNameLst>
                                      </p:cBhvr>
                                      <p:tavLst>
                                        <p:tav tm="0">
                                          <p:val>
                                            <p:strVal val="4*#ppt_w"/>
                                          </p:val>
                                        </p:tav>
                                        <p:tav tm="100000">
                                          <p:val>
                                            <p:strVal val="#ppt_w"/>
                                          </p:val>
                                        </p:tav>
                                      </p:tavLst>
                                    </p:anim>
                                    <p:anim calcmode="lin" valueType="num">
                                      <p:cBhvr>
                                        <p:cTn id="43" dur="750" fill="hold"/>
                                        <p:tgtEl>
                                          <p:spTgt spid="22"/>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10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750" fill="hold"/>
                                        <p:tgtEl>
                                          <p:spTgt spid="19"/>
                                        </p:tgtEl>
                                        <p:attrNameLst>
                                          <p:attrName>ppt_w</p:attrName>
                                        </p:attrNameLst>
                                      </p:cBhvr>
                                      <p:tavLst>
                                        <p:tav tm="0">
                                          <p:val>
                                            <p:strVal val="4*#ppt_w"/>
                                          </p:val>
                                        </p:tav>
                                        <p:tav tm="100000">
                                          <p:val>
                                            <p:strVal val="#ppt_w"/>
                                          </p:val>
                                        </p:tav>
                                      </p:tavLst>
                                    </p:anim>
                                    <p:anim calcmode="lin" valueType="num">
                                      <p:cBhvr>
                                        <p:cTn id="47" dur="750" fill="hold"/>
                                        <p:tgtEl>
                                          <p:spTgt spid="19"/>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1250"/>
                                  </p:stCondLst>
                                  <p:childTnLst>
                                    <p:set>
                                      <p:cBhvr>
                                        <p:cTn id="49" dur="1" fill="hold">
                                          <p:stCondLst>
                                            <p:cond delay="0"/>
                                          </p:stCondLst>
                                        </p:cTn>
                                        <p:tgtEl>
                                          <p:spTgt spid="25"/>
                                        </p:tgtEl>
                                        <p:attrNameLst>
                                          <p:attrName>style.visibility</p:attrName>
                                        </p:attrNameLst>
                                      </p:cBhvr>
                                      <p:to>
                                        <p:strVal val="visible"/>
                                      </p:to>
                                    </p:set>
                                    <p:anim calcmode="lin" valueType="num">
                                      <p:cBhvr>
                                        <p:cTn id="50" dur="750" fill="hold"/>
                                        <p:tgtEl>
                                          <p:spTgt spid="25"/>
                                        </p:tgtEl>
                                        <p:attrNameLst>
                                          <p:attrName>ppt_w</p:attrName>
                                        </p:attrNameLst>
                                      </p:cBhvr>
                                      <p:tavLst>
                                        <p:tav tm="0">
                                          <p:val>
                                            <p:strVal val="4*#ppt_w"/>
                                          </p:val>
                                        </p:tav>
                                        <p:tav tm="100000">
                                          <p:val>
                                            <p:strVal val="#ppt_w"/>
                                          </p:val>
                                        </p:tav>
                                      </p:tavLst>
                                    </p:anim>
                                    <p:anim calcmode="lin" valueType="num">
                                      <p:cBhvr>
                                        <p:cTn id="51" dur="750" fill="hold"/>
                                        <p:tgtEl>
                                          <p:spTgt spid="25"/>
                                        </p:tgtEl>
                                        <p:attrNameLst>
                                          <p:attrName>ppt_h</p:attrName>
                                        </p:attrNameLst>
                                      </p:cBhvr>
                                      <p:tavLst>
                                        <p:tav tm="0">
                                          <p:val>
                                            <p:strVal val="4*#ppt_h"/>
                                          </p:val>
                                        </p:tav>
                                        <p:tav tm="100000">
                                          <p:val>
                                            <p:strVal val="#ppt_h"/>
                                          </p:val>
                                        </p:tav>
                                      </p:tavLst>
                                    </p:anim>
                                  </p:childTnLst>
                                </p:cTn>
                              </p:par>
                            </p:childTnLst>
                          </p:cTn>
                        </p:par>
                        <p:par>
                          <p:cTn id="52" fill="hold">
                            <p:stCondLst>
                              <p:cond delay="3250"/>
                            </p:stCondLst>
                            <p:childTnLst>
                              <p:par>
                                <p:cTn id="53" presetID="26" presetClass="emph" presetSubtype="0" fill="hold" nodeType="afterEffect">
                                  <p:stCondLst>
                                    <p:cond delay="0"/>
                                  </p:stCondLst>
                                  <p:childTnLst>
                                    <p:animEffect transition="out" filter="fade">
                                      <p:cBhvr>
                                        <p:cTn id="54" dur="500" tmFilter="0, 0; .2, .5; .8, .5; 1, 0"/>
                                        <p:tgtEl>
                                          <p:spTgt spid="16"/>
                                        </p:tgtEl>
                                      </p:cBhvr>
                                    </p:animEffect>
                                    <p:animScale>
                                      <p:cBhvr>
                                        <p:cTn id="55" dur="250" autoRev="1" fill="hold"/>
                                        <p:tgtEl>
                                          <p:spTgt spid="16"/>
                                        </p:tgtEl>
                                      </p:cBhvr>
                                      <p:by x="105000" y="105000"/>
                                    </p:animScale>
                                  </p:childTnLst>
                                </p:cTn>
                              </p:par>
                              <p:par>
                                <p:cTn id="56" presetID="26" presetClass="emph" presetSubtype="0" fill="hold" nodeType="withEffect">
                                  <p:stCondLst>
                                    <p:cond delay="250"/>
                                  </p:stCondLst>
                                  <p:childTnLst>
                                    <p:animEffect transition="out" filter="fade">
                                      <p:cBhvr>
                                        <p:cTn id="57" dur="500" tmFilter="0, 0; .2, .5; .8, .5; 1, 0"/>
                                        <p:tgtEl>
                                          <p:spTgt spid="29"/>
                                        </p:tgtEl>
                                      </p:cBhvr>
                                    </p:animEffect>
                                    <p:animScale>
                                      <p:cBhvr>
                                        <p:cTn id="58" dur="250" autoRev="1" fill="hold"/>
                                        <p:tgtEl>
                                          <p:spTgt spid="29"/>
                                        </p:tgtEl>
                                      </p:cBhvr>
                                      <p:by x="105000" y="105000"/>
                                    </p:animScale>
                                  </p:childTnLst>
                                </p:cTn>
                              </p:par>
                              <p:par>
                                <p:cTn id="59" presetID="26" presetClass="emph" presetSubtype="0" fill="hold" nodeType="withEffect">
                                  <p:stCondLst>
                                    <p:cond delay="500"/>
                                  </p:stCondLst>
                                  <p:childTnLst>
                                    <p:animEffect transition="out" filter="fade">
                                      <p:cBhvr>
                                        <p:cTn id="60" dur="500" tmFilter="0, 0; .2, .5; .8, .5; 1, 0"/>
                                        <p:tgtEl>
                                          <p:spTgt spid="32"/>
                                        </p:tgtEl>
                                      </p:cBhvr>
                                    </p:animEffect>
                                    <p:animScale>
                                      <p:cBhvr>
                                        <p:cTn id="61" dur="250" autoRev="1" fill="hold"/>
                                        <p:tgtEl>
                                          <p:spTgt spid="32"/>
                                        </p:tgtEl>
                                      </p:cBhvr>
                                      <p:by x="105000" y="105000"/>
                                    </p:animScale>
                                  </p:childTnLst>
                                </p:cTn>
                              </p:par>
                              <p:par>
                                <p:cTn id="62" presetID="26" presetClass="emph" presetSubtype="0" fill="hold" nodeType="withEffect">
                                  <p:stCondLst>
                                    <p:cond delay="750"/>
                                  </p:stCondLst>
                                  <p:childTnLst>
                                    <p:animEffect transition="out" filter="fade">
                                      <p:cBhvr>
                                        <p:cTn id="63" dur="500" tmFilter="0, 0; .2, .5; .8, .5; 1, 0"/>
                                        <p:tgtEl>
                                          <p:spTgt spid="22"/>
                                        </p:tgtEl>
                                      </p:cBhvr>
                                    </p:animEffect>
                                    <p:animScale>
                                      <p:cBhvr>
                                        <p:cTn id="64" dur="250" autoRev="1" fill="hold"/>
                                        <p:tgtEl>
                                          <p:spTgt spid="22"/>
                                        </p:tgtEl>
                                      </p:cBhvr>
                                      <p:by x="105000" y="105000"/>
                                    </p:animScale>
                                  </p:childTnLst>
                                </p:cTn>
                              </p:par>
                              <p:par>
                                <p:cTn id="65" presetID="26" presetClass="emph" presetSubtype="0" fill="hold" nodeType="withEffect">
                                  <p:stCondLst>
                                    <p:cond delay="1000"/>
                                  </p:stCondLst>
                                  <p:childTnLst>
                                    <p:animEffect transition="out" filter="fade">
                                      <p:cBhvr>
                                        <p:cTn id="66" dur="500" tmFilter="0, 0; .2, .5; .8, .5; 1, 0"/>
                                        <p:tgtEl>
                                          <p:spTgt spid="19"/>
                                        </p:tgtEl>
                                      </p:cBhvr>
                                    </p:animEffect>
                                    <p:animScale>
                                      <p:cBhvr>
                                        <p:cTn id="67" dur="250" autoRev="1" fill="hold"/>
                                        <p:tgtEl>
                                          <p:spTgt spid="19"/>
                                        </p:tgtEl>
                                      </p:cBhvr>
                                      <p:by x="105000" y="105000"/>
                                    </p:animScale>
                                  </p:childTnLst>
                                </p:cTn>
                              </p:par>
                              <p:par>
                                <p:cTn id="68" presetID="26" presetClass="emph" presetSubtype="0" fill="hold" nodeType="withEffect">
                                  <p:stCondLst>
                                    <p:cond delay="1250"/>
                                  </p:stCondLst>
                                  <p:childTnLst>
                                    <p:animEffect transition="out" filter="fade">
                                      <p:cBhvr>
                                        <p:cTn id="69" dur="500" tmFilter="0, 0; .2, .5; .8, .5; 1, 0"/>
                                        <p:tgtEl>
                                          <p:spTgt spid="25"/>
                                        </p:tgtEl>
                                      </p:cBhvr>
                                    </p:animEffect>
                                    <p:animScale>
                                      <p:cBhvr>
                                        <p:cTn id="70" dur="250" autoRev="1" fill="hold"/>
                                        <p:tgtEl>
                                          <p:spTgt spid="25"/>
                                        </p:tgtEl>
                                      </p:cBhvr>
                                      <p:by x="105000" y="105000"/>
                                    </p:animScale>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10" presetClass="entr" presetSubtype="0" fill="hold" grpId="0" nodeType="withEffect">
                                  <p:stCondLst>
                                    <p:cond delay="125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40" grpId="0"/>
      <p:bldP spid="41" grpId="0"/>
      <p:bldP spid="42"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01</a:t>
              </a:r>
              <a:endParaRPr lang="zh-CN" altLang="en-US" sz="115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169389" y="2414588"/>
            <a:ext cx="3518912" cy="830997"/>
          </a:xfrm>
          <a:prstGeom prst="rect">
            <a:avLst/>
          </a:prstGeom>
          <a:noFill/>
        </p:spPr>
        <p:txBody>
          <a:bodyPr wrap="none" rtlCol="0">
            <a:spAutoFit/>
          </a:bodyPr>
          <a:lstStyle/>
          <a:p>
            <a:pPr marL="0" lvl="1"/>
            <a:r>
              <a:rPr lang="zh-CN" altLang="en-US" sz="4800" b="1" spc="400" dirty="0">
                <a:gradFill>
                  <a:gsLst>
                    <a:gs pos="0">
                      <a:srgbClr val="FCEF75"/>
                    </a:gs>
                    <a:gs pos="100000">
                      <a:srgbClr val="D3A02D"/>
                    </a:gs>
                  </a:gsLst>
                  <a:lin ang="3600000" scaled="1"/>
                </a:gradFill>
                <a:latin typeface="微软雅黑" pitchFamily="34" charset="-122"/>
                <a:ea typeface="微软雅黑" pitchFamily="34" charset="-122"/>
              </a:rPr>
              <a:t>公司与团队</a:t>
            </a:r>
          </a:p>
        </p:txBody>
      </p:sp>
      <p:sp>
        <p:nvSpPr>
          <p:cNvPr id="14" name="文本框 9"/>
          <p:cNvSpPr txBox="1"/>
          <p:nvPr/>
        </p:nvSpPr>
        <p:spPr>
          <a:xfrm>
            <a:off x="7157345" y="341780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公司简介</a:t>
            </a:r>
          </a:p>
        </p:txBody>
      </p:sp>
      <p:sp>
        <p:nvSpPr>
          <p:cNvPr id="15" name="文本框 9"/>
          <p:cNvSpPr txBox="1"/>
          <p:nvPr/>
        </p:nvSpPr>
        <p:spPr>
          <a:xfrm>
            <a:off x="7157344" y="385172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团队介绍</a:t>
            </a:r>
          </a:p>
        </p:txBody>
      </p:sp>
      <p:sp>
        <p:nvSpPr>
          <p:cNvPr id="16" name="文本框 15"/>
          <p:cNvSpPr txBox="1"/>
          <p:nvPr/>
        </p:nvSpPr>
        <p:spPr>
          <a:xfrm>
            <a:off x="7157345" y="428624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项目成员</a:t>
            </a:r>
          </a:p>
        </p:txBody>
      </p:sp>
      <p:sp>
        <p:nvSpPr>
          <p:cNvPr id="17" name="文本框 9"/>
          <p:cNvSpPr txBox="1"/>
          <p:nvPr/>
        </p:nvSpPr>
        <p:spPr>
          <a:xfrm>
            <a:off x="7157344" y="471475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核心成员</a:t>
            </a:r>
          </a:p>
        </p:txBody>
      </p:sp>
      <p:sp>
        <p:nvSpPr>
          <p:cNvPr id="18" name="文本框 9"/>
          <p:cNvSpPr txBox="1"/>
          <p:nvPr/>
        </p:nvSpPr>
        <p:spPr>
          <a:xfrm>
            <a:off x="9428300" y="342215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组织架构</a:t>
            </a:r>
          </a:p>
        </p:txBody>
      </p:sp>
      <p:sp>
        <p:nvSpPr>
          <p:cNvPr id="19" name="文本框 9"/>
          <p:cNvSpPr txBox="1"/>
          <p:nvPr/>
        </p:nvSpPr>
        <p:spPr>
          <a:xfrm>
            <a:off x="9428301" y="385667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公司大事记</a:t>
            </a:r>
          </a:p>
        </p:txBody>
      </p:sp>
      <p:sp>
        <p:nvSpPr>
          <p:cNvPr id="20" name="文本框 9"/>
          <p:cNvSpPr txBox="1"/>
          <p:nvPr/>
        </p:nvSpPr>
        <p:spPr>
          <a:xfrm>
            <a:off x="9428300" y="42851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企业理念</a:t>
            </a:r>
          </a:p>
        </p:txBody>
      </p:sp>
      <p:sp>
        <p:nvSpPr>
          <p:cNvPr id="24" name="TextBox 1"/>
          <p:cNvSpPr txBox="1"/>
          <p:nvPr/>
        </p:nvSpPr>
        <p:spPr>
          <a:xfrm>
            <a:off x="7169389" y="2414588"/>
            <a:ext cx="3518912" cy="830997"/>
          </a:xfrm>
          <a:prstGeom prst="rect">
            <a:avLst/>
          </a:prstGeom>
          <a:noFill/>
        </p:spPr>
        <p:txBody>
          <a:bodyPr wrap="none" rtlCol="0">
            <a:spAutoFit/>
          </a:bodyPr>
          <a:lstStyle/>
          <a:p>
            <a:pPr marL="0" lvl="1"/>
            <a:r>
              <a:rPr lang="zh-CN" altLang="en-US" sz="4800" b="1" spc="400" dirty="0">
                <a:gradFill>
                  <a:gsLst>
                    <a:gs pos="0">
                      <a:srgbClr val="FCEF75"/>
                    </a:gs>
                    <a:gs pos="100000">
                      <a:srgbClr val="D3A02D"/>
                    </a:gs>
                  </a:gsLst>
                  <a:lin ang="3600000" scaled="1"/>
                </a:gradFill>
                <a:latin typeface="微软雅黑" pitchFamily="34" charset="-122"/>
                <a:ea typeface="微软雅黑" pitchFamily="34" charset="-122"/>
              </a:rPr>
              <a:t>公司与团队</a:t>
            </a:r>
          </a:p>
        </p:txBody>
      </p:sp>
    </p:spTree>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ppt_x"/>
                                          </p:val>
                                        </p:tav>
                                        <p:tav tm="100000">
                                          <p:val>
                                            <p:strVal val="#ppt_x"/>
                                          </p:val>
                                        </p:tav>
                                      </p:tavLst>
                                    </p:anim>
                                    <p:anim calcmode="lin" valueType="num">
                                      <p:cBhvr additive="base">
                                        <p:cTn id="5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14" grpId="0"/>
      <p:bldP spid="15" grpId="0"/>
      <p:bldP spid="16" grpId="0"/>
      <p:bldP spid="17" grpId="0"/>
      <p:bldP spid="18" grpId="0"/>
      <p:bldP spid="19" grpId="0"/>
      <p:bldP spid="20"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公司简介</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rot="5400000">
            <a:off x="155134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rot="5400000">
            <a:off x="6781742"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418402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939971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929622" y="2715803"/>
            <a:ext cx="1053846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p:cNvSpPr/>
          <p:nvPr/>
        </p:nvSpPr>
        <p:spPr>
          <a:xfrm>
            <a:off x="2015271" y="2579730"/>
            <a:ext cx="272147" cy="272147"/>
          </a:xfrm>
          <a:prstGeom prst="ellipse">
            <a:avLst/>
          </a:prstGeom>
          <a:solidFill>
            <a:srgbClr val="0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p:cNvSpPr txBox="1"/>
          <p:nvPr/>
        </p:nvSpPr>
        <p:spPr>
          <a:xfrm>
            <a:off x="1645443"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2014</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17" name="椭圆 16"/>
          <p:cNvSpPr/>
          <p:nvPr/>
        </p:nvSpPr>
        <p:spPr>
          <a:xfrm>
            <a:off x="7245669" y="2579730"/>
            <a:ext cx="272147" cy="272147"/>
          </a:xfrm>
          <a:prstGeom prst="ellipse">
            <a:avLst/>
          </a:prstGeom>
          <a:solidFill>
            <a:srgbClr val="0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p:cNvSpPr txBox="1"/>
          <p:nvPr/>
        </p:nvSpPr>
        <p:spPr>
          <a:xfrm>
            <a:off x="6875843"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2016</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19" name="椭圆 18"/>
          <p:cNvSpPr/>
          <p:nvPr/>
        </p:nvSpPr>
        <p:spPr>
          <a:xfrm>
            <a:off x="4647951" y="2579730"/>
            <a:ext cx="272147" cy="272147"/>
          </a:xfrm>
          <a:prstGeom prst="ellipse">
            <a:avLst/>
          </a:prstGeom>
          <a:gradFill>
            <a:gsLst>
              <a:gs pos="0">
                <a:srgbClr val="FCEF75"/>
              </a:gs>
              <a:gs pos="100000">
                <a:srgbClr val="D3A02D"/>
              </a:gs>
            </a:gsLst>
            <a:lin ang="3600000" scaled="1"/>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文本框 19"/>
          <p:cNvSpPr txBox="1"/>
          <p:nvPr/>
        </p:nvSpPr>
        <p:spPr>
          <a:xfrm>
            <a:off x="4278124"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2015</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21" name="椭圆 20"/>
          <p:cNvSpPr/>
          <p:nvPr/>
        </p:nvSpPr>
        <p:spPr>
          <a:xfrm>
            <a:off x="9863642" y="2579730"/>
            <a:ext cx="272147" cy="272147"/>
          </a:xfrm>
          <a:prstGeom prst="ellipse">
            <a:avLst/>
          </a:prstGeom>
          <a:gradFill>
            <a:gsLst>
              <a:gs pos="0">
                <a:srgbClr val="FCEF75"/>
              </a:gs>
              <a:gs pos="100000">
                <a:srgbClr val="D3A02D"/>
              </a:gs>
            </a:gsLst>
            <a:lin ang="3600000" scaled="1"/>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文本框 21"/>
          <p:cNvSpPr txBox="1"/>
          <p:nvPr/>
        </p:nvSpPr>
        <p:spPr>
          <a:xfrm>
            <a:off x="9493815"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2017</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23" name="矩形 22"/>
          <p:cNvSpPr/>
          <p:nvPr/>
        </p:nvSpPr>
        <p:spPr>
          <a:xfrm>
            <a:off x="1075675" y="5067988"/>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第一年的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4" name="矩形 23"/>
          <p:cNvSpPr/>
          <p:nvPr/>
        </p:nvSpPr>
        <p:spPr>
          <a:xfrm>
            <a:off x="3708356" y="5638940"/>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第二年的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5" name="矩形 24"/>
          <p:cNvSpPr/>
          <p:nvPr/>
        </p:nvSpPr>
        <p:spPr>
          <a:xfrm>
            <a:off x="8924043" y="5446919"/>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第四年的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6" name="矩形 25"/>
          <p:cNvSpPr/>
          <p:nvPr/>
        </p:nvSpPr>
        <p:spPr>
          <a:xfrm>
            <a:off x="6306074" y="5067988"/>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第三年的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7" name="椭圆 26"/>
          <p:cNvSpPr/>
          <p:nvPr/>
        </p:nvSpPr>
        <p:spPr>
          <a:xfrm>
            <a:off x="1545474" y="3632522"/>
            <a:ext cx="1211749" cy="121174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文本框 28"/>
          <p:cNvSpPr txBox="1"/>
          <p:nvPr/>
        </p:nvSpPr>
        <p:spPr>
          <a:xfrm>
            <a:off x="1751239" y="3867932"/>
            <a:ext cx="800220"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本地</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sp>
        <p:nvSpPr>
          <p:cNvPr id="30" name="椭圆 29"/>
          <p:cNvSpPr/>
          <p:nvPr/>
        </p:nvSpPr>
        <p:spPr>
          <a:xfrm>
            <a:off x="6775874" y="3634237"/>
            <a:ext cx="1211749" cy="121174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文本框 30"/>
          <p:cNvSpPr txBox="1"/>
          <p:nvPr/>
        </p:nvSpPr>
        <p:spPr>
          <a:xfrm>
            <a:off x="6981635" y="3867932"/>
            <a:ext cx="800219"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细分</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sp>
        <p:nvSpPr>
          <p:cNvPr id="32" name="椭圆 31"/>
          <p:cNvSpPr/>
          <p:nvPr/>
        </p:nvSpPr>
        <p:spPr>
          <a:xfrm>
            <a:off x="4031537" y="3879634"/>
            <a:ext cx="1500656" cy="15006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文本框 32"/>
          <p:cNvSpPr txBox="1"/>
          <p:nvPr/>
        </p:nvSpPr>
        <p:spPr>
          <a:xfrm>
            <a:off x="4332623" y="4120619"/>
            <a:ext cx="902812" cy="954107"/>
          </a:xfrm>
          <a:prstGeom prst="rect">
            <a:avLst/>
          </a:prstGeom>
          <a:noFill/>
        </p:spPr>
        <p:txBody>
          <a:bodyPr wrap="none" rtlCol="0">
            <a:spAutoFit/>
          </a:bodyPr>
          <a:lstStyle/>
          <a:p>
            <a:pPr algn="ctr"/>
            <a:r>
              <a:rPr lang="zh-CN" altLang="en-US" sz="2800" dirty="0">
                <a:latin typeface="微软雅黑" pitchFamily="34" charset="-122"/>
                <a:ea typeface="微软雅黑" pitchFamily="34" charset="-122"/>
              </a:rPr>
              <a:t>周边</a:t>
            </a:r>
            <a:endParaRPr lang="en-US" altLang="zh-CN" sz="2800" dirty="0">
              <a:latin typeface="微软雅黑" pitchFamily="34" charset="-122"/>
              <a:ea typeface="微软雅黑" pitchFamily="34" charset="-122"/>
            </a:endParaRPr>
          </a:p>
          <a:p>
            <a:pPr algn="ctr"/>
            <a:r>
              <a:rPr lang="zh-CN" altLang="en-US" sz="2800" dirty="0">
                <a:latin typeface="微软雅黑" pitchFamily="34" charset="-122"/>
                <a:ea typeface="微软雅黑" pitchFamily="34" charset="-122"/>
              </a:rPr>
              <a:t>市场</a:t>
            </a:r>
          </a:p>
        </p:txBody>
      </p:sp>
      <p:sp>
        <p:nvSpPr>
          <p:cNvPr id="34" name="椭圆 33"/>
          <p:cNvSpPr/>
          <p:nvPr/>
        </p:nvSpPr>
        <p:spPr>
          <a:xfrm>
            <a:off x="9248765" y="3678110"/>
            <a:ext cx="1500656" cy="15006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文本框 34"/>
          <p:cNvSpPr txBox="1"/>
          <p:nvPr/>
        </p:nvSpPr>
        <p:spPr>
          <a:xfrm>
            <a:off x="9548313" y="3928597"/>
            <a:ext cx="902811" cy="954107"/>
          </a:xfrm>
          <a:prstGeom prst="rect">
            <a:avLst/>
          </a:prstGeom>
          <a:noFill/>
        </p:spPr>
        <p:txBody>
          <a:bodyPr wrap="none" rtlCol="0">
            <a:spAutoFit/>
          </a:bodyPr>
          <a:lstStyle/>
          <a:p>
            <a:pPr algn="ctr"/>
            <a:r>
              <a:rPr lang="zh-CN" altLang="en-US" sz="2800" dirty="0">
                <a:latin typeface="微软雅黑" pitchFamily="34" charset="-122"/>
                <a:ea typeface="微软雅黑" pitchFamily="34" charset="-122"/>
              </a:rPr>
              <a:t>高端</a:t>
            </a:r>
            <a:endParaRPr lang="en-US" altLang="zh-CN" sz="2800" dirty="0">
              <a:latin typeface="微软雅黑" pitchFamily="34" charset="-122"/>
              <a:ea typeface="微软雅黑" pitchFamily="34" charset="-122"/>
            </a:endParaRPr>
          </a:p>
          <a:p>
            <a:pPr algn="ctr"/>
            <a:r>
              <a:rPr lang="zh-CN" altLang="en-US" sz="2800" dirty="0">
                <a:latin typeface="微软雅黑" pitchFamily="34" charset="-122"/>
                <a:ea typeface="微软雅黑" pitchFamily="34" charset="-122"/>
              </a:rPr>
              <a:t>市场</a:t>
            </a:r>
          </a:p>
        </p:txBody>
      </p:sp>
    </p:spTree>
    <p:extLst>
      <p:ext uri="{BB962C8B-B14F-4D97-AF65-F5344CB8AC3E}">
        <p14:creationId xmlns:p14="http://schemas.microsoft.com/office/powerpoint/2010/main" val="134597371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400"/>
                                        <p:tgtEl>
                                          <p:spTgt spid="12"/>
                                        </p:tgtEl>
                                      </p:cBhvr>
                                    </p:animEffect>
                                  </p:childTnLst>
                                </p:cTn>
                              </p:par>
                            </p:childTnLst>
                          </p:cTn>
                        </p:par>
                        <p:par>
                          <p:cTn id="8" fill="hold">
                            <p:stCondLst>
                              <p:cond delay="4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400"/>
                                        <p:tgtEl>
                                          <p:spTgt spid="16"/>
                                        </p:tgtEl>
                                        <p:attrNameLst>
                                          <p:attrName>ppt_y</p:attrName>
                                        </p:attrNameLst>
                                      </p:cBhvr>
                                      <p:tavLst>
                                        <p:tav tm="0">
                                          <p:val>
                                            <p:strVal val="#ppt_y-#ppt_h*1.125000"/>
                                          </p:val>
                                        </p:tav>
                                        <p:tav tm="100000">
                                          <p:val>
                                            <p:strVal val="#ppt_y"/>
                                          </p:val>
                                        </p:tav>
                                      </p:tavLst>
                                    </p:anim>
                                    <p:animEffect transition="in" filter="wipe(down)">
                                      <p:cBhvr>
                                        <p:cTn id="17" dur="400"/>
                                        <p:tgtEl>
                                          <p:spTgt spid="16"/>
                                        </p:tgtEl>
                                      </p:cBhvr>
                                    </p:animEffect>
                                  </p:childTnLst>
                                </p:cTn>
                              </p:par>
                            </p:childTnLst>
                          </p:cTn>
                        </p:par>
                        <p:par>
                          <p:cTn id="18" fill="hold">
                            <p:stCondLst>
                              <p:cond delay="1150"/>
                            </p:stCondLst>
                            <p:childTnLst>
                              <p:par>
                                <p:cTn id="19" presetID="2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4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750"/>
                                        <p:tgtEl>
                                          <p:spTgt spid="27"/>
                                        </p:tgtEl>
                                      </p:cBhvr>
                                    </p:animEffect>
                                    <p:anim calcmode="lin" valueType="num">
                                      <p:cBhvr>
                                        <p:cTn id="25" dur="750" fill="hold"/>
                                        <p:tgtEl>
                                          <p:spTgt spid="27"/>
                                        </p:tgtEl>
                                        <p:attrNameLst>
                                          <p:attrName>ppt_x</p:attrName>
                                        </p:attrNameLst>
                                      </p:cBhvr>
                                      <p:tavLst>
                                        <p:tav tm="0">
                                          <p:val>
                                            <p:strVal val="#ppt_x"/>
                                          </p:val>
                                        </p:tav>
                                        <p:tav tm="100000">
                                          <p:val>
                                            <p:strVal val="#ppt_x"/>
                                          </p:val>
                                        </p:tav>
                                      </p:tavLst>
                                    </p:anim>
                                    <p:anim calcmode="lin" valueType="num">
                                      <p:cBhvr>
                                        <p:cTn id="26" dur="75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190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400"/>
                                        <p:tgtEl>
                                          <p:spTgt spid="29"/>
                                        </p:tgtEl>
                                      </p:cBhvr>
                                    </p:animEffect>
                                  </p:childTnLst>
                                </p:cTn>
                              </p:par>
                            </p:childTnLst>
                          </p:cTn>
                        </p:par>
                        <p:par>
                          <p:cTn id="31" fill="hold">
                            <p:stCondLst>
                              <p:cond delay="23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750"/>
                                        <p:tgtEl>
                                          <p:spTgt spid="19"/>
                                        </p:tgtEl>
                                      </p:cBhvr>
                                    </p:animEffect>
                                    <p:anim calcmode="lin" valueType="num">
                                      <p:cBhvr>
                                        <p:cTn id="35" dur="750" fill="hold"/>
                                        <p:tgtEl>
                                          <p:spTgt spid="19"/>
                                        </p:tgtEl>
                                        <p:attrNameLst>
                                          <p:attrName>ppt_x</p:attrName>
                                        </p:attrNameLst>
                                      </p:cBhvr>
                                      <p:tavLst>
                                        <p:tav tm="0">
                                          <p:val>
                                            <p:strVal val="#ppt_x"/>
                                          </p:val>
                                        </p:tav>
                                        <p:tav tm="100000">
                                          <p:val>
                                            <p:strVal val="#ppt_x"/>
                                          </p:val>
                                        </p:tav>
                                      </p:tavLst>
                                    </p:anim>
                                    <p:anim calcmode="lin" valueType="num">
                                      <p:cBhvr>
                                        <p:cTn id="36" dur="75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3050"/>
                            </p:stCondLst>
                            <p:childTnLst>
                              <p:par>
                                <p:cTn id="38" presetID="1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400"/>
                                        <p:tgtEl>
                                          <p:spTgt spid="20"/>
                                        </p:tgtEl>
                                        <p:attrNameLst>
                                          <p:attrName>ppt_y</p:attrName>
                                        </p:attrNameLst>
                                      </p:cBhvr>
                                      <p:tavLst>
                                        <p:tav tm="0">
                                          <p:val>
                                            <p:strVal val="#ppt_y-#ppt_h*1.125000"/>
                                          </p:val>
                                        </p:tav>
                                        <p:tav tm="100000">
                                          <p:val>
                                            <p:strVal val="#ppt_y"/>
                                          </p:val>
                                        </p:tav>
                                      </p:tavLst>
                                    </p:anim>
                                    <p:animEffect transition="in" filter="wipe(down)">
                                      <p:cBhvr>
                                        <p:cTn id="41" dur="400"/>
                                        <p:tgtEl>
                                          <p:spTgt spid="20"/>
                                        </p:tgtEl>
                                      </p:cBhvr>
                                    </p:animEffect>
                                  </p:childTnLst>
                                </p:cTn>
                              </p:par>
                            </p:childTnLst>
                          </p:cTn>
                        </p:par>
                        <p:par>
                          <p:cTn id="42" fill="hold">
                            <p:stCondLst>
                              <p:cond delay="3450"/>
                            </p:stCondLst>
                            <p:childTnLst>
                              <p:par>
                                <p:cTn id="43" presetID="22" presetClass="entr" presetSubtype="1"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400"/>
                                        <p:tgtEl>
                                          <p:spTgt spid="10"/>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750"/>
                                        <p:tgtEl>
                                          <p:spTgt spid="32"/>
                                        </p:tgtEl>
                                      </p:cBhvr>
                                    </p:animEffect>
                                    <p:anim calcmode="lin" valueType="num">
                                      <p:cBhvr>
                                        <p:cTn id="49" dur="750" fill="hold"/>
                                        <p:tgtEl>
                                          <p:spTgt spid="32"/>
                                        </p:tgtEl>
                                        <p:attrNameLst>
                                          <p:attrName>ppt_x</p:attrName>
                                        </p:attrNameLst>
                                      </p:cBhvr>
                                      <p:tavLst>
                                        <p:tav tm="0">
                                          <p:val>
                                            <p:strVal val="#ppt_x"/>
                                          </p:val>
                                        </p:tav>
                                        <p:tav tm="100000">
                                          <p:val>
                                            <p:strVal val="#ppt_x"/>
                                          </p:val>
                                        </p:tav>
                                      </p:tavLst>
                                    </p:anim>
                                    <p:anim calcmode="lin" valueType="num">
                                      <p:cBhvr>
                                        <p:cTn id="50" dur="750" fill="hold"/>
                                        <p:tgtEl>
                                          <p:spTgt spid="32"/>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10"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400"/>
                                        <p:tgtEl>
                                          <p:spTgt spid="33"/>
                                        </p:tgtEl>
                                      </p:cBhvr>
                                    </p:animEffec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750"/>
                                        <p:tgtEl>
                                          <p:spTgt spid="17"/>
                                        </p:tgtEl>
                                      </p:cBhvr>
                                    </p:animEffect>
                                    <p:anim calcmode="lin" valueType="num">
                                      <p:cBhvr>
                                        <p:cTn id="59" dur="750" fill="hold"/>
                                        <p:tgtEl>
                                          <p:spTgt spid="17"/>
                                        </p:tgtEl>
                                        <p:attrNameLst>
                                          <p:attrName>ppt_x</p:attrName>
                                        </p:attrNameLst>
                                      </p:cBhvr>
                                      <p:tavLst>
                                        <p:tav tm="0">
                                          <p:val>
                                            <p:strVal val="#ppt_x"/>
                                          </p:val>
                                        </p:tav>
                                        <p:tav tm="100000">
                                          <p:val>
                                            <p:strVal val="#ppt_x"/>
                                          </p:val>
                                        </p:tav>
                                      </p:tavLst>
                                    </p:anim>
                                    <p:anim calcmode="lin" valueType="num">
                                      <p:cBhvr>
                                        <p:cTn id="60" dur="75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535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400"/>
                                        <p:tgtEl>
                                          <p:spTgt spid="18"/>
                                        </p:tgtEl>
                                        <p:attrNameLst>
                                          <p:attrName>ppt_y</p:attrName>
                                        </p:attrNameLst>
                                      </p:cBhvr>
                                      <p:tavLst>
                                        <p:tav tm="0">
                                          <p:val>
                                            <p:strVal val="#ppt_y-#ppt_h*1.125000"/>
                                          </p:val>
                                        </p:tav>
                                        <p:tav tm="100000">
                                          <p:val>
                                            <p:strVal val="#ppt_y"/>
                                          </p:val>
                                        </p:tav>
                                      </p:tavLst>
                                    </p:anim>
                                    <p:animEffect transition="in" filter="wipe(down)">
                                      <p:cBhvr>
                                        <p:cTn id="65" dur="400"/>
                                        <p:tgtEl>
                                          <p:spTgt spid="18"/>
                                        </p:tgtEl>
                                      </p:cBhvr>
                                    </p:animEffect>
                                  </p:childTnLst>
                                </p:cTn>
                              </p:par>
                            </p:childTnLst>
                          </p:cTn>
                        </p:par>
                        <p:par>
                          <p:cTn id="66" fill="hold">
                            <p:stCondLst>
                              <p:cond delay="5750"/>
                            </p:stCondLst>
                            <p:childTnLst>
                              <p:par>
                                <p:cTn id="67" presetID="22" presetClass="entr" presetSubtype="1"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400"/>
                                        <p:tgtEl>
                                          <p:spTgt spid="9"/>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750"/>
                                        <p:tgtEl>
                                          <p:spTgt spid="30"/>
                                        </p:tgtEl>
                                      </p:cBhvr>
                                    </p:animEffect>
                                    <p:anim calcmode="lin" valueType="num">
                                      <p:cBhvr>
                                        <p:cTn id="73" dur="750" fill="hold"/>
                                        <p:tgtEl>
                                          <p:spTgt spid="30"/>
                                        </p:tgtEl>
                                        <p:attrNameLst>
                                          <p:attrName>ppt_x</p:attrName>
                                        </p:attrNameLst>
                                      </p:cBhvr>
                                      <p:tavLst>
                                        <p:tav tm="0">
                                          <p:val>
                                            <p:strVal val="#ppt_x"/>
                                          </p:val>
                                        </p:tav>
                                        <p:tav tm="100000">
                                          <p:val>
                                            <p:strVal val="#ppt_x"/>
                                          </p:val>
                                        </p:tav>
                                      </p:tavLst>
                                    </p:anim>
                                    <p:anim calcmode="lin" valueType="num">
                                      <p:cBhvr>
                                        <p:cTn id="74" dur="750" fill="hold"/>
                                        <p:tgtEl>
                                          <p:spTgt spid="30"/>
                                        </p:tgtEl>
                                        <p:attrNameLst>
                                          <p:attrName>ppt_y</p:attrName>
                                        </p:attrNameLst>
                                      </p:cBhvr>
                                      <p:tavLst>
                                        <p:tav tm="0">
                                          <p:val>
                                            <p:strVal val="#ppt_y+.1"/>
                                          </p:val>
                                        </p:tav>
                                        <p:tav tm="100000">
                                          <p:val>
                                            <p:strVal val="#ppt_y"/>
                                          </p:val>
                                        </p:tav>
                                      </p:tavLst>
                                    </p:anim>
                                  </p:childTnLst>
                                </p:cTn>
                              </p:par>
                            </p:childTnLst>
                          </p:cTn>
                        </p:par>
                        <p:par>
                          <p:cTn id="75" fill="hold">
                            <p:stCondLst>
                              <p:cond delay="65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400"/>
                                        <p:tgtEl>
                                          <p:spTgt spid="31"/>
                                        </p:tgtEl>
                                      </p:cBhvr>
                                    </p:animEffect>
                                  </p:childTnLst>
                                </p:cTn>
                              </p:par>
                            </p:childTnLst>
                          </p:cTn>
                        </p:par>
                        <p:par>
                          <p:cTn id="79" fill="hold">
                            <p:stCondLst>
                              <p:cond delay="69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anim calcmode="lin" valueType="num">
                                      <p:cBhvr>
                                        <p:cTn id="83" dur="750" fill="hold"/>
                                        <p:tgtEl>
                                          <p:spTgt spid="21"/>
                                        </p:tgtEl>
                                        <p:attrNameLst>
                                          <p:attrName>ppt_x</p:attrName>
                                        </p:attrNameLst>
                                      </p:cBhvr>
                                      <p:tavLst>
                                        <p:tav tm="0">
                                          <p:val>
                                            <p:strVal val="#ppt_x"/>
                                          </p:val>
                                        </p:tav>
                                        <p:tav tm="100000">
                                          <p:val>
                                            <p:strVal val="#ppt_x"/>
                                          </p:val>
                                        </p:tav>
                                      </p:tavLst>
                                    </p:anim>
                                    <p:anim calcmode="lin" valueType="num">
                                      <p:cBhvr>
                                        <p:cTn id="84" dur="75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7650"/>
                            </p:stCondLst>
                            <p:childTnLst>
                              <p:par>
                                <p:cTn id="86" presetID="12" presetClass="entr" presetSubtype="1"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400"/>
                                        <p:tgtEl>
                                          <p:spTgt spid="22"/>
                                        </p:tgtEl>
                                        <p:attrNameLst>
                                          <p:attrName>ppt_y</p:attrName>
                                        </p:attrNameLst>
                                      </p:cBhvr>
                                      <p:tavLst>
                                        <p:tav tm="0">
                                          <p:val>
                                            <p:strVal val="#ppt_y-#ppt_h*1.125000"/>
                                          </p:val>
                                        </p:tav>
                                        <p:tav tm="100000">
                                          <p:val>
                                            <p:strVal val="#ppt_y"/>
                                          </p:val>
                                        </p:tav>
                                      </p:tavLst>
                                    </p:anim>
                                    <p:animEffect transition="in" filter="wipe(down)">
                                      <p:cBhvr>
                                        <p:cTn id="89" dur="400"/>
                                        <p:tgtEl>
                                          <p:spTgt spid="22"/>
                                        </p:tgtEl>
                                      </p:cBhvr>
                                    </p:animEffect>
                                  </p:childTnLst>
                                </p:cTn>
                              </p:par>
                            </p:childTnLst>
                          </p:cTn>
                        </p:par>
                        <p:par>
                          <p:cTn id="90" fill="hold">
                            <p:stCondLst>
                              <p:cond delay="8050"/>
                            </p:stCondLst>
                            <p:childTnLst>
                              <p:par>
                                <p:cTn id="91" presetID="22" presetClass="entr" presetSubtype="1" fill="hold"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up)">
                                      <p:cBhvr>
                                        <p:cTn id="93" dur="400"/>
                                        <p:tgtEl>
                                          <p:spTgt spid="11"/>
                                        </p:tgtEl>
                                      </p:cBhvr>
                                    </p:animEffect>
                                  </p:childTnLst>
                                </p:cTn>
                              </p:par>
                              <p:par>
                                <p:cTn id="94" presetID="42"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750"/>
                                        <p:tgtEl>
                                          <p:spTgt spid="34"/>
                                        </p:tgtEl>
                                      </p:cBhvr>
                                    </p:animEffect>
                                    <p:anim calcmode="lin" valueType="num">
                                      <p:cBhvr>
                                        <p:cTn id="97" dur="750" fill="hold"/>
                                        <p:tgtEl>
                                          <p:spTgt spid="34"/>
                                        </p:tgtEl>
                                        <p:attrNameLst>
                                          <p:attrName>ppt_x</p:attrName>
                                        </p:attrNameLst>
                                      </p:cBhvr>
                                      <p:tavLst>
                                        <p:tav tm="0">
                                          <p:val>
                                            <p:strVal val="#ppt_x"/>
                                          </p:val>
                                        </p:tav>
                                        <p:tav tm="100000">
                                          <p:val>
                                            <p:strVal val="#ppt_x"/>
                                          </p:val>
                                        </p:tav>
                                      </p:tavLst>
                                    </p:anim>
                                    <p:anim calcmode="lin" valueType="num">
                                      <p:cBhvr>
                                        <p:cTn id="98" dur="750" fill="hold"/>
                                        <p:tgtEl>
                                          <p:spTgt spid="34"/>
                                        </p:tgtEl>
                                        <p:attrNameLst>
                                          <p:attrName>ppt_y</p:attrName>
                                        </p:attrNameLst>
                                      </p:cBhvr>
                                      <p:tavLst>
                                        <p:tav tm="0">
                                          <p:val>
                                            <p:strVal val="#ppt_y+.1"/>
                                          </p:val>
                                        </p:tav>
                                        <p:tav tm="100000">
                                          <p:val>
                                            <p:strVal val="#ppt_y"/>
                                          </p:val>
                                        </p:tav>
                                      </p:tavLst>
                                    </p:anim>
                                  </p:childTnLst>
                                </p:cTn>
                              </p:par>
                            </p:childTnLst>
                          </p:cTn>
                        </p:par>
                        <p:par>
                          <p:cTn id="99" fill="hold">
                            <p:stCondLst>
                              <p:cond delay="8800"/>
                            </p:stCondLst>
                            <p:childTnLst>
                              <p:par>
                                <p:cTn id="100" presetID="10" presetClass="entr" presetSubtype="0"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400"/>
                                        <p:tgtEl>
                                          <p:spTgt spid="35"/>
                                        </p:tgtEl>
                                      </p:cBhvr>
                                    </p:animEffect>
                                  </p:childTnLst>
                                </p:cTn>
                              </p:par>
                            </p:childTnLst>
                          </p:cTn>
                        </p:par>
                        <p:par>
                          <p:cTn id="103" fill="hold">
                            <p:stCondLst>
                              <p:cond delay="9200"/>
                            </p:stCondLst>
                            <p:childTnLst>
                              <p:par>
                                <p:cTn id="104" presetID="22" presetClass="entr" presetSubtype="1"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up)">
                                      <p:cBhvr>
                                        <p:cTn id="106" dur="400"/>
                                        <p:tgtEl>
                                          <p:spTgt spid="23"/>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wipe(up)">
                                      <p:cBhvr>
                                        <p:cTn id="109" dur="400"/>
                                        <p:tgtEl>
                                          <p:spTgt spid="24"/>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up)">
                                      <p:cBhvr>
                                        <p:cTn id="112" dur="400"/>
                                        <p:tgtEl>
                                          <p:spTgt spid="26"/>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wipe(up)">
                                      <p:cBhvr>
                                        <p:cTn id="115"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7" grpId="0" animBg="1"/>
      <p:bldP spid="18" grpId="0"/>
      <p:bldP spid="19" grpId="0" animBg="1"/>
      <p:bldP spid="20" grpId="0"/>
      <p:bldP spid="21" grpId="0" animBg="1"/>
      <p:bldP spid="22" grpId="0"/>
      <p:bldP spid="23" grpId="0"/>
      <p:bldP spid="24" grpId="0"/>
      <p:bldP spid="25" grpId="0"/>
      <p:bldP spid="26" grpId="0"/>
      <p:bldP spid="27" grpId="0" animBg="1"/>
      <p:bldP spid="29" grpId="0"/>
      <p:bldP spid="30" grpId="0" animBg="1"/>
      <p:bldP spid="31" grpId="0"/>
      <p:bldP spid="32" grpId="0" animBg="1"/>
      <p:bldP spid="33" grpId="0"/>
      <p:bldP spid="34" grpId="0" animBg="1"/>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18791" y="1022449"/>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25897" y="1202449"/>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73049" y="1202449"/>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34031"/>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公司简介</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4563211" y="1648392"/>
            <a:ext cx="3011502" cy="3011393"/>
            <a:chOff x="4563211" y="1468280"/>
            <a:chExt cx="3011502" cy="3011393"/>
          </a:xfrm>
        </p:grpSpPr>
        <p:sp>
          <p:nvSpPr>
            <p:cNvPr id="9" name="椭圆 8"/>
            <p:cNvSpPr/>
            <p:nvPr/>
          </p:nvSpPr>
          <p:spPr>
            <a:xfrm>
              <a:off x="4724741" y="1629804"/>
              <a:ext cx="2688443" cy="268834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0" name="椭圆 9"/>
            <p:cNvSpPr/>
            <p:nvPr/>
          </p:nvSpPr>
          <p:spPr>
            <a:xfrm>
              <a:off x="4563211" y="1468280"/>
              <a:ext cx="3011502" cy="3011393"/>
            </a:xfrm>
            <a:prstGeom prst="ellipse">
              <a:avLst/>
            </a:prstGeom>
            <a:noFill/>
            <a:ln w="19050">
              <a:solidFill>
                <a:srgbClr val="0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1" name="矩形 10"/>
            <p:cNvSpPr/>
            <p:nvPr/>
          </p:nvSpPr>
          <p:spPr>
            <a:xfrm>
              <a:off x="4939732" y="1925272"/>
              <a:ext cx="2430655" cy="1935313"/>
            </a:xfrm>
            <a:prstGeom prst="rect">
              <a:avLst/>
            </a:prstGeom>
          </p:spPr>
          <p:txBody>
            <a:bodyPr wrap="square" lIns="118278" tIns="59138" rIns="118278" bIns="59138">
              <a:spAutoFit/>
            </a:bodyPr>
            <a:lstStyle/>
            <a:p>
              <a:pPr algn="ctr"/>
              <a:r>
                <a:rPr lang="en-US" altLang="zh-CN" sz="3600" b="1" dirty="0">
                  <a:solidFill>
                    <a:schemeClr val="bg1"/>
                  </a:solidFill>
                  <a:latin typeface="微软雅黑" pitchFamily="34" charset="-122"/>
                  <a:ea typeface="微软雅黑" pitchFamily="34" charset="-122"/>
                </a:rPr>
                <a:t>2</a:t>
              </a:r>
              <a:r>
                <a:rPr lang="zh-CN" altLang="en-US" sz="3600" b="1" dirty="0">
                  <a:solidFill>
                    <a:schemeClr val="bg1"/>
                  </a:solidFill>
                  <a:latin typeface="微软雅黑" pitchFamily="34" charset="-122"/>
                  <a:ea typeface="微软雅黑" pitchFamily="34" charset="-122"/>
                </a:rPr>
                <a:t>亿</a:t>
              </a:r>
              <a:endParaRPr lang="en-US" altLang="zh-CN" sz="36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元年</a:t>
              </a:r>
              <a:r>
                <a:rPr lang="zh-CN" altLang="en-US" sz="1400" b="1" dirty="0" smtClean="0">
                  <a:solidFill>
                    <a:schemeClr val="bg1"/>
                  </a:solidFill>
                  <a:latin typeface="微软雅黑" pitchFamily="34" charset="-122"/>
                  <a:ea typeface="微软雅黑" pitchFamily="34" charset="-122"/>
                </a:rPr>
                <a:t>销售额</a:t>
              </a:r>
              <a:endParaRPr lang="en-US" altLang="zh-CN" sz="1400" b="1" dirty="0" smtClean="0">
                <a:solidFill>
                  <a:schemeClr val="bg1"/>
                </a:solidFill>
                <a:latin typeface="微软雅黑" pitchFamily="34" charset="-122"/>
                <a:ea typeface="微软雅黑" pitchFamily="34" charset="-122"/>
              </a:endParaRPr>
            </a:p>
            <a:p>
              <a:pPr algn="ctr"/>
              <a:endParaRPr lang="zh-CN" altLang="en-US" sz="1400" b="1" dirty="0">
                <a:solidFill>
                  <a:schemeClr val="bg1"/>
                </a:solidFill>
                <a:latin typeface="微软雅黑" pitchFamily="34" charset="-122"/>
                <a:ea typeface="微软雅黑" pitchFamily="34" charset="-122"/>
              </a:endParaRPr>
            </a:p>
            <a:p>
              <a:r>
                <a:rPr lang="zh-CN" altLang="en-US" dirty="0">
                  <a:solidFill>
                    <a:srgbClr val="FDFDFD"/>
                  </a:solidFill>
                </a:rPr>
                <a:t>年销售额达到</a:t>
              </a:r>
              <a:r>
                <a:rPr lang="en-US" altLang="zh-CN" dirty="0">
                  <a:solidFill>
                    <a:srgbClr val="FDFDFD"/>
                  </a:solidFill>
                </a:rPr>
                <a:t>2</a:t>
              </a:r>
              <a:r>
                <a:rPr lang="zh-CN" altLang="en-US" dirty="0">
                  <a:solidFill>
                    <a:srgbClr val="FDFDFD"/>
                  </a:solidFill>
                </a:rPr>
                <a:t>亿元人民币，净利润达</a:t>
              </a:r>
              <a:r>
                <a:rPr lang="en-US" altLang="zh-CN" dirty="0">
                  <a:solidFill>
                    <a:srgbClr val="FDFDFD"/>
                  </a:solidFill>
                </a:rPr>
                <a:t>1</a:t>
              </a:r>
              <a:r>
                <a:rPr lang="zh-CN" altLang="en-US" dirty="0">
                  <a:solidFill>
                    <a:srgbClr val="FDFDFD"/>
                  </a:solidFill>
                </a:rPr>
                <a:t>亿</a:t>
              </a:r>
              <a:r>
                <a:rPr lang="en-US" altLang="zh-CN" dirty="0">
                  <a:solidFill>
                    <a:srgbClr val="FDFDFD"/>
                  </a:solidFill>
                </a:rPr>
                <a:t>5</a:t>
              </a:r>
              <a:r>
                <a:rPr lang="zh-CN" altLang="en-US" dirty="0">
                  <a:solidFill>
                    <a:srgbClr val="FDFDFD"/>
                  </a:solidFill>
                </a:rPr>
                <a:t>千万</a:t>
              </a:r>
            </a:p>
          </p:txBody>
        </p:sp>
      </p:grpSp>
      <p:grpSp>
        <p:nvGrpSpPr>
          <p:cNvPr id="12" name="组合 11"/>
          <p:cNvGrpSpPr/>
          <p:nvPr/>
        </p:nvGrpSpPr>
        <p:grpSpPr>
          <a:xfrm>
            <a:off x="8131332" y="1648392"/>
            <a:ext cx="3011502" cy="3011393"/>
            <a:chOff x="8131332" y="1468280"/>
            <a:chExt cx="3011502" cy="3011393"/>
          </a:xfrm>
        </p:grpSpPr>
        <p:sp>
          <p:nvSpPr>
            <p:cNvPr id="13" name="椭圆 12"/>
            <p:cNvSpPr/>
            <p:nvPr/>
          </p:nvSpPr>
          <p:spPr>
            <a:xfrm>
              <a:off x="8292861" y="1629804"/>
              <a:ext cx="2688443" cy="2688346"/>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6" name="椭圆 15"/>
            <p:cNvSpPr/>
            <p:nvPr/>
          </p:nvSpPr>
          <p:spPr>
            <a:xfrm>
              <a:off x="8131332" y="1468280"/>
              <a:ext cx="3011502" cy="3011393"/>
            </a:xfrm>
            <a:prstGeom prst="ellipse">
              <a:avLst/>
            </a:prstGeom>
            <a:noFill/>
            <a:ln w="19050">
              <a:solidFill>
                <a:srgbClr val="DFB64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7" name="矩形 16"/>
            <p:cNvSpPr/>
            <p:nvPr/>
          </p:nvSpPr>
          <p:spPr>
            <a:xfrm>
              <a:off x="8577454" y="1730987"/>
              <a:ext cx="2343647" cy="2212312"/>
            </a:xfrm>
            <a:prstGeom prst="rect">
              <a:avLst/>
            </a:prstGeom>
          </p:spPr>
          <p:txBody>
            <a:bodyPr wrap="square" lIns="118278" tIns="59138" rIns="118278" bIns="59138">
              <a:spAutoFit/>
            </a:bodyPr>
            <a:lstStyle/>
            <a:p>
              <a:pPr algn="ctr"/>
              <a:r>
                <a:rPr lang="en-US" altLang="zh-CN" sz="4400" b="1" dirty="0" smtClean="0">
                  <a:latin typeface="微软雅黑" pitchFamily="34" charset="-122"/>
                  <a:ea typeface="微软雅黑" pitchFamily="34" charset="-122"/>
                </a:rPr>
                <a:t>3</a:t>
              </a:r>
            </a:p>
            <a:p>
              <a:pPr algn="ctr"/>
              <a:r>
                <a:rPr lang="zh-CN" altLang="en-US" sz="2000" b="1" dirty="0" smtClean="0">
                  <a:latin typeface="微软雅黑" pitchFamily="34" charset="-122"/>
                  <a:ea typeface="微软雅黑" pitchFamily="34" charset="-122"/>
                </a:rPr>
                <a:t>个子公司</a:t>
              </a:r>
              <a:endParaRPr lang="en-US" altLang="zh-CN" sz="2000" b="1" dirty="0" smtClean="0">
                <a:latin typeface="微软雅黑" pitchFamily="34" charset="-122"/>
                <a:ea typeface="微软雅黑" pitchFamily="34" charset="-122"/>
              </a:endParaRPr>
            </a:p>
            <a:p>
              <a:pPr algn="ctr"/>
              <a:endParaRPr lang="zh-CN" altLang="en-US" b="1" dirty="0">
                <a:latin typeface="微软雅黑" pitchFamily="34" charset="-122"/>
                <a:ea typeface="微软雅黑" pitchFamily="34" charset="-122"/>
              </a:endParaRPr>
            </a:p>
            <a:p>
              <a:r>
                <a:rPr lang="zh-CN" altLang="en-US" dirty="0"/>
                <a:t>开设</a:t>
              </a:r>
              <a:r>
                <a:rPr lang="en-US" altLang="zh-CN" dirty="0"/>
                <a:t>3</a:t>
              </a:r>
              <a:r>
                <a:rPr lang="zh-CN" altLang="en-US" dirty="0"/>
                <a:t>个控股子公司，实施管理运营，员工总数达</a:t>
              </a:r>
              <a:r>
                <a:rPr lang="en-US" altLang="zh-CN" dirty="0"/>
                <a:t>500</a:t>
              </a:r>
              <a:r>
                <a:rPr lang="zh-CN" altLang="en-US" dirty="0"/>
                <a:t>人</a:t>
              </a:r>
            </a:p>
          </p:txBody>
        </p:sp>
      </p:grpSp>
      <p:sp>
        <p:nvSpPr>
          <p:cNvPr id="18" name="TextBox 22"/>
          <p:cNvSpPr txBox="1"/>
          <p:nvPr/>
        </p:nvSpPr>
        <p:spPr>
          <a:xfrm>
            <a:off x="1033749" y="5822584"/>
            <a:ext cx="2960651" cy="972767"/>
          </a:xfrm>
          <a:prstGeom prst="rect">
            <a:avLst/>
          </a:prstGeom>
          <a:noFill/>
        </p:spPr>
        <p:txBody>
          <a:bodyPr wrap="square" rtlCol="0">
            <a:spAutoFit/>
          </a:bodyPr>
          <a:lstStyle/>
          <a:p>
            <a:pPr algn="just">
              <a:lnSpc>
                <a:spcPct val="130000"/>
              </a:lnSpc>
            </a:pPr>
            <a:r>
              <a:rPr lang="zh-CN" altLang="en-US" sz="1467" dirty="0">
                <a:latin typeface="微软雅黑" pitchFamily="34" charset="-122"/>
                <a:ea typeface="微软雅黑" pitchFamily="34" charset="-122"/>
              </a:rPr>
              <a:t>将疏通社区的资金流、信息流、物流阻碍，提供一体化社区服务，就是实践居民对美好生活的向往！</a:t>
            </a:r>
          </a:p>
        </p:txBody>
      </p:sp>
      <p:grpSp>
        <p:nvGrpSpPr>
          <p:cNvPr id="19" name="组合 18"/>
          <p:cNvGrpSpPr/>
          <p:nvPr/>
        </p:nvGrpSpPr>
        <p:grpSpPr>
          <a:xfrm>
            <a:off x="1636293" y="5056737"/>
            <a:ext cx="1808523" cy="576715"/>
            <a:chOff x="1636293" y="4876625"/>
            <a:chExt cx="1808523" cy="576715"/>
          </a:xfrm>
        </p:grpSpPr>
        <p:sp>
          <p:nvSpPr>
            <p:cNvPr id="20" name="圆角矩形 19"/>
            <p:cNvSpPr/>
            <p:nvPr/>
          </p:nvSpPr>
          <p:spPr>
            <a:xfrm>
              <a:off x="1636293" y="4876625"/>
              <a:ext cx="1808523" cy="576715"/>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圆角矩形 20"/>
            <p:cNvSpPr/>
            <p:nvPr/>
          </p:nvSpPr>
          <p:spPr>
            <a:xfrm>
              <a:off x="1658857" y="489474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椭圆 21"/>
            <p:cNvSpPr/>
            <p:nvPr/>
          </p:nvSpPr>
          <p:spPr>
            <a:xfrm>
              <a:off x="1776257" y="5018156"/>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75"/>
            <p:cNvSpPr txBox="1"/>
            <p:nvPr/>
          </p:nvSpPr>
          <p:spPr>
            <a:xfrm>
              <a:off x="2112446" y="4984175"/>
              <a:ext cx="1239558"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chemeClr val="tx1"/>
                  </a:solidFill>
                </a:rPr>
                <a:t>实现民通</a:t>
              </a:r>
              <a:endParaRPr lang="zh-CN" altLang="en-US" sz="2400" b="0" dirty="0">
                <a:solidFill>
                  <a:schemeClr val="tx1"/>
                </a:solidFill>
                <a:latin typeface="+mn-ea"/>
              </a:endParaRPr>
            </a:p>
          </p:txBody>
        </p:sp>
      </p:grpSp>
      <p:sp>
        <p:nvSpPr>
          <p:cNvPr id="24" name="TextBox 81"/>
          <p:cNvSpPr txBox="1"/>
          <p:nvPr/>
        </p:nvSpPr>
        <p:spPr>
          <a:xfrm>
            <a:off x="4651900" y="5953716"/>
            <a:ext cx="2784309" cy="650691"/>
          </a:xfrm>
          <a:prstGeom prst="rect">
            <a:avLst/>
          </a:prstGeom>
          <a:noFill/>
        </p:spPr>
        <p:txBody>
          <a:bodyPr wrap="square" rtlCol="0">
            <a:spAutoFit/>
          </a:bodyPr>
          <a:lstStyle/>
          <a:p>
            <a:pPr algn="just">
              <a:lnSpc>
                <a:spcPct val="130000"/>
              </a:lnSpc>
            </a:pPr>
            <a:r>
              <a:rPr lang="zh-CN" altLang="en-US" sz="1467" dirty="0">
                <a:solidFill>
                  <a:srgbClr val="262626"/>
                </a:solidFill>
                <a:latin typeface="微软雅黑" pitchFamily="34" charset="-122"/>
                <a:ea typeface="微软雅黑" pitchFamily="34" charset="-122"/>
              </a:rPr>
              <a:t>五年后将持续经济拉动增长，促进产业融合，催生新型商业业态！</a:t>
            </a:r>
          </a:p>
        </p:txBody>
      </p:sp>
      <p:sp>
        <p:nvSpPr>
          <p:cNvPr id="25" name="TextBox 82"/>
          <p:cNvSpPr txBox="1"/>
          <p:nvPr/>
        </p:nvSpPr>
        <p:spPr>
          <a:xfrm>
            <a:off x="8084418" y="5939861"/>
            <a:ext cx="3232056" cy="650691"/>
          </a:xfrm>
          <a:prstGeom prst="rect">
            <a:avLst/>
          </a:prstGeom>
          <a:noFill/>
        </p:spPr>
        <p:txBody>
          <a:bodyPr wrap="square" rtlCol="0">
            <a:spAutoFit/>
          </a:bodyPr>
          <a:lstStyle/>
          <a:p>
            <a:pPr algn="just">
              <a:lnSpc>
                <a:spcPct val="130000"/>
              </a:lnSpc>
            </a:pPr>
            <a:r>
              <a:rPr lang="zh-CN" altLang="en-US" sz="1467" dirty="0">
                <a:latin typeface="微软雅黑" pitchFamily="34" charset="-122"/>
                <a:ea typeface="微软雅黑" pitchFamily="34" charset="-122"/>
              </a:rPr>
              <a:t>将使公司成为就业大平台，社区大数据，成为市场经济下的政府好帮手！</a:t>
            </a:r>
          </a:p>
        </p:txBody>
      </p:sp>
      <p:grpSp>
        <p:nvGrpSpPr>
          <p:cNvPr id="26" name="组合 25"/>
          <p:cNvGrpSpPr/>
          <p:nvPr/>
        </p:nvGrpSpPr>
        <p:grpSpPr>
          <a:xfrm>
            <a:off x="5134568" y="5056735"/>
            <a:ext cx="1808523" cy="576715"/>
            <a:chOff x="5134568" y="4876623"/>
            <a:chExt cx="1808523" cy="576715"/>
          </a:xfrm>
        </p:grpSpPr>
        <p:sp>
          <p:nvSpPr>
            <p:cNvPr id="27" name="圆角矩形 26"/>
            <p:cNvSpPr/>
            <p:nvPr/>
          </p:nvSpPr>
          <p:spPr>
            <a:xfrm>
              <a:off x="5134568" y="4876623"/>
              <a:ext cx="1808523" cy="576715"/>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9" name="圆角矩形 28"/>
            <p:cNvSpPr/>
            <p:nvPr/>
          </p:nvSpPr>
          <p:spPr>
            <a:xfrm>
              <a:off x="5157132" y="489474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0" name="椭圆 29"/>
            <p:cNvSpPr/>
            <p:nvPr/>
          </p:nvSpPr>
          <p:spPr>
            <a:xfrm>
              <a:off x="5274532" y="5018154"/>
              <a:ext cx="293652" cy="29365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1" name="TextBox 86"/>
            <p:cNvSpPr txBox="1"/>
            <p:nvPr/>
          </p:nvSpPr>
          <p:spPr>
            <a:xfrm>
              <a:off x="5554328" y="4983222"/>
              <a:ext cx="1379524"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rgbClr val="FEFEFE"/>
                  </a:solidFill>
                </a:rPr>
                <a:t>实现商通</a:t>
              </a:r>
            </a:p>
          </p:txBody>
        </p:sp>
      </p:grpSp>
      <p:grpSp>
        <p:nvGrpSpPr>
          <p:cNvPr id="32" name="组合 31"/>
          <p:cNvGrpSpPr/>
          <p:nvPr/>
        </p:nvGrpSpPr>
        <p:grpSpPr>
          <a:xfrm>
            <a:off x="8796185" y="5059085"/>
            <a:ext cx="1808523" cy="576715"/>
            <a:chOff x="8796185" y="4878973"/>
            <a:chExt cx="1808523" cy="576715"/>
          </a:xfrm>
        </p:grpSpPr>
        <p:sp>
          <p:nvSpPr>
            <p:cNvPr id="33" name="圆角矩形 32"/>
            <p:cNvSpPr/>
            <p:nvPr/>
          </p:nvSpPr>
          <p:spPr>
            <a:xfrm>
              <a:off x="8796185" y="4878973"/>
              <a:ext cx="1808523" cy="576715"/>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 name="圆角矩形 33"/>
            <p:cNvSpPr/>
            <p:nvPr/>
          </p:nvSpPr>
          <p:spPr>
            <a:xfrm>
              <a:off x="8818749" y="489709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 name="椭圆 34"/>
            <p:cNvSpPr/>
            <p:nvPr/>
          </p:nvSpPr>
          <p:spPr>
            <a:xfrm>
              <a:off x="8936149" y="5020504"/>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 name="TextBox 93"/>
            <p:cNvSpPr txBox="1"/>
            <p:nvPr/>
          </p:nvSpPr>
          <p:spPr>
            <a:xfrm>
              <a:off x="9263628" y="4992805"/>
              <a:ext cx="1284688"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chemeClr val="tx1"/>
                  </a:solidFill>
                </a:rPr>
                <a:t>实现政通</a:t>
              </a:r>
              <a:endParaRPr lang="zh-CN" altLang="en-US" sz="2400" b="0" dirty="0">
                <a:solidFill>
                  <a:schemeClr val="tx1"/>
                </a:solidFill>
                <a:latin typeface="+mn-ea"/>
              </a:endParaRPr>
            </a:p>
          </p:txBody>
        </p:sp>
      </p:grpSp>
      <p:grpSp>
        <p:nvGrpSpPr>
          <p:cNvPr id="37" name="组合 36"/>
          <p:cNvGrpSpPr/>
          <p:nvPr/>
        </p:nvGrpSpPr>
        <p:grpSpPr>
          <a:xfrm>
            <a:off x="1094516" y="1648392"/>
            <a:ext cx="3011502" cy="3011393"/>
            <a:chOff x="1094516" y="1468280"/>
            <a:chExt cx="3011502" cy="3011393"/>
          </a:xfrm>
        </p:grpSpPr>
        <p:sp>
          <p:nvSpPr>
            <p:cNvPr id="38" name="椭圆 37"/>
            <p:cNvSpPr/>
            <p:nvPr/>
          </p:nvSpPr>
          <p:spPr>
            <a:xfrm>
              <a:off x="1256044" y="1629804"/>
              <a:ext cx="2688443" cy="2688346"/>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39" name="椭圆 38"/>
            <p:cNvSpPr/>
            <p:nvPr/>
          </p:nvSpPr>
          <p:spPr>
            <a:xfrm>
              <a:off x="1094516" y="1468280"/>
              <a:ext cx="3011502" cy="3011393"/>
            </a:xfrm>
            <a:prstGeom prst="ellipse">
              <a:avLst/>
            </a:prstGeom>
            <a:noFill/>
            <a:ln w="19050">
              <a:solidFill>
                <a:srgbClr val="E1BC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40" name="文本框 3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233520" y="1944592"/>
              <a:ext cx="2750591" cy="1846659"/>
            </a:xfrm>
            <a:prstGeom prst="rect">
              <a:avLst/>
            </a:prstGeom>
            <a:noFill/>
            <a:ln>
              <a:noFill/>
            </a:ln>
            <a:effectLst/>
          </p:spPr>
          <p:txBody>
            <a:bodyPr wrap="square" rtlCol="0">
              <a:spAutoFit/>
            </a:bodyPr>
            <a:lstStyle/>
            <a:p>
              <a:pPr algn="ctr"/>
              <a:r>
                <a:rPr lang="en-US" altLang="zh-CN" sz="3600" b="1" spc="-200" dirty="0">
                  <a:latin typeface="微软雅黑" pitchFamily="34" charset="-122"/>
                  <a:ea typeface="微软雅黑" pitchFamily="34" charset="-122"/>
                </a:rPr>
                <a:t>100</a:t>
              </a:r>
            </a:p>
            <a:p>
              <a:pPr algn="ctr"/>
              <a:r>
                <a:rPr lang="zh-CN" altLang="en-US" dirty="0">
                  <a:latin typeface="微软雅黑" pitchFamily="34" charset="-122"/>
                  <a:ea typeface="微软雅黑" pitchFamily="34" charset="-122"/>
                </a:rPr>
                <a:t>家门</a:t>
              </a:r>
              <a:r>
                <a:rPr lang="zh-CN" altLang="en-US" dirty="0" smtClean="0">
                  <a:latin typeface="微软雅黑" pitchFamily="34" charset="-122"/>
                  <a:ea typeface="微软雅黑" pitchFamily="34" charset="-122"/>
                </a:rPr>
                <a:t>店</a:t>
              </a:r>
              <a:endParaRPr lang="zh-CN" altLang="en-US"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培育</a:t>
              </a:r>
              <a:r>
                <a:rPr lang="en-US" altLang="zh-CN" sz="2000" dirty="0">
                  <a:latin typeface="微软雅黑" pitchFamily="34" charset="-122"/>
                  <a:ea typeface="微软雅黑" pitchFamily="34" charset="-122"/>
                </a:rPr>
                <a:t>100</a:t>
              </a:r>
              <a:r>
                <a:rPr lang="zh-CN" altLang="en-US" sz="2000" dirty="0">
                  <a:latin typeface="微软雅黑" pitchFamily="34" charset="-122"/>
                  <a:ea typeface="微软雅黑" pitchFamily="34" charset="-122"/>
                </a:rPr>
                <a:t>家门店          </a:t>
              </a:r>
              <a:endParaRPr lang="en-US" altLang="zh-CN" sz="2000" dirty="0" smtClean="0">
                <a:latin typeface="微软雅黑" pitchFamily="34" charset="-122"/>
                <a:ea typeface="微软雅黑" pitchFamily="34" charset="-122"/>
              </a:endParaRPr>
            </a:p>
            <a:p>
              <a:pPr algn="just">
                <a:lnSpc>
                  <a:spcPct val="150000"/>
                </a:lnSpc>
              </a:pPr>
              <a:r>
                <a:rPr lang="zh-CN" altLang="en-US" sz="2000" dirty="0" smtClean="0">
                  <a:latin typeface="微软雅黑" pitchFamily="34" charset="-122"/>
                  <a:ea typeface="微软雅黑" pitchFamily="34" charset="-122"/>
                </a:rPr>
                <a:t>     服务</a:t>
              </a:r>
              <a:r>
                <a:rPr lang="zh-CN" altLang="en-US" sz="2000" dirty="0">
                  <a:latin typeface="微软雅黑" pitchFamily="34" charset="-122"/>
                  <a:ea typeface="微软雅黑" pitchFamily="34" charset="-122"/>
                </a:rPr>
                <a:t>4000万居民</a:t>
              </a:r>
            </a:p>
          </p:txBody>
        </p:sp>
      </p:grpSp>
    </p:spTree>
    <p:extLst>
      <p:ext uri="{BB962C8B-B14F-4D97-AF65-F5344CB8AC3E}">
        <p14:creationId xmlns:p14="http://schemas.microsoft.com/office/powerpoint/2010/main" val="338612522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outVertical)">
                                      <p:cBhvr>
                                        <p:cTn id="23" dur="500"/>
                                        <p:tgtEl>
                                          <p:spTgt spid="19"/>
                                        </p:tgtEl>
                                      </p:cBhvr>
                                    </p:animEffect>
                                  </p:childTnLst>
                                </p:cTn>
                              </p:par>
                              <p:par>
                                <p:cTn id="24" presetID="16" presetClass="entr" presetSubtype="37"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outVertical)">
                                      <p:cBhvr>
                                        <p:cTn id="26" dur="500"/>
                                        <p:tgtEl>
                                          <p:spTgt spid="26"/>
                                        </p:tgtEl>
                                      </p:cBhvr>
                                    </p:animEffect>
                                  </p:childTnLst>
                                </p:cTn>
                              </p:par>
                              <p:par>
                                <p:cTn id="27" presetID="16" presetClass="entr" presetSubtype="37"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outVertical)">
                                      <p:cBhvr>
                                        <p:cTn id="29" dur="500"/>
                                        <p:tgtEl>
                                          <p:spTgt spid="32"/>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 name="组合 6"/>
          <p:cNvGrpSpPr/>
          <p:nvPr/>
        </p:nvGrpSpPr>
        <p:grpSpPr>
          <a:xfrm>
            <a:off x="431371" y="1839377"/>
            <a:ext cx="5884944" cy="4871888"/>
            <a:chOff x="2447926" y="1125537"/>
            <a:chExt cx="4251325" cy="3519488"/>
          </a:xfrm>
          <a:gradFill>
            <a:gsLst>
              <a:gs pos="0">
                <a:srgbClr val="FCEF75"/>
              </a:gs>
              <a:gs pos="100000">
                <a:srgbClr val="D3A02D"/>
              </a:gs>
            </a:gsLst>
            <a:lin ang="3600000" scaled="0"/>
          </a:gradFill>
        </p:grpSpPr>
        <p:sp>
          <p:nvSpPr>
            <p:cNvPr id="8" name="Freeform 6"/>
            <p:cNvSpPr>
              <a:spLocks/>
            </p:cNvSpPr>
            <p:nvPr/>
          </p:nvSpPr>
          <p:spPr bwMode="auto">
            <a:xfrm>
              <a:off x="4230688" y="1168400"/>
              <a:ext cx="1863725" cy="1590675"/>
            </a:xfrm>
            <a:custGeom>
              <a:avLst/>
              <a:gdLst>
                <a:gd name="T0" fmla="*/ 1775 w 1884"/>
                <a:gd name="T1" fmla="*/ 136 h 1607"/>
                <a:gd name="T2" fmla="*/ 1668 w 1884"/>
                <a:gd name="T3" fmla="*/ 156 h 1607"/>
                <a:gd name="T4" fmla="*/ 1606 w 1884"/>
                <a:gd name="T5" fmla="*/ 76 h 1607"/>
                <a:gd name="T6" fmla="*/ 1542 w 1884"/>
                <a:gd name="T7" fmla="*/ 79 h 1607"/>
                <a:gd name="T8" fmla="*/ 1488 w 1884"/>
                <a:gd name="T9" fmla="*/ 29 h 1607"/>
                <a:gd name="T10" fmla="*/ 1504 w 1884"/>
                <a:gd name="T11" fmla="*/ 60 h 1607"/>
                <a:gd name="T12" fmla="*/ 1517 w 1884"/>
                <a:gd name="T13" fmla="*/ 110 h 1607"/>
                <a:gd name="T14" fmla="*/ 1459 w 1884"/>
                <a:gd name="T15" fmla="*/ 323 h 1607"/>
                <a:gd name="T16" fmla="*/ 1295 w 1884"/>
                <a:gd name="T17" fmla="*/ 415 h 1607"/>
                <a:gd name="T18" fmla="*/ 1378 w 1884"/>
                <a:gd name="T19" fmla="*/ 564 h 1607"/>
                <a:gd name="T20" fmla="*/ 1499 w 1884"/>
                <a:gd name="T21" fmla="*/ 566 h 1607"/>
                <a:gd name="T22" fmla="*/ 1345 w 1884"/>
                <a:gd name="T23" fmla="*/ 714 h 1607"/>
                <a:gd name="T24" fmla="*/ 1202 w 1884"/>
                <a:gd name="T25" fmla="*/ 877 h 1607"/>
                <a:gd name="T26" fmla="*/ 1039 w 1884"/>
                <a:gd name="T27" fmla="*/ 960 h 1607"/>
                <a:gd name="T28" fmla="*/ 933 w 1884"/>
                <a:gd name="T29" fmla="*/ 1115 h 1607"/>
                <a:gd name="T30" fmla="*/ 568 w 1884"/>
                <a:gd name="T31" fmla="*/ 1228 h 1607"/>
                <a:gd name="T32" fmla="*/ 267 w 1884"/>
                <a:gd name="T33" fmla="*/ 1127 h 1607"/>
                <a:gd name="T34" fmla="*/ 3 w 1884"/>
                <a:gd name="T35" fmla="*/ 1114 h 1607"/>
                <a:gd name="T36" fmla="*/ 32 w 1884"/>
                <a:gd name="T37" fmla="*/ 1198 h 1607"/>
                <a:gd name="T38" fmla="*/ 62 w 1884"/>
                <a:gd name="T39" fmla="*/ 1304 h 1607"/>
                <a:gd name="T40" fmla="*/ 184 w 1884"/>
                <a:gd name="T41" fmla="*/ 1275 h 1607"/>
                <a:gd name="T42" fmla="*/ 182 w 1884"/>
                <a:gd name="T43" fmla="*/ 1379 h 1607"/>
                <a:gd name="T44" fmla="*/ 251 w 1884"/>
                <a:gd name="T45" fmla="*/ 1429 h 1607"/>
                <a:gd name="T46" fmla="*/ 289 w 1884"/>
                <a:gd name="T47" fmla="*/ 1475 h 1607"/>
                <a:gd name="T48" fmla="*/ 320 w 1884"/>
                <a:gd name="T49" fmla="*/ 1467 h 1607"/>
                <a:gd name="T50" fmla="*/ 475 w 1884"/>
                <a:gd name="T51" fmla="*/ 1413 h 1607"/>
                <a:gd name="T52" fmla="*/ 505 w 1884"/>
                <a:gd name="T53" fmla="*/ 1483 h 1607"/>
                <a:gd name="T54" fmla="*/ 441 w 1884"/>
                <a:gd name="T55" fmla="*/ 1534 h 1607"/>
                <a:gd name="T56" fmla="*/ 552 w 1884"/>
                <a:gd name="T57" fmla="*/ 1596 h 1607"/>
                <a:gd name="T58" fmla="*/ 625 w 1884"/>
                <a:gd name="T59" fmla="*/ 1460 h 1607"/>
                <a:gd name="T60" fmla="*/ 690 w 1884"/>
                <a:gd name="T61" fmla="*/ 1441 h 1607"/>
                <a:gd name="T62" fmla="*/ 712 w 1884"/>
                <a:gd name="T63" fmla="*/ 1556 h 1607"/>
                <a:gd name="T64" fmla="*/ 810 w 1884"/>
                <a:gd name="T65" fmla="*/ 1605 h 1607"/>
                <a:gd name="T66" fmla="*/ 878 w 1884"/>
                <a:gd name="T67" fmla="*/ 1488 h 1607"/>
                <a:gd name="T68" fmla="*/ 968 w 1884"/>
                <a:gd name="T69" fmla="*/ 1421 h 1607"/>
                <a:gd name="T70" fmla="*/ 995 w 1884"/>
                <a:gd name="T71" fmla="*/ 1407 h 1607"/>
                <a:gd name="T72" fmla="*/ 1063 w 1884"/>
                <a:gd name="T73" fmla="*/ 1388 h 1607"/>
                <a:gd name="T74" fmla="*/ 1123 w 1884"/>
                <a:gd name="T75" fmla="*/ 1328 h 1607"/>
                <a:gd name="T76" fmla="*/ 1205 w 1884"/>
                <a:gd name="T77" fmla="*/ 1300 h 1607"/>
                <a:gd name="T78" fmla="*/ 1203 w 1884"/>
                <a:gd name="T79" fmla="*/ 1221 h 1607"/>
                <a:gd name="T80" fmla="*/ 1263 w 1884"/>
                <a:gd name="T81" fmla="*/ 1109 h 1607"/>
                <a:gd name="T82" fmla="*/ 1303 w 1884"/>
                <a:gd name="T83" fmla="*/ 1182 h 1607"/>
                <a:gd name="T84" fmla="*/ 1335 w 1884"/>
                <a:gd name="T85" fmla="*/ 1142 h 1607"/>
                <a:gd name="T86" fmla="*/ 1416 w 1884"/>
                <a:gd name="T87" fmla="*/ 1065 h 1607"/>
                <a:gd name="T88" fmla="*/ 1483 w 1884"/>
                <a:gd name="T89" fmla="*/ 1050 h 1607"/>
                <a:gd name="T90" fmla="*/ 1509 w 1884"/>
                <a:gd name="T91" fmla="*/ 1102 h 1607"/>
                <a:gd name="T92" fmla="*/ 1587 w 1884"/>
                <a:gd name="T93" fmla="*/ 1173 h 1607"/>
                <a:gd name="T94" fmla="*/ 1618 w 1884"/>
                <a:gd name="T95" fmla="*/ 1150 h 1607"/>
                <a:gd name="T96" fmla="*/ 1670 w 1884"/>
                <a:gd name="T97" fmla="*/ 1098 h 1607"/>
                <a:gd name="T98" fmla="*/ 1786 w 1884"/>
                <a:gd name="T99" fmla="*/ 1017 h 1607"/>
                <a:gd name="T100" fmla="*/ 1879 w 1884"/>
                <a:gd name="T101" fmla="*/ 935 h 1607"/>
                <a:gd name="T102" fmla="*/ 1846 w 1884"/>
                <a:gd name="T103" fmla="*/ 855 h 1607"/>
                <a:gd name="T104" fmla="*/ 1778 w 1884"/>
                <a:gd name="T105" fmla="*/ 850 h 1607"/>
                <a:gd name="T106" fmla="*/ 1733 w 1884"/>
                <a:gd name="T107" fmla="*/ 779 h 1607"/>
                <a:gd name="T108" fmla="*/ 1681 w 1884"/>
                <a:gd name="T109" fmla="*/ 694 h 1607"/>
                <a:gd name="T110" fmla="*/ 1720 w 1884"/>
                <a:gd name="T111" fmla="*/ 670 h 1607"/>
                <a:gd name="T112" fmla="*/ 1747 w 1884"/>
                <a:gd name="T113" fmla="*/ 596 h 1607"/>
                <a:gd name="T114" fmla="*/ 1735 w 1884"/>
                <a:gd name="T115" fmla="*/ 501 h 1607"/>
                <a:gd name="T116" fmla="*/ 1774 w 1884"/>
                <a:gd name="T117" fmla="*/ 445 h 1607"/>
                <a:gd name="T118" fmla="*/ 1825 w 1884"/>
                <a:gd name="T119" fmla="*/ 431 h 1607"/>
                <a:gd name="T120" fmla="*/ 1844 w 1884"/>
                <a:gd name="T121" fmla="*/ 331 h 1607"/>
                <a:gd name="T122" fmla="*/ 1849 w 1884"/>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4" h="1607">
                  <a:moveTo>
                    <a:pt x="1846" y="171"/>
                  </a:moveTo>
                  <a:cubicBezTo>
                    <a:pt x="1839" y="147"/>
                    <a:pt x="1839" y="147"/>
                    <a:pt x="1839" y="147"/>
                  </a:cubicBezTo>
                  <a:cubicBezTo>
                    <a:pt x="1820" y="115"/>
                    <a:pt x="1820" y="115"/>
                    <a:pt x="1820" y="115"/>
                  </a:cubicBezTo>
                  <a:cubicBezTo>
                    <a:pt x="1804" y="106"/>
                    <a:pt x="1804" y="106"/>
                    <a:pt x="1804" y="106"/>
                  </a:cubicBezTo>
                  <a:cubicBezTo>
                    <a:pt x="1788" y="115"/>
                    <a:pt x="1788" y="115"/>
                    <a:pt x="1788"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5" y="141"/>
                    <a:pt x="1745" y="141"/>
                    <a:pt x="1745" y="141"/>
                  </a:cubicBezTo>
                  <a:cubicBezTo>
                    <a:pt x="1741" y="143"/>
                    <a:pt x="1738" y="144"/>
                    <a:pt x="1736" y="147"/>
                  </a:cubicBezTo>
                  <a:cubicBezTo>
                    <a:pt x="1730" y="155"/>
                    <a:pt x="1730" y="155"/>
                    <a:pt x="1730" y="155"/>
                  </a:cubicBezTo>
                  <a:cubicBezTo>
                    <a:pt x="1714" y="167"/>
                    <a:pt x="1714" y="167"/>
                    <a:pt x="1714" y="167"/>
                  </a:cubicBezTo>
                  <a:cubicBezTo>
                    <a:pt x="1710" y="170"/>
                    <a:pt x="1710" y="170"/>
                    <a:pt x="1710" y="170"/>
                  </a:cubicBezTo>
                  <a:cubicBezTo>
                    <a:pt x="1696" y="172"/>
                    <a:pt x="1696" y="172"/>
                    <a:pt x="1696" y="172"/>
                  </a:cubicBezTo>
                  <a:cubicBezTo>
                    <a:pt x="1690" y="171"/>
                    <a:pt x="1680" y="165"/>
                    <a:pt x="1668" y="156"/>
                  </a:cubicBezTo>
                  <a:cubicBezTo>
                    <a:pt x="1667" y="155"/>
                    <a:pt x="1667" y="155"/>
                    <a:pt x="1667" y="155"/>
                  </a:cubicBezTo>
                  <a:cubicBezTo>
                    <a:pt x="1645" y="134"/>
                    <a:pt x="1635" y="119"/>
                    <a:pt x="1635" y="110"/>
                  </a:cubicBezTo>
                  <a:cubicBezTo>
                    <a:pt x="1635" y="83"/>
                    <a:pt x="1635" y="83"/>
                    <a:pt x="1635" y="83"/>
                  </a:cubicBezTo>
                  <a:cubicBezTo>
                    <a:pt x="1635" y="82"/>
                    <a:pt x="1635" y="82"/>
                    <a:pt x="1635" y="82"/>
                  </a:cubicBezTo>
                  <a:cubicBezTo>
                    <a:pt x="1635" y="81"/>
                    <a:pt x="1635" y="81"/>
                    <a:pt x="1635" y="81"/>
                  </a:cubicBezTo>
                  <a:cubicBezTo>
                    <a:pt x="1638" y="76"/>
                    <a:pt x="1638" y="76"/>
                    <a:pt x="1638" y="76"/>
                  </a:cubicBezTo>
                  <a:cubicBezTo>
                    <a:pt x="1607" y="65"/>
                    <a:pt x="1607" y="65"/>
                    <a:pt x="1607" y="65"/>
                  </a:cubicBezTo>
                  <a:cubicBezTo>
                    <a:pt x="1606" y="76"/>
                    <a:pt x="1606" y="76"/>
                    <a:pt x="1606" y="76"/>
                  </a:cubicBezTo>
                  <a:cubicBezTo>
                    <a:pt x="1606" y="79"/>
                    <a:pt x="1603" y="83"/>
                    <a:pt x="1598"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2" y="79"/>
                    <a:pt x="1542" y="79"/>
                    <a:pt x="1542" y="79"/>
                  </a:cubicBezTo>
                  <a:cubicBezTo>
                    <a:pt x="1541" y="78"/>
                    <a:pt x="1541" y="78"/>
                    <a:pt x="1541" y="78"/>
                  </a:cubicBezTo>
                  <a:cubicBezTo>
                    <a:pt x="1541" y="78"/>
                    <a:pt x="1541" y="78"/>
                    <a:pt x="1541" y="78"/>
                  </a:cubicBezTo>
                  <a:cubicBezTo>
                    <a:pt x="1537" y="66"/>
                    <a:pt x="1535" y="55"/>
                    <a:pt x="1535" y="42"/>
                  </a:cubicBezTo>
                  <a:cubicBezTo>
                    <a:pt x="1535" y="31"/>
                    <a:pt x="1536" y="25"/>
                    <a:pt x="1540" y="21"/>
                  </a:cubicBezTo>
                  <a:cubicBezTo>
                    <a:pt x="1546" y="9"/>
                    <a:pt x="1546" y="9"/>
                    <a:pt x="1546" y="9"/>
                  </a:cubicBezTo>
                  <a:cubicBezTo>
                    <a:pt x="1544" y="0"/>
                    <a:pt x="1544" y="0"/>
                    <a:pt x="1544" y="0"/>
                  </a:cubicBezTo>
                  <a:cubicBezTo>
                    <a:pt x="1517" y="4"/>
                    <a:pt x="1517" y="4"/>
                    <a:pt x="1517" y="4"/>
                  </a:cubicBezTo>
                  <a:cubicBezTo>
                    <a:pt x="1503"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4" y="60"/>
                    <a:pt x="1504" y="60"/>
                    <a:pt x="1504"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7" y="107"/>
                    <a:pt x="1517" y="107"/>
                    <a:pt x="1517" y="107"/>
                  </a:cubicBezTo>
                  <a:cubicBezTo>
                    <a:pt x="1517" y="108"/>
                    <a:pt x="1517" y="108"/>
                    <a:pt x="1517" y="108"/>
                  </a:cubicBezTo>
                  <a:cubicBezTo>
                    <a:pt x="1517" y="109"/>
                    <a:pt x="1517" y="109"/>
                    <a:pt x="1517" y="109"/>
                  </a:cubicBezTo>
                  <a:cubicBezTo>
                    <a:pt x="1517" y="110"/>
                    <a:pt x="1517" y="110"/>
                    <a:pt x="1517" y="110"/>
                  </a:cubicBezTo>
                  <a:cubicBezTo>
                    <a:pt x="1482" y="179"/>
                    <a:pt x="1482" y="179"/>
                    <a:pt x="1482" y="179"/>
                  </a:cubicBezTo>
                  <a:cubicBezTo>
                    <a:pt x="1476" y="189"/>
                    <a:pt x="1472" y="214"/>
                    <a:pt x="1470" y="252"/>
                  </a:cubicBezTo>
                  <a:cubicBezTo>
                    <a:pt x="1470" y="255"/>
                    <a:pt x="1470" y="255"/>
                    <a:pt x="1470" y="255"/>
                  </a:cubicBezTo>
                  <a:cubicBezTo>
                    <a:pt x="1457" y="281"/>
                    <a:pt x="1457" y="281"/>
                    <a:pt x="1457" y="281"/>
                  </a:cubicBezTo>
                  <a:cubicBezTo>
                    <a:pt x="1466" y="292"/>
                    <a:pt x="1466" y="292"/>
                    <a:pt x="1466" y="292"/>
                  </a:cubicBezTo>
                  <a:cubicBezTo>
                    <a:pt x="1466" y="294"/>
                    <a:pt x="1466" y="294"/>
                    <a:pt x="1466" y="294"/>
                  </a:cubicBezTo>
                  <a:cubicBezTo>
                    <a:pt x="1467" y="310"/>
                    <a:pt x="1466" y="319"/>
                    <a:pt x="1462" y="322"/>
                  </a:cubicBezTo>
                  <a:cubicBezTo>
                    <a:pt x="1459" y="323"/>
                    <a:pt x="1459" y="323"/>
                    <a:pt x="1459" y="323"/>
                  </a:cubicBezTo>
                  <a:cubicBezTo>
                    <a:pt x="1451" y="327"/>
                    <a:pt x="1427" y="352"/>
                    <a:pt x="1388" y="400"/>
                  </a:cubicBezTo>
                  <a:cubicBezTo>
                    <a:pt x="1385" y="403"/>
                    <a:pt x="1385" y="403"/>
                    <a:pt x="1385" y="403"/>
                  </a:cubicBezTo>
                  <a:cubicBezTo>
                    <a:pt x="1383" y="402"/>
                    <a:pt x="1383" y="402"/>
                    <a:pt x="1383" y="402"/>
                  </a:cubicBezTo>
                  <a:cubicBezTo>
                    <a:pt x="1379" y="400"/>
                    <a:pt x="1379" y="400"/>
                    <a:pt x="1379" y="400"/>
                  </a:cubicBezTo>
                  <a:cubicBezTo>
                    <a:pt x="1366" y="390"/>
                    <a:pt x="1353" y="382"/>
                    <a:pt x="1346" y="373"/>
                  </a:cubicBezTo>
                  <a:cubicBezTo>
                    <a:pt x="1339" y="369"/>
                    <a:pt x="1324" y="366"/>
                    <a:pt x="1297" y="366"/>
                  </a:cubicBezTo>
                  <a:cubicBezTo>
                    <a:pt x="1296" y="414"/>
                    <a:pt x="1296" y="414"/>
                    <a:pt x="1296" y="414"/>
                  </a:cubicBezTo>
                  <a:cubicBezTo>
                    <a:pt x="1295" y="415"/>
                    <a:pt x="1295" y="415"/>
                    <a:pt x="1295" y="415"/>
                  </a:cubicBezTo>
                  <a:cubicBezTo>
                    <a:pt x="1276" y="507"/>
                    <a:pt x="1276" y="507"/>
                    <a:pt x="1276" y="507"/>
                  </a:cubicBezTo>
                  <a:cubicBezTo>
                    <a:pt x="1272" y="519"/>
                    <a:pt x="1271" y="540"/>
                    <a:pt x="1271" y="572"/>
                  </a:cubicBezTo>
                  <a:cubicBezTo>
                    <a:pt x="1278" y="581"/>
                    <a:pt x="1278" y="581"/>
                    <a:pt x="1278" y="581"/>
                  </a:cubicBezTo>
                  <a:cubicBezTo>
                    <a:pt x="1284" y="569"/>
                    <a:pt x="1284" y="569"/>
                    <a:pt x="1284" y="569"/>
                  </a:cubicBezTo>
                  <a:cubicBezTo>
                    <a:pt x="1286" y="569"/>
                    <a:pt x="1286" y="569"/>
                    <a:pt x="1286" y="569"/>
                  </a:cubicBezTo>
                  <a:cubicBezTo>
                    <a:pt x="1287" y="566"/>
                    <a:pt x="1287" y="566"/>
                    <a:pt x="1287" y="566"/>
                  </a:cubicBezTo>
                  <a:cubicBezTo>
                    <a:pt x="1311" y="554"/>
                    <a:pt x="1311" y="554"/>
                    <a:pt x="1311" y="554"/>
                  </a:cubicBezTo>
                  <a:cubicBezTo>
                    <a:pt x="1378" y="564"/>
                    <a:pt x="1378" y="564"/>
                    <a:pt x="1378" y="564"/>
                  </a:cubicBezTo>
                  <a:cubicBezTo>
                    <a:pt x="1386" y="556"/>
                    <a:pt x="1386" y="556"/>
                    <a:pt x="1386"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5" y="532"/>
                    <a:pt x="1425" y="532"/>
                    <a:pt x="1425" y="532"/>
                  </a:cubicBezTo>
                  <a:cubicBezTo>
                    <a:pt x="1460" y="529"/>
                    <a:pt x="1460" y="529"/>
                    <a:pt x="1460" y="529"/>
                  </a:cubicBezTo>
                  <a:cubicBezTo>
                    <a:pt x="1470" y="532"/>
                    <a:pt x="1483" y="545"/>
                    <a:pt x="1499" y="566"/>
                  </a:cubicBezTo>
                  <a:cubicBezTo>
                    <a:pt x="1541" y="588"/>
                    <a:pt x="1564" y="607"/>
                    <a:pt x="1569" y="623"/>
                  </a:cubicBezTo>
                  <a:cubicBezTo>
                    <a:pt x="1573" y="632"/>
                    <a:pt x="1573" y="638"/>
                    <a:pt x="1569" y="646"/>
                  </a:cubicBezTo>
                  <a:cubicBezTo>
                    <a:pt x="1566" y="653"/>
                    <a:pt x="1559" y="657"/>
                    <a:pt x="1548" y="658"/>
                  </a:cubicBezTo>
                  <a:cubicBezTo>
                    <a:pt x="1547" y="658"/>
                    <a:pt x="1547" y="658"/>
                    <a:pt x="1547" y="658"/>
                  </a:cubicBezTo>
                  <a:cubicBezTo>
                    <a:pt x="1496" y="656"/>
                    <a:pt x="1466" y="656"/>
                    <a:pt x="1455" y="659"/>
                  </a:cubicBezTo>
                  <a:cubicBezTo>
                    <a:pt x="1430" y="676"/>
                    <a:pt x="1430" y="676"/>
                    <a:pt x="1430" y="676"/>
                  </a:cubicBezTo>
                  <a:cubicBezTo>
                    <a:pt x="1398" y="699"/>
                    <a:pt x="1377" y="711"/>
                    <a:pt x="1366" y="711"/>
                  </a:cubicBezTo>
                  <a:cubicBezTo>
                    <a:pt x="1345" y="714"/>
                    <a:pt x="1345" y="714"/>
                    <a:pt x="1345" y="714"/>
                  </a:cubicBezTo>
                  <a:cubicBezTo>
                    <a:pt x="1332" y="767"/>
                    <a:pt x="1332" y="767"/>
                    <a:pt x="1332" y="767"/>
                  </a:cubicBezTo>
                  <a:cubicBezTo>
                    <a:pt x="1329" y="783"/>
                    <a:pt x="1324" y="793"/>
                    <a:pt x="1314" y="801"/>
                  </a:cubicBezTo>
                  <a:cubicBezTo>
                    <a:pt x="1306" y="809"/>
                    <a:pt x="1293" y="814"/>
                    <a:pt x="1276" y="818"/>
                  </a:cubicBezTo>
                  <a:cubicBezTo>
                    <a:pt x="1256"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4" y="897"/>
                    <a:pt x="1154" y="897"/>
                    <a:pt x="1154" y="897"/>
                  </a:cubicBezTo>
                  <a:cubicBezTo>
                    <a:pt x="1150" y="897"/>
                    <a:pt x="1150" y="897"/>
                    <a:pt x="1150" y="897"/>
                  </a:cubicBezTo>
                  <a:cubicBezTo>
                    <a:pt x="1126" y="891"/>
                    <a:pt x="1126" y="891"/>
                    <a:pt x="1126" y="891"/>
                  </a:cubicBezTo>
                  <a:cubicBezTo>
                    <a:pt x="1107" y="888"/>
                    <a:pt x="1092" y="883"/>
                    <a:pt x="1083" y="877"/>
                  </a:cubicBezTo>
                  <a:cubicBezTo>
                    <a:pt x="1070" y="870"/>
                    <a:pt x="1057" y="869"/>
                    <a:pt x="1042" y="874"/>
                  </a:cubicBezTo>
                  <a:cubicBezTo>
                    <a:pt x="1029" y="891"/>
                    <a:pt x="1023" y="914"/>
                    <a:pt x="1024" y="938"/>
                  </a:cubicBezTo>
                  <a:cubicBezTo>
                    <a:pt x="1025" y="951"/>
                    <a:pt x="1028" y="959"/>
                    <a:pt x="1031" y="961"/>
                  </a:cubicBezTo>
                  <a:cubicBezTo>
                    <a:pt x="1039" y="960"/>
                    <a:pt x="1039" y="960"/>
                    <a:pt x="1039" y="960"/>
                  </a:cubicBezTo>
                  <a:cubicBezTo>
                    <a:pt x="1047" y="955"/>
                    <a:pt x="1047" y="955"/>
                    <a:pt x="1047" y="955"/>
                  </a:cubicBezTo>
                  <a:cubicBezTo>
                    <a:pt x="1049" y="989"/>
                    <a:pt x="1049" y="989"/>
                    <a:pt x="1049" y="989"/>
                  </a:cubicBezTo>
                  <a:cubicBezTo>
                    <a:pt x="1049" y="1000"/>
                    <a:pt x="1045" y="1009"/>
                    <a:pt x="1036" y="1015"/>
                  </a:cubicBezTo>
                  <a:cubicBezTo>
                    <a:pt x="1031" y="1019"/>
                    <a:pt x="1022" y="1023"/>
                    <a:pt x="1008" y="1028"/>
                  </a:cubicBezTo>
                  <a:cubicBezTo>
                    <a:pt x="1000" y="1030"/>
                    <a:pt x="1000" y="1030"/>
                    <a:pt x="1000" y="1030"/>
                  </a:cubicBezTo>
                  <a:cubicBezTo>
                    <a:pt x="989" y="1034"/>
                    <a:pt x="967" y="1062"/>
                    <a:pt x="934" y="1114"/>
                  </a:cubicBezTo>
                  <a:cubicBezTo>
                    <a:pt x="934" y="1115"/>
                    <a:pt x="934" y="1115"/>
                    <a:pt x="934" y="1115"/>
                  </a:cubicBezTo>
                  <a:cubicBezTo>
                    <a:pt x="933" y="1115"/>
                    <a:pt x="933" y="1115"/>
                    <a:pt x="933" y="1115"/>
                  </a:cubicBezTo>
                  <a:cubicBezTo>
                    <a:pt x="901" y="1134"/>
                    <a:pt x="901" y="1134"/>
                    <a:pt x="901" y="1134"/>
                  </a:cubicBezTo>
                  <a:cubicBezTo>
                    <a:pt x="907" y="1134"/>
                    <a:pt x="910" y="1136"/>
                    <a:pt x="909" y="1141"/>
                  </a:cubicBezTo>
                  <a:cubicBezTo>
                    <a:pt x="908" y="1145"/>
                    <a:pt x="905" y="1146"/>
                    <a:pt x="896" y="1147"/>
                  </a:cubicBezTo>
                  <a:cubicBezTo>
                    <a:pt x="806" y="1145"/>
                    <a:pt x="806" y="1145"/>
                    <a:pt x="806" y="1145"/>
                  </a:cubicBezTo>
                  <a:cubicBezTo>
                    <a:pt x="706" y="1142"/>
                    <a:pt x="628" y="1169"/>
                    <a:pt x="572" y="1226"/>
                  </a:cubicBezTo>
                  <a:cubicBezTo>
                    <a:pt x="571" y="1227"/>
                    <a:pt x="571" y="1227"/>
                    <a:pt x="571" y="1227"/>
                  </a:cubicBezTo>
                  <a:cubicBezTo>
                    <a:pt x="569" y="1228"/>
                    <a:pt x="569" y="1228"/>
                    <a:pt x="569" y="1228"/>
                  </a:cubicBezTo>
                  <a:cubicBezTo>
                    <a:pt x="568" y="1228"/>
                    <a:pt x="568" y="1228"/>
                    <a:pt x="568" y="1228"/>
                  </a:cubicBezTo>
                  <a:cubicBezTo>
                    <a:pt x="531" y="1232"/>
                    <a:pt x="531" y="1232"/>
                    <a:pt x="531" y="1232"/>
                  </a:cubicBezTo>
                  <a:cubicBezTo>
                    <a:pt x="529" y="1233"/>
                    <a:pt x="529" y="1233"/>
                    <a:pt x="529" y="1233"/>
                  </a:cubicBezTo>
                  <a:cubicBezTo>
                    <a:pt x="527" y="1233"/>
                    <a:pt x="527" y="1233"/>
                    <a:pt x="527" y="1233"/>
                  </a:cubicBezTo>
                  <a:cubicBezTo>
                    <a:pt x="516" y="1208"/>
                    <a:pt x="516" y="1208"/>
                    <a:pt x="516" y="1208"/>
                  </a:cubicBezTo>
                  <a:cubicBezTo>
                    <a:pt x="478" y="1218"/>
                    <a:pt x="478" y="1218"/>
                    <a:pt x="478" y="1218"/>
                  </a:cubicBezTo>
                  <a:cubicBezTo>
                    <a:pt x="458" y="1219"/>
                    <a:pt x="432" y="1213"/>
                    <a:pt x="402" y="1199"/>
                  </a:cubicBezTo>
                  <a:cubicBezTo>
                    <a:pt x="375" y="1187"/>
                    <a:pt x="350" y="1171"/>
                    <a:pt x="326" y="1152"/>
                  </a:cubicBezTo>
                  <a:cubicBezTo>
                    <a:pt x="310" y="1140"/>
                    <a:pt x="290" y="1131"/>
                    <a:pt x="267" y="1127"/>
                  </a:cubicBezTo>
                  <a:cubicBezTo>
                    <a:pt x="233" y="1124"/>
                    <a:pt x="233" y="1124"/>
                    <a:pt x="233" y="1124"/>
                  </a:cubicBezTo>
                  <a:cubicBezTo>
                    <a:pt x="195" y="1129"/>
                    <a:pt x="195" y="1129"/>
                    <a:pt x="195" y="1129"/>
                  </a:cubicBezTo>
                  <a:cubicBezTo>
                    <a:pt x="168" y="1133"/>
                    <a:pt x="140" y="1133"/>
                    <a:pt x="115" y="1131"/>
                  </a:cubicBezTo>
                  <a:cubicBezTo>
                    <a:pt x="84" y="1129"/>
                    <a:pt x="48"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4" y="1146"/>
                    <a:pt x="14" y="1146"/>
                    <a:pt x="14" y="1146"/>
                  </a:cubicBezTo>
                  <a:cubicBezTo>
                    <a:pt x="36" y="1173"/>
                    <a:pt x="36" y="1173"/>
                    <a:pt x="36" y="1173"/>
                  </a:cubicBezTo>
                  <a:cubicBezTo>
                    <a:pt x="37" y="1176"/>
                    <a:pt x="37" y="1176"/>
                    <a:pt x="37" y="1176"/>
                  </a:cubicBezTo>
                  <a:cubicBezTo>
                    <a:pt x="33" y="1196"/>
                    <a:pt x="33" y="1196"/>
                    <a:pt x="33" y="1196"/>
                  </a:cubicBezTo>
                  <a:cubicBezTo>
                    <a:pt x="33" y="1198"/>
                    <a:pt x="33" y="1198"/>
                    <a:pt x="33" y="1198"/>
                  </a:cubicBezTo>
                  <a:cubicBezTo>
                    <a:pt x="32" y="1198"/>
                    <a:pt x="32" y="1198"/>
                    <a:pt x="32" y="1198"/>
                  </a:cubicBezTo>
                  <a:cubicBezTo>
                    <a:pt x="19" y="1214"/>
                    <a:pt x="19" y="1214"/>
                    <a:pt x="19" y="1214"/>
                  </a:cubicBezTo>
                  <a:cubicBezTo>
                    <a:pt x="33" y="1228"/>
                    <a:pt x="33" y="1228"/>
                    <a:pt x="33"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2" y="1312"/>
                    <a:pt x="72" y="1312"/>
                    <a:pt x="72" y="1312"/>
                  </a:cubicBezTo>
                  <a:cubicBezTo>
                    <a:pt x="78" y="1309"/>
                    <a:pt x="78" y="1309"/>
                    <a:pt x="78" y="1309"/>
                  </a:cubicBezTo>
                  <a:cubicBezTo>
                    <a:pt x="79" y="1306"/>
                    <a:pt x="79" y="1306"/>
                    <a:pt x="79" y="1306"/>
                  </a:cubicBezTo>
                  <a:cubicBezTo>
                    <a:pt x="82" y="1298"/>
                    <a:pt x="88" y="1294"/>
                    <a:pt x="95" y="1293"/>
                  </a:cubicBezTo>
                  <a:cubicBezTo>
                    <a:pt x="103" y="1289"/>
                    <a:pt x="103" y="1289"/>
                    <a:pt x="103" y="1289"/>
                  </a:cubicBezTo>
                  <a:cubicBezTo>
                    <a:pt x="159" y="1284"/>
                    <a:pt x="159" y="1284"/>
                    <a:pt x="159" y="1284"/>
                  </a:cubicBezTo>
                  <a:cubicBezTo>
                    <a:pt x="182" y="1276"/>
                    <a:pt x="182" y="1276"/>
                    <a:pt x="182" y="1276"/>
                  </a:cubicBezTo>
                  <a:cubicBezTo>
                    <a:pt x="184" y="1275"/>
                    <a:pt x="184" y="1275"/>
                    <a:pt x="184" y="1275"/>
                  </a:cubicBezTo>
                  <a:cubicBezTo>
                    <a:pt x="187" y="1272"/>
                    <a:pt x="187" y="1272"/>
                    <a:pt x="187" y="1272"/>
                  </a:cubicBezTo>
                  <a:cubicBezTo>
                    <a:pt x="198" y="1298"/>
                    <a:pt x="198" y="1298"/>
                    <a:pt x="198" y="1298"/>
                  </a:cubicBezTo>
                  <a:cubicBezTo>
                    <a:pt x="200" y="1298"/>
                    <a:pt x="200" y="1298"/>
                    <a:pt x="200" y="1298"/>
                  </a:cubicBezTo>
                  <a:cubicBezTo>
                    <a:pt x="200" y="1298"/>
                    <a:pt x="200" y="1298"/>
                    <a:pt x="200" y="1298"/>
                  </a:cubicBezTo>
                  <a:cubicBezTo>
                    <a:pt x="201" y="1304"/>
                    <a:pt x="200" y="1309"/>
                    <a:pt x="196" y="1315"/>
                  </a:cubicBezTo>
                  <a:cubicBezTo>
                    <a:pt x="166" y="1358"/>
                    <a:pt x="166" y="1358"/>
                    <a:pt x="166" y="1358"/>
                  </a:cubicBezTo>
                  <a:cubicBezTo>
                    <a:pt x="168" y="1365"/>
                    <a:pt x="168" y="1365"/>
                    <a:pt x="168" y="1365"/>
                  </a:cubicBezTo>
                  <a:cubicBezTo>
                    <a:pt x="182" y="1379"/>
                    <a:pt x="182" y="1379"/>
                    <a:pt x="182" y="1379"/>
                  </a:cubicBezTo>
                  <a:cubicBezTo>
                    <a:pt x="195" y="1388"/>
                    <a:pt x="195" y="1388"/>
                    <a:pt x="195" y="1388"/>
                  </a:cubicBezTo>
                  <a:cubicBezTo>
                    <a:pt x="196" y="1388"/>
                    <a:pt x="196" y="1388"/>
                    <a:pt x="196" y="1388"/>
                  </a:cubicBezTo>
                  <a:cubicBezTo>
                    <a:pt x="203" y="1396"/>
                    <a:pt x="208" y="1401"/>
                    <a:pt x="214" y="1403"/>
                  </a:cubicBezTo>
                  <a:cubicBezTo>
                    <a:pt x="222" y="1405"/>
                    <a:pt x="229" y="1412"/>
                    <a:pt x="235" y="1420"/>
                  </a:cubicBezTo>
                  <a:cubicBezTo>
                    <a:pt x="236" y="1423"/>
                    <a:pt x="236" y="1423"/>
                    <a:pt x="236" y="1423"/>
                  </a:cubicBezTo>
                  <a:cubicBezTo>
                    <a:pt x="247" y="1428"/>
                    <a:pt x="247" y="1428"/>
                    <a:pt x="247"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60" y="1469"/>
                    <a:pt x="260" y="1469"/>
                    <a:pt x="260"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8" y="1492"/>
                    <a:pt x="298" y="1492"/>
                    <a:pt x="298" y="1492"/>
                  </a:cubicBezTo>
                  <a:cubicBezTo>
                    <a:pt x="319" y="1499"/>
                    <a:pt x="319" y="1499"/>
                    <a:pt x="319" y="1499"/>
                  </a:cubicBezTo>
                  <a:cubicBezTo>
                    <a:pt x="334" y="1492"/>
                    <a:pt x="334" y="1492"/>
                    <a:pt x="334" y="1492"/>
                  </a:cubicBezTo>
                  <a:cubicBezTo>
                    <a:pt x="331" y="1484"/>
                    <a:pt x="331" y="1484"/>
                    <a:pt x="331" y="1484"/>
                  </a:cubicBezTo>
                  <a:cubicBezTo>
                    <a:pt x="318" y="1471"/>
                    <a:pt x="318" y="1471"/>
                    <a:pt x="318" y="1471"/>
                  </a:cubicBezTo>
                  <a:cubicBezTo>
                    <a:pt x="320" y="1469"/>
                    <a:pt x="320" y="1469"/>
                    <a:pt x="320" y="1469"/>
                  </a:cubicBezTo>
                  <a:cubicBezTo>
                    <a:pt x="320" y="1467"/>
                    <a:pt x="320" y="1467"/>
                    <a:pt x="320" y="1467"/>
                  </a:cubicBezTo>
                  <a:cubicBezTo>
                    <a:pt x="331" y="1445"/>
                    <a:pt x="331" y="1445"/>
                    <a:pt x="331" y="1445"/>
                  </a:cubicBezTo>
                  <a:cubicBezTo>
                    <a:pt x="357" y="1445"/>
                    <a:pt x="357" y="1445"/>
                    <a:pt x="357" y="1445"/>
                  </a:cubicBezTo>
                  <a:cubicBezTo>
                    <a:pt x="358" y="1446"/>
                    <a:pt x="358" y="1446"/>
                    <a:pt x="358" y="1446"/>
                  </a:cubicBezTo>
                  <a:cubicBezTo>
                    <a:pt x="394" y="1458"/>
                    <a:pt x="394" y="1458"/>
                    <a:pt x="394" y="1458"/>
                  </a:cubicBezTo>
                  <a:cubicBezTo>
                    <a:pt x="414" y="1455"/>
                    <a:pt x="414" y="1455"/>
                    <a:pt x="414" y="1455"/>
                  </a:cubicBezTo>
                  <a:cubicBezTo>
                    <a:pt x="430" y="1440"/>
                    <a:pt x="430" y="1440"/>
                    <a:pt x="430" y="1440"/>
                  </a:cubicBezTo>
                  <a:cubicBezTo>
                    <a:pt x="448" y="1418"/>
                    <a:pt x="459" y="1409"/>
                    <a:pt x="467" y="1414"/>
                  </a:cubicBezTo>
                  <a:cubicBezTo>
                    <a:pt x="475" y="1413"/>
                    <a:pt x="475" y="1413"/>
                    <a:pt x="475" y="1413"/>
                  </a:cubicBezTo>
                  <a:cubicBezTo>
                    <a:pt x="484" y="1413"/>
                    <a:pt x="490" y="1414"/>
                    <a:pt x="493" y="1415"/>
                  </a:cubicBezTo>
                  <a:cubicBezTo>
                    <a:pt x="494" y="1417"/>
                    <a:pt x="495" y="1419"/>
                    <a:pt x="495" y="1421"/>
                  </a:cubicBezTo>
                  <a:cubicBezTo>
                    <a:pt x="495" y="1426"/>
                    <a:pt x="499" y="1434"/>
                    <a:pt x="506" y="1446"/>
                  </a:cubicBezTo>
                  <a:cubicBezTo>
                    <a:pt x="506" y="1447"/>
                    <a:pt x="506" y="1447"/>
                    <a:pt x="506" y="1447"/>
                  </a:cubicBezTo>
                  <a:cubicBezTo>
                    <a:pt x="506" y="1448"/>
                    <a:pt x="506" y="1448"/>
                    <a:pt x="506" y="1448"/>
                  </a:cubicBezTo>
                  <a:cubicBezTo>
                    <a:pt x="509" y="1462"/>
                    <a:pt x="509" y="1462"/>
                    <a:pt x="509" y="1462"/>
                  </a:cubicBezTo>
                  <a:cubicBezTo>
                    <a:pt x="509" y="1466"/>
                    <a:pt x="509" y="1466"/>
                    <a:pt x="509" y="1466"/>
                  </a:cubicBezTo>
                  <a:cubicBezTo>
                    <a:pt x="505" y="1483"/>
                    <a:pt x="505" y="1483"/>
                    <a:pt x="505" y="1483"/>
                  </a:cubicBezTo>
                  <a:cubicBezTo>
                    <a:pt x="505" y="1483"/>
                    <a:pt x="505" y="1483"/>
                    <a:pt x="505" y="1483"/>
                  </a:cubicBezTo>
                  <a:cubicBezTo>
                    <a:pt x="505" y="1484"/>
                    <a:pt x="505" y="1484"/>
                    <a:pt x="505" y="1484"/>
                  </a:cubicBezTo>
                  <a:cubicBezTo>
                    <a:pt x="503" y="1485"/>
                    <a:pt x="503" y="1485"/>
                    <a:pt x="503" y="1485"/>
                  </a:cubicBezTo>
                  <a:cubicBezTo>
                    <a:pt x="486" y="1506"/>
                    <a:pt x="486" y="1506"/>
                    <a:pt x="486"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6" y="1565"/>
                    <a:pt x="436" y="1565"/>
                    <a:pt x="436" y="1565"/>
                  </a:cubicBezTo>
                  <a:cubicBezTo>
                    <a:pt x="439" y="1580"/>
                    <a:pt x="439" y="1580"/>
                    <a:pt x="439" y="1580"/>
                  </a:cubicBezTo>
                  <a:cubicBezTo>
                    <a:pt x="449" y="1595"/>
                    <a:pt x="449" y="1595"/>
                    <a:pt x="449" y="1595"/>
                  </a:cubicBezTo>
                  <a:cubicBezTo>
                    <a:pt x="453" y="1599"/>
                    <a:pt x="453" y="1599"/>
                    <a:pt x="453" y="1599"/>
                  </a:cubicBezTo>
                  <a:cubicBezTo>
                    <a:pt x="465" y="1607"/>
                    <a:pt x="465" y="1607"/>
                    <a:pt x="465" y="1607"/>
                  </a:cubicBezTo>
                  <a:cubicBezTo>
                    <a:pt x="510" y="1607"/>
                    <a:pt x="510" y="1607"/>
                    <a:pt x="510" y="1607"/>
                  </a:cubicBezTo>
                  <a:cubicBezTo>
                    <a:pt x="547" y="1602"/>
                    <a:pt x="547" y="1602"/>
                    <a:pt x="547" y="1602"/>
                  </a:cubicBezTo>
                  <a:cubicBezTo>
                    <a:pt x="552" y="1596"/>
                    <a:pt x="552" y="1596"/>
                    <a:pt x="552" y="1596"/>
                  </a:cubicBezTo>
                  <a:cubicBezTo>
                    <a:pt x="557" y="1590"/>
                    <a:pt x="563" y="1588"/>
                    <a:pt x="566" y="1588"/>
                  </a:cubicBezTo>
                  <a:cubicBezTo>
                    <a:pt x="591" y="1592"/>
                    <a:pt x="591" y="1592"/>
                    <a:pt x="591" y="1592"/>
                  </a:cubicBezTo>
                  <a:cubicBezTo>
                    <a:pt x="593" y="1588"/>
                    <a:pt x="593" y="1588"/>
                    <a:pt x="593" y="1588"/>
                  </a:cubicBezTo>
                  <a:cubicBezTo>
                    <a:pt x="591" y="1581"/>
                    <a:pt x="591" y="1574"/>
                    <a:pt x="595" y="1568"/>
                  </a:cubicBezTo>
                  <a:cubicBezTo>
                    <a:pt x="606" y="1550"/>
                    <a:pt x="606" y="1550"/>
                    <a:pt x="606" y="1550"/>
                  </a:cubicBezTo>
                  <a:cubicBezTo>
                    <a:pt x="606" y="1516"/>
                    <a:pt x="606" y="1516"/>
                    <a:pt x="606" y="1516"/>
                  </a:cubicBezTo>
                  <a:cubicBezTo>
                    <a:pt x="606" y="1515"/>
                    <a:pt x="606" y="1515"/>
                    <a:pt x="606" y="1515"/>
                  </a:cubicBezTo>
                  <a:cubicBezTo>
                    <a:pt x="625" y="1460"/>
                    <a:pt x="625" y="1460"/>
                    <a:pt x="625" y="1460"/>
                  </a:cubicBezTo>
                  <a:cubicBezTo>
                    <a:pt x="626" y="1459"/>
                    <a:pt x="626" y="1459"/>
                    <a:pt x="626" y="1459"/>
                  </a:cubicBezTo>
                  <a:cubicBezTo>
                    <a:pt x="626" y="1458"/>
                    <a:pt x="626" y="1458"/>
                    <a:pt x="626" y="1458"/>
                  </a:cubicBezTo>
                  <a:cubicBezTo>
                    <a:pt x="627" y="1458"/>
                    <a:pt x="627" y="1458"/>
                    <a:pt x="627" y="1458"/>
                  </a:cubicBezTo>
                  <a:cubicBezTo>
                    <a:pt x="627" y="1457"/>
                    <a:pt x="627" y="1457"/>
                    <a:pt x="627" y="1457"/>
                  </a:cubicBezTo>
                  <a:cubicBezTo>
                    <a:pt x="660" y="1431"/>
                    <a:pt x="660" y="1431"/>
                    <a:pt x="660" y="1431"/>
                  </a:cubicBezTo>
                  <a:cubicBezTo>
                    <a:pt x="662" y="1429"/>
                    <a:pt x="662" y="1429"/>
                    <a:pt x="662"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1" y="1504"/>
                    <a:pt x="701" y="1504"/>
                    <a:pt x="701" y="1504"/>
                  </a:cubicBezTo>
                  <a:cubicBezTo>
                    <a:pt x="693" y="1525"/>
                    <a:pt x="693" y="1525"/>
                    <a:pt x="693" y="1525"/>
                  </a:cubicBezTo>
                  <a:cubicBezTo>
                    <a:pt x="693" y="1548"/>
                    <a:pt x="693" y="1548"/>
                    <a:pt x="693" y="1548"/>
                  </a:cubicBezTo>
                  <a:cubicBezTo>
                    <a:pt x="701" y="1559"/>
                    <a:pt x="701" y="1559"/>
                    <a:pt x="701" y="1559"/>
                  </a:cubicBezTo>
                  <a:cubicBezTo>
                    <a:pt x="710" y="1557"/>
                    <a:pt x="710" y="1557"/>
                    <a:pt x="710" y="1557"/>
                  </a:cubicBezTo>
                  <a:cubicBezTo>
                    <a:pt x="712" y="1556"/>
                    <a:pt x="712" y="1556"/>
                    <a:pt x="712" y="1556"/>
                  </a:cubicBezTo>
                  <a:cubicBezTo>
                    <a:pt x="728" y="1557"/>
                    <a:pt x="728" y="1557"/>
                    <a:pt x="728" y="1557"/>
                  </a:cubicBezTo>
                  <a:cubicBezTo>
                    <a:pt x="737" y="1562"/>
                    <a:pt x="742" y="1569"/>
                    <a:pt x="746" y="1580"/>
                  </a:cubicBezTo>
                  <a:cubicBezTo>
                    <a:pt x="756" y="1583"/>
                    <a:pt x="756" y="1583"/>
                    <a:pt x="756" y="1583"/>
                  </a:cubicBezTo>
                  <a:cubicBezTo>
                    <a:pt x="757" y="1583"/>
                    <a:pt x="757" y="1583"/>
                    <a:pt x="757" y="1583"/>
                  </a:cubicBezTo>
                  <a:cubicBezTo>
                    <a:pt x="757" y="1583"/>
                    <a:pt x="757" y="1583"/>
                    <a:pt x="757" y="1583"/>
                  </a:cubicBezTo>
                  <a:cubicBezTo>
                    <a:pt x="758" y="1583"/>
                    <a:pt x="758" y="1583"/>
                    <a:pt x="758" y="1583"/>
                  </a:cubicBezTo>
                  <a:cubicBezTo>
                    <a:pt x="794" y="1600"/>
                    <a:pt x="794" y="1600"/>
                    <a:pt x="794" y="1600"/>
                  </a:cubicBezTo>
                  <a:cubicBezTo>
                    <a:pt x="810" y="1605"/>
                    <a:pt x="810" y="1605"/>
                    <a:pt x="810" y="1605"/>
                  </a:cubicBezTo>
                  <a:cubicBezTo>
                    <a:pt x="832" y="1602"/>
                    <a:pt x="832" y="1602"/>
                    <a:pt x="832" y="1602"/>
                  </a:cubicBezTo>
                  <a:cubicBezTo>
                    <a:pt x="841" y="1589"/>
                    <a:pt x="841" y="1589"/>
                    <a:pt x="841" y="1589"/>
                  </a:cubicBezTo>
                  <a:cubicBezTo>
                    <a:pt x="854" y="1537"/>
                    <a:pt x="854" y="1537"/>
                    <a:pt x="854" y="1537"/>
                  </a:cubicBezTo>
                  <a:cubicBezTo>
                    <a:pt x="855" y="1509"/>
                    <a:pt x="855" y="1509"/>
                    <a:pt x="855" y="1509"/>
                  </a:cubicBezTo>
                  <a:cubicBezTo>
                    <a:pt x="855" y="1507"/>
                    <a:pt x="855" y="1507"/>
                    <a:pt x="855" y="1507"/>
                  </a:cubicBezTo>
                  <a:cubicBezTo>
                    <a:pt x="857" y="1506"/>
                    <a:pt x="857" y="1506"/>
                    <a:pt x="857" y="1506"/>
                  </a:cubicBezTo>
                  <a:cubicBezTo>
                    <a:pt x="858" y="1505"/>
                    <a:pt x="858" y="1505"/>
                    <a:pt x="858" y="1505"/>
                  </a:cubicBezTo>
                  <a:cubicBezTo>
                    <a:pt x="878" y="1488"/>
                    <a:pt x="878" y="1488"/>
                    <a:pt x="878" y="1488"/>
                  </a:cubicBezTo>
                  <a:cubicBezTo>
                    <a:pt x="890" y="1473"/>
                    <a:pt x="890" y="1473"/>
                    <a:pt x="890" y="1473"/>
                  </a:cubicBezTo>
                  <a:cubicBezTo>
                    <a:pt x="891" y="1472"/>
                    <a:pt x="891" y="1472"/>
                    <a:pt x="891" y="1472"/>
                  </a:cubicBezTo>
                  <a:cubicBezTo>
                    <a:pt x="912" y="1462"/>
                    <a:pt x="912" y="1462"/>
                    <a:pt x="912" y="1462"/>
                  </a:cubicBezTo>
                  <a:cubicBezTo>
                    <a:pt x="925" y="1455"/>
                    <a:pt x="925" y="1455"/>
                    <a:pt x="925" y="1455"/>
                  </a:cubicBezTo>
                  <a:cubicBezTo>
                    <a:pt x="940" y="1449"/>
                    <a:pt x="940" y="1449"/>
                    <a:pt x="940" y="1449"/>
                  </a:cubicBezTo>
                  <a:cubicBezTo>
                    <a:pt x="932" y="1417"/>
                    <a:pt x="932" y="1417"/>
                    <a:pt x="932" y="1417"/>
                  </a:cubicBezTo>
                  <a:cubicBezTo>
                    <a:pt x="968" y="1421"/>
                    <a:pt x="968" y="1421"/>
                    <a:pt x="968" y="1421"/>
                  </a:cubicBezTo>
                  <a:cubicBezTo>
                    <a:pt x="968" y="1421"/>
                    <a:pt x="968" y="1421"/>
                    <a:pt x="968" y="1421"/>
                  </a:cubicBezTo>
                  <a:cubicBezTo>
                    <a:pt x="968" y="1422"/>
                    <a:pt x="968" y="1422"/>
                    <a:pt x="968" y="1422"/>
                  </a:cubicBezTo>
                  <a:cubicBezTo>
                    <a:pt x="968" y="1422"/>
                    <a:pt x="968" y="1422"/>
                    <a:pt x="968" y="1422"/>
                  </a:cubicBezTo>
                  <a:cubicBezTo>
                    <a:pt x="987" y="1430"/>
                    <a:pt x="987" y="1430"/>
                    <a:pt x="987" y="1430"/>
                  </a:cubicBezTo>
                  <a:cubicBezTo>
                    <a:pt x="987" y="1430"/>
                    <a:pt x="987" y="1430"/>
                    <a:pt x="987" y="1430"/>
                  </a:cubicBezTo>
                  <a:cubicBezTo>
                    <a:pt x="987" y="1429"/>
                    <a:pt x="987" y="1429"/>
                    <a:pt x="987"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3" y="1411"/>
                    <a:pt x="1023" y="1411"/>
                    <a:pt x="1023" y="1411"/>
                  </a:cubicBezTo>
                  <a:cubicBezTo>
                    <a:pt x="1039" y="1393"/>
                    <a:pt x="1039" y="1393"/>
                    <a:pt x="1039" y="1393"/>
                  </a:cubicBezTo>
                  <a:cubicBezTo>
                    <a:pt x="1040" y="1393"/>
                    <a:pt x="1040" y="1393"/>
                    <a:pt x="1040" y="1393"/>
                  </a:cubicBezTo>
                  <a:cubicBezTo>
                    <a:pt x="1041" y="1392"/>
                    <a:pt x="1041" y="1392"/>
                    <a:pt x="1041" y="1392"/>
                  </a:cubicBezTo>
                  <a:cubicBezTo>
                    <a:pt x="1042" y="1392"/>
                    <a:pt x="1042" y="1392"/>
                    <a:pt x="1042" y="1392"/>
                  </a:cubicBezTo>
                  <a:cubicBezTo>
                    <a:pt x="1063" y="1388"/>
                    <a:pt x="1063" y="1388"/>
                    <a:pt x="1063" y="1388"/>
                  </a:cubicBezTo>
                  <a:cubicBezTo>
                    <a:pt x="1081" y="1371"/>
                    <a:pt x="1081" y="1371"/>
                    <a:pt x="1081" y="1371"/>
                  </a:cubicBezTo>
                  <a:cubicBezTo>
                    <a:pt x="1090" y="1357"/>
                    <a:pt x="1090" y="1357"/>
                    <a:pt x="1090" y="1357"/>
                  </a:cubicBezTo>
                  <a:cubicBezTo>
                    <a:pt x="1090" y="1340"/>
                    <a:pt x="1090" y="1340"/>
                    <a:pt x="1090" y="1340"/>
                  </a:cubicBezTo>
                  <a:cubicBezTo>
                    <a:pt x="1090" y="1334"/>
                    <a:pt x="1093" y="1329"/>
                    <a:pt x="1100" y="1326"/>
                  </a:cubicBezTo>
                  <a:cubicBezTo>
                    <a:pt x="1100" y="1326"/>
                    <a:pt x="1100" y="1326"/>
                    <a:pt x="1100" y="1326"/>
                  </a:cubicBezTo>
                  <a:cubicBezTo>
                    <a:pt x="1102" y="1326"/>
                    <a:pt x="1102" y="1326"/>
                    <a:pt x="1102" y="1326"/>
                  </a:cubicBezTo>
                  <a:cubicBezTo>
                    <a:pt x="1103" y="1326"/>
                    <a:pt x="1103" y="1326"/>
                    <a:pt x="1103" y="1326"/>
                  </a:cubicBezTo>
                  <a:cubicBezTo>
                    <a:pt x="1123" y="1328"/>
                    <a:pt x="1123" y="1328"/>
                    <a:pt x="1123" y="1328"/>
                  </a:cubicBezTo>
                  <a:cubicBezTo>
                    <a:pt x="1131" y="1323"/>
                    <a:pt x="1131" y="1323"/>
                    <a:pt x="1131" y="1323"/>
                  </a:cubicBezTo>
                  <a:cubicBezTo>
                    <a:pt x="1135" y="1308"/>
                    <a:pt x="1135" y="1308"/>
                    <a:pt x="1135" y="1308"/>
                  </a:cubicBezTo>
                  <a:cubicBezTo>
                    <a:pt x="1156" y="1302"/>
                    <a:pt x="1156" y="1302"/>
                    <a:pt x="1156" y="1302"/>
                  </a:cubicBezTo>
                  <a:cubicBezTo>
                    <a:pt x="1157" y="1302"/>
                    <a:pt x="1157" y="1302"/>
                    <a:pt x="1157" y="1302"/>
                  </a:cubicBezTo>
                  <a:cubicBezTo>
                    <a:pt x="1158" y="1302"/>
                    <a:pt x="1158" y="1302"/>
                    <a:pt x="1158" y="1302"/>
                  </a:cubicBezTo>
                  <a:cubicBezTo>
                    <a:pt x="1158" y="1302"/>
                    <a:pt x="1158" y="1302"/>
                    <a:pt x="1158" y="1302"/>
                  </a:cubicBezTo>
                  <a:cubicBezTo>
                    <a:pt x="1184" y="1305"/>
                    <a:pt x="1184" y="1305"/>
                    <a:pt x="1184" y="1305"/>
                  </a:cubicBezTo>
                  <a:cubicBezTo>
                    <a:pt x="1205" y="1300"/>
                    <a:pt x="1205" y="1300"/>
                    <a:pt x="1205" y="1300"/>
                  </a:cubicBezTo>
                  <a:cubicBezTo>
                    <a:pt x="1218" y="1287"/>
                    <a:pt x="1218" y="1287"/>
                    <a:pt x="1218" y="1287"/>
                  </a:cubicBezTo>
                  <a:cubicBezTo>
                    <a:pt x="1226" y="1270"/>
                    <a:pt x="1226" y="1270"/>
                    <a:pt x="1226" y="1270"/>
                  </a:cubicBezTo>
                  <a:cubicBezTo>
                    <a:pt x="1211" y="1253"/>
                    <a:pt x="1211" y="1253"/>
                    <a:pt x="1211" y="1253"/>
                  </a:cubicBezTo>
                  <a:cubicBezTo>
                    <a:pt x="1211" y="1252"/>
                    <a:pt x="1211" y="1252"/>
                    <a:pt x="1211" y="1252"/>
                  </a:cubicBezTo>
                  <a:cubicBezTo>
                    <a:pt x="1211" y="1252"/>
                    <a:pt x="1211" y="1252"/>
                    <a:pt x="1211"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3" y="1203"/>
                    <a:pt x="1213" y="1203"/>
                    <a:pt x="1213" y="1203"/>
                  </a:cubicBezTo>
                  <a:cubicBezTo>
                    <a:pt x="1213" y="1198"/>
                    <a:pt x="1216" y="1190"/>
                    <a:pt x="1224" y="1182"/>
                  </a:cubicBezTo>
                  <a:cubicBezTo>
                    <a:pt x="1236" y="1159"/>
                    <a:pt x="1236" y="1159"/>
                    <a:pt x="1236" y="1159"/>
                  </a:cubicBezTo>
                  <a:cubicBezTo>
                    <a:pt x="1236" y="1157"/>
                    <a:pt x="1236" y="1157"/>
                    <a:pt x="1236" y="1157"/>
                  </a:cubicBezTo>
                  <a:cubicBezTo>
                    <a:pt x="1237" y="1157"/>
                    <a:pt x="1237" y="1157"/>
                    <a:pt x="1237" y="1157"/>
                  </a:cubicBezTo>
                  <a:cubicBezTo>
                    <a:pt x="1248" y="1141"/>
                    <a:pt x="1248" y="1141"/>
                    <a:pt x="1248"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8" y="1175"/>
                    <a:pt x="1288" y="1175"/>
                    <a:pt x="1288"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8" y="1184"/>
                    <a:pt x="1308" y="1184"/>
                    <a:pt x="1308" y="1184"/>
                  </a:cubicBezTo>
                  <a:cubicBezTo>
                    <a:pt x="1309" y="1183"/>
                    <a:pt x="1309" y="1183"/>
                    <a:pt x="1309" y="1183"/>
                  </a:cubicBezTo>
                  <a:cubicBezTo>
                    <a:pt x="1321" y="1161"/>
                    <a:pt x="1321" y="1161"/>
                    <a:pt x="1321" y="1161"/>
                  </a:cubicBezTo>
                  <a:cubicBezTo>
                    <a:pt x="1329" y="1140"/>
                    <a:pt x="1329" y="1140"/>
                    <a:pt x="1329" y="1140"/>
                  </a:cubicBezTo>
                  <a:cubicBezTo>
                    <a:pt x="1332" y="1141"/>
                    <a:pt x="1332" y="1141"/>
                    <a:pt x="1332" y="1141"/>
                  </a:cubicBezTo>
                  <a:cubicBezTo>
                    <a:pt x="1335" y="1142"/>
                    <a:pt x="1335" y="1142"/>
                    <a:pt x="1335" y="1142"/>
                  </a:cubicBezTo>
                  <a:cubicBezTo>
                    <a:pt x="1366" y="1152"/>
                    <a:pt x="1366" y="1152"/>
                    <a:pt x="1366" y="1152"/>
                  </a:cubicBezTo>
                  <a:cubicBezTo>
                    <a:pt x="1381" y="1141"/>
                    <a:pt x="1381" y="1141"/>
                    <a:pt x="1381" y="1141"/>
                  </a:cubicBezTo>
                  <a:cubicBezTo>
                    <a:pt x="1382" y="1140"/>
                    <a:pt x="1382" y="1140"/>
                    <a:pt x="1382" y="1140"/>
                  </a:cubicBezTo>
                  <a:cubicBezTo>
                    <a:pt x="1384" y="1140"/>
                    <a:pt x="1384" y="1140"/>
                    <a:pt x="1384" y="1140"/>
                  </a:cubicBezTo>
                  <a:cubicBezTo>
                    <a:pt x="1398" y="1138"/>
                    <a:pt x="1398" y="1138"/>
                    <a:pt x="1398" y="1138"/>
                  </a:cubicBezTo>
                  <a:cubicBezTo>
                    <a:pt x="1409" y="1121"/>
                    <a:pt x="1409" y="1121"/>
                    <a:pt x="1409" y="1121"/>
                  </a:cubicBezTo>
                  <a:cubicBezTo>
                    <a:pt x="1409" y="1098"/>
                    <a:pt x="1409" y="1098"/>
                    <a:pt x="1409" y="1098"/>
                  </a:cubicBezTo>
                  <a:cubicBezTo>
                    <a:pt x="1416" y="1065"/>
                    <a:pt x="1416" y="1065"/>
                    <a:pt x="1416" y="1065"/>
                  </a:cubicBezTo>
                  <a:cubicBezTo>
                    <a:pt x="1419" y="1066"/>
                    <a:pt x="1419" y="1066"/>
                    <a:pt x="1419" y="1066"/>
                  </a:cubicBezTo>
                  <a:cubicBezTo>
                    <a:pt x="1422" y="1066"/>
                    <a:pt x="1422" y="1066"/>
                    <a:pt x="1422" y="1066"/>
                  </a:cubicBezTo>
                  <a:cubicBezTo>
                    <a:pt x="1445" y="1071"/>
                    <a:pt x="1445" y="1071"/>
                    <a:pt x="1445" y="1071"/>
                  </a:cubicBezTo>
                  <a:cubicBezTo>
                    <a:pt x="1455" y="1052"/>
                    <a:pt x="1455" y="1052"/>
                    <a:pt x="1455" y="1052"/>
                  </a:cubicBezTo>
                  <a:cubicBezTo>
                    <a:pt x="1457" y="1052"/>
                    <a:pt x="1457" y="1052"/>
                    <a:pt x="1457" y="1052"/>
                  </a:cubicBezTo>
                  <a:cubicBezTo>
                    <a:pt x="1459" y="1052"/>
                    <a:pt x="1459" y="1052"/>
                    <a:pt x="1459" y="1052"/>
                  </a:cubicBezTo>
                  <a:cubicBezTo>
                    <a:pt x="1480" y="1050"/>
                    <a:pt x="1480" y="1050"/>
                    <a:pt x="1480" y="1050"/>
                  </a:cubicBezTo>
                  <a:cubicBezTo>
                    <a:pt x="1483" y="1050"/>
                    <a:pt x="1483" y="1050"/>
                    <a:pt x="1483" y="1050"/>
                  </a:cubicBezTo>
                  <a:cubicBezTo>
                    <a:pt x="1483" y="1051"/>
                    <a:pt x="1483" y="1051"/>
                    <a:pt x="1483" y="1051"/>
                  </a:cubicBezTo>
                  <a:cubicBezTo>
                    <a:pt x="1485" y="1052"/>
                    <a:pt x="1485" y="1052"/>
                    <a:pt x="1485" y="1052"/>
                  </a:cubicBezTo>
                  <a:cubicBezTo>
                    <a:pt x="1496" y="1067"/>
                    <a:pt x="1496" y="1067"/>
                    <a:pt x="1496" y="1067"/>
                  </a:cubicBezTo>
                  <a:cubicBezTo>
                    <a:pt x="1496" y="1068"/>
                    <a:pt x="1496" y="1068"/>
                    <a:pt x="1496" y="1068"/>
                  </a:cubicBezTo>
                  <a:cubicBezTo>
                    <a:pt x="1497" y="1069"/>
                    <a:pt x="1497" y="1069"/>
                    <a:pt x="1497" y="1069"/>
                  </a:cubicBezTo>
                  <a:cubicBezTo>
                    <a:pt x="1497" y="1071"/>
                    <a:pt x="1497" y="1071"/>
                    <a:pt x="1497" y="1071"/>
                  </a:cubicBezTo>
                  <a:cubicBezTo>
                    <a:pt x="1499" y="1092"/>
                    <a:pt x="1499" y="1092"/>
                    <a:pt x="1499" y="1092"/>
                  </a:cubicBezTo>
                  <a:cubicBezTo>
                    <a:pt x="1509" y="1102"/>
                    <a:pt x="1509" y="1102"/>
                    <a:pt x="1509" y="1102"/>
                  </a:cubicBezTo>
                  <a:cubicBezTo>
                    <a:pt x="1524" y="1088"/>
                    <a:pt x="1524" y="1088"/>
                    <a:pt x="1524" y="1088"/>
                  </a:cubicBezTo>
                  <a:cubicBezTo>
                    <a:pt x="1527" y="1092"/>
                    <a:pt x="1527" y="1092"/>
                    <a:pt x="1527" y="1092"/>
                  </a:cubicBezTo>
                  <a:cubicBezTo>
                    <a:pt x="1533" y="1097"/>
                    <a:pt x="1535" y="1103"/>
                    <a:pt x="1535" y="1109"/>
                  </a:cubicBezTo>
                  <a:cubicBezTo>
                    <a:pt x="1535" y="1128"/>
                    <a:pt x="1535" y="1128"/>
                    <a:pt x="1535" y="1128"/>
                  </a:cubicBezTo>
                  <a:cubicBezTo>
                    <a:pt x="1527" y="1147"/>
                    <a:pt x="1527" y="1147"/>
                    <a:pt x="1527" y="1147"/>
                  </a:cubicBezTo>
                  <a:cubicBezTo>
                    <a:pt x="1533" y="1155"/>
                    <a:pt x="1533" y="1155"/>
                    <a:pt x="1533"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1" y="1175"/>
                    <a:pt x="1591" y="1175"/>
                    <a:pt x="1591" y="1175"/>
                  </a:cubicBezTo>
                  <a:cubicBezTo>
                    <a:pt x="1591" y="1175"/>
                    <a:pt x="1591" y="1175"/>
                    <a:pt x="1591" y="1175"/>
                  </a:cubicBezTo>
                  <a:cubicBezTo>
                    <a:pt x="1594" y="1179"/>
                    <a:pt x="1594" y="1179"/>
                    <a:pt x="1594" y="1179"/>
                  </a:cubicBezTo>
                  <a:cubicBezTo>
                    <a:pt x="1606" y="1161"/>
                    <a:pt x="1606" y="1161"/>
                    <a:pt x="1606" y="1161"/>
                  </a:cubicBezTo>
                  <a:cubicBezTo>
                    <a:pt x="1607" y="1161"/>
                    <a:pt x="1607" y="1161"/>
                    <a:pt x="1607" y="1161"/>
                  </a:cubicBezTo>
                  <a:cubicBezTo>
                    <a:pt x="1618" y="1150"/>
                    <a:pt x="1618" y="1150"/>
                    <a:pt x="1618" y="1150"/>
                  </a:cubicBezTo>
                  <a:cubicBezTo>
                    <a:pt x="1614" y="1134"/>
                    <a:pt x="1614" y="1134"/>
                    <a:pt x="1614" y="1134"/>
                  </a:cubicBezTo>
                  <a:cubicBezTo>
                    <a:pt x="1602" y="1067"/>
                    <a:pt x="1602" y="1067"/>
                    <a:pt x="1602" y="1067"/>
                  </a:cubicBezTo>
                  <a:cubicBezTo>
                    <a:pt x="1633" y="1081"/>
                    <a:pt x="1633" y="1081"/>
                    <a:pt x="1633" y="1081"/>
                  </a:cubicBezTo>
                  <a:cubicBezTo>
                    <a:pt x="1634" y="1081"/>
                    <a:pt x="1634" y="1081"/>
                    <a:pt x="1634" y="1081"/>
                  </a:cubicBezTo>
                  <a:cubicBezTo>
                    <a:pt x="1635" y="1081"/>
                    <a:pt x="1635" y="1081"/>
                    <a:pt x="1635" y="1081"/>
                  </a:cubicBezTo>
                  <a:cubicBezTo>
                    <a:pt x="1649" y="1098"/>
                    <a:pt x="1649" y="1098"/>
                    <a:pt x="1649" y="1098"/>
                  </a:cubicBezTo>
                  <a:cubicBezTo>
                    <a:pt x="1657" y="1107"/>
                    <a:pt x="1657" y="1107"/>
                    <a:pt x="1657" y="1107"/>
                  </a:cubicBezTo>
                  <a:cubicBezTo>
                    <a:pt x="1670" y="1098"/>
                    <a:pt x="1670" y="1098"/>
                    <a:pt x="1670" y="1098"/>
                  </a:cubicBezTo>
                  <a:cubicBezTo>
                    <a:pt x="1714" y="1050"/>
                    <a:pt x="1714" y="1050"/>
                    <a:pt x="1714" y="1050"/>
                  </a:cubicBezTo>
                  <a:cubicBezTo>
                    <a:pt x="1714" y="1050"/>
                    <a:pt x="1714" y="1050"/>
                    <a:pt x="1714" y="1050"/>
                  </a:cubicBezTo>
                  <a:cubicBezTo>
                    <a:pt x="1715" y="1050"/>
                    <a:pt x="1715" y="1050"/>
                    <a:pt x="1715" y="1050"/>
                  </a:cubicBezTo>
                  <a:cubicBezTo>
                    <a:pt x="1731" y="1038"/>
                    <a:pt x="1731" y="1038"/>
                    <a:pt x="1731" y="1038"/>
                  </a:cubicBezTo>
                  <a:cubicBezTo>
                    <a:pt x="1749" y="1013"/>
                    <a:pt x="1749" y="1013"/>
                    <a:pt x="1749" y="1013"/>
                  </a:cubicBezTo>
                  <a:cubicBezTo>
                    <a:pt x="1750" y="1011"/>
                    <a:pt x="1750" y="1011"/>
                    <a:pt x="1750" y="1011"/>
                  </a:cubicBezTo>
                  <a:cubicBezTo>
                    <a:pt x="1774" y="1017"/>
                    <a:pt x="1774" y="1017"/>
                    <a:pt x="1774" y="1017"/>
                  </a:cubicBezTo>
                  <a:cubicBezTo>
                    <a:pt x="1786" y="1017"/>
                    <a:pt x="1786" y="1017"/>
                    <a:pt x="1786" y="1017"/>
                  </a:cubicBezTo>
                  <a:cubicBezTo>
                    <a:pt x="1786" y="1008"/>
                    <a:pt x="1788" y="1001"/>
                    <a:pt x="1789" y="997"/>
                  </a:cubicBezTo>
                  <a:cubicBezTo>
                    <a:pt x="1807" y="976"/>
                    <a:pt x="1807" y="976"/>
                    <a:pt x="1807" y="976"/>
                  </a:cubicBezTo>
                  <a:cubicBezTo>
                    <a:pt x="1812" y="973"/>
                    <a:pt x="1812" y="973"/>
                    <a:pt x="1812" y="973"/>
                  </a:cubicBezTo>
                  <a:cubicBezTo>
                    <a:pt x="1833" y="980"/>
                    <a:pt x="1833" y="980"/>
                    <a:pt x="1833" y="980"/>
                  </a:cubicBezTo>
                  <a:cubicBezTo>
                    <a:pt x="1859" y="977"/>
                    <a:pt x="1859" y="977"/>
                    <a:pt x="1859" y="977"/>
                  </a:cubicBezTo>
                  <a:cubicBezTo>
                    <a:pt x="1876" y="959"/>
                    <a:pt x="1876" y="959"/>
                    <a:pt x="1876" y="959"/>
                  </a:cubicBezTo>
                  <a:cubicBezTo>
                    <a:pt x="1884" y="943"/>
                    <a:pt x="1884" y="943"/>
                    <a:pt x="1884" y="943"/>
                  </a:cubicBezTo>
                  <a:cubicBezTo>
                    <a:pt x="1879" y="935"/>
                    <a:pt x="1879" y="935"/>
                    <a:pt x="1879" y="935"/>
                  </a:cubicBezTo>
                  <a:cubicBezTo>
                    <a:pt x="1864" y="942"/>
                    <a:pt x="1864" y="942"/>
                    <a:pt x="1864" y="942"/>
                  </a:cubicBezTo>
                  <a:cubicBezTo>
                    <a:pt x="1863" y="941"/>
                    <a:pt x="1863" y="941"/>
                    <a:pt x="1863" y="941"/>
                  </a:cubicBezTo>
                  <a:cubicBezTo>
                    <a:pt x="1862" y="940"/>
                    <a:pt x="1862" y="940"/>
                    <a:pt x="1862" y="940"/>
                  </a:cubicBezTo>
                  <a:cubicBezTo>
                    <a:pt x="1843" y="923"/>
                    <a:pt x="1843" y="923"/>
                    <a:pt x="1843" y="923"/>
                  </a:cubicBezTo>
                  <a:cubicBezTo>
                    <a:pt x="1842" y="922"/>
                    <a:pt x="1842" y="922"/>
                    <a:pt x="1842" y="922"/>
                  </a:cubicBezTo>
                  <a:cubicBezTo>
                    <a:pt x="1849" y="894"/>
                    <a:pt x="1849" y="894"/>
                    <a:pt x="1849" y="894"/>
                  </a:cubicBezTo>
                  <a:cubicBezTo>
                    <a:pt x="1851" y="872"/>
                    <a:pt x="1851" y="872"/>
                    <a:pt x="1851" y="872"/>
                  </a:cubicBezTo>
                  <a:cubicBezTo>
                    <a:pt x="1846" y="855"/>
                    <a:pt x="1846" y="855"/>
                    <a:pt x="1846"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1" y="727"/>
                    <a:pt x="1731" y="727"/>
                    <a:pt x="1731"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6" y="670"/>
                    <a:pt x="1731" y="673"/>
                    <a:pt x="1735" y="678"/>
                  </a:cubicBezTo>
                  <a:cubicBezTo>
                    <a:pt x="1750" y="690"/>
                    <a:pt x="1750" y="690"/>
                    <a:pt x="1750" y="690"/>
                  </a:cubicBezTo>
                  <a:cubicBezTo>
                    <a:pt x="1766" y="677"/>
                    <a:pt x="1766" y="677"/>
                    <a:pt x="1766" y="677"/>
                  </a:cubicBezTo>
                  <a:cubicBezTo>
                    <a:pt x="1777" y="661"/>
                    <a:pt x="1777" y="661"/>
                    <a:pt x="1777" y="661"/>
                  </a:cubicBezTo>
                  <a:cubicBezTo>
                    <a:pt x="1777" y="648"/>
                    <a:pt x="1777" y="648"/>
                    <a:pt x="1777" y="648"/>
                  </a:cubicBezTo>
                  <a:cubicBezTo>
                    <a:pt x="1773" y="614"/>
                    <a:pt x="1773" y="614"/>
                    <a:pt x="1773" y="614"/>
                  </a:cubicBezTo>
                  <a:cubicBezTo>
                    <a:pt x="1770" y="600"/>
                    <a:pt x="1770" y="600"/>
                    <a:pt x="1770" y="600"/>
                  </a:cubicBezTo>
                  <a:cubicBezTo>
                    <a:pt x="1747" y="596"/>
                    <a:pt x="1747" y="596"/>
                    <a:pt x="1747" y="596"/>
                  </a:cubicBezTo>
                  <a:cubicBezTo>
                    <a:pt x="1747" y="582"/>
                    <a:pt x="1747" y="582"/>
                    <a:pt x="1747" y="582"/>
                  </a:cubicBezTo>
                  <a:cubicBezTo>
                    <a:pt x="1726" y="556"/>
                    <a:pt x="1726" y="556"/>
                    <a:pt x="1726" y="556"/>
                  </a:cubicBezTo>
                  <a:cubicBezTo>
                    <a:pt x="1725" y="555"/>
                    <a:pt x="1725" y="555"/>
                    <a:pt x="1725" y="555"/>
                  </a:cubicBezTo>
                  <a:cubicBezTo>
                    <a:pt x="1714" y="536"/>
                    <a:pt x="1714" y="536"/>
                    <a:pt x="1714" y="536"/>
                  </a:cubicBezTo>
                  <a:cubicBezTo>
                    <a:pt x="1712" y="534"/>
                    <a:pt x="1712" y="534"/>
                    <a:pt x="1712" y="534"/>
                  </a:cubicBezTo>
                  <a:cubicBezTo>
                    <a:pt x="1712" y="532"/>
                    <a:pt x="1712" y="532"/>
                    <a:pt x="1712" y="532"/>
                  </a:cubicBezTo>
                  <a:cubicBezTo>
                    <a:pt x="1712" y="532"/>
                    <a:pt x="1712" y="532"/>
                    <a:pt x="1712"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8" y="497"/>
                    <a:pt x="1748" y="497"/>
                    <a:pt x="1748"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5" y="431"/>
                    <a:pt x="1825" y="431"/>
                    <a:pt x="1825" y="431"/>
                  </a:cubicBezTo>
                  <a:cubicBezTo>
                    <a:pt x="1829" y="432"/>
                    <a:pt x="1829" y="432"/>
                    <a:pt x="1829" y="432"/>
                  </a:cubicBezTo>
                  <a:cubicBezTo>
                    <a:pt x="1836" y="400"/>
                    <a:pt x="1836" y="400"/>
                    <a:pt x="1836" y="400"/>
                  </a:cubicBezTo>
                  <a:cubicBezTo>
                    <a:pt x="1829" y="376"/>
                    <a:pt x="1829" y="376"/>
                    <a:pt x="1829" y="376"/>
                  </a:cubicBezTo>
                  <a:cubicBezTo>
                    <a:pt x="1828" y="375"/>
                    <a:pt x="1828" y="375"/>
                    <a:pt x="1828" y="375"/>
                  </a:cubicBezTo>
                  <a:cubicBezTo>
                    <a:pt x="1828" y="373"/>
                    <a:pt x="1828" y="373"/>
                    <a:pt x="1828" y="373"/>
                  </a:cubicBezTo>
                  <a:cubicBezTo>
                    <a:pt x="1831" y="347"/>
                    <a:pt x="1831" y="347"/>
                    <a:pt x="1831" y="347"/>
                  </a:cubicBezTo>
                  <a:cubicBezTo>
                    <a:pt x="1831" y="345"/>
                    <a:pt x="1831" y="345"/>
                    <a:pt x="1831" y="345"/>
                  </a:cubicBezTo>
                  <a:cubicBezTo>
                    <a:pt x="1844" y="331"/>
                    <a:pt x="1844" y="331"/>
                    <a:pt x="1844" y="331"/>
                  </a:cubicBezTo>
                  <a:cubicBezTo>
                    <a:pt x="1852" y="316"/>
                    <a:pt x="1852" y="316"/>
                    <a:pt x="1852" y="316"/>
                  </a:cubicBezTo>
                  <a:cubicBezTo>
                    <a:pt x="1853" y="304"/>
                    <a:pt x="1853" y="304"/>
                    <a:pt x="1853" y="304"/>
                  </a:cubicBezTo>
                  <a:cubicBezTo>
                    <a:pt x="1853" y="297"/>
                    <a:pt x="1850" y="287"/>
                    <a:pt x="1844" y="271"/>
                  </a:cubicBezTo>
                  <a:cubicBezTo>
                    <a:pt x="1844" y="271"/>
                    <a:pt x="1844" y="271"/>
                    <a:pt x="1844" y="271"/>
                  </a:cubicBezTo>
                  <a:cubicBezTo>
                    <a:pt x="1844" y="271"/>
                    <a:pt x="1844" y="271"/>
                    <a:pt x="1844" y="271"/>
                  </a:cubicBezTo>
                  <a:cubicBezTo>
                    <a:pt x="1844" y="246"/>
                    <a:pt x="1844" y="246"/>
                    <a:pt x="1844" y="246"/>
                  </a:cubicBezTo>
                  <a:cubicBezTo>
                    <a:pt x="1844" y="245"/>
                    <a:pt x="1844" y="245"/>
                    <a:pt x="1844" y="245"/>
                  </a:cubicBezTo>
                  <a:cubicBezTo>
                    <a:pt x="1849" y="222"/>
                    <a:pt x="1849" y="222"/>
                    <a:pt x="1849" y="222"/>
                  </a:cubicBezTo>
                  <a:cubicBezTo>
                    <a:pt x="1845" y="213"/>
                    <a:pt x="1842" y="205"/>
                    <a:pt x="1842" y="200"/>
                  </a:cubicBezTo>
                  <a:lnTo>
                    <a:pt x="1846" y="1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7"/>
            <p:cNvSpPr>
              <a:spLocks/>
            </p:cNvSpPr>
            <p:nvPr/>
          </p:nvSpPr>
          <p:spPr bwMode="auto">
            <a:xfrm>
              <a:off x="3875088" y="2246313"/>
              <a:ext cx="1190625" cy="1008063"/>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
            <p:cNvSpPr>
              <a:spLocks/>
            </p:cNvSpPr>
            <p:nvPr/>
          </p:nvSpPr>
          <p:spPr bwMode="auto">
            <a:xfrm>
              <a:off x="4719638" y="2595563"/>
              <a:ext cx="239713" cy="398463"/>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9"/>
            <p:cNvSpPr>
              <a:spLocks/>
            </p:cNvSpPr>
            <p:nvPr/>
          </p:nvSpPr>
          <p:spPr bwMode="auto">
            <a:xfrm>
              <a:off x="2447926" y="1549400"/>
              <a:ext cx="1701800" cy="1289050"/>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0"/>
            <p:cNvSpPr>
              <a:spLocks/>
            </p:cNvSpPr>
            <p:nvPr/>
          </p:nvSpPr>
          <p:spPr bwMode="auto">
            <a:xfrm>
              <a:off x="3549651" y="2562225"/>
              <a:ext cx="1058863" cy="76041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1"/>
            <p:cNvSpPr>
              <a:spLocks/>
            </p:cNvSpPr>
            <p:nvPr/>
          </p:nvSpPr>
          <p:spPr bwMode="auto">
            <a:xfrm>
              <a:off x="4157663" y="3094038"/>
              <a:ext cx="917575" cy="806450"/>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2"/>
            <p:cNvSpPr>
              <a:spLocks/>
            </p:cNvSpPr>
            <p:nvPr/>
          </p:nvSpPr>
          <p:spPr bwMode="auto">
            <a:xfrm>
              <a:off x="2633663" y="2770188"/>
              <a:ext cx="1643063" cy="996950"/>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3"/>
            <p:cNvSpPr>
              <a:spLocks/>
            </p:cNvSpPr>
            <p:nvPr/>
          </p:nvSpPr>
          <p:spPr bwMode="auto">
            <a:xfrm>
              <a:off x="4130676" y="3598863"/>
              <a:ext cx="741363" cy="7747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4"/>
            <p:cNvSpPr>
              <a:spLocks/>
            </p:cNvSpPr>
            <p:nvPr/>
          </p:nvSpPr>
          <p:spPr bwMode="auto">
            <a:xfrm>
              <a:off x="4660901" y="3587750"/>
              <a:ext cx="501650" cy="433388"/>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15"/>
            <p:cNvSpPr>
              <a:spLocks/>
            </p:cNvSpPr>
            <p:nvPr/>
          </p:nvSpPr>
          <p:spPr bwMode="auto">
            <a:xfrm>
              <a:off x="4741863" y="3854450"/>
              <a:ext cx="655638" cy="500063"/>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6"/>
            <p:cNvSpPr>
              <a:spLocks/>
            </p:cNvSpPr>
            <p:nvPr/>
          </p:nvSpPr>
          <p:spPr bwMode="auto">
            <a:xfrm>
              <a:off x="4833938" y="3305175"/>
              <a:ext cx="369888" cy="37782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17"/>
            <p:cNvSpPr>
              <a:spLocks/>
            </p:cNvSpPr>
            <p:nvPr/>
          </p:nvSpPr>
          <p:spPr bwMode="auto">
            <a:xfrm>
              <a:off x="4835526" y="2573338"/>
              <a:ext cx="420688" cy="755650"/>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18"/>
            <p:cNvSpPr>
              <a:spLocks/>
            </p:cNvSpPr>
            <p:nvPr/>
          </p:nvSpPr>
          <p:spPr bwMode="auto">
            <a:xfrm>
              <a:off x="5199063" y="2435225"/>
              <a:ext cx="282575" cy="61912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19"/>
            <p:cNvSpPr>
              <a:spLocks/>
            </p:cNvSpPr>
            <p:nvPr/>
          </p:nvSpPr>
          <p:spPr bwMode="auto">
            <a:xfrm>
              <a:off x="5127626" y="3487738"/>
              <a:ext cx="450850" cy="523875"/>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0"/>
            <p:cNvSpPr>
              <a:spLocks/>
            </p:cNvSpPr>
            <p:nvPr/>
          </p:nvSpPr>
          <p:spPr bwMode="auto">
            <a:xfrm>
              <a:off x="5075238" y="3189288"/>
              <a:ext cx="638175" cy="398463"/>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4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4" y="164"/>
                    <a:pt x="584" y="164"/>
                    <a:pt x="584" y="164"/>
                  </a:cubicBezTo>
                  <a:cubicBezTo>
                    <a:pt x="584" y="164"/>
                    <a:pt x="584" y="164"/>
                    <a:pt x="584" y="164"/>
                  </a:cubicBezTo>
                  <a:cubicBezTo>
                    <a:pt x="584" y="162"/>
                    <a:pt x="584" y="162"/>
                    <a:pt x="584"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1"/>
            <p:cNvSpPr>
              <a:spLocks/>
            </p:cNvSpPr>
            <p:nvPr/>
          </p:nvSpPr>
          <p:spPr bwMode="auto">
            <a:xfrm>
              <a:off x="5214938" y="3922713"/>
              <a:ext cx="661988" cy="525463"/>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22"/>
            <p:cNvSpPr>
              <a:spLocks/>
            </p:cNvSpPr>
            <p:nvPr/>
          </p:nvSpPr>
          <p:spPr bwMode="auto">
            <a:xfrm>
              <a:off x="5527676" y="3470275"/>
              <a:ext cx="398463" cy="538163"/>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23"/>
            <p:cNvSpPr>
              <a:spLocks/>
            </p:cNvSpPr>
            <p:nvPr/>
          </p:nvSpPr>
          <p:spPr bwMode="auto">
            <a:xfrm>
              <a:off x="5734051" y="3609975"/>
              <a:ext cx="366713" cy="450850"/>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4"/>
            <p:cNvSpPr>
              <a:spLocks/>
            </p:cNvSpPr>
            <p:nvPr/>
          </p:nvSpPr>
          <p:spPr bwMode="auto">
            <a:xfrm>
              <a:off x="5895976" y="3325813"/>
              <a:ext cx="317500" cy="368300"/>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25"/>
            <p:cNvSpPr>
              <a:spLocks/>
            </p:cNvSpPr>
            <p:nvPr/>
          </p:nvSpPr>
          <p:spPr bwMode="auto">
            <a:xfrm>
              <a:off x="5591176" y="3011488"/>
              <a:ext cx="398463" cy="488950"/>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26"/>
            <p:cNvSpPr>
              <a:spLocks/>
            </p:cNvSpPr>
            <p:nvPr/>
          </p:nvSpPr>
          <p:spPr bwMode="auto">
            <a:xfrm>
              <a:off x="5667376" y="2446338"/>
              <a:ext cx="106363" cy="152400"/>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7"/>
            <p:cNvSpPr>
              <a:spLocks/>
            </p:cNvSpPr>
            <p:nvPr/>
          </p:nvSpPr>
          <p:spPr bwMode="auto">
            <a:xfrm>
              <a:off x="5564188" y="2378075"/>
              <a:ext cx="139700" cy="150813"/>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8"/>
            <p:cNvSpPr>
              <a:spLocks/>
            </p:cNvSpPr>
            <p:nvPr/>
          </p:nvSpPr>
          <p:spPr bwMode="auto">
            <a:xfrm>
              <a:off x="5799138" y="2082800"/>
              <a:ext cx="490538" cy="468313"/>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9"/>
            <p:cNvSpPr>
              <a:spLocks/>
            </p:cNvSpPr>
            <p:nvPr/>
          </p:nvSpPr>
          <p:spPr bwMode="auto">
            <a:xfrm>
              <a:off x="5910263" y="1801813"/>
              <a:ext cx="700088" cy="476250"/>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30"/>
            <p:cNvSpPr>
              <a:spLocks/>
            </p:cNvSpPr>
            <p:nvPr/>
          </p:nvSpPr>
          <p:spPr bwMode="auto">
            <a:xfrm>
              <a:off x="5759451" y="1125537"/>
              <a:ext cx="939800" cy="857250"/>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31"/>
            <p:cNvSpPr>
              <a:spLocks/>
            </p:cNvSpPr>
            <p:nvPr/>
          </p:nvSpPr>
          <p:spPr bwMode="auto">
            <a:xfrm>
              <a:off x="5573713" y="2657475"/>
              <a:ext cx="566738" cy="357188"/>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2"/>
            <p:cNvSpPr>
              <a:spLocks/>
            </p:cNvSpPr>
            <p:nvPr/>
          </p:nvSpPr>
          <p:spPr bwMode="auto">
            <a:xfrm>
              <a:off x="6105526" y="3246438"/>
              <a:ext cx="87313" cy="79375"/>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3"/>
            <p:cNvSpPr>
              <a:spLocks/>
            </p:cNvSpPr>
            <p:nvPr/>
          </p:nvSpPr>
          <p:spPr bwMode="auto">
            <a:xfrm>
              <a:off x="5691188" y="2949575"/>
              <a:ext cx="492125" cy="381000"/>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34"/>
            <p:cNvSpPr>
              <a:spLocks/>
            </p:cNvSpPr>
            <p:nvPr/>
          </p:nvSpPr>
          <p:spPr bwMode="auto">
            <a:xfrm>
              <a:off x="5432426" y="2219325"/>
              <a:ext cx="458788" cy="655638"/>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35"/>
            <p:cNvSpPr>
              <a:spLocks/>
            </p:cNvSpPr>
            <p:nvPr/>
          </p:nvSpPr>
          <p:spPr bwMode="auto">
            <a:xfrm>
              <a:off x="5221288" y="2849563"/>
              <a:ext cx="485775" cy="477838"/>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6"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36"/>
            <p:cNvSpPr>
              <a:spLocks/>
            </p:cNvSpPr>
            <p:nvPr/>
          </p:nvSpPr>
          <p:spPr bwMode="auto">
            <a:xfrm>
              <a:off x="6130926" y="3870325"/>
              <a:ext cx="138113" cy="334963"/>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37"/>
            <p:cNvSpPr>
              <a:spLocks/>
            </p:cNvSpPr>
            <p:nvPr/>
          </p:nvSpPr>
          <p:spPr bwMode="auto">
            <a:xfrm>
              <a:off x="5110163" y="4464050"/>
              <a:ext cx="214313" cy="180975"/>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43" name="组合 42"/>
          <p:cNvGrpSpPr/>
          <p:nvPr/>
        </p:nvGrpSpPr>
        <p:grpSpPr>
          <a:xfrm>
            <a:off x="5173638" y="3626698"/>
            <a:ext cx="469293" cy="1516148"/>
            <a:chOff x="3951212" y="2490626"/>
            <a:chExt cx="351970" cy="1137111"/>
          </a:xfrm>
        </p:grpSpPr>
        <p:sp>
          <p:nvSpPr>
            <p:cNvPr id="44" name="Freeform 42"/>
            <p:cNvSpPr>
              <a:spLocks/>
            </p:cNvSpPr>
            <p:nvPr/>
          </p:nvSpPr>
          <p:spPr bwMode="auto">
            <a:xfrm>
              <a:off x="3951212" y="2490626"/>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45" name="直接连接符 44"/>
            <p:cNvCxnSpPr/>
            <p:nvPr/>
          </p:nvCxnSpPr>
          <p:spPr>
            <a:xfrm flipH="1">
              <a:off x="4126883" y="2966321"/>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4411712" y="3040326"/>
            <a:ext cx="469293" cy="1516148"/>
            <a:chOff x="3379768" y="2050847"/>
            <a:chExt cx="351970" cy="1137111"/>
          </a:xfrm>
        </p:grpSpPr>
        <p:sp>
          <p:nvSpPr>
            <p:cNvPr id="47" name="Freeform 42"/>
            <p:cNvSpPr>
              <a:spLocks/>
            </p:cNvSpPr>
            <p:nvPr/>
          </p:nvSpPr>
          <p:spPr bwMode="auto">
            <a:xfrm>
              <a:off x="3379768" y="2050847"/>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48" name="直接连接符 47"/>
            <p:cNvCxnSpPr/>
            <p:nvPr/>
          </p:nvCxnSpPr>
          <p:spPr>
            <a:xfrm flipH="1">
              <a:off x="3555439" y="2526542"/>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1436343" y="3135054"/>
            <a:ext cx="469293" cy="1516148"/>
            <a:chOff x="1148241" y="2121893"/>
            <a:chExt cx="351970" cy="1137111"/>
          </a:xfrm>
        </p:grpSpPr>
        <p:sp>
          <p:nvSpPr>
            <p:cNvPr id="50" name="Freeform 42"/>
            <p:cNvSpPr>
              <a:spLocks/>
            </p:cNvSpPr>
            <p:nvPr/>
          </p:nvSpPr>
          <p:spPr bwMode="auto">
            <a:xfrm>
              <a:off x="1148241" y="2121893"/>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1600" dirty="0"/>
            </a:p>
          </p:txBody>
        </p:sp>
        <p:cxnSp>
          <p:nvCxnSpPr>
            <p:cNvPr id="51" name="直接连接符 50"/>
            <p:cNvCxnSpPr/>
            <p:nvPr/>
          </p:nvCxnSpPr>
          <p:spPr>
            <a:xfrm flipH="1">
              <a:off x="1323912" y="2597588"/>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3102519" y="3508051"/>
            <a:ext cx="469293" cy="1516148"/>
            <a:chOff x="2397873" y="2401641"/>
            <a:chExt cx="351970" cy="1137111"/>
          </a:xfrm>
        </p:grpSpPr>
        <p:sp>
          <p:nvSpPr>
            <p:cNvPr id="53" name="Freeform 42"/>
            <p:cNvSpPr>
              <a:spLocks/>
            </p:cNvSpPr>
            <p:nvPr/>
          </p:nvSpPr>
          <p:spPr bwMode="auto">
            <a:xfrm>
              <a:off x="2397873" y="2401641"/>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54" name="直接连接符 53"/>
            <p:cNvCxnSpPr/>
            <p:nvPr/>
          </p:nvCxnSpPr>
          <p:spPr>
            <a:xfrm flipH="1">
              <a:off x="2573544" y="2877336"/>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sp>
        <p:nvSpPr>
          <p:cNvPr id="55" name="TextBox 6158"/>
          <p:cNvSpPr txBox="1"/>
          <p:nvPr/>
        </p:nvSpPr>
        <p:spPr>
          <a:xfrm>
            <a:off x="1465357" y="3216746"/>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01</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6" name="TextBox 59"/>
          <p:cNvSpPr txBox="1"/>
          <p:nvPr/>
        </p:nvSpPr>
        <p:spPr>
          <a:xfrm>
            <a:off x="3130242" y="3573217"/>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02</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7" name="TextBox 60"/>
          <p:cNvSpPr txBox="1"/>
          <p:nvPr/>
        </p:nvSpPr>
        <p:spPr>
          <a:xfrm>
            <a:off x="4442160" y="3103406"/>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03</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8" name="TextBox 61"/>
          <p:cNvSpPr txBox="1"/>
          <p:nvPr/>
        </p:nvSpPr>
        <p:spPr>
          <a:xfrm>
            <a:off x="5201790" y="3693314"/>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04</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7378964" y="4231352"/>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圆角矩形 59"/>
          <p:cNvSpPr/>
          <p:nvPr/>
        </p:nvSpPr>
        <p:spPr>
          <a:xfrm>
            <a:off x="7378964" y="4231352"/>
            <a:ext cx="2941505"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TextBox 64"/>
          <p:cNvSpPr txBox="1"/>
          <p:nvPr/>
        </p:nvSpPr>
        <p:spPr>
          <a:xfrm>
            <a:off x="6855711" y="4149233"/>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01</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 name="TextBox 65"/>
          <p:cNvSpPr txBox="1"/>
          <p:nvPr/>
        </p:nvSpPr>
        <p:spPr>
          <a:xfrm>
            <a:off x="10983204" y="4149233"/>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82%</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7378964" y="4876646"/>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圆角矩形 63"/>
          <p:cNvSpPr/>
          <p:nvPr/>
        </p:nvSpPr>
        <p:spPr>
          <a:xfrm>
            <a:off x="7378966" y="4876646"/>
            <a:ext cx="1706109"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TextBox 68"/>
          <p:cNvSpPr txBox="1"/>
          <p:nvPr/>
        </p:nvSpPr>
        <p:spPr>
          <a:xfrm>
            <a:off x="6855711" y="4794526"/>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02</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6" name="TextBox 69"/>
          <p:cNvSpPr txBox="1"/>
          <p:nvPr/>
        </p:nvSpPr>
        <p:spPr>
          <a:xfrm>
            <a:off x="10983204" y="4794526"/>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50%</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7378964" y="5532219"/>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圆角矩形 67"/>
          <p:cNvSpPr/>
          <p:nvPr/>
        </p:nvSpPr>
        <p:spPr>
          <a:xfrm>
            <a:off x="7378964" y="5532219"/>
            <a:ext cx="2548123"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TextBox 72"/>
          <p:cNvSpPr txBox="1"/>
          <p:nvPr/>
        </p:nvSpPr>
        <p:spPr>
          <a:xfrm>
            <a:off x="6855711" y="5450099"/>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03</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0" name="TextBox 73"/>
          <p:cNvSpPr txBox="1"/>
          <p:nvPr/>
        </p:nvSpPr>
        <p:spPr>
          <a:xfrm>
            <a:off x="10983204" y="5450099"/>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75%</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7378964" y="6168740"/>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圆角矩形 71"/>
          <p:cNvSpPr/>
          <p:nvPr/>
        </p:nvSpPr>
        <p:spPr>
          <a:xfrm>
            <a:off x="7378964" y="6168740"/>
            <a:ext cx="3229537"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TextBox 76"/>
          <p:cNvSpPr txBox="1"/>
          <p:nvPr/>
        </p:nvSpPr>
        <p:spPr>
          <a:xfrm>
            <a:off x="6855711" y="6086621"/>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04</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4" name="TextBox 77"/>
          <p:cNvSpPr txBox="1"/>
          <p:nvPr/>
        </p:nvSpPr>
        <p:spPr>
          <a:xfrm>
            <a:off x="10983204" y="6086621"/>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90%</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75" name="TextBox 16"/>
          <p:cNvSpPr txBox="1"/>
          <p:nvPr/>
        </p:nvSpPr>
        <p:spPr bwMode="auto">
          <a:xfrm>
            <a:off x="6991594" y="2432705"/>
            <a:ext cx="4732130" cy="738664"/>
          </a:xfrm>
          <a:prstGeom prst="rect">
            <a:avLst/>
          </a:prstGeom>
          <a:noFill/>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输入简单文字概述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的文字概述这里输入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概述这里输入简单的文字概述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3945499" y="170903"/>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销售网络布局</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738283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14:presetBounceEnd="50000">
                                      <p:stCondLst>
                                        <p:cond delay="500"/>
                                      </p:stCondLst>
                                      <p:childTnLst>
                                        <p:set>
                                          <p:cBhvr>
                                            <p:cTn id="11" dur="1" fill="hold">
                                              <p:stCondLst>
                                                <p:cond delay="0"/>
                                              </p:stCondLst>
                                            </p:cTn>
                                            <p:tgtEl>
                                              <p:spTgt spid="49"/>
                                            </p:tgtEl>
                                            <p:attrNameLst>
                                              <p:attrName>style.visibility</p:attrName>
                                            </p:attrNameLst>
                                          </p:cBhvr>
                                          <p:to>
                                            <p:strVal val="visible"/>
                                          </p:to>
                                        </p:set>
                                        <p:anim calcmode="lin" valueType="num" p14:bounceEnd="50000">
                                          <p:cBhvr additive="base">
                                            <p:cTn id="12" dur="10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4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14:presetBounceEnd="50000">
                                      <p:stCondLst>
                                        <p:cond delay="600"/>
                                      </p:stCondLst>
                                      <p:childTnLst>
                                        <p:set>
                                          <p:cBhvr>
                                            <p:cTn id="15" dur="1" fill="hold">
                                              <p:stCondLst>
                                                <p:cond delay="0"/>
                                              </p:stCondLst>
                                            </p:cTn>
                                            <p:tgtEl>
                                              <p:spTgt spid="52"/>
                                            </p:tgtEl>
                                            <p:attrNameLst>
                                              <p:attrName>style.visibility</p:attrName>
                                            </p:attrNameLst>
                                          </p:cBhvr>
                                          <p:to>
                                            <p:strVal val="visible"/>
                                          </p:to>
                                        </p:set>
                                        <p:anim calcmode="lin" valueType="num" p14:bounceEnd="50000">
                                          <p:cBhvr additive="base">
                                            <p:cTn id="16" dur="1000" fill="hold"/>
                                            <p:tgtEl>
                                              <p:spTgt spid="52"/>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14:presetBounceEnd="50000">
                                      <p:stCondLst>
                                        <p:cond delay="700"/>
                                      </p:stCondLst>
                                      <p:childTnLst>
                                        <p:set>
                                          <p:cBhvr>
                                            <p:cTn id="19" dur="1" fill="hold">
                                              <p:stCondLst>
                                                <p:cond delay="0"/>
                                              </p:stCondLst>
                                            </p:cTn>
                                            <p:tgtEl>
                                              <p:spTgt spid="46"/>
                                            </p:tgtEl>
                                            <p:attrNameLst>
                                              <p:attrName>style.visibility</p:attrName>
                                            </p:attrNameLst>
                                          </p:cBhvr>
                                          <p:to>
                                            <p:strVal val="visible"/>
                                          </p:to>
                                        </p:set>
                                        <p:anim calcmode="lin" valueType="num" p14:bounceEnd="50000">
                                          <p:cBhvr additive="base">
                                            <p:cTn id="20" dur="10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50000">
                                      <p:stCondLst>
                                        <p:cond delay="800"/>
                                      </p:stCondLst>
                                      <p:childTnLst>
                                        <p:set>
                                          <p:cBhvr>
                                            <p:cTn id="23" dur="1" fill="hold">
                                              <p:stCondLst>
                                                <p:cond delay="0"/>
                                              </p:stCondLst>
                                            </p:cTn>
                                            <p:tgtEl>
                                              <p:spTgt spid="43"/>
                                            </p:tgtEl>
                                            <p:attrNameLst>
                                              <p:attrName>style.visibility</p:attrName>
                                            </p:attrNameLst>
                                          </p:cBhvr>
                                          <p:to>
                                            <p:strVal val="visible"/>
                                          </p:to>
                                        </p:set>
                                        <p:anim calcmode="lin" valueType="num" p14:bounceEnd="50000">
                                          <p:cBhvr additive="base">
                                            <p:cTn id="24" dur="10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25" dur="1000" fill="hold"/>
                                            <p:tgtEl>
                                              <p:spTgt spid="43"/>
                                            </p:tgtEl>
                                            <p:attrNameLst>
                                              <p:attrName>ppt_y</p:attrName>
                                            </p:attrNameLst>
                                          </p:cBhvr>
                                          <p:tavLst>
                                            <p:tav tm="0">
                                              <p:val>
                                                <p:strVal val="1+#ppt_h/2"/>
                                              </p:val>
                                            </p:tav>
                                            <p:tav tm="100000">
                                              <p:val>
                                                <p:strVal val="#ppt_y"/>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300" fill="hold"/>
                                            <p:tgtEl>
                                              <p:spTgt spid="55"/>
                                            </p:tgtEl>
                                            <p:attrNameLst>
                                              <p:attrName>ppt_w</p:attrName>
                                            </p:attrNameLst>
                                          </p:cBhvr>
                                          <p:tavLst>
                                            <p:tav tm="0">
                                              <p:val>
                                                <p:fltVal val="0"/>
                                              </p:val>
                                            </p:tav>
                                            <p:tav tm="100000">
                                              <p:val>
                                                <p:strVal val="#ppt_w"/>
                                              </p:val>
                                            </p:tav>
                                          </p:tavLst>
                                        </p:anim>
                                        <p:anim calcmode="lin" valueType="num">
                                          <p:cBhvr>
                                            <p:cTn id="29" dur="300" fill="hold"/>
                                            <p:tgtEl>
                                              <p:spTgt spid="55"/>
                                            </p:tgtEl>
                                            <p:attrNameLst>
                                              <p:attrName>ppt_h</p:attrName>
                                            </p:attrNameLst>
                                          </p:cBhvr>
                                          <p:tavLst>
                                            <p:tav tm="0">
                                              <p:val>
                                                <p:fltVal val="0"/>
                                              </p:val>
                                            </p:tav>
                                            <p:tav tm="100000">
                                              <p:val>
                                                <p:strVal val="#ppt_h"/>
                                              </p:val>
                                            </p:tav>
                                          </p:tavLst>
                                        </p:anim>
                                        <p:animEffect transition="in" filter="fade">
                                          <p:cBhvr>
                                            <p:cTn id="30" dur="300"/>
                                            <p:tgtEl>
                                              <p:spTgt spid="55"/>
                                            </p:tgtEl>
                                          </p:cBhvr>
                                        </p:animEffect>
                                      </p:childTnLst>
                                    </p:cTn>
                                  </p:par>
                                  <p:par>
                                    <p:cTn id="31" presetID="6" presetClass="emph" presetSubtype="0" autoRev="1" fill="hold" grpId="1" nodeType="withEffect">
                                      <p:stCondLst>
                                        <p:cond delay="1300"/>
                                      </p:stCondLst>
                                      <p:childTnLst>
                                        <p:animScale>
                                          <p:cBhvr>
                                            <p:cTn id="32" dur="150" fill="hold"/>
                                            <p:tgtEl>
                                              <p:spTgt spid="55"/>
                                            </p:tgtEl>
                                          </p:cBhvr>
                                          <p:by x="110000" y="110000"/>
                                        </p:animScale>
                                      </p:childTnLst>
                                    </p:cTn>
                                  </p:par>
                                  <p:par>
                                    <p:cTn id="33" presetID="53" presetClass="entr" presetSubtype="16" fill="hold" grpId="0" nodeType="withEffect">
                                      <p:stCondLst>
                                        <p:cond delay="11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300" fill="hold"/>
                                            <p:tgtEl>
                                              <p:spTgt spid="56"/>
                                            </p:tgtEl>
                                            <p:attrNameLst>
                                              <p:attrName>ppt_w</p:attrName>
                                            </p:attrNameLst>
                                          </p:cBhvr>
                                          <p:tavLst>
                                            <p:tav tm="0">
                                              <p:val>
                                                <p:fltVal val="0"/>
                                              </p:val>
                                            </p:tav>
                                            <p:tav tm="100000">
                                              <p:val>
                                                <p:strVal val="#ppt_w"/>
                                              </p:val>
                                            </p:tav>
                                          </p:tavLst>
                                        </p:anim>
                                        <p:anim calcmode="lin" valueType="num">
                                          <p:cBhvr>
                                            <p:cTn id="36" dur="300" fill="hold"/>
                                            <p:tgtEl>
                                              <p:spTgt spid="56"/>
                                            </p:tgtEl>
                                            <p:attrNameLst>
                                              <p:attrName>ppt_h</p:attrName>
                                            </p:attrNameLst>
                                          </p:cBhvr>
                                          <p:tavLst>
                                            <p:tav tm="0">
                                              <p:val>
                                                <p:fltVal val="0"/>
                                              </p:val>
                                            </p:tav>
                                            <p:tav tm="100000">
                                              <p:val>
                                                <p:strVal val="#ppt_h"/>
                                              </p:val>
                                            </p:tav>
                                          </p:tavLst>
                                        </p:anim>
                                        <p:animEffect transition="in" filter="fade">
                                          <p:cBhvr>
                                            <p:cTn id="37" dur="300"/>
                                            <p:tgtEl>
                                              <p:spTgt spid="56"/>
                                            </p:tgtEl>
                                          </p:cBhvr>
                                        </p:animEffect>
                                      </p:childTnLst>
                                    </p:cTn>
                                  </p:par>
                                  <p:par>
                                    <p:cTn id="38" presetID="6" presetClass="emph" presetSubtype="0" autoRev="1" fill="hold" grpId="1" nodeType="withEffect">
                                      <p:stCondLst>
                                        <p:cond delay="1400"/>
                                      </p:stCondLst>
                                      <p:childTnLst>
                                        <p:animScale>
                                          <p:cBhvr>
                                            <p:cTn id="39" dur="150" fill="hold"/>
                                            <p:tgtEl>
                                              <p:spTgt spid="56"/>
                                            </p:tgtEl>
                                          </p:cBhvr>
                                          <p:by x="110000" y="110000"/>
                                        </p:animScale>
                                      </p:childTnLst>
                                    </p:cTn>
                                  </p:par>
                                  <p:par>
                                    <p:cTn id="40" presetID="53" presetClass="entr" presetSubtype="16" fill="hold" grpId="0" nodeType="withEffect">
                                      <p:stCondLst>
                                        <p:cond delay="12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300" fill="hold"/>
                                            <p:tgtEl>
                                              <p:spTgt spid="57"/>
                                            </p:tgtEl>
                                            <p:attrNameLst>
                                              <p:attrName>ppt_w</p:attrName>
                                            </p:attrNameLst>
                                          </p:cBhvr>
                                          <p:tavLst>
                                            <p:tav tm="0">
                                              <p:val>
                                                <p:fltVal val="0"/>
                                              </p:val>
                                            </p:tav>
                                            <p:tav tm="100000">
                                              <p:val>
                                                <p:strVal val="#ppt_w"/>
                                              </p:val>
                                            </p:tav>
                                          </p:tavLst>
                                        </p:anim>
                                        <p:anim calcmode="lin" valueType="num">
                                          <p:cBhvr>
                                            <p:cTn id="43" dur="300" fill="hold"/>
                                            <p:tgtEl>
                                              <p:spTgt spid="57"/>
                                            </p:tgtEl>
                                            <p:attrNameLst>
                                              <p:attrName>ppt_h</p:attrName>
                                            </p:attrNameLst>
                                          </p:cBhvr>
                                          <p:tavLst>
                                            <p:tav tm="0">
                                              <p:val>
                                                <p:fltVal val="0"/>
                                              </p:val>
                                            </p:tav>
                                            <p:tav tm="100000">
                                              <p:val>
                                                <p:strVal val="#ppt_h"/>
                                              </p:val>
                                            </p:tav>
                                          </p:tavLst>
                                        </p:anim>
                                        <p:animEffect transition="in" filter="fade">
                                          <p:cBhvr>
                                            <p:cTn id="44" dur="300"/>
                                            <p:tgtEl>
                                              <p:spTgt spid="57"/>
                                            </p:tgtEl>
                                          </p:cBhvr>
                                        </p:animEffect>
                                      </p:childTnLst>
                                    </p:cTn>
                                  </p:par>
                                  <p:par>
                                    <p:cTn id="45" presetID="6" presetClass="emph" presetSubtype="0" autoRev="1" fill="hold" grpId="1" nodeType="withEffect">
                                      <p:stCondLst>
                                        <p:cond delay="1500"/>
                                      </p:stCondLst>
                                      <p:childTnLst>
                                        <p:animScale>
                                          <p:cBhvr>
                                            <p:cTn id="46" dur="150" fill="hold"/>
                                            <p:tgtEl>
                                              <p:spTgt spid="57"/>
                                            </p:tgtEl>
                                          </p:cBhvr>
                                          <p:by x="110000" y="110000"/>
                                        </p:animScale>
                                      </p:childTnLst>
                                    </p:cTn>
                                  </p:par>
                                  <p:par>
                                    <p:cTn id="47" presetID="53" presetClass="entr" presetSubtype="16" fill="hold" grpId="0" nodeType="withEffect">
                                      <p:stCondLst>
                                        <p:cond delay="13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300" fill="hold"/>
                                            <p:tgtEl>
                                              <p:spTgt spid="58"/>
                                            </p:tgtEl>
                                            <p:attrNameLst>
                                              <p:attrName>ppt_w</p:attrName>
                                            </p:attrNameLst>
                                          </p:cBhvr>
                                          <p:tavLst>
                                            <p:tav tm="0">
                                              <p:val>
                                                <p:fltVal val="0"/>
                                              </p:val>
                                            </p:tav>
                                            <p:tav tm="100000">
                                              <p:val>
                                                <p:strVal val="#ppt_w"/>
                                              </p:val>
                                            </p:tav>
                                          </p:tavLst>
                                        </p:anim>
                                        <p:anim calcmode="lin" valueType="num">
                                          <p:cBhvr>
                                            <p:cTn id="50" dur="300" fill="hold"/>
                                            <p:tgtEl>
                                              <p:spTgt spid="58"/>
                                            </p:tgtEl>
                                            <p:attrNameLst>
                                              <p:attrName>ppt_h</p:attrName>
                                            </p:attrNameLst>
                                          </p:cBhvr>
                                          <p:tavLst>
                                            <p:tav tm="0">
                                              <p:val>
                                                <p:fltVal val="0"/>
                                              </p:val>
                                            </p:tav>
                                            <p:tav tm="100000">
                                              <p:val>
                                                <p:strVal val="#ppt_h"/>
                                              </p:val>
                                            </p:tav>
                                          </p:tavLst>
                                        </p:anim>
                                        <p:animEffect transition="in" filter="fade">
                                          <p:cBhvr>
                                            <p:cTn id="51" dur="300"/>
                                            <p:tgtEl>
                                              <p:spTgt spid="58"/>
                                            </p:tgtEl>
                                          </p:cBhvr>
                                        </p:animEffect>
                                      </p:childTnLst>
                                    </p:cTn>
                                  </p:par>
                                  <p:par>
                                    <p:cTn id="52" presetID="6" presetClass="emph" presetSubtype="0" autoRev="1" fill="hold" grpId="1" nodeType="withEffect">
                                      <p:stCondLst>
                                        <p:cond delay="1600"/>
                                      </p:stCondLst>
                                      <p:childTnLst>
                                        <p:animScale>
                                          <p:cBhvr>
                                            <p:cTn id="53" dur="150" fill="hold"/>
                                            <p:tgtEl>
                                              <p:spTgt spid="58"/>
                                            </p:tgtEl>
                                          </p:cBhvr>
                                          <p:by x="110000" y="110000"/>
                                        </p:animScale>
                                      </p:childTnLst>
                                    </p:cTn>
                                  </p:par>
                                  <p:par>
                                    <p:cTn id="54" presetID="53" presetClass="entr" presetSubtype="16" fill="hold" grpId="0" nodeType="withEffect">
                                      <p:stCondLst>
                                        <p:cond delay="2000"/>
                                      </p:stCondLst>
                                      <p:childTnLst>
                                        <p:set>
                                          <p:cBhvr>
                                            <p:cTn id="55" dur="1" fill="hold">
                                              <p:stCondLst>
                                                <p:cond delay="0"/>
                                              </p:stCondLst>
                                            </p:cTn>
                                            <p:tgtEl>
                                              <p:spTgt spid="61"/>
                                            </p:tgtEl>
                                            <p:attrNameLst>
                                              <p:attrName>style.visibility</p:attrName>
                                            </p:attrNameLst>
                                          </p:cBhvr>
                                          <p:to>
                                            <p:strVal val="visible"/>
                                          </p:to>
                                        </p:set>
                                        <p:anim calcmode="lin" valueType="num">
                                          <p:cBhvr>
                                            <p:cTn id="56" dur="300" fill="hold"/>
                                            <p:tgtEl>
                                              <p:spTgt spid="61"/>
                                            </p:tgtEl>
                                            <p:attrNameLst>
                                              <p:attrName>ppt_w</p:attrName>
                                            </p:attrNameLst>
                                          </p:cBhvr>
                                          <p:tavLst>
                                            <p:tav tm="0">
                                              <p:val>
                                                <p:fltVal val="0"/>
                                              </p:val>
                                            </p:tav>
                                            <p:tav tm="100000">
                                              <p:val>
                                                <p:strVal val="#ppt_w"/>
                                              </p:val>
                                            </p:tav>
                                          </p:tavLst>
                                        </p:anim>
                                        <p:anim calcmode="lin" valueType="num">
                                          <p:cBhvr>
                                            <p:cTn id="57" dur="300" fill="hold"/>
                                            <p:tgtEl>
                                              <p:spTgt spid="61"/>
                                            </p:tgtEl>
                                            <p:attrNameLst>
                                              <p:attrName>ppt_h</p:attrName>
                                            </p:attrNameLst>
                                          </p:cBhvr>
                                          <p:tavLst>
                                            <p:tav tm="0">
                                              <p:val>
                                                <p:fltVal val="0"/>
                                              </p:val>
                                            </p:tav>
                                            <p:tav tm="100000">
                                              <p:val>
                                                <p:strVal val="#ppt_h"/>
                                              </p:val>
                                            </p:tav>
                                          </p:tavLst>
                                        </p:anim>
                                        <p:animEffect transition="in" filter="fade">
                                          <p:cBhvr>
                                            <p:cTn id="58" dur="300"/>
                                            <p:tgtEl>
                                              <p:spTgt spid="61"/>
                                            </p:tgtEl>
                                          </p:cBhvr>
                                        </p:animEffect>
                                      </p:childTnLst>
                                    </p:cTn>
                                  </p:par>
                                  <p:par>
                                    <p:cTn id="59" presetID="6" presetClass="emph" presetSubtype="0" autoRev="1" fill="hold" grpId="1" nodeType="withEffect">
                                      <p:stCondLst>
                                        <p:cond delay="2300"/>
                                      </p:stCondLst>
                                      <p:childTnLst>
                                        <p:animScale>
                                          <p:cBhvr>
                                            <p:cTn id="60" dur="150" fill="hold"/>
                                            <p:tgtEl>
                                              <p:spTgt spid="61"/>
                                            </p:tgtEl>
                                          </p:cBhvr>
                                          <p:by x="110000" y="110000"/>
                                        </p:animScale>
                                      </p:childTnLst>
                                    </p:cTn>
                                  </p:par>
                                  <p:par>
                                    <p:cTn id="61" presetID="53" presetClass="entr" presetSubtype="16" fill="hold" grpId="0" nodeType="withEffect">
                                      <p:stCondLst>
                                        <p:cond delay="2100"/>
                                      </p:stCondLst>
                                      <p:childTnLst>
                                        <p:set>
                                          <p:cBhvr>
                                            <p:cTn id="62" dur="1" fill="hold">
                                              <p:stCondLst>
                                                <p:cond delay="0"/>
                                              </p:stCondLst>
                                            </p:cTn>
                                            <p:tgtEl>
                                              <p:spTgt spid="65"/>
                                            </p:tgtEl>
                                            <p:attrNameLst>
                                              <p:attrName>style.visibility</p:attrName>
                                            </p:attrNameLst>
                                          </p:cBhvr>
                                          <p:to>
                                            <p:strVal val="visible"/>
                                          </p:to>
                                        </p:set>
                                        <p:anim calcmode="lin" valueType="num">
                                          <p:cBhvr>
                                            <p:cTn id="63" dur="300" fill="hold"/>
                                            <p:tgtEl>
                                              <p:spTgt spid="65"/>
                                            </p:tgtEl>
                                            <p:attrNameLst>
                                              <p:attrName>ppt_w</p:attrName>
                                            </p:attrNameLst>
                                          </p:cBhvr>
                                          <p:tavLst>
                                            <p:tav tm="0">
                                              <p:val>
                                                <p:fltVal val="0"/>
                                              </p:val>
                                            </p:tav>
                                            <p:tav tm="100000">
                                              <p:val>
                                                <p:strVal val="#ppt_w"/>
                                              </p:val>
                                            </p:tav>
                                          </p:tavLst>
                                        </p:anim>
                                        <p:anim calcmode="lin" valueType="num">
                                          <p:cBhvr>
                                            <p:cTn id="64" dur="300" fill="hold"/>
                                            <p:tgtEl>
                                              <p:spTgt spid="65"/>
                                            </p:tgtEl>
                                            <p:attrNameLst>
                                              <p:attrName>ppt_h</p:attrName>
                                            </p:attrNameLst>
                                          </p:cBhvr>
                                          <p:tavLst>
                                            <p:tav tm="0">
                                              <p:val>
                                                <p:fltVal val="0"/>
                                              </p:val>
                                            </p:tav>
                                            <p:tav tm="100000">
                                              <p:val>
                                                <p:strVal val="#ppt_h"/>
                                              </p:val>
                                            </p:tav>
                                          </p:tavLst>
                                        </p:anim>
                                        <p:animEffect transition="in" filter="fade">
                                          <p:cBhvr>
                                            <p:cTn id="65" dur="300"/>
                                            <p:tgtEl>
                                              <p:spTgt spid="65"/>
                                            </p:tgtEl>
                                          </p:cBhvr>
                                        </p:animEffect>
                                      </p:childTnLst>
                                    </p:cTn>
                                  </p:par>
                                  <p:par>
                                    <p:cTn id="66" presetID="6" presetClass="emph" presetSubtype="0" autoRev="1" fill="hold" grpId="1" nodeType="withEffect">
                                      <p:stCondLst>
                                        <p:cond delay="2400"/>
                                      </p:stCondLst>
                                      <p:childTnLst>
                                        <p:animScale>
                                          <p:cBhvr>
                                            <p:cTn id="67" dur="150" fill="hold"/>
                                            <p:tgtEl>
                                              <p:spTgt spid="65"/>
                                            </p:tgtEl>
                                          </p:cBhvr>
                                          <p:by x="110000" y="110000"/>
                                        </p:animScale>
                                      </p:childTnLst>
                                    </p:cTn>
                                  </p:par>
                                  <p:par>
                                    <p:cTn id="68" presetID="53" presetClass="entr" presetSubtype="16" fill="hold" grpId="0" nodeType="withEffect">
                                      <p:stCondLst>
                                        <p:cond delay="2200"/>
                                      </p:stCondLst>
                                      <p:childTnLst>
                                        <p:set>
                                          <p:cBhvr>
                                            <p:cTn id="69" dur="1" fill="hold">
                                              <p:stCondLst>
                                                <p:cond delay="0"/>
                                              </p:stCondLst>
                                            </p:cTn>
                                            <p:tgtEl>
                                              <p:spTgt spid="69"/>
                                            </p:tgtEl>
                                            <p:attrNameLst>
                                              <p:attrName>style.visibility</p:attrName>
                                            </p:attrNameLst>
                                          </p:cBhvr>
                                          <p:to>
                                            <p:strVal val="visible"/>
                                          </p:to>
                                        </p:set>
                                        <p:anim calcmode="lin" valueType="num">
                                          <p:cBhvr>
                                            <p:cTn id="70" dur="300" fill="hold"/>
                                            <p:tgtEl>
                                              <p:spTgt spid="69"/>
                                            </p:tgtEl>
                                            <p:attrNameLst>
                                              <p:attrName>ppt_w</p:attrName>
                                            </p:attrNameLst>
                                          </p:cBhvr>
                                          <p:tavLst>
                                            <p:tav tm="0">
                                              <p:val>
                                                <p:fltVal val="0"/>
                                              </p:val>
                                            </p:tav>
                                            <p:tav tm="100000">
                                              <p:val>
                                                <p:strVal val="#ppt_w"/>
                                              </p:val>
                                            </p:tav>
                                          </p:tavLst>
                                        </p:anim>
                                        <p:anim calcmode="lin" valueType="num">
                                          <p:cBhvr>
                                            <p:cTn id="71" dur="300" fill="hold"/>
                                            <p:tgtEl>
                                              <p:spTgt spid="69"/>
                                            </p:tgtEl>
                                            <p:attrNameLst>
                                              <p:attrName>ppt_h</p:attrName>
                                            </p:attrNameLst>
                                          </p:cBhvr>
                                          <p:tavLst>
                                            <p:tav tm="0">
                                              <p:val>
                                                <p:fltVal val="0"/>
                                              </p:val>
                                            </p:tav>
                                            <p:tav tm="100000">
                                              <p:val>
                                                <p:strVal val="#ppt_h"/>
                                              </p:val>
                                            </p:tav>
                                          </p:tavLst>
                                        </p:anim>
                                        <p:animEffect transition="in" filter="fade">
                                          <p:cBhvr>
                                            <p:cTn id="72" dur="300"/>
                                            <p:tgtEl>
                                              <p:spTgt spid="69"/>
                                            </p:tgtEl>
                                          </p:cBhvr>
                                        </p:animEffect>
                                      </p:childTnLst>
                                    </p:cTn>
                                  </p:par>
                                  <p:par>
                                    <p:cTn id="73" presetID="6" presetClass="emph" presetSubtype="0" autoRev="1" fill="hold" grpId="1" nodeType="withEffect">
                                      <p:stCondLst>
                                        <p:cond delay="2500"/>
                                      </p:stCondLst>
                                      <p:childTnLst>
                                        <p:animScale>
                                          <p:cBhvr>
                                            <p:cTn id="74" dur="150" fill="hold"/>
                                            <p:tgtEl>
                                              <p:spTgt spid="69"/>
                                            </p:tgtEl>
                                          </p:cBhvr>
                                          <p:by x="110000" y="110000"/>
                                        </p:animScale>
                                      </p:childTnLst>
                                    </p:cTn>
                                  </p:par>
                                  <p:par>
                                    <p:cTn id="75" presetID="53" presetClass="entr" presetSubtype="16" fill="hold" grpId="0" nodeType="withEffect">
                                      <p:stCondLst>
                                        <p:cond delay="23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300" fill="hold"/>
                                            <p:tgtEl>
                                              <p:spTgt spid="73"/>
                                            </p:tgtEl>
                                            <p:attrNameLst>
                                              <p:attrName>ppt_w</p:attrName>
                                            </p:attrNameLst>
                                          </p:cBhvr>
                                          <p:tavLst>
                                            <p:tav tm="0">
                                              <p:val>
                                                <p:fltVal val="0"/>
                                              </p:val>
                                            </p:tav>
                                            <p:tav tm="100000">
                                              <p:val>
                                                <p:strVal val="#ppt_w"/>
                                              </p:val>
                                            </p:tav>
                                          </p:tavLst>
                                        </p:anim>
                                        <p:anim calcmode="lin" valueType="num">
                                          <p:cBhvr>
                                            <p:cTn id="78" dur="300" fill="hold"/>
                                            <p:tgtEl>
                                              <p:spTgt spid="73"/>
                                            </p:tgtEl>
                                            <p:attrNameLst>
                                              <p:attrName>ppt_h</p:attrName>
                                            </p:attrNameLst>
                                          </p:cBhvr>
                                          <p:tavLst>
                                            <p:tav tm="0">
                                              <p:val>
                                                <p:fltVal val="0"/>
                                              </p:val>
                                            </p:tav>
                                            <p:tav tm="100000">
                                              <p:val>
                                                <p:strVal val="#ppt_h"/>
                                              </p:val>
                                            </p:tav>
                                          </p:tavLst>
                                        </p:anim>
                                        <p:animEffect transition="in" filter="fade">
                                          <p:cBhvr>
                                            <p:cTn id="79" dur="300"/>
                                            <p:tgtEl>
                                              <p:spTgt spid="73"/>
                                            </p:tgtEl>
                                          </p:cBhvr>
                                        </p:animEffect>
                                      </p:childTnLst>
                                    </p:cTn>
                                  </p:par>
                                  <p:par>
                                    <p:cTn id="80" presetID="6" presetClass="emph" presetSubtype="0" autoRev="1" fill="hold" grpId="1" nodeType="withEffect">
                                      <p:stCondLst>
                                        <p:cond delay="2600"/>
                                      </p:stCondLst>
                                      <p:childTnLst>
                                        <p:animScale>
                                          <p:cBhvr>
                                            <p:cTn id="81" dur="150" fill="hold"/>
                                            <p:tgtEl>
                                              <p:spTgt spid="73"/>
                                            </p:tgtEl>
                                          </p:cBhvr>
                                          <p:by x="110000" y="110000"/>
                                        </p:animScale>
                                      </p:childTnLst>
                                    </p:cTn>
                                  </p:par>
                                  <p:par>
                                    <p:cTn id="82" presetID="22" presetClass="entr" presetSubtype="8" fill="hold" grpId="0" nodeType="withEffect">
                                      <p:stCondLst>
                                        <p:cond delay="260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750"/>
                                            <p:tgtEl>
                                              <p:spTgt spid="59"/>
                                            </p:tgtEl>
                                          </p:cBhvr>
                                        </p:animEffect>
                                      </p:childTnLst>
                                    </p:cTn>
                                  </p:par>
                                  <p:par>
                                    <p:cTn id="85" presetID="22" presetClass="entr" presetSubtype="8" fill="hold" grpId="0" nodeType="withEffect">
                                      <p:stCondLst>
                                        <p:cond delay="270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750"/>
                                            <p:tgtEl>
                                              <p:spTgt spid="60"/>
                                            </p:tgtEl>
                                          </p:cBhvr>
                                        </p:animEffect>
                                      </p:childTnLst>
                                    </p:cTn>
                                  </p:par>
                                  <p:par>
                                    <p:cTn id="88" presetID="22" presetClass="entr" presetSubtype="8" fill="hold" grpId="0" nodeType="withEffect">
                                      <p:stCondLst>
                                        <p:cond delay="2800"/>
                                      </p:stCondLst>
                                      <p:childTnLst>
                                        <p:set>
                                          <p:cBhvr>
                                            <p:cTn id="89" dur="1" fill="hold">
                                              <p:stCondLst>
                                                <p:cond delay="0"/>
                                              </p:stCondLst>
                                            </p:cTn>
                                            <p:tgtEl>
                                              <p:spTgt spid="63"/>
                                            </p:tgtEl>
                                            <p:attrNameLst>
                                              <p:attrName>style.visibility</p:attrName>
                                            </p:attrNameLst>
                                          </p:cBhvr>
                                          <p:to>
                                            <p:strVal val="visible"/>
                                          </p:to>
                                        </p:set>
                                        <p:animEffect transition="in" filter="wipe(left)">
                                          <p:cBhvr>
                                            <p:cTn id="90" dur="750"/>
                                            <p:tgtEl>
                                              <p:spTgt spid="63"/>
                                            </p:tgtEl>
                                          </p:cBhvr>
                                        </p:animEffect>
                                      </p:childTnLst>
                                    </p:cTn>
                                  </p:par>
                                  <p:par>
                                    <p:cTn id="91" presetID="22" presetClass="entr" presetSubtype="8" fill="hold" grpId="0" nodeType="withEffect">
                                      <p:stCondLst>
                                        <p:cond delay="290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750"/>
                                            <p:tgtEl>
                                              <p:spTgt spid="64"/>
                                            </p:tgtEl>
                                          </p:cBhvr>
                                        </p:animEffect>
                                      </p:childTnLst>
                                    </p:cTn>
                                  </p:par>
                                  <p:par>
                                    <p:cTn id="94" presetID="22" presetClass="entr" presetSubtype="8" fill="hold" grpId="0" nodeType="withEffect">
                                      <p:stCondLst>
                                        <p:cond delay="300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750"/>
                                            <p:tgtEl>
                                              <p:spTgt spid="67"/>
                                            </p:tgtEl>
                                          </p:cBhvr>
                                        </p:animEffect>
                                      </p:childTnLst>
                                    </p:cTn>
                                  </p:par>
                                  <p:par>
                                    <p:cTn id="97" presetID="22" presetClass="entr" presetSubtype="8" fill="hold" grpId="0" nodeType="withEffect">
                                      <p:stCondLst>
                                        <p:cond delay="3100"/>
                                      </p:stCondLst>
                                      <p:childTnLst>
                                        <p:set>
                                          <p:cBhvr>
                                            <p:cTn id="98" dur="1" fill="hold">
                                              <p:stCondLst>
                                                <p:cond delay="0"/>
                                              </p:stCondLst>
                                            </p:cTn>
                                            <p:tgtEl>
                                              <p:spTgt spid="68"/>
                                            </p:tgtEl>
                                            <p:attrNameLst>
                                              <p:attrName>style.visibility</p:attrName>
                                            </p:attrNameLst>
                                          </p:cBhvr>
                                          <p:to>
                                            <p:strVal val="visible"/>
                                          </p:to>
                                        </p:set>
                                        <p:animEffect transition="in" filter="wipe(left)">
                                          <p:cBhvr>
                                            <p:cTn id="99" dur="750"/>
                                            <p:tgtEl>
                                              <p:spTgt spid="68"/>
                                            </p:tgtEl>
                                          </p:cBhvr>
                                        </p:animEffect>
                                      </p:childTnLst>
                                    </p:cTn>
                                  </p:par>
                                  <p:par>
                                    <p:cTn id="100" presetID="22" presetClass="entr" presetSubtype="8" fill="hold" grpId="0" nodeType="withEffect">
                                      <p:stCondLst>
                                        <p:cond delay="3200"/>
                                      </p:stCondLst>
                                      <p:childTnLst>
                                        <p:set>
                                          <p:cBhvr>
                                            <p:cTn id="101" dur="1" fill="hold">
                                              <p:stCondLst>
                                                <p:cond delay="0"/>
                                              </p:stCondLst>
                                            </p:cTn>
                                            <p:tgtEl>
                                              <p:spTgt spid="71"/>
                                            </p:tgtEl>
                                            <p:attrNameLst>
                                              <p:attrName>style.visibility</p:attrName>
                                            </p:attrNameLst>
                                          </p:cBhvr>
                                          <p:to>
                                            <p:strVal val="visible"/>
                                          </p:to>
                                        </p:set>
                                        <p:animEffect transition="in" filter="wipe(left)">
                                          <p:cBhvr>
                                            <p:cTn id="102" dur="750"/>
                                            <p:tgtEl>
                                              <p:spTgt spid="71"/>
                                            </p:tgtEl>
                                          </p:cBhvr>
                                        </p:animEffect>
                                      </p:childTnLst>
                                    </p:cTn>
                                  </p:par>
                                  <p:par>
                                    <p:cTn id="103" presetID="22" presetClass="entr" presetSubtype="8" fill="hold" grpId="0" nodeType="withEffect">
                                      <p:stCondLst>
                                        <p:cond delay="3300"/>
                                      </p:stCondLst>
                                      <p:childTnLst>
                                        <p:set>
                                          <p:cBhvr>
                                            <p:cTn id="104" dur="1" fill="hold">
                                              <p:stCondLst>
                                                <p:cond delay="0"/>
                                              </p:stCondLst>
                                            </p:cTn>
                                            <p:tgtEl>
                                              <p:spTgt spid="72"/>
                                            </p:tgtEl>
                                            <p:attrNameLst>
                                              <p:attrName>style.visibility</p:attrName>
                                            </p:attrNameLst>
                                          </p:cBhvr>
                                          <p:to>
                                            <p:strVal val="visible"/>
                                          </p:to>
                                        </p:set>
                                        <p:animEffect transition="in" filter="wipe(left)">
                                          <p:cBhvr>
                                            <p:cTn id="105" dur="750"/>
                                            <p:tgtEl>
                                              <p:spTgt spid="72"/>
                                            </p:tgtEl>
                                          </p:cBhvr>
                                        </p:animEffect>
                                      </p:childTnLst>
                                    </p:cTn>
                                  </p:par>
                                  <p:par>
                                    <p:cTn id="106" presetID="53" presetClass="entr" presetSubtype="16" fill="hold" grpId="0" nodeType="withEffect">
                                      <p:stCondLst>
                                        <p:cond delay="3100"/>
                                      </p:stCondLst>
                                      <p:childTnLst>
                                        <p:set>
                                          <p:cBhvr>
                                            <p:cTn id="107" dur="1" fill="hold">
                                              <p:stCondLst>
                                                <p:cond delay="0"/>
                                              </p:stCondLst>
                                            </p:cTn>
                                            <p:tgtEl>
                                              <p:spTgt spid="62"/>
                                            </p:tgtEl>
                                            <p:attrNameLst>
                                              <p:attrName>style.visibility</p:attrName>
                                            </p:attrNameLst>
                                          </p:cBhvr>
                                          <p:to>
                                            <p:strVal val="visible"/>
                                          </p:to>
                                        </p:set>
                                        <p:anim calcmode="lin" valueType="num">
                                          <p:cBhvr>
                                            <p:cTn id="108" dur="300" fill="hold"/>
                                            <p:tgtEl>
                                              <p:spTgt spid="62"/>
                                            </p:tgtEl>
                                            <p:attrNameLst>
                                              <p:attrName>ppt_w</p:attrName>
                                            </p:attrNameLst>
                                          </p:cBhvr>
                                          <p:tavLst>
                                            <p:tav tm="0">
                                              <p:val>
                                                <p:fltVal val="0"/>
                                              </p:val>
                                            </p:tav>
                                            <p:tav tm="100000">
                                              <p:val>
                                                <p:strVal val="#ppt_w"/>
                                              </p:val>
                                            </p:tav>
                                          </p:tavLst>
                                        </p:anim>
                                        <p:anim calcmode="lin" valueType="num">
                                          <p:cBhvr>
                                            <p:cTn id="109" dur="300" fill="hold"/>
                                            <p:tgtEl>
                                              <p:spTgt spid="62"/>
                                            </p:tgtEl>
                                            <p:attrNameLst>
                                              <p:attrName>ppt_h</p:attrName>
                                            </p:attrNameLst>
                                          </p:cBhvr>
                                          <p:tavLst>
                                            <p:tav tm="0">
                                              <p:val>
                                                <p:fltVal val="0"/>
                                              </p:val>
                                            </p:tav>
                                            <p:tav tm="100000">
                                              <p:val>
                                                <p:strVal val="#ppt_h"/>
                                              </p:val>
                                            </p:tav>
                                          </p:tavLst>
                                        </p:anim>
                                        <p:animEffect transition="in" filter="fade">
                                          <p:cBhvr>
                                            <p:cTn id="110" dur="300"/>
                                            <p:tgtEl>
                                              <p:spTgt spid="62"/>
                                            </p:tgtEl>
                                          </p:cBhvr>
                                        </p:animEffect>
                                      </p:childTnLst>
                                    </p:cTn>
                                  </p:par>
                                  <p:par>
                                    <p:cTn id="111" presetID="6" presetClass="emph" presetSubtype="0" autoRev="1" fill="hold" grpId="1" nodeType="withEffect">
                                      <p:stCondLst>
                                        <p:cond delay="3400"/>
                                      </p:stCondLst>
                                      <p:childTnLst>
                                        <p:animScale>
                                          <p:cBhvr>
                                            <p:cTn id="112" dur="150" fill="hold"/>
                                            <p:tgtEl>
                                              <p:spTgt spid="62"/>
                                            </p:tgtEl>
                                          </p:cBhvr>
                                          <p:by x="110000" y="110000"/>
                                        </p:animScale>
                                      </p:childTnLst>
                                    </p:cTn>
                                  </p:par>
                                  <p:par>
                                    <p:cTn id="113" presetID="53" presetClass="entr" presetSubtype="16" fill="hold" grpId="0" nodeType="withEffect">
                                      <p:stCondLst>
                                        <p:cond delay="3200"/>
                                      </p:stCondLst>
                                      <p:childTnLst>
                                        <p:set>
                                          <p:cBhvr>
                                            <p:cTn id="114" dur="1" fill="hold">
                                              <p:stCondLst>
                                                <p:cond delay="0"/>
                                              </p:stCondLst>
                                            </p:cTn>
                                            <p:tgtEl>
                                              <p:spTgt spid="66"/>
                                            </p:tgtEl>
                                            <p:attrNameLst>
                                              <p:attrName>style.visibility</p:attrName>
                                            </p:attrNameLst>
                                          </p:cBhvr>
                                          <p:to>
                                            <p:strVal val="visible"/>
                                          </p:to>
                                        </p:set>
                                        <p:anim calcmode="lin" valueType="num">
                                          <p:cBhvr>
                                            <p:cTn id="115" dur="300" fill="hold"/>
                                            <p:tgtEl>
                                              <p:spTgt spid="66"/>
                                            </p:tgtEl>
                                            <p:attrNameLst>
                                              <p:attrName>ppt_w</p:attrName>
                                            </p:attrNameLst>
                                          </p:cBhvr>
                                          <p:tavLst>
                                            <p:tav tm="0">
                                              <p:val>
                                                <p:fltVal val="0"/>
                                              </p:val>
                                            </p:tav>
                                            <p:tav tm="100000">
                                              <p:val>
                                                <p:strVal val="#ppt_w"/>
                                              </p:val>
                                            </p:tav>
                                          </p:tavLst>
                                        </p:anim>
                                        <p:anim calcmode="lin" valueType="num">
                                          <p:cBhvr>
                                            <p:cTn id="116" dur="300" fill="hold"/>
                                            <p:tgtEl>
                                              <p:spTgt spid="66"/>
                                            </p:tgtEl>
                                            <p:attrNameLst>
                                              <p:attrName>ppt_h</p:attrName>
                                            </p:attrNameLst>
                                          </p:cBhvr>
                                          <p:tavLst>
                                            <p:tav tm="0">
                                              <p:val>
                                                <p:fltVal val="0"/>
                                              </p:val>
                                            </p:tav>
                                            <p:tav tm="100000">
                                              <p:val>
                                                <p:strVal val="#ppt_h"/>
                                              </p:val>
                                            </p:tav>
                                          </p:tavLst>
                                        </p:anim>
                                        <p:animEffect transition="in" filter="fade">
                                          <p:cBhvr>
                                            <p:cTn id="117" dur="300"/>
                                            <p:tgtEl>
                                              <p:spTgt spid="66"/>
                                            </p:tgtEl>
                                          </p:cBhvr>
                                        </p:animEffect>
                                      </p:childTnLst>
                                    </p:cTn>
                                  </p:par>
                                  <p:par>
                                    <p:cTn id="118" presetID="6" presetClass="emph" presetSubtype="0" autoRev="1" fill="hold" grpId="1" nodeType="withEffect">
                                      <p:stCondLst>
                                        <p:cond delay="3500"/>
                                      </p:stCondLst>
                                      <p:childTnLst>
                                        <p:animScale>
                                          <p:cBhvr>
                                            <p:cTn id="119" dur="150" fill="hold"/>
                                            <p:tgtEl>
                                              <p:spTgt spid="66"/>
                                            </p:tgtEl>
                                          </p:cBhvr>
                                          <p:by x="110000" y="110000"/>
                                        </p:animScale>
                                      </p:childTnLst>
                                    </p:cTn>
                                  </p:par>
                                  <p:par>
                                    <p:cTn id="120" presetID="53" presetClass="entr" presetSubtype="16" fill="hold" grpId="0" nodeType="withEffect">
                                      <p:stCondLst>
                                        <p:cond delay="330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300" fill="hold"/>
                                            <p:tgtEl>
                                              <p:spTgt spid="70"/>
                                            </p:tgtEl>
                                            <p:attrNameLst>
                                              <p:attrName>ppt_w</p:attrName>
                                            </p:attrNameLst>
                                          </p:cBhvr>
                                          <p:tavLst>
                                            <p:tav tm="0">
                                              <p:val>
                                                <p:fltVal val="0"/>
                                              </p:val>
                                            </p:tav>
                                            <p:tav tm="100000">
                                              <p:val>
                                                <p:strVal val="#ppt_w"/>
                                              </p:val>
                                            </p:tav>
                                          </p:tavLst>
                                        </p:anim>
                                        <p:anim calcmode="lin" valueType="num">
                                          <p:cBhvr>
                                            <p:cTn id="123" dur="300" fill="hold"/>
                                            <p:tgtEl>
                                              <p:spTgt spid="70"/>
                                            </p:tgtEl>
                                            <p:attrNameLst>
                                              <p:attrName>ppt_h</p:attrName>
                                            </p:attrNameLst>
                                          </p:cBhvr>
                                          <p:tavLst>
                                            <p:tav tm="0">
                                              <p:val>
                                                <p:fltVal val="0"/>
                                              </p:val>
                                            </p:tav>
                                            <p:tav tm="100000">
                                              <p:val>
                                                <p:strVal val="#ppt_h"/>
                                              </p:val>
                                            </p:tav>
                                          </p:tavLst>
                                        </p:anim>
                                        <p:animEffect transition="in" filter="fade">
                                          <p:cBhvr>
                                            <p:cTn id="124" dur="300"/>
                                            <p:tgtEl>
                                              <p:spTgt spid="70"/>
                                            </p:tgtEl>
                                          </p:cBhvr>
                                        </p:animEffect>
                                      </p:childTnLst>
                                    </p:cTn>
                                  </p:par>
                                  <p:par>
                                    <p:cTn id="125" presetID="6" presetClass="emph" presetSubtype="0" autoRev="1" fill="hold" grpId="1" nodeType="withEffect">
                                      <p:stCondLst>
                                        <p:cond delay="3600"/>
                                      </p:stCondLst>
                                      <p:childTnLst>
                                        <p:animScale>
                                          <p:cBhvr>
                                            <p:cTn id="126" dur="150" fill="hold"/>
                                            <p:tgtEl>
                                              <p:spTgt spid="70"/>
                                            </p:tgtEl>
                                          </p:cBhvr>
                                          <p:by x="110000" y="110000"/>
                                        </p:animScale>
                                      </p:childTnLst>
                                    </p:cTn>
                                  </p:par>
                                  <p:par>
                                    <p:cTn id="127" presetID="53" presetClass="entr" presetSubtype="16" fill="hold" grpId="0" nodeType="withEffect">
                                      <p:stCondLst>
                                        <p:cond delay="3400"/>
                                      </p:stCondLst>
                                      <p:childTnLst>
                                        <p:set>
                                          <p:cBhvr>
                                            <p:cTn id="128" dur="1" fill="hold">
                                              <p:stCondLst>
                                                <p:cond delay="0"/>
                                              </p:stCondLst>
                                            </p:cTn>
                                            <p:tgtEl>
                                              <p:spTgt spid="74"/>
                                            </p:tgtEl>
                                            <p:attrNameLst>
                                              <p:attrName>style.visibility</p:attrName>
                                            </p:attrNameLst>
                                          </p:cBhvr>
                                          <p:to>
                                            <p:strVal val="visible"/>
                                          </p:to>
                                        </p:set>
                                        <p:anim calcmode="lin" valueType="num">
                                          <p:cBhvr>
                                            <p:cTn id="129" dur="300" fill="hold"/>
                                            <p:tgtEl>
                                              <p:spTgt spid="74"/>
                                            </p:tgtEl>
                                            <p:attrNameLst>
                                              <p:attrName>ppt_w</p:attrName>
                                            </p:attrNameLst>
                                          </p:cBhvr>
                                          <p:tavLst>
                                            <p:tav tm="0">
                                              <p:val>
                                                <p:fltVal val="0"/>
                                              </p:val>
                                            </p:tav>
                                            <p:tav tm="100000">
                                              <p:val>
                                                <p:strVal val="#ppt_w"/>
                                              </p:val>
                                            </p:tav>
                                          </p:tavLst>
                                        </p:anim>
                                        <p:anim calcmode="lin" valueType="num">
                                          <p:cBhvr>
                                            <p:cTn id="130" dur="300" fill="hold"/>
                                            <p:tgtEl>
                                              <p:spTgt spid="74"/>
                                            </p:tgtEl>
                                            <p:attrNameLst>
                                              <p:attrName>ppt_h</p:attrName>
                                            </p:attrNameLst>
                                          </p:cBhvr>
                                          <p:tavLst>
                                            <p:tav tm="0">
                                              <p:val>
                                                <p:fltVal val="0"/>
                                              </p:val>
                                            </p:tav>
                                            <p:tav tm="100000">
                                              <p:val>
                                                <p:strVal val="#ppt_h"/>
                                              </p:val>
                                            </p:tav>
                                          </p:tavLst>
                                        </p:anim>
                                        <p:animEffect transition="in" filter="fade">
                                          <p:cBhvr>
                                            <p:cTn id="131" dur="300"/>
                                            <p:tgtEl>
                                              <p:spTgt spid="74"/>
                                            </p:tgtEl>
                                          </p:cBhvr>
                                        </p:animEffect>
                                      </p:childTnLst>
                                    </p:cTn>
                                  </p:par>
                                  <p:par>
                                    <p:cTn id="132" presetID="6" presetClass="emph" presetSubtype="0" autoRev="1" fill="hold" grpId="1" nodeType="withEffect">
                                      <p:stCondLst>
                                        <p:cond delay="3700"/>
                                      </p:stCondLst>
                                      <p:childTnLst>
                                        <p:animScale>
                                          <p:cBhvr>
                                            <p:cTn id="133" dur="150" fill="hold"/>
                                            <p:tgtEl>
                                              <p:spTgt spid="74"/>
                                            </p:tgtEl>
                                          </p:cBhvr>
                                          <p:by x="110000" y="110000"/>
                                        </p:animScale>
                                      </p:childTnLst>
                                    </p:cTn>
                                  </p:par>
                                </p:childTnLst>
                              </p:cTn>
                            </p:par>
                            <p:par>
                              <p:cTn id="134" fill="hold">
                                <p:stCondLst>
                                  <p:cond delay="4050"/>
                                </p:stCondLst>
                                <p:childTnLst>
                                  <p:par>
                                    <p:cTn id="135" presetID="22" presetClass="entr" presetSubtype="1" fill="hold" grpId="0" nodeType="afterEffect">
                                      <p:stCondLst>
                                        <p:cond delay="0"/>
                                      </p:stCondLst>
                                      <p:childTnLst>
                                        <p:set>
                                          <p:cBhvr>
                                            <p:cTn id="136" dur="1" fill="hold">
                                              <p:stCondLst>
                                                <p:cond delay="0"/>
                                              </p:stCondLst>
                                            </p:cTn>
                                            <p:tgtEl>
                                              <p:spTgt spid="75"/>
                                            </p:tgtEl>
                                            <p:attrNameLst>
                                              <p:attrName>style.visibility</p:attrName>
                                            </p:attrNameLst>
                                          </p:cBhvr>
                                          <p:to>
                                            <p:strVal val="visible"/>
                                          </p:to>
                                        </p:set>
                                        <p:animEffect transition="in" filter="wipe(up)">
                                          <p:cBhvr>
                                            <p:cTn id="13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5" grpId="1"/>
          <p:bldP spid="56" grpId="0"/>
          <p:bldP spid="56" grpId="1"/>
          <p:bldP spid="57" grpId="0"/>
          <p:bldP spid="57" grpId="1"/>
          <p:bldP spid="58" grpId="0"/>
          <p:bldP spid="58" grpId="1"/>
          <p:bldP spid="59" grpId="0" animBg="1"/>
          <p:bldP spid="60" grpId="0" animBg="1"/>
          <p:bldP spid="61" grpId="0"/>
          <p:bldP spid="61" grpId="1"/>
          <p:bldP spid="62" grpId="0"/>
          <p:bldP spid="62" grpId="1"/>
          <p:bldP spid="63" grpId="0" animBg="1"/>
          <p:bldP spid="64" grpId="0" animBg="1"/>
          <p:bldP spid="65" grpId="0"/>
          <p:bldP spid="65" grpId="1"/>
          <p:bldP spid="66" grpId="0"/>
          <p:bldP spid="66" grpId="1"/>
          <p:bldP spid="67" grpId="0" animBg="1"/>
          <p:bldP spid="68" grpId="0" animBg="1"/>
          <p:bldP spid="69" grpId="0"/>
          <p:bldP spid="69" grpId="1"/>
          <p:bldP spid="70" grpId="0"/>
          <p:bldP spid="70" grpId="1"/>
          <p:bldP spid="71" grpId="0" animBg="1"/>
          <p:bldP spid="72" grpId="0" animBg="1"/>
          <p:bldP spid="73" grpId="0"/>
          <p:bldP spid="73" grpId="1"/>
          <p:bldP spid="74" grpId="0"/>
          <p:bldP spid="74" grpId="1"/>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1000" fill="hold"/>
                                            <p:tgtEl>
                                              <p:spTgt spid="49"/>
                                            </p:tgtEl>
                                            <p:attrNameLst>
                                              <p:attrName>ppt_x</p:attrName>
                                            </p:attrNameLst>
                                          </p:cBhvr>
                                          <p:tavLst>
                                            <p:tav tm="0">
                                              <p:val>
                                                <p:strVal val="#ppt_x"/>
                                              </p:val>
                                            </p:tav>
                                            <p:tav tm="100000">
                                              <p:val>
                                                <p:strVal val="#ppt_x"/>
                                              </p:val>
                                            </p:tav>
                                          </p:tavLst>
                                        </p:anim>
                                        <p:anim calcmode="lin" valueType="num">
                                          <p:cBhvr additive="base">
                                            <p:cTn id="13" dur="1000" fill="hold"/>
                                            <p:tgtEl>
                                              <p:spTgt spid="4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60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1000" fill="hold"/>
                                            <p:tgtEl>
                                              <p:spTgt spid="52"/>
                                            </p:tgtEl>
                                            <p:attrNameLst>
                                              <p:attrName>ppt_x</p:attrName>
                                            </p:attrNameLst>
                                          </p:cBhvr>
                                          <p:tavLst>
                                            <p:tav tm="0">
                                              <p:val>
                                                <p:strVal val="#ppt_x"/>
                                              </p:val>
                                            </p:tav>
                                            <p:tav tm="100000">
                                              <p:val>
                                                <p:strVal val="#ppt_x"/>
                                              </p:val>
                                            </p:tav>
                                          </p:tavLst>
                                        </p:anim>
                                        <p:anim calcmode="lin" valueType="num">
                                          <p:cBhvr additive="base">
                                            <p:cTn id="17" dur="10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7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000" fill="hold"/>
                                            <p:tgtEl>
                                              <p:spTgt spid="46"/>
                                            </p:tgtEl>
                                            <p:attrNameLst>
                                              <p:attrName>ppt_x</p:attrName>
                                            </p:attrNameLst>
                                          </p:cBhvr>
                                          <p:tavLst>
                                            <p:tav tm="0">
                                              <p:val>
                                                <p:strVal val="#ppt_x"/>
                                              </p:val>
                                            </p:tav>
                                            <p:tav tm="100000">
                                              <p:val>
                                                <p:strVal val="#ppt_x"/>
                                              </p:val>
                                            </p:tav>
                                          </p:tavLst>
                                        </p:anim>
                                        <p:anim calcmode="lin" valueType="num">
                                          <p:cBhvr additive="base">
                                            <p:cTn id="21" dur="10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8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1000" fill="hold"/>
                                            <p:tgtEl>
                                              <p:spTgt spid="43"/>
                                            </p:tgtEl>
                                            <p:attrNameLst>
                                              <p:attrName>ppt_x</p:attrName>
                                            </p:attrNameLst>
                                          </p:cBhvr>
                                          <p:tavLst>
                                            <p:tav tm="0">
                                              <p:val>
                                                <p:strVal val="#ppt_x"/>
                                              </p:val>
                                            </p:tav>
                                            <p:tav tm="100000">
                                              <p:val>
                                                <p:strVal val="#ppt_x"/>
                                              </p:val>
                                            </p:tav>
                                          </p:tavLst>
                                        </p:anim>
                                        <p:anim calcmode="lin" valueType="num">
                                          <p:cBhvr additive="base">
                                            <p:cTn id="25" dur="1000" fill="hold"/>
                                            <p:tgtEl>
                                              <p:spTgt spid="43"/>
                                            </p:tgtEl>
                                            <p:attrNameLst>
                                              <p:attrName>ppt_y</p:attrName>
                                            </p:attrNameLst>
                                          </p:cBhvr>
                                          <p:tavLst>
                                            <p:tav tm="0">
                                              <p:val>
                                                <p:strVal val="1+#ppt_h/2"/>
                                              </p:val>
                                            </p:tav>
                                            <p:tav tm="100000">
                                              <p:val>
                                                <p:strVal val="#ppt_y"/>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300" fill="hold"/>
                                            <p:tgtEl>
                                              <p:spTgt spid="55"/>
                                            </p:tgtEl>
                                            <p:attrNameLst>
                                              <p:attrName>ppt_w</p:attrName>
                                            </p:attrNameLst>
                                          </p:cBhvr>
                                          <p:tavLst>
                                            <p:tav tm="0">
                                              <p:val>
                                                <p:fltVal val="0"/>
                                              </p:val>
                                            </p:tav>
                                            <p:tav tm="100000">
                                              <p:val>
                                                <p:strVal val="#ppt_w"/>
                                              </p:val>
                                            </p:tav>
                                          </p:tavLst>
                                        </p:anim>
                                        <p:anim calcmode="lin" valueType="num">
                                          <p:cBhvr>
                                            <p:cTn id="29" dur="300" fill="hold"/>
                                            <p:tgtEl>
                                              <p:spTgt spid="55"/>
                                            </p:tgtEl>
                                            <p:attrNameLst>
                                              <p:attrName>ppt_h</p:attrName>
                                            </p:attrNameLst>
                                          </p:cBhvr>
                                          <p:tavLst>
                                            <p:tav tm="0">
                                              <p:val>
                                                <p:fltVal val="0"/>
                                              </p:val>
                                            </p:tav>
                                            <p:tav tm="100000">
                                              <p:val>
                                                <p:strVal val="#ppt_h"/>
                                              </p:val>
                                            </p:tav>
                                          </p:tavLst>
                                        </p:anim>
                                        <p:animEffect transition="in" filter="fade">
                                          <p:cBhvr>
                                            <p:cTn id="30" dur="300"/>
                                            <p:tgtEl>
                                              <p:spTgt spid="55"/>
                                            </p:tgtEl>
                                          </p:cBhvr>
                                        </p:animEffect>
                                      </p:childTnLst>
                                    </p:cTn>
                                  </p:par>
                                  <p:par>
                                    <p:cTn id="31" presetID="6" presetClass="emph" presetSubtype="0" autoRev="1" fill="hold" grpId="1" nodeType="withEffect">
                                      <p:stCondLst>
                                        <p:cond delay="1300"/>
                                      </p:stCondLst>
                                      <p:childTnLst>
                                        <p:animScale>
                                          <p:cBhvr>
                                            <p:cTn id="32" dur="150" fill="hold"/>
                                            <p:tgtEl>
                                              <p:spTgt spid="55"/>
                                            </p:tgtEl>
                                          </p:cBhvr>
                                          <p:by x="110000" y="110000"/>
                                        </p:animScale>
                                      </p:childTnLst>
                                    </p:cTn>
                                  </p:par>
                                  <p:par>
                                    <p:cTn id="33" presetID="53" presetClass="entr" presetSubtype="16" fill="hold" grpId="0" nodeType="withEffect">
                                      <p:stCondLst>
                                        <p:cond delay="11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300" fill="hold"/>
                                            <p:tgtEl>
                                              <p:spTgt spid="56"/>
                                            </p:tgtEl>
                                            <p:attrNameLst>
                                              <p:attrName>ppt_w</p:attrName>
                                            </p:attrNameLst>
                                          </p:cBhvr>
                                          <p:tavLst>
                                            <p:tav tm="0">
                                              <p:val>
                                                <p:fltVal val="0"/>
                                              </p:val>
                                            </p:tav>
                                            <p:tav tm="100000">
                                              <p:val>
                                                <p:strVal val="#ppt_w"/>
                                              </p:val>
                                            </p:tav>
                                          </p:tavLst>
                                        </p:anim>
                                        <p:anim calcmode="lin" valueType="num">
                                          <p:cBhvr>
                                            <p:cTn id="36" dur="300" fill="hold"/>
                                            <p:tgtEl>
                                              <p:spTgt spid="56"/>
                                            </p:tgtEl>
                                            <p:attrNameLst>
                                              <p:attrName>ppt_h</p:attrName>
                                            </p:attrNameLst>
                                          </p:cBhvr>
                                          <p:tavLst>
                                            <p:tav tm="0">
                                              <p:val>
                                                <p:fltVal val="0"/>
                                              </p:val>
                                            </p:tav>
                                            <p:tav tm="100000">
                                              <p:val>
                                                <p:strVal val="#ppt_h"/>
                                              </p:val>
                                            </p:tav>
                                          </p:tavLst>
                                        </p:anim>
                                        <p:animEffect transition="in" filter="fade">
                                          <p:cBhvr>
                                            <p:cTn id="37" dur="300"/>
                                            <p:tgtEl>
                                              <p:spTgt spid="56"/>
                                            </p:tgtEl>
                                          </p:cBhvr>
                                        </p:animEffect>
                                      </p:childTnLst>
                                    </p:cTn>
                                  </p:par>
                                  <p:par>
                                    <p:cTn id="38" presetID="6" presetClass="emph" presetSubtype="0" autoRev="1" fill="hold" grpId="1" nodeType="withEffect">
                                      <p:stCondLst>
                                        <p:cond delay="1400"/>
                                      </p:stCondLst>
                                      <p:childTnLst>
                                        <p:animScale>
                                          <p:cBhvr>
                                            <p:cTn id="39" dur="150" fill="hold"/>
                                            <p:tgtEl>
                                              <p:spTgt spid="56"/>
                                            </p:tgtEl>
                                          </p:cBhvr>
                                          <p:by x="110000" y="110000"/>
                                        </p:animScale>
                                      </p:childTnLst>
                                    </p:cTn>
                                  </p:par>
                                  <p:par>
                                    <p:cTn id="40" presetID="53" presetClass="entr" presetSubtype="16" fill="hold" grpId="0" nodeType="withEffect">
                                      <p:stCondLst>
                                        <p:cond delay="12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300" fill="hold"/>
                                            <p:tgtEl>
                                              <p:spTgt spid="57"/>
                                            </p:tgtEl>
                                            <p:attrNameLst>
                                              <p:attrName>ppt_w</p:attrName>
                                            </p:attrNameLst>
                                          </p:cBhvr>
                                          <p:tavLst>
                                            <p:tav tm="0">
                                              <p:val>
                                                <p:fltVal val="0"/>
                                              </p:val>
                                            </p:tav>
                                            <p:tav tm="100000">
                                              <p:val>
                                                <p:strVal val="#ppt_w"/>
                                              </p:val>
                                            </p:tav>
                                          </p:tavLst>
                                        </p:anim>
                                        <p:anim calcmode="lin" valueType="num">
                                          <p:cBhvr>
                                            <p:cTn id="43" dur="300" fill="hold"/>
                                            <p:tgtEl>
                                              <p:spTgt spid="57"/>
                                            </p:tgtEl>
                                            <p:attrNameLst>
                                              <p:attrName>ppt_h</p:attrName>
                                            </p:attrNameLst>
                                          </p:cBhvr>
                                          <p:tavLst>
                                            <p:tav tm="0">
                                              <p:val>
                                                <p:fltVal val="0"/>
                                              </p:val>
                                            </p:tav>
                                            <p:tav tm="100000">
                                              <p:val>
                                                <p:strVal val="#ppt_h"/>
                                              </p:val>
                                            </p:tav>
                                          </p:tavLst>
                                        </p:anim>
                                        <p:animEffect transition="in" filter="fade">
                                          <p:cBhvr>
                                            <p:cTn id="44" dur="300"/>
                                            <p:tgtEl>
                                              <p:spTgt spid="57"/>
                                            </p:tgtEl>
                                          </p:cBhvr>
                                        </p:animEffect>
                                      </p:childTnLst>
                                    </p:cTn>
                                  </p:par>
                                  <p:par>
                                    <p:cTn id="45" presetID="6" presetClass="emph" presetSubtype="0" autoRev="1" fill="hold" grpId="1" nodeType="withEffect">
                                      <p:stCondLst>
                                        <p:cond delay="1500"/>
                                      </p:stCondLst>
                                      <p:childTnLst>
                                        <p:animScale>
                                          <p:cBhvr>
                                            <p:cTn id="46" dur="150" fill="hold"/>
                                            <p:tgtEl>
                                              <p:spTgt spid="57"/>
                                            </p:tgtEl>
                                          </p:cBhvr>
                                          <p:by x="110000" y="110000"/>
                                        </p:animScale>
                                      </p:childTnLst>
                                    </p:cTn>
                                  </p:par>
                                  <p:par>
                                    <p:cTn id="47" presetID="53" presetClass="entr" presetSubtype="16" fill="hold" grpId="0" nodeType="withEffect">
                                      <p:stCondLst>
                                        <p:cond delay="13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300" fill="hold"/>
                                            <p:tgtEl>
                                              <p:spTgt spid="58"/>
                                            </p:tgtEl>
                                            <p:attrNameLst>
                                              <p:attrName>ppt_w</p:attrName>
                                            </p:attrNameLst>
                                          </p:cBhvr>
                                          <p:tavLst>
                                            <p:tav tm="0">
                                              <p:val>
                                                <p:fltVal val="0"/>
                                              </p:val>
                                            </p:tav>
                                            <p:tav tm="100000">
                                              <p:val>
                                                <p:strVal val="#ppt_w"/>
                                              </p:val>
                                            </p:tav>
                                          </p:tavLst>
                                        </p:anim>
                                        <p:anim calcmode="lin" valueType="num">
                                          <p:cBhvr>
                                            <p:cTn id="50" dur="300" fill="hold"/>
                                            <p:tgtEl>
                                              <p:spTgt spid="58"/>
                                            </p:tgtEl>
                                            <p:attrNameLst>
                                              <p:attrName>ppt_h</p:attrName>
                                            </p:attrNameLst>
                                          </p:cBhvr>
                                          <p:tavLst>
                                            <p:tav tm="0">
                                              <p:val>
                                                <p:fltVal val="0"/>
                                              </p:val>
                                            </p:tav>
                                            <p:tav tm="100000">
                                              <p:val>
                                                <p:strVal val="#ppt_h"/>
                                              </p:val>
                                            </p:tav>
                                          </p:tavLst>
                                        </p:anim>
                                        <p:animEffect transition="in" filter="fade">
                                          <p:cBhvr>
                                            <p:cTn id="51" dur="300"/>
                                            <p:tgtEl>
                                              <p:spTgt spid="58"/>
                                            </p:tgtEl>
                                          </p:cBhvr>
                                        </p:animEffect>
                                      </p:childTnLst>
                                    </p:cTn>
                                  </p:par>
                                  <p:par>
                                    <p:cTn id="52" presetID="6" presetClass="emph" presetSubtype="0" autoRev="1" fill="hold" grpId="1" nodeType="withEffect">
                                      <p:stCondLst>
                                        <p:cond delay="1600"/>
                                      </p:stCondLst>
                                      <p:childTnLst>
                                        <p:animScale>
                                          <p:cBhvr>
                                            <p:cTn id="53" dur="150" fill="hold"/>
                                            <p:tgtEl>
                                              <p:spTgt spid="58"/>
                                            </p:tgtEl>
                                          </p:cBhvr>
                                          <p:by x="110000" y="110000"/>
                                        </p:animScale>
                                      </p:childTnLst>
                                    </p:cTn>
                                  </p:par>
                                  <p:par>
                                    <p:cTn id="54" presetID="53" presetClass="entr" presetSubtype="16" fill="hold" grpId="0" nodeType="withEffect">
                                      <p:stCondLst>
                                        <p:cond delay="2000"/>
                                      </p:stCondLst>
                                      <p:childTnLst>
                                        <p:set>
                                          <p:cBhvr>
                                            <p:cTn id="55" dur="1" fill="hold">
                                              <p:stCondLst>
                                                <p:cond delay="0"/>
                                              </p:stCondLst>
                                            </p:cTn>
                                            <p:tgtEl>
                                              <p:spTgt spid="61"/>
                                            </p:tgtEl>
                                            <p:attrNameLst>
                                              <p:attrName>style.visibility</p:attrName>
                                            </p:attrNameLst>
                                          </p:cBhvr>
                                          <p:to>
                                            <p:strVal val="visible"/>
                                          </p:to>
                                        </p:set>
                                        <p:anim calcmode="lin" valueType="num">
                                          <p:cBhvr>
                                            <p:cTn id="56" dur="300" fill="hold"/>
                                            <p:tgtEl>
                                              <p:spTgt spid="61"/>
                                            </p:tgtEl>
                                            <p:attrNameLst>
                                              <p:attrName>ppt_w</p:attrName>
                                            </p:attrNameLst>
                                          </p:cBhvr>
                                          <p:tavLst>
                                            <p:tav tm="0">
                                              <p:val>
                                                <p:fltVal val="0"/>
                                              </p:val>
                                            </p:tav>
                                            <p:tav tm="100000">
                                              <p:val>
                                                <p:strVal val="#ppt_w"/>
                                              </p:val>
                                            </p:tav>
                                          </p:tavLst>
                                        </p:anim>
                                        <p:anim calcmode="lin" valueType="num">
                                          <p:cBhvr>
                                            <p:cTn id="57" dur="300" fill="hold"/>
                                            <p:tgtEl>
                                              <p:spTgt spid="61"/>
                                            </p:tgtEl>
                                            <p:attrNameLst>
                                              <p:attrName>ppt_h</p:attrName>
                                            </p:attrNameLst>
                                          </p:cBhvr>
                                          <p:tavLst>
                                            <p:tav tm="0">
                                              <p:val>
                                                <p:fltVal val="0"/>
                                              </p:val>
                                            </p:tav>
                                            <p:tav tm="100000">
                                              <p:val>
                                                <p:strVal val="#ppt_h"/>
                                              </p:val>
                                            </p:tav>
                                          </p:tavLst>
                                        </p:anim>
                                        <p:animEffect transition="in" filter="fade">
                                          <p:cBhvr>
                                            <p:cTn id="58" dur="300"/>
                                            <p:tgtEl>
                                              <p:spTgt spid="61"/>
                                            </p:tgtEl>
                                          </p:cBhvr>
                                        </p:animEffect>
                                      </p:childTnLst>
                                    </p:cTn>
                                  </p:par>
                                  <p:par>
                                    <p:cTn id="59" presetID="6" presetClass="emph" presetSubtype="0" autoRev="1" fill="hold" grpId="1" nodeType="withEffect">
                                      <p:stCondLst>
                                        <p:cond delay="2300"/>
                                      </p:stCondLst>
                                      <p:childTnLst>
                                        <p:animScale>
                                          <p:cBhvr>
                                            <p:cTn id="60" dur="150" fill="hold"/>
                                            <p:tgtEl>
                                              <p:spTgt spid="61"/>
                                            </p:tgtEl>
                                          </p:cBhvr>
                                          <p:by x="110000" y="110000"/>
                                        </p:animScale>
                                      </p:childTnLst>
                                    </p:cTn>
                                  </p:par>
                                  <p:par>
                                    <p:cTn id="61" presetID="53" presetClass="entr" presetSubtype="16" fill="hold" grpId="0" nodeType="withEffect">
                                      <p:stCondLst>
                                        <p:cond delay="2100"/>
                                      </p:stCondLst>
                                      <p:childTnLst>
                                        <p:set>
                                          <p:cBhvr>
                                            <p:cTn id="62" dur="1" fill="hold">
                                              <p:stCondLst>
                                                <p:cond delay="0"/>
                                              </p:stCondLst>
                                            </p:cTn>
                                            <p:tgtEl>
                                              <p:spTgt spid="65"/>
                                            </p:tgtEl>
                                            <p:attrNameLst>
                                              <p:attrName>style.visibility</p:attrName>
                                            </p:attrNameLst>
                                          </p:cBhvr>
                                          <p:to>
                                            <p:strVal val="visible"/>
                                          </p:to>
                                        </p:set>
                                        <p:anim calcmode="lin" valueType="num">
                                          <p:cBhvr>
                                            <p:cTn id="63" dur="300" fill="hold"/>
                                            <p:tgtEl>
                                              <p:spTgt spid="65"/>
                                            </p:tgtEl>
                                            <p:attrNameLst>
                                              <p:attrName>ppt_w</p:attrName>
                                            </p:attrNameLst>
                                          </p:cBhvr>
                                          <p:tavLst>
                                            <p:tav tm="0">
                                              <p:val>
                                                <p:fltVal val="0"/>
                                              </p:val>
                                            </p:tav>
                                            <p:tav tm="100000">
                                              <p:val>
                                                <p:strVal val="#ppt_w"/>
                                              </p:val>
                                            </p:tav>
                                          </p:tavLst>
                                        </p:anim>
                                        <p:anim calcmode="lin" valueType="num">
                                          <p:cBhvr>
                                            <p:cTn id="64" dur="300" fill="hold"/>
                                            <p:tgtEl>
                                              <p:spTgt spid="65"/>
                                            </p:tgtEl>
                                            <p:attrNameLst>
                                              <p:attrName>ppt_h</p:attrName>
                                            </p:attrNameLst>
                                          </p:cBhvr>
                                          <p:tavLst>
                                            <p:tav tm="0">
                                              <p:val>
                                                <p:fltVal val="0"/>
                                              </p:val>
                                            </p:tav>
                                            <p:tav tm="100000">
                                              <p:val>
                                                <p:strVal val="#ppt_h"/>
                                              </p:val>
                                            </p:tav>
                                          </p:tavLst>
                                        </p:anim>
                                        <p:animEffect transition="in" filter="fade">
                                          <p:cBhvr>
                                            <p:cTn id="65" dur="300"/>
                                            <p:tgtEl>
                                              <p:spTgt spid="65"/>
                                            </p:tgtEl>
                                          </p:cBhvr>
                                        </p:animEffect>
                                      </p:childTnLst>
                                    </p:cTn>
                                  </p:par>
                                  <p:par>
                                    <p:cTn id="66" presetID="6" presetClass="emph" presetSubtype="0" autoRev="1" fill="hold" grpId="1" nodeType="withEffect">
                                      <p:stCondLst>
                                        <p:cond delay="2400"/>
                                      </p:stCondLst>
                                      <p:childTnLst>
                                        <p:animScale>
                                          <p:cBhvr>
                                            <p:cTn id="67" dur="150" fill="hold"/>
                                            <p:tgtEl>
                                              <p:spTgt spid="65"/>
                                            </p:tgtEl>
                                          </p:cBhvr>
                                          <p:by x="110000" y="110000"/>
                                        </p:animScale>
                                      </p:childTnLst>
                                    </p:cTn>
                                  </p:par>
                                  <p:par>
                                    <p:cTn id="68" presetID="53" presetClass="entr" presetSubtype="16" fill="hold" grpId="0" nodeType="withEffect">
                                      <p:stCondLst>
                                        <p:cond delay="2200"/>
                                      </p:stCondLst>
                                      <p:childTnLst>
                                        <p:set>
                                          <p:cBhvr>
                                            <p:cTn id="69" dur="1" fill="hold">
                                              <p:stCondLst>
                                                <p:cond delay="0"/>
                                              </p:stCondLst>
                                            </p:cTn>
                                            <p:tgtEl>
                                              <p:spTgt spid="69"/>
                                            </p:tgtEl>
                                            <p:attrNameLst>
                                              <p:attrName>style.visibility</p:attrName>
                                            </p:attrNameLst>
                                          </p:cBhvr>
                                          <p:to>
                                            <p:strVal val="visible"/>
                                          </p:to>
                                        </p:set>
                                        <p:anim calcmode="lin" valueType="num">
                                          <p:cBhvr>
                                            <p:cTn id="70" dur="300" fill="hold"/>
                                            <p:tgtEl>
                                              <p:spTgt spid="69"/>
                                            </p:tgtEl>
                                            <p:attrNameLst>
                                              <p:attrName>ppt_w</p:attrName>
                                            </p:attrNameLst>
                                          </p:cBhvr>
                                          <p:tavLst>
                                            <p:tav tm="0">
                                              <p:val>
                                                <p:fltVal val="0"/>
                                              </p:val>
                                            </p:tav>
                                            <p:tav tm="100000">
                                              <p:val>
                                                <p:strVal val="#ppt_w"/>
                                              </p:val>
                                            </p:tav>
                                          </p:tavLst>
                                        </p:anim>
                                        <p:anim calcmode="lin" valueType="num">
                                          <p:cBhvr>
                                            <p:cTn id="71" dur="300" fill="hold"/>
                                            <p:tgtEl>
                                              <p:spTgt spid="69"/>
                                            </p:tgtEl>
                                            <p:attrNameLst>
                                              <p:attrName>ppt_h</p:attrName>
                                            </p:attrNameLst>
                                          </p:cBhvr>
                                          <p:tavLst>
                                            <p:tav tm="0">
                                              <p:val>
                                                <p:fltVal val="0"/>
                                              </p:val>
                                            </p:tav>
                                            <p:tav tm="100000">
                                              <p:val>
                                                <p:strVal val="#ppt_h"/>
                                              </p:val>
                                            </p:tav>
                                          </p:tavLst>
                                        </p:anim>
                                        <p:animEffect transition="in" filter="fade">
                                          <p:cBhvr>
                                            <p:cTn id="72" dur="300"/>
                                            <p:tgtEl>
                                              <p:spTgt spid="69"/>
                                            </p:tgtEl>
                                          </p:cBhvr>
                                        </p:animEffect>
                                      </p:childTnLst>
                                    </p:cTn>
                                  </p:par>
                                  <p:par>
                                    <p:cTn id="73" presetID="6" presetClass="emph" presetSubtype="0" autoRev="1" fill="hold" grpId="1" nodeType="withEffect">
                                      <p:stCondLst>
                                        <p:cond delay="2500"/>
                                      </p:stCondLst>
                                      <p:childTnLst>
                                        <p:animScale>
                                          <p:cBhvr>
                                            <p:cTn id="74" dur="150" fill="hold"/>
                                            <p:tgtEl>
                                              <p:spTgt spid="69"/>
                                            </p:tgtEl>
                                          </p:cBhvr>
                                          <p:by x="110000" y="110000"/>
                                        </p:animScale>
                                      </p:childTnLst>
                                    </p:cTn>
                                  </p:par>
                                  <p:par>
                                    <p:cTn id="75" presetID="53" presetClass="entr" presetSubtype="16" fill="hold" grpId="0" nodeType="withEffect">
                                      <p:stCondLst>
                                        <p:cond delay="23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300" fill="hold"/>
                                            <p:tgtEl>
                                              <p:spTgt spid="73"/>
                                            </p:tgtEl>
                                            <p:attrNameLst>
                                              <p:attrName>ppt_w</p:attrName>
                                            </p:attrNameLst>
                                          </p:cBhvr>
                                          <p:tavLst>
                                            <p:tav tm="0">
                                              <p:val>
                                                <p:fltVal val="0"/>
                                              </p:val>
                                            </p:tav>
                                            <p:tav tm="100000">
                                              <p:val>
                                                <p:strVal val="#ppt_w"/>
                                              </p:val>
                                            </p:tav>
                                          </p:tavLst>
                                        </p:anim>
                                        <p:anim calcmode="lin" valueType="num">
                                          <p:cBhvr>
                                            <p:cTn id="78" dur="300" fill="hold"/>
                                            <p:tgtEl>
                                              <p:spTgt spid="73"/>
                                            </p:tgtEl>
                                            <p:attrNameLst>
                                              <p:attrName>ppt_h</p:attrName>
                                            </p:attrNameLst>
                                          </p:cBhvr>
                                          <p:tavLst>
                                            <p:tav tm="0">
                                              <p:val>
                                                <p:fltVal val="0"/>
                                              </p:val>
                                            </p:tav>
                                            <p:tav tm="100000">
                                              <p:val>
                                                <p:strVal val="#ppt_h"/>
                                              </p:val>
                                            </p:tav>
                                          </p:tavLst>
                                        </p:anim>
                                        <p:animEffect transition="in" filter="fade">
                                          <p:cBhvr>
                                            <p:cTn id="79" dur="300"/>
                                            <p:tgtEl>
                                              <p:spTgt spid="73"/>
                                            </p:tgtEl>
                                          </p:cBhvr>
                                        </p:animEffect>
                                      </p:childTnLst>
                                    </p:cTn>
                                  </p:par>
                                  <p:par>
                                    <p:cTn id="80" presetID="6" presetClass="emph" presetSubtype="0" autoRev="1" fill="hold" grpId="1" nodeType="withEffect">
                                      <p:stCondLst>
                                        <p:cond delay="2600"/>
                                      </p:stCondLst>
                                      <p:childTnLst>
                                        <p:animScale>
                                          <p:cBhvr>
                                            <p:cTn id="81" dur="150" fill="hold"/>
                                            <p:tgtEl>
                                              <p:spTgt spid="73"/>
                                            </p:tgtEl>
                                          </p:cBhvr>
                                          <p:by x="110000" y="110000"/>
                                        </p:animScale>
                                      </p:childTnLst>
                                    </p:cTn>
                                  </p:par>
                                  <p:par>
                                    <p:cTn id="82" presetID="22" presetClass="entr" presetSubtype="8" fill="hold" grpId="0" nodeType="withEffect">
                                      <p:stCondLst>
                                        <p:cond delay="260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750"/>
                                            <p:tgtEl>
                                              <p:spTgt spid="59"/>
                                            </p:tgtEl>
                                          </p:cBhvr>
                                        </p:animEffect>
                                      </p:childTnLst>
                                    </p:cTn>
                                  </p:par>
                                  <p:par>
                                    <p:cTn id="85" presetID="22" presetClass="entr" presetSubtype="8" fill="hold" grpId="0" nodeType="withEffect">
                                      <p:stCondLst>
                                        <p:cond delay="270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750"/>
                                            <p:tgtEl>
                                              <p:spTgt spid="60"/>
                                            </p:tgtEl>
                                          </p:cBhvr>
                                        </p:animEffect>
                                      </p:childTnLst>
                                    </p:cTn>
                                  </p:par>
                                  <p:par>
                                    <p:cTn id="88" presetID="22" presetClass="entr" presetSubtype="8" fill="hold" grpId="0" nodeType="withEffect">
                                      <p:stCondLst>
                                        <p:cond delay="2800"/>
                                      </p:stCondLst>
                                      <p:childTnLst>
                                        <p:set>
                                          <p:cBhvr>
                                            <p:cTn id="89" dur="1" fill="hold">
                                              <p:stCondLst>
                                                <p:cond delay="0"/>
                                              </p:stCondLst>
                                            </p:cTn>
                                            <p:tgtEl>
                                              <p:spTgt spid="63"/>
                                            </p:tgtEl>
                                            <p:attrNameLst>
                                              <p:attrName>style.visibility</p:attrName>
                                            </p:attrNameLst>
                                          </p:cBhvr>
                                          <p:to>
                                            <p:strVal val="visible"/>
                                          </p:to>
                                        </p:set>
                                        <p:animEffect transition="in" filter="wipe(left)">
                                          <p:cBhvr>
                                            <p:cTn id="90" dur="750"/>
                                            <p:tgtEl>
                                              <p:spTgt spid="63"/>
                                            </p:tgtEl>
                                          </p:cBhvr>
                                        </p:animEffect>
                                      </p:childTnLst>
                                    </p:cTn>
                                  </p:par>
                                  <p:par>
                                    <p:cTn id="91" presetID="22" presetClass="entr" presetSubtype="8" fill="hold" grpId="0" nodeType="withEffect">
                                      <p:stCondLst>
                                        <p:cond delay="290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750"/>
                                            <p:tgtEl>
                                              <p:spTgt spid="64"/>
                                            </p:tgtEl>
                                          </p:cBhvr>
                                        </p:animEffect>
                                      </p:childTnLst>
                                    </p:cTn>
                                  </p:par>
                                  <p:par>
                                    <p:cTn id="94" presetID="22" presetClass="entr" presetSubtype="8" fill="hold" grpId="0" nodeType="withEffect">
                                      <p:stCondLst>
                                        <p:cond delay="300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750"/>
                                            <p:tgtEl>
                                              <p:spTgt spid="67"/>
                                            </p:tgtEl>
                                          </p:cBhvr>
                                        </p:animEffect>
                                      </p:childTnLst>
                                    </p:cTn>
                                  </p:par>
                                  <p:par>
                                    <p:cTn id="97" presetID="22" presetClass="entr" presetSubtype="8" fill="hold" grpId="0" nodeType="withEffect">
                                      <p:stCondLst>
                                        <p:cond delay="3100"/>
                                      </p:stCondLst>
                                      <p:childTnLst>
                                        <p:set>
                                          <p:cBhvr>
                                            <p:cTn id="98" dur="1" fill="hold">
                                              <p:stCondLst>
                                                <p:cond delay="0"/>
                                              </p:stCondLst>
                                            </p:cTn>
                                            <p:tgtEl>
                                              <p:spTgt spid="68"/>
                                            </p:tgtEl>
                                            <p:attrNameLst>
                                              <p:attrName>style.visibility</p:attrName>
                                            </p:attrNameLst>
                                          </p:cBhvr>
                                          <p:to>
                                            <p:strVal val="visible"/>
                                          </p:to>
                                        </p:set>
                                        <p:animEffect transition="in" filter="wipe(left)">
                                          <p:cBhvr>
                                            <p:cTn id="99" dur="750"/>
                                            <p:tgtEl>
                                              <p:spTgt spid="68"/>
                                            </p:tgtEl>
                                          </p:cBhvr>
                                        </p:animEffect>
                                      </p:childTnLst>
                                    </p:cTn>
                                  </p:par>
                                  <p:par>
                                    <p:cTn id="100" presetID="22" presetClass="entr" presetSubtype="8" fill="hold" grpId="0" nodeType="withEffect">
                                      <p:stCondLst>
                                        <p:cond delay="3200"/>
                                      </p:stCondLst>
                                      <p:childTnLst>
                                        <p:set>
                                          <p:cBhvr>
                                            <p:cTn id="101" dur="1" fill="hold">
                                              <p:stCondLst>
                                                <p:cond delay="0"/>
                                              </p:stCondLst>
                                            </p:cTn>
                                            <p:tgtEl>
                                              <p:spTgt spid="71"/>
                                            </p:tgtEl>
                                            <p:attrNameLst>
                                              <p:attrName>style.visibility</p:attrName>
                                            </p:attrNameLst>
                                          </p:cBhvr>
                                          <p:to>
                                            <p:strVal val="visible"/>
                                          </p:to>
                                        </p:set>
                                        <p:animEffect transition="in" filter="wipe(left)">
                                          <p:cBhvr>
                                            <p:cTn id="102" dur="750"/>
                                            <p:tgtEl>
                                              <p:spTgt spid="71"/>
                                            </p:tgtEl>
                                          </p:cBhvr>
                                        </p:animEffect>
                                      </p:childTnLst>
                                    </p:cTn>
                                  </p:par>
                                  <p:par>
                                    <p:cTn id="103" presetID="22" presetClass="entr" presetSubtype="8" fill="hold" grpId="0" nodeType="withEffect">
                                      <p:stCondLst>
                                        <p:cond delay="3300"/>
                                      </p:stCondLst>
                                      <p:childTnLst>
                                        <p:set>
                                          <p:cBhvr>
                                            <p:cTn id="104" dur="1" fill="hold">
                                              <p:stCondLst>
                                                <p:cond delay="0"/>
                                              </p:stCondLst>
                                            </p:cTn>
                                            <p:tgtEl>
                                              <p:spTgt spid="72"/>
                                            </p:tgtEl>
                                            <p:attrNameLst>
                                              <p:attrName>style.visibility</p:attrName>
                                            </p:attrNameLst>
                                          </p:cBhvr>
                                          <p:to>
                                            <p:strVal val="visible"/>
                                          </p:to>
                                        </p:set>
                                        <p:animEffect transition="in" filter="wipe(left)">
                                          <p:cBhvr>
                                            <p:cTn id="105" dur="750"/>
                                            <p:tgtEl>
                                              <p:spTgt spid="72"/>
                                            </p:tgtEl>
                                          </p:cBhvr>
                                        </p:animEffect>
                                      </p:childTnLst>
                                    </p:cTn>
                                  </p:par>
                                  <p:par>
                                    <p:cTn id="106" presetID="53" presetClass="entr" presetSubtype="16" fill="hold" grpId="0" nodeType="withEffect">
                                      <p:stCondLst>
                                        <p:cond delay="3100"/>
                                      </p:stCondLst>
                                      <p:childTnLst>
                                        <p:set>
                                          <p:cBhvr>
                                            <p:cTn id="107" dur="1" fill="hold">
                                              <p:stCondLst>
                                                <p:cond delay="0"/>
                                              </p:stCondLst>
                                            </p:cTn>
                                            <p:tgtEl>
                                              <p:spTgt spid="62"/>
                                            </p:tgtEl>
                                            <p:attrNameLst>
                                              <p:attrName>style.visibility</p:attrName>
                                            </p:attrNameLst>
                                          </p:cBhvr>
                                          <p:to>
                                            <p:strVal val="visible"/>
                                          </p:to>
                                        </p:set>
                                        <p:anim calcmode="lin" valueType="num">
                                          <p:cBhvr>
                                            <p:cTn id="108" dur="300" fill="hold"/>
                                            <p:tgtEl>
                                              <p:spTgt spid="62"/>
                                            </p:tgtEl>
                                            <p:attrNameLst>
                                              <p:attrName>ppt_w</p:attrName>
                                            </p:attrNameLst>
                                          </p:cBhvr>
                                          <p:tavLst>
                                            <p:tav tm="0">
                                              <p:val>
                                                <p:fltVal val="0"/>
                                              </p:val>
                                            </p:tav>
                                            <p:tav tm="100000">
                                              <p:val>
                                                <p:strVal val="#ppt_w"/>
                                              </p:val>
                                            </p:tav>
                                          </p:tavLst>
                                        </p:anim>
                                        <p:anim calcmode="lin" valueType="num">
                                          <p:cBhvr>
                                            <p:cTn id="109" dur="300" fill="hold"/>
                                            <p:tgtEl>
                                              <p:spTgt spid="62"/>
                                            </p:tgtEl>
                                            <p:attrNameLst>
                                              <p:attrName>ppt_h</p:attrName>
                                            </p:attrNameLst>
                                          </p:cBhvr>
                                          <p:tavLst>
                                            <p:tav tm="0">
                                              <p:val>
                                                <p:fltVal val="0"/>
                                              </p:val>
                                            </p:tav>
                                            <p:tav tm="100000">
                                              <p:val>
                                                <p:strVal val="#ppt_h"/>
                                              </p:val>
                                            </p:tav>
                                          </p:tavLst>
                                        </p:anim>
                                        <p:animEffect transition="in" filter="fade">
                                          <p:cBhvr>
                                            <p:cTn id="110" dur="300"/>
                                            <p:tgtEl>
                                              <p:spTgt spid="62"/>
                                            </p:tgtEl>
                                          </p:cBhvr>
                                        </p:animEffect>
                                      </p:childTnLst>
                                    </p:cTn>
                                  </p:par>
                                  <p:par>
                                    <p:cTn id="111" presetID="6" presetClass="emph" presetSubtype="0" autoRev="1" fill="hold" grpId="1" nodeType="withEffect">
                                      <p:stCondLst>
                                        <p:cond delay="3400"/>
                                      </p:stCondLst>
                                      <p:childTnLst>
                                        <p:animScale>
                                          <p:cBhvr>
                                            <p:cTn id="112" dur="150" fill="hold"/>
                                            <p:tgtEl>
                                              <p:spTgt spid="62"/>
                                            </p:tgtEl>
                                          </p:cBhvr>
                                          <p:by x="110000" y="110000"/>
                                        </p:animScale>
                                      </p:childTnLst>
                                    </p:cTn>
                                  </p:par>
                                  <p:par>
                                    <p:cTn id="113" presetID="53" presetClass="entr" presetSubtype="16" fill="hold" grpId="0" nodeType="withEffect">
                                      <p:stCondLst>
                                        <p:cond delay="3200"/>
                                      </p:stCondLst>
                                      <p:childTnLst>
                                        <p:set>
                                          <p:cBhvr>
                                            <p:cTn id="114" dur="1" fill="hold">
                                              <p:stCondLst>
                                                <p:cond delay="0"/>
                                              </p:stCondLst>
                                            </p:cTn>
                                            <p:tgtEl>
                                              <p:spTgt spid="66"/>
                                            </p:tgtEl>
                                            <p:attrNameLst>
                                              <p:attrName>style.visibility</p:attrName>
                                            </p:attrNameLst>
                                          </p:cBhvr>
                                          <p:to>
                                            <p:strVal val="visible"/>
                                          </p:to>
                                        </p:set>
                                        <p:anim calcmode="lin" valueType="num">
                                          <p:cBhvr>
                                            <p:cTn id="115" dur="300" fill="hold"/>
                                            <p:tgtEl>
                                              <p:spTgt spid="66"/>
                                            </p:tgtEl>
                                            <p:attrNameLst>
                                              <p:attrName>ppt_w</p:attrName>
                                            </p:attrNameLst>
                                          </p:cBhvr>
                                          <p:tavLst>
                                            <p:tav tm="0">
                                              <p:val>
                                                <p:fltVal val="0"/>
                                              </p:val>
                                            </p:tav>
                                            <p:tav tm="100000">
                                              <p:val>
                                                <p:strVal val="#ppt_w"/>
                                              </p:val>
                                            </p:tav>
                                          </p:tavLst>
                                        </p:anim>
                                        <p:anim calcmode="lin" valueType="num">
                                          <p:cBhvr>
                                            <p:cTn id="116" dur="300" fill="hold"/>
                                            <p:tgtEl>
                                              <p:spTgt spid="66"/>
                                            </p:tgtEl>
                                            <p:attrNameLst>
                                              <p:attrName>ppt_h</p:attrName>
                                            </p:attrNameLst>
                                          </p:cBhvr>
                                          <p:tavLst>
                                            <p:tav tm="0">
                                              <p:val>
                                                <p:fltVal val="0"/>
                                              </p:val>
                                            </p:tav>
                                            <p:tav tm="100000">
                                              <p:val>
                                                <p:strVal val="#ppt_h"/>
                                              </p:val>
                                            </p:tav>
                                          </p:tavLst>
                                        </p:anim>
                                        <p:animEffect transition="in" filter="fade">
                                          <p:cBhvr>
                                            <p:cTn id="117" dur="300"/>
                                            <p:tgtEl>
                                              <p:spTgt spid="66"/>
                                            </p:tgtEl>
                                          </p:cBhvr>
                                        </p:animEffect>
                                      </p:childTnLst>
                                    </p:cTn>
                                  </p:par>
                                  <p:par>
                                    <p:cTn id="118" presetID="6" presetClass="emph" presetSubtype="0" autoRev="1" fill="hold" grpId="1" nodeType="withEffect">
                                      <p:stCondLst>
                                        <p:cond delay="3500"/>
                                      </p:stCondLst>
                                      <p:childTnLst>
                                        <p:animScale>
                                          <p:cBhvr>
                                            <p:cTn id="119" dur="150" fill="hold"/>
                                            <p:tgtEl>
                                              <p:spTgt spid="66"/>
                                            </p:tgtEl>
                                          </p:cBhvr>
                                          <p:by x="110000" y="110000"/>
                                        </p:animScale>
                                      </p:childTnLst>
                                    </p:cTn>
                                  </p:par>
                                  <p:par>
                                    <p:cTn id="120" presetID="53" presetClass="entr" presetSubtype="16" fill="hold" grpId="0" nodeType="withEffect">
                                      <p:stCondLst>
                                        <p:cond delay="330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300" fill="hold"/>
                                            <p:tgtEl>
                                              <p:spTgt spid="70"/>
                                            </p:tgtEl>
                                            <p:attrNameLst>
                                              <p:attrName>ppt_w</p:attrName>
                                            </p:attrNameLst>
                                          </p:cBhvr>
                                          <p:tavLst>
                                            <p:tav tm="0">
                                              <p:val>
                                                <p:fltVal val="0"/>
                                              </p:val>
                                            </p:tav>
                                            <p:tav tm="100000">
                                              <p:val>
                                                <p:strVal val="#ppt_w"/>
                                              </p:val>
                                            </p:tav>
                                          </p:tavLst>
                                        </p:anim>
                                        <p:anim calcmode="lin" valueType="num">
                                          <p:cBhvr>
                                            <p:cTn id="123" dur="300" fill="hold"/>
                                            <p:tgtEl>
                                              <p:spTgt spid="70"/>
                                            </p:tgtEl>
                                            <p:attrNameLst>
                                              <p:attrName>ppt_h</p:attrName>
                                            </p:attrNameLst>
                                          </p:cBhvr>
                                          <p:tavLst>
                                            <p:tav tm="0">
                                              <p:val>
                                                <p:fltVal val="0"/>
                                              </p:val>
                                            </p:tav>
                                            <p:tav tm="100000">
                                              <p:val>
                                                <p:strVal val="#ppt_h"/>
                                              </p:val>
                                            </p:tav>
                                          </p:tavLst>
                                        </p:anim>
                                        <p:animEffect transition="in" filter="fade">
                                          <p:cBhvr>
                                            <p:cTn id="124" dur="300"/>
                                            <p:tgtEl>
                                              <p:spTgt spid="70"/>
                                            </p:tgtEl>
                                          </p:cBhvr>
                                        </p:animEffect>
                                      </p:childTnLst>
                                    </p:cTn>
                                  </p:par>
                                  <p:par>
                                    <p:cTn id="125" presetID="6" presetClass="emph" presetSubtype="0" autoRev="1" fill="hold" grpId="1" nodeType="withEffect">
                                      <p:stCondLst>
                                        <p:cond delay="3600"/>
                                      </p:stCondLst>
                                      <p:childTnLst>
                                        <p:animScale>
                                          <p:cBhvr>
                                            <p:cTn id="126" dur="150" fill="hold"/>
                                            <p:tgtEl>
                                              <p:spTgt spid="70"/>
                                            </p:tgtEl>
                                          </p:cBhvr>
                                          <p:by x="110000" y="110000"/>
                                        </p:animScale>
                                      </p:childTnLst>
                                    </p:cTn>
                                  </p:par>
                                  <p:par>
                                    <p:cTn id="127" presetID="53" presetClass="entr" presetSubtype="16" fill="hold" grpId="0" nodeType="withEffect">
                                      <p:stCondLst>
                                        <p:cond delay="3400"/>
                                      </p:stCondLst>
                                      <p:childTnLst>
                                        <p:set>
                                          <p:cBhvr>
                                            <p:cTn id="128" dur="1" fill="hold">
                                              <p:stCondLst>
                                                <p:cond delay="0"/>
                                              </p:stCondLst>
                                            </p:cTn>
                                            <p:tgtEl>
                                              <p:spTgt spid="74"/>
                                            </p:tgtEl>
                                            <p:attrNameLst>
                                              <p:attrName>style.visibility</p:attrName>
                                            </p:attrNameLst>
                                          </p:cBhvr>
                                          <p:to>
                                            <p:strVal val="visible"/>
                                          </p:to>
                                        </p:set>
                                        <p:anim calcmode="lin" valueType="num">
                                          <p:cBhvr>
                                            <p:cTn id="129" dur="300" fill="hold"/>
                                            <p:tgtEl>
                                              <p:spTgt spid="74"/>
                                            </p:tgtEl>
                                            <p:attrNameLst>
                                              <p:attrName>ppt_w</p:attrName>
                                            </p:attrNameLst>
                                          </p:cBhvr>
                                          <p:tavLst>
                                            <p:tav tm="0">
                                              <p:val>
                                                <p:fltVal val="0"/>
                                              </p:val>
                                            </p:tav>
                                            <p:tav tm="100000">
                                              <p:val>
                                                <p:strVal val="#ppt_w"/>
                                              </p:val>
                                            </p:tav>
                                          </p:tavLst>
                                        </p:anim>
                                        <p:anim calcmode="lin" valueType="num">
                                          <p:cBhvr>
                                            <p:cTn id="130" dur="300" fill="hold"/>
                                            <p:tgtEl>
                                              <p:spTgt spid="74"/>
                                            </p:tgtEl>
                                            <p:attrNameLst>
                                              <p:attrName>ppt_h</p:attrName>
                                            </p:attrNameLst>
                                          </p:cBhvr>
                                          <p:tavLst>
                                            <p:tav tm="0">
                                              <p:val>
                                                <p:fltVal val="0"/>
                                              </p:val>
                                            </p:tav>
                                            <p:tav tm="100000">
                                              <p:val>
                                                <p:strVal val="#ppt_h"/>
                                              </p:val>
                                            </p:tav>
                                          </p:tavLst>
                                        </p:anim>
                                        <p:animEffect transition="in" filter="fade">
                                          <p:cBhvr>
                                            <p:cTn id="131" dur="300"/>
                                            <p:tgtEl>
                                              <p:spTgt spid="74"/>
                                            </p:tgtEl>
                                          </p:cBhvr>
                                        </p:animEffect>
                                      </p:childTnLst>
                                    </p:cTn>
                                  </p:par>
                                  <p:par>
                                    <p:cTn id="132" presetID="6" presetClass="emph" presetSubtype="0" autoRev="1" fill="hold" grpId="1" nodeType="withEffect">
                                      <p:stCondLst>
                                        <p:cond delay="3700"/>
                                      </p:stCondLst>
                                      <p:childTnLst>
                                        <p:animScale>
                                          <p:cBhvr>
                                            <p:cTn id="133" dur="150" fill="hold"/>
                                            <p:tgtEl>
                                              <p:spTgt spid="74"/>
                                            </p:tgtEl>
                                          </p:cBhvr>
                                          <p:by x="110000" y="110000"/>
                                        </p:animScale>
                                      </p:childTnLst>
                                    </p:cTn>
                                  </p:par>
                                </p:childTnLst>
                              </p:cTn>
                            </p:par>
                            <p:par>
                              <p:cTn id="134" fill="hold">
                                <p:stCondLst>
                                  <p:cond delay="4050"/>
                                </p:stCondLst>
                                <p:childTnLst>
                                  <p:par>
                                    <p:cTn id="135" presetID="22" presetClass="entr" presetSubtype="1" fill="hold" grpId="0" nodeType="afterEffect">
                                      <p:stCondLst>
                                        <p:cond delay="0"/>
                                      </p:stCondLst>
                                      <p:childTnLst>
                                        <p:set>
                                          <p:cBhvr>
                                            <p:cTn id="136" dur="1" fill="hold">
                                              <p:stCondLst>
                                                <p:cond delay="0"/>
                                              </p:stCondLst>
                                            </p:cTn>
                                            <p:tgtEl>
                                              <p:spTgt spid="75"/>
                                            </p:tgtEl>
                                            <p:attrNameLst>
                                              <p:attrName>style.visibility</p:attrName>
                                            </p:attrNameLst>
                                          </p:cBhvr>
                                          <p:to>
                                            <p:strVal val="visible"/>
                                          </p:to>
                                        </p:set>
                                        <p:animEffect transition="in" filter="wipe(up)">
                                          <p:cBhvr>
                                            <p:cTn id="13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5" grpId="1"/>
          <p:bldP spid="56" grpId="0"/>
          <p:bldP spid="56" grpId="1"/>
          <p:bldP spid="57" grpId="0"/>
          <p:bldP spid="57" grpId="1"/>
          <p:bldP spid="58" grpId="0"/>
          <p:bldP spid="58" grpId="1"/>
          <p:bldP spid="59" grpId="0" animBg="1"/>
          <p:bldP spid="60" grpId="0" animBg="1"/>
          <p:bldP spid="61" grpId="0"/>
          <p:bldP spid="61" grpId="1"/>
          <p:bldP spid="62" grpId="0"/>
          <p:bldP spid="62" grpId="1"/>
          <p:bldP spid="63" grpId="0" animBg="1"/>
          <p:bldP spid="64" grpId="0" animBg="1"/>
          <p:bldP spid="65" grpId="0"/>
          <p:bldP spid="65" grpId="1"/>
          <p:bldP spid="66" grpId="0"/>
          <p:bldP spid="66" grpId="1"/>
          <p:bldP spid="67" grpId="0" animBg="1"/>
          <p:bldP spid="68" grpId="0" animBg="1"/>
          <p:bldP spid="69" grpId="0"/>
          <p:bldP spid="69" grpId="1"/>
          <p:bldP spid="70" grpId="0"/>
          <p:bldP spid="70" grpId="1"/>
          <p:bldP spid="71" grpId="0" animBg="1"/>
          <p:bldP spid="72" grpId="0" animBg="1"/>
          <p:bldP spid="73" grpId="0"/>
          <p:bldP spid="73" grpId="1"/>
          <p:bldP spid="74" grpId="0"/>
          <p:bldP spid="74" grpId="1"/>
          <p:bldP spid="75"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3915111" y="143320"/>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短期盈利计划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813" y="2307258"/>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829" y="331759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5" y="4370855"/>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4" y="5435404"/>
            <a:ext cx="51475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633937" y="5416673"/>
            <a:ext cx="674608" cy="674608"/>
            <a:chOff x="5633937" y="5416673"/>
            <a:chExt cx="674608" cy="674608"/>
          </a:xfrm>
        </p:grpSpPr>
        <p:sp>
          <p:nvSpPr>
            <p:cNvPr id="13" name="椭圆 12"/>
            <p:cNvSpPr>
              <a:spLocks noChangeAspect="1"/>
            </p:cNvSpPr>
            <p:nvPr/>
          </p:nvSpPr>
          <p:spPr>
            <a:xfrm>
              <a:off x="5633937" y="5416673"/>
              <a:ext cx="674608" cy="674608"/>
            </a:xfrm>
            <a:prstGeom prst="ellipse">
              <a:avLst/>
            </a:prstGeom>
            <a:solidFill>
              <a:srgbClr val="00000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639259" y="5492367"/>
              <a:ext cx="651140"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04</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17" name="组合 16"/>
          <p:cNvGrpSpPr/>
          <p:nvPr/>
        </p:nvGrpSpPr>
        <p:grpSpPr>
          <a:xfrm>
            <a:off x="5633937" y="4353425"/>
            <a:ext cx="674608" cy="674608"/>
            <a:chOff x="5633937" y="4353425"/>
            <a:chExt cx="674608" cy="674608"/>
          </a:xfrm>
        </p:grpSpPr>
        <p:sp>
          <p:nvSpPr>
            <p:cNvPr id="18" name="椭圆 17"/>
            <p:cNvSpPr>
              <a:spLocks noChangeAspect="1"/>
            </p:cNvSpPr>
            <p:nvPr/>
          </p:nvSpPr>
          <p:spPr>
            <a:xfrm>
              <a:off x="5633937" y="4353425"/>
              <a:ext cx="674608" cy="674608"/>
            </a:xfrm>
            <a:prstGeom prst="ellipse">
              <a:avLst/>
            </a:prstGeom>
            <a:gradFill>
              <a:gsLst>
                <a:gs pos="0">
                  <a:srgbClr val="FCEF75"/>
                </a:gs>
                <a:gs pos="100000">
                  <a:srgbClr val="D3A02D"/>
                </a:gs>
              </a:gsLst>
              <a:lin ang="36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652083" y="4435508"/>
              <a:ext cx="641522" cy="523220"/>
            </a:xfrm>
            <a:prstGeom prst="rect">
              <a:avLst/>
            </a:prstGeom>
            <a:noFill/>
            <a:effectLst/>
          </p:spPr>
          <p:txBody>
            <a:bodyPr wrap="none" rtlCol="0">
              <a:spAutoFit/>
            </a:bodyPr>
            <a:lstStyle/>
            <a:p>
              <a:r>
                <a:rPr lang="en-US" altLang="zh-CN" sz="2800" b="1" dirty="0" smtClean="0">
                  <a:latin typeface="方正兰亭超细黑简体" panose="02000000000000000000" pitchFamily="2" charset="-122"/>
                  <a:ea typeface="方正兰亭超细黑简体" panose="02000000000000000000" pitchFamily="2" charset="-122"/>
                </a:rPr>
                <a:t>03</a:t>
              </a:r>
              <a:endParaRPr lang="zh-CN" altLang="en-US" sz="2800" b="1" dirty="0">
                <a:latin typeface="方正兰亭超细黑简体" panose="02000000000000000000" pitchFamily="2" charset="-122"/>
                <a:ea typeface="方正兰亭超细黑简体" panose="02000000000000000000" pitchFamily="2" charset="-122"/>
              </a:endParaRPr>
            </a:p>
          </p:txBody>
        </p:sp>
      </p:grpSp>
      <p:grpSp>
        <p:nvGrpSpPr>
          <p:cNvPr id="20" name="组合 19"/>
          <p:cNvGrpSpPr/>
          <p:nvPr/>
        </p:nvGrpSpPr>
        <p:grpSpPr>
          <a:xfrm>
            <a:off x="5636562" y="3291956"/>
            <a:ext cx="674608" cy="674608"/>
            <a:chOff x="5636562" y="3291956"/>
            <a:chExt cx="674608" cy="674608"/>
          </a:xfrm>
        </p:grpSpPr>
        <p:sp>
          <p:nvSpPr>
            <p:cNvPr id="21" name="椭圆 20"/>
            <p:cNvSpPr>
              <a:spLocks noChangeAspect="1"/>
            </p:cNvSpPr>
            <p:nvPr/>
          </p:nvSpPr>
          <p:spPr>
            <a:xfrm>
              <a:off x="5636562" y="3291956"/>
              <a:ext cx="674608" cy="674608"/>
            </a:xfrm>
            <a:prstGeom prst="ellipse">
              <a:avLst/>
            </a:prstGeom>
            <a:solidFill>
              <a:srgbClr val="00000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652083" y="3368178"/>
              <a:ext cx="638316"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02</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23" name="组合 22"/>
          <p:cNvGrpSpPr/>
          <p:nvPr/>
        </p:nvGrpSpPr>
        <p:grpSpPr>
          <a:xfrm>
            <a:off x="5633937" y="2282993"/>
            <a:ext cx="674608" cy="674608"/>
            <a:chOff x="5633937" y="2282993"/>
            <a:chExt cx="674608" cy="674608"/>
          </a:xfrm>
        </p:grpSpPr>
        <p:sp>
          <p:nvSpPr>
            <p:cNvPr id="24" name="椭圆 23"/>
            <p:cNvSpPr>
              <a:spLocks noChangeAspect="1"/>
            </p:cNvSpPr>
            <p:nvPr/>
          </p:nvSpPr>
          <p:spPr>
            <a:xfrm>
              <a:off x="5633937" y="2282993"/>
              <a:ext cx="674608" cy="674608"/>
            </a:xfrm>
            <a:prstGeom prst="ellipse">
              <a:avLst/>
            </a:prstGeom>
            <a:gradFill>
              <a:gsLst>
                <a:gs pos="0">
                  <a:srgbClr val="FCEF75"/>
                </a:gs>
                <a:gs pos="100000">
                  <a:srgbClr val="D3A02D"/>
                </a:gs>
              </a:gsLst>
              <a:lin ang="36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659008" y="2352157"/>
              <a:ext cx="649537" cy="523220"/>
            </a:xfrm>
            <a:prstGeom prst="rect">
              <a:avLst/>
            </a:prstGeom>
            <a:noFill/>
            <a:effectLst/>
          </p:spPr>
          <p:txBody>
            <a:bodyPr wrap="none" rtlCol="0">
              <a:spAutoFit/>
            </a:bodyPr>
            <a:lstStyle/>
            <a:p>
              <a:r>
                <a:rPr lang="en-US" altLang="zh-CN" sz="2800" b="1" dirty="0" smtClean="0">
                  <a:latin typeface="方正兰亭超细黑简体" panose="02000000000000000000" pitchFamily="2" charset="-122"/>
                  <a:ea typeface="方正兰亭超细黑简体" panose="02000000000000000000" pitchFamily="2" charset="-122"/>
                </a:rPr>
                <a:t>01</a:t>
              </a:r>
              <a:endParaRPr lang="zh-CN" altLang="en-US" sz="2800" b="1" dirty="0">
                <a:latin typeface="方正兰亭超细黑简体" panose="02000000000000000000" pitchFamily="2" charset="-122"/>
                <a:ea typeface="方正兰亭超细黑简体" panose="02000000000000000000" pitchFamily="2" charset="-122"/>
              </a:endParaRPr>
            </a:p>
          </p:txBody>
        </p:sp>
      </p:grpSp>
      <p:grpSp>
        <p:nvGrpSpPr>
          <p:cNvPr id="26" name="组合 25"/>
          <p:cNvGrpSpPr/>
          <p:nvPr/>
        </p:nvGrpSpPr>
        <p:grpSpPr>
          <a:xfrm>
            <a:off x="360667" y="2155840"/>
            <a:ext cx="4695045" cy="1873220"/>
            <a:chOff x="360667" y="2155840"/>
            <a:chExt cx="4695045" cy="1873220"/>
          </a:xfrm>
        </p:grpSpPr>
        <p:sp>
          <p:nvSpPr>
            <p:cNvPr id="27" name="任意多边形 26"/>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0"/>
            <p:cNvSpPr txBox="1"/>
            <p:nvPr/>
          </p:nvSpPr>
          <p:spPr>
            <a:xfrm>
              <a:off x="2696394" y="2361665"/>
              <a:ext cx="1980029" cy="523220"/>
            </a:xfrm>
            <a:prstGeom prst="rect">
              <a:avLst/>
            </a:prstGeom>
            <a:noFill/>
          </p:spPr>
          <p:txBody>
            <a:bodyPr wrap="none" rtlCol="0">
              <a:spAutoFit/>
            </a:bodyPr>
            <a:lstStyle/>
            <a:p>
              <a:r>
                <a:rPr lang="zh-CN" altLang="en-US" sz="2800" dirty="0">
                  <a:latin typeface="微软雅黑" pitchFamily="34" charset="-122"/>
                  <a:ea typeface="微软雅黑" pitchFamily="34" charset="-122"/>
                </a:rPr>
                <a:t>项目产品一</a:t>
              </a:r>
              <a:endParaRPr lang="en-US" altLang="zh-CN" sz="2800" dirty="0">
                <a:latin typeface="微软雅黑" pitchFamily="34" charset="-122"/>
                <a:ea typeface="微软雅黑" pitchFamily="34" charset="-122"/>
              </a:endParaRPr>
            </a:p>
          </p:txBody>
        </p:sp>
      </p:grpSp>
      <p:grpSp>
        <p:nvGrpSpPr>
          <p:cNvPr id="30" name="组合 29"/>
          <p:cNvGrpSpPr/>
          <p:nvPr/>
        </p:nvGrpSpPr>
        <p:grpSpPr>
          <a:xfrm>
            <a:off x="1670244" y="3109033"/>
            <a:ext cx="3418422" cy="1054464"/>
            <a:chOff x="1670244" y="3109033"/>
            <a:chExt cx="3418422" cy="1054464"/>
          </a:xfrm>
        </p:grpSpPr>
        <p:sp>
          <p:nvSpPr>
            <p:cNvPr id="31" name="五边形 30"/>
            <p:cNvSpPr/>
            <p:nvPr/>
          </p:nvSpPr>
          <p:spPr>
            <a:xfrm>
              <a:off x="1670244" y="3109033"/>
              <a:ext cx="3418422" cy="1054464"/>
            </a:xfrm>
            <a:prstGeom prst="homePlat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0"/>
            <p:cNvSpPr txBox="1"/>
            <p:nvPr/>
          </p:nvSpPr>
          <p:spPr>
            <a:xfrm>
              <a:off x="2744159" y="3374655"/>
              <a:ext cx="1980029" cy="523220"/>
            </a:xfrm>
            <a:prstGeom prst="rect">
              <a:avLst/>
            </a:prstGeom>
            <a:noFill/>
          </p:spPr>
          <p:txBody>
            <a:bodyPr wrap="none" rtlCol="0">
              <a:spAutoFit/>
            </a:bodyPr>
            <a:lstStyle/>
            <a:p>
              <a:r>
                <a:rPr lang="zh-CN" altLang="en-US" sz="2800" dirty="0">
                  <a:solidFill>
                    <a:srgbClr val="FDFDFD"/>
                  </a:solidFill>
                  <a:latin typeface="微软雅黑" pitchFamily="34" charset="-122"/>
                  <a:ea typeface="微软雅黑" pitchFamily="34" charset="-122"/>
                </a:rPr>
                <a:t>项目</a:t>
              </a:r>
              <a:r>
                <a:rPr lang="zh-CN" altLang="en-US" sz="2800" dirty="0" smtClean="0">
                  <a:solidFill>
                    <a:srgbClr val="FDFDFD"/>
                  </a:solidFill>
                  <a:latin typeface="微软雅黑" pitchFamily="34" charset="-122"/>
                  <a:ea typeface="微软雅黑" pitchFamily="34" charset="-122"/>
                </a:rPr>
                <a:t>产品二</a:t>
              </a:r>
              <a:endParaRPr lang="en-US" altLang="zh-CN" sz="2800" dirty="0">
                <a:solidFill>
                  <a:srgbClr val="FDFDFD"/>
                </a:solidFill>
                <a:latin typeface="微软雅黑" pitchFamily="34" charset="-122"/>
                <a:ea typeface="微软雅黑" pitchFamily="34" charset="-122"/>
              </a:endParaRPr>
            </a:p>
          </p:txBody>
        </p:sp>
      </p:grpSp>
      <p:grpSp>
        <p:nvGrpSpPr>
          <p:cNvPr id="33" name="组合 32"/>
          <p:cNvGrpSpPr/>
          <p:nvPr/>
        </p:nvGrpSpPr>
        <p:grpSpPr>
          <a:xfrm>
            <a:off x="1670244" y="4163497"/>
            <a:ext cx="3418422" cy="1054464"/>
            <a:chOff x="1670244" y="4163497"/>
            <a:chExt cx="3418422" cy="1054464"/>
          </a:xfrm>
        </p:grpSpPr>
        <p:sp>
          <p:nvSpPr>
            <p:cNvPr id="34" name="五边形 33"/>
            <p:cNvSpPr/>
            <p:nvPr/>
          </p:nvSpPr>
          <p:spPr>
            <a:xfrm>
              <a:off x="1670244" y="4163497"/>
              <a:ext cx="3418422" cy="1054464"/>
            </a:xfrm>
            <a:prstGeom prst="homePlat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0"/>
            <p:cNvSpPr txBox="1"/>
            <p:nvPr/>
          </p:nvSpPr>
          <p:spPr>
            <a:xfrm>
              <a:off x="2696394" y="4441994"/>
              <a:ext cx="1980029" cy="523220"/>
            </a:xfrm>
            <a:prstGeom prst="rect">
              <a:avLst/>
            </a:prstGeom>
            <a:noFill/>
          </p:spPr>
          <p:txBody>
            <a:bodyPr wrap="none" rtlCol="0">
              <a:spAutoFit/>
            </a:bodyPr>
            <a:lstStyle/>
            <a:p>
              <a:r>
                <a:rPr lang="zh-CN" altLang="en-US" sz="2800" dirty="0">
                  <a:latin typeface="微软雅黑" pitchFamily="34" charset="-122"/>
                  <a:ea typeface="微软雅黑" pitchFamily="34" charset="-122"/>
                </a:rPr>
                <a:t>项目</a:t>
              </a:r>
              <a:r>
                <a:rPr lang="zh-CN" altLang="en-US" sz="2800" dirty="0" smtClean="0">
                  <a:latin typeface="微软雅黑" pitchFamily="34" charset="-122"/>
                  <a:ea typeface="微软雅黑" pitchFamily="34" charset="-122"/>
                </a:rPr>
                <a:t>产品三</a:t>
              </a:r>
              <a:endParaRPr lang="en-US" altLang="zh-CN" sz="2800" dirty="0">
                <a:latin typeface="微软雅黑" pitchFamily="34" charset="-122"/>
                <a:ea typeface="微软雅黑" pitchFamily="34" charset="-122"/>
              </a:endParaRPr>
            </a:p>
          </p:txBody>
        </p:sp>
      </p:grpSp>
      <p:grpSp>
        <p:nvGrpSpPr>
          <p:cNvPr id="36" name="组合 35"/>
          <p:cNvGrpSpPr/>
          <p:nvPr/>
        </p:nvGrpSpPr>
        <p:grpSpPr>
          <a:xfrm>
            <a:off x="356204" y="4296217"/>
            <a:ext cx="4699508" cy="1873220"/>
            <a:chOff x="356204" y="4296217"/>
            <a:chExt cx="4699508" cy="1873220"/>
          </a:xfrm>
        </p:grpSpPr>
        <p:sp>
          <p:nvSpPr>
            <p:cNvPr id="37" name="任意多边形 36"/>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0"/>
            <p:cNvSpPr txBox="1"/>
            <p:nvPr/>
          </p:nvSpPr>
          <p:spPr>
            <a:xfrm>
              <a:off x="2744159" y="5454984"/>
              <a:ext cx="1980029" cy="523220"/>
            </a:xfrm>
            <a:prstGeom prst="rect">
              <a:avLst/>
            </a:prstGeom>
            <a:noFill/>
          </p:spPr>
          <p:txBody>
            <a:bodyPr wrap="none" rtlCol="0">
              <a:spAutoFit/>
            </a:bodyPr>
            <a:lstStyle/>
            <a:p>
              <a:r>
                <a:rPr lang="zh-CN" altLang="en-US" sz="2800" dirty="0">
                  <a:solidFill>
                    <a:srgbClr val="FDFDFD"/>
                  </a:solidFill>
                  <a:latin typeface="微软雅黑" pitchFamily="34" charset="-122"/>
                  <a:ea typeface="微软雅黑" pitchFamily="34" charset="-122"/>
                </a:rPr>
                <a:t>项目</a:t>
              </a:r>
              <a:r>
                <a:rPr lang="zh-CN" altLang="en-US" sz="2800" dirty="0" smtClean="0">
                  <a:solidFill>
                    <a:srgbClr val="FDFDFD"/>
                  </a:solidFill>
                  <a:latin typeface="微软雅黑" pitchFamily="34" charset="-122"/>
                  <a:ea typeface="微软雅黑" pitchFamily="34" charset="-122"/>
                </a:rPr>
                <a:t>产品四</a:t>
              </a:r>
              <a:endParaRPr lang="en-US" altLang="zh-CN" sz="2800" dirty="0">
                <a:solidFill>
                  <a:srgbClr val="FDFDFD"/>
                </a:solidFill>
                <a:latin typeface="微软雅黑" pitchFamily="34" charset="-122"/>
                <a:ea typeface="微软雅黑" pitchFamily="34" charset="-122"/>
              </a:endParaRPr>
            </a:p>
          </p:txBody>
        </p:sp>
      </p:grpSp>
      <p:grpSp>
        <p:nvGrpSpPr>
          <p:cNvPr id="39" name="组合 38"/>
          <p:cNvGrpSpPr/>
          <p:nvPr/>
        </p:nvGrpSpPr>
        <p:grpSpPr>
          <a:xfrm>
            <a:off x="342034" y="3025096"/>
            <a:ext cx="2276802" cy="2276802"/>
            <a:chOff x="342034" y="3025096"/>
            <a:chExt cx="2276802" cy="2276802"/>
          </a:xfrm>
        </p:grpSpPr>
        <p:sp>
          <p:nvSpPr>
            <p:cNvPr id="40" name="椭圆 39"/>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67357" y="3795663"/>
              <a:ext cx="2031325" cy="646331"/>
            </a:xfrm>
            <a:prstGeom prst="rect">
              <a:avLst/>
            </a:prstGeom>
            <a:noFill/>
          </p:spPr>
          <p:txBody>
            <a:bodyPr wrap="none" rtlCol="0">
              <a:spAutoFit/>
            </a:bodyPr>
            <a:lstStyle/>
            <a:p>
              <a:r>
                <a:rPr lang="zh-CN" altLang="en-US" sz="3600" dirty="0" smtClean="0">
                  <a:solidFill>
                    <a:schemeClr val="tx1">
                      <a:lumMod val="85000"/>
                      <a:lumOff val="15000"/>
                    </a:schemeClr>
                  </a:solidFill>
                  <a:latin typeface="Microsoft YaHei" panose="020B0503020204020204" pitchFamily="34" charset="-122"/>
                  <a:ea typeface="Microsoft YaHei" panose="020B0503020204020204" pitchFamily="34" charset="-122"/>
                </a:rPr>
                <a:t>收入来源</a:t>
              </a:r>
              <a:endParaRPr lang="en-US" altLang="zh-CN" sz="3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409238338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1250"/>
                                        <p:tgtEl>
                                          <p:spTgt spid="39"/>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7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05</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17096" y="2346285"/>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财务融资</a:t>
            </a:r>
          </a:p>
        </p:txBody>
      </p:sp>
      <p:sp>
        <p:nvSpPr>
          <p:cNvPr id="24" name="TextBox 1"/>
          <p:cNvSpPr txBox="1"/>
          <p:nvPr/>
        </p:nvSpPr>
        <p:spPr>
          <a:xfrm>
            <a:off x="7417096" y="23392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财务融资</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15" name="文本框 9"/>
          <p:cNvSpPr txBox="1"/>
          <p:nvPr/>
        </p:nvSpPr>
        <p:spPr>
          <a:xfrm>
            <a:off x="7243792" y="377024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成本预算</a:t>
            </a:r>
          </a:p>
        </p:txBody>
      </p:sp>
      <p:sp>
        <p:nvSpPr>
          <p:cNvPr id="16" name="文本框 9"/>
          <p:cNvSpPr txBox="1"/>
          <p:nvPr/>
        </p:nvSpPr>
        <p:spPr>
          <a:xfrm>
            <a:off x="7243791" y="420416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资金缺口</a:t>
            </a:r>
          </a:p>
        </p:txBody>
      </p:sp>
      <p:sp>
        <p:nvSpPr>
          <p:cNvPr id="17" name="文本框 16"/>
          <p:cNvSpPr txBox="1"/>
          <p:nvPr/>
        </p:nvSpPr>
        <p:spPr>
          <a:xfrm>
            <a:off x="9514747" y="420851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融资计划</a:t>
            </a:r>
          </a:p>
        </p:txBody>
      </p:sp>
      <p:sp>
        <p:nvSpPr>
          <p:cNvPr id="18" name="文本框 9"/>
          <p:cNvSpPr txBox="1"/>
          <p:nvPr/>
        </p:nvSpPr>
        <p:spPr>
          <a:xfrm>
            <a:off x="7243791" y="464243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资金主要用途</a:t>
            </a:r>
          </a:p>
        </p:txBody>
      </p:sp>
      <p:sp>
        <p:nvSpPr>
          <p:cNvPr id="19" name="文本框 9"/>
          <p:cNvSpPr txBox="1"/>
          <p:nvPr/>
        </p:nvSpPr>
        <p:spPr>
          <a:xfrm>
            <a:off x="9514747" y="377459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结束语</a:t>
            </a:r>
          </a:p>
        </p:txBody>
      </p:sp>
    </p:spTree>
    <p:extLst>
      <p:ext uri="{BB962C8B-B14F-4D97-AF65-F5344CB8AC3E}">
        <p14:creationId xmlns:p14="http://schemas.microsoft.com/office/powerpoint/2010/main" val="2949966214"/>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15"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7" name="直接连接符 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4065655" y="2644609"/>
            <a:ext cx="4053840" cy="0"/>
          </a:xfrm>
          <a:prstGeom prst="line">
            <a:avLst/>
          </a:prstGeom>
          <a:noFill/>
          <a:ln w="9525">
            <a:solidFill>
              <a:schemeClr val="tx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092575" y="2639802"/>
            <a:ext cx="0" cy="1631229"/>
          </a:xfrm>
          <a:prstGeom prst="line">
            <a:avLst/>
          </a:prstGeom>
          <a:noFill/>
          <a:ln w="9525">
            <a:solidFill>
              <a:schemeClr val="tx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9" name="文本框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10641" y="2364762"/>
            <a:ext cx="2339102" cy="892552"/>
          </a:xfrm>
          <a:prstGeom prst="rect">
            <a:avLst/>
          </a:prstGeom>
          <a:noFill/>
          <a:effectLst/>
        </p:spPr>
        <p:txBody>
          <a:bodyPr wrap="none" rtlCol="0">
            <a:spAutoFit/>
          </a:bodyPr>
          <a:lstStyle/>
          <a:p>
            <a:pPr algn="ctr"/>
            <a:r>
              <a:rPr lang="zh-CN" altLang="en-US" sz="2800" b="1" dirty="0">
                <a:latin typeface="微软雅黑" pitchFamily="34" charset="-122"/>
                <a:ea typeface="微软雅黑" pitchFamily="34" charset="-122"/>
              </a:rPr>
              <a:t>管理成本</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442415" y="2358986"/>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营销成本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630036" y="3790611"/>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其他成本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338803" y="3790611"/>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办公成本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911935" y="5540594"/>
            <a:ext cx="2339102" cy="892552"/>
          </a:xfrm>
          <a:prstGeom prst="rect">
            <a:avLst/>
          </a:prstGeom>
          <a:noFill/>
          <a:effectLst/>
        </p:spPr>
        <p:txBody>
          <a:bodyPr wrap="none" rtlCol="0">
            <a:spAutoFit/>
          </a:bodyPr>
          <a:lstStyle/>
          <a:p>
            <a:pPr algn="ctr"/>
            <a:r>
              <a:rPr lang="zh-CN" altLang="en-US" sz="2800" b="1" dirty="0">
                <a:solidFill>
                  <a:srgbClr val="000000"/>
                </a:solidFill>
                <a:latin typeface="微软雅黑" pitchFamily="34" charset="-122"/>
                <a:ea typeface="微软雅黑" pitchFamily="34" charset="-122"/>
              </a:rPr>
              <a:t>人员</a:t>
            </a:r>
            <a:r>
              <a:rPr lang="zh-CN" altLang="en-US" sz="2800" b="1" dirty="0" smtClean="0">
                <a:solidFill>
                  <a:srgbClr val="000000"/>
                </a:solidFill>
                <a:latin typeface="微软雅黑" pitchFamily="34" charset="-122"/>
                <a:ea typeface="微软雅黑" pitchFamily="34" charset="-122"/>
              </a:rPr>
              <a:t>成本</a:t>
            </a:r>
            <a:endParaRPr lang="zh-CN" altLang="en-US" sz="2800" b="1" dirty="0">
              <a:solidFill>
                <a:srgbClr val="000000"/>
              </a:solidFill>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107815" y="2655591"/>
            <a:ext cx="1166859" cy="1099131"/>
          </a:xfrm>
          <a:prstGeom prst="lin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flipH="1">
            <a:off x="4929255" y="2655591"/>
            <a:ext cx="1166859" cy="1099131"/>
          </a:xfrm>
          <a:prstGeom prst="lin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8" name="组合 17"/>
          <p:cNvGrpSpPr/>
          <p:nvPr/>
        </p:nvGrpSpPr>
        <p:grpSpPr>
          <a:xfrm>
            <a:off x="5395653" y="1934211"/>
            <a:ext cx="1403463" cy="1403463"/>
            <a:chOff x="5395653" y="1934211"/>
            <a:chExt cx="1403463" cy="1403463"/>
          </a:xfrm>
        </p:grpSpPr>
        <p:sp>
          <p:nvSpPr>
            <p:cNvPr id="19" name="椭圆 18"/>
            <p:cNvSpPr>
              <a:spLocks noChangeAspect="1"/>
            </p:cNvSpPr>
            <p:nvPr/>
          </p:nvSpPr>
          <p:spPr>
            <a:xfrm>
              <a:off x="5395653" y="1934211"/>
              <a:ext cx="1403463" cy="1403463"/>
            </a:xfrm>
            <a:prstGeom prst="ellipse">
              <a:avLst/>
            </a:prstGeom>
            <a:gradFill>
              <a:gsLst>
                <a:gs pos="0">
                  <a:srgbClr val="FCEF75"/>
                </a:gs>
                <a:gs pos="100000">
                  <a:srgbClr val="D3A02D"/>
                </a:gs>
              </a:gsLst>
              <a:lin ang="3600000" scaled="1"/>
            </a:gra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文本框 19"/>
            <p:cNvSpPr txBox="1"/>
            <p:nvPr/>
          </p:nvSpPr>
          <p:spPr>
            <a:xfrm>
              <a:off x="5645979" y="2167555"/>
              <a:ext cx="902811" cy="954107"/>
            </a:xfrm>
            <a:prstGeom prst="rect">
              <a:avLst/>
            </a:prstGeom>
            <a:noFill/>
            <a:effectLst/>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cs typeface="Kartika" panose="02020503030404060203" pitchFamily="18" charset="0"/>
                </a:rPr>
                <a:t>支出</a:t>
              </a:r>
              <a:endParaRPr lang="en-US" altLang="zh-CN" sz="2800" dirty="0" smtClean="0">
                <a:latin typeface="微软雅黑" panose="020B0503020204020204" pitchFamily="34" charset="-122"/>
                <a:ea typeface="微软雅黑" panose="020B0503020204020204" pitchFamily="34" charset="-122"/>
                <a:cs typeface="Kartika" panose="02020503030404060203" pitchFamily="18" charset="0"/>
              </a:endParaRPr>
            </a:p>
            <a:p>
              <a:r>
                <a:rPr lang="zh-CN" altLang="en-US" sz="2800" dirty="0" smtClean="0">
                  <a:latin typeface="微软雅黑" panose="020B0503020204020204" pitchFamily="34" charset="-122"/>
                  <a:ea typeface="微软雅黑" panose="020B0503020204020204" pitchFamily="34" charset="-122"/>
                  <a:cs typeface="Kartika" panose="02020503030404060203" pitchFamily="18" charset="0"/>
                </a:rPr>
                <a:t>成本</a:t>
              </a:r>
              <a:endParaRPr lang="en-US" altLang="zh-CN" sz="2800" dirty="0">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21" name="组合 20"/>
          <p:cNvGrpSpPr/>
          <p:nvPr/>
        </p:nvGrpSpPr>
        <p:grpSpPr>
          <a:xfrm>
            <a:off x="3052196" y="2189157"/>
            <a:ext cx="1016000" cy="1016000"/>
            <a:chOff x="3052196" y="2189157"/>
            <a:chExt cx="1016000" cy="1016000"/>
          </a:xfrm>
        </p:grpSpPr>
        <p:sp>
          <p:nvSpPr>
            <p:cNvPr id="22" name="椭圆 21"/>
            <p:cNvSpPr/>
            <p:nvPr/>
          </p:nvSpPr>
          <p:spPr>
            <a:xfrm>
              <a:off x="3052196" y="2189157"/>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3" name="TextBox 27"/>
            <p:cNvSpPr txBox="1"/>
            <p:nvPr/>
          </p:nvSpPr>
          <p:spPr>
            <a:xfrm>
              <a:off x="3139372" y="2516655"/>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20%</a:t>
              </a:r>
              <a:endParaRPr lang="zh-CN" altLang="en-US" sz="2400" b="1" dirty="0">
                <a:latin typeface="微软雅黑" pitchFamily="34" charset="-122"/>
                <a:ea typeface="微软雅黑" pitchFamily="34" charset="-122"/>
              </a:endParaRPr>
            </a:p>
          </p:txBody>
        </p:sp>
      </p:grpSp>
      <p:grpSp>
        <p:nvGrpSpPr>
          <p:cNvPr id="24" name="组合 23"/>
          <p:cNvGrpSpPr/>
          <p:nvPr/>
        </p:nvGrpSpPr>
        <p:grpSpPr>
          <a:xfrm>
            <a:off x="8122036" y="2189157"/>
            <a:ext cx="1016000" cy="1016000"/>
            <a:chOff x="8122036" y="2189157"/>
            <a:chExt cx="1016000" cy="1016000"/>
          </a:xfrm>
        </p:grpSpPr>
        <p:sp>
          <p:nvSpPr>
            <p:cNvPr id="25" name="椭圆 24"/>
            <p:cNvSpPr/>
            <p:nvPr/>
          </p:nvSpPr>
          <p:spPr>
            <a:xfrm>
              <a:off x="8122036" y="2189157"/>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6" name="TextBox 28"/>
            <p:cNvSpPr txBox="1"/>
            <p:nvPr/>
          </p:nvSpPr>
          <p:spPr>
            <a:xfrm>
              <a:off x="8195036" y="2512491"/>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15%</a:t>
              </a:r>
              <a:endParaRPr lang="zh-CN" altLang="en-US" sz="2400" b="1" dirty="0">
                <a:latin typeface="微软雅黑" pitchFamily="34" charset="-122"/>
                <a:ea typeface="微软雅黑" pitchFamily="34" charset="-122"/>
              </a:endParaRPr>
            </a:p>
          </p:txBody>
        </p:sp>
      </p:grpSp>
      <p:grpSp>
        <p:nvGrpSpPr>
          <p:cNvPr id="27" name="组合 26"/>
          <p:cNvGrpSpPr/>
          <p:nvPr/>
        </p:nvGrpSpPr>
        <p:grpSpPr>
          <a:xfrm>
            <a:off x="5584575" y="4271031"/>
            <a:ext cx="1016000" cy="1016000"/>
            <a:chOff x="5584575" y="4271031"/>
            <a:chExt cx="1016000" cy="1016000"/>
          </a:xfrm>
        </p:grpSpPr>
        <p:sp>
          <p:nvSpPr>
            <p:cNvPr id="29" name="椭圆 28"/>
            <p:cNvSpPr/>
            <p:nvPr/>
          </p:nvSpPr>
          <p:spPr>
            <a:xfrm>
              <a:off x="5584575" y="4271031"/>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0" name="TextBox 29"/>
            <p:cNvSpPr txBox="1"/>
            <p:nvPr/>
          </p:nvSpPr>
          <p:spPr>
            <a:xfrm>
              <a:off x="5643609" y="4613597"/>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10%</a:t>
              </a:r>
              <a:endParaRPr lang="zh-CN" altLang="en-US" sz="2400" b="1" dirty="0">
                <a:latin typeface="微软雅黑" pitchFamily="34" charset="-122"/>
                <a:ea typeface="微软雅黑" pitchFamily="34" charset="-122"/>
              </a:endParaRPr>
            </a:p>
          </p:txBody>
        </p:sp>
      </p:grpSp>
      <p:grpSp>
        <p:nvGrpSpPr>
          <p:cNvPr id="31" name="组合 30"/>
          <p:cNvGrpSpPr/>
          <p:nvPr/>
        </p:nvGrpSpPr>
        <p:grpSpPr>
          <a:xfrm>
            <a:off x="4050164" y="3591237"/>
            <a:ext cx="1016000" cy="1016000"/>
            <a:chOff x="4050164" y="3591237"/>
            <a:chExt cx="1016000" cy="1016000"/>
          </a:xfrm>
        </p:grpSpPr>
        <p:sp>
          <p:nvSpPr>
            <p:cNvPr id="32" name="椭圆 31"/>
            <p:cNvSpPr/>
            <p:nvPr/>
          </p:nvSpPr>
          <p:spPr>
            <a:xfrm>
              <a:off x="4050164" y="3591237"/>
              <a:ext cx="1016000" cy="1016000"/>
            </a:xfrm>
            <a:prstGeom prst="ellips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3" name="TextBox 30"/>
            <p:cNvSpPr txBox="1"/>
            <p:nvPr/>
          </p:nvSpPr>
          <p:spPr>
            <a:xfrm>
              <a:off x="4124501" y="3926930"/>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35%</a:t>
              </a:r>
              <a:endParaRPr lang="zh-CN" altLang="en-US" sz="2400" b="1" dirty="0">
                <a:latin typeface="微软雅黑" pitchFamily="34" charset="-122"/>
                <a:ea typeface="微软雅黑" pitchFamily="34" charset="-122"/>
              </a:endParaRPr>
            </a:p>
          </p:txBody>
        </p:sp>
      </p:grpSp>
      <p:grpSp>
        <p:nvGrpSpPr>
          <p:cNvPr id="34" name="组合 33"/>
          <p:cNvGrpSpPr/>
          <p:nvPr/>
        </p:nvGrpSpPr>
        <p:grpSpPr>
          <a:xfrm>
            <a:off x="7138804" y="3591237"/>
            <a:ext cx="1016000" cy="1016000"/>
            <a:chOff x="7138804" y="3591237"/>
            <a:chExt cx="1016000" cy="1016000"/>
          </a:xfrm>
        </p:grpSpPr>
        <p:sp>
          <p:nvSpPr>
            <p:cNvPr id="35" name="椭圆 34"/>
            <p:cNvSpPr/>
            <p:nvPr/>
          </p:nvSpPr>
          <p:spPr>
            <a:xfrm>
              <a:off x="7138804" y="3591237"/>
              <a:ext cx="1016000" cy="1016000"/>
            </a:xfrm>
            <a:prstGeom prst="ellips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6" name="TextBox 31"/>
            <p:cNvSpPr txBox="1"/>
            <p:nvPr/>
          </p:nvSpPr>
          <p:spPr>
            <a:xfrm>
              <a:off x="7224350" y="3911792"/>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20%</a:t>
              </a:r>
              <a:endParaRPr lang="zh-CN" altLang="en-US" sz="2400" b="1" dirty="0">
                <a:latin typeface="微软雅黑" pitchFamily="34" charset="-122"/>
                <a:ea typeface="微软雅黑" pitchFamily="34" charset="-122"/>
              </a:endParaRPr>
            </a:p>
          </p:txBody>
        </p:sp>
      </p:grpSp>
      <p:sp>
        <p:nvSpPr>
          <p:cNvPr id="37" name="文本框 3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成本分析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2555008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strVal val="4*#ppt_w"/>
                                          </p:val>
                                        </p:tav>
                                        <p:tav tm="100000">
                                          <p:val>
                                            <p:strVal val="#ppt_w"/>
                                          </p:val>
                                        </p:tav>
                                      </p:tavLst>
                                    </p:anim>
                                    <p:anim calcmode="lin" valueType="num">
                                      <p:cBhvr>
                                        <p:cTn id="8" dur="750" fill="hold"/>
                                        <p:tgtEl>
                                          <p:spTgt spid="18"/>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18"/>
                                        </p:tgtEl>
                                      </p:cBhvr>
                                    </p:animEffect>
                                    <p:animScale>
                                      <p:cBhvr>
                                        <p:cTn id="12" dur="250" autoRev="1" fill="hold"/>
                                        <p:tgtEl>
                                          <p:spTgt spid="18"/>
                                        </p:tgtEl>
                                      </p:cBhvr>
                                      <p:by x="105000" y="105000"/>
                                    </p:animScale>
                                  </p:childTnLst>
                                </p:cTn>
                              </p:par>
                            </p:childTnLst>
                          </p:cTn>
                        </p:par>
                        <p:par>
                          <p:cTn id="13" fill="hold">
                            <p:stCondLst>
                              <p:cond delay="1250"/>
                            </p:stCondLst>
                            <p:childTnLst>
                              <p:par>
                                <p:cTn id="14" presetID="16" presetClass="entr" presetSubtype="37"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outVertical)">
                                      <p:cBhvr>
                                        <p:cTn id="16" dur="500"/>
                                        <p:tgtEl>
                                          <p:spTgt spid="7"/>
                                        </p:tgtEl>
                                      </p:cBhvr>
                                    </p:animEffect>
                                  </p:childTnLst>
                                </p:cTn>
                              </p:par>
                              <p:par>
                                <p:cTn id="17" presetID="22" presetClass="entr" presetSubtype="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1"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1750"/>
                            </p:stCondLst>
                            <p:childTnLst>
                              <p:par>
                                <p:cTn id="27" presetID="10"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25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nodeType="withEffect">
                                  <p:stCondLst>
                                    <p:cond delay="50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75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融资计划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62615" y="497776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9" name="矩形 47"/>
          <p:cNvSpPr>
            <a:spLocks noChangeArrowheads="1"/>
          </p:cNvSpPr>
          <p:nvPr/>
        </p:nvSpPr>
        <p:spPr bwMode="auto">
          <a:xfrm>
            <a:off x="6226471" y="497776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0" name="矩形 47"/>
          <p:cNvSpPr>
            <a:spLocks noChangeArrowheads="1"/>
          </p:cNvSpPr>
          <p:nvPr/>
        </p:nvSpPr>
        <p:spPr bwMode="auto">
          <a:xfrm>
            <a:off x="8965934" y="4995604"/>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1" name="矩形 47"/>
          <p:cNvSpPr>
            <a:spLocks noChangeArrowheads="1"/>
          </p:cNvSpPr>
          <p:nvPr/>
        </p:nvSpPr>
        <p:spPr bwMode="auto">
          <a:xfrm>
            <a:off x="3602078" y="497241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2" name="组合 11"/>
          <p:cNvGrpSpPr/>
          <p:nvPr/>
        </p:nvGrpSpPr>
        <p:grpSpPr>
          <a:xfrm>
            <a:off x="1052183" y="2531261"/>
            <a:ext cx="2012203" cy="1999856"/>
            <a:chOff x="969053" y="2212604"/>
            <a:chExt cx="2012203" cy="1999856"/>
          </a:xfrm>
        </p:grpSpPr>
        <p:sp>
          <p:nvSpPr>
            <p:cNvPr id="13" name="任意多边形 1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69053"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2325335"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60361" y="3173894"/>
              <a:ext cx="1415772" cy="584775"/>
            </a:xfrm>
            <a:prstGeom prst="rect">
              <a:avLst/>
            </a:prstGeom>
            <a:noFill/>
          </p:spPr>
          <p:txBody>
            <a:bodyPr wrap="none" rtlCol="0">
              <a:spAutoFit/>
            </a:bodyPr>
            <a:lstStyle/>
            <a:p>
              <a:r>
                <a:rPr lang="zh-CN" altLang="en-US" sz="3200" dirty="0" smtClean="0">
                  <a:latin typeface="Microsoft YaHei" panose="020B0503020204020204" pitchFamily="34" charset="-122"/>
                  <a:ea typeface="Microsoft YaHei" panose="020B0503020204020204" pitchFamily="34" charset="-122"/>
                </a:rPr>
                <a:t>计划一</a:t>
              </a:r>
              <a:endParaRPr lang="en-US" altLang="zh-CN" sz="3200" dirty="0">
                <a:latin typeface="Microsoft YaHei" panose="020B0503020204020204" pitchFamily="34" charset="-122"/>
                <a:ea typeface="Microsoft YaHei" panose="020B0503020204020204" pitchFamily="34" charset="-122"/>
              </a:endParaRPr>
            </a:p>
          </p:txBody>
        </p:sp>
      </p:grpSp>
      <p:grpSp>
        <p:nvGrpSpPr>
          <p:cNvPr id="18" name="组合 17"/>
          <p:cNvGrpSpPr/>
          <p:nvPr/>
        </p:nvGrpSpPr>
        <p:grpSpPr>
          <a:xfrm>
            <a:off x="3736212" y="2531261"/>
            <a:ext cx="2012203" cy="1999856"/>
            <a:chOff x="3653082" y="2212604"/>
            <a:chExt cx="2012203" cy="1999856"/>
          </a:xfrm>
        </p:grpSpPr>
        <p:sp>
          <p:nvSpPr>
            <p:cNvPr id="19" name="任意多边形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3653082"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5009364"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solidFill>
              <a:srgbClr val="2626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12172" y="3173894"/>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计划二</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grpSp>
        <p:nvGrpSpPr>
          <p:cNvPr id="22" name="组合 21"/>
          <p:cNvGrpSpPr/>
          <p:nvPr/>
        </p:nvGrpSpPr>
        <p:grpSpPr>
          <a:xfrm>
            <a:off x="6420241" y="2531261"/>
            <a:ext cx="2012203" cy="1999856"/>
            <a:chOff x="6337111" y="2212604"/>
            <a:chExt cx="2012203" cy="1999856"/>
          </a:xfrm>
        </p:grpSpPr>
        <p:sp>
          <p:nvSpPr>
            <p:cNvPr id="23" name="任意多边形 2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6337111"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7693393"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651436" y="3173894"/>
              <a:ext cx="1415772" cy="584775"/>
            </a:xfrm>
            <a:prstGeom prst="rect">
              <a:avLst/>
            </a:prstGeom>
            <a:noFill/>
          </p:spPr>
          <p:txBody>
            <a:bodyPr wrap="none" rtlCol="0">
              <a:spAutoFit/>
            </a:bodyPr>
            <a:lstStyle/>
            <a:p>
              <a:r>
                <a:rPr lang="zh-CN" altLang="en-US" sz="3200" dirty="0" smtClean="0">
                  <a:latin typeface="Microsoft YaHei" panose="020B0503020204020204" pitchFamily="34" charset="-122"/>
                  <a:ea typeface="Microsoft YaHei" panose="020B0503020204020204" pitchFamily="34" charset="-122"/>
                </a:rPr>
                <a:t>计划三</a:t>
              </a:r>
              <a:endParaRPr lang="en-US" altLang="zh-CN" sz="3200" dirty="0">
                <a:latin typeface="Microsoft YaHei" panose="020B0503020204020204" pitchFamily="34" charset="-122"/>
                <a:ea typeface="Microsoft YaHei" panose="020B0503020204020204" pitchFamily="34" charset="-122"/>
              </a:endParaRPr>
            </a:p>
          </p:txBody>
        </p:sp>
      </p:grpSp>
      <p:grpSp>
        <p:nvGrpSpPr>
          <p:cNvPr id="26" name="组合 25"/>
          <p:cNvGrpSpPr/>
          <p:nvPr/>
        </p:nvGrpSpPr>
        <p:grpSpPr>
          <a:xfrm>
            <a:off x="9104270" y="2531261"/>
            <a:ext cx="2012203" cy="1999856"/>
            <a:chOff x="9021140" y="2212604"/>
            <a:chExt cx="2012203" cy="1999856"/>
          </a:xfrm>
        </p:grpSpPr>
        <p:sp>
          <p:nvSpPr>
            <p:cNvPr id="27" name="任意多边形 2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021140"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10377422"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303247" y="3173894"/>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计划四</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51491182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par>
                                <p:cTn id="14" presetID="14" presetClass="entr" presetSubtype="10" fill="hold" nodeType="withEffect">
                                  <p:stCondLst>
                                    <p:cond delay="750"/>
                                  </p:stCondLst>
                                  <p:childTnLst>
                                    <p:set>
                                      <p:cBhvr>
                                        <p:cTn id="15" dur="1" fill="hold">
                                          <p:stCondLst>
                                            <p:cond delay="0"/>
                                          </p:stCondLst>
                                        </p:cTn>
                                        <p:tgtEl>
                                          <p:spTgt spid="26"/>
                                        </p:tgtEl>
                                        <p:attrNameLst>
                                          <p:attrName>style.visibility</p:attrName>
                                        </p:attrNameLst>
                                      </p:cBhvr>
                                      <p:to>
                                        <p:strVal val="visible"/>
                                      </p:to>
                                    </p:set>
                                    <p:animEffect transition="in" filter="randombar(horizontal)">
                                      <p:cBhvr>
                                        <p:cTn id="16" dur="500"/>
                                        <p:tgtEl>
                                          <p:spTgt spid="26"/>
                                        </p:tgtEl>
                                      </p:cBhvr>
                                    </p:animEffect>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022445"/>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202445"/>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202445"/>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 name="组合 6"/>
          <p:cNvGrpSpPr/>
          <p:nvPr/>
        </p:nvGrpSpPr>
        <p:grpSpPr>
          <a:xfrm>
            <a:off x="3926358" y="1952853"/>
            <a:ext cx="2304893" cy="2953085"/>
            <a:chOff x="3926358" y="1952853"/>
            <a:chExt cx="2304893" cy="2953085"/>
          </a:xfrm>
        </p:grpSpPr>
        <p:sp>
          <p:nvSpPr>
            <p:cNvPr id="8" name="等腰三角形 42"/>
            <p:cNvSpPr/>
            <p:nvPr/>
          </p:nvSpPr>
          <p:spPr>
            <a:xfrm rot="8100000">
              <a:off x="3926358" y="1952853"/>
              <a:ext cx="2304893" cy="2953085"/>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11"/>
            <p:cNvSpPr txBox="1"/>
            <p:nvPr/>
          </p:nvSpPr>
          <p:spPr>
            <a:xfrm>
              <a:off x="4094359" y="3103259"/>
              <a:ext cx="1608133" cy="584775"/>
            </a:xfrm>
            <a:prstGeom prst="rect">
              <a:avLst/>
            </a:prstGeom>
            <a:noFill/>
          </p:spPr>
          <p:txBody>
            <a:bodyPr wrap="none">
              <a:spAutoFit/>
            </a:bodyPr>
            <a:lstStyle/>
            <a:p>
              <a:pPr algn="ctr">
                <a:defRPr/>
              </a:pPr>
              <a:r>
                <a:rPr lang="en-US" altLang="zh-CN" sz="3200" b="1" dirty="0">
                  <a:latin typeface="微软雅黑" pitchFamily="34" charset="-122"/>
                  <a:ea typeface="微软雅黑" pitchFamily="34" charset="-122"/>
                </a:rPr>
                <a:t>1000</a:t>
              </a:r>
              <a:r>
                <a:rPr lang="zh-CN" altLang="en-US" sz="3200" b="1" dirty="0">
                  <a:latin typeface="微软雅黑" pitchFamily="34" charset="-122"/>
                  <a:ea typeface="微软雅黑" pitchFamily="34" charset="-122"/>
                </a:rPr>
                <a:t>万</a:t>
              </a:r>
            </a:p>
          </p:txBody>
        </p:sp>
      </p:grpSp>
      <p:sp>
        <p:nvSpPr>
          <p:cNvPr id="10" name="文本框 9"/>
          <p:cNvSpPr txBox="1"/>
          <p:nvPr/>
        </p:nvSpPr>
        <p:spPr>
          <a:xfrm>
            <a:off x="4620058" y="4788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资金预算</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11" name="椭圆 10"/>
          <p:cNvSpPr/>
          <p:nvPr/>
        </p:nvSpPr>
        <p:spPr>
          <a:xfrm>
            <a:off x="3287914" y="1592037"/>
            <a:ext cx="5265963" cy="5265963"/>
          </a:xfrm>
          <a:prstGeom prst="ellipse">
            <a:avLst/>
          </a:prstGeom>
          <a:noFill/>
          <a:ln w="12700">
            <a:solidFill>
              <a:srgbClr val="2626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2" name="等腰三角形 43"/>
          <p:cNvSpPr/>
          <p:nvPr/>
        </p:nvSpPr>
        <p:spPr>
          <a:xfrm rot="8100000">
            <a:off x="3899561" y="1889561"/>
            <a:ext cx="2410099" cy="3131281"/>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13" name="组合 12"/>
          <p:cNvGrpSpPr/>
          <p:nvPr/>
        </p:nvGrpSpPr>
        <p:grpSpPr>
          <a:xfrm>
            <a:off x="3539329" y="1688049"/>
            <a:ext cx="1238289" cy="1238289"/>
            <a:chOff x="3539329" y="1688049"/>
            <a:chExt cx="1238289" cy="1238289"/>
          </a:xfrm>
        </p:grpSpPr>
        <p:sp>
          <p:nvSpPr>
            <p:cNvPr id="16" name="椭圆 15"/>
            <p:cNvSpPr/>
            <p:nvPr/>
          </p:nvSpPr>
          <p:spPr>
            <a:xfrm>
              <a:off x="3539329" y="1688049"/>
              <a:ext cx="1238289" cy="1238289"/>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7" name="TextBox 6"/>
            <p:cNvSpPr txBox="1"/>
            <p:nvPr/>
          </p:nvSpPr>
          <p:spPr>
            <a:xfrm>
              <a:off x="3566360" y="1976081"/>
              <a:ext cx="1170668" cy="738664"/>
            </a:xfrm>
            <a:prstGeom prst="rect">
              <a:avLst/>
            </a:prstGeom>
            <a:noFill/>
          </p:spPr>
          <p:txBody>
            <a:bodyPr wrap="square" lIns="0" tIns="0" rIns="0" bIns="0" rtlCol="0">
              <a:spAutoFit/>
            </a:bodyPr>
            <a:lstStyle/>
            <a:p>
              <a:pPr algn="ctr"/>
              <a:r>
                <a:rPr lang="zh-CN" altLang="en-US" sz="2400" dirty="0">
                  <a:solidFill>
                    <a:schemeClr val="bg1"/>
                  </a:solidFill>
                  <a:latin typeface="微软雅黑" pitchFamily="34" charset="-122"/>
                  <a:ea typeface="微软雅黑" pitchFamily="34" charset="-122"/>
                </a:rPr>
                <a:t>所需</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资金</a:t>
              </a:r>
            </a:p>
          </p:txBody>
        </p:sp>
      </p:grpSp>
      <p:sp>
        <p:nvSpPr>
          <p:cNvPr id="18" name="TextBox 9"/>
          <p:cNvSpPr txBox="1"/>
          <p:nvPr/>
        </p:nvSpPr>
        <p:spPr>
          <a:xfrm>
            <a:off x="831272" y="2775439"/>
            <a:ext cx="2138581" cy="207749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rgbClr val="262626"/>
                </a:solidFill>
              </a:rPr>
              <a:t>点击输入简要文字内容，文字内容需概括精炼，不用多余的文字修饰，言简意赅的说明分项内容。</a:t>
            </a:r>
            <a:endParaRPr lang="en-US" altLang="zh-CN" sz="1800" dirty="0">
              <a:solidFill>
                <a:srgbClr val="262626"/>
              </a:solidFill>
            </a:endParaRPr>
          </a:p>
        </p:txBody>
      </p:sp>
      <p:grpSp>
        <p:nvGrpSpPr>
          <p:cNvPr id="19" name="组合 18"/>
          <p:cNvGrpSpPr/>
          <p:nvPr/>
        </p:nvGrpSpPr>
        <p:grpSpPr>
          <a:xfrm>
            <a:off x="6181307" y="3640678"/>
            <a:ext cx="1962348" cy="2523695"/>
            <a:chOff x="6181307" y="3640678"/>
            <a:chExt cx="1962348" cy="2523695"/>
          </a:xfrm>
        </p:grpSpPr>
        <p:sp>
          <p:nvSpPr>
            <p:cNvPr id="20" name="椭圆 34"/>
            <p:cNvSpPr/>
            <p:nvPr/>
          </p:nvSpPr>
          <p:spPr>
            <a:xfrm rot="18900000">
              <a:off x="6181307" y="3640678"/>
              <a:ext cx="1962348" cy="2523695"/>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Box 13"/>
            <p:cNvSpPr txBox="1"/>
            <p:nvPr/>
          </p:nvSpPr>
          <p:spPr>
            <a:xfrm>
              <a:off x="6635676" y="4677152"/>
              <a:ext cx="1207383" cy="523220"/>
            </a:xfrm>
            <a:prstGeom prst="rect">
              <a:avLst/>
            </a:prstGeom>
            <a:noFill/>
          </p:spPr>
          <p:txBody>
            <a:bodyPr wrap="none">
              <a:spAutoFit/>
            </a:bodyPr>
            <a:lstStyle/>
            <a:p>
              <a:pPr algn="ctr">
                <a:defRPr/>
              </a:pPr>
              <a:r>
                <a:rPr lang="en-US" altLang="zh-CN" sz="2800" b="1" dirty="0">
                  <a:latin typeface="微软雅黑" pitchFamily="34" charset="-122"/>
                  <a:ea typeface="微软雅黑" pitchFamily="34" charset="-122"/>
                </a:rPr>
                <a:t>300</a:t>
              </a:r>
              <a:r>
                <a:rPr lang="zh-CN" altLang="en-US" sz="2800" b="1" dirty="0">
                  <a:latin typeface="微软雅黑" pitchFamily="34" charset="-122"/>
                  <a:ea typeface="微软雅黑" pitchFamily="34" charset="-122"/>
                </a:rPr>
                <a:t>万</a:t>
              </a:r>
            </a:p>
          </p:txBody>
        </p:sp>
      </p:grpSp>
      <p:sp>
        <p:nvSpPr>
          <p:cNvPr id="22" name="TextBox 9"/>
          <p:cNvSpPr txBox="1"/>
          <p:nvPr/>
        </p:nvSpPr>
        <p:spPr>
          <a:xfrm>
            <a:off x="9054636" y="3103259"/>
            <a:ext cx="2138581" cy="207749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rgbClr val="262626"/>
                </a:solidFill>
              </a:rPr>
              <a:t>点击输入简要文字内容，文字内容需概括精炼，不用多余的文字修饰，言简意赅的说明分项内容。</a:t>
            </a:r>
            <a:endParaRPr lang="en-US" altLang="zh-CN" sz="1800" dirty="0">
              <a:solidFill>
                <a:srgbClr val="262626"/>
              </a:solidFill>
            </a:endParaRPr>
          </a:p>
        </p:txBody>
      </p:sp>
      <p:grpSp>
        <p:nvGrpSpPr>
          <p:cNvPr id="23" name="组合 22"/>
          <p:cNvGrpSpPr/>
          <p:nvPr/>
        </p:nvGrpSpPr>
        <p:grpSpPr>
          <a:xfrm>
            <a:off x="7465906" y="5109949"/>
            <a:ext cx="1199489" cy="1186610"/>
            <a:chOff x="7465906" y="5109949"/>
            <a:chExt cx="1199489" cy="1186610"/>
          </a:xfrm>
        </p:grpSpPr>
        <p:sp>
          <p:nvSpPr>
            <p:cNvPr id="24" name="椭圆 23"/>
            <p:cNvSpPr/>
            <p:nvPr/>
          </p:nvSpPr>
          <p:spPr>
            <a:xfrm>
              <a:off x="7465906" y="5109949"/>
              <a:ext cx="1186609" cy="1186610"/>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25" name="TextBox 8"/>
            <p:cNvSpPr txBox="1"/>
            <p:nvPr/>
          </p:nvSpPr>
          <p:spPr>
            <a:xfrm>
              <a:off x="7543585" y="5376067"/>
              <a:ext cx="1121810" cy="738664"/>
            </a:xfrm>
            <a:prstGeom prst="rect">
              <a:avLst/>
            </a:prstGeom>
            <a:noFill/>
          </p:spPr>
          <p:txBody>
            <a:bodyPr wrap="square" lIns="0" tIns="0" rIns="0" bIns="0" rtlCol="0">
              <a:spAutoFit/>
            </a:bodyPr>
            <a:lstStyle/>
            <a:p>
              <a:pPr algn="ctr"/>
              <a:r>
                <a:rPr lang="zh-CN" altLang="en-US" sz="2400" dirty="0">
                  <a:solidFill>
                    <a:schemeClr val="bg1"/>
                  </a:solidFill>
                  <a:latin typeface="微软雅黑" pitchFamily="34" charset="-122"/>
                  <a:ea typeface="微软雅黑" pitchFamily="34" charset="-122"/>
                </a:rPr>
                <a:t>现有</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资金</a:t>
              </a:r>
            </a:p>
          </p:txBody>
        </p:sp>
      </p:grpSp>
    </p:spTree>
    <p:extLst>
      <p:ext uri="{BB962C8B-B14F-4D97-AF65-F5344CB8AC3E}">
        <p14:creationId xmlns:p14="http://schemas.microsoft.com/office/powerpoint/2010/main" val="5430628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childTnLst>
                          </p:cTn>
                        </p:par>
                        <p:par>
                          <p:cTn id="8" fill="hold">
                            <p:stCondLst>
                              <p:cond delay="1000"/>
                            </p:stCondLst>
                            <p:childTnLst>
                              <p:par>
                                <p:cTn id="9" presetID="2" presetClass="entr" presetSubtype="9" decel="3066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6" decel="30667"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52"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Scale>
                                      <p:cBhvr>
                                        <p:cTn id="2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3"/>
                                        </p:tgtEl>
                                        <p:attrNameLst>
                                          <p:attrName>ppt_x</p:attrName>
                                          <p:attrName>ppt_y</p:attrName>
                                        </p:attrNameLst>
                                      </p:cBhvr>
                                    </p:animMotion>
                                    <p:animEffect transition="in" filter="fade">
                                      <p:cBhvr>
                                        <p:cTn id="22" dur="1000"/>
                                        <p:tgtEl>
                                          <p:spTgt spid="23"/>
                                        </p:tgtEl>
                                      </p:cBhvr>
                                    </p:animEffect>
                                  </p:childTnLst>
                                </p:cTn>
                              </p:par>
                              <p:par>
                                <p:cTn id="23" presetID="52"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3"/>
                                        </p:tgtEl>
                                        <p:attrNameLst>
                                          <p:attrName>ppt_x</p:attrName>
                                          <p:attrName>ppt_y</p:attrName>
                                        </p:attrNameLst>
                                      </p:cBhvr>
                                    </p:animMotion>
                                    <p:animEffect transition="in" filter="fade">
                                      <p:cBhvr>
                                        <p:cTn id="27" dur="1000"/>
                                        <p:tgtEl>
                                          <p:spTgt spid="13"/>
                                        </p:tgtEl>
                                      </p:cBhvr>
                                    </p:animEffect>
                                  </p:childTnLst>
                                </p:cTn>
                              </p:par>
                            </p:childTnLst>
                          </p:cTn>
                        </p:par>
                        <p:par>
                          <p:cTn id="28" fill="hold">
                            <p:stCondLst>
                              <p:cond delay="275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3250"/>
                            </p:stCondLst>
                            <p:childTnLst>
                              <p:par>
                                <p:cTn id="33" presetID="22" presetClass="entr" presetSubtype="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资金用途</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2918626" y="2186648"/>
            <a:ext cx="242316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56505A"/>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964346" y="3432518"/>
            <a:ext cx="1040130" cy="171450"/>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000000"/>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3032926" y="5112728"/>
            <a:ext cx="73152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56505A"/>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873406" y="6210008"/>
            <a:ext cx="2217420"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A08D7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947826" y="4918418"/>
            <a:ext cx="1303020" cy="251460"/>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000000"/>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7856386" y="2975318"/>
            <a:ext cx="1440180"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A08D7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016285" y="5590514"/>
            <a:ext cx="1060450" cy="819150"/>
            <a:chOff x="6016285" y="5216439"/>
            <a:chExt cx="1060450" cy="819150"/>
          </a:xfrm>
        </p:grpSpPr>
        <p:sp>
          <p:nvSpPr>
            <p:cNvPr id="17" name="Freeform 6"/>
            <p:cNvSpPr>
              <a:spLocks/>
            </p:cNvSpPr>
            <p:nvPr/>
          </p:nvSpPr>
          <p:spPr bwMode="auto">
            <a:xfrm rot="20700000">
              <a:off x="6016285" y="5216439"/>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51460" y="5430694"/>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9" name="组合 18"/>
          <p:cNvGrpSpPr/>
          <p:nvPr/>
        </p:nvGrpSpPr>
        <p:grpSpPr>
          <a:xfrm>
            <a:off x="6942422" y="4864295"/>
            <a:ext cx="1084263" cy="1011237"/>
            <a:chOff x="6942422" y="4490220"/>
            <a:chExt cx="1084263" cy="1011237"/>
          </a:xfrm>
        </p:grpSpPr>
        <p:sp>
          <p:nvSpPr>
            <p:cNvPr id="20" name="Freeform 7"/>
            <p:cNvSpPr>
              <a:spLocks/>
            </p:cNvSpPr>
            <p:nvPr/>
          </p:nvSpPr>
          <p:spPr bwMode="auto">
            <a:xfrm rot="20700000">
              <a:off x="6942422" y="4490220"/>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011013" y="4773007"/>
              <a:ext cx="890516" cy="523220"/>
            </a:xfrm>
            <a:prstGeom prst="rect">
              <a:avLst/>
            </a:prstGeom>
            <a:effectLst/>
          </p:spPr>
          <p:txBody>
            <a:bodyPr wrap="square">
              <a:spAutoFit/>
            </a:bodyPr>
            <a:lstStyle/>
            <a:p>
              <a:pPr algn="ctr"/>
              <a:r>
                <a:rPr lang="en-US" altLang="zh-CN" sz="2800" dirty="0" smtClean="0">
                  <a:latin typeface="Kartika" panose="02020503030404060203" pitchFamily="18" charset="0"/>
                  <a:ea typeface="微软雅黑" panose="020B0503020204020204" pitchFamily="34" charset="-122"/>
                  <a:cs typeface="Kartika" panose="02020503030404060203" pitchFamily="18" charset="0"/>
                </a:rPr>
                <a:t>02</a:t>
              </a:r>
              <a:endParaRPr lang="zh-CN" altLang="en-US" sz="2800" dirty="0">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2" name="组合 21"/>
          <p:cNvGrpSpPr/>
          <p:nvPr/>
        </p:nvGrpSpPr>
        <p:grpSpPr>
          <a:xfrm>
            <a:off x="7142211" y="2865127"/>
            <a:ext cx="1373188" cy="2009775"/>
            <a:chOff x="7142211" y="2491052"/>
            <a:chExt cx="1373188" cy="2009775"/>
          </a:xfrm>
        </p:grpSpPr>
        <p:sp>
          <p:nvSpPr>
            <p:cNvPr id="23" name="Freeform 5"/>
            <p:cNvSpPr>
              <a:spLocks/>
            </p:cNvSpPr>
            <p:nvPr/>
          </p:nvSpPr>
          <p:spPr bwMode="auto">
            <a:xfrm rot="20700000">
              <a:off x="7142211" y="2491052"/>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456271" y="3320767"/>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5" name="组合 24"/>
          <p:cNvGrpSpPr/>
          <p:nvPr/>
        </p:nvGrpSpPr>
        <p:grpSpPr>
          <a:xfrm>
            <a:off x="4706507" y="2099445"/>
            <a:ext cx="1057275" cy="822325"/>
            <a:chOff x="4706507" y="1725370"/>
            <a:chExt cx="1057275" cy="822325"/>
          </a:xfrm>
        </p:grpSpPr>
        <p:sp>
          <p:nvSpPr>
            <p:cNvPr id="26" name="Freeform 9"/>
            <p:cNvSpPr>
              <a:spLocks/>
            </p:cNvSpPr>
            <p:nvPr/>
          </p:nvSpPr>
          <p:spPr bwMode="auto">
            <a:xfrm rot="20700000">
              <a:off x="4706507" y="1725370"/>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844593" y="1878759"/>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9" name="组合 28"/>
          <p:cNvGrpSpPr/>
          <p:nvPr/>
        </p:nvGrpSpPr>
        <p:grpSpPr>
          <a:xfrm>
            <a:off x="3776508" y="2645485"/>
            <a:ext cx="1087438" cy="1016000"/>
            <a:chOff x="3776508" y="2271410"/>
            <a:chExt cx="1087438" cy="1016000"/>
          </a:xfrm>
        </p:grpSpPr>
        <p:sp>
          <p:nvSpPr>
            <p:cNvPr id="30" name="Freeform 10"/>
            <p:cNvSpPr>
              <a:spLocks/>
            </p:cNvSpPr>
            <p:nvPr/>
          </p:nvSpPr>
          <p:spPr bwMode="auto">
            <a:xfrm rot="20700000">
              <a:off x="3776508" y="2271410"/>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893245" y="2579028"/>
              <a:ext cx="890516" cy="523220"/>
            </a:xfrm>
            <a:prstGeom prst="rect">
              <a:avLst/>
            </a:prstGeom>
            <a:effectLst/>
          </p:spPr>
          <p:txBody>
            <a:bodyPr wrap="square">
              <a:spAutoFit/>
            </a:bodyPr>
            <a:lstStyle/>
            <a:p>
              <a:pPr algn="ctr"/>
              <a:r>
                <a:rPr lang="en-US" altLang="zh-CN" sz="2800" dirty="0" smtClean="0">
                  <a:latin typeface="Kartika" panose="02020503030404060203" pitchFamily="18" charset="0"/>
                  <a:ea typeface="微软雅黑" panose="020B0503020204020204" pitchFamily="34" charset="-122"/>
                  <a:cs typeface="Kartika" panose="02020503030404060203" pitchFamily="18" charset="0"/>
                </a:rPr>
                <a:t>05</a:t>
              </a:r>
              <a:endParaRPr lang="zh-CN" altLang="en-US" sz="2800" dirty="0">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32" name="组合 31"/>
          <p:cNvGrpSpPr/>
          <p:nvPr/>
        </p:nvGrpSpPr>
        <p:grpSpPr>
          <a:xfrm>
            <a:off x="3404738" y="3682348"/>
            <a:ext cx="1387475" cy="2016125"/>
            <a:chOff x="3404738" y="3308273"/>
            <a:chExt cx="1387475" cy="2016125"/>
          </a:xfrm>
        </p:grpSpPr>
        <p:sp>
          <p:nvSpPr>
            <p:cNvPr id="33" name="Freeform 11"/>
            <p:cNvSpPr>
              <a:spLocks/>
            </p:cNvSpPr>
            <p:nvPr/>
          </p:nvSpPr>
          <p:spPr bwMode="auto">
            <a:xfrm rot="20700000">
              <a:off x="3404738" y="3308273"/>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604706" y="4140342"/>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06</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35" name="矩形 47"/>
          <p:cNvSpPr>
            <a:spLocks noChangeArrowheads="1"/>
          </p:cNvSpPr>
          <p:nvPr/>
        </p:nvSpPr>
        <p:spPr bwMode="auto">
          <a:xfrm>
            <a:off x="280303" y="179296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6" name="矩形 47"/>
          <p:cNvSpPr>
            <a:spLocks noChangeArrowheads="1"/>
          </p:cNvSpPr>
          <p:nvPr/>
        </p:nvSpPr>
        <p:spPr bwMode="auto">
          <a:xfrm>
            <a:off x="275136" y="315791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7" name="矩形 47"/>
          <p:cNvSpPr>
            <a:spLocks noChangeArrowheads="1"/>
          </p:cNvSpPr>
          <p:nvPr/>
        </p:nvSpPr>
        <p:spPr bwMode="auto">
          <a:xfrm>
            <a:off x="281611" y="462287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9584271" y="257403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9" name="矩形 47"/>
          <p:cNvSpPr>
            <a:spLocks noChangeArrowheads="1"/>
          </p:cNvSpPr>
          <p:nvPr/>
        </p:nvSpPr>
        <p:spPr bwMode="auto">
          <a:xfrm>
            <a:off x="9584271" y="4496768"/>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9584271" y="575243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41" name="组合 40"/>
          <p:cNvGrpSpPr/>
          <p:nvPr/>
        </p:nvGrpSpPr>
        <p:grpSpPr>
          <a:xfrm>
            <a:off x="5045997" y="3342168"/>
            <a:ext cx="1792288" cy="1792287"/>
            <a:chOff x="5045997" y="3342168"/>
            <a:chExt cx="1792288" cy="1792287"/>
          </a:xfrm>
        </p:grpSpPr>
        <p:sp>
          <p:nvSpPr>
            <p:cNvPr id="42" name="Oval 8"/>
            <p:cNvSpPr>
              <a:spLocks noChangeArrowheads="1"/>
            </p:cNvSpPr>
            <p:nvPr/>
          </p:nvSpPr>
          <p:spPr bwMode="auto">
            <a:xfrm rot="20700000">
              <a:off x="5045997" y="3342168"/>
              <a:ext cx="1792288" cy="1792287"/>
            </a:xfrm>
            <a:prstGeom prst="ellipse">
              <a:avLst/>
            </a:prstGeom>
            <a:gradFill>
              <a:gsLst>
                <a:gs pos="0">
                  <a:srgbClr val="FCEF75"/>
                </a:gs>
                <a:gs pos="100000">
                  <a:srgbClr val="D3A02D"/>
                </a:gs>
              </a:gsLst>
              <a:lin ang="3600000" scaled="1"/>
            </a:gradFill>
            <a:ln w="127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16"/>
            <p:cNvSpPr>
              <a:spLocks noEditPoints="1"/>
            </p:cNvSpPr>
            <p:nvPr/>
          </p:nvSpPr>
          <p:spPr bwMode="auto">
            <a:xfrm>
              <a:off x="5510787" y="3923757"/>
              <a:ext cx="804216" cy="641336"/>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130417985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1250"/>
                                        <p:tgtEl>
                                          <p:spTgt spid="41"/>
                                        </p:tgtEl>
                                      </p:cBhvr>
                                    </p:animEffect>
                                  </p:childTnLst>
                                </p:cTn>
                              </p:par>
                            </p:childTnLst>
                          </p:cTn>
                        </p:par>
                        <p:par>
                          <p:cTn id="8" fill="hold">
                            <p:stCondLst>
                              <p:cond delay="1250"/>
                            </p:stCondLst>
                            <p:childTnLst>
                              <p:par>
                                <p:cTn id="9" presetID="9"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dissolve">
                                      <p:cBhvr>
                                        <p:cTn id="11" dur="500"/>
                                        <p:tgtEl>
                                          <p:spTgt spid="16"/>
                                        </p:tgtEl>
                                      </p:cBhvr>
                                    </p:animEffect>
                                  </p:childTnLst>
                                </p:cTn>
                              </p:par>
                              <p:par>
                                <p:cTn id="12" presetID="9" presetClass="entr" presetSubtype="0" fill="hold" nodeType="withEffect">
                                  <p:stCondLst>
                                    <p:cond delay="250"/>
                                  </p:stCondLst>
                                  <p:childTnLst>
                                    <p:set>
                                      <p:cBhvr>
                                        <p:cTn id="13" dur="1" fill="hold">
                                          <p:stCondLst>
                                            <p:cond delay="0"/>
                                          </p:stCondLst>
                                        </p:cTn>
                                        <p:tgtEl>
                                          <p:spTgt spid="19"/>
                                        </p:tgtEl>
                                        <p:attrNameLst>
                                          <p:attrName>style.visibility</p:attrName>
                                        </p:attrNameLst>
                                      </p:cBhvr>
                                      <p:to>
                                        <p:strVal val="visible"/>
                                      </p:to>
                                    </p:set>
                                    <p:animEffect transition="in" filter="dissolve">
                                      <p:cBhvr>
                                        <p:cTn id="14" dur="500"/>
                                        <p:tgtEl>
                                          <p:spTgt spid="19"/>
                                        </p:tgtEl>
                                      </p:cBhvr>
                                    </p:animEffect>
                                  </p:childTnLst>
                                </p:cTn>
                              </p:par>
                              <p:par>
                                <p:cTn id="15" presetID="9"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dissolve">
                                      <p:cBhvr>
                                        <p:cTn id="17" dur="500"/>
                                        <p:tgtEl>
                                          <p:spTgt spid="22"/>
                                        </p:tgtEl>
                                      </p:cBhvr>
                                    </p:animEffect>
                                  </p:childTnLst>
                                </p:cTn>
                              </p:par>
                              <p:par>
                                <p:cTn id="18" presetID="9" presetClass="entr" presetSubtype="0" fill="hold" nodeType="withEffect">
                                  <p:stCondLst>
                                    <p:cond delay="750"/>
                                  </p:stCondLst>
                                  <p:childTnLst>
                                    <p:set>
                                      <p:cBhvr>
                                        <p:cTn id="19" dur="1" fill="hold">
                                          <p:stCondLst>
                                            <p:cond delay="0"/>
                                          </p:stCondLst>
                                        </p:cTn>
                                        <p:tgtEl>
                                          <p:spTgt spid="25"/>
                                        </p:tgtEl>
                                        <p:attrNameLst>
                                          <p:attrName>style.visibility</p:attrName>
                                        </p:attrNameLst>
                                      </p:cBhvr>
                                      <p:to>
                                        <p:strVal val="visible"/>
                                      </p:to>
                                    </p:set>
                                    <p:animEffect transition="in" filter="dissolve">
                                      <p:cBhvr>
                                        <p:cTn id="20" dur="500"/>
                                        <p:tgtEl>
                                          <p:spTgt spid="25"/>
                                        </p:tgtEl>
                                      </p:cBhvr>
                                    </p:animEffect>
                                  </p:childTnLst>
                                </p:cTn>
                              </p:par>
                              <p:par>
                                <p:cTn id="21" presetID="9" presetClass="entr" presetSubtype="0" fill="hold" nodeType="withEffect">
                                  <p:stCondLst>
                                    <p:cond delay="1000"/>
                                  </p:stCondLst>
                                  <p:childTnLst>
                                    <p:set>
                                      <p:cBhvr>
                                        <p:cTn id="22" dur="1" fill="hold">
                                          <p:stCondLst>
                                            <p:cond delay="0"/>
                                          </p:stCondLst>
                                        </p:cTn>
                                        <p:tgtEl>
                                          <p:spTgt spid="29"/>
                                        </p:tgtEl>
                                        <p:attrNameLst>
                                          <p:attrName>style.visibility</p:attrName>
                                        </p:attrNameLst>
                                      </p:cBhvr>
                                      <p:to>
                                        <p:strVal val="visible"/>
                                      </p:to>
                                    </p:set>
                                    <p:animEffect transition="in" filter="dissolve">
                                      <p:cBhvr>
                                        <p:cTn id="23" dur="500"/>
                                        <p:tgtEl>
                                          <p:spTgt spid="29"/>
                                        </p:tgtEl>
                                      </p:cBhvr>
                                    </p:animEffect>
                                  </p:childTnLst>
                                </p:cTn>
                              </p:par>
                              <p:par>
                                <p:cTn id="24" presetID="9" presetClass="entr" presetSubtype="0" fill="hold" nodeType="withEffect">
                                  <p:stCondLst>
                                    <p:cond delay="1250"/>
                                  </p:stCondLst>
                                  <p:childTnLst>
                                    <p:set>
                                      <p:cBhvr>
                                        <p:cTn id="25" dur="1" fill="hold">
                                          <p:stCondLst>
                                            <p:cond delay="0"/>
                                          </p:stCondLst>
                                        </p:cTn>
                                        <p:tgtEl>
                                          <p:spTgt spid="32"/>
                                        </p:tgtEl>
                                        <p:attrNameLst>
                                          <p:attrName>style.visibility</p:attrName>
                                        </p:attrNameLst>
                                      </p:cBhvr>
                                      <p:to>
                                        <p:strVal val="visible"/>
                                      </p:to>
                                    </p:set>
                                    <p:animEffect transition="in" filter="dissolve">
                                      <p:cBhvr>
                                        <p:cTn id="26" dur="500"/>
                                        <p:tgtEl>
                                          <p:spTgt spid="32"/>
                                        </p:tgtEl>
                                      </p:cBhvr>
                                    </p:animEffect>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3500"/>
                            </p:stCondLst>
                            <p:childTnLst>
                              <p:par>
                                <p:cTn id="47" presetID="2" presetClass="entr" presetSubtype="8" decel="28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750" fill="hold"/>
                                        <p:tgtEl>
                                          <p:spTgt spid="35"/>
                                        </p:tgtEl>
                                        <p:attrNameLst>
                                          <p:attrName>ppt_x</p:attrName>
                                        </p:attrNameLst>
                                      </p:cBhvr>
                                      <p:tavLst>
                                        <p:tav tm="0">
                                          <p:val>
                                            <p:strVal val="0-#ppt_w/2"/>
                                          </p:val>
                                        </p:tav>
                                        <p:tav tm="100000">
                                          <p:val>
                                            <p:strVal val="#ppt_x"/>
                                          </p:val>
                                        </p:tav>
                                      </p:tavLst>
                                    </p:anim>
                                    <p:anim calcmode="lin" valueType="num">
                                      <p:cBhvr additive="base">
                                        <p:cTn id="50" dur="75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8" decel="28000" fill="hold" grpId="0" nodeType="withEffect">
                                  <p:stCondLst>
                                    <p:cond delay="25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750" fill="hold"/>
                                        <p:tgtEl>
                                          <p:spTgt spid="36"/>
                                        </p:tgtEl>
                                        <p:attrNameLst>
                                          <p:attrName>ppt_x</p:attrName>
                                        </p:attrNameLst>
                                      </p:cBhvr>
                                      <p:tavLst>
                                        <p:tav tm="0">
                                          <p:val>
                                            <p:strVal val="0-#ppt_w/2"/>
                                          </p:val>
                                        </p:tav>
                                        <p:tav tm="100000">
                                          <p:val>
                                            <p:strVal val="#ppt_x"/>
                                          </p:val>
                                        </p:tav>
                                      </p:tavLst>
                                    </p:anim>
                                    <p:anim calcmode="lin" valueType="num">
                                      <p:cBhvr additive="base">
                                        <p:cTn id="54" dur="750" fill="hold"/>
                                        <p:tgtEl>
                                          <p:spTgt spid="36"/>
                                        </p:tgtEl>
                                        <p:attrNameLst>
                                          <p:attrName>ppt_y</p:attrName>
                                        </p:attrNameLst>
                                      </p:cBhvr>
                                      <p:tavLst>
                                        <p:tav tm="0">
                                          <p:val>
                                            <p:strVal val="#ppt_y"/>
                                          </p:val>
                                        </p:tav>
                                        <p:tav tm="100000">
                                          <p:val>
                                            <p:strVal val="#ppt_y"/>
                                          </p:val>
                                        </p:tav>
                                      </p:tavLst>
                                    </p:anim>
                                  </p:childTnLst>
                                </p:cTn>
                              </p:par>
                              <p:par>
                                <p:cTn id="55" presetID="2" presetClass="entr" presetSubtype="8" decel="28000" fill="hold" grpId="0"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750" fill="hold"/>
                                        <p:tgtEl>
                                          <p:spTgt spid="37"/>
                                        </p:tgtEl>
                                        <p:attrNameLst>
                                          <p:attrName>ppt_x</p:attrName>
                                        </p:attrNameLst>
                                      </p:cBhvr>
                                      <p:tavLst>
                                        <p:tav tm="0">
                                          <p:val>
                                            <p:strVal val="0-#ppt_w/2"/>
                                          </p:val>
                                        </p:tav>
                                        <p:tav tm="100000">
                                          <p:val>
                                            <p:strVal val="#ppt_x"/>
                                          </p:val>
                                        </p:tav>
                                      </p:tavLst>
                                    </p:anim>
                                    <p:anim calcmode="lin" valueType="num">
                                      <p:cBhvr additive="base">
                                        <p:cTn id="58" dur="750" fill="hold"/>
                                        <p:tgtEl>
                                          <p:spTgt spid="37"/>
                                        </p:tgtEl>
                                        <p:attrNameLst>
                                          <p:attrName>ppt_y</p:attrName>
                                        </p:attrNameLst>
                                      </p:cBhvr>
                                      <p:tavLst>
                                        <p:tav tm="0">
                                          <p:val>
                                            <p:strVal val="#ppt_y"/>
                                          </p:val>
                                        </p:tav>
                                        <p:tav tm="100000">
                                          <p:val>
                                            <p:strVal val="#ppt_y"/>
                                          </p:val>
                                        </p:tav>
                                      </p:tavLst>
                                    </p:anim>
                                  </p:childTnLst>
                                </p:cTn>
                              </p:par>
                              <p:par>
                                <p:cTn id="59" presetID="2" presetClass="entr" presetSubtype="2" decel="28000" fill="hold" grpId="0" nodeType="withEffect">
                                  <p:stCondLst>
                                    <p:cond delay="75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750" fill="hold"/>
                                        <p:tgtEl>
                                          <p:spTgt spid="38"/>
                                        </p:tgtEl>
                                        <p:attrNameLst>
                                          <p:attrName>ppt_x</p:attrName>
                                        </p:attrNameLst>
                                      </p:cBhvr>
                                      <p:tavLst>
                                        <p:tav tm="0">
                                          <p:val>
                                            <p:strVal val="1+#ppt_w/2"/>
                                          </p:val>
                                        </p:tav>
                                        <p:tav tm="100000">
                                          <p:val>
                                            <p:strVal val="#ppt_x"/>
                                          </p:val>
                                        </p:tav>
                                      </p:tavLst>
                                    </p:anim>
                                    <p:anim calcmode="lin" valueType="num">
                                      <p:cBhvr additive="base">
                                        <p:cTn id="62" dur="750" fill="hold"/>
                                        <p:tgtEl>
                                          <p:spTgt spid="38"/>
                                        </p:tgtEl>
                                        <p:attrNameLst>
                                          <p:attrName>ppt_y</p:attrName>
                                        </p:attrNameLst>
                                      </p:cBhvr>
                                      <p:tavLst>
                                        <p:tav tm="0">
                                          <p:val>
                                            <p:strVal val="#ppt_y"/>
                                          </p:val>
                                        </p:tav>
                                        <p:tav tm="100000">
                                          <p:val>
                                            <p:strVal val="#ppt_y"/>
                                          </p:val>
                                        </p:tav>
                                      </p:tavLst>
                                    </p:anim>
                                  </p:childTnLst>
                                </p:cTn>
                              </p:par>
                              <p:par>
                                <p:cTn id="63" presetID="2" presetClass="entr" presetSubtype="2" decel="28000" fill="hold" grpId="0" nodeType="withEffect">
                                  <p:stCondLst>
                                    <p:cond delay="100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750" fill="hold"/>
                                        <p:tgtEl>
                                          <p:spTgt spid="39"/>
                                        </p:tgtEl>
                                        <p:attrNameLst>
                                          <p:attrName>ppt_x</p:attrName>
                                        </p:attrNameLst>
                                      </p:cBhvr>
                                      <p:tavLst>
                                        <p:tav tm="0">
                                          <p:val>
                                            <p:strVal val="1+#ppt_w/2"/>
                                          </p:val>
                                        </p:tav>
                                        <p:tav tm="100000">
                                          <p:val>
                                            <p:strVal val="#ppt_x"/>
                                          </p:val>
                                        </p:tav>
                                      </p:tavLst>
                                    </p:anim>
                                    <p:anim calcmode="lin" valueType="num">
                                      <p:cBhvr additive="base">
                                        <p:cTn id="66" dur="750" fill="hold"/>
                                        <p:tgtEl>
                                          <p:spTgt spid="39"/>
                                        </p:tgtEl>
                                        <p:attrNameLst>
                                          <p:attrName>ppt_y</p:attrName>
                                        </p:attrNameLst>
                                      </p:cBhvr>
                                      <p:tavLst>
                                        <p:tav tm="0">
                                          <p:val>
                                            <p:strVal val="#ppt_y"/>
                                          </p:val>
                                        </p:tav>
                                        <p:tav tm="100000">
                                          <p:val>
                                            <p:strVal val="#ppt_y"/>
                                          </p:val>
                                        </p:tav>
                                      </p:tavLst>
                                    </p:anim>
                                  </p:childTnLst>
                                </p:cTn>
                              </p:par>
                              <p:par>
                                <p:cTn id="67" presetID="2" presetClass="entr" presetSubtype="2" decel="28000" fill="hold" grpId="0" nodeType="withEffect">
                                  <p:stCondLst>
                                    <p:cond delay="125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750" fill="hold"/>
                                        <p:tgtEl>
                                          <p:spTgt spid="40"/>
                                        </p:tgtEl>
                                        <p:attrNameLst>
                                          <p:attrName>ppt_x</p:attrName>
                                        </p:attrNameLst>
                                      </p:cBhvr>
                                      <p:tavLst>
                                        <p:tav tm="0">
                                          <p:val>
                                            <p:strVal val="1+#ppt_w/2"/>
                                          </p:val>
                                        </p:tav>
                                        <p:tav tm="100000">
                                          <p:val>
                                            <p:strVal val="#ppt_x"/>
                                          </p:val>
                                        </p:tav>
                                      </p:tavLst>
                                    </p:anim>
                                    <p:anim calcmode="lin" valueType="num">
                                      <p:cBhvr additive="base">
                                        <p:cTn id="70"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5" grpId="0"/>
      <p:bldP spid="36" grpId="0"/>
      <p:bldP spid="37" grpId="0"/>
      <p:bldP spid="38" grpId="0"/>
      <p:bldP spid="39" grpId="0"/>
      <p:bldP spid="40" grpId="0"/>
    </p:bld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53170"/>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3317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13317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953857" y="-42765"/>
            <a:ext cx="2262158"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结束语</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3255711" y="1546534"/>
            <a:ext cx="1876353" cy="2176569"/>
            <a:chOff x="3255711" y="1407986"/>
            <a:chExt cx="1876353" cy="2176569"/>
          </a:xfrm>
        </p:grpSpPr>
        <p:sp>
          <p:nvSpPr>
            <p:cNvPr id="9" name="六边形 8"/>
            <p:cNvSpPr/>
            <p:nvPr/>
          </p:nvSpPr>
          <p:spPr>
            <a:xfrm rot="5400000">
              <a:off x="3105603" y="1558094"/>
              <a:ext cx="2176569" cy="1876353"/>
            </a:xfrm>
            <a:prstGeom prst="hexagon">
              <a:avLst/>
            </a:prstGeom>
            <a:solidFill>
              <a:srgbClr val="000000"/>
            </a:soli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p:nvPr/>
          </p:nvSpPr>
          <p:spPr>
            <a:xfrm>
              <a:off x="3463528" y="2234178"/>
              <a:ext cx="1415772" cy="584775"/>
            </a:xfrm>
            <a:prstGeom prst="rect">
              <a:avLst/>
            </a:prstGeom>
            <a:noFill/>
          </p:spPr>
          <p:txBody>
            <a:bodyPr wrap="none" rtlCol="0">
              <a:spAutoFit/>
            </a:bodyPr>
            <a:lstStyle/>
            <a:p>
              <a:r>
                <a:rPr lang="zh-CN" altLang="en-US" sz="3200" b="1" dirty="0">
                  <a:solidFill>
                    <a:schemeClr val="bg1"/>
                  </a:solidFill>
                  <a:latin typeface="微软雅黑" pitchFamily="34" charset="-122"/>
                  <a:ea typeface="微软雅黑" pitchFamily="34" charset="-122"/>
                </a:rPr>
                <a:t>新机遇</a:t>
              </a:r>
            </a:p>
          </p:txBody>
        </p:sp>
      </p:grpSp>
      <p:grpSp>
        <p:nvGrpSpPr>
          <p:cNvPr id="11" name="组合 10"/>
          <p:cNvGrpSpPr/>
          <p:nvPr/>
        </p:nvGrpSpPr>
        <p:grpSpPr>
          <a:xfrm>
            <a:off x="4199342" y="3249890"/>
            <a:ext cx="1876353" cy="2176569"/>
            <a:chOff x="4199342" y="3111342"/>
            <a:chExt cx="1876353" cy="2176569"/>
          </a:xfrm>
        </p:grpSpPr>
        <p:sp>
          <p:nvSpPr>
            <p:cNvPr id="12" name="六边形 11"/>
            <p:cNvSpPr/>
            <p:nvPr/>
          </p:nvSpPr>
          <p:spPr>
            <a:xfrm rot="5400000">
              <a:off x="4049234" y="3261450"/>
              <a:ext cx="2176569" cy="1876353"/>
            </a:xfrm>
            <a:prstGeom prst="hexagon">
              <a:avLst/>
            </a:prstGeom>
            <a:solidFill>
              <a:srgbClr val="000000"/>
            </a:soli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33"/>
            <p:cNvSpPr txBox="1"/>
            <p:nvPr/>
          </p:nvSpPr>
          <p:spPr>
            <a:xfrm>
              <a:off x="4435676" y="3948447"/>
              <a:ext cx="1415772" cy="584775"/>
            </a:xfrm>
            <a:prstGeom prst="rect">
              <a:avLst/>
            </a:prstGeom>
            <a:noFill/>
          </p:spPr>
          <p:txBody>
            <a:bodyPr wrap="none" rtlCol="0">
              <a:spAutoFit/>
            </a:bodyPr>
            <a:lstStyle/>
            <a:p>
              <a:r>
                <a:rPr lang="zh-CN" altLang="en-US" sz="3200" b="1" dirty="0">
                  <a:solidFill>
                    <a:schemeClr val="bg1"/>
                  </a:solidFill>
                  <a:latin typeface="微软雅黑" pitchFamily="34" charset="-122"/>
                  <a:ea typeface="微软雅黑" pitchFamily="34" charset="-122"/>
                </a:rPr>
                <a:t>新市场</a:t>
              </a:r>
            </a:p>
          </p:txBody>
        </p:sp>
      </p:grpSp>
      <p:grpSp>
        <p:nvGrpSpPr>
          <p:cNvPr id="16" name="组合 15"/>
          <p:cNvGrpSpPr/>
          <p:nvPr/>
        </p:nvGrpSpPr>
        <p:grpSpPr>
          <a:xfrm>
            <a:off x="5136989" y="1546534"/>
            <a:ext cx="1876353" cy="2176569"/>
            <a:chOff x="5136989" y="1407986"/>
            <a:chExt cx="1876353" cy="2176569"/>
          </a:xfrm>
        </p:grpSpPr>
        <p:sp>
          <p:nvSpPr>
            <p:cNvPr id="17" name="六边形 16"/>
            <p:cNvSpPr/>
            <p:nvPr/>
          </p:nvSpPr>
          <p:spPr>
            <a:xfrm rot="5400000">
              <a:off x="4986881" y="1558094"/>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58"/>
            <p:cNvSpPr txBox="1"/>
            <p:nvPr/>
          </p:nvSpPr>
          <p:spPr>
            <a:xfrm>
              <a:off x="5367278" y="2234179"/>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新项目</a:t>
              </a:r>
            </a:p>
          </p:txBody>
        </p:sp>
      </p:grpSp>
      <p:grpSp>
        <p:nvGrpSpPr>
          <p:cNvPr id="19" name="组合 18"/>
          <p:cNvGrpSpPr/>
          <p:nvPr/>
        </p:nvGrpSpPr>
        <p:grpSpPr>
          <a:xfrm>
            <a:off x="6075164" y="3249891"/>
            <a:ext cx="1876353" cy="2176569"/>
            <a:chOff x="6075164" y="3111343"/>
            <a:chExt cx="1876353" cy="2176569"/>
          </a:xfrm>
        </p:grpSpPr>
        <p:sp>
          <p:nvSpPr>
            <p:cNvPr id="20" name="六边形 19"/>
            <p:cNvSpPr/>
            <p:nvPr/>
          </p:nvSpPr>
          <p:spPr>
            <a:xfrm rot="5400000">
              <a:off x="5925056" y="3261451"/>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86"/>
            <p:cNvSpPr txBox="1"/>
            <p:nvPr/>
          </p:nvSpPr>
          <p:spPr>
            <a:xfrm>
              <a:off x="6299411" y="3948448"/>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新模式</a:t>
              </a:r>
            </a:p>
          </p:txBody>
        </p:sp>
      </p:grpSp>
      <p:grpSp>
        <p:nvGrpSpPr>
          <p:cNvPr id="22" name="组合 21"/>
          <p:cNvGrpSpPr/>
          <p:nvPr/>
        </p:nvGrpSpPr>
        <p:grpSpPr>
          <a:xfrm>
            <a:off x="7018267" y="1546534"/>
            <a:ext cx="1876353" cy="2176569"/>
            <a:chOff x="7018267" y="1407986"/>
            <a:chExt cx="1876353" cy="2176569"/>
          </a:xfrm>
        </p:grpSpPr>
        <p:sp>
          <p:nvSpPr>
            <p:cNvPr id="23" name="六边形 22"/>
            <p:cNvSpPr/>
            <p:nvPr/>
          </p:nvSpPr>
          <p:spPr>
            <a:xfrm rot="5400000">
              <a:off x="6868159" y="1558094"/>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26"/>
            <p:cNvSpPr txBox="1"/>
            <p:nvPr/>
          </p:nvSpPr>
          <p:spPr>
            <a:xfrm>
              <a:off x="7299418" y="2234180"/>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新思路</a:t>
              </a:r>
            </a:p>
          </p:txBody>
        </p:sp>
      </p:grpSp>
      <p:sp>
        <p:nvSpPr>
          <p:cNvPr id="25" name="TextBox 157"/>
          <p:cNvSpPr txBox="1"/>
          <p:nvPr/>
        </p:nvSpPr>
        <p:spPr>
          <a:xfrm>
            <a:off x="1426717" y="5486465"/>
            <a:ext cx="9240157" cy="1107996"/>
          </a:xfrm>
          <a:prstGeom prst="rect">
            <a:avLst/>
          </a:prstGeom>
          <a:noFill/>
        </p:spPr>
        <p:txBody>
          <a:bodyPr wrap="square" lIns="0" tIns="0" rIns="0" bIns="0" rtlCol="0">
            <a:spAutoFit/>
          </a:bodyPr>
          <a:lstStyle/>
          <a:p>
            <a:pPr algn="just">
              <a:lnSpc>
                <a:spcPct val="150000"/>
              </a:lnSpc>
            </a:pPr>
            <a:r>
              <a:rPr lang="zh-CN" altLang="en-US" sz="1600" dirty="0">
                <a:solidFill>
                  <a:srgbClr val="262626"/>
                </a:solidFill>
                <a:latin typeface="微软雅黑 Light" pitchFamily="34" charset="-122"/>
                <a:ea typeface="微软雅黑 Light"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600" dirty="0">
                <a:solidFill>
                  <a:srgbClr val="262626"/>
                </a:solidFill>
                <a:latin typeface="微软雅黑 Light" pitchFamily="34" charset="-122"/>
                <a:ea typeface="微软雅黑 Light" pitchFamily="34" charset="-122"/>
              </a:rPr>
              <a:t>……</a:t>
            </a:r>
          </a:p>
          <a:p>
            <a:pPr algn="just">
              <a:lnSpc>
                <a:spcPct val="150000"/>
              </a:lnSpc>
            </a:pPr>
            <a:r>
              <a:rPr lang="zh-CN" altLang="en-US" sz="1600" dirty="0">
                <a:solidFill>
                  <a:srgbClr val="262626"/>
                </a:solidFill>
                <a:latin typeface="微软雅黑 Light" pitchFamily="34" charset="-122"/>
                <a:ea typeface="微软雅黑 Light" pitchFamily="34" charset="-122"/>
              </a:rPr>
              <a:t>       点击输入简要文字内容，文字内容需概括精炼，不用多余的文字修饰，言简意赅的说明分项内容。</a:t>
            </a:r>
            <a:endParaRPr lang="en-US" altLang="zh-CN" sz="1600" dirty="0">
              <a:solidFill>
                <a:srgbClr val="262626"/>
              </a:solidFill>
              <a:latin typeface="微软雅黑 Light" pitchFamily="34" charset="-122"/>
              <a:ea typeface="微软雅黑 Light" pitchFamily="34" charset="-122"/>
            </a:endParaRPr>
          </a:p>
        </p:txBody>
      </p:sp>
      <p:sp>
        <p:nvSpPr>
          <p:cNvPr id="26" name="Freeform 5"/>
          <p:cNvSpPr>
            <a:spLocks/>
          </p:cNvSpPr>
          <p:nvPr/>
        </p:nvSpPr>
        <p:spPr bwMode="auto">
          <a:xfrm>
            <a:off x="921905" y="5627205"/>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0">
                <a:srgbClr val="FCEF75"/>
              </a:gs>
              <a:gs pos="100000">
                <a:srgbClr val="D3A02D"/>
              </a:gs>
            </a:gsLst>
            <a:lin ang="3600000" scaled="1"/>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
        <p:nvSpPr>
          <p:cNvPr id="27" name="Freeform 5"/>
          <p:cNvSpPr>
            <a:spLocks/>
          </p:cNvSpPr>
          <p:nvPr/>
        </p:nvSpPr>
        <p:spPr bwMode="auto">
          <a:xfrm flipH="1">
            <a:off x="10907015" y="5571862"/>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0">
                <a:srgbClr val="FCEF75"/>
              </a:gs>
              <a:gs pos="100000">
                <a:srgbClr val="D3A02D"/>
              </a:gs>
            </a:gsLst>
            <a:lin ang="3600000" scaled="1"/>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Tree>
    <p:extLst>
      <p:ext uri="{BB962C8B-B14F-4D97-AF65-F5344CB8AC3E}">
        <p14:creationId xmlns:p14="http://schemas.microsoft.com/office/powerpoint/2010/main" val="37222112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dissolve">
                                      <p:cBhvr>
                                        <p:cTn id="10" dur="500"/>
                                        <p:tgtEl>
                                          <p:spTgt spid="22"/>
                                        </p:tgtEl>
                                      </p:cBhvr>
                                    </p:animEffect>
                                  </p:childTnLst>
                                </p:cTn>
                              </p:par>
                              <p:par>
                                <p:cTn id="11" presetID="9" presetClass="entr" presetSubtype="0"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par>
                                <p:cTn id="18" presetID="14" presetClass="entr" presetSubtype="10" fill="hold"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par>
                          <p:cTn id="21" fill="hold">
                            <p:stCondLst>
                              <p:cond delay="1750"/>
                            </p:stCondLst>
                            <p:childTnLst>
                              <p:par>
                                <p:cTn id="22" presetID="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25"/>
                                        </p:tgtEl>
                                        <p:attrNameLst>
                                          <p:attrName>style.visibility</p:attrName>
                                        </p:attrNameLst>
                                      </p:cBhvr>
                                      <p:to>
                                        <p:strVal val="visible"/>
                                      </p:to>
                                    </p:set>
                                    <p:animEffect transition="in" filter="wipe(left)">
                                      <p:cBhvr>
                                        <p:cTn id="33" dur="50"/>
                                        <p:tgtEl>
                                          <p:spTgt spid="25"/>
                                        </p:tgtEl>
                                      </p:cBhvr>
                                    </p:animEffect>
                                  </p:childTnLst>
                                </p:cTn>
                              </p:par>
                              <p:par>
                                <p:cTn id="34" presetID="36" presetClass="emph" presetSubtype="0" fill="hold" grpId="1" nodeType="withEffect">
                                  <p:stCondLst>
                                    <p:cond delay="0"/>
                                  </p:stCondLst>
                                  <p:iterate type="lt">
                                    <p:tmPct val="30000"/>
                                  </p:iterate>
                                  <p:childTnLst>
                                    <p:animScale>
                                      <p:cBhvr>
                                        <p:cTn id="35" dur="25" autoRev="1" fill="hold">
                                          <p:stCondLst>
                                            <p:cond delay="0"/>
                                          </p:stCondLst>
                                        </p:cTn>
                                        <p:tgtEl>
                                          <p:spTgt spid="25"/>
                                        </p:tgtEl>
                                      </p:cBhvr>
                                      <p:to x="80000" y="100000"/>
                                    </p:animScale>
                                    <p:anim by="(#ppt_w*0.10)" calcmode="lin" valueType="num">
                                      <p:cBhvr>
                                        <p:cTn id="36" dur="25" autoRev="1" fill="hold">
                                          <p:stCondLst>
                                            <p:cond delay="0"/>
                                          </p:stCondLst>
                                        </p:cTn>
                                        <p:tgtEl>
                                          <p:spTgt spid="25"/>
                                        </p:tgtEl>
                                        <p:attrNameLst>
                                          <p:attrName>ppt_x</p:attrName>
                                        </p:attrNameLst>
                                      </p:cBhvr>
                                    </p:anim>
                                    <p:anim by="(-#ppt_w*0.10)" calcmode="lin" valueType="num">
                                      <p:cBhvr>
                                        <p:cTn id="37" dur="25" autoRev="1" fill="hold">
                                          <p:stCondLst>
                                            <p:cond delay="0"/>
                                          </p:stCondLst>
                                        </p:cTn>
                                        <p:tgtEl>
                                          <p:spTgt spid="25"/>
                                        </p:tgtEl>
                                        <p:attrNameLst>
                                          <p:attrName>ppt_y</p:attrName>
                                        </p:attrNameLst>
                                      </p:cBhvr>
                                    </p:anim>
                                    <p:animRot by="-480000">
                                      <p:cBhvr>
                                        <p:cTn id="38"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1092" y="587153"/>
            <a:ext cx="6580908" cy="2114489"/>
          </a:xfrm>
          <a:custGeom>
            <a:avLst/>
            <a:gdLst>
              <a:gd name="connsiteX0" fmla="*/ 1045086 w 8271928"/>
              <a:gd name="connsiteY0" fmla="*/ 0 h 2114489"/>
              <a:gd name="connsiteX1" fmla="*/ 8271928 w 8271928"/>
              <a:gd name="connsiteY1" fmla="*/ 0 h 2114489"/>
              <a:gd name="connsiteX2" fmla="*/ 8271928 w 8271928"/>
              <a:gd name="connsiteY2" fmla="*/ 2114489 h 2114489"/>
              <a:gd name="connsiteX3" fmla="*/ 0 w 8271928"/>
              <a:gd name="connsiteY3" fmla="*/ 2114489 h 2114489"/>
              <a:gd name="connsiteX4" fmla="*/ 0 w 8271928"/>
              <a:gd name="connsiteY4" fmla="*/ 2088334 h 211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1928" h="2114489">
                <a:moveTo>
                  <a:pt x="1045086" y="0"/>
                </a:moveTo>
                <a:lnTo>
                  <a:pt x="8271928" y="0"/>
                </a:lnTo>
                <a:lnTo>
                  <a:pt x="8271928" y="2114489"/>
                </a:lnTo>
                <a:lnTo>
                  <a:pt x="0" y="2114489"/>
                </a:lnTo>
                <a:lnTo>
                  <a:pt x="0" y="2088334"/>
                </a:lnTo>
                <a:close/>
              </a:path>
            </a:pathLst>
          </a:custGeom>
        </p:spPr>
      </p:pic>
      <p:sp>
        <p:nvSpPr>
          <p:cNvPr id="55" name="平行四边形 54"/>
          <p:cNvSpPr/>
          <p:nvPr/>
        </p:nvSpPr>
        <p:spPr>
          <a:xfrm>
            <a:off x="1720588" y="587152"/>
            <a:ext cx="5137412" cy="2114489"/>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a:off x="34444" y="1940403"/>
            <a:ext cx="2560838" cy="1337873"/>
          </a:xfrm>
          <a:prstGeom prst="parallelogram">
            <a:avLst>
              <a:gd name="adj" fmla="val 50044"/>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p:cNvSpPr/>
          <p:nvPr/>
        </p:nvSpPr>
        <p:spPr>
          <a:xfrm>
            <a:off x="216739" y="1168443"/>
            <a:ext cx="1395319" cy="952283"/>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a:spLocks noChangeAspect="1"/>
          </p:cNvSpPr>
          <p:nvPr/>
        </p:nvSpPr>
        <p:spPr>
          <a:xfrm>
            <a:off x="2069836" y="545179"/>
            <a:ext cx="324000" cy="221125"/>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a:spLocks noChangeAspect="1"/>
          </p:cNvSpPr>
          <p:nvPr/>
        </p:nvSpPr>
        <p:spPr>
          <a:xfrm>
            <a:off x="2295292" y="783047"/>
            <a:ext cx="216000" cy="147417"/>
          </a:xfrm>
          <a:prstGeom prst="parallelogram">
            <a:avLst>
              <a:gd name="adj" fmla="val 50044"/>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2756373" y="1100407"/>
            <a:ext cx="3262432" cy="1015663"/>
          </a:xfrm>
          <a:prstGeom prst="rect">
            <a:avLst/>
          </a:prstGeom>
          <a:noFill/>
          <a:effectLst/>
        </p:spPr>
        <p:txBody>
          <a:bodyPr wrap="none" rtlCol="0">
            <a:spAutoFit/>
          </a:bodyPr>
          <a:lstStyle/>
          <a:p>
            <a:r>
              <a:rPr lang="zh-CN" altLang="en-US" sz="6000" dirty="0" smtClean="0">
                <a:latin typeface="微软雅黑" panose="020B0503020204020204" pitchFamily="34" charset="-122"/>
                <a:ea typeface="微软雅黑" panose="020B0503020204020204" pitchFamily="34" charset="-122"/>
                <a:cs typeface="Kartika" panose="02020503030404060203" pitchFamily="18" charset="0"/>
              </a:rPr>
              <a:t>公司简介</a:t>
            </a:r>
            <a:endParaRPr lang="en-US" altLang="zh-CN" sz="6000" dirty="0">
              <a:latin typeface="微软雅黑" panose="020B0503020204020204" pitchFamily="34" charset="-122"/>
              <a:ea typeface="微软雅黑" panose="020B0503020204020204" pitchFamily="34" charset="-122"/>
              <a:cs typeface="Kartika" panose="02020503030404060203" pitchFamily="18" charset="0"/>
            </a:endParaRPr>
          </a:p>
        </p:txBody>
      </p:sp>
      <p:sp>
        <p:nvSpPr>
          <p:cNvPr id="61" name="TextBox 10"/>
          <p:cNvSpPr txBox="1"/>
          <p:nvPr/>
        </p:nvSpPr>
        <p:spPr>
          <a:xfrm>
            <a:off x="1690479" y="3875740"/>
            <a:ext cx="10335042" cy="216982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简单文字概述这里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输入简单的文字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概述这里入简单</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的文字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概述这里输入述简单的文字概述这里输入简单文字概述这里输入简单</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　　这里输入简单的文字概述这里输入简单文字概述这里输入简单的文字概述这里入简单的文字概述这里输入述简单的文字概述这里输入简单文字概述这里输入简单</a:t>
            </a:r>
          </a:p>
        </p:txBody>
      </p:sp>
      <p:sp>
        <p:nvSpPr>
          <p:cNvPr id="62" name="矩形 61"/>
          <p:cNvSpPr>
            <a:spLocks noChangeAspect="1"/>
          </p:cNvSpPr>
          <p:nvPr/>
        </p:nvSpPr>
        <p:spPr>
          <a:xfrm rot="2700000">
            <a:off x="1688277" y="4047199"/>
            <a:ext cx="222621" cy="22262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62"/>
          <p:cNvSpPr>
            <a:spLocks noChangeAspect="1"/>
          </p:cNvSpPr>
          <p:nvPr/>
        </p:nvSpPr>
        <p:spPr>
          <a:xfrm rot="2700000">
            <a:off x="1713585" y="5256167"/>
            <a:ext cx="222621" cy="22262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750"/>
                                        <p:tgtEl>
                                          <p:spTgt spid="54"/>
                                        </p:tgtEl>
                                      </p:cBhvr>
                                    </p:animEffect>
                                  </p:childTnLst>
                                </p:cTn>
                              </p:par>
                            </p:childTnLst>
                          </p:cTn>
                        </p:par>
                        <p:par>
                          <p:cTn id="8" fill="hold">
                            <p:stCondLst>
                              <p:cond delay="750"/>
                            </p:stCondLst>
                            <p:childTnLst>
                              <p:par>
                                <p:cTn id="9" presetID="3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800" decel="100000"/>
                                        <p:tgtEl>
                                          <p:spTgt spid="55"/>
                                        </p:tgtEl>
                                      </p:cBhvr>
                                    </p:animEffect>
                                    <p:anim calcmode="lin" valueType="num">
                                      <p:cBhvr>
                                        <p:cTn id="12" dur="800" decel="100000" fill="hold"/>
                                        <p:tgtEl>
                                          <p:spTgt spid="55"/>
                                        </p:tgtEl>
                                        <p:attrNameLst>
                                          <p:attrName>style.rotation</p:attrName>
                                        </p:attrNameLst>
                                      </p:cBhvr>
                                      <p:tavLst>
                                        <p:tav tm="0">
                                          <p:val>
                                            <p:fltVal val="-90"/>
                                          </p:val>
                                        </p:tav>
                                        <p:tav tm="100000">
                                          <p:val>
                                            <p:fltVal val="0"/>
                                          </p:val>
                                        </p:tav>
                                      </p:tavLst>
                                    </p:anim>
                                    <p:anim calcmode="lin" valueType="num">
                                      <p:cBhvr>
                                        <p:cTn id="13" dur="800" decel="100000" fill="hold"/>
                                        <p:tgtEl>
                                          <p:spTgt spid="55"/>
                                        </p:tgtEl>
                                        <p:attrNameLst>
                                          <p:attrName>ppt_x</p:attrName>
                                        </p:attrNameLst>
                                      </p:cBhvr>
                                      <p:tavLst>
                                        <p:tav tm="0">
                                          <p:val>
                                            <p:strVal val="#ppt_x+0.4"/>
                                          </p:val>
                                        </p:tav>
                                        <p:tav tm="100000">
                                          <p:val>
                                            <p:strVal val="#ppt_x-0.05"/>
                                          </p:val>
                                        </p:tav>
                                      </p:tavLst>
                                    </p:anim>
                                    <p:anim calcmode="lin" valueType="num">
                                      <p:cBhvr>
                                        <p:cTn id="14" dur="800" decel="100000" fill="hold"/>
                                        <p:tgtEl>
                                          <p:spTgt spid="55"/>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55"/>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55"/>
                                        </p:tgtEl>
                                        <p:attrNameLst>
                                          <p:attrName>ppt_y</p:attrName>
                                        </p:attrNameLst>
                                      </p:cBhvr>
                                      <p:tavLst>
                                        <p:tav tm="0">
                                          <p:val>
                                            <p:strVal val="#ppt_y+0.1"/>
                                          </p:val>
                                        </p:tav>
                                        <p:tav tm="100000">
                                          <p:val>
                                            <p:strVal val="#ppt_y"/>
                                          </p:val>
                                        </p:tav>
                                      </p:tavLst>
                                    </p:anim>
                                  </p:childTnLst>
                                </p:cTn>
                              </p:par>
                            </p:childTnLst>
                          </p:cTn>
                        </p:par>
                        <p:par>
                          <p:cTn id="17" fill="hold">
                            <p:stCondLst>
                              <p:cond delay="1750"/>
                            </p:stCondLst>
                            <p:childTnLst>
                              <p:par>
                                <p:cTn id="18" presetID="23" presetClass="entr" presetSubtype="32"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p:cTn id="20" dur="750" fill="hold"/>
                                        <p:tgtEl>
                                          <p:spTgt spid="60"/>
                                        </p:tgtEl>
                                        <p:attrNameLst>
                                          <p:attrName>ppt_w</p:attrName>
                                        </p:attrNameLst>
                                      </p:cBhvr>
                                      <p:tavLst>
                                        <p:tav tm="0">
                                          <p:val>
                                            <p:strVal val="4*#ppt_w"/>
                                          </p:val>
                                        </p:tav>
                                        <p:tav tm="100000">
                                          <p:val>
                                            <p:strVal val="#ppt_w"/>
                                          </p:val>
                                        </p:tav>
                                      </p:tavLst>
                                    </p:anim>
                                    <p:anim calcmode="lin" valueType="num">
                                      <p:cBhvr>
                                        <p:cTn id="21" dur="750" fill="hold"/>
                                        <p:tgtEl>
                                          <p:spTgt spid="60"/>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26" presetClass="emph" presetSubtype="0" fill="hold" grpId="1" nodeType="afterEffect">
                                  <p:stCondLst>
                                    <p:cond delay="0"/>
                                  </p:stCondLst>
                                  <p:childTnLst>
                                    <p:animEffect transition="out" filter="fade">
                                      <p:cBhvr>
                                        <p:cTn id="24" dur="500" tmFilter="0, 0; .2, .5; .8, .5; 1, 0"/>
                                        <p:tgtEl>
                                          <p:spTgt spid="60"/>
                                        </p:tgtEl>
                                      </p:cBhvr>
                                    </p:animEffect>
                                    <p:animScale>
                                      <p:cBhvr>
                                        <p:cTn id="25" dur="250" autoRev="1" fill="hold"/>
                                        <p:tgtEl>
                                          <p:spTgt spid="60"/>
                                        </p:tgtEl>
                                      </p:cBhvr>
                                      <p:by x="105000" y="105000"/>
                                    </p:animScale>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up)">
                                      <p:cBhvr>
                                        <p:cTn id="33" dur="500"/>
                                        <p:tgtEl>
                                          <p:spTgt spid="5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childTnLst>
                          </p:cTn>
                        </p:par>
                        <p:par>
                          <p:cTn id="42" fill="hold">
                            <p:stCondLst>
                              <p:cond delay="5000"/>
                            </p:stCondLst>
                            <p:childTnLst>
                              <p:par>
                                <p:cTn id="43" presetID="9"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dissolve">
                                      <p:cBhvr>
                                        <p:cTn id="45" dur="500"/>
                                        <p:tgtEl>
                                          <p:spTgt spid="6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dissolve">
                                      <p:cBhvr>
                                        <p:cTn id="48" dur="500"/>
                                        <p:tgtEl>
                                          <p:spTgt spid="63"/>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60" grpId="0"/>
      <p:bldP spid="60" grpId="1"/>
      <p:bldP spid="61" grpId="0"/>
      <p:bldP spid="62" grpId="0" animBg="1"/>
      <p:bldP spid="6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p:nvSpPr>
        <p:spPr bwMode="auto">
          <a:xfrm>
            <a:off x="-19050" y="0"/>
            <a:ext cx="12211050" cy="6858000"/>
          </a:xfrm>
          <a:prstGeom prst="rect">
            <a:avLst/>
          </a:prstGeom>
          <a:solidFill>
            <a:srgbClr val="0C0C0C">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5" name="任意多边形 22"/>
          <p:cNvSpPr>
            <a:spLocks noChangeArrowheads="1"/>
          </p:cNvSpPr>
          <p:nvPr/>
        </p:nvSpPr>
        <p:spPr bwMode="auto">
          <a:xfrm>
            <a:off x="762000" y="366713"/>
            <a:ext cx="10656888" cy="6486525"/>
          </a:xfrm>
          <a:custGeom>
            <a:avLst/>
            <a:gdLst>
              <a:gd name="T0" fmla="*/ 0 w 10657465"/>
              <a:gd name="T1" fmla="*/ 0 h 6485730"/>
              <a:gd name="T2" fmla="*/ 31066 w 10657465"/>
              <a:gd name="T3" fmla="*/ 0 h 6485730"/>
              <a:gd name="T4" fmla="*/ 108000 w 10657465"/>
              <a:gd name="T5" fmla="*/ 0 h 6485730"/>
              <a:gd name="T6" fmla="*/ 10651065 w 10657465"/>
              <a:gd name="T7" fmla="*/ 0 h 6485730"/>
              <a:gd name="T8" fmla="*/ 10651065 w 10657465"/>
              <a:gd name="T9" fmla="*/ 5730 h 6485730"/>
              <a:gd name="T10" fmla="*/ 10657465 w 10657465"/>
              <a:gd name="T11" fmla="*/ 5730 h 6485730"/>
              <a:gd name="T12" fmla="*/ 10657465 w 10657465"/>
              <a:gd name="T13" fmla="*/ 6485730 h 6485730"/>
              <a:gd name="T14" fmla="*/ 10549465 w 10657465"/>
              <a:gd name="T15" fmla="*/ 6485730 h 6485730"/>
              <a:gd name="T16" fmla="*/ 10549465 w 10657465"/>
              <a:gd name="T17" fmla="*/ 108000 h 6485730"/>
              <a:gd name="T18" fmla="*/ 108000 w 10657465"/>
              <a:gd name="T19" fmla="*/ 108000 h 6485730"/>
              <a:gd name="T20" fmla="*/ 108000 w 10657465"/>
              <a:gd name="T21" fmla="*/ 5842000 h 6485730"/>
              <a:gd name="T22" fmla="*/ 9309196 w 10657465"/>
              <a:gd name="T23" fmla="*/ 5842000 h 6485730"/>
              <a:gd name="T24" fmla="*/ 9309196 w 10657465"/>
              <a:gd name="T25" fmla="*/ 4402000 h 6485730"/>
              <a:gd name="T26" fmla="*/ 9417196 w 10657465"/>
              <a:gd name="T27" fmla="*/ 4402000 h 6485730"/>
              <a:gd name="T28" fmla="*/ 9417196 w 10657465"/>
              <a:gd name="T29" fmla="*/ 5842000 h 6485730"/>
              <a:gd name="T30" fmla="*/ 9424402 w 10657465"/>
              <a:gd name="T31" fmla="*/ 5842000 h 6485730"/>
              <a:gd name="T32" fmla="*/ 9424402 w 10657465"/>
              <a:gd name="T33" fmla="*/ 5950000 h 6485730"/>
              <a:gd name="T34" fmla="*/ 100402 w 10657465"/>
              <a:gd name="T35" fmla="*/ 5950000 h 6485730"/>
              <a:gd name="T36" fmla="*/ 100402 w 10657465"/>
              <a:gd name="T37" fmla="*/ 5943600 h 6485730"/>
              <a:gd name="T38" fmla="*/ 0 w 10657465"/>
              <a:gd name="T39" fmla="*/ 5943600 h 64857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57465"/>
              <a:gd name="T61" fmla="*/ 0 h 6485730"/>
              <a:gd name="T62" fmla="*/ 10657465 w 10657465"/>
              <a:gd name="T63" fmla="*/ 6485730 h 64857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57465" h="6485730">
                <a:moveTo>
                  <a:pt x="0" y="0"/>
                </a:moveTo>
                <a:lnTo>
                  <a:pt x="31066" y="0"/>
                </a:lnTo>
                <a:lnTo>
                  <a:pt x="108000" y="0"/>
                </a:lnTo>
                <a:lnTo>
                  <a:pt x="10651065" y="0"/>
                </a:lnTo>
                <a:lnTo>
                  <a:pt x="10651065" y="5730"/>
                </a:lnTo>
                <a:lnTo>
                  <a:pt x="10657465" y="5730"/>
                </a:lnTo>
                <a:lnTo>
                  <a:pt x="10657465" y="6485730"/>
                </a:lnTo>
                <a:lnTo>
                  <a:pt x="10549465" y="6485730"/>
                </a:lnTo>
                <a:lnTo>
                  <a:pt x="10549465" y="108000"/>
                </a:lnTo>
                <a:lnTo>
                  <a:pt x="108000" y="108000"/>
                </a:lnTo>
                <a:lnTo>
                  <a:pt x="108000" y="5842000"/>
                </a:lnTo>
                <a:lnTo>
                  <a:pt x="9309196" y="5842000"/>
                </a:lnTo>
                <a:lnTo>
                  <a:pt x="9309196" y="4402000"/>
                </a:lnTo>
                <a:lnTo>
                  <a:pt x="9417196" y="4402000"/>
                </a:lnTo>
                <a:lnTo>
                  <a:pt x="9417196" y="5842000"/>
                </a:lnTo>
                <a:lnTo>
                  <a:pt x="9424402" y="5842000"/>
                </a:lnTo>
                <a:lnTo>
                  <a:pt x="9424402" y="5950000"/>
                </a:lnTo>
                <a:lnTo>
                  <a:pt x="100402" y="5950000"/>
                </a:lnTo>
                <a:lnTo>
                  <a:pt x="100402" y="5943600"/>
                </a:lnTo>
                <a:lnTo>
                  <a:pt x="0" y="5943600"/>
                </a:lnTo>
                <a:close/>
              </a:path>
            </a:pathLst>
          </a:cu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8" name="直接连接符 12"/>
          <p:cNvSpPr>
            <a:spLocks noChangeShapeType="1"/>
          </p:cNvSpPr>
          <p:nvPr/>
        </p:nvSpPr>
        <p:spPr bwMode="auto">
          <a:xfrm>
            <a:off x="1738313" y="2389188"/>
            <a:ext cx="8845550" cy="0"/>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9" name="直接连接符 13"/>
          <p:cNvSpPr>
            <a:spLocks noChangeShapeType="1"/>
          </p:cNvSpPr>
          <p:nvPr/>
        </p:nvSpPr>
        <p:spPr bwMode="auto">
          <a:xfrm>
            <a:off x="3565525" y="3014663"/>
            <a:ext cx="4895850" cy="1587"/>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0" name="文本框 14"/>
          <p:cNvSpPr>
            <a:spLocks noChangeArrowheads="1"/>
          </p:cNvSpPr>
          <p:nvPr/>
        </p:nvSpPr>
        <p:spPr bwMode="auto">
          <a:xfrm>
            <a:off x="4252913" y="4784725"/>
            <a:ext cx="37147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Click here to add you to the center of the narrative</a:t>
            </a:r>
            <a:endParaRPr lang="zh-CN" alt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thought  Click here to add you to the center </a:t>
            </a: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of the  narrative thought</a:t>
            </a:r>
            <a:endParaRPr lang="en-US"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5"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文本框 1"/>
          <p:cNvSpPr>
            <a:spLocks noChangeArrowheads="1"/>
          </p:cNvSpPr>
          <p:nvPr/>
        </p:nvSpPr>
        <p:spPr bwMode="auto">
          <a:xfrm>
            <a:off x="1913771" y="1152778"/>
            <a:ext cx="84946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7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感谢在座各位的聆听</a:t>
            </a:r>
            <a:endParaRPr lang="en-US" altLang="en-US" sz="7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
          <p:cNvSpPr>
            <a:spLocks noChangeArrowheads="1"/>
          </p:cNvSpPr>
          <p:nvPr/>
        </p:nvSpPr>
        <p:spPr bwMode="auto">
          <a:xfrm>
            <a:off x="3478431" y="2474263"/>
            <a:ext cx="5109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3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上海树灵网络科技有限公司</a:t>
            </a:r>
            <a:endParaRPr lang="en-US"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479675" y="5608638"/>
            <a:ext cx="2646846" cy="417512"/>
            <a:chOff x="2479675" y="5608638"/>
            <a:chExt cx="2646846" cy="417512"/>
          </a:xfrm>
        </p:grpSpPr>
        <p:sp>
          <p:nvSpPr>
            <p:cNvPr id="3081" name="矩形 15"/>
            <p:cNvSpPr>
              <a:spLocks noChangeArrowheads="1"/>
            </p:cNvSpPr>
            <p:nvPr/>
          </p:nvSpPr>
          <p:spPr bwMode="auto">
            <a:xfrm>
              <a:off x="2479675"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
            <p:cNvSpPr/>
            <p:nvPr/>
          </p:nvSpPr>
          <p:spPr>
            <a:xfrm>
              <a:off x="2743539" y="5619295"/>
              <a:ext cx="2382982" cy="369332"/>
            </a:xfrm>
            <a:prstGeom prst="rect">
              <a:avLst/>
            </a:prstGeom>
          </p:spPr>
          <p:txBody>
            <a:bodyPr wrap="square">
              <a:spAutoFit/>
            </a:bodyPr>
            <a:lstStyle/>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单位部门：</a:t>
              </a:r>
              <a:r>
                <a:rPr lang="zh-CN" altLang="en-US"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 name="组合 6"/>
          <p:cNvGrpSpPr/>
          <p:nvPr/>
        </p:nvGrpSpPr>
        <p:grpSpPr>
          <a:xfrm>
            <a:off x="6346342" y="5164376"/>
            <a:ext cx="2646846" cy="861774"/>
            <a:chOff x="6346342" y="5164376"/>
            <a:chExt cx="2646846" cy="861774"/>
          </a:xfrm>
        </p:grpSpPr>
        <p:sp>
          <p:nvSpPr>
            <p:cNvPr id="3083" name="矩形 17"/>
            <p:cNvSpPr>
              <a:spLocks noChangeArrowheads="1"/>
            </p:cNvSpPr>
            <p:nvPr/>
          </p:nvSpPr>
          <p:spPr bwMode="auto">
            <a:xfrm>
              <a:off x="6392863"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文本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346342" y="5164376"/>
              <a:ext cx="2276585" cy="861774"/>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汇报人员</a:t>
              </a:r>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：树灵科技</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spTree>
    <p:extLst>
      <p:ext uri="{BB962C8B-B14F-4D97-AF65-F5344CB8AC3E}">
        <p14:creationId xmlns:p14="http://schemas.microsoft.com/office/powerpoint/2010/main" val="468155931"/>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randombar(horizontal)">
                                      <p:cBhvr>
                                        <p:cTn id="7" dur="750"/>
                                        <p:tgtEl>
                                          <p:spTgt spid="307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1000" fill="hold"/>
                                        <p:tgtEl>
                                          <p:spTgt spid="3075"/>
                                        </p:tgtEl>
                                        <p:attrNameLst>
                                          <p:attrName>ppt_w</p:attrName>
                                        </p:attrNameLst>
                                      </p:cBhvr>
                                      <p:tavLst>
                                        <p:tav tm="0">
                                          <p:val>
                                            <p:fltVal val="0"/>
                                          </p:val>
                                        </p:tav>
                                        <p:tav tm="100000">
                                          <p:val>
                                            <p:strVal val="#ppt_w"/>
                                          </p:val>
                                        </p:tav>
                                      </p:tavLst>
                                    </p:anim>
                                    <p:anim calcmode="lin" valueType="num">
                                      <p:cBhvr>
                                        <p:cTn id="12" dur="1000" fill="hold"/>
                                        <p:tgtEl>
                                          <p:spTgt spid="3075"/>
                                        </p:tgtEl>
                                        <p:attrNameLst>
                                          <p:attrName>ppt_h</p:attrName>
                                        </p:attrNameLst>
                                      </p:cBhvr>
                                      <p:tavLst>
                                        <p:tav tm="0">
                                          <p:val>
                                            <p:fltVal val="0"/>
                                          </p:val>
                                        </p:tav>
                                        <p:tav tm="100000">
                                          <p:val>
                                            <p:strVal val="#ppt_h"/>
                                          </p:val>
                                        </p:tav>
                                      </p:tavLst>
                                    </p:anim>
                                    <p:animEffect transition="in" filter="fade">
                                      <p:cBhvr>
                                        <p:cTn id="13" dur="1000"/>
                                        <p:tgtEl>
                                          <p:spTgt spid="3075"/>
                                        </p:tgtEl>
                                      </p:cBhvr>
                                    </p:animEffect>
                                  </p:childTnLst>
                                </p:cTn>
                              </p:par>
                            </p:childTnLst>
                          </p:cTn>
                        </p:par>
                        <p:par>
                          <p:cTn id="14" fill="hold">
                            <p:stCondLst>
                              <p:cond delay="1750"/>
                            </p:stCondLst>
                            <p:childTnLst>
                              <p:par>
                                <p:cTn id="15" presetID="16" presetClass="entr" presetSubtype="37" fill="hold" grpId="0" nodeType="after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barn(outVertical)">
                                      <p:cBhvr>
                                        <p:cTn id="17" dur="500"/>
                                        <p:tgtEl>
                                          <p:spTgt spid="3078"/>
                                        </p:tgtEl>
                                      </p:cBhvr>
                                    </p:animEffect>
                                  </p:childTnLst>
                                </p:cTn>
                              </p:par>
                            </p:childTnLst>
                          </p:cTn>
                        </p:par>
                        <p:par>
                          <p:cTn id="18" fill="hold">
                            <p:stCondLst>
                              <p:cond delay="2250"/>
                            </p:stCondLst>
                            <p:childTnLst>
                              <p:par>
                                <p:cTn id="19" presetID="55"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250" fill="hold"/>
                                        <p:tgtEl>
                                          <p:spTgt spid="15"/>
                                        </p:tgtEl>
                                        <p:attrNameLst>
                                          <p:attrName>ppt_w</p:attrName>
                                        </p:attrNameLst>
                                      </p:cBhvr>
                                      <p:tavLst>
                                        <p:tav tm="0">
                                          <p:val>
                                            <p:strVal val="#ppt_w*0.70"/>
                                          </p:val>
                                        </p:tav>
                                        <p:tav tm="100000">
                                          <p:val>
                                            <p:strVal val="#ppt_w"/>
                                          </p:val>
                                        </p:tav>
                                      </p:tavLst>
                                    </p:anim>
                                    <p:anim calcmode="lin" valueType="num">
                                      <p:cBhvr>
                                        <p:cTn id="22" dur="1250" fill="hold"/>
                                        <p:tgtEl>
                                          <p:spTgt spid="15"/>
                                        </p:tgtEl>
                                        <p:attrNameLst>
                                          <p:attrName>ppt_h</p:attrName>
                                        </p:attrNameLst>
                                      </p:cBhvr>
                                      <p:tavLst>
                                        <p:tav tm="0">
                                          <p:val>
                                            <p:strVal val="#ppt_h"/>
                                          </p:val>
                                        </p:tav>
                                        <p:tav tm="100000">
                                          <p:val>
                                            <p:strVal val="#ppt_h"/>
                                          </p:val>
                                        </p:tav>
                                      </p:tavLst>
                                    </p:anim>
                                    <p:animEffect transition="in" filter="fade">
                                      <p:cBhvr>
                                        <p:cTn id="23" dur="1250"/>
                                        <p:tgtEl>
                                          <p:spTgt spid="15"/>
                                        </p:tgtEl>
                                      </p:cBhvr>
                                    </p:animEffect>
                                  </p:childTnLst>
                                </p:cTn>
                              </p:par>
                            </p:childTnLst>
                          </p:cTn>
                        </p:par>
                        <p:par>
                          <p:cTn id="24" fill="hold">
                            <p:stCondLst>
                              <p:cond delay="3500"/>
                            </p:stCondLst>
                            <p:childTnLst>
                              <p:par>
                                <p:cTn id="25" presetID="16" presetClass="entr" presetSubtype="37" fill="hold" grpId="0" nodeType="afterEffect">
                                  <p:stCondLst>
                                    <p:cond delay="0"/>
                                  </p:stCondLst>
                                  <p:childTnLst>
                                    <p:set>
                                      <p:cBhvr>
                                        <p:cTn id="26" dur="1" fill="hold">
                                          <p:stCondLst>
                                            <p:cond delay="0"/>
                                          </p:stCondLst>
                                        </p:cTn>
                                        <p:tgtEl>
                                          <p:spTgt spid="3079"/>
                                        </p:tgtEl>
                                        <p:attrNameLst>
                                          <p:attrName>style.visibility</p:attrName>
                                        </p:attrNameLst>
                                      </p:cBhvr>
                                      <p:to>
                                        <p:strVal val="visible"/>
                                      </p:to>
                                    </p:set>
                                    <p:animEffect transition="in" filter="barn(outVertical)">
                                      <p:cBhvr>
                                        <p:cTn id="27" dur="500"/>
                                        <p:tgtEl>
                                          <p:spTgt spid="3079"/>
                                        </p:tgtEl>
                                      </p:cBhvr>
                                    </p:animEffect>
                                  </p:childTnLst>
                                </p:cTn>
                              </p:par>
                            </p:childTnLst>
                          </p:cTn>
                        </p:par>
                        <p:par>
                          <p:cTn id="28" fill="hold">
                            <p:stCondLst>
                              <p:cond delay="40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080"/>
                                        </p:tgtEl>
                                        <p:attrNameLst>
                                          <p:attrName>style.visibility</p:attrName>
                                        </p:attrNameLst>
                                      </p:cBhvr>
                                      <p:to>
                                        <p:strVal val="visible"/>
                                      </p:to>
                                    </p:set>
                                    <p:animEffect transition="in" filter="fade">
                                      <p:cBhvr>
                                        <p:cTn id="37" dur="1000"/>
                                        <p:tgtEl>
                                          <p:spTgt spid="3080"/>
                                        </p:tgtEl>
                                      </p:cBhvr>
                                    </p:animEffect>
                                    <p:anim calcmode="lin" valueType="num">
                                      <p:cBhvr>
                                        <p:cTn id="38" dur="1000" fill="hold"/>
                                        <p:tgtEl>
                                          <p:spTgt spid="3080"/>
                                        </p:tgtEl>
                                        <p:attrNameLst>
                                          <p:attrName>ppt_x</p:attrName>
                                        </p:attrNameLst>
                                      </p:cBhvr>
                                      <p:tavLst>
                                        <p:tav tm="0">
                                          <p:val>
                                            <p:strVal val="#ppt_x"/>
                                          </p:val>
                                        </p:tav>
                                        <p:tav tm="100000">
                                          <p:val>
                                            <p:strVal val="#ppt_x"/>
                                          </p:val>
                                        </p:tav>
                                      </p:tavLst>
                                    </p:anim>
                                    <p:anim calcmode="lin" valueType="num">
                                      <p:cBhvr>
                                        <p:cTn id="39" dur="1000" fill="hold"/>
                                        <p:tgtEl>
                                          <p:spTgt spid="308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8"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2"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right)">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8" grpId="0" animBg="1"/>
      <p:bldP spid="3079" grpId="0" animBg="1"/>
      <p:bldP spid="3080" grpId="0"/>
      <p:bldP spid="15"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8" name="组合 17"/>
          <p:cNvGrpSpPr/>
          <p:nvPr/>
        </p:nvGrpSpPr>
        <p:grpSpPr>
          <a:xfrm>
            <a:off x="6002140" y="2011945"/>
            <a:ext cx="1399307" cy="1240222"/>
            <a:chOff x="5822030" y="1746573"/>
            <a:chExt cx="1399307" cy="1240222"/>
          </a:xfrm>
        </p:grpSpPr>
        <p:sp>
          <p:nvSpPr>
            <p:cNvPr id="1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17465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CEF75"/>
                </a:gs>
                <a:gs pos="100000">
                  <a:srgbClr val="D3A02D"/>
                </a:gs>
              </a:gsLst>
              <a:lin ang="36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17465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1" name="组合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830626"/>
              <a:ext cx="776055" cy="557425"/>
              <a:chOff x="897622" y="2414802"/>
              <a:chExt cx="1001347" cy="719249"/>
            </a:xfrm>
          </p:grpSpPr>
          <p:sp>
            <p:nvSpPr>
              <p:cNvPr id="22" name="文本框 21"/>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latin typeface="Impact" panose="020B0806030902050204" pitchFamily="34" charset="0"/>
                  </a:rPr>
                  <a:t>01</a:t>
                </a:r>
                <a:endParaRPr lang="zh-CN" altLang="en-US" sz="2400" dirty="0">
                  <a:ln w="15875">
                    <a:noFill/>
                  </a:ln>
                  <a:latin typeface="Impact" panose="020B0806030902050204" pitchFamily="34" charset="0"/>
                </a:endParaRPr>
              </a:p>
            </p:txBody>
          </p:sp>
          <p:sp>
            <p:nvSpPr>
              <p:cNvPr id="23" name="文本框 22"/>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4" name="组合 23"/>
          <p:cNvGrpSpPr/>
          <p:nvPr/>
        </p:nvGrpSpPr>
        <p:grpSpPr>
          <a:xfrm>
            <a:off x="6002140" y="3997596"/>
            <a:ext cx="1399307" cy="1240222"/>
            <a:chOff x="5822030" y="3732224"/>
            <a:chExt cx="1399307" cy="1240222"/>
          </a:xfrm>
        </p:grpSpPr>
        <p:sp>
          <p:nvSpPr>
            <p:cNvPr id="2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37322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CEF75"/>
                </a:gs>
                <a:gs pos="100000">
                  <a:srgbClr val="D3A02D"/>
                </a:gs>
              </a:gsLst>
              <a:lin ang="36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37322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7" name="组合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829020"/>
              <a:ext cx="776055" cy="557425"/>
              <a:chOff x="897622" y="2414802"/>
              <a:chExt cx="1001347" cy="719249"/>
            </a:xfrm>
          </p:grpSpPr>
          <p:sp>
            <p:nvSpPr>
              <p:cNvPr id="28" name="文本框 27"/>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latin typeface="Impact" panose="020B0806030902050204" pitchFamily="34" charset="0"/>
                  </a:rPr>
                  <a:t>03</a:t>
                </a:r>
                <a:endParaRPr lang="zh-CN" altLang="en-US" sz="2400" dirty="0">
                  <a:ln w="15875">
                    <a:noFill/>
                  </a:ln>
                  <a:latin typeface="Impact" panose="020B0806030902050204" pitchFamily="34" charset="0"/>
                </a:endParaRPr>
              </a:p>
            </p:txBody>
          </p:sp>
          <p:sp>
            <p:nvSpPr>
              <p:cNvPr id="29" name="文本框 28"/>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0" name="组合 29"/>
          <p:cNvGrpSpPr/>
          <p:nvPr/>
        </p:nvGrpSpPr>
        <p:grpSpPr>
          <a:xfrm>
            <a:off x="4770395" y="3082993"/>
            <a:ext cx="1399307" cy="1240222"/>
            <a:chOff x="4590285" y="2817621"/>
            <a:chExt cx="1399307" cy="1240222"/>
          </a:xfrm>
        </p:grpSpPr>
        <p:sp>
          <p:nvSpPr>
            <p:cNvPr id="3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28176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000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28176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33" name="组合 3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912064"/>
              <a:ext cx="776055" cy="557425"/>
              <a:chOff x="897622" y="2414802"/>
              <a:chExt cx="1001347" cy="719249"/>
            </a:xfrm>
          </p:grpSpPr>
          <p:sp>
            <p:nvSpPr>
              <p:cNvPr id="34" name="文本框 33"/>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35" name="文本框 34"/>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6" name="组合 35"/>
          <p:cNvGrpSpPr/>
          <p:nvPr/>
        </p:nvGrpSpPr>
        <p:grpSpPr>
          <a:xfrm>
            <a:off x="4770395" y="5068644"/>
            <a:ext cx="1399307" cy="1240222"/>
            <a:chOff x="4590285" y="4803272"/>
            <a:chExt cx="1399307" cy="1240222"/>
          </a:xfrm>
        </p:grpSpPr>
        <p:sp>
          <p:nvSpPr>
            <p:cNvPr id="37"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48032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000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48032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39" name="组合 3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859938"/>
              <a:ext cx="776055" cy="557425"/>
              <a:chOff x="897622" y="2414802"/>
              <a:chExt cx="1001347" cy="719249"/>
            </a:xfrm>
          </p:grpSpPr>
          <p:sp>
            <p:nvSpPr>
              <p:cNvPr id="40" name="文本框 39"/>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41" name="文本框 40"/>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42" name="组合 41"/>
          <p:cNvGrpSpPr/>
          <p:nvPr/>
        </p:nvGrpSpPr>
        <p:grpSpPr>
          <a:xfrm>
            <a:off x="1109732" y="3192517"/>
            <a:ext cx="3470644" cy="1354813"/>
            <a:chOff x="929622" y="2927145"/>
            <a:chExt cx="3470644" cy="1354813"/>
          </a:xfrm>
        </p:grpSpPr>
        <p:sp>
          <p:nvSpPr>
            <p:cNvPr id="43" name="任意多边形 4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29271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262626"/>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4" name="文本框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01889" y="2958519"/>
              <a:ext cx="2339102" cy="1323439"/>
            </a:xfrm>
            <a:prstGeom prst="rect">
              <a:avLst/>
            </a:prstGeom>
            <a:noFill/>
            <a:effectLst/>
          </p:spPr>
          <p:txBody>
            <a:bodyPr wrap="none" rtlCol="0">
              <a:spAutoFit/>
            </a:bodyPr>
            <a:lstStyle/>
            <a:p>
              <a:pPr>
                <a:buClr>
                  <a:srgbClr val="808080"/>
                </a:buClr>
              </a:pPr>
              <a:r>
                <a:rPr lang="zh-CN" altLang="en-US" sz="2400" dirty="0" smtClean="0">
                  <a:solidFill>
                    <a:srgbClr val="262626"/>
                  </a:solidFill>
                  <a:sym typeface="+mn-lt"/>
                </a:rPr>
                <a:t>      </a:t>
              </a:r>
              <a:r>
                <a:rPr lang="zh-CN" altLang="en-US" sz="2400" dirty="0" smtClean="0">
                  <a:solidFill>
                    <a:srgbClr val="262626"/>
                  </a:solidFill>
                  <a:latin typeface="微软雅黑" panose="020B0503020204020204" pitchFamily="34" charset="-122"/>
                  <a:ea typeface="微软雅黑" panose="020B0503020204020204" pitchFamily="34" charset="-122"/>
                  <a:sym typeface="+mn-lt"/>
                </a:rPr>
                <a:t>输入标题</a:t>
              </a:r>
              <a:endParaRPr lang="zh-CN" altLang="en-US" sz="2400" dirty="0">
                <a:solidFill>
                  <a:srgbClr val="262626"/>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Freeform 26"/>
            <p:cNvSpPr>
              <a:spLocks noEditPoints="1"/>
            </p:cNvSpPr>
            <p:nvPr/>
          </p:nvSpPr>
          <p:spPr bwMode="auto">
            <a:xfrm>
              <a:off x="3759709" y="32180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6" name="组合 45"/>
          <p:cNvGrpSpPr/>
          <p:nvPr/>
        </p:nvGrpSpPr>
        <p:grpSpPr>
          <a:xfrm>
            <a:off x="7574524" y="2181118"/>
            <a:ext cx="3470644" cy="1338299"/>
            <a:chOff x="7394414" y="1915746"/>
            <a:chExt cx="3470644" cy="1338299"/>
          </a:xfrm>
        </p:grpSpPr>
        <p:sp>
          <p:nvSpPr>
            <p:cNvPr id="47" name="任意多边形 4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19157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DFBA49"/>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8" name="文本框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1930606"/>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48"/>
            <p:cNvSpPr>
              <a:spLocks noEditPoints="1"/>
            </p:cNvSpPr>
            <p:nvPr/>
          </p:nvSpPr>
          <p:spPr bwMode="auto">
            <a:xfrm>
              <a:off x="7674718" y="21691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FCEF75"/>
                </a:gs>
                <a:gs pos="100000">
                  <a:srgbClr val="D3A02D"/>
                </a:gs>
              </a:gsLst>
              <a:lin ang="36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0" name="组合 49"/>
          <p:cNvGrpSpPr/>
          <p:nvPr/>
        </p:nvGrpSpPr>
        <p:grpSpPr>
          <a:xfrm>
            <a:off x="7574524" y="4166768"/>
            <a:ext cx="3470644" cy="1373024"/>
            <a:chOff x="7394414" y="3901396"/>
            <a:chExt cx="3470644" cy="1373024"/>
          </a:xfrm>
        </p:grpSpPr>
        <p:sp>
          <p:nvSpPr>
            <p:cNvPr id="51" name="任意多边形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39013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E1BC4C"/>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52" name="文本框 5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950981"/>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rPr>
                <a:t>输入标题</a:t>
              </a:r>
              <a:endParaRPr lang="zh-CN" altLang="en-US" sz="2400" dirty="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Freeform 31"/>
            <p:cNvSpPr>
              <a:spLocks noEditPoints="1"/>
            </p:cNvSpPr>
            <p:nvPr/>
          </p:nvSpPr>
          <p:spPr bwMode="auto">
            <a:xfrm>
              <a:off x="7717278" y="4213696"/>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FCEF75"/>
                </a:gs>
                <a:gs pos="100000">
                  <a:srgbClr val="D3A02D"/>
                </a:gs>
              </a:gsLst>
              <a:lin ang="36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4" name="组合 63"/>
          <p:cNvGrpSpPr/>
          <p:nvPr/>
        </p:nvGrpSpPr>
        <p:grpSpPr>
          <a:xfrm>
            <a:off x="1109732" y="5178168"/>
            <a:ext cx="3470644" cy="1383088"/>
            <a:chOff x="929622" y="4912796"/>
            <a:chExt cx="3470644" cy="1383088"/>
          </a:xfrm>
        </p:grpSpPr>
        <p:sp>
          <p:nvSpPr>
            <p:cNvPr id="65" name="任意多边形 6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49127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262626"/>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66" name="文本框 6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88375" y="4972445"/>
              <a:ext cx="2339102" cy="1323439"/>
            </a:xfrm>
            <a:prstGeom prst="rect">
              <a:avLst/>
            </a:prstGeom>
            <a:noFill/>
            <a:effectLst/>
          </p:spPr>
          <p:txBody>
            <a:bodyPr wrap="none" rtlCol="0">
              <a:spAutoFit/>
            </a:bodyPr>
            <a:lstStyle/>
            <a:p>
              <a:pPr>
                <a:buClr>
                  <a:srgbClr val="0298A8"/>
                </a:buClr>
              </a:pPr>
              <a:r>
                <a:rPr lang="zh-CN" altLang="en-US" sz="2400" dirty="0" smtClean="0">
                  <a:solidFill>
                    <a:prstClr val="white">
                      <a:lumMod val="50000"/>
                    </a:prstClr>
                  </a:solidFill>
                  <a:sym typeface="+mn-lt"/>
                </a:rPr>
                <a:t>      </a:t>
              </a:r>
              <a:r>
                <a:rPr lang="zh-CN" altLang="en-US" sz="2400" dirty="0" smtClean="0">
                  <a:solidFill>
                    <a:srgbClr val="262626"/>
                  </a:soli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Freeform 16"/>
            <p:cNvSpPr>
              <a:spLocks noEditPoints="1"/>
            </p:cNvSpPr>
            <p:nvPr/>
          </p:nvSpPr>
          <p:spPr bwMode="auto">
            <a:xfrm>
              <a:off x="3724572" y="52083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68"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9"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 name="文本框 69"/>
          <p:cNvSpPr txBox="1"/>
          <p:nvPr/>
        </p:nvSpPr>
        <p:spPr>
          <a:xfrm>
            <a:off x="4634929" y="197847"/>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投资亮点</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71"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63163930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par>
                          <p:cTn id="10" fill="hold">
                            <p:stCondLst>
                              <p:cond delay="750"/>
                            </p:stCondLst>
                            <p:childTnLst>
                              <p:par>
                                <p:cTn id="11" presetID="2" presetClass="entr" presetSubtype="2" decel="3600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750" fill="hold"/>
                                        <p:tgtEl>
                                          <p:spTgt spid="46"/>
                                        </p:tgtEl>
                                        <p:attrNameLst>
                                          <p:attrName>ppt_x</p:attrName>
                                        </p:attrNameLst>
                                      </p:cBhvr>
                                      <p:tavLst>
                                        <p:tav tm="0">
                                          <p:val>
                                            <p:strVal val="1+#ppt_w/2"/>
                                          </p:val>
                                        </p:tav>
                                        <p:tav tm="100000">
                                          <p:val>
                                            <p:strVal val="#ppt_x"/>
                                          </p:val>
                                        </p:tav>
                                      </p:tavLst>
                                    </p:anim>
                                    <p:anim calcmode="lin" valueType="num">
                                      <p:cBhvr additive="base">
                                        <p:cTn id="14" dur="750" fill="hold"/>
                                        <p:tgtEl>
                                          <p:spTgt spid="4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750" fill="hold"/>
                                        <p:tgtEl>
                                          <p:spTgt spid="30"/>
                                        </p:tgtEl>
                                        <p:attrNameLst>
                                          <p:attrName>ppt_w</p:attrName>
                                        </p:attrNameLst>
                                      </p:cBhvr>
                                      <p:tavLst>
                                        <p:tav tm="0">
                                          <p:val>
                                            <p:fltVal val="0"/>
                                          </p:val>
                                        </p:tav>
                                        <p:tav tm="100000">
                                          <p:val>
                                            <p:strVal val="#ppt_w"/>
                                          </p:val>
                                        </p:tav>
                                      </p:tavLst>
                                    </p:anim>
                                    <p:anim calcmode="lin" valueType="num">
                                      <p:cBhvr>
                                        <p:cTn id="19" dur="750" fill="hold"/>
                                        <p:tgtEl>
                                          <p:spTgt spid="30"/>
                                        </p:tgtEl>
                                        <p:attrNameLst>
                                          <p:attrName>ppt_h</p:attrName>
                                        </p:attrNameLst>
                                      </p:cBhvr>
                                      <p:tavLst>
                                        <p:tav tm="0">
                                          <p:val>
                                            <p:fltVal val="0"/>
                                          </p:val>
                                        </p:tav>
                                        <p:tav tm="100000">
                                          <p:val>
                                            <p:strVal val="#ppt_h"/>
                                          </p:val>
                                        </p:tav>
                                      </p:tavLst>
                                    </p:anim>
                                    <p:animEffect transition="in" filter="fade">
                                      <p:cBhvr>
                                        <p:cTn id="20" dur="750"/>
                                        <p:tgtEl>
                                          <p:spTgt spid="30"/>
                                        </p:tgtEl>
                                      </p:cBhvr>
                                    </p:animEffect>
                                  </p:childTnLst>
                                </p:cTn>
                              </p:par>
                            </p:childTnLst>
                          </p:cTn>
                        </p:par>
                        <p:par>
                          <p:cTn id="21" fill="hold">
                            <p:stCondLst>
                              <p:cond delay="2250"/>
                            </p:stCondLst>
                            <p:childTnLst>
                              <p:par>
                                <p:cTn id="22" presetID="2" presetClass="entr" presetSubtype="8" decel="3600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0-#ppt_w/2"/>
                                          </p:val>
                                        </p:tav>
                                        <p:tav tm="100000">
                                          <p:val>
                                            <p:strVal val="#ppt_x"/>
                                          </p:val>
                                        </p:tav>
                                      </p:tavLst>
                                    </p:anim>
                                    <p:anim calcmode="lin" valueType="num">
                                      <p:cBhvr additive="base">
                                        <p:cTn id="25" dur="750" fill="hold"/>
                                        <p:tgtEl>
                                          <p:spTgt spid="42"/>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750" fill="hold"/>
                                        <p:tgtEl>
                                          <p:spTgt spid="24"/>
                                        </p:tgtEl>
                                        <p:attrNameLst>
                                          <p:attrName>ppt_w</p:attrName>
                                        </p:attrNameLst>
                                      </p:cBhvr>
                                      <p:tavLst>
                                        <p:tav tm="0">
                                          <p:val>
                                            <p:fltVal val="0"/>
                                          </p:val>
                                        </p:tav>
                                        <p:tav tm="100000">
                                          <p:val>
                                            <p:strVal val="#ppt_w"/>
                                          </p:val>
                                        </p:tav>
                                      </p:tavLst>
                                    </p:anim>
                                    <p:anim calcmode="lin" valueType="num">
                                      <p:cBhvr>
                                        <p:cTn id="30" dur="750" fill="hold"/>
                                        <p:tgtEl>
                                          <p:spTgt spid="24"/>
                                        </p:tgtEl>
                                        <p:attrNameLst>
                                          <p:attrName>ppt_h</p:attrName>
                                        </p:attrNameLst>
                                      </p:cBhvr>
                                      <p:tavLst>
                                        <p:tav tm="0">
                                          <p:val>
                                            <p:fltVal val="0"/>
                                          </p:val>
                                        </p:tav>
                                        <p:tav tm="100000">
                                          <p:val>
                                            <p:strVal val="#ppt_h"/>
                                          </p:val>
                                        </p:tav>
                                      </p:tavLst>
                                    </p:anim>
                                    <p:animEffect transition="in" filter="fade">
                                      <p:cBhvr>
                                        <p:cTn id="31" dur="750"/>
                                        <p:tgtEl>
                                          <p:spTgt spid="24"/>
                                        </p:tgtEl>
                                      </p:cBhvr>
                                    </p:animEffect>
                                  </p:childTnLst>
                                </p:cTn>
                              </p:par>
                            </p:childTnLst>
                          </p:cTn>
                        </p:par>
                        <p:par>
                          <p:cTn id="32" fill="hold">
                            <p:stCondLst>
                              <p:cond delay="3750"/>
                            </p:stCondLst>
                            <p:childTnLst>
                              <p:par>
                                <p:cTn id="33" presetID="2" presetClass="entr" presetSubtype="2" decel="3600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1+#ppt_w/2"/>
                                          </p:val>
                                        </p:tav>
                                        <p:tav tm="100000">
                                          <p:val>
                                            <p:strVal val="#ppt_x"/>
                                          </p:val>
                                        </p:tav>
                                      </p:tavLst>
                                    </p:anim>
                                    <p:anim calcmode="lin" valueType="num">
                                      <p:cBhvr additive="base">
                                        <p:cTn id="36" dur="75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750" fill="hold"/>
                                        <p:tgtEl>
                                          <p:spTgt spid="36"/>
                                        </p:tgtEl>
                                        <p:attrNameLst>
                                          <p:attrName>ppt_w</p:attrName>
                                        </p:attrNameLst>
                                      </p:cBhvr>
                                      <p:tavLst>
                                        <p:tav tm="0">
                                          <p:val>
                                            <p:fltVal val="0"/>
                                          </p:val>
                                        </p:tav>
                                        <p:tav tm="100000">
                                          <p:val>
                                            <p:strVal val="#ppt_w"/>
                                          </p:val>
                                        </p:tav>
                                      </p:tavLst>
                                    </p:anim>
                                    <p:anim calcmode="lin" valueType="num">
                                      <p:cBhvr>
                                        <p:cTn id="41" dur="750" fill="hold"/>
                                        <p:tgtEl>
                                          <p:spTgt spid="36"/>
                                        </p:tgtEl>
                                        <p:attrNameLst>
                                          <p:attrName>ppt_h</p:attrName>
                                        </p:attrNameLst>
                                      </p:cBhvr>
                                      <p:tavLst>
                                        <p:tav tm="0">
                                          <p:val>
                                            <p:fltVal val="0"/>
                                          </p:val>
                                        </p:tav>
                                        <p:tav tm="100000">
                                          <p:val>
                                            <p:strVal val="#ppt_h"/>
                                          </p:val>
                                        </p:tav>
                                      </p:tavLst>
                                    </p:anim>
                                    <p:animEffect transition="in" filter="fade">
                                      <p:cBhvr>
                                        <p:cTn id="42" dur="750"/>
                                        <p:tgtEl>
                                          <p:spTgt spid="36"/>
                                        </p:tgtEl>
                                      </p:cBhvr>
                                    </p:animEffect>
                                  </p:childTnLst>
                                </p:cTn>
                              </p:par>
                            </p:childTnLst>
                          </p:cTn>
                        </p:par>
                        <p:par>
                          <p:cTn id="43" fill="hold">
                            <p:stCondLst>
                              <p:cond delay="5250"/>
                            </p:stCondLst>
                            <p:childTnLst>
                              <p:par>
                                <p:cTn id="44" presetID="2" presetClass="entr" presetSubtype="8" decel="36000"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750" fill="hold"/>
                                        <p:tgtEl>
                                          <p:spTgt spid="64"/>
                                        </p:tgtEl>
                                        <p:attrNameLst>
                                          <p:attrName>ppt_x</p:attrName>
                                        </p:attrNameLst>
                                      </p:cBhvr>
                                      <p:tavLst>
                                        <p:tav tm="0">
                                          <p:val>
                                            <p:strVal val="0-#ppt_w/2"/>
                                          </p:val>
                                        </p:tav>
                                        <p:tav tm="100000">
                                          <p:val>
                                            <p:strVal val="#ppt_x"/>
                                          </p:val>
                                        </p:tav>
                                      </p:tavLst>
                                    </p:anim>
                                    <p:anim calcmode="lin" valueType="num">
                                      <p:cBhvr additive="base">
                                        <p:cTn id="47" dur="75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文本框 6"/>
          <p:cNvSpPr txBox="1"/>
          <p:nvPr/>
        </p:nvSpPr>
        <p:spPr>
          <a:xfrm>
            <a:off x="4252042" y="158972"/>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我们的愿景</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a:off x="3544888" y="2649541"/>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4283076" y="1911353"/>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3706813" y="372586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4283076" y="5514978"/>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055688" y="3346453"/>
            <a:ext cx="2193925" cy="2193925"/>
          </a:xfrm>
          <a:prstGeom prst="ellipse">
            <a:avLst/>
          </a:prstGeom>
          <a:blipFill>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3" name="组合 12"/>
          <p:cNvGrpSpPr/>
          <p:nvPr/>
        </p:nvGrpSpPr>
        <p:grpSpPr>
          <a:xfrm>
            <a:off x="3952875" y="2274891"/>
            <a:ext cx="2855913" cy="773112"/>
            <a:chOff x="3952875" y="1970088"/>
            <a:chExt cx="2855913" cy="773112"/>
          </a:xfrm>
        </p:grpSpPr>
        <p:sp>
          <p:nvSpPr>
            <p:cNvPr id="17" name="圆角矩形 16"/>
            <p:cNvSpPr/>
            <p:nvPr/>
          </p:nvSpPr>
          <p:spPr>
            <a:xfrm>
              <a:off x="3952875" y="1970088"/>
              <a:ext cx="2855913" cy="773112"/>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文本框 17"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1980341"/>
              <a:ext cx="1574470" cy="646331"/>
            </a:xfrm>
            <a:prstGeom prst="rect">
              <a:avLst/>
            </a:prstGeom>
            <a:noFill/>
            <a:effectLst/>
          </p:spPr>
          <p:txBody>
            <a:bodyPr wrap="none" rtlCol="0">
              <a:spAutoFit/>
            </a:bodyPr>
            <a:lstStyle/>
            <a:p>
              <a:r>
                <a:rPr lang="zh-CN" altLang="en-US" sz="3600" b="1" dirty="0" smtClean="0">
                  <a:latin typeface="幼圆" panose="02010509060101010101" pitchFamily="49" charset="-122"/>
                  <a:ea typeface="幼圆" panose="02010509060101010101" pitchFamily="49" charset="-122"/>
                  <a:cs typeface="Kartika" panose="02020503030404060203" pitchFamily="18" charset="0"/>
                </a:rPr>
                <a:t>愿景一</a:t>
              </a:r>
              <a:endParaRPr lang="en-US" altLang="zh-CN" sz="3600" b="1" dirty="0">
                <a:latin typeface="幼圆" panose="02010509060101010101" pitchFamily="49" charset="-122"/>
                <a:ea typeface="幼圆" panose="02010509060101010101" pitchFamily="49" charset="-122"/>
                <a:cs typeface="Kartika" panose="02020503030404060203" pitchFamily="18" charset="0"/>
              </a:endParaRPr>
            </a:p>
          </p:txBody>
        </p:sp>
      </p:grpSp>
      <p:grpSp>
        <p:nvGrpSpPr>
          <p:cNvPr id="19" name="组合 18"/>
          <p:cNvGrpSpPr/>
          <p:nvPr/>
        </p:nvGrpSpPr>
        <p:grpSpPr>
          <a:xfrm>
            <a:off x="3952875" y="4056066"/>
            <a:ext cx="2855913" cy="774700"/>
            <a:chOff x="3952875" y="3751263"/>
            <a:chExt cx="2855913" cy="774700"/>
          </a:xfrm>
        </p:grpSpPr>
        <p:sp>
          <p:nvSpPr>
            <p:cNvPr id="20" name="圆角矩形 19"/>
            <p:cNvSpPr/>
            <p:nvPr/>
          </p:nvSpPr>
          <p:spPr>
            <a:xfrm>
              <a:off x="3952875" y="3751263"/>
              <a:ext cx="2855913" cy="774700"/>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1" name="文本框 20"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3763104"/>
              <a:ext cx="1574470" cy="646331"/>
            </a:xfrm>
            <a:prstGeom prst="rect">
              <a:avLst/>
            </a:prstGeom>
            <a:noFill/>
            <a:effectLst/>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cs typeface="Kartika" panose="02020503030404060203" pitchFamily="18" charset="0"/>
                </a:rPr>
                <a:t>愿景</a:t>
              </a:r>
              <a:r>
                <a:rPr lang="zh-CN" altLang="en-US" sz="36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二</a:t>
              </a:r>
              <a:endParaRPr lang="en-US" altLang="zh-CN" sz="36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22" name="组合 21"/>
          <p:cNvGrpSpPr/>
          <p:nvPr/>
        </p:nvGrpSpPr>
        <p:grpSpPr>
          <a:xfrm>
            <a:off x="3952875" y="5837241"/>
            <a:ext cx="2855913" cy="774700"/>
            <a:chOff x="3952875" y="5532438"/>
            <a:chExt cx="2855913" cy="774700"/>
          </a:xfrm>
        </p:grpSpPr>
        <p:sp>
          <p:nvSpPr>
            <p:cNvPr id="23" name="圆角矩形 22"/>
            <p:cNvSpPr/>
            <p:nvPr/>
          </p:nvSpPr>
          <p:spPr>
            <a:xfrm>
              <a:off x="3952875" y="5532438"/>
              <a:ext cx="2855913" cy="774700"/>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文本框 2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5551813"/>
              <a:ext cx="1574470" cy="646331"/>
            </a:xfrm>
            <a:prstGeom prst="rect">
              <a:avLst/>
            </a:prstGeom>
            <a:noFill/>
            <a:effectLst/>
          </p:spPr>
          <p:txBody>
            <a:bodyPr wrap="none" rtlCol="0">
              <a:spAutoFit/>
            </a:bodyPr>
            <a:lstStyle/>
            <a:p>
              <a:r>
                <a:rPr lang="zh-CN" altLang="en-US" sz="3600" b="1" dirty="0">
                  <a:latin typeface="幼圆" panose="02010509060101010101" pitchFamily="49" charset="-122"/>
                  <a:ea typeface="幼圆" panose="02010509060101010101" pitchFamily="49" charset="-122"/>
                  <a:cs typeface="Kartika" panose="02020503030404060203" pitchFamily="18" charset="0"/>
                </a:rPr>
                <a:t>愿景</a:t>
              </a:r>
              <a:r>
                <a:rPr lang="zh-CN" altLang="en-US" sz="3600" b="1" dirty="0" smtClean="0">
                  <a:latin typeface="幼圆" panose="02010509060101010101" pitchFamily="49" charset="-122"/>
                  <a:ea typeface="幼圆" panose="02010509060101010101" pitchFamily="49" charset="-122"/>
                  <a:cs typeface="Kartika" panose="02020503030404060203" pitchFamily="18" charset="0"/>
                </a:rPr>
                <a:t>三</a:t>
              </a:r>
              <a:endParaRPr lang="en-US" altLang="zh-CN" sz="3600" b="1" dirty="0">
                <a:latin typeface="幼圆" panose="02010509060101010101" pitchFamily="49" charset="-122"/>
                <a:ea typeface="幼圆" panose="02010509060101010101" pitchFamily="49" charset="-122"/>
                <a:cs typeface="Kartika" panose="02020503030404060203" pitchFamily="18" charset="0"/>
              </a:endParaRPr>
            </a:p>
          </p:txBody>
        </p:sp>
      </p:grpSp>
      <p:sp>
        <p:nvSpPr>
          <p:cNvPr id="25" name="矩形 47"/>
          <p:cNvSpPr>
            <a:spLocks noChangeArrowheads="1"/>
          </p:cNvSpPr>
          <p:nvPr/>
        </p:nvSpPr>
        <p:spPr bwMode="auto">
          <a:xfrm>
            <a:off x="7404459" y="2310586"/>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6" name="矩形 47"/>
          <p:cNvSpPr>
            <a:spLocks noChangeArrowheads="1"/>
          </p:cNvSpPr>
          <p:nvPr/>
        </p:nvSpPr>
        <p:spPr bwMode="auto">
          <a:xfrm>
            <a:off x="7404459" y="408059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7" name="矩形 47"/>
          <p:cNvSpPr>
            <a:spLocks noChangeArrowheads="1"/>
          </p:cNvSpPr>
          <p:nvPr/>
        </p:nvSpPr>
        <p:spPr bwMode="auto">
          <a:xfrm>
            <a:off x="7404459" y="5873730"/>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9489598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strVal val="4*#ppt_w"/>
                                          </p:val>
                                        </p:tav>
                                        <p:tav tm="100000">
                                          <p:val>
                                            <p:strVal val="#ppt_w"/>
                                          </p:val>
                                        </p:tav>
                                      </p:tavLst>
                                    </p:anim>
                                    <p:anim calcmode="lin" valueType="num">
                                      <p:cBhvr>
                                        <p:cTn id="8" dur="750" fill="hold"/>
                                        <p:tgtEl>
                                          <p:spTgt spid="12"/>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Horizontal)">
                                      <p:cBhvr>
                                        <p:cTn id="16" dur="500"/>
                                        <p:tgtEl>
                                          <p:spTgt spid="8"/>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250"/>
                            </p:stCondLst>
                            <p:childTnLst>
                              <p:par>
                                <p:cTn id="25" presetID="2" presetClass="entr" presetSubtype="2" decel="28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750" fill="hold"/>
                                        <p:tgtEl>
                                          <p:spTgt spid="19"/>
                                        </p:tgtEl>
                                        <p:attrNameLst>
                                          <p:attrName>ppt_x</p:attrName>
                                        </p:attrNameLst>
                                      </p:cBhvr>
                                      <p:tavLst>
                                        <p:tav tm="0">
                                          <p:val>
                                            <p:strVal val="1+#ppt_w/2"/>
                                          </p:val>
                                        </p:tav>
                                        <p:tav tm="100000">
                                          <p:val>
                                            <p:strVal val="#ppt_x"/>
                                          </p:val>
                                        </p:tav>
                                      </p:tavLst>
                                    </p:anim>
                                    <p:anim calcmode="lin" valueType="num">
                                      <p:cBhvr additive="base">
                                        <p:cTn id="32" dur="75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750" fill="hold"/>
                                        <p:tgtEl>
                                          <p:spTgt spid="22"/>
                                        </p:tgtEl>
                                        <p:attrNameLst>
                                          <p:attrName>ppt_x</p:attrName>
                                        </p:attrNameLst>
                                      </p:cBhvr>
                                      <p:tavLst>
                                        <p:tav tm="0">
                                          <p:val>
                                            <p:strVal val="1+#ppt_w/2"/>
                                          </p:val>
                                        </p:tav>
                                        <p:tav tm="100000">
                                          <p:val>
                                            <p:strVal val="#ppt_x"/>
                                          </p:val>
                                        </p:tav>
                                      </p:tavLst>
                                    </p:anim>
                                    <p:anim calcmode="lin" valueType="num">
                                      <p:cBhvr additive="base">
                                        <p:cTn id="36" dur="75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8" name="文本框 77"/>
          <p:cNvSpPr txBox="1"/>
          <p:nvPr/>
        </p:nvSpPr>
        <p:spPr>
          <a:xfrm>
            <a:off x="4620058" y="117160"/>
            <a:ext cx="2954655" cy="923330"/>
          </a:xfrm>
          <a:prstGeom prst="rect">
            <a:avLst/>
          </a:prstGeom>
          <a:noFill/>
        </p:spPr>
        <p:txBody>
          <a:bodyPr wrap="none" rtlCol="0">
            <a:spAutoFit/>
          </a:bodyPr>
          <a:lstStyle/>
          <a:p>
            <a:r>
              <a:rPr lang="zh-CN" altLang="en-US" sz="5400" dirty="0" smtClean="0">
                <a:solidFill>
                  <a:srgbClr val="FEFEFE"/>
                </a:solidFill>
                <a:latin typeface="Microsoft YaHei" panose="020B0503020204020204" pitchFamily="34" charset="-122"/>
                <a:ea typeface="Microsoft YaHei" panose="020B0503020204020204" pitchFamily="34" charset="-122"/>
              </a:rPr>
              <a:t>团队成员</a:t>
            </a:r>
            <a:endParaRPr lang="en-US" altLang="zh-CN" sz="5400" dirty="0">
              <a:solidFill>
                <a:srgbClr val="FEFEFE"/>
              </a:solidFill>
              <a:latin typeface="Microsoft YaHei" panose="020B0503020204020204" pitchFamily="34" charset="-122"/>
              <a:ea typeface="Microsoft YaHei" panose="020B0503020204020204" pitchFamily="34" charset="-122"/>
            </a:endParaRPr>
          </a:p>
        </p:txBody>
      </p:sp>
      <p:sp>
        <p:nvSpPr>
          <p:cNvPr id="79" name="TextBox 6"/>
          <p:cNvSpPr txBox="1"/>
          <p:nvPr/>
        </p:nvSpPr>
        <p:spPr>
          <a:xfrm>
            <a:off x="1098374"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0" name="TextBox 12"/>
          <p:cNvSpPr txBox="1"/>
          <p:nvPr/>
        </p:nvSpPr>
        <p:spPr>
          <a:xfrm>
            <a:off x="3788363"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1" name="TextBox 18"/>
          <p:cNvSpPr txBox="1"/>
          <p:nvPr/>
        </p:nvSpPr>
        <p:spPr>
          <a:xfrm>
            <a:off x="6478352"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2" name="TextBox 24"/>
          <p:cNvSpPr txBox="1"/>
          <p:nvPr/>
        </p:nvSpPr>
        <p:spPr>
          <a:xfrm>
            <a:off x="9168342"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grpSp>
        <p:nvGrpSpPr>
          <p:cNvPr id="83" name="组合 82"/>
          <p:cNvGrpSpPr/>
          <p:nvPr/>
        </p:nvGrpSpPr>
        <p:grpSpPr>
          <a:xfrm>
            <a:off x="1019718" y="2064635"/>
            <a:ext cx="2077525" cy="2252165"/>
            <a:chOff x="1019718" y="2064635"/>
            <a:chExt cx="2077525" cy="2252165"/>
          </a:xfrm>
        </p:grpSpPr>
        <p:sp>
          <p:nvSpPr>
            <p:cNvPr id="84" name="椭圆 8"/>
            <p:cNvSpPr/>
            <p:nvPr/>
          </p:nvSpPr>
          <p:spPr>
            <a:xfrm>
              <a:off x="1019718"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85" name="椭圆 8"/>
            <p:cNvSpPr/>
            <p:nvPr/>
          </p:nvSpPr>
          <p:spPr>
            <a:xfrm>
              <a:off x="1113134"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6" name="组合 85"/>
          <p:cNvGrpSpPr/>
          <p:nvPr/>
        </p:nvGrpSpPr>
        <p:grpSpPr>
          <a:xfrm>
            <a:off x="3709707" y="2064635"/>
            <a:ext cx="2077525" cy="2252165"/>
            <a:chOff x="3709707" y="2064635"/>
            <a:chExt cx="2077525" cy="2252165"/>
          </a:xfrm>
        </p:grpSpPr>
        <p:sp>
          <p:nvSpPr>
            <p:cNvPr id="87" name="椭圆 8"/>
            <p:cNvSpPr/>
            <p:nvPr/>
          </p:nvSpPr>
          <p:spPr>
            <a:xfrm>
              <a:off x="3709707"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88" name="椭圆 8"/>
            <p:cNvSpPr/>
            <p:nvPr/>
          </p:nvSpPr>
          <p:spPr>
            <a:xfrm>
              <a:off x="3803123"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9" name="组合 88"/>
          <p:cNvGrpSpPr/>
          <p:nvPr/>
        </p:nvGrpSpPr>
        <p:grpSpPr>
          <a:xfrm>
            <a:off x="6399696" y="2064635"/>
            <a:ext cx="2077525" cy="2252165"/>
            <a:chOff x="6399696" y="2064635"/>
            <a:chExt cx="2077525" cy="2252165"/>
          </a:xfrm>
        </p:grpSpPr>
        <p:sp>
          <p:nvSpPr>
            <p:cNvPr id="90" name="椭圆 8"/>
            <p:cNvSpPr/>
            <p:nvPr/>
          </p:nvSpPr>
          <p:spPr>
            <a:xfrm>
              <a:off x="6399696"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91" name="椭圆 8"/>
            <p:cNvSpPr/>
            <p:nvPr/>
          </p:nvSpPr>
          <p:spPr>
            <a:xfrm>
              <a:off x="6493112"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92" name="组合 91"/>
          <p:cNvGrpSpPr/>
          <p:nvPr/>
        </p:nvGrpSpPr>
        <p:grpSpPr>
          <a:xfrm>
            <a:off x="9089684" y="2064635"/>
            <a:ext cx="2077525" cy="2252165"/>
            <a:chOff x="9089684" y="2064635"/>
            <a:chExt cx="2077525" cy="2252165"/>
          </a:xfrm>
        </p:grpSpPr>
        <p:sp>
          <p:nvSpPr>
            <p:cNvPr id="93" name="椭圆 8"/>
            <p:cNvSpPr/>
            <p:nvPr/>
          </p:nvSpPr>
          <p:spPr>
            <a:xfrm>
              <a:off x="9089684"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94" name="椭圆 8"/>
            <p:cNvSpPr/>
            <p:nvPr/>
          </p:nvSpPr>
          <p:spPr>
            <a:xfrm>
              <a:off x="9183102"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95" name="矩形 94"/>
          <p:cNvSpPr>
            <a:spLocks noChangeArrowheads="1"/>
          </p:cNvSpPr>
          <p:nvPr/>
        </p:nvSpPr>
        <p:spPr bwMode="auto">
          <a:xfrm>
            <a:off x="1374532"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6" name="矩形 95"/>
          <p:cNvSpPr>
            <a:spLocks noChangeArrowheads="1"/>
          </p:cNvSpPr>
          <p:nvPr/>
        </p:nvSpPr>
        <p:spPr bwMode="auto">
          <a:xfrm>
            <a:off x="4064521"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张姓名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7" name="矩形 96"/>
          <p:cNvSpPr>
            <a:spLocks noChangeArrowheads="1"/>
          </p:cNvSpPr>
          <p:nvPr/>
        </p:nvSpPr>
        <p:spPr bwMode="auto">
          <a:xfrm>
            <a:off x="6754511"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王姓名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8" name="矩形 97"/>
          <p:cNvSpPr>
            <a:spLocks noChangeArrowheads="1"/>
          </p:cNvSpPr>
          <p:nvPr/>
        </p:nvSpPr>
        <p:spPr bwMode="auto">
          <a:xfrm>
            <a:off x="9444500" y="4433428"/>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grpSp>
        <p:nvGrpSpPr>
          <p:cNvPr id="99" name="组合 98"/>
          <p:cNvGrpSpPr/>
          <p:nvPr/>
        </p:nvGrpSpPr>
        <p:grpSpPr>
          <a:xfrm>
            <a:off x="1085771" y="4944306"/>
            <a:ext cx="1808523" cy="576715"/>
            <a:chOff x="1085771" y="4944306"/>
            <a:chExt cx="1808523" cy="576715"/>
          </a:xfrm>
        </p:grpSpPr>
        <p:sp>
          <p:nvSpPr>
            <p:cNvPr id="100" name="圆角矩形 99"/>
            <p:cNvSpPr/>
            <p:nvPr/>
          </p:nvSpPr>
          <p:spPr>
            <a:xfrm>
              <a:off x="1085771" y="4944306"/>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圆角矩形 100"/>
            <p:cNvSpPr/>
            <p:nvPr/>
          </p:nvSpPr>
          <p:spPr>
            <a:xfrm>
              <a:off x="1098374" y="4967677"/>
              <a:ext cx="1763394"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1225735" y="5085837"/>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TextBox 43"/>
            <p:cNvSpPr txBox="1"/>
            <p:nvPr/>
          </p:nvSpPr>
          <p:spPr>
            <a:xfrm>
              <a:off x="1632170" y="5094250"/>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04" name="组合 103"/>
          <p:cNvGrpSpPr/>
          <p:nvPr/>
        </p:nvGrpSpPr>
        <p:grpSpPr>
          <a:xfrm>
            <a:off x="3782003" y="4938348"/>
            <a:ext cx="1814883" cy="576715"/>
            <a:chOff x="3782003" y="4938348"/>
            <a:chExt cx="1814883" cy="576715"/>
          </a:xfrm>
        </p:grpSpPr>
        <p:sp>
          <p:nvSpPr>
            <p:cNvPr id="105" name="圆角矩形 104"/>
            <p:cNvSpPr/>
            <p:nvPr/>
          </p:nvSpPr>
          <p:spPr>
            <a:xfrm>
              <a:off x="3788363" y="4938348"/>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圆角矩形 105"/>
            <p:cNvSpPr/>
            <p:nvPr/>
          </p:nvSpPr>
          <p:spPr>
            <a:xfrm>
              <a:off x="3782003" y="4956471"/>
              <a:ext cx="1763395"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3928327" y="5079879"/>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TextBox 52"/>
            <p:cNvSpPr txBox="1"/>
            <p:nvPr/>
          </p:nvSpPr>
          <p:spPr>
            <a:xfrm>
              <a:off x="4334762" y="5088292"/>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09" name="组合 108"/>
          <p:cNvGrpSpPr/>
          <p:nvPr/>
        </p:nvGrpSpPr>
        <p:grpSpPr>
          <a:xfrm>
            <a:off x="6534197" y="4938355"/>
            <a:ext cx="1808525" cy="576717"/>
            <a:chOff x="6534197" y="4938355"/>
            <a:chExt cx="1808525" cy="576717"/>
          </a:xfrm>
        </p:grpSpPr>
        <p:sp>
          <p:nvSpPr>
            <p:cNvPr id="110" name="圆角矩形 109"/>
            <p:cNvSpPr/>
            <p:nvPr/>
          </p:nvSpPr>
          <p:spPr>
            <a:xfrm>
              <a:off x="6534197" y="4938355"/>
              <a:ext cx="1808525" cy="576717"/>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圆角矩形 110"/>
            <p:cNvSpPr/>
            <p:nvPr/>
          </p:nvSpPr>
          <p:spPr>
            <a:xfrm>
              <a:off x="6556761" y="4956479"/>
              <a:ext cx="1763395"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6674161" y="5079890"/>
              <a:ext cx="293652" cy="293653"/>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TextBox 59"/>
            <p:cNvSpPr txBox="1"/>
            <p:nvPr/>
          </p:nvSpPr>
          <p:spPr>
            <a:xfrm>
              <a:off x="7080596" y="5088297"/>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14" name="组合 113"/>
          <p:cNvGrpSpPr/>
          <p:nvPr/>
        </p:nvGrpSpPr>
        <p:grpSpPr>
          <a:xfrm>
            <a:off x="9224187" y="4920222"/>
            <a:ext cx="1808523" cy="576715"/>
            <a:chOff x="9224187" y="4920222"/>
            <a:chExt cx="1808523" cy="576715"/>
          </a:xfrm>
        </p:grpSpPr>
        <p:sp>
          <p:nvSpPr>
            <p:cNvPr id="115" name="圆角矩形 114"/>
            <p:cNvSpPr/>
            <p:nvPr/>
          </p:nvSpPr>
          <p:spPr>
            <a:xfrm>
              <a:off x="9224187" y="4920222"/>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圆角矩形 115"/>
            <p:cNvSpPr/>
            <p:nvPr/>
          </p:nvSpPr>
          <p:spPr>
            <a:xfrm>
              <a:off x="9246751" y="4938347"/>
              <a:ext cx="1763394"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9364151" y="5061753"/>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TextBox 66"/>
            <p:cNvSpPr txBox="1"/>
            <p:nvPr/>
          </p:nvSpPr>
          <p:spPr>
            <a:xfrm>
              <a:off x="9770586" y="5070166"/>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750"/>
                                        <p:tgtEl>
                                          <p:spTgt spid="83"/>
                                        </p:tgtEl>
                                      </p:cBhvr>
                                    </p:animEffect>
                                    <p:anim calcmode="lin" valueType="num">
                                      <p:cBhvr>
                                        <p:cTn id="8" dur="750" fill="hold"/>
                                        <p:tgtEl>
                                          <p:spTgt spid="83"/>
                                        </p:tgtEl>
                                        <p:attrNameLst>
                                          <p:attrName>ppt_x</p:attrName>
                                        </p:attrNameLst>
                                      </p:cBhvr>
                                      <p:tavLst>
                                        <p:tav tm="0">
                                          <p:val>
                                            <p:strVal val="#ppt_x"/>
                                          </p:val>
                                        </p:tav>
                                        <p:tav tm="100000">
                                          <p:val>
                                            <p:strVal val="#ppt_x"/>
                                          </p:val>
                                        </p:tav>
                                      </p:tavLst>
                                    </p:anim>
                                    <p:anim calcmode="lin" valueType="num">
                                      <p:cBhvr>
                                        <p:cTn id="9" dur="75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1250"/>
                            </p:stCondLst>
                            <p:childTnLst>
                              <p:par>
                                <p:cTn id="17" presetID="2" presetClass="entr" presetSubtype="4" decel="54000"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500" fill="hold"/>
                                        <p:tgtEl>
                                          <p:spTgt spid="99"/>
                                        </p:tgtEl>
                                        <p:attrNameLst>
                                          <p:attrName>ppt_x</p:attrName>
                                        </p:attrNameLst>
                                      </p:cBhvr>
                                      <p:tavLst>
                                        <p:tav tm="0">
                                          <p:val>
                                            <p:strVal val="#ppt_x"/>
                                          </p:val>
                                        </p:tav>
                                        <p:tav tm="100000">
                                          <p:val>
                                            <p:strVal val="#ppt_x"/>
                                          </p:val>
                                        </p:tav>
                                      </p:tavLst>
                                    </p:anim>
                                    <p:anim calcmode="lin" valueType="num">
                                      <p:cBhvr additive="base">
                                        <p:cTn id="20" dur="500" fill="hold"/>
                                        <p:tgtEl>
                                          <p:spTgt spid="99"/>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childTnLst>
                          </p:cTn>
                        </p:par>
                        <p:par>
                          <p:cTn id="25" fill="hold">
                            <p:stCondLst>
                              <p:cond delay="2250"/>
                            </p:stCondLst>
                            <p:childTnLst>
                              <p:par>
                                <p:cTn id="26" presetID="47"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750"/>
                                        <p:tgtEl>
                                          <p:spTgt spid="86"/>
                                        </p:tgtEl>
                                      </p:cBhvr>
                                    </p:animEffect>
                                    <p:anim calcmode="lin" valueType="num">
                                      <p:cBhvr>
                                        <p:cTn id="29" dur="750" fill="hold"/>
                                        <p:tgtEl>
                                          <p:spTgt spid="86"/>
                                        </p:tgtEl>
                                        <p:attrNameLst>
                                          <p:attrName>ppt_x</p:attrName>
                                        </p:attrNameLst>
                                      </p:cBhvr>
                                      <p:tavLst>
                                        <p:tav tm="0">
                                          <p:val>
                                            <p:strVal val="#ppt_x"/>
                                          </p:val>
                                        </p:tav>
                                        <p:tav tm="100000">
                                          <p:val>
                                            <p:strVal val="#ppt_x"/>
                                          </p:val>
                                        </p:tav>
                                      </p:tavLst>
                                    </p:anim>
                                    <p:anim calcmode="lin" valueType="num">
                                      <p:cBhvr>
                                        <p:cTn id="30" dur="750" fill="hold"/>
                                        <p:tgtEl>
                                          <p:spTgt spid="86"/>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96"/>
                                        </p:tgtEl>
                                        <p:attrNameLst>
                                          <p:attrName>style.visibility</p:attrName>
                                        </p:attrNameLst>
                                      </p:cBhvr>
                                      <p:to>
                                        <p:strVal val="visible"/>
                                      </p:to>
                                    </p:set>
                                    <p:anim calcmode="lin" valueType="num">
                                      <p:cBhvr>
                                        <p:cTn id="34" dur="500" fill="hold"/>
                                        <p:tgtEl>
                                          <p:spTgt spid="96"/>
                                        </p:tgtEl>
                                        <p:attrNameLst>
                                          <p:attrName>ppt_w</p:attrName>
                                        </p:attrNameLst>
                                      </p:cBhvr>
                                      <p:tavLst>
                                        <p:tav tm="0">
                                          <p:val>
                                            <p:fltVal val="0"/>
                                          </p:val>
                                        </p:tav>
                                        <p:tav tm="100000">
                                          <p:val>
                                            <p:strVal val="#ppt_w"/>
                                          </p:val>
                                        </p:tav>
                                      </p:tavLst>
                                    </p:anim>
                                    <p:anim calcmode="lin" valueType="num">
                                      <p:cBhvr>
                                        <p:cTn id="35" dur="500" fill="hold"/>
                                        <p:tgtEl>
                                          <p:spTgt spid="96"/>
                                        </p:tgtEl>
                                        <p:attrNameLst>
                                          <p:attrName>ppt_h</p:attrName>
                                        </p:attrNameLst>
                                      </p:cBhvr>
                                      <p:tavLst>
                                        <p:tav tm="0">
                                          <p:val>
                                            <p:fltVal val="0"/>
                                          </p:val>
                                        </p:tav>
                                        <p:tav tm="100000">
                                          <p:val>
                                            <p:strVal val="#ppt_h"/>
                                          </p:val>
                                        </p:tav>
                                      </p:tavLst>
                                    </p:anim>
                                    <p:animEffect transition="in" filter="fade">
                                      <p:cBhvr>
                                        <p:cTn id="36" dur="500"/>
                                        <p:tgtEl>
                                          <p:spTgt spid="96"/>
                                        </p:tgtEl>
                                      </p:cBhvr>
                                    </p:animEffect>
                                  </p:childTnLst>
                                </p:cTn>
                              </p:par>
                            </p:childTnLst>
                          </p:cTn>
                        </p:par>
                        <p:par>
                          <p:cTn id="37" fill="hold">
                            <p:stCondLst>
                              <p:cond delay="3500"/>
                            </p:stCondLst>
                            <p:childTnLst>
                              <p:par>
                                <p:cTn id="38" presetID="2" presetClass="entr" presetSubtype="4" decel="54000" fill="hold" nodeType="afterEffect">
                                  <p:stCondLst>
                                    <p:cond delay="0"/>
                                  </p:stCondLst>
                                  <p:childTnLst>
                                    <p:set>
                                      <p:cBhvr>
                                        <p:cTn id="39" dur="1" fill="hold">
                                          <p:stCondLst>
                                            <p:cond delay="0"/>
                                          </p:stCondLst>
                                        </p:cTn>
                                        <p:tgtEl>
                                          <p:spTgt spid="104"/>
                                        </p:tgtEl>
                                        <p:attrNameLst>
                                          <p:attrName>style.visibility</p:attrName>
                                        </p:attrNameLst>
                                      </p:cBhvr>
                                      <p:to>
                                        <p:strVal val="visible"/>
                                      </p:to>
                                    </p:set>
                                    <p:anim calcmode="lin" valueType="num">
                                      <p:cBhvr additive="base">
                                        <p:cTn id="40" dur="500" fill="hold"/>
                                        <p:tgtEl>
                                          <p:spTgt spid="104"/>
                                        </p:tgtEl>
                                        <p:attrNameLst>
                                          <p:attrName>ppt_x</p:attrName>
                                        </p:attrNameLst>
                                      </p:cBhvr>
                                      <p:tavLst>
                                        <p:tav tm="0">
                                          <p:val>
                                            <p:strVal val="#ppt_x"/>
                                          </p:val>
                                        </p:tav>
                                        <p:tav tm="100000">
                                          <p:val>
                                            <p:strVal val="#ppt_x"/>
                                          </p:val>
                                        </p:tav>
                                      </p:tavLst>
                                    </p:anim>
                                    <p:anim calcmode="lin" valueType="num">
                                      <p:cBhvr additive="base">
                                        <p:cTn id="41" dur="500" fill="hold"/>
                                        <p:tgtEl>
                                          <p:spTgt spid="10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500"/>
                                        <p:tgtEl>
                                          <p:spTgt spid="80"/>
                                        </p:tgtEl>
                                      </p:cBhvr>
                                    </p:animEffect>
                                  </p:childTnLst>
                                </p:cTn>
                              </p:par>
                            </p:childTnLst>
                          </p:cTn>
                        </p:par>
                        <p:par>
                          <p:cTn id="46" fill="hold">
                            <p:stCondLst>
                              <p:cond delay="4500"/>
                            </p:stCondLst>
                            <p:childTnLst>
                              <p:par>
                                <p:cTn id="47" presetID="47" presetClass="entr" presetSubtype="0"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750"/>
                                        <p:tgtEl>
                                          <p:spTgt spid="89"/>
                                        </p:tgtEl>
                                      </p:cBhvr>
                                    </p:animEffect>
                                    <p:anim calcmode="lin" valueType="num">
                                      <p:cBhvr>
                                        <p:cTn id="50" dur="750" fill="hold"/>
                                        <p:tgtEl>
                                          <p:spTgt spid="89"/>
                                        </p:tgtEl>
                                        <p:attrNameLst>
                                          <p:attrName>ppt_x</p:attrName>
                                        </p:attrNameLst>
                                      </p:cBhvr>
                                      <p:tavLst>
                                        <p:tav tm="0">
                                          <p:val>
                                            <p:strVal val="#ppt_x"/>
                                          </p:val>
                                        </p:tav>
                                        <p:tav tm="100000">
                                          <p:val>
                                            <p:strVal val="#ppt_x"/>
                                          </p:val>
                                        </p:tav>
                                      </p:tavLst>
                                    </p:anim>
                                    <p:anim calcmode="lin" valueType="num">
                                      <p:cBhvr>
                                        <p:cTn id="51" dur="75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5250"/>
                            </p:stCondLst>
                            <p:childTnLst>
                              <p:par>
                                <p:cTn id="53" presetID="53" presetClass="entr" presetSubtype="16" fill="hold" grpId="0" nodeType="after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p:cTn id="55" dur="500" fill="hold"/>
                                        <p:tgtEl>
                                          <p:spTgt spid="97"/>
                                        </p:tgtEl>
                                        <p:attrNameLst>
                                          <p:attrName>ppt_w</p:attrName>
                                        </p:attrNameLst>
                                      </p:cBhvr>
                                      <p:tavLst>
                                        <p:tav tm="0">
                                          <p:val>
                                            <p:fltVal val="0"/>
                                          </p:val>
                                        </p:tav>
                                        <p:tav tm="100000">
                                          <p:val>
                                            <p:strVal val="#ppt_w"/>
                                          </p:val>
                                        </p:tav>
                                      </p:tavLst>
                                    </p:anim>
                                    <p:anim calcmode="lin" valueType="num">
                                      <p:cBhvr>
                                        <p:cTn id="56" dur="500" fill="hold"/>
                                        <p:tgtEl>
                                          <p:spTgt spid="97"/>
                                        </p:tgtEl>
                                        <p:attrNameLst>
                                          <p:attrName>ppt_h</p:attrName>
                                        </p:attrNameLst>
                                      </p:cBhvr>
                                      <p:tavLst>
                                        <p:tav tm="0">
                                          <p:val>
                                            <p:fltVal val="0"/>
                                          </p:val>
                                        </p:tav>
                                        <p:tav tm="100000">
                                          <p:val>
                                            <p:strVal val="#ppt_h"/>
                                          </p:val>
                                        </p:tav>
                                      </p:tavLst>
                                    </p:anim>
                                    <p:animEffect transition="in" filter="fade">
                                      <p:cBhvr>
                                        <p:cTn id="57" dur="500"/>
                                        <p:tgtEl>
                                          <p:spTgt spid="97"/>
                                        </p:tgtEl>
                                      </p:cBhvr>
                                    </p:animEffect>
                                  </p:childTnLst>
                                </p:cTn>
                              </p:par>
                            </p:childTnLst>
                          </p:cTn>
                        </p:par>
                        <p:par>
                          <p:cTn id="58" fill="hold">
                            <p:stCondLst>
                              <p:cond delay="5750"/>
                            </p:stCondLst>
                            <p:childTnLst>
                              <p:par>
                                <p:cTn id="59" presetID="2" presetClass="entr" presetSubtype="4" decel="54000" fill="hold" nodeType="afterEffect">
                                  <p:stCondLst>
                                    <p:cond delay="0"/>
                                  </p:stCondLst>
                                  <p:childTnLst>
                                    <p:set>
                                      <p:cBhvr>
                                        <p:cTn id="60" dur="1" fill="hold">
                                          <p:stCondLst>
                                            <p:cond delay="0"/>
                                          </p:stCondLst>
                                        </p:cTn>
                                        <p:tgtEl>
                                          <p:spTgt spid="109"/>
                                        </p:tgtEl>
                                        <p:attrNameLst>
                                          <p:attrName>style.visibility</p:attrName>
                                        </p:attrNameLst>
                                      </p:cBhvr>
                                      <p:to>
                                        <p:strVal val="visible"/>
                                      </p:to>
                                    </p:set>
                                    <p:anim calcmode="lin" valueType="num">
                                      <p:cBhvr additive="base">
                                        <p:cTn id="61" dur="500" fill="hold"/>
                                        <p:tgtEl>
                                          <p:spTgt spid="109"/>
                                        </p:tgtEl>
                                        <p:attrNameLst>
                                          <p:attrName>ppt_x</p:attrName>
                                        </p:attrNameLst>
                                      </p:cBhvr>
                                      <p:tavLst>
                                        <p:tav tm="0">
                                          <p:val>
                                            <p:strVal val="#ppt_x"/>
                                          </p:val>
                                        </p:tav>
                                        <p:tav tm="100000">
                                          <p:val>
                                            <p:strVal val="#ppt_x"/>
                                          </p:val>
                                        </p:tav>
                                      </p:tavLst>
                                    </p:anim>
                                    <p:anim calcmode="lin" valueType="num">
                                      <p:cBhvr additive="base">
                                        <p:cTn id="62" dur="500" fill="hold"/>
                                        <p:tgtEl>
                                          <p:spTgt spid="109"/>
                                        </p:tgtEl>
                                        <p:attrNameLst>
                                          <p:attrName>ppt_y</p:attrName>
                                        </p:attrNameLst>
                                      </p:cBhvr>
                                      <p:tavLst>
                                        <p:tav tm="0">
                                          <p:val>
                                            <p:strVal val="1+#ppt_h/2"/>
                                          </p:val>
                                        </p:tav>
                                        <p:tav tm="100000">
                                          <p:val>
                                            <p:strVal val="#ppt_y"/>
                                          </p:val>
                                        </p:tav>
                                      </p:tavLst>
                                    </p:anim>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cTn>
                              </p:par>
                            </p:childTnLst>
                          </p:cTn>
                        </p:par>
                        <p:par>
                          <p:cTn id="67" fill="hold">
                            <p:stCondLst>
                              <p:cond delay="6750"/>
                            </p:stCondLst>
                            <p:childTnLst>
                              <p:par>
                                <p:cTn id="68" presetID="47" presetClass="entr" presetSubtype="0" fill="hold"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750"/>
                                        <p:tgtEl>
                                          <p:spTgt spid="92"/>
                                        </p:tgtEl>
                                      </p:cBhvr>
                                    </p:animEffect>
                                    <p:anim calcmode="lin" valueType="num">
                                      <p:cBhvr>
                                        <p:cTn id="71" dur="750" fill="hold"/>
                                        <p:tgtEl>
                                          <p:spTgt spid="92"/>
                                        </p:tgtEl>
                                        <p:attrNameLst>
                                          <p:attrName>ppt_x</p:attrName>
                                        </p:attrNameLst>
                                      </p:cBhvr>
                                      <p:tavLst>
                                        <p:tav tm="0">
                                          <p:val>
                                            <p:strVal val="#ppt_x"/>
                                          </p:val>
                                        </p:tav>
                                        <p:tav tm="100000">
                                          <p:val>
                                            <p:strVal val="#ppt_x"/>
                                          </p:val>
                                        </p:tav>
                                      </p:tavLst>
                                    </p:anim>
                                    <p:anim calcmode="lin" valueType="num">
                                      <p:cBhvr>
                                        <p:cTn id="72" dur="750" fill="hold"/>
                                        <p:tgtEl>
                                          <p:spTgt spid="92"/>
                                        </p:tgtEl>
                                        <p:attrNameLst>
                                          <p:attrName>ppt_y</p:attrName>
                                        </p:attrNameLst>
                                      </p:cBhvr>
                                      <p:tavLst>
                                        <p:tav tm="0">
                                          <p:val>
                                            <p:strVal val="#ppt_y-.1"/>
                                          </p:val>
                                        </p:tav>
                                        <p:tav tm="100000">
                                          <p:val>
                                            <p:strVal val="#ppt_y"/>
                                          </p:val>
                                        </p:tav>
                                      </p:tavLst>
                                    </p:anim>
                                  </p:childTnLst>
                                </p:cTn>
                              </p:par>
                            </p:childTnLst>
                          </p:cTn>
                        </p:par>
                        <p:par>
                          <p:cTn id="73" fill="hold">
                            <p:stCondLst>
                              <p:cond delay="7500"/>
                            </p:stCondLst>
                            <p:childTnLst>
                              <p:par>
                                <p:cTn id="74" presetID="53" presetClass="entr" presetSubtype="16" fill="hold" grpId="0" nodeType="afterEffect">
                                  <p:stCondLst>
                                    <p:cond delay="0"/>
                                  </p:stCondLst>
                                  <p:childTnLst>
                                    <p:set>
                                      <p:cBhvr>
                                        <p:cTn id="75" dur="1" fill="hold">
                                          <p:stCondLst>
                                            <p:cond delay="0"/>
                                          </p:stCondLst>
                                        </p:cTn>
                                        <p:tgtEl>
                                          <p:spTgt spid="98"/>
                                        </p:tgtEl>
                                        <p:attrNameLst>
                                          <p:attrName>style.visibility</p:attrName>
                                        </p:attrNameLst>
                                      </p:cBhvr>
                                      <p:to>
                                        <p:strVal val="visible"/>
                                      </p:to>
                                    </p:set>
                                    <p:anim calcmode="lin" valueType="num">
                                      <p:cBhvr>
                                        <p:cTn id="76" dur="500" fill="hold"/>
                                        <p:tgtEl>
                                          <p:spTgt spid="98"/>
                                        </p:tgtEl>
                                        <p:attrNameLst>
                                          <p:attrName>ppt_w</p:attrName>
                                        </p:attrNameLst>
                                      </p:cBhvr>
                                      <p:tavLst>
                                        <p:tav tm="0">
                                          <p:val>
                                            <p:fltVal val="0"/>
                                          </p:val>
                                        </p:tav>
                                        <p:tav tm="100000">
                                          <p:val>
                                            <p:strVal val="#ppt_w"/>
                                          </p:val>
                                        </p:tav>
                                      </p:tavLst>
                                    </p:anim>
                                    <p:anim calcmode="lin" valueType="num">
                                      <p:cBhvr>
                                        <p:cTn id="77" dur="500" fill="hold"/>
                                        <p:tgtEl>
                                          <p:spTgt spid="98"/>
                                        </p:tgtEl>
                                        <p:attrNameLst>
                                          <p:attrName>ppt_h</p:attrName>
                                        </p:attrNameLst>
                                      </p:cBhvr>
                                      <p:tavLst>
                                        <p:tav tm="0">
                                          <p:val>
                                            <p:fltVal val="0"/>
                                          </p:val>
                                        </p:tav>
                                        <p:tav tm="100000">
                                          <p:val>
                                            <p:strVal val="#ppt_h"/>
                                          </p:val>
                                        </p:tav>
                                      </p:tavLst>
                                    </p:anim>
                                    <p:animEffect transition="in" filter="fade">
                                      <p:cBhvr>
                                        <p:cTn id="78" dur="500"/>
                                        <p:tgtEl>
                                          <p:spTgt spid="98"/>
                                        </p:tgtEl>
                                      </p:cBhvr>
                                    </p:animEffect>
                                  </p:childTnLst>
                                </p:cTn>
                              </p:par>
                            </p:childTnLst>
                          </p:cTn>
                        </p:par>
                        <p:par>
                          <p:cTn id="79" fill="hold">
                            <p:stCondLst>
                              <p:cond delay="8000"/>
                            </p:stCondLst>
                            <p:childTnLst>
                              <p:par>
                                <p:cTn id="80" presetID="2" presetClass="entr" presetSubtype="4" decel="54000" fill="hold" nodeType="afterEffect">
                                  <p:stCondLst>
                                    <p:cond delay="0"/>
                                  </p:stCondLst>
                                  <p:childTnLst>
                                    <p:set>
                                      <p:cBhvr>
                                        <p:cTn id="81" dur="1" fill="hold">
                                          <p:stCondLst>
                                            <p:cond delay="0"/>
                                          </p:stCondLst>
                                        </p:cTn>
                                        <p:tgtEl>
                                          <p:spTgt spid="114"/>
                                        </p:tgtEl>
                                        <p:attrNameLst>
                                          <p:attrName>style.visibility</p:attrName>
                                        </p:attrNameLst>
                                      </p:cBhvr>
                                      <p:to>
                                        <p:strVal val="visible"/>
                                      </p:to>
                                    </p:set>
                                    <p:anim calcmode="lin" valueType="num">
                                      <p:cBhvr additive="base">
                                        <p:cTn id="82" dur="500" fill="hold"/>
                                        <p:tgtEl>
                                          <p:spTgt spid="114"/>
                                        </p:tgtEl>
                                        <p:attrNameLst>
                                          <p:attrName>ppt_x</p:attrName>
                                        </p:attrNameLst>
                                      </p:cBhvr>
                                      <p:tavLst>
                                        <p:tav tm="0">
                                          <p:val>
                                            <p:strVal val="#ppt_x"/>
                                          </p:val>
                                        </p:tav>
                                        <p:tav tm="100000">
                                          <p:val>
                                            <p:strVal val="#ppt_x"/>
                                          </p:val>
                                        </p:tav>
                                      </p:tavLst>
                                    </p:anim>
                                    <p:anim calcmode="lin" valueType="num">
                                      <p:cBhvr additive="base">
                                        <p:cTn id="83" dur="500" fill="hold"/>
                                        <p:tgtEl>
                                          <p:spTgt spid="114"/>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95" grpId="0"/>
      <p:bldP spid="96" grpId="0"/>
      <p:bldP spid="97" grpId="0"/>
      <p:bldP spid="98" grpId="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文本框 28"/>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能力分析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30" name="立方体 29"/>
          <p:cNvSpPr/>
          <p:nvPr/>
        </p:nvSpPr>
        <p:spPr>
          <a:xfrm>
            <a:off x="4317481" y="231436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立方体 30"/>
          <p:cNvSpPr/>
          <p:nvPr/>
        </p:nvSpPr>
        <p:spPr>
          <a:xfrm>
            <a:off x="4317481" y="354925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立方体 31"/>
          <p:cNvSpPr/>
          <p:nvPr/>
        </p:nvSpPr>
        <p:spPr>
          <a:xfrm>
            <a:off x="4317481" y="478414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立方体 32"/>
          <p:cNvSpPr/>
          <p:nvPr/>
        </p:nvSpPr>
        <p:spPr>
          <a:xfrm>
            <a:off x="4317481" y="601903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立方体 33"/>
          <p:cNvSpPr/>
          <p:nvPr/>
        </p:nvSpPr>
        <p:spPr>
          <a:xfrm>
            <a:off x="4317481" y="2314365"/>
            <a:ext cx="1783387"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立方体 34"/>
          <p:cNvSpPr/>
          <p:nvPr/>
        </p:nvSpPr>
        <p:spPr>
          <a:xfrm>
            <a:off x="4317481" y="3549255"/>
            <a:ext cx="2153571"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立方体 35"/>
          <p:cNvSpPr/>
          <p:nvPr/>
        </p:nvSpPr>
        <p:spPr>
          <a:xfrm>
            <a:off x="4317481" y="4784145"/>
            <a:ext cx="2770544"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立方体 36"/>
          <p:cNvSpPr/>
          <p:nvPr/>
        </p:nvSpPr>
        <p:spPr>
          <a:xfrm>
            <a:off x="4317481" y="6019035"/>
            <a:ext cx="3616679"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196189" y="1701683"/>
            <a:ext cx="707566" cy="702856"/>
            <a:chOff x="10485220" y="1762215"/>
            <a:chExt cx="582592" cy="578714"/>
          </a:xfrm>
        </p:grpSpPr>
        <p:sp>
          <p:nvSpPr>
            <p:cNvPr id="39" name="椭圆形标注 38"/>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0487838" y="1886851"/>
              <a:ext cx="571769" cy="329441"/>
            </a:xfrm>
            <a:prstGeom prst="rect">
              <a:avLst/>
            </a:prstGeom>
            <a:noFill/>
          </p:spPr>
          <p:txBody>
            <a:bodyPr wrap="none" rtlCol="0">
              <a:spAutoFit/>
            </a:bodyPr>
            <a:lstStyle/>
            <a:p>
              <a:pPr algn="r"/>
              <a:r>
                <a:rPr lang="en-US" altLang="zh-CN" sz="2000" dirty="0" smtClean="0">
                  <a:latin typeface="Britannic Bold" panose="020B0903060703020204" pitchFamily="34" charset="0"/>
                </a:rPr>
                <a:t>40%</a:t>
              </a:r>
              <a:endParaRPr lang="zh-CN" altLang="en-US" sz="2000" dirty="0">
                <a:latin typeface="Britannic Bold" panose="020B0903060703020204" pitchFamily="34" charset="0"/>
              </a:endParaRPr>
            </a:p>
          </p:txBody>
        </p:sp>
      </p:grpSp>
      <p:grpSp>
        <p:nvGrpSpPr>
          <p:cNvPr id="41" name="组合 40"/>
          <p:cNvGrpSpPr/>
          <p:nvPr/>
        </p:nvGrpSpPr>
        <p:grpSpPr>
          <a:xfrm>
            <a:off x="6566372" y="2930458"/>
            <a:ext cx="707566" cy="702856"/>
            <a:chOff x="10485220" y="1762215"/>
            <a:chExt cx="582592" cy="578714"/>
          </a:xfrm>
        </p:grpSpPr>
        <p:sp>
          <p:nvSpPr>
            <p:cNvPr id="42" name="椭圆形标注 41"/>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0490631" y="1896630"/>
              <a:ext cx="571769" cy="329441"/>
            </a:xfrm>
            <a:prstGeom prst="rect">
              <a:avLst/>
            </a:prstGeom>
            <a:noFill/>
          </p:spPr>
          <p:txBody>
            <a:bodyPr wrap="none" rtlCol="0">
              <a:spAutoFit/>
            </a:bodyPr>
            <a:lstStyle/>
            <a:p>
              <a:pPr algn="r"/>
              <a:r>
                <a:rPr lang="en-US" altLang="zh-CN" sz="2000" dirty="0" smtClean="0">
                  <a:solidFill>
                    <a:srgbClr val="262626"/>
                  </a:solidFill>
                  <a:latin typeface="Britannic Bold" panose="020B0903060703020204" pitchFamily="34" charset="0"/>
                </a:rPr>
                <a:t>50%</a:t>
              </a:r>
              <a:endParaRPr lang="zh-CN" altLang="en-US" sz="2000" dirty="0">
                <a:solidFill>
                  <a:srgbClr val="262626"/>
                </a:solidFill>
                <a:latin typeface="Britannic Bold" panose="020B0903060703020204" pitchFamily="34" charset="0"/>
              </a:endParaRPr>
            </a:p>
          </p:txBody>
        </p:sp>
      </p:grpSp>
      <p:grpSp>
        <p:nvGrpSpPr>
          <p:cNvPr id="44" name="组合 43"/>
          <p:cNvGrpSpPr/>
          <p:nvPr/>
        </p:nvGrpSpPr>
        <p:grpSpPr>
          <a:xfrm>
            <a:off x="7162276" y="4145739"/>
            <a:ext cx="707566" cy="702856"/>
            <a:chOff x="10485220" y="1762215"/>
            <a:chExt cx="582592" cy="578714"/>
          </a:xfrm>
        </p:grpSpPr>
        <p:sp>
          <p:nvSpPr>
            <p:cNvPr id="45" name="椭圆形标注 44"/>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0490631" y="1886851"/>
              <a:ext cx="571769" cy="329441"/>
            </a:xfrm>
            <a:prstGeom prst="rect">
              <a:avLst/>
            </a:prstGeom>
            <a:noFill/>
          </p:spPr>
          <p:txBody>
            <a:bodyPr wrap="none" rtlCol="0">
              <a:spAutoFit/>
            </a:bodyPr>
            <a:lstStyle/>
            <a:p>
              <a:pPr algn="r"/>
              <a:r>
                <a:rPr lang="en-US" altLang="zh-CN" sz="2000" dirty="0" smtClean="0">
                  <a:latin typeface="Britannic Bold" panose="020B0903060703020204" pitchFamily="34" charset="0"/>
                </a:rPr>
                <a:t>60%</a:t>
              </a:r>
              <a:endParaRPr lang="zh-CN" altLang="en-US" sz="2000" dirty="0">
                <a:latin typeface="Britannic Bold" panose="020B0903060703020204" pitchFamily="34" charset="0"/>
              </a:endParaRPr>
            </a:p>
          </p:txBody>
        </p:sp>
      </p:grpSp>
      <p:grpSp>
        <p:nvGrpSpPr>
          <p:cNvPr id="47" name="组合 46"/>
          <p:cNvGrpSpPr/>
          <p:nvPr/>
        </p:nvGrpSpPr>
        <p:grpSpPr>
          <a:xfrm>
            <a:off x="7959628" y="5369712"/>
            <a:ext cx="731979" cy="702856"/>
            <a:chOff x="10485220" y="1762215"/>
            <a:chExt cx="602693" cy="578714"/>
          </a:xfrm>
        </p:grpSpPr>
        <p:sp>
          <p:nvSpPr>
            <p:cNvPr id="48" name="椭圆形标注 47"/>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10516144" y="1886851"/>
              <a:ext cx="571769" cy="329441"/>
            </a:xfrm>
            <a:prstGeom prst="rect">
              <a:avLst/>
            </a:prstGeom>
            <a:noFill/>
          </p:spPr>
          <p:txBody>
            <a:bodyPr wrap="none" rtlCol="0">
              <a:spAutoFit/>
            </a:bodyPr>
            <a:lstStyle/>
            <a:p>
              <a:pPr algn="r"/>
              <a:r>
                <a:rPr lang="en-US" altLang="zh-CN" sz="2000" dirty="0" smtClean="0">
                  <a:solidFill>
                    <a:srgbClr val="262626"/>
                  </a:solidFill>
                  <a:latin typeface="Britannic Bold" panose="020B0903060703020204" pitchFamily="34" charset="0"/>
                </a:rPr>
                <a:t>70%</a:t>
              </a:r>
              <a:endParaRPr lang="zh-CN" altLang="en-US" sz="2000" dirty="0">
                <a:solidFill>
                  <a:srgbClr val="262626"/>
                </a:solidFill>
                <a:latin typeface="Britannic Bold" panose="020B0903060703020204" pitchFamily="34" charset="0"/>
              </a:endParaRPr>
            </a:p>
          </p:txBody>
        </p:sp>
      </p:grpSp>
      <p:sp>
        <p:nvSpPr>
          <p:cNvPr id="50" name="文本框 49"/>
          <p:cNvSpPr txBox="1"/>
          <p:nvPr/>
        </p:nvSpPr>
        <p:spPr>
          <a:xfrm>
            <a:off x="8896303" y="2229108"/>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领导能力</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1" name="文本框 50"/>
          <p:cNvSpPr txBox="1"/>
          <p:nvPr/>
        </p:nvSpPr>
        <p:spPr>
          <a:xfrm>
            <a:off x="8896302" y="3463998"/>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沟通协调</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2" name="文本框 51"/>
          <p:cNvSpPr txBox="1"/>
          <p:nvPr/>
        </p:nvSpPr>
        <p:spPr>
          <a:xfrm>
            <a:off x="8896302" y="4683037"/>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整体策划</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3" name="文本框 52"/>
          <p:cNvSpPr txBox="1"/>
          <p:nvPr/>
        </p:nvSpPr>
        <p:spPr>
          <a:xfrm>
            <a:off x="8896302" y="5902076"/>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专业技能</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grpSp>
        <p:nvGrpSpPr>
          <p:cNvPr id="54" name="组合 53"/>
          <p:cNvGrpSpPr/>
          <p:nvPr/>
        </p:nvGrpSpPr>
        <p:grpSpPr>
          <a:xfrm>
            <a:off x="952210" y="1995096"/>
            <a:ext cx="3040957" cy="4654662"/>
            <a:chOff x="952210" y="1995096"/>
            <a:chExt cx="3040957" cy="4654662"/>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17077" r="17591"/>
            <a:stretch/>
          </p:blipFill>
          <p:spPr>
            <a:xfrm>
              <a:off x="952210" y="1995096"/>
              <a:ext cx="3040957" cy="4654662"/>
            </a:xfrm>
            <a:prstGeom prst="rect">
              <a:avLst/>
            </a:prstGeom>
          </p:spPr>
        </p:pic>
        <p:sp>
          <p:nvSpPr>
            <p:cNvPr id="56" name="矩形 55"/>
            <p:cNvSpPr/>
            <p:nvPr/>
          </p:nvSpPr>
          <p:spPr>
            <a:xfrm>
              <a:off x="1522324" y="2599356"/>
              <a:ext cx="1896036" cy="330272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615115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000"/>
                                        <p:tgtEl>
                                          <p:spTgt spid="3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1000"/>
                                        <p:tgtEl>
                                          <p:spTgt spid="3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1000"/>
                                        <p:tgtEl>
                                          <p:spTgt spid="3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1000"/>
                                        <p:tgtEl>
                                          <p:spTgt spid="3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childTnLst>
                          </p:cTn>
                        </p:par>
                        <p:par>
                          <p:cTn id="25" fill="hold">
                            <p:stCondLst>
                              <p:cond delay="2000"/>
                            </p:stCondLst>
                            <p:childTnLst>
                              <p:par>
                                <p:cTn id="26" presetID="2" presetClass="entr" presetSubtype="3" decel="2800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750" fill="hold"/>
                                        <p:tgtEl>
                                          <p:spTgt spid="38"/>
                                        </p:tgtEl>
                                        <p:attrNameLst>
                                          <p:attrName>ppt_x</p:attrName>
                                        </p:attrNameLst>
                                      </p:cBhvr>
                                      <p:tavLst>
                                        <p:tav tm="0">
                                          <p:val>
                                            <p:strVal val="1+#ppt_w/2"/>
                                          </p:val>
                                        </p:tav>
                                        <p:tav tm="100000">
                                          <p:val>
                                            <p:strVal val="#ppt_x"/>
                                          </p:val>
                                        </p:tav>
                                      </p:tavLst>
                                    </p:anim>
                                    <p:anim calcmode="lin" valueType="num">
                                      <p:cBhvr additive="base">
                                        <p:cTn id="29" dur="750" fill="hold"/>
                                        <p:tgtEl>
                                          <p:spTgt spid="38"/>
                                        </p:tgtEl>
                                        <p:attrNameLst>
                                          <p:attrName>ppt_y</p:attrName>
                                        </p:attrNameLst>
                                      </p:cBhvr>
                                      <p:tavLst>
                                        <p:tav tm="0">
                                          <p:val>
                                            <p:strVal val="0-#ppt_h/2"/>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p:stCondLst>
                              <p:cond delay="3750"/>
                            </p:stCondLst>
                            <p:childTnLst>
                              <p:par>
                                <p:cTn id="39" presetID="2" presetClass="entr" presetSubtype="3" decel="2800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750" fill="hold"/>
                                        <p:tgtEl>
                                          <p:spTgt spid="41"/>
                                        </p:tgtEl>
                                        <p:attrNameLst>
                                          <p:attrName>ppt_x</p:attrName>
                                        </p:attrNameLst>
                                      </p:cBhvr>
                                      <p:tavLst>
                                        <p:tav tm="0">
                                          <p:val>
                                            <p:strVal val="1+#ppt_w/2"/>
                                          </p:val>
                                        </p:tav>
                                        <p:tav tm="100000">
                                          <p:val>
                                            <p:strVal val="#ppt_x"/>
                                          </p:val>
                                        </p:tav>
                                      </p:tavLst>
                                    </p:anim>
                                    <p:anim calcmode="lin" valueType="num">
                                      <p:cBhvr additive="base">
                                        <p:cTn id="42" dur="750" fill="hold"/>
                                        <p:tgtEl>
                                          <p:spTgt spid="41"/>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childTnLst>
                          </p:cTn>
                        </p:par>
                        <p:par>
                          <p:cTn id="51" fill="hold">
                            <p:stCondLst>
                              <p:cond delay="5500"/>
                            </p:stCondLst>
                            <p:childTnLst>
                              <p:par>
                                <p:cTn id="52" presetID="2" presetClass="entr" presetSubtype="3" decel="28000"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750" fill="hold"/>
                                        <p:tgtEl>
                                          <p:spTgt spid="44"/>
                                        </p:tgtEl>
                                        <p:attrNameLst>
                                          <p:attrName>ppt_x</p:attrName>
                                        </p:attrNameLst>
                                      </p:cBhvr>
                                      <p:tavLst>
                                        <p:tav tm="0">
                                          <p:val>
                                            <p:strVal val="1+#ppt_w/2"/>
                                          </p:val>
                                        </p:tav>
                                        <p:tav tm="100000">
                                          <p:val>
                                            <p:strVal val="#ppt_x"/>
                                          </p:val>
                                        </p:tav>
                                      </p:tavLst>
                                    </p:anim>
                                    <p:anim calcmode="lin" valueType="num">
                                      <p:cBhvr additive="base">
                                        <p:cTn id="55" dur="750" fill="hold"/>
                                        <p:tgtEl>
                                          <p:spTgt spid="44"/>
                                        </p:tgtEl>
                                        <p:attrNameLst>
                                          <p:attrName>ppt_y</p:attrName>
                                        </p:attrNameLst>
                                      </p:cBhvr>
                                      <p:tavLst>
                                        <p:tav tm="0">
                                          <p:val>
                                            <p:strVal val="0-#ppt_h/2"/>
                                          </p:val>
                                        </p:tav>
                                        <p:tav tm="100000">
                                          <p:val>
                                            <p:strVal val="#ppt_y"/>
                                          </p:val>
                                        </p:tav>
                                      </p:tavLst>
                                    </p:anim>
                                  </p:childTnLst>
                                </p:cTn>
                              </p:par>
                            </p:childTnLst>
                          </p:cTn>
                        </p:par>
                        <p:par>
                          <p:cTn id="56" fill="hold">
                            <p:stCondLst>
                              <p:cond delay="6250"/>
                            </p:stCondLst>
                            <p:childTnLst>
                              <p:par>
                                <p:cTn id="57" presetID="22" presetClass="entr" presetSubtype="8"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childTnLst>
                          </p:cTn>
                        </p:par>
                        <p:par>
                          <p:cTn id="60" fill="hold">
                            <p:stCondLst>
                              <p:cond delay="6750"/>
                            </p:stCondLst>
                            <p:childTnLst>
                              <p:par>
                                <p:cTn id="61" presetID="22" presetClass="entr" presetSubtype="8"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7250"/>
                            </p:stCondLst>
                            <p:childTnLst>
                              <p:par>
                                <p:cTn id="65" presetID="2" presetClass="entr" presetSubtype="3" decel="2800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1+#ppt_w/2"/>
                                          </p:val>
                                        </p:tav>
                                        <p:tav tm="100000">
                                          <p:val>
                                            <p:strVal val="#ppt_x"/>
                                          </p:val>
                                        </p:tav>
                                      </p:tavLst>
                                    </p:anim>
                                    <p:anim calcmode="lin" valueType="num">
                                      <p:cBhvr additive="base">
                                        <p:cTn id="68" dur="750" fill="hold"/>
                                        <p:tgtEl>
                                          <p:spTgt spid="47"/>
                                        </p:tgtEl>
                                        <p:attrNameLst>
                                          <p:attrName>ppt_y</p:attrName>
                                        </p:attrNameLst>
                                      </p:cBhvr>
                                      <p:tavLst>
                                        <p:tav tm="0">
                                          <p:val>
                                            <p:strVal val="0-#ppt_h/2"/>
                                          </p:val>
                                        </p:tav>
                                        <p:tav tm="100000">
                                          <p:val>
                                            <p:strVal val="#ppt_y"/>
                                          </p:val>
                                        </p:tav>
                                      </p:tavLst>
                                    </p:anim>
                                  </p:childTnLst>
                                </p:cTn>
                              </p:par>
                            </p:childTnLst>
                          </p:cTn>
                        </p:par>
                        <p:par>
                          <p:cTn id="69" fill="hold">
                            <p:stCondLst>
                              <p:cond delay="8000"/>
                            </p:stCondLst>
                            <p:childTnLst>
                              <p:par>
                                <p:cTn id="70" presetID="22" presetClass="entr" presetSubtype="8"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文本框 47"/>
          <p:cNvSpPr txBox="1"/>
          <p:nvPr/>
        </p:nvSpPr>
        <p:spPr>
          <a:xfrm>
            <a:off x="4620058" y="117160"/>
            <a:ext cx="2954655" cy="923330"/>
          </a:xfrm>
          <a:prstGeom prst="rect">
            <a:avLst/>
          </a:prstGeom>
          <a:noFill/>
        </p:spPr>
        <p:txBody>
          <a:bodyPr wrap="none" rtlCol="0">
            <a:spAutoFit/>
          </a:bodyPr>
          <a:lstStyle/>
          <a:p>
            <a:r>
              <a:rPr lang="zh-CN" altLang="en-US" sz="5400" dirty="0" smtClean="0">
                <a:solidFill>
                  <a:srgbClr val="F9F9F9"/>
                </a:solidFill>
                <a:latin typeface="Microsoft YaHei" panose="020B0503020204020204" pitchFamily="34" charset="-122"/>
                <a:ea typeface="Microsoft YaHei" panose="020B0503020204020204" pitchFamily="34" charset="-122"/>
              </a:rPr>
              <a:t>核心成员</a:t>
            </a:r>
            <a:endParaRPr lang="en-US" altLang="zh-CN" sz="5400" dirty="0">
              <a:solidFill>
                <a:srgbClr val="F9F9F9"/>
              </a:solidFill>
              <a:latin typeface="Microsoft YaHei" panose="020B0503020204020204" pitchFamily="34" charset="-122"/>
              <a:ea typeface="Microsoft YaHei" panose="020B0503020204020204" pitchFamily="34" charset="-122"/>
            </a:endParaRPr>
          </a:p>
        </p:txBody>
      </p:sp>
      <p:grpSp>
        <p:nvGrpSpPr>
          <p:cNvPr id="49" name="组合 48"/>
          <p:cNvGrpSpPr/>
          <p:nvPr/>
        </p:nvGrpSpPr>
        <p:grpSpPr>
          <a:xfrm>
            <a:off x="1019718" y="1704697"/>
            <a:ext cx="2077525" cy="2252165"/>
            <a:chOff x="1019718" y="1316766"/>
            <a:chExt cx="2077525" cy="2252165"/>
          </a:xfrm>
        </p:grpSpPr>
        <p:sp>
          <p:nvSpPr>
            <p:cNvPr id="50" name="椭圆 8"/>
            <p:cNvSpPr/>
            <p:nvPr/>
          </p:nvSpPr>
          <p:spPr>
            <a:xfrm>
              <a:off x="1019718" y="1316766"/>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solidFill>
                <a:srgbClr val="A20B3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51" name="椭圆 8"/>
            <p:cNvSpPr/>
            <p:nvPr/>
          </p:nvSpPr>
          <p:spPr>
            <a:xfrm>
              <a:off x="1113134" y="1418034"/>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52" name="矩形 9"/>
          <p:cNvSpPr>
            <a:spLocks noChangeArrowheads="1"/>
          </p:cNvSpPr>
          <p:nvPr/>
        </p:nvSpPr>
        <p:spPr bwMode="auto">
          <a:xfrm>
            <a:off x="3494109" y="1835663"/>
            <a:ext cx="17165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cs typeface="+mj-cs"/>
              </a:rPr>
              <a:t>张姓名</a:t>
            </a:r>
          </a:p>
        </p:txBody>
      </p:sp>
      <p:sp>
        <p:nvSpPr>
          <p:cNvPr id="53" name="TextBox 22"/>
          <p:cNvSpPr txBox="1"/>
          <p:nvPr/>
        </p:nvSpPr>
        <p:spPr>
          <a:xfrm>
            <a:off x="3407701" y="3048846"/>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grpSp>
        <p:nvGrpSpPr>
          <p:cNvPr id="54" name="组合 53"/>
          <p:cNvGrpSpPr/>
          <p:nvPr/>
        </p:nvGrpSpPr>
        <p:grpSpPr>
          <a:xfrm>
            <a:off x="1019718" y="4425500"/>
            <a:ext cx="2077525" cy="2252165"/>
            <a:chOff x="1019718" y="4037569"/>
            <a:chExt cx="2077525" cy="2252165"/>
          </a:xfrm>
        </p:grpSpPr>
        <p:sp>
          <p:nvSpPr>
            <p:cNvPr id="55" name="椭圆 8"/>
            <p:cNvSpPr/>
            <p:nvPr/>
          </p:nvSpPr>
          <p:spPr>
            <a:xfrm>
              <a:off x="1019718" y="4037569"/>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56" name="椭圆 8"/>
            <p:cNvSpPr/>
            <p:nvPr/>
          </p:nvSpPr>
          <p:spPr>
            <a:xfrm>
              <a:off x="1113134" y="4124982"/>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57" name="组合 56"/>
          <p:cNvGrpSpPr/>
          <p:nvPr/>
        </p:nvGrpSpPr>
        <p:grpSpPr>
          <a:xfrm>
            <a:off x="3555496" y="2388266"/>
            <a:ext cx="1763394" cy="540466"/>
            <a:chOff x="3555496" y="2000335"/>
            <a:chExt cx="1763394" cy="540466"/>
          </a:xfrm>
        </p:grpSpPr>
        <p:sp>
          <p:nvSpPr>
            <p:cNvPr id="59" name="圆角矩形 58"/>
            <p:cNvSpPr/>
            <p:nvPr/>
          </p:nvSpPr>
          <p:spPr>
            <a:xfrm>
              <a:off x="3555496" y="2000335"/>
              <a:ext cx="1763394" cy="540466"/>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椭圆 59"/>
            <p:cNvSpPr/>
            <p:nvPr/>
          </p:nvSpPr>
          <p:spPr>
            <a:xfrm>
              <a:off x="3672896" y="2123741"/>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TextBox 28"/>
            <p:cNvSpPr txBox="1"/>
            <p:nvPr/>
          </p:nvSpPr>
          <p:spPr>
            <a:xfrm>
              <a:off x="4079331" y="2132154"/>
              <a:ext cx="1050451" cy="30777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rPr>
                <a:t>职务名称</a:t>
              </a:r>
            </a:p>
          </p:txBody>
        </p:sp>
      </p:grpSp>
      <p:sp>
        <p:nvSpPr>
          <p:cNvPr id="62" name="矩形 9"/>
          <p:cNvSpPr>
            <a:spLocks noChangeArrowheads="1"/>
          </p:cNvSpPr>
          <p:nvPr/>
        </p:nvSpPr>
        <p:spPr bwMode="auto">
          <a:xfrm>
            <a:off x="3494109" y="4392995"/>
            <a:ext cx="17165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cs typeface="+mj-cs"/>
              </a:rPr>
              <a:t>田</a:t>
            </a:r>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rPr>
              <a:t>姓名</a:t>
            </a:r>
          </a:p>
        </p:txBody>
      </p:sp>
      <p:sp>
        <p:nvSpPr>
          <p:cNvPr id="63" name="TextBox 41"/>
          <p:cNvSpPr txBox="1"/>
          <p:nvPr/>
        </p:nvSpPr>
        <p:spPr>
          <a:xfrm>
            <a:off x="3407701" y="5641134"/>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grpSp>
        <p:nvGrpSpPr>
          <p:cNvPr id="64" name="组合 63"/>
          <p:cNvGrpSpPr/>
          <p:nvPr/>
        </p:nvGrpSpPr>
        <p:grpSpPr>
          <a:xfrm>
            <a:off x="3532930" y="4927478"/>
            <a:ext cx="1808523" cy="576717"/>
            <a:chOff x="3532930" y="4539547"/>
            <a:chExt cx="1808523" cy="576717"/>
          </a:xfrm>
        </p:grpSpPr>
        <p:sp>
          <p:nvSpPr>
            <p:cNvPr id="65" name="圆角矩形 64"/>
            <p:cNvSpPr/>
            <p:nvPr/>
          </p:nvSpPr>
          <p:spPr>
            <a:xfrm>
              <a:off x="3532930" y="4539547"/>
              <a:ext cx="1808523" cy="576717"/>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p:cNvSpPr/>
            <p:nvPr/>
          </p:nvSpPr>
          <p:spPr>
            <a:xfrm>
              <a:off x="3672896" y="4681078"/>
              <a:ext cx="293652" cy="293653"/>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7" name="TextBox 44"/>
            <p:cNvSpPr txBox="1"/>
            <p:nvPr/>
          </p:nvSpPr>
          <p:spPr>
            <a:xfrm>
              <a:off x="4079330" y="4689496"/>
              <a:ext cx="1050451" cy="30777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rPr>
                <a:t>职务名称</a:t>
              </a:r>
            </a:p>
          </p:txBody>
        </p:sp>
      </p:grpSp>
    </p:spTree>
    <p:extLst>
      <p:ext uri="{BB962C8B-B14F-4D97-AF65-F5344CB8AC3E}">
        <p14:creationId xmlns:p14="http://schemas.microsoft.com/office/powerpoint/2010/main" val="360259692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1000"/>
                                        <p:tgtEl>
                                          <p:spTgt spid="54"/>
                                        </p:tgtEl>
                                      </p:cBhvr>
                                    </p:animEffect>
                                    <p:anim calcmode="lin" valueType="num">
                                      <p:cBhvr>
                                        <p:cTn id="26" dur="1000" fill="hold"/>
                                        <p:tgtEl>
                                          <p:spTgt spid="54"/>
                                        </p:tgtEl>
                                        <p:attrNameLst>
                                          <p:attrName>ppt_x</p:attrName>
                                        </p:attrNameLst>
                                      </p:cBhvr>
                                      <p:tavLst>
                                        <p:tav tm="0">
                                          <p:val>
                                            <p:strVal val="#ppt_x"/>
                                          </p:val>
                                        </p:tav>
                                        <p:tav tm="100000">
                                          <p:val>
                                            <p:strVal val="#ppt_x"/>
                                          </p:val>
                                        </p:tav>
                                      </p:tavLst>
                                    </p:anim>
                                    <p:anim calcmode="lin" valueType="num">
                                      <p:cBhvr>
                                        <p:cTn id="27" dur="1000" fill="hold"/>
                                        <p:tgtEl>
                                          <p:spTgt spid="5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62" grpId="0"/>
      <p:bldP spid="6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金色简约商业计划"/>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187</TotalTime>
  <Pages>0</Pages>
  <Words>2842</Words>
  <Characters>0</Characters>
  <Application>Microsoft Office PowerPoint</Application>
  <DocSecurity>0</DocSecurity>
  <PresentationFormat>宽屏</PresentationFormat>
  <Lines>0</Lines>
  <Paragraphs>554</Paragraphs>
  <Slides>40</Slides>
  <Notes>40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40</vt:i4>
      </vt:variant>
    </vt:vector>
  </HeadingPairs>
  <TitlesOfParts>
    <vt:vector size="60" baseType="lpstr">
      <vt:lpstr>FontAwesome</vt:lpstr>
      <vt:lpstr>LiHei Pro</vt:lpstr>
      <vt:lpstr>方正兰亭超细黑简体</vt:lpstr>
      <vt:lpstr>方正兰亭黑_GBK</vt:lpstr>
      <vt:lpstr>汉仪菱心体简</vt:lpstr>
      <vt:lpstr>华文宋体</vt:lpstr>
      <vt:lpstr>宋体</vt:lpstr>
      <vt:lpstr>微软雅黑</vt:lpstr>
      <vt:lpstr>微软雅黑</vt:lpstr>
      <vt:lpstr>微软雅黑 Light</vt:lpstr>
      <vt:lpstr>幼圆</vt:lpstr>
      <vt:lpstr>Arial</vt:lpstr>
      <vt:lpstr>Britannic Bold</vt:lpstr>
      <vt:lpstr>Calibri</vt:lpstr>
      <vt:lpstr>Calibri Light</vt:lpstr>
      <vt:lpstr>Haettenschweiler</vt:lpstr>
      <vt:lpstr>Impact</vt:lpstr>
      <vt:lpstr>Kartika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Microsoft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金色简约商业计划</dc:title>
  <dc:subject/>
  <dc:creator>PC</dc:creator>
  <cp:keywords/>
  <dc:description/>
  <cp:lastModifiedBy>admin</cp:lastModifiedBy>
  <cp:revision>222</cp:revision>
  <dcterms:created xsi:type="dcterms:W3CDTF">2015-09-18T02:55:00Z</dcterms:created>
  <dcterms:modified xsi:type="dcterms:W3CDTF">2017-05-30T07:33:33Z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2052-9.1.0.5113</vt:lpwstr>
  </property>
</Properties>
</file>