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6" r:id="rId3"/>
    <p:sldId id="257" r:id="rId4"/>
    <p:sldId id="259" r:id="rId5"/>
    <p:sldId id="285" r:id="rId6"/>
    <p:sldId id="286" r:id="rId7"/>
    <p:sldId id="278" r:id="rId8"/>
    <p:sldId id="274" r:id="rId9"/>
    <p:sldId id="260" r:id="rId10"/>
    <p:sldId id="270" r:id="rId11"/>
    <p:sldId id="271" r:id="rId12"/>
    <p:sldId id="272" r:id="rId13"/>
    <p:sldId id="276" r:id="rId14"/>
    <p:sldId id="277" r:id="rId15"/>
    <p:sldId id="261" r:id="rId16"/>
    <p:sldId id="267" r:id="rId17"/>
    <p:sldId id="266" r:id="rId18"/>
    <p:sldId id="265" r:id="rId19"/>
    <p:sldId id="262" r:id="rId20"/>
    <p:sldId id="268" r:id="rId21"/>
    <p:sldId id="269" r:id="rId22"/>
    <p:sldId id="273" r:id="rId23"/>
    <p:sldId id="275" r:id="rId24"/>
    <p:sldId id="263" r:id="rId25"/>
    <p:sldId id="284" r:id="rId26"/>
    <p:sldId id="264" r:id="rId27"/>
    <p:sldId id="287" r:id="rId28"/>
    <p:sldId id="288" r:id="rId29"/>
    <p:sldId id="281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引入" id="{FA6BDCFC-41B6-4A4E-945A-6FC2A664A591}">
          <p14:sldIdLst>
            <p14:sldId id="282"/>
          </p14:sldIdLst>
        </p14:section>
        <p14:section name="开头" id="{584E62C9-7399-479C-B4F9-2A7D24A0CDD8}">
          <p14:sldIdLst>
            <p14:sldId id="256"/>
            <p14:sldId id="257"/>
          </p14:sldIdLst>
        </p14:section>
        <p14:section name="一" id="{88FB9AE8-EDA4-4057-B85A-87EAA1FD3E70}">
          <p14:sldIdLst>
            <p14:sldId id="259"/>
            <p14:sldId id="285"/>
            <p14:sldId id="286"/>
            <p14:sldId id="278"/>
            <p14:sldId id="274"/>
          </p14:sldIdLst>
        </p14:section>
        <p14:section name="二" id="{85955761-2409-4352-B6F9-9179C7B95EAF}">
          <p14:sldIdLst>
            <p14:sldId id="260"/>
            <p14:sldId id="270"/>
            <p14:sldId id="271"/>
            <p14:sldId id="272"/>
            <p14:sldId id="276"/>
            <p14:sldId id="277"/>
          </p14:sldIdLst>
        </p14:section>
        <p14:section name="三" id="{0A8AB19C-A4CD-4F59-98B5-B095C0FE7CA0}">
          <p14:sldIdLst>
            <p14:sldId id="261"/>
            <p14:sldId id="267"/>
            <p14:sldId id="266"/>
            <p14:sldId id="265"/>
          </p14:sldIdLst>
        </p14:section>
        <p14:section name="四" id="{C80890F7-1F1E-40A4-84EE-F7B1D4E56C42}">
          <p14:sldIdLst>
            <p14:sldId id="262"/>
            <p14:sldId id="268"/>
            <p14:sldId id="269"/>
            <p14:sldId id="273"/>
            <p14:sldId id="275"/>
          </p14:sldIdLst>
        </p14:section>
        <p14:section name="五" id="{C3E12152-A9D2-41E3-AC43-97A38B8A6FD4}">
          <p14:sldIdLst>
            <p14:sldId id="263"/>
            <p14:sldId id="284"/>
          </p14:sldIdLst>
        </p14:section>
        <p14:section name="六" id="{E75C1B9E-C4CA-455A-B55C-407B7B585C1D}">
          <p14:sldIdLst>
            <p14:sldId id="264"/>
            <p14:sldId id="287"/>
            <p14:sldId id="288"/>
          </p14:sldIdLst>
        </p14:section>
        <p14:section name="结尾" id="{DEEF98F8-2223-4F22-9834-30B9E3DE0816}">
          <p14:sldIdLst>
            <p14:sldId id="28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99FF"/>
    <a:srgbClr val="660066"/>
    <a:srgbClr val="5B9BD5"/>
    <a:srgbClr val="000000"/>
    <a:srgbClr val="FF9D00"/>
    <a:srgbClr val="FFE300"/>
    <a:srgbClr val="004C8F"/>
    <a:srgbClr val="FF3019"/>
    <a:srgbClr val="0088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6" autoAdjust="0"/>
    <p:restoredTop sz="94710" autoAdjust="0"/>
  </p:normalViewPr>
  <p:slideViewPr>
    <p:cSldViewPr snapToGrid="0" showGuides="1">
      <p:cViewPr varScale="1">
        <p:scale>
          <a:sx n="108" d="100"/>
          <a:sy n="108" d="100"/>
        </p:scale>
        <p:origin x="-18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27963;&#21160;\&#23567;&#21019;\&#26032;&#30340;&#19968;&#24180;\&#21830;&#19994;&#20225;&#21010;&#20070;&#20998;&#26495;&#22359;&#21327;&#20316;\&#22235;&#29256;\&#32929;&#26435;&#20998;&#37197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27963;&#21160;\&#23567;&#21019;\&#26032;&#30340;&#19968;&#24180;\&#21830;&#19994;&#20225;&#21010;&#20070;&#20998;&#26495;&#22359;&#21327;&#20316;\&#22235;&#29256;\&#32929;&#26435;&#20998;&#37197;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ED7D31">
                  <a:lumMod val="75000"/>
                </a:srgb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78-4DCF-B1CC-CB6A928383B5}"/>
              </c:ext>
            </c:extLst>
          </c:dPt>
          <c:dPt>
            <c:idx val="1"/>
            <c:bubble3D val="0"/>
            <c:spPr>
              <a:solidFill>
                <a:srgbClr val="ED7D31">
                  <a:lumMod val="50000"/>
                </a:srgb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78-4DCF-B1CC-CB6A928383B5}"/>
              </c:ext>
            </c:extLst>
          </c:dPt>
          <c:dPt>
            <c:idx val="2"/>
            <c:bubble3D val="0"/>
            <c:spPr>
              <a:solidFill>
                <a:srgbClr val="ED7D31">
                  <a:lumMod val="60000"/>
                  <a:lumOff val="40000"/>
                </a:srgb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B78-4DCF-B1CC-CB6A928383B5}"/>
              </c:ext>
            </c:extLst>
          </c:dPt>
          <c:cat>
            <c:strRef>
              <c:f>Sheet1!$B$2:$B$4</c:f>
              <c:strCache>
                <c:ptCount val="3"/>
                <c:pt idx="0">
                  <c:v>团队出资</c:v>
                </c:pt>
                <c:pt idx="1">
                  <c:v>银行贷款</c:v>
                </c:pt>
                <c:pt idx="2">
                  <c:v>投资人投资</c:v>
                </c:pt>
              </c:strCache>
            </c:strRef>
          </c:cat>
          <c:val>
            <c:numRef>
              <c:f>Sheet1!$E$2:$E$4</c:f>
              <c:numCache>
                <c:formatCode>0%</c:formatCode>
                <c:ptCount val="3"/>
                <c:pt idx="0">
                  <c:v>0.7</c:v>
                </c:pt>
                <c:pt idx="1">
                  <c:v>0.2</c:v>
                </c:pt>
                <c:pt idx="2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B78-4DCF-B1CC-CB6A928383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 algn="ctr"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374521336102891E-2"/>
          <c:y val="2.9596318204698657E-2"/>
          <c:w val="0.92154124982700802"/>
          <c:h val="0.807018022792827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Sheet1!$A$51</c:f>
              <c:strCache>
                <c:ptCount val="1"/>
                <c:pt idx="0">
                  <c:v>公益性盲人事业</c:v>
                </c:pt>
              </c:strCache>
            </c:strRef>
          </c:tx>
          <c:spPr>
            <a:gradFill>
              <a:gsLst>
                <a:gs pos="0">
                  <a:srgbClr val="5B9BD5">
                    <a:lumMod val="50000"/>
                  </a:srgbClr>
                </a:gs>
                <a:gs pos="100000">
                  <a:srgbClr val="5B9BD5">
                    <a:lumMod val="50000"/>
                    <a:alpha val="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Sheet1!$B$50:$D$50</c:f>
              <c:strCache>
                <c:ptCount val="3"/>
                <c:pt idx="0">
                  <c:v>初创期</c:v>
                </c:pt>
                <c:pt idx="1">
                  <c:v>发展期</c:v>
                </c:pt>
                <c:pt idx="2">
                  <c:v>成熟期</c:v>
                </c:pt>
              </c:strCache>
            </c:strRef>
          </c:cat>
          <c:val>
            <c:numRef>
              <c:f>Sheet1!$B$51:$D$51</c:f>
              <c:numCache>
                <c:formatCode>0%</c:formatCode>
                <c:ptCount val="3"/>
                <c:pt idx="0">
                  <c:v>0.1</c:v>
                </c:pt>
                <c:pt idx="1">
                  <c:v>0.3</c:v>
                </c:pt>
                <c:pt idx="2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CFE-4D71-81E6-08BCF370957C}"/>
            </c:ext>
          </c:extLst>
        </c:ser>
        <c:ser>
          <c:idx val="1"/>
          <c:order val="1"/>
          <c:tx>
            <c:strRef>
              <c:f>Sheet1!$A$52</c:f>
              <c:strCache>
                <c:ptCount val="1"/>
                <c:pt idx="0">
                  <c:v>股东分红</c:v>
                </c:pt>
              </c:strCache>
            </c:strRef>
          </c:tx>
          <c:spPr>
            <a:gradFill>
              <a:gsLst>
                <a:gs pos="0">
                  <a:srgbClr val="C00000"/>
                </a:gs>
                <a:gs pos="100000">
                  <a:srgbClr val="C00000">
                    <a:alpha val="0"/>
                  </a:srgbClr>
                </a:gs>
              </a:gsLst>
              <a:lin ang="5400000" scaled="1"/>
            </a:gradFill>
            <a:ln w="12700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Sheet1!$B$50:$D$50</c:f>
              <c:strCache>
                <c:ptCount val="3"/>
                <c:pt idx="0">
                  <c:v>初创期</c:v>
                </c:pt>
                <c:pt idx="1">
                  <c:v>发展期</c:v>
                </c:pt>
                <c:pt idx="2">
                  <c:v>成熟期</c:v>
                </c:pt>
              </c:strCache>
            </c:strRef>
          </c:cat>
          <c:val>
            <c:numRef>
              <c:f>Sheet1!$B$52:$D$52</c:f>
              <c:numCache>
                <c:formatCode>0%</c:formatCode>
                <c:ptCount val="3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CFE-4D71-81E6-08BCF370957C}"/>
            </c:ext>
          </c:extLst>
        </c:ser>
        <c:ser>
          <c:idx val="2"/>
          <c:order val="2"/>
          <c:tx>
            <c:strRef>
              <c:f>Sheet1!$A$53</c:f>
              <c:strCache>
                <c:ptCount val="1"/>
                <c:pt idx="0">
                  <c:v>自身建设发展</c:v>
                </c:pt>
              </c:strCache>
            </c:strRef>
          </c:tx>
          <c:spPr>
            <a:gradFill>
              <a:gsLst>
                <a:gs pos="0">
                  <a:srgbClr val="70AD47">
                    <a:lumMod val="50000"/>
                  </a:srgbClr>
                </a:gs>
                <a:gs pos="100000">
                  <a:srgbClr val="70AD47">
                    <a:lumMod val="50000"/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Sheet1!$B$50:$D$50</c:f>
              <c:strCache>
                <c:ptCount val="3"/>
                <c:pt idx="0">
                  <c:v>初创期</c:v>
                </c:pt>
                <c:pt idx="1">
                  <c:v>发展期</c:v>
                </c:pt>
                <c:pt idx="2">
                  <c:v>成熟期</c:v>
                </c:pt>
              </c:strCache>
            </c:strRef>
          </c:cat>
          <c:val>
            <c:numRef>
              <c:f>Sheet1!$B$53:$D$53</c:f>
              <c:numCache>
                <c:formatCode>0%</c:formatCode>
                <c:ptCount val="3"/>
                <c:pt idx="0">
                  <c:v>0.8</c:v>
                </c:pt>
                <c:pt idx="1">
                  <c:v>0.5</c:v>
                </c:pt>
                <c:pt idx="2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CFE-4D71-81E6-08BCF370957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8057984"/>
        <c:axId val="35141824"/>
      </c:barChart>
      <c:catAx>
        <c:axId val="38057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pPr>
            <a:endParaRPr lang="zh-CN"/>
          </a:p>
        </c:txPr>
        <c:crossAx val="35141824"/>
        <c:crosses val="autoZero"/>
        <c:auto val="1"/>
        <c:lblAlgn val="ctr"/>
        <c:lblOffset val="100"/>
        <c:noMultiLvlLbl val="0"/>
      </c:catAx>
      <c:valAx>
        <c:axId val="35141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ysClr val="window" lastClr="FFFFFF">
                  <a:alpha val="25000"/>
                </a:sys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cs"/>
              </a:defRPr>
            </a:pPr>
            <a:endParaRPr lang="zh-CN"/>
          </a:p>
        </c:txPr>
        <c:crossAx val="38057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541344617152086"/>
          <c:y val="0.92638972857945667"/>
          <c:w val="0.56917310765695828"/>
          <c:h val="5.03560214025658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CEA01-DF5C-4020-8152-CB549B32ACB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A1627-D543-4EA5-93C2-AD1450F75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433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CEA01-DF5C-4020-8152-CB549B32ACB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A1627-D543-4EA5-93C2-AD1450F75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26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CEA01-DF5C-4020-8152-CB549B32ACB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A1627-D543-4EA5-93C2-AD1450F75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613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CEA01-DF5C-4020-8152-CB549B32ACB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A1627-D543-4EA5-93C2-AD1450F75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32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CEA01-DF5C-4020-8152-CB549B32ACB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A1627-D543-4EA5-93C2-AD1450F75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265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CEA01-DF5C-4020-8152-CB549B32ACB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A1627-D543-4EA5-93C2-AD1450F75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466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CEA01-DF5C-4020-8152-CB549B32ACB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A1627-D543-4EA5-93C2-AD1450F75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278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CEA01-DF5C-4020-8152-CB549B32ACB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A1627-D543-4EA5-93C2-AD1450F75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6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CEA01-DF5C-4020-8152-CB549B32ACB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A1627-D543-4EA5-93C2-AD1450F75B0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968283" y="1012874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1069145" y="2644726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05576" y="4176981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6886140" y="2623624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4304715" y="3614273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4353953" y="5386802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6562583" y="511340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967091" y="2099747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610600" y="1447848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153441" y="842936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10515602" y="40051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9658643" y="337843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7991621" y="4322863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10353823" y="4322863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9159240" y="5177828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11360835" y="2272640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514643" y="5225023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 userDrawn="1"/>
        </p:nvSpPr>
        <p:spPr>
          <a:xfrm>
            <a:off x="5641340" y="2888615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glow rad="63500">
              <a:schemeClr val="bg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/>
        </p:nvSpPr>
        <p:spPr>
          <a:xfrm>
            <a:off x="5009968" y="4390842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glow rad="63500">
              <a:schemeClr val="bg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/>
        </p:nvSpPr>
        <p:spPr>
          <a:xfrm>
            <a:off x="9828714" y="1966958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glow rad="63500">
              <a:schemeClr val="bg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>
            <a:off x="1120139" y="1023531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glow rad="63500">
              <a:schemeClr val="bg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9799685" y="6321245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glow rad="63500">
              <a:schemeClr val="bg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1932938" y="6205131"/>
            <a:ext cx="36000" cy="3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glow rad="63500">
              <a:schemeClr val="bg1">
                <a:alpha val="5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/>
        </p:nvSpPr>
        <p:spPr>
          <a:xfrm>
            <a:off x="2441576" y="227264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 userDrawn="1"/>
        </p:nvSpPr>
        <p:spPr>
          <a:xfrm>
            <a:off x="5290356" y="1290356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 userDrawn="1"/>
        </p:nvSpPr>
        <p:spPr>
          <a:xfrm>
            <a:off x="11820464" y="3946241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/>
        </p:nvSpPr>
        <p:spPr>
          <a:xfrm>
            <a:off x="6254755" y="6507016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 userDrawn="1"/>
        </p:nvSpPr>
        <p:spPr>
          <a:xfrm>
            <a:off x="163659" y="6356350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 userDrawn="1"/>
        </p:nvSpPr>
        <p:spPr>
          <a:xfrm>
            <a:off x="8153400" y="3281289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 userDrawn="1"/>
        </p:nvSpPr>
        <p:spPr>
          <a:xfrm>
            <a:off x="2403268" y="4910039"/>
            <a:ext cx="36000" cy="36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847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CEA01-DF5C-4020-8152-CB549B32ACB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A1627-D543-4EA5-93C2-AD1450F75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811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CEA01-DF5C-4020-8152-CB549B32ACB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A1627-D543-4EA5-93C2-AD1450F75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136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CEA01-DF5C-4020-8152-CB549B32ACB2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A1627-D543-4EA5-93C2-AD1450F75B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345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019300"/>
            <a:ext cx="10058400" cy="5657850"/>
          </a:xfrm>
          <a:prstGeom prst="rect">
            <a:avLst/>
          </a:prstGeom>
          <a:scene3d>
            <a:camera prst="perspectiveRelaxed"/>
            <a:lightRig rig="threePt" dir="t"/>
          </a:scene3d>
        </p:spPr>
      </p:pic>
      <p:grpSp>
        <p:nvGrpSpPr>
          <p:cNvPr id="18" name="组合 17"/>
          <p:cNvGrpSpPr/>
          <p:nvPr/>
        </p:nvGrpSpPr>
        <p:grpSpPr>
          <a:xfrm>
            <a:off x="638175" y="1943100"/>
            <a:ext cx="10858500" cy="5760000"/>
            <a:chOff x="638175" y="1181100"/>
            <a:chExt cx="10858500" cy="5760000"/>
          </a:xfrm>
          <a:scene3d>
            <a:camera prst="perspectiveRelaxed"/>
            <a:lightRig rig="threePt" dir="t"/>
          </a:scene3d>
        </p:grpSpPr>
        <p:cxnSp>
          <p:nvCxnSpPr>
            <p:cNvPr id="8" name="直接连接符 7"/>
            <p:cNvCxnSpPr/>
            <p:nvPr/>
          </p:nvCxnSpPr>
          <p:spPr>
            <a:xfrm>
              <a:off x="1352550" y="1181100"/>
              <a:ext cx="0" cy="5760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8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185160" y="1181100"/>
              <a:ext cx="0" cy="5760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8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017770" y="1181100"/>
              <a:ext cx="0" cy="5760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8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850380" y="1181100"/>
              <a:ext cx="0" cy="5760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8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682990" y="1181100"/>
              <a:ext cx="0" cy="5760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8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0515600" y="1181100"/>
              <a:ext cx="0" cy="5760000"/>
            </a:xfrm>
            <a:prstGeom prst="line">
              <a:avLst/>
            </a:prstGeom>
            <a:ln>
              <a:gradFill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100000">
                    <a:schemeClr val="bg1">
                      <a:lumMod val="75000"/>
                      <a:alpha val="8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38175" y="2552700"/>
              <a:ext cx="108585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38175" y="4024313"/>
              <a:ext cx="108585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38175" y="5495925"/>
              <a:ext cx="10858500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1692028" y="5643900"/>
            <a:ext cx="883268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2010</a:t>
            </a:r>
            <a:r>
              <a:rPr lang="zh-CN" altLang="zh-CN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年</a:t>
            </a:r>
            <a:r>
              <a:rPr lang="zh-CN" altLang="en-US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，</a:t>
            </a:r>
            <a:r>
              <a:rPr lang="zh-CN" altLang="zh-CN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全世界约有盲人</a:t>
            </a:r>
            <a:r>
              <a:rPr lang="en-US" altLang="zh-CN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4000</a:t>
            </a:r>
            <a:r>
              <a:rPr lang="zh-CN" altLang="zh-CN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万到</a:t>
            </a:r>
            <a:r>
              <a:rPr lang="en-US" altLang="zh-CN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4500</a:t>
            </a:r>
            <a:r>
              <a:rPr lang="zh-CN" altLang="zh-CN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万</a:t>
            </a:r>
            <a:r>
              <a:rPr lang="zh-CN" altLang="en-US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，</a:t>
            </a:r>
            <a:r>
              <a:rPr lang="zh-CN" altLang="zh-CN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低视力</a:t>
            </a:r>
            <a:r>
              <a:rPr lang="zh-CN" altLang="en-US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者</a:t>
            </a:r>
            <a:r>
              <a:rPr lang="zh-CN" altLang="zh-CN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是盲人的</a:t>
            </a:r>
            <a:r>
              <a:rPr lang="en-US" altLang="zh-CN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  <a:r>
              <a:rPr lang="zh-CN" altLang="zh-CN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倍，约</a:t>
            </a:r>
            <a:r>
              <a:rPr lang="en-US" altLang="zh-CN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1.4</a:t>
            </a:r>
            <a:r>
              <a:rPr lang="zh-CN" altLang="zh-CN" sz="16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亿人</a:t>
            </a:r>
            <a:endParaRPr lang="zh-CN" altLang="en-US" sz="16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964806" y="4069760"/>
            <a:ext cx="2377440" cy="898479"/>
          </a:xfrm>
          <a:prstGeom prst="ellipse">
            <a:avLst/>
          </a:prstGeom>
          <a:noFill/>
          <a:ln w="6350">
            <a:solidFill>
              <a:srgbClr val="FFFF00">
                <a:alpha val="20000"/>
              </a:srgbClr>
            </a:solidFill>
          </a:ln>
          <a:effectLst>
            <a:glow rad="12700">
              <a:schemeClr val="accent4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256272" y="4135240"/>
            <a:ext cx="1794509" cy="591067"/>
          </a:xfrm>
          <a:prstGeom prst="ellipse">
            <a:avLst/>
          </a:prstGeom>
          <a:noFill/>
          <a:ln w="6350">
            <a:solidFill>
              <a:srgbClr val="FFFF00">
                <a:alpha val="35000"/>
              </a:srgbClr>
            </a:solidFill>
          </a:ln>
          <a:effectLst>
            <a:glow rad="25400">
              <a:schemeClr val="accent4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588694" y="4199393"/>
            <a:ext cx="1129664" cy="337305"/>
          </a:xfrm>
          <a:prstGeom prst="ellipse">
            <a:avLst/>
          </a:prstGeom>
          <a:noFill/>
          <a:ln w="6350">
            <a:solidFill>
              <a:srgbClr val="FFFF00">
                <a:alpha val="50000"/>
              </a:srgbClr>
            </a:solidFill>
          </a:ln>
          <a:effectLst>
            <a:glow rad="38100">
              <a:schemeClr val="accent4">
                <a:satMod val="175000"/>
                <a:alpha val="2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161145" y="4330977"/>
            <a:ext cx="72000" cy="72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>
            <a:off x="9183497" y="2744113"/>
            <a:ext cx="3309" cy="1440000"/>
          </a:xfrm>
          <a:prstGeom prst="line">
            <a:avLst/>
          </a:prstGeom>
          <a:ln w="38100">
            <a:gradFill>
              <a:gsLst>
                <a:gs pos="1000">
                  <a:schemeClr val="bg1">
                    <a:lumMod val="95000"/>
                    <a:alpha val="70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7964806" y="619223"/>
            <a:ext cx="40668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中国盲人</a:t>
            </a:r>
            <a:r>
              <a:rPr lang="en-US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824.8</a:t>
            </a:r>
            <a:r>
              <a:rPr lang="zh-CN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万，低视力</a:t>
            </a:r>
            <a:r>
              <a:rPr lang="en-US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6727.4</a:t>
            </a:r>
            <a:r>
              <a:rPr lang="zh-CN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万</a:t>
            </a:r>
            <a:endParaRPr lang="en-US" altLang="zh-CN" sz="1400" kern="100" dirty="0">
              <a:solidFill>
                <a:schemeClr val="bg1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视力残疾是两者的总和</a:t>
            </a:r>
            <a:r>
              <a:rPr lang="en-US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7551.2</a:t>
            </a:r>
            <a:r>
              <a:rPr lang="zh-CN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万</a:t>
            </a:r>
          </a:p>
          <a:p>
            <a:pPr marL="285750" indent="-285750" algn="just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我国每年新</a:t>
            </a:r>
            <a:r>
              <a:rPr lang="zh-CN" altLang="en-US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增</a:t>
            </a:r>
            <a:r>
              <a:rPr lang="zh-CN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盲人约</a:t>
            </a:r>
            <a:r>
              <a:rPr lang="en-US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万，低视力</a:t>
            </a:r>
            <a:r>
              <a:rPr lang="en-US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135</a:t>
            </a:r>
            <a:r>
              <a:rPr lang="zh-CN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万</a:t>
            </a:r>
            <a:endParaRPr lang="en-US" altLang="zh-CN" sz="1400" kern="100" dirty="0">
              <a:solidFill>
                <a:schemeClr val="bg1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即约每分钟就出现</a:t>
            </a:r>
            <a:r>
              <a:rPr lang="en-US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个盲人，</a:t>
            </a:r>
            <a:r>
              <a:rPr lang="en-US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1400" kern="1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个低视力患者</a:t>
            </a: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zh-CN" sz="14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照这个势头，目前的盲人，估计超过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1300</a:t>
            </a:r>
            <a:r>
              <a:rPr lang="zh-CN" altLang="zh-CN" sz="14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万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zh-CN" sz="1400" dirty="0">
                <a:solidFill>
                  <a:schemeClr val="bg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也就是，每一百个人里面，就有一个盲人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3" name="空心弧 42"/>
          <p:cNvSpPr/>
          <p:nvPr/>
        </p:nvSpPr>
        <p:spPr>
          <a:xfrm rot="20099141">
            <a:off x="7425631" y="1025603"/>
            <a:ext cx="4585452" cy="1300404"/>
          </a:xfrm>
          <a:prstGeom prst="blockArc">
            <a:avLst>
              <a:gd name="adj1" fmla="val 18542936"/>
              <a:gd name="adj2" fmla="val 12349060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50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42" grpId="0" uiExpand="1" build="p"/>
      <p:bldP spid="4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7156379" y="3641825"/>
            <a:ext cx="6078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12655" y="4257378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397768" y="1922172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37365" y="2116999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70055" y="2078012"/>
            <a:ext cx="1075038" cy="1075038"/>
            <a:chOff x="4020181" y="2078012"/>
            <a:chExt cx="1075038" cy="1075038"/>
          </a:xfrm>
        </p:grpSpPr>
        <p:sp>
          <p:nvSpPr>
            <p:cNvPr id="6" name="椭圆 5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-3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政策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960994" y="1606910"/>
            <a:ext cx="1519881" cy="1519881"/>
            <a:chOff x="5865458" y="1606910"/>
            <a:chExt cx="1519881" cy="1519881"/>
          </a:xfrm>
        </p:grpSpPr>
        <p:sp>
          <p:nvSpPr>
            <p:cNvPr id="7" name="椭圆 6"/>
            <p:cNvSpPr/>
            <p:nvPr/>
          </p:nvSpPr>
          <p:spPr>
            <a:xfrm>
              <a:off x="5865458" y="1606910"/>
              <a:ext cx="1519881" cy="151988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5865458" y="1606910"/>
              <a:ext cx="1519881" cy="1519881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经济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00056" y="3755442"/>
            <a:ext cx="1890583" cy="1890583"/>
            <a:chOff x="4149928" y="3755442"/>
            <a:chExt cx="1890583" cy="1890583"/>
          </a:xfrm>
        </p:grpSpPr>
        <p:sp>
          <p:nvSpPr>
            <p:cNvPr id="8" name="椭圆 7"/>
            <p:cNvSpPr/>
            <p:nvPr/>
          </p:nvSpPr>
          <p:spPr>
            <a:xfrm>
              <a:off x="4149928" y="3755442"/>
              <a:ext cx="1890583" cy="189058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149928" y="3755442"/>
              <a:ext cx="1890583" cy="1890583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社会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05436" y="3427987"/>
            <a:ext cx="1351007" cy="1351007"/>
            <a:chOff x="6491532" y="3427987"/>
            <a:chExt cx="1351007" cy="1351007"/>
          </a:xfrm>
        </p:grpSpPr>
        <p:sp>
          <p:nvSpPr>
            <p:cNvPr id="9" name="椭圆 8"/>
            <p:cNvSpPr/>
            <p:nvPr/>
          </p:nvSpPr>
          <p:spPr>
            <a:xfrm>
              <a:off x="6491532" y="3427987"/>
              <a:ext cx="1351007" cy="1351007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491532" y="3427987"/>
              <a:ext cx="1351007" cy="1351007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技术</a:t>
              </a:r>
            </a:p>
          </p:txBody>
        </p:sp>
      </p:grpSp>
      <p:sp>
        <p:nvSpPr>
          <p:cNvPr id="14" name="空心弧 13"/>
          <p:cNvSpPr/>
          <p:nvPr/>
        </p:nvSpPr>
        <p:spPr>
          <a:xfrm rot="20063414">
            <a:off x="600501" y="2899113"/>
            <a:ext cx="9949218" cy="2082320"/>
          </a:xfrm>
          <a:prstGeom prst="blockArc">
            <a:avLst>
              <a:gd name="adj1" fmla="val 17323036"/>
              <a:gd name="adj2" fmla="val 16029276"/>
              <a:gd name="adj3" fmla="val 0"/>
            </a:avLst>
          </a:prstGeom>
          <a:noFill/>
          <a:ln>
            <a:gradFill>
              <a:gsLst>
                <a:gs pos="0">
                  <a:schemeClr val="bg1">
                    <a:alpha val="0"/>
                    <a:lumMod val="0"/>
                    <a:lumOff val="100000"/>
                  </a:schemeClr>
                </a:gs>
                <a:gs pos="100000">
                  <a:schemeClr val="bg1">
                    <a:alpha val="50000"/>
                    <a:lumMod val="9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空心弧 14"/>
          <p:cNvSpPr/>
          <p:nvPr/>
        </p:nvSpPr>
        <p:spPr>
          <a:xfrm rot="1586368">
            <a:off x="2560858" y="2085631"/>
            <a:ext cx="9949218" cy="2082320"/>
          </a:xfrm>
          <a:prstGeom prst="blockArc">
            <a:avLst>
              <a:gd name="adj1" fmla="val 16418778"/>
              <a:gd name="adj2" fmla="val 14402120"/>
              <a:gd name="adj3" fmla="val 0"/>
            </a:avLst>
          </a:prstGeom>
          <a:noFill/>
          <a:ln>
            <a:gradFill>
              <a:gsLst>
                <a:gs pos="0">
                  <a:schemeClr val="bg1">
                    <a:alpha val="0"/>
                    <a:lumMod val="0"/>
                    <a:lumOff val="100000"/>
                  </a:schemeClr>
                </a:gs>
                <a:gs pos="100000">
                  <a:schemeClr val="bg1">
                    <a:alpha val="50000"/>
                    <a:lumMod val="9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7997" y="1606910"/>
            <a:ext cx="32499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文化在综合国力竞争中的地位和作用日益凸显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国家及北京市重视且大力支持文化创意产业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554174" y="609535"/>
            <a:ext cx="32499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北京市整体经济发展水平在全国均处于领先地位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市民具有较强的收入</a:t>
            </a:r>
            <a:r>
              <a: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消费能力，更注重消费质量和体验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高昂房价（不利因素）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71720" y="4700268"/>
            <a:ext cx="32499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每一百个人中就有一个是视障人士，数量庞大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视障人士的就业形势异常严峻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针对视障人士系统性、低门槛的教育课程欠缺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438392" y="3595659"/>
            <a:ext cx="32499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现有技术完全可以满足的需求，没有技术开发压力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邀请北京市盲人学校的老师等专业人员进行指导</a:t>
            </a:r>
          </a:p>
        </p:txBody>
      </p:sp>
    </p:spTree>
    <p:extLst>
      <p:ext uri="{BB962C8B-B14F-4D97-AF65-F5344CB8AC3E}">
        <p14:creationId xmlns:p14="http://schemas.microsoft.com/office/powerpoint/2010/main" val="152372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4" grpId="0"/>
      <p:bldP spid="23" grpId="0"/>
      <p:bldP spid="22" grpId="0"/>
      <p:bldP spid="14" grpId="0" animBg="1"/>
      <p:bldP spid="15" grpId="0" animBg="1"/>
      <p:bldP spid="16" grpId="0"/>
      <p:bldP spid="17" grpId="0"/>
      <p:bldP spid="18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86806" y="2570736"/>
            <a:ext cx="1800000" cy="1800000"/>
            <a:chOff x="4149928" y="3755442"/>
            <a:chExt cx="1890583" cy="1890583"/>
          </a:xfrm>
        </p:grpSpPr>
        <p:sp>
          <p:nvSpPr>
            <p:cNvPr id="3" name="椭圆 2"/>
            <p:cNvSpPr/>
            <p:nvPr/>
          </p:nvSpPr>
          <p:spPr>
            <a:xfrm>
              <a:off x="4149928" y="3755442"/>
              <a:ext cx="1890583" cy="1890583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149928" y="3755442"/>
              <a:ext cx="1890583" cy="1890583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朝阳</a:t>
              </a:r>
              <a:endPara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/>
              <a:r>
                <a:rPr lang="en-US" altLang="zh-CN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798</a:t>
              </a:r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艺术区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73099" y="2570736"/>
            <a:ext cx="1800000" cy="1800000"/>
            <a:chOff x="5865458" y="1606910"/>
            <a:chExt cx="1519881" cy="1519881"/>
          </a:xfrm>
        </p:grpSpPr>
        <p:sp>
          <p:nvSpPr>
            <p:cNvPr id="6" name="椭圆 5"/>
            <p:cNvSpPr/>
            <p:nvPr/>
          </p:nvSpPr>
          <p:spPr>
            <a:xfrm>
              <a:off x="5865458" y="1606910"/>
              <a:ext cx="1519881" cy="151988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865458" y="1606910"/>
              <a:ext cx="1519881" cy="1519881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昌平</a:t>
              </a:r>
              <a:endPara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  <a:p>
              <a:pPr algn="ctr"/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未来文化城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64806" y="604027"/>
            <a:ext cx="1044000" cy="1044000"/>
            <a:chOff x="4020181" y="2078012"/>
            <a:chExt cx="1075038" cy="1075038"/>
          </a:xfrm>
        </p:grpSpPr>
        <p:sp>
          <p:nvSpPr>
            <p:cNvPr id="10" name="椭圆 9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-3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政策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51099" y="604027"/>
            <a:ext cx="1044000" cy="1044000"/>
            <a:chOff x="4020181" y="2078012"/>
            <a:chExt cx="1075038" cy="1075038"/>
          </a:xfrm>
        </p:grpSpPr>
        <p:sp>
          <p:nvSpPr>
            <p:cNvPr id="13" name="椭圆 12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-3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技术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01876" y="5188384"/>
            <a:ext cx="1044000" cy="1044000"/>
            <a:chOff x="4020181" y="2078012"/>
            <a:chExt cx="1075038" cy="1075038"/>
          </a:xfrm>
        </p:grpSpPr>
        <p:sp>
          <p:nvSpPr>
            <p:cNvPr id="16" name="椭圆 15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-3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经济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88169" y="5188384"/>
            <a:ext cx="1044000" cy="1044000"/>
            <a:chOff x="4020181" y="2078012"/>
            <a:chExt cx="1075038" cy="1075038"/>
          </a:xfrm>
        </p:grpSpPr>
        <p:sp>
          <p:nvSpPr>
            <p:cNvPr id="19" name="椭圆 18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-3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经济</a:t>
              </a:r>
            </a:p>
          </p:txBody>
        </p:sp>
      </p:grpSp>
      <p:sp>
        <p:nvSpPr>
          <p:cNvPr id="27" name="空心弧 26"/>
          <p:cNvSpPr/>
          <p:nvPr/>
        </p:nvSpPr>
        <p:spPr>
          <a:xfrm rot="20099141">
            <a:off x="712694" y="1340169"/>
            <a:ext cx="8530266" cy="1716399"/>
          </a:xfrm>
          <a:prstGeom prst="blockArc">
            <a:avLst>
              <a:gd name="adj1" fmla="val 12745303"/>
              <a:gd name="adj2" fmla="val 12349060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06957" y="2948736"/>
            <a:ext cx="1044000" cy="1044000"/>
            <a:chOff x="4020181" y="2078012"/>
            <a:chExt cx="1075038" cy="1075038"/>
          </a:xfrm>
        </p:grpSpPr>
        <p:sp>
          <p:nvSpPr>
            <p:cNvPr id="22" name="椭圆 21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-3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社会</a:t>
              </a:r>
            </a:p>
          </p:txBody>
        </p:sp>
      </p:grpSp>
      <p:sp>
        <p:nvSpPr>
          <p:cNvPr id="28" name="空心弧 27"/>
          <p:cNvSpPr/>
          <p:nvPr/>
        </p:nvSpPr>
        <p:spPr>
          <a:xfrm rot="1500859" flipH="1">
            <a:off x="3018222" y="1353817"/>
            <a:ext cx="8530266" cy="1716399"/>
          </a:xfrm>
          <a:prstGeom prst="blockArc">
            <a:avLst>
              <a:gd name="adj1" fmla="val 12745303"/>
              <a:gd name="adj2" fmla="val 12349060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083087" y="2948736"/>
            <a:ext cx="1044000" cy="1044000"/>
            <a:chOff x="4020181" y="2078012"/>
            <a:chExt cx="1075038" cy="1075038"/>
          </a:xfrm>
        </p:grpSpPr>
        <p:sp>
          <p:nvSpPr>
            <p:cNvPr id="25" name="椭圆 24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020181" y="2078012"/>
              <a:ext cx="1075038" cy="1075038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pc="-3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社会</a:t>
              </a:r>
            </a:p>
          </p:txBody>
        </p:sp>
      </p:grpSp>
      <p:sp>
        <p:nvSpPr>
          <p:cNvPr id="29" name="空心弧 28"/>
          <p:cNvSpPr/>
          <p:nvPr/>
        </p:nvSpPr>
        <p:spPr>
          <a:xfrm rot="5400000" flipH="1">
            <a:off x="1078233" y="2905661"/>
            <a:ext cx="6726139" cy="1055711"/>
          </a:xfrm>
          <a:prstGeom prst="blockArc">
            <a:avLst>
              <a:gd name="adj1" fmla="val 19281119"/>
              <a:gd name="adj2" fmla="val 12349060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空心弧 29"/>
          <p:cNvSpPr/>
          <p:nvPr/>
        </p:nvSpPr>
        <p:spPr>
          <a:xfrm rot="16200000">
            <a:off x="4355533" y="2901144"/>
            <a:ext cx="6726139" cy="1055711"/>
          </a:xfrm>
          <a:prstGeom prst="blockArc">
            <a:avLst>
              <a:gd name="adj1" fmla="val 19476747"/>
              <a:gd name="adj2" fmla="val 12349060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95205" y="802861"/>
            <a:ext cx="2039858" cy="669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国家及北京市对文化创意产业的支持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733477" y="802861"/>
            <a:ext cx="2039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现有技术可以满足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无需额外开发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733479" y="5188384"/>
            <a:ext cx="28649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相比朝阳区，经济及文化产业发展较低，人口收入</a:t>
            </a:r>
            <a:r>
              <a: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消费能力较低，但同时房价也较低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临近海淀朝阳的区县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82227" y="5410165"/>
            <a:ext cx="2638213" cy="973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经济发展水平较高，人口收入</a:t>
            </a:r>
            <a:r>
              <a: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-</a:t>
            </a: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消费水平较高，但同时房价过高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72773" y="4005783"/>
            <a:ext cx="2333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市场需求大，本区及周边区县常驻城镇人口多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302795" y="2208947"/>
            <a:ext cx="2604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市场需求大，周边区县常驻城镇人口多，但本区人口较少</a:t>
            </a:r>
          </a:p>
        </p:txBody>
      </p:sp>
    </p:spTree>
    <p:extLst>
      <p:ext uri="{BB962C8B-B14F-4D97-AF65-F5344CB8AC3E}">
        <p14:creationId xmlns:p14="http://schemas.microsoft.com/office/powerpoint/2010/main" val="38944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4219573" y="1820346"/>
            <a:ext cx="2841137" cy="2841137"/>
          </a:xfrm>
          <a:prstGeom prst="ellipse">
            <a:avLst/>
          </a:prstGeom>
          <a:noFill/>
          <a:ln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704990" y="2222589"/>
            <a:ext cx="2036650" cy="2036650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231455" y="2530299"/>
            <a:ext cx="1273588" cy="1273588"/>
          </a:xfrm>
          <a:prstGeom prst="ellipse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735513" y="1494170"/>
            <a:ext cx="3627710" cy="3627710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786871" y="1116516"/>
            <a:ext cx="4979815" cy="4979815"/>
          </a:xfrm>
          <a:prstGeom prst="ellipse">
            <a:avLst/>
          </a:prstGeom>
          <a:noFill/>
          <a:ln>
            <a:solidFill>
              <a:schemeClr val="bg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886120" y="695887"/>
            <a:ext cx="6134112" cy="6134112"/>
          </a:xfrm>
          <a:prstGeom prst="ellipse">
            <a:avLst/>
          </a:prstGeom>
          <a:noFill/>
          <a:ln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rot="20708685">
            <a:off x="3735478" y="5113268"/>
            <a:ext cx="4680000" cy="0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0"/>
                  </a:schemeClr>
                </a:gs>
                <a:gs pos="22000">
                  <a:schemeClr val="bg1">
                    <a:lumMod val="0"/>
                    <a:lumOff val="100000"/>
                  </a:schemeClr>
                </a:gs>
                <a:gs pos="100000">
                  <a:schemeClr val="bg1">
                    <a:lumMod val="0"/>
                    <a:alpha val="40000"/>
                  </a:schemeClr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3428685">
            <a:off x="1944939" y="4614652"/>
            <a:ext cx="4320000" cy="0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0"/>
                    <a:alpha val="50000"/>
                  </a:schemeClr>
                </a:gs>
                <a:gs pos="81000">
                  <a:schemeClr val="bg1">
                    <a:lumMod val="0"/>
                    <a:lumOff val="100000"/>
                  </a:schemeClr>
                </a:gs>
                <a:gs pos="100000">
                  <a:schemeClr val="bg1">
                    <a:lumMod val="0"/>
                    <a:alpha val="40000"/>
                  </a:schemeClr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7748685">
            <a:off x="1486790" y="2425804"/>
            <a:ext cx="5040000" cy="0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0"/>
                  </a:schemeClr>
                </a:gs>
                <a:gs pos="73000">
                  <a:schemeClr val="bg1">
                    <a:lumMod val="0"/>
                    <a:lumOff val="100000"/>
                  </a:schemeClr>
                </a:gs>
                <a:gs pos="100000">
                  <a:schemeClr val="bg1">
                    <a:lumMod val="0"/>
                    <a:alpha val="40000"/>
                  </a:schemeClr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2068685">
            <a:off x="4115845" y="1823952"/>
            <a:ext cx="4320000" cy="0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0"/>
                  </a:schemeClr>
                </a:gs>
                <a:gs pos="43000">
                  <a:schemeClr val="bg1">
                    <a:lumMod val="70000"/>
                    <a:alpha val="22000"/>
                  </a:schemeClr>
                </a:gs>
                <a:gs pos="21000">
                  <a:schemeClr val="bg1">
                    <a:lumMod val="0"/>
                    <a:lumOff val="100000"/>
                  </a:schemeClr>
                </a:gs>
                <a:gs pos="100000">
                  <a:schemeClr val="bg1">
                    <a:alpha val="40000"/>
                    <a:lumMod val="24000"/>
                  </a:schemeClr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6388685">
            <a:off x="4612192" y="3614728"/>
            <a:ext cx="5400000" cy="0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0"/>
                  </a:schemeClr>
                </a:gs>
                <a:gs pos="73000">
                  <a:schemeClr val="bg1">
                    <a:lumMod val="0"/>
                    <a:lumOff val="100000"/>
                  </a:schemeClr>
                </a:gs>
                <a:gs pos="100000">
                  <a:schemeClr val="bg1">
                    <a:lumMod val="0"/>
                    <a:alpha val="40000"/>
                  </a:schemeClr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5597620" y="276402"/>
            <a:ext cx="3875966" cy="973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现有竞争者：黑暗中对话（香港、成都）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其仅注重盲人生活相关体验，体验馆将集体验、娱乐、学习、公益于一身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62019" y="2529131"/>
            <a:ext cx="3491013" cy="973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潜在竞争者：体验馆目前市场认知度较低，拓展空间大，会有其他企业逐步进入相关市场形成竞争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48659" y="4720029"/>
            <a:ext cx="3875966" cy="973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拥有较广的消费群体，但是众多文化创意产业带来的客流分散也不容忽视，因此买方拥有一定的议价能力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3836" y="5658601"/>
            <a:ext cx="4173931" cy="973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体验馆的供应品并无很高技术含量，再加上后期与北京视障人士学校建立合作关系后，可利用较多资源，因此供应商议价能力较低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00848" y="1656353"/>
            <a:ext cx="3875966" cy="128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替代品可以视为其他具有创新性的文化创意企业，因此需要在产品和服务、理念、价格等方面作出努力，避免恶性价格竞争，追求较好的协同效应和集聚效应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15874" y="1172432"/>
            <a:ext cx="1723549" cy="461665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现有竞争者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484987" y="2036437"/>
            <a:ext cx="1723549" cy="461665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潜在竞争者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163088" y="4243685"/>
            <a:ext cx="2031325" cy="461665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买方议价能力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444861" y="5060775"/>
            <a:ext cx="2339102" cy="461665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供应方议价能力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351298" y="2890167"/>
            <a:ext cx="1723549" cy="461665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替代品威胁</a:t>
            </a:r>
          </a:p>
        </p:txBody>
      </p:sp>
    </p:spTree>
    <p:extLst>
      <p:ext uri="{BB962C8B-B14F-4D97-AF65-F5344CB8AC3E}">
        <p14:creationId xmlns:p14="http://schemas.microsoft.com/office/powerpoint/2010/main" val="101342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122535" y="1304947"/>
            <a:ext cx="4216359" cy="4231036"/>
            <a:chOff x="2470877" y="1304947"/>
            <a:chExt cx="4216359" cy="4231036"/>
          </a:xfrm>
        </p:grpSpPr>
        <p:sp>
          <p:nvSpPr>
            <p:cNvPr id="18" name="椭圆 17"/>
            <p:cNvSpPr/>
            <p:nvPr/>
          </p:nvSpPr>
          <p:spPr>
            <a:xfrm>
              <a:off x="2473270" y="1304947"/>
              <a:ext cx="4213966" cy="4213966"/>
            </a:xfrm>
            <a:prstGeom prst="ellipse">
              <a:avLst/>
            </a:prstGeom>
            <a:gradFill>
              <a:gsLst>
                <a:gs pos="44000">
                  <a:schemeClr val="accent2">
                    <a:lumMod val="50000"/>
                    <a:alpha val="0"/>
                  </a:schemeClr>
                </a:gs>
                <a:gs pos="100000">
                  <a:schemeClr val="accent2">
                    <a:lumMod val="50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470877" y="1322017"/>
              <a:ext cx="4213966" cy="4213966"/>
              <a:chOff x="2470877" y="1322017"/>
              <a:chExt cx="4213966" cy="4213966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2470877" y="1322017"/>
                <a:ext cx="4213966" cy="4213966"/>
              </a:xfrm>
              <a:prstGeom prst="ellipse">
                <a:avLst/>
              </a:prstGeom>
              <a:gradFill>
                <a:gsLst>
                  <a:gs pos="9000">
                    <a:schemeClr val="bg1">
                      <a:alpha val="0"/>
                    </a:schemeClr>
                  </a:gs>
                  <a:gs pos="100000">
                    <a:schemeClr val="bg1">
                      <a:alpha val="49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13442" y="2657401"/>
                <a:ext cx="3549899" cy="1543198"/>
              </a:xfrm>
              <a:prstGeom prst="rect">
                <a:avLst/>
              </a:prstGeom>
            </p:spPr>
          </p:pic>
        </p:grpSp>
      </p:grpSp>
      <p:sp>
        <p:nvSpPr>
          <p:cNvPr id="22" name="矩形 21"/>
          <p:cNvSpPr/>
          <p:nvPr/>
        </p:nvSpPr>
        <p:spPr>
          <a:xfrm>
            <a:off x="298218" y="4549417"/>
            <a:ext cx="70386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在全球拥有较大的企业规模</a:t>
            </a:r>
            <a:endParaRPr lang="en-US" altLang="zh-CN" sz="1600" kern="1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较为成熟和完善的管理运作体系</a:t>
            </a:r>
          </a:p>
          <a:p>
            <a:pPr marL="285750" indent="-285750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建设并运营有企业网站</a:t>
            </a:r>
            <a:endParaRPr lang="en-US" altLang="zh-CN" sz="1600" kern="1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经济实力较强</a:t>
            </a:r>
            <a:endParaRPr lang="en-US" altLang="zh-CN" sz="1600" kern="1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场馆各具特色，如四川的著名旅游景点</a:t>
            </a:r>
            <a:r>
              <a:rPr lang="zh-CN" altLang="en-US" sz="1600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1600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都江堰、杜甫草堂、宽窄巷子等</a:t>
            </a: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提供普通话与英语双语引导，受众更广</a:t>
            </a:r>
            <a:endParaRPr lang="zh-CN" altLang="en-US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03352" y="267202"/>
            <a:ext cx="53886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综合化产品与服务，一站式消费体验</a:t>
            </a:r>
            <a:endParaRPr lang="en-US" altLang="zh-CN" sz="1600" kern="1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Times New Roman" panose="02020603050405020304" pitchFamily="18" charset="0"/>
            </a:endParaRPr>
          </a:p>
          <a:p>
            <a:pPr marL="285750" lvl="0" indent="-285750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既有场馆的门票盈利，也有爱之味茶餐厅的创收</a:t>
            </a:r>
          </a:p>
          <a:p>
            <a:pPr marL="285750" lvl="0" indent="-285750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融入北京的饮食文化，具有地域特色和文化</a:t>
            </a:r>
          </a:p>
          <a:p>
            <a:pPr marL="285750" lvl="0" indent="-285750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所在地北京经济发展水平高，文化创意产业发展规模大</a:t>
            </a:r>
          </a:p>
          <a:p>
            <a:pPr marL="285750" indent="-285750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Times New Roman" panose="02020603050405020304" pitchFamily="18" charset="0"/>
              </a:rPr>
              <a:t>价格偏低，潜在客户群更多</a:t>
            </a:r>
            <a:endParaRPr lang="zh-CN" altLang="en-US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六边形 28"/>
          <p:cNvSpPr/>
          <p:nvPr/>
        </p:nvSpPr>
        <p:spPr>
          <a:xfrm>
            <a:off x="3325036" y="460579"/>
            <a:ext cx="4935990" cy="6106938"/>
          </a:xfrm>
          <a:prstGeom prst="hexagon">
            <a:avLst/>
          </a:prstGeom>
          <a:noFill/>
          <a:ln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0" scaled="0"/>
            </a:gradFill>
          </a:ln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/>
          <p:cNvSpPr/>
          <p:nvPr/>
        </p:nvSpPr>
        <p:spPr>
          <a:xfrm>
            <a:off x="4209144" y="1145200"/>
            <a:ext cx="3829288" cy="4737697"/>
          </a:xfrm>
          <a:prstGeom prst="hexagon">
            <a:avLst/>
          </a:prstGeom>
          <a:noFill/>
          <a:ln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0" scaled="0"/>
            </a:gradFill>
          </a:ln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六边形 26"/>
          <p:cNvSpPr/>
          <p:nvPr/>
        </p:nvSpPr>
        <p:spPr>
          <a:xfrm>
            <a:off x="4908563" y="1709059"/>
            <a:ext cx="2917799" cy="3609979"/>
          </a:xfrm>
          <a:prstGeom prst="hexagon">
            <a:avLst/>
          </a:prstGeom>
          <a:noFill/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0" scaled="0"/>
            </a:gradFill>
          </a:ln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>
            <a:off x="5500646" y="2230556"/>
            <a:ext cx="2074790" cy="2566985"/>
          </a:xfrm>
          <a:prstGeom prst="hexagon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0" scaled="0"/>
            </a:gradFill>
          </a:ln>
          <a:scene3d>
            <a:camera prst="perspectiveHeroicExtreme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167953" y="2522701"/>
            <a:ext cx="976150" cy="1947608"/>
          </a:xfrm>
          <a:prstGeom prst="ellipse">
            <a:avLst/>
          </a:prstGeom>
          <a:noFill/>
          <a:ln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472881" y="2905413"/>
            <a:ext cx="580572" cy="1182184"/>
          </a:xfrm>
          <a:prstGeom prst="ellipse">
            <a:avLst/>
          </a:prstGeom>
          <a:noFill/>
          <a:ln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017739" y="3047244"/>
            <a:ext cx="1645665" cy="766939"/>
            <a:chOff x="9629499" y="4855648"/>
            <a:chExt cx="1645665" cy="766939"/>
          </a:xfrm>
        </p:grpSpPr>
        <p:sp>
          <p:nvSpPr>
            <p:cNvPr id="4" name="任意多边形 3"/>
            <p:cNvSpPr/>
            <p:nvPr/>
          </p:nvSpPr>
          <p:spPr>
            <a:xfrm flipH="1">
              <a:off x="10439924" y="5101005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88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20100000">
              <a:off x="10415108" y="4980734"/>
              <a:ext cx="315791" cy="221342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23C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1500000">
              <a:off x="10415108" y="5276158"/>
              <a:ext cx="315791" cy="221342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5AC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780000">
              <a:off x="10932019" y="5228561"/>
              <a:ext cx="343145" cy="24051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9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20831396">
              <a:off x="10931758" y="5009158"/>
              <a:ext cx="343145" cy="24051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30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0831501" y="5101005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0249933" y="5088228"/>
              <a:ext cx="430550" cy="301778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4C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9936691" y="5010987"/>
              <a:ext cx="650952" cy="456261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79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200000">
              <a:off x="10032254" y="4855648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0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rot="2400000">
              <a:off x="10032254" y="5346362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700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768349">
              <a:off x="9851681" y="4959916"/>
              <a:ext cx="507051" cy="355399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2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20820000">
              <a:off x="9851286" y="5162919"/>
              <a:ext cx="507051" cy="355399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9629499" y="5044421"/>
              <a:ext cx="555551" cy="389393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9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饼形 18"/>
          <p:cNvSpPr/>
          <p:nvPr/>
        </p:nvSpPr>
        <p:spPr>
          <a:xfrm flipH="1">
            <a:off x="6974007" y="2160713"/>
            <a:ext cx="2638324" cy="2540000"/>
          </a:xfrm>
          <a:prstGeom prst="pie">
            <a:avLst>
              <a:gd name="adj1" fmla="val 16189344"/>
              <a:gd name="adj2" fmla="val 5454728"/>
            </a:avLst>
          </a:prstGeom>
          <a:gradFill>
            <a:gsLst>
              <a:gs pos="0">
                <a:schemeClr val="bg1">
                  <a:alpha val="0"/>
                  <a:lumMod val="0"/>
                </a:schemeClr>
              </a:gs>
              <a:gs pos="100000">
                <a:schemeClr val="bg1">
                  <a:alpha val="3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饼形 19"/>
          <p:cNvSpPr/>
          <p:nvPr/>
        </p:nvSpPr>
        <p:spPr>
          <a:xfrm flipH="1">
            <a:off x="7017739" y="2567217"/>
            <a:ext cx="4510169" cy="1726992"/>
          </a:xfrm>
          <a:prstGeom prst="pie">
            <a:avLst>
              <a:gd name="adj1" fmla="val 16149024"/>
              <a:gd name="adj2" fmla="val 5377868"/>
            </a:avLst>
          </a:prstGeom>
          <a:gradFill>
            <a:gsLst>
              <a:gs pos="0">
                <a:schemeClr val="bg1">
                  <a:alpha val="0"/>
                  <a:lumMod val="0"/>
                </a:schemeClr>
              </a:gs>
              <a:gs pos="100000">
                <a:schemeClr val="bg1">
                  <a:alpha val="3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08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50"/>
                            </p:stCondLst>
                            <p:childTnLst>
                              <p:par>
                                <p:cTn id="7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9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9" grpId="0" animBg="1"/>
      <p:bldP spid="29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31" grpId="0" animBg="1"/>
      <p:bldP spid="31" grpId="1" animBg="1"/>
      <p:bldP spid="30" grpId="0" animBg="1"/>
      <p:bldP spid="30" grpId="1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梯形 19"/>
          <p:cNvSpPr/>
          <p:nvPr/>
        </p:nvSpPr>
        <p:spPr>
          <a:xfrm rot="16200000">
            <a:off x="2669225" y="1201624"/>
            <a:ext cx="4370666" cy="4483974"/>
          </a:xfrm>
          <a:custGeom>
            <a:avLst/>
            <a:gdLst>
              <a:gd name="connsiteX0" fmla="*/ 0 w 4370666"/>
              <a:gd name="connsiteY0" fmla="*/ 3906473 h 3906473"/>
              <a:gd name="connsiteX1" fmla="*/ 1512274 w 4370666"/>
              <a:gd name="connsiteY1" fmla="*/ 0 h 3906473"/>
              <a:gd name="connsiteX2" fmla="*/ 2858392 w 4370666"/>
              <a:gd name="connsiteY2" fmla="*/ 0 h 3906473"/>
              <a:gd name="connsiteX3" fmla="*/ 4370666 w 4370666"/>
              <a:gd name="connsiteY3" fmla="*/ 3906473 h 3906473"/>
              <a:gd name="connsiteX4" fmla="*/ 0 w 4370666"/>
              <a:gd name="connsiteY4" fmla="*/ 3906473 h 3906473"/>
              <a:gd name="connsiteX0" fmla="*/ 0 w 4370666"/>
              <a:gd name="connsiteY0" fmla="*/ 3906473 h 3906473"/>
              <a:gd name="connsiteX1" fmla="*/ 1512274 w 4370666"/>
              <a:gd name="connsiteY1" fmla="*/ 0 h 3906473"/>
              <a:gd name="connsiteX2" fmla="*/ 2858392 w 4370666"/>
              <a:gd name="connsiteY2" fmla="*/ 0 h 3906473"/>
              <a:gd name="connsiteX3" fmla="*/ 4370666 w 4370666"/>
              <a:gd name="connsiteY3" fmla="*/ 3906473 h 3906473"/>
              <a:gd name="connsiteX4" fmla="*/ 0 w 4370666"/>
              <a:gd name="connsiteY4" fmla="*/ 3906473 h 3906473"/>
              <a:gd name="connsiteX0" fmla="*/ 0 w 4370666"/>
              <a:gd name="connsiteY0" fmla="*/ 3906473 h 3906473"/>
              <a:gd name="connsiteX1" fmla="*/ 1512274 w 4370666"/>
              <a:gd name="connsiteY1" fmla="*/ 0 h 3906473"/>
              <a:gd name="connsiteX2" fmla="*/ 2858392 w 4370666"/>
              <a:gd name="connsiteY2" fmla="*/ 0 h 3906473"/>
              <a:gd name="connsiteX3" fmla="*/ 4370666 w 4370666"/>
              <a:gd name="connsiteY3" fmla="*/ 3906473 h 3906473"/>
              <a:gd name="connsiteX4" fmla="*/ 0 w 4370666"/>
              <a:gd name="connsiteY4" fmla="*/ 3906473 h 3906473"/>
              <a:gd name="connsiteX0" fmla="*/ 0 w 4370666"/>
              <a:gd name="connsiteY0" fmla="*/ 3906473 h 3906473"/>
              <a:gd name="connsiteX1" fmla="*/ 1512274 w 4370666"/>
              <a:gd name="connsiteY1" fmla="*/ 0 h 3906473"/>
              <a:gd name="connsiteX2" fmla="*/ 2858392 w 4370666"/>
              <a:gd name="connsiteY2" fmla="*/ 0 h 3906473"/>
              <a:gd name="connsiteX3" fmla="*/ 4370666 w 4370666"/>
              <a:gd name="connsiteY3" fmla="*/ 3906473 h 3906473"/>
              <a:gd name="connsiteX4" fmla="*/ 0 w 4370666"/>
              <a:gd name="connsiteY4" fmla="*/ 3906473 h 3906473"/>
              <a:gd name="connsiteX0" fmla="*/ 0 w 4370666"/>
              <a:gd name="connsiteY0" fmla="*/ 3906473 h 3906473"/>
              <a:gd name="connsiteX1" fmla="*/ 1512274 w 4370666"/>
              <a:gd name="connsiteY1" fmla="*/ 0 h 3906473"/>
              <a:gd name="connsiteX2" fmla="*/ 2858392 w 4370666"/>
              <a:gd name="connsiteY2" fmla="*/ 0 h 3906473"/>
              <a:gd name="connsiteX3" fmla="*/ 4370666 w 4370666"/>
              <a:gd name="connsiteY3" fmla="*/ 3906473 h 3906473"/>
              <a:gd name="connsiteX4" fmla="*/ 0 w 4370666"/>
              <a:gd name="connsiteY4" fmla="*/ 3906473 h 3906473"/>
              <a:gd name="connsiteX0" fmla="*/ 0 w 4370666"/>
              <a:gd name="connsiteY0" fmla="*/ 4257838 h 4257838"/>
              <a:gd name="connsiteX1" fmla="*/ 1512274 w 4370666"/>
              <a:gd name="connsiteY1" fmla="*/ 351365 h 4257838"/>
              <a:gd name="connsiteX2" fmla="*/ 2858392 w 4370666"/>
              <a:gd name="connsiteY2" fmla="*/ 351365 h 4257838"/>
              <a:gd name="connsiteX3" fmla="*/ 4370666 w 4370666"/>
              <a:gd name="connsiteY3" fmla="*/ 4257838 h 4257838"/>
              <a:gd name="connsiteX4" fmla="*/ 0 w 4370666"/>
              <a:gd name="connsiteY4" fmla="*/ 4257838 h 4257838"/>
              <a:gd name="connsiteX0" fmla="*/ 0 w 4370666"/>
              <a:gd name="connsiteY0" fmla="*/ 4502980 h 4502980"/>
              <a:gd name="connsiteX1" fmla="*/ 1512274 w 4370666"/>
              <a:gd name="connsiteY1" fmla="*/ 596507 h 4502980"/>
              <a:gd name="connsiteX2" fmla="*/ 2858392 w 4370666"/>
              <a:gd name="connsiteY2" fmla="*/ 596507 h 4502980"/>
              <a:gd name="connsiteX3" fmla="*/ 4370666 w 4370666"/>
              <a:gd name="connsiteY3" fmla="*/ 4502980 h 4502980"/>
              <a:gd name="connsiteX4" fmla="*/ 0 w 4370666"/>
              <a:gd name="connsiteY4" fmla="*/ 4502980 h 4502980"/>
              <a:gd name="connsiteX0" fmla="*/ 0 w 4370666"/>
              <a:gd name="connsiteY0" fmla="*/ 4502980 h 4502980"/>
              <a:gd name="connsiteX1" fmla="*/ 1512274 w 4370666"/>
              <a:gd name="connsiteY1" fmla="*/ 596507 h 4502980"/>
              <a:gd name="connsiteX2" fmla="*/ 2858392 w 4370666"/>
              <a:gd name="connsiteY2" fmla="*/ 596507 h 4502980"/>
              <a:gd name="connsiteX3" fmla="*/ 4370666 w 4370666"/>
              <a:gd name="connsiteY3" fmla="*/ 4502980 h 4502980"/>
              <a:gd name="connsiteX4" fmla="*/ 0 w 4370666"/>
              <a:gd name="connsiteY4" fmla="*/ 4502980 h 4502980"/>
              <a:gd name="connsiteX0" fmla="*/ 0 w 4370666"/>
              <a:gd name="connsiteY0" fmla="*/ 4498262 h 4498262"/>
              <a:gd name="connsiteX1" fmla="*/ 1512274 w 4370666"/>
              <a:gd name="connsiteY1" fmla="*/ 591789 h 4498262"/>
              <a:gd name="connsiteX2" fmla="*/ 2801242 w 4370666"/>
              <a:gd name="connsiteY2" fmla="*/ 601314 h 4498262"/>
              <a:gd name="connsiteX3" fmla="*/ 4370666 w 4370666"/>
              <a:gd name="connsiteY3" fmla="*/ 4498262 h 4498262"/>
              <a:gd name="connsiteX4" fmla="*/ 0 w 4370666"/>
              <a:gd name="connsiteY4" fmla="*/ 4498262 h 4498262"/>
              <a:gd name="connsiteX0" fmla="*/ 0 w 4370666"/>
              <a:gd name="connsiteY0" fmla="*/ 4483974 h 4483974"/>
              <a:gd name="connsiteX1" fmla="*/ 1578949 w 4370666"/>
              <a:gd name="connsiteY1" fmla="*/ 606076 h 4483974"/>
              <a:gd name="connsiteX2" fmla="*/ 2801242 w 4370666"/>
              <a:gd name="connsiteY2" fmla="*/ 587026 h 4483974"/>
              <a:gd name="connsiteX3" fmla="*/ 4370666 w 4370666"/>
              <a:gd name="connsiteY3" fmla="*/ 4483974 h 4483974"/>
              <a:gd name="connsiteX4" fmla="*/ 0 w 4370666"/>
              <a:gd name="connsiteY4" fmla="*/ 4483974 h 448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70666" h="4483974">
                <a:moveTo>
                  <a:pt x="0" y="4483974"/>
                </a:moveTo>
                <a:cubicBezTo>
                  <a:pt x="1294666" y="3381844"/>
                  <a:pt x="1541583" y="2165409"/>
                  <a:pt x="1578949" y="606076"/>
                </a:cubicBezTo>
                <a:cubicBezTo>
                  <a:pt x="2275305" y="-194024"/>
                  <a:pt x="2152511" y="-203547"/>
                  <a:pt x="2801242" y="587026"/>
                </a:cubicBezTo>
                <a:cubicBezTo>
                  <a:pt x="2848136" y="2155883"/>
                  <a:pt x="3495103" y="3381844"/>
                  <a:pt x="4370666" y="4483974"/>
                </a:cubicBezTo>
                <a:lnTo>
                  <a:pt x="0" y="4483974"/>
                </a:lnTo>
                <a:close/>
              </a:path>
            </a:pathLst>
          </a:custGeom>
          <a:gradFill>
            <a:gsLst>
              <a:gs pos="0">
                <a:schemeClr val="bg1">
                  <a:lumMod val="50000"/>
                  <a:alpha val="25000"/>
                </a:schemeClr>
              </a:gs>
              <a:gs pos="100000">
                <a:schemeClr val="bg1">
                  <a:lumMod val="5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302739" y="3047244"/>
            <a:ext cx="1645665" cy="766939"/>
            <a:chOff x="9629499" y="4855648"/>
            <a:chExt cx="1645665" cy="766939"/>
          </a:xfrm>
        </p:grpSpPr>
        <p:sp>
          <p:nvSpPr>
            <p:cNvPr id="3" name="任意多边形 2"/>
            <p:cNvSpPr/>
            <p:nvPr/>
          </p:nvSpPr>
          <p:spPr>
            <a:xfrm flipH="1">
              <a:off x="10439924" y="5101005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88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rot="20100000">
              <a:off x="10415108" y="4980734"/>
              <a:ext cx="315791" cy="221342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23C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1500000">
              <a:off x="10415108" y="5276158"/>
              <a:ext cx="315791" cy="221342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5AC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780000">
              <a:off x="10932019" y="5228561"/>
              <a:ext cx="343145" cy="24051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9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20831396">
              <a:off x="10931758" y="5009158"/>
              <a:ext cx="343145" cy="24051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30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0831501" y="5101005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0249933" y="5088228"/>
              <a:ext cx="430550" cy="301778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4C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9936691" y="5010987"/>
              <a:ext cx="650952" cy="456261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79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9200000">
              <a:off x="10032254" y="4855648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0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2400000">
              <a:off x="10032254" y="5346362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700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rot="768349">
              <a:off x="9851681" y="4959916"/>
              <a:ext cx="507051" cy="355399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2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20820000">
              <a:off x="9851286" y="5162919"/>
              <a:ext cx="507051" cy="355399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9629499" y="5044421"/>
              <a:ext cx="555551" cy="389393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9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饼形 18"/>
          <p:cNvSpPr/>
          <p:nvPr/>
        </p:nvSpPr>
        <p:spPr>
          <a:xfrm flipH="1">
            <a:off x="1233158" y="2567217"/>
            <a:ext cx="4510169" cy="1726992"/>
          </a:xfrm>
          <a:prstGeom prst="pie">
            <a:avLst>
              <a:gd name="adj1" fmla="val 16149024"/>
              <a:gd name="adj2" fmla="val 5377868"/>
            </a:avLst>
          </a:prstGeom>
          <a:gradFill>
            <a:gsLst>
              <a:gs pos="0">
                <a:schemeClr val="bg1">
                  <a:alpha val="0"/>
                  <a:lumMod val="0"/>
                </a:schemeClr>
              </a:gs>
              <a:gs pos="100000">
                <a:schemeClr val="bg1">
                  <a:alpha val="3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flipH="1">
            <a:off x="5809097" y="1578442"/>
            <a:ext cx="3815112" cy="64918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产品及服务创新     </a:t>
            </a:r>
          </a:p>
        </p:txBody>
      </p:sp>
      <p:sp>
        <p:nvSpPr>
          <p:cNvPr id="24" name="文本框 23"/>
          <p:cNvSpPr txBox="1"/>
          <p:nvPr/>
        </p:nvSpPr>
        <p:spPr>
          <a:xfrm flipH="1">
            <a:off x="4393744" y="2586904"/>
            <a:ext cx="5336500" cy="64918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建立企业文化，坚定团队信仰</a:t>
            </a:r>
          </a:p>
        </p:txBody>
      </p:sp>
      <p:sp>
        <p:nvSpPr>
          <p:cNvPr id="25" name="文本框 24"/>
          <p:cNvSpPr txBox="1"/>
          <p:nvPr/>
        </p:nvSpPr>
        <p:spPr>
          <a:xfrm flipH="1">
            <a:off x="4393744" y="3595366"/>
            <a:ext cx="5336500" cy="64918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注重与高校以及社会团体合作</a:t>
            </a:r>
          </a:p>
        </p:txBody>
      </p:sp>
      <p:sp>
        <p:nvSpPr>
          <p:cNvPr id="26" name="文本框 25"/>
          <p:cNvSpPr txBox="1"/>
          <p:nvPr/>
        </p:nvSpPr>
        <p:spPr>
          <a:xfrm flipH="1">
            <a:off x="7148619" y="569980"/>
            <a:ext cx="3816000" cy="64918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加强企业宣传</a:t>
            </a:r>
          </a:p>
        </p:txBody>
      </p:sp>
      <p:sp>
        <p:nvSpPr>
          <p:cNvPr id="27" name="文本框 26"/>
          <p:cNvSpPr txBox="1"/>
          <p:nvPr/>
        </p:nvSpPr>
        <p:spPr>
          <a:xfrm flipH="1">
            <a:off x="5808209" y="4603828"/>
            <a:ext cx="3816000" cy="64918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配备双语引导员</a:t>
            </a:r>
          </a:p>
        </p:txBody>
      </p:sp>
      <p:sp>
        <p:nvSpPr>
          <p:cNvPr id="28" name="文本框 27"/>
          <p:cNvSpPr txBox="1"/>
          <p:nvPr/>
        </p:nvSpPr>
        <p:spPr>
          <a:xfrm flipH="1">
            <a:off x="7148619" y="5612288"/>
            <a:ext cx="3816000" cy="64918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融入地域文化</a:t>
            </a:r>
          </a:p>
        </p:txBody>
      </p:sp>
      <p:sp>
        <p:nvSpPr>
          <p:cNvPr id="31" name="空心弧 30"/>
          <p:cNvSpPr/>
          <p:nvPr/>
        </p:nvSpPr>
        <p:spPr>
          <a:xfrm rot="16200000">
            <a:off x="3074891" y="2854439"/>
            <a:ext cx="4172452" cy="1172069"/>
          </a:xfrm>
          <a:prstGeom prst="blockArc">
            <a:avLst>
              <a:gd name="adj1" fmla="val 18941961"/>
              <a:gd name="adj2" fmla="val 13122788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空心弧 31"/>
          <p:cNvSpPr/>
          <p:nvPr/>
        </p:nvSpPr>
        <p:spPr>
          <a:xfrm rot="16200000">
            <a:off x="3509761" y="2343983"/>
            <a:ext cx="5760798" cy="2192980"/>
          </a:xfrm>
          <a:prstGeom prst="blockArc">
            <a:avLst>
              <a:gd name="adj1" fmla="val 18941961"/>
              <a:gd name="adj2" fmla="val 13122788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空心弧 32"/>
          <p:cNvSpPr/>
          <p:nvPr/>
        </p:nvSpPr>
        <p:spPr>
          <a:xfrm rot="16200000">
            <a:off x="4746592" y="2080400"/>
            <a:ext cx="7035088" cy="2720147"/>
          </a:xfrm>
          <a:prstGeom prst="blockArc">
            <a:avLst>
              <a:gd name="adj1" fmla="val 18941961"/>
              <a:gd name="adj2" fmla="val 13122788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空心弧 33"/>
          <p:cNvSpPr/>
          <p:nvPr/>
        </p:nvSpPr>
        <p:spPr>
          <a:xfrm rot="16200000">
            <a:off x="2679989" y="3016236"/>
            <a:ext cx="2463974" cy="848475"/>
          </a:xfrm>
          <a:prstGeom prst="blockArc">
            <a:avLst>
              <a:gd name="adj1" fmla="val 18941961"/>
              <a:gd name="adj2" fmla="val 13122788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9581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68594" y="-1998406"/>
            <a:ext cx="10854812" cy="10854812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63562" y="-1703438"/>
            <a:ext cx="10264876" cy="10264876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064164" y="-361950"/>
            <a:ext cx="209601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5000" b="1" i="1" dirty="0">
                <a:ln>
                  <a:solidFill>
                    <a:schemeClr val="bg1"/>
                  </a:solidFill>
                </a:ln>
                <a:noFill/>
                <a:latin typeface="Adobe Devanagari" panose="02040503050201020203" pitchFamily="18" charset="0"/>
                <a:ea typeface="Adobe Gothic Std B" panose="020B0800000000000000" pitchFamily="34" charset="-128"/>
                <a:cs typeface="Adobe Devanagari" panose="02040503050201020203" pitchFamily="18" charset="0"/>
              </a:rPr>
              <a:t>3</a:t>
            </a:r>
            <a:endParaRPr lang="zh-CN" altLang="en-US" sz="35000" b="1" i="1" dirty="0">
              <a:ln>
                <a:solidFill>
                  <a:schemeClr val="bg1"/>
                </a:solidFill>
              </a:ln>
              <a:noFill/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45214" y="3695700"/>
            <a:ext cx="2133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核心产品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227700" y="4399781"/>
            <a:ext cx="7893293" cy="0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0"/>
                  </a:schemeClr>
                </a:gs>
                <a:gs pos="50000">
                  <a:schemeClr val="bg1">
                    <a:lumMod val="0"/>
                    <a:lumOff val="100000"/>
                  </a:schemeClr>
                </a:gs>
                <a:gs pos="100000">
                  <a:schemeClr val="bg1">
                    <a:lumMod val="0"/>
                    <a:alpha val="40000"/>
                  </a:schemeClr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077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0" y="2508637"/>
            <a:ext cx="12573000" cy="2609521"/>
            <a:chOff x="0" y="2508637"/>
            <a:chExt cx="12573000" cy="2609521"/>
          </a:xfrm>
        </p:grpSpPr>
        <p:sp>
          <p:nvSpPr>
            <p:cNvPr id="17" name="椭圆 16"/>
            <p:cNvSpPr/>
            <p:nvPr/>
          </p:nvSpPr>
          <p:spPr>
            <a:xfrm>
              <a:off x="1705897" y="2559759"/>
              <a:ext cx="933450" cy="933450"/>
            </a:xfrm>
            <a:prstGeom prst="ellipse">
              <a:avLst/>
            </a:prstGeom>
            <a:solidFill>
              <a:srgbClr val="000000">
                <a:alpha val="50196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Arial Black" panose="020B0A04020102020204" pitchFamily="34" charset="0"/>
                </a:rPr>
                <a:t>01</a:t>
              </a:r>
              <a:endParaRPr lang="zh-CN" altLang="en-US" sz="2800" dirty="0">
                <a:latin typeface="Arial Black" panose="020B0A04020102020204" pitchFamily="34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8464562" y="2508637"/>
              <a:ext cx="540000" cy="540000"/>
            </a:xfrm>
            <a:prstGeom prst="ellipse">
              <a:avLst/>
            </a:prstGeom>
            <a:solidFill>
              <a:srgbClr val="000000">
                <a:alpha val="50196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0248562" y="4184708"/>
              <a:ext cx="933450" cy="933450"/>
            </a:xfrm>
            <a:prstGeom prst="ellipse">
              <a:avLst/>
            </a:prstGeom>
            <a:solidFill>
              <a:srgbClr val="000000">
                <a:alpha val="50196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Arial Black" panose="020B0A04020102020204" pitchFamily="34" charset="0"/>
                </a:rPr>
                <a:t>02</a:t>
              </a:r>
              <a:endParaRPr lang="zh-CN" altLang="en-US" sz="2800" dirty="0">
                <a:latin typeface="Arial Black" panose="020B0A04020102020204" pitchFamily="34" charset="0"/>
              </a:endParaRPr>
            </a:p>
          </p:txBody>
        </p:sp>
        <p:cxnSp>
          <p:nvCxnSpPr>
            <p:cNvPr id="23" name="直接连接符 22"/>
            <p:cNvCxnSpPr>
              <a:endCxn id="17" idx="3"/>
            </p:cNvCxnSpPr>
            <p:nvPr/>
          </p:nvCxnSpPr>
          <p:spPr>
            <a:xfrm flipV="1">
              <a:off x="0" y="3356508"/>
              <a:ext cx="1842598" cy="1138882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endCxn id="13" idx="2"/>
            </p:cNvCxnSpPr>
            <p:nvPr/>
          </p:nvCxnSpPr>
          <p:spPr>
            <a:xfrm>
              <a:off x="2660289" y="3181095"/>
              <a:ext cx="1846765" cy="1271011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13" idx="2"/>
              <a:endCxn id="19" idx="2"/>
            </p:cNvCxnSpPr>
            <p:nvPr/>
          </p:nvCxnSpPr>
          <p:spPr>
            <a:xfrm flipV="1">
              <a:off x="4507054" y="2778637"/>
              <a:ext cx="3957508" cy="1673469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19" idx="5"/>
              <a:endCxn id="21" idx="1"/>
            </p:cNvCxnSpPr>
            <p:nvPr/>
          </p:nvCxnSpPr>
          <p:spPr>
            <a:xfrm>
              <a:off x="8925481" y="2969556"/>
              <a:ext cx="1459782" cy="1351853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stCxn id="21" idx="6"/>
            </p:cNvCxnSpPr>
            <p:nvPr/>
          </p:nvCxnSpPr>
          <p:spPr>
            <a:xfrm flipV="1">
              <a:off x="11182012" y="3570499"/>
              <a:ext cx="1390988" cy="1080934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4170684" y="4235218"/>
              <a:ext cx="672740" cy="378000"/>
              <a:chOff x="3610961" y="1925498"/>
              <a:chExt cx="672740" cy="37800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743772" y="1930260"/>
                <a:ext cx="360000" cy="36000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80000">
                      <a:schemeClr val="bg1">
                        <a:alpha val="0"/>
                      </a:schemeClr>
                    </a:gs>
                  </a:gsLst>
                  <a:lin ang="6600000" scaled="0"/>
                </a:gradFill>
              </a:ln>
              <a:effectLst>
                <a:glow rad="50800">
                  <a:schemeClr val="bg2">
                    <a:lumMod val="25000"/>
                    <a:alpha val="35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3730534" y="1925498"/>
                <a:ext cx="378000" cy="378000"/>
                <a:chOff x="4273339" y="2057162"/>
                <a:chExt cx="371520" cy="371520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4273339" y="2057162"/>
                  <a:ext cx="371520" cy="371520"/>
                </a:xfrm>
                <a:prstGeom prst="ellipse">
                  <a:avLst/>
                </a:prstGeom>
                <a:blipFill>
                  <a:blip r:embed="rId2"/>
                  <a:tile tx="0" ty="0" sx="100000" sy="100000" flip="none" algn="tl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4273339" y="2057162"/>
                  <a:ext cx="371520" cy="371520"/>
                </a:xfrm>
                <a:prstGeom prst="ellipse">
                  <a:avLst/>
                </a:prstGeom>
                <a:gradFill>
                  <a:gsLst>
                    <a:gs pos="0">
                      <a:schemeClr val="tx1"/>
                    </a:gs>
                    <a:gs pos="100000">
                      <a:schemeClr val="tx1">
                        <a:alpha val="55000"/>
                      </a:schemeClr>
                    </a:gs>
                  </a:gsLst>
                  <a:lin ang="66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" name="空心弧 12"/>
              <p:cNvSpPr/>
              <p:nvPr/>
            </p:nvSpPr>
            <p:spPr>
              <a:xfrm rot="20850466">
                <a:off x="3610961" y="2065449"/>
                <a:ext cx="672740" cy="153874"/>
              </a:xfrm>
              <a:prstGeom prst="blockArc">
                <a:avLst>
                  <a:gd name="adj1" fmla="val 20361374"/>
                  <a:gd name="adj2" fmla="val 11725350"/>
                  <a:gd name="adj3" fmla="val 0"/>
                </a:avLst>
              </a:prstGeom>
              <a:noFill/>
              <a:ln w="3175">
                <a:solidFill>
                  <a:schemeClr val="bg1">
                    <a:alpha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055857" y="2142386"/>
                <a:ext cx="72000" cy="72000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椭圆 1"/>
          <p:cNvSpPr/>
          <p:nvPr/>
        </p:nvSpPr>
        <p:spPr>
          <a:xfrm>
            <a:off x="668594" y="5101041"/>
            <a:ext cx="10854812" cy="10854812"/>
          </a:xfrm>
          <a:prstGeom prst="ellipse">
            <a:avLst/>
          </a:prstGeom>
          <a:noFill/>
          <a:ln w="9525">
            <a:solidFill>
              <a:schemeClr val="bg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空心弧 2"/>
          <p:cNvSpPr/>
          <p:nvPr/>
        </p:nvSpPr>
        <p:spPr>
          <a:xfrm>
            <a:off x="963562" y="5396009"/>
            <a:ext cx="10264876" cy="10264876"/>
          </a:xfrm>
          <a:prstGeom prst="blockArc">
            <a:avLst>
              <a:gd name="adj1" fmla="val 5502192"/>
              <a:gd name="adj2" fmla="val 5303967"/>
              <a:gd name="adj3" fmla="val 777"/>
            </a:avLst>
          </a:prstGeom>
          <a:noFill/>
          <a:ln w="9525">
            <a:solidFill>
              <a:srgbClr val="5B9BD5"/>
            </a:solidFill>
          </a:ln>
          <a:effectLst>
            <a:glow rad="63500">
              <a:schemeClr val="accent3">
                <a:satMod val="175000"/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68594" y="-8858675"/>
            <a:ext cx="10854812" cy="10854812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63562" y="-8563707"/>
            <a:ext cx="10264876" cy="10264876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43550" y="1152525"/>
            <a:ext cx="1104900" cy="451485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pc="6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体验式性质的项目</a:t>
            </a:r>
            <a:endParaRPr lang="zh-CN" altLang="en-US" sz="3600" spc="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06254" y="3739600"/>
            <a:ext cx="36471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包含旋风足球（视障人士足球），</a:t>
            </a:r>
            <a:endParaRPr lang="en-US" altLang="zh-CN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zh-CN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乒乒乓乓（视障人士乒乓球），</a:t>
            </a:r>
            <a:endParaRPr lang="en-US" altLang="zh-CN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zh-CN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身先士卒（视障人士探路），</a:t>
            </a:r>
            <a:endParaRPr lang="en-US" altLang="zh-CN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zh-CN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触觉文字（盲文学习室）等子项目</a:t>
            </a:r>
            <a:endParaRPr lang="zh-CN" altLang="en-US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3320" y="192406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爱之趣·黑暗游玩室</a:t>
            </a:r>
            <a:endParaRPr lang="zh-CN" altLang="en-US" sz="24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803346" y="2842381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黑暗就餐产品感受</a:t>
            </a:r>
            <a:endParaRPr lang="en-US" altLang="zh-CN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457200"/>
            <a:r>
              <a:rPr lang="en-US" altLang="zh-CN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——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体验视障人士用餐</a:t>
            </a:r>
            <a:endParaRPr lang="en-US" altLang="zh-CN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黑暗就餐服务体验</a:t>
            </a:r>
            <a:endParaRPr lang="en-US" altLang="zh-CN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457200"/>
            <a:r>
              <a:rPr lang="en-US" altLang="zh-CN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——</a:t>
            </a:r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体验黑暗中对话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9004562" y="5307924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爱之</a:t>
            </a:r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味</a:t>
            </a:r>
            <a:r>
              <a:rPr lang="zh-CN" altLang="zh-CN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·黑暗</a:t>
            </a:r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茶餐厅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884772" y="2579800"/>
            <a:ext cx="594500" cy="760792"/>
            <a:chOff x="884772" y="2579800"/>
            <a:chExt cx="594500" cy="760792"/>
          </a:xfrm>
        </p:grpSpPr>
        <p:sp>
          <p:nvSpPr>
            <p:cNvPr id="37" name="等腰三角形 36"/>
            <p:cNvSpPr/>
            <p:nvPr/>
          </p:nvSpPr>
          <p:spPr>
            <a:xfrm flipV="1">
              <a:off x="884772" y="2828092"/>
              <a:ext cx="594500" cy="512500"/>
            </a:xfrm>
            <a:prstGeom prst="triangle">
              <a:avLst/>
            </a:prstGeom>
            <a:noFill/>
            <a:ln w="19050">
              <a:solidFill>
                <a:srgbClr val="FF9D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flipV="1">
              <a:off x="884772" y="2579800"/>
              <a:ext cx="594500" cy="512500"/>
            </a:xfrm>
            <a:prstGeom prst="triangle">
              <a:avLst/>
            </a:prstGeom>
            <a:noFill/>
            <a:ln w="19050">
              <a:solidFill>
                <a:srgbClr val="FF9D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413779" y="4397831"/>
            <a:ext cx="594500" cy="814738"/>
            <a:chOff x="9413779" y="4397831"/>
            <a:chExt cx="594500" cy="814738"/>
          </a:xfrm>
        </p:grpSpPr>
        <p:sp>
          <p:nvSpPr>
            <p:cNvPr id="38" name="等腰三角形 37"/>
            <p:cNvSpPr/>
            <p:nvPr/>
          </p:nvSpPr>
          <p:spPr>
            <a:xfrm>
              <a:off x="9413779" y="4397831"/>
              <a:ext cx="594500" cy="512500"/>
            </a:xfrm>
            <a:prstGeom prst="triangle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>
              <a:off x="9413779" y="4700069"/>
              <a:ext cx="594500" cy="512500"/>
            </a:xfrm>
            <a:prstGeom prst="triangle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77360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9" grpId="0"/>
      <p:bldP spid="40" grpId="0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68594" y="-1751741"/>
            <a:ext cx="10854812" cy="10854812"/>
          </a:xfrm>
          <a:prstGeom prst="ellipse">
            <a:avLst/>
          </a:prstGeom>
          <a:noFill/>
          <a:ln w="9525">
            <a:solidFill>
              <a:schemeClr val="bg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空心弧 2"/>
          <p:cNvSpPr/>
          <p:nvPr/>
        </p:nvSpPr>
        <p:spPr>
          <a:xfrm>
            <a:off x="963562" y="-1456773"/>
            <a:ext cx="10264876" cy="10264876"/>
          </a:xfrm>
          <a:prstGeom prst="blockArc">
            <a:avLst>
              <a:gd name="adj1" fmla="val 5502192"/>
              <a:gd name="adj2" fmla="val 5303967"/>
              <a:gd name="adj3" fmla="val 777"/>
            </a:avLst>
          </a:prstGeom>
          <a:noFill/>
          <a:ln w="9525">
            <a:solidFill>
              <a:srgbClr val="5B9BD5"/>
            </a:solidFill>
          </a:ln>
          <a:effectLst>
            <a:glow rad="63500">
              <a:schemeClr val="accent3">
                <a:satMod val="175000"/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95700" y="1209675"/>
            <a:ext cx="4800600" cy="809625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公益式性质的项目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18672" y="2314268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爱之音</a:t>
            </a:r>
            <a:r>
              <a:rPr lang="en-US" altLang="zh-CN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·</a:t>
            </a:r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声音捐献馆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2124014" y="4445461"/>
            <a:ext cx="7935094" cy="400110"/>
            <a:chOff x="2124014" y="4445461"/>
            <a:chExt cx="7935094" cy="400110"/>
          </a:xfrm>
        </p:grpSpPr>
        <p:sp>
          <p:nvSpPr>
            <p:cNvPr id="53" name="文本框 52"/>
            <p:cNvSpPr txBox="1"/>
            <p:nvPr/>
          </p:nvSpPr>
          <p:spPr>
            <a:xfrm>
              <a:off x="2124014" y="4445461"/>
              <a:ext cx="1210588" cy="40011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发布主题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365516" y="4445461"/>
              <a:ext cx="1210588" cy="40011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收集声音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607018" y="4445461"/>
              <a:ext cx="1210588" cy="40011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整理筛选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848520" y="4445461"/>
              <a:ext cx="1210588" cy="40011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投入使用</a:t>
              </a: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3594559" y="4555516"/>
              <a:ext cx="511000" cy="180000"/>
              <a:chOff x="3815334" y="4832874"/>
              <a:chExt cx="511000" cy="180000"/>
            </a:xfrm>
          </p:grpSpPr>
          <p:sp>
            <p:nvSpPr>
              <p:cNvPr id="57" name="L 形 56"/>
              <p:cNvSpPr/>
              <p:nvPr/>
            </p:nvSpPr>
            <p:spPr>
              <a:xfrm rot="18900000" flipH="1">
                <a:off x="3815334" y="4832874"/>
                <a:ext cx="180000" cy="180000"/>
              </a:xfrm>
              <a:prstGeom prst="corner">
                <a:avLst>
                  <a:gd name="adj1" fmla="val 24263"/>
                  <a:gd name="adj2" fmla="val 25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L 形 57"/>
              <p:cNvSpPr/>
              <p:nvPr/>
            </p:nvSpPr>
            <p:spPr>
              <a:xfrm rot="18900000" flipH="1">
                <a:off x="3980834" y="4832874"/>
                <a:ext cx="180000" cy="180000"/>
              </a:xfrm>
              <a:prstGeom prst="corner">
                <a:avLst>
                  <a:gd name="adj1" fmla="val 24263"/>
                  <a:gd name="adj2" fmla="val 25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L 形 58"/>
              <p:cNvSpPr/>
              <p:nvPr/>
            </p:nvSpPr>
            <p:spPr>
              <a:xfrm rot="18900000" flipH="1">
                <a:off x="4146334" y="4832874"/>
                <a:ext cx="180000" cy="180000"/>
              </a:xfrm>
              <a:prstGeom prst="corner">
                <a:avLst>
                  <a:gd name="adj1" fmla="val 24263"/>
                  <a:gd name="adj2" fmla="val 25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5836061" y="4555516"/>
              <a:ext cx="511000" cy="180000"/>
              <a:chOff x="3815334" y="4832874"/>
              <a:chExt cx="511000" cy="180000"/>
            </a:xfrm>
          </p:grpSpPr>
          <p:sp>
            <p:nvSpPr>
              <p:cNvPr id="62" name="L 形 61"/>
              <p:cNvSpPr/>
              <p:nvPr/>
            </p:nvSpPr>
            <p:spPr>
              <a:xfrm rot="18900000" flipH="1">
                <a:off x="3815334" y="4832874"/>
                <a:ext cx="180000" cy="180000"/>
              </a:xfrm>
              <a:prstGeom prst="corner">
                <a:avLst>
                  <a:gd name="adj1" fmla="val 24263"/>
                  <a:gd name="adj2" fmla="val 25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L 形 62"/>
              <p:cNvSpPr/>
              <p:nvPr/>
            </p:nvSpPr>
            <p:spPr>
              <a:xfrm rot="18900000" flipH="1">
                <a:off x="3980834" y="4832874"/>
                <a:ext cx="180000" cy="180000"/>
              </a:xfrm>
              <a:prstGeom prst="corner">
                <a:avLst>
                  <a:gd name="adj1" fmla="val 24263"/>
                  <a:gd name="adj2" fmla="val 25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L 形 63"/>
              <p:cNvSpPr/>
              <p:nvPr/>
            </p:nvSpPr>
            <p:spPr>
              <a:xfrm rot="18900000" flipH="1">
                <a:off x="4146334" y="4832874"/>
                <a:ext cx="180000" cy="180000"/>
              </a:xfrm>
              <a:prstGeom prst="corner">
                <a:avLst>
                  <a:gd name="adj1" fmla="val 24263"/>
                  <a:gd name="adj2" fmla="val 25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077563" y="4555516"/>
              <a:ext cx="511000" cy="180000"/>
              <a:chOff x="3815334" y="4832874"/>
              <a:chExt cx="511000" cy="180000"/>
            </a:xfrm>
          </p:grpSpPr>
          <p:sp>
            <p:nvSpPr>
              <p:cNvPr id="66" name="L 形 65"/>
              <p:cNvSpPr/>
              <p:nvPr/>
            </p:nvSpPr>
            <p:spPr>
              <a:xfrm rot="18900000" flipH="1">
                <a:off x="3815334" y="4832874"/>
                <a:ext cx="180000" cy="180000"/>
              </a:xfrm>
              <a:prstGeom prst="corner">
                <a:avLst>
                  <a:gd name="adj1" fmla="val 24263"/>
                  <a:gd name="adj2" fmla="val 25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L 形 66"/>
              <p:cNvSpPr/>
              <p:nvPr/>
            </p:nvSpPr>
            <p:spPr>
              <a:xfrm rot="18900000" flipH="1">
                <a:off x="3980834" y="4832874"/>
                <a:ext cx="180000" cy="180000"/>
              </a:xfrm>
              <a:prstGeom prst="corner">
                <a:avLst>
                  <a:gd name="adj1" fmla="val 24263"/>
                  <a:gd name="adj2" fmla="val 25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L 形 67"/>
              <p:cNvSpPr/>
              <p:nvPr/>
            </p:nvSpPr>
            <p:spPr>
              <a:xfrm rot="18900000" flipH="1">
                <a:off x="4146334" y="4832874"/>
                <a:ext cx="180000" cy="180000"/>
              </a:xfrm>
              <a:prstGeom prst="corner">
                <a:avLst>
                  <a:gd name="adj1" fmla="val 24263"/>
                  <a:gd name="adj2" fmla="val 25681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9" name="文本框 68"/>
          <p:cNvSpPr txBox="1"/>
          <p:nvPr/>
        </p:nvSpPr>
        <p:spPr>
          <a:xfrm>
            <a:off x="2468147" y="4880077"/>
            <a:ext cx="1293944" cy="9028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基础知识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知识提高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角色扮演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4719909" y="4880077"/>
            <a:ext cx="1293944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专业采集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自主上传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现场录制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6971671" y="4880077"/>
            <a:ext cx="1293944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分类整理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质量筛选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刻录保存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9223432" y="4880077"/>
            <a:ext cx="1293944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特殊学校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公益机构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社会共享</a:t>
            </a:r>
          </a:p>
        </p:txBody>
      </p:sp>
      <p:sp>
        <p:nvSpPr>
          <p:cNvPr id="75" name="任意多边形 74"/>
          <p:cNvSpPr/>
          <p:nvPr/>
        </p:nvSpPr>
        <p:spPr>
          <a:xfrm flipV="1">
            <a:off x="-2626396" y="3099801"/>
            <a:ext cx="12496800" cy="1295400"/>
          </a:xfrm>
          <a:custGeom>
            <a:avLst/>
            <a:gdLst>
              <a:gd name="connsiteX0" fmla="*/ 0 w 11849100"/>
              <a:gd name="connsiteY0" fmla="*/ 0 h 1295400"/>
              <a:gd name="connsiteX1" fmla="*/ 1485900 w 11849100"/>
              <a:gd name="connsiteY1" fmla="*/ 914400 h 1295400"/>
              <a:gd name="connsiteX2" fmla="*/ 4038600 w 11849100"/>
              <a:gd name="connsiteY2" fmla="*/ 209550 h 1295400"/>
              <a:gd name="connsiteX3" fmla="*/ 6819900 w 11849100"/>
              <a:gd name="connsiteY3" fmla="*/ 1219200 h 1295400"/>
              <a:gd name="connsiteX4" fmla="*/ 9582150 w 11849100"/>
              <a:gd name="connsiteY4" fmla="*/ 171450 h 1295400"/>
              <a:gd name="connsiteX5" fmla="*/ 11849100 w 11849100"/>
              <a:gd name="connsiteY5" fmla="*/ 129540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49100" h="1295400">
                <a:moveTo>
                  <a:pt x="0" y="0"/>
                </a:moveTo>
                <a:cubicBezTo>
                  <a:pt x="406400" y="439737"/>
                  <a:pt x="812800" y="879475"/>
                  <a:pt x="1485900" y="914400"/>
                </a:cubicBezTo>
                <a:cubicBezTo>
                  <a:pt x="2159000" y="949325"/>
                  <a:pt x="3149600" y="158750"/>
                  <a:pt x="4038600" y="209550"/>
                </a:cubicBezTo>
                <a:cubicBezTo>
                  <a:pt x="4927600" y="260350"/>
                  <a:pt x="5895975" y="1225550"/>
                  <a:pt x="6819900" y="1219200"/>
                </a:cubicBezTo>
                <a:cubicBezTo>
                  <a:pt x="7743825" y="1212850"/>
                  <a:pt x="8743950" y="158750"/>
                  <a:pt x="9582150" y="171450"/>
                </a:cubicBezTo>
                <a:cubicBezTo>
                  <a:pt x="10420350" y="184150"/>
                  <a:pt x="11207750" y="1196975"/>
                  <a:pt x="11849100" y="1295400"/>
                </a:cubicBezTo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5000">
                  <a:schemeClr val="bg1">
                    <a:alpha val="50000"/>
                  </a:schemeClr>
                </a:gs>
                <a:gs pos="73378">
                  <a:srgbClr val="FFFFFF">
                    <a:alpha val="50000"/>
                  </a:srgbClr>
                </a:gs>
                <a:gs pos="53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flipV="1">
            <a:off x="358618" y="2711154"/>
            <a:ext cx="12496800" cy="1295400"/>
          </a:xfrm>
          <a:custGeom>
            <a:avLst/>
            <a:gdLst>
              <a:gd name="connsiteX0" fmla="*/ 0 w 11849100"/>
              <a:gd name="connsiteY0" fmla="*/ 0 h 1295400"/>
              <a:gd name="connsiteX1" fmla="*/ 1485900 w 11849100"/>
              <a:gd name="connsiteY1" fmla="*/ 914400 h 1295400"/>
              <a:gd name="connsiteX2" fmla="*/ 4038600 w 11849100"/>
              <a:gd name="connsiteY2" fmla="*/ 209550 h 1295400"/>
              <a:gd name="connsiteX3" fmla="*/ 6819900 w 11849100"/>
              <a:gd name="connsiteY3" fmla="*/ 1219200 h 1295400"/>
              <a:gd name="connsiteX4" fmla="*/ 9582150 w 11849100"/>
              <a:gd name="connsiteY4" fmla="*/ 171450 h 1295400"/>
              <a:gd name="connsiteX5" fmla="*/ 11849100 w 11849100"/>
              <a:gd name="connsiteY5" fmla="*/ 129540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49100" h="1295400">
                <a:moveTo>
                  <a:pt x="0" y="0"/>
                </a:moveTo>
                <a:cubicBezTo>
                  <a:pt x="406400" y="439737"/>
                  <a:pt x="812800" y="879475"/>
                  <a:pt x="1485900" y="914400"/>
                </a:cubicBezTo>
                <a:cubicBezTo>
                  <a:pt x="2159000" y="949325"/>
                  <a:pt x="3149600" y="158750"/>
                  <a:pt x="4038600" y="209550"/>
                </a:cubicBezTo>
                <a:cubicBezTo>
                  <a:pt x="4927600" y="260350"/>
                  <a:pt x="5895975" y="1225550"/>
                  <a:pt x="6819900" y="1219200"/>
                </a:cubicBezTo>
                <a:cubicBezTo>
                  <a:pt x="7743825" y="1212850"/>
                  <a:pt x="8743950" y="158750"/>
                  <a:pt x="9582150" y="171450"/>
                </a:cubicBezTo>
                <a:cubicBezTo>
                  <a:pt x="10420350" y="184150"/>
                  <a:pt x="11207750" y="1196975"/>
                  <a:pt x="11849100" y="1295400"/>
                </a:cubicBezTo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5000">
                  <a:schemeClr val="bg1">
                    <a:alpha val="50000"/>
                  </a:schemeClr>
                </a:gs>
                <a:gs pos="73378">
                  <a:srgbClr val="FFFFFF">
                    <a:alpha val="50000"/>
                  </a:srgbClr>
                </a:gs>
                <a:gs pos="5300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368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69" grpId="0"/>
      <p:bldP spid="70" grpId="0"/>
      <p:bldP spid="71" grpId="0"/>
      <p:bldP spid="72" grpId="0"/>
      <p:bldP spid="75" grpId="0" animBg="1"/>
      <p:bldP spid="7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668594" y="-8611792"/>
            <a:ext cx="10854812" cy="10854812"/>
          </a:xfrm>
          <a:prstGeom prst="ellipse">
            <a:avLst/>
          </a:prstGeom>
          <a:noFill/>
          <a:ln w="9525">
            <a:solidFill>
              <a:schemeClr val="bg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空心弧 2"/>
          <p:cNvSpPr/>
          <p:nvPr/>
        </p:nvSpPr>
        <p:spPr>
          <a:xfrm>
            <a:off x="963562" y="-8316824"/>
            <a:ext cx="10264876" cy="10264876"/>
          </a:xfrm>
          <a:prstGeom prst="blockArc">
            <a:avLst>
              <a:gd name="adj1" fmla="val 5502192"/>
              <a:gd name="adj2" fmla="val 5303967"/>
              <a:gd name="adj3" fmla="val 777"/>
            </a:avLst>
          </a:prstGeom>
          <a:noFill/>
          <a:ln w="9525">
            <a:solidFill>
              <a:srgbClr val="5B9BD5"/>
            </a:solidFill>
          </a:ln>
          <a:effectLst>
            <a:glow rad="63500">
              <a:schemeClr val="accent3">
                <a:satMod val="175000"/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16200000">
            <a:off x="3396000" y="3681128"/>
            <a:ext cx="5400000" cy="72000"/>
            <a:chOff x="4340550" y="2044020"/>
            <a:chExt cx="2384450" cy="72000"/>
          </a:xfrm>
        </p:grpSpPr>
        <p:sp>
          <p:nvSpPr>
            <p:cNvPr id="10" name="圆角矩形 9"/>
            <p:cNvSpPr/>
            <p:nvPr/>
          </p:nvSpPr>
          <p:spPr>
            <a:xfrm>
              <a:off x="4340550" y="2044020"/>
              <a:ext cx="2340000" cy="72000"/>
            </a:xfrm>
            <a:prstGeom prst="roundRect">
              <a:avLst>
                <a:gd name="adj" fmla="val 50000"/>
              </a:avLst>
            </a:prstGeom>
            <a:noFill/>
            <a:ln w="3175">
              <a:gradFill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4451350" y="2080020"/>
              <a:ext cx="2273650" cy="0"/>
            </a:xfrm>
            <a:prstGeom prst="line">
              <a:avLst/>
            </a:prstGeom>
            <a:ln w="1778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0" scaled="0"/>
              </a:gradFill>
              <a:round/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 rot="16200000">
            <a:off x="3765115" y="4702815"/>
            <a:ext cx="3443712" cy="72000"/>
            <a:chOff x="4340550" y="2044020"/>
            <a:chExt cx="2384450" cy="72000"/>
          </a:xfrm>
        </p:grpSpPr>
        <p:sp>
          <p:nvSpPr>
            <p:cNvPr id="13" name="圆角矩形 12"/>
            <p:cNvSpPr/>
            <p:nvPr/>
          </p:nvSpPr>
          <p:spPr>
            <a:xfrm>
              <a:off x="4340550" y="2044020"/>
              <a:ext cx="2340000" cy="72000"/>
            </a:xfrm>
            <a:prstGeom prst="roundRect">
              <a:avLst>
                <a:gd name="adj" fmla="val 50000"/>
              </a:avLst>
            </a:prstGeom>
            <a:noFill/>
            <a:ln w="3175">
              <a:gradFill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451350" y="2080020"/>
              <a:ext cx="2273650" cy="0"/>
            </a:xfrm>
            <a:prstGeom prst="line">
              <a:avLst/>
            </a:prstGeom>
            <a:ln w="1778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0" scaled="0"/>
              </a:gradFill>
              <a:round/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 rot="16200000">
            <a:off x="5187127" y="5332555"/>
            <a:ext cx="2978890" cy="72000"/>
            <a:chOff x="4340550" y="2044020"/>
            <a:chExt cx="2384450" cy="72000"/>
          </a:xfrm>
        </p:grpSpPr>
        <p:sp>
          <p:nvSpPr>
            <p:cNvPr id="16" name="圆角矩形 15"/>
            <p:cNvSpPr/>
            <p:nvPr/>
          </p:nvSpPr>
          <p:spPr>
            <a:xfrm>
              <a:off x="4340550" y="2044020"/>
              <a:ext cx="2340000" cy="72000"/>
            </a:xfrm>
            <a:prstGeom prst="roundRect">
              <a:avLst>
                <a:gd name="adj" fmla="val 50000"/>
              </a:avLst>
            </a:prstGeom>
            <a:noFill/>
            <a:ln w="3175">
              <a:gradFill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4451350" y="2080020"/>
              <a:ext cx="2273650" cy="0"/>
            </a:xfrm>
            <a:prstGeom prst="line">
              <a:avLst/>
            </a:prstGeom>
            <a:ln w="1778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0" scaled="0"/>
              </a:gradFill>
              <a:round/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 rot="16200000">
            <a:off x="6012230" y="6424671"/>
            <a:ext cx="2520000" cy="72000"/>
            <a:chOff x="4340550" y="2044020"/>
            <a:chExt cx="2384450" cy="72000"/>
          </a:xfrm>
        </p:grpSpPr>
        <p:sp>
          <p:nvSpPr>
            <p:cNvPr id="19" name="圆角矩形 18"/>
            <p:cNvSpPr/>
            <p:nvPr/>
          </p:nvSpPr>
          <p:spPr>
            <a:xfrm>
              <a:off x="4340550" y="2044020"/>
              <a:ext cx="2340000" cy="72000"/>
            </a:xfrm>
            <a:prstGeom prst="roundRect">
              <a:avLst>
                <a:gd name="adj" fmla="val 50000"/>
              </a:avLst>
            </a:prstGeom>
            <a:noFill/>
            <a:ln w="3175">
              <a:gradFill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4451350" y="2080020"/>
              <a:ext cx="2273650" cy="0"/>
            </a:xfrm>
            <a:prstGeom prst="line">
              <a:avLst/>
            </a:prstGeom>
            <a:ln w="1778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0" scaled="0"/>
              </a:gradFill>
              <a:round/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 rot="16200000">
            <a:off x="3544798" y="5882803"/>
            <a:ext cx="2520000" cy="72000"/>
            <a:chOff x="4340550" y="2044020"/>
            <a:chExt cx="2384450" cy="72000"/>
          </a:xfrm>
        </p:grpSpPr>
        <p:sp>
          <p:nvSpPr>
            <p:cNvPr id="22" name="圆角矩形 21"/>
            <p:cNvSpPr/>
            <p:nvPr/>
          </p:nvSpPr>
          <p:spPr>
            <a:xfrm>
              <a:off x="4340550" y="2044020"/>
              <a:ext cx="2340000" cy="72000"/>
            </a:xfrm>
            <a:prstGeom prst="roundRect">
              <a:avLst>
                <a:gd name="adj" fmla="val 50000"/>
              </a:avLst>
            </a:prstGeom>
            <a:noFill/>
            <a:ln w="3175">
              <a:gradFill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4451350" y="2080020"/>
              <a:ext cx="2273650" cy="0"/>
            </a:xfrm>
            <a:prstGeom prst="line">
              <a:avLst/>
            </a:prstGeom>
            <a:ln w="1778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0" scaled="0"/>
              </a:gradFill>
              <a:round/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4310896" y="322272"/>
            <a:ext cx="3570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为视障人士奉献点滴力量</a:t>
            </a:r>
          </a:p>
        </p:txBody>
      </p:sp>
      <p:sp>
        <p:nvSpPr>
          <p:cNvPr id="33" name="空心弧 32"/>
          <p:cNvSpPr/>
          <p:nvPr/>
        </p:nvSpPr>
        <p:spPr>
          <a:xfrm rot="20609082">
            <a:off x="1574986" y="3441144"/>
            <a:ext cx="8762475" cy="2294760"/>
          </a:xfrm>
          <a:prstGeom prst="blockArc">
            <a:avLst>
              <a:gd name="adj1" fmla="val 18229076"/>
              <a:gd name="adj2" fmla="val 13519010"/>
              <a:gd name="adj3" fmla="val 0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空心弧 33"/>
          <p:cNvSpPr/>
          <p:nvPr/>
        </p:nvSpPr>
        <p:spPr>
          <a:xfrm rot="1449131">
            <a:off x="2295334" y="3165532"/>
            <a:ext cx="8762475" cy="2294760"/>
          </a:xfrm>
          <a:prstGeom prst="blockArc">
            <a:avLst>
              <a:gd name="adj1" fmla="val 18229076"/>
              <a:gd name="adj2" fmla="val 13519010"/>
              <a:gd name="adj3" fmla="val 0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724900" y="4349750"/>
            <a:ext cx="2503538" cy="711200"/>
            <a:chOff x="8724900" y="4349750"/>
            <a:chExt cx="2503538" cy="711200"/>
          </a:xfrm>
        </p:grpSpPr>
        <p:sp>
          <p:nvSpPr>
            <p:cNvPr id="26" name="线形标注 2(带强调线) 25"/>
            <p:cNvSpPr/>
            <p:nvPr/>
          </p:nvSpPr>
          <p:spPr>
            <a:xfrm>
              <a:off x="8778424" y="4400968"/>
              <a:ext cx="2099953" cy="609621"/>
            </a:xfrm>
            <a:prstGeom prst="accentCallout2">
              <a:avLst>
                <a:gd name="adj1" fmla="val 18750"/>
                <a:gd name="adj2" fmla="val -8333"/>
                <a:gd name="adj3" fmla="val 18455"/>
                <a:gd name="adj4" fmla="val -35609"/>
                <a:gd name="adj5" fmla="val 204085"/>
                <a:gd name="adj6" fmla="val -66276"/>
              </a:avLst>
            </a:prstGeom>
            <a:noFill/>
            <a:ln>
              <a:solidFill>
                <a:schemeClr val="bg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zh-CN" altLang="zh-CN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真实感受视障人士的生活</a:t>
              </a:r>
              <a:r>
                <a:rPr lang="zh-CN" altLang="en-US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环境和</a:t>
              </a:r>
              <a:r>
                <a:rPr lang="zh-CN" altLang="zh-CN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方式</a:t>
              </a:r>
              <a:endPara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724900" y="4349750"/>
              <a:ext cx="2503538" cy="7112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  <a:lumMod val="0"/>
                    </a:schemeClr>
                  </a:gs>
                </a:gsLst>
                <a:lin ang="0" scaled="0"/>
              </a:gra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29571" y="2083173"/>
            <a:ext cx="2539538" cy="711200"/>
            <a:chOff x="1429571" y="2083173"/>
            <a:chExt cx="2539538" cy="711200"/>
          </a:xfrm>
        </p:grpSpPr>
        <p:sp>
          <p:nvSpPr>
            <p:cNvPr id="28" name="线形标注 2(带强调线) 27"/>
            <p:cNvSpPr/>
            <p:nvPr/>
          </p:nvSpPr>
          <p:spPr>
            <a:xfrm flipH="1">
              <a:off x="1552754" y="2133962"/>
              <a:ext cx="2416355" cy="609621"/>
            </a:xfrm>
            <a:prstGeom prst="accentCallout2">
              <a:avLst>
                <a:gd name="adj1" fmla="val 18750"/>
                <a:gd name="adj2" fmla="val -8333"/>
                <a:gd name="adj3" fmla="val 18455"/>
                <a:gd name="adj4" fmla="val -35609"/>
                <a:gd name="adj5" fmla="val 215406"/>
                <a:gd name="adj6" fmla="val -58315"/>
              </a:avLst>
            </a:prstGeom>
            <a:noFill/>
            <a:ln>
              <a:solidFill>
                <a:schemeClr val="bg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2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内心自发、主动地认识、关注视障人士</a:t>
              </a:r>
            </a:p>
          </p:txBody>
        </p:sp>
        <p:sp>
          <p:nvSpPr>
            <p:cNvPr id="29" name="矩形 28"/>
            <p:cNvSpPr/>
            <p:nvPr/>
          </p:nvSpPr>
          <p:spPr>
            <a:xfrm flipH="1">
              <a:off x="1429571" y="2083173"/>
              <a:ext cx="2503538" cy="71120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  <a:lumMod val="0"/>
                    </a:schemeClr>
                  </a:gs>
                </a:gsLst>
                <a:lin ang="0" scaled="0"/>
              </a:gra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13247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3" grpId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68594" y="-1998406"/>
            <a:ext cx="10854812" cy="10854812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63562" y="-1703438"/>
            <a:ext cx="10264876" cy="10264876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064164" y="-361950"/>
            <a:ext cx="209601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5000" b="1" i="1" dirty="0">
                <a:ln>
                  <a:solidFill>
                    <a:schemeClr val="bg1"/>
                  </a:solidFill>
                </a:ln>
                <a:noFill/>
                <a:latin typeface="Adobe Devanagari" panose="02040503050201020203" pitchFamily="18" charset="0"/>
                <a:ea typeface="Adobe Gothic Std B" panose="020B0800000000000000" pitchFamily="34" charset="-128"/>
                <a:cs typeface="Adobe Devanagari" panose="02040503050201020203" pitchFamily="18" charset="0"/>
              </a:rPr>
              <a:t>4</a:t>
            </a:r>
            <a:endParaRPr lang="zh-CN" altLang="en-US" sz="35000" b="1" i="1" dirty="0">
              <a:ln>
                <a:solidFill>
                  <a:schemeClr val="bg1"/>
                </a:solidFill>
              </a:ln>
              <a:noFill/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45214" y="3695700"/>
            <a:ext cx="2133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商业模式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227700" y="4399781"/>
            <a:ext cx="7893293" cy="0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0"/>
                  </a:schemeClr>
                </a:gs>
                <a:gs pos="50000">
                  <a:schemeClr val="bg1">
                    <a:lumMod val="0"/>
                    <a:lumOff val="100000"/>
                  </a:schemeClr>
                </a:gs>
                <a:gs pos="100000">
                  <a:schemeClr val="bg1">
                    <a:lumMod val="0"/>
                    <a:alpha val="40000"/>
                  </a:schemeClr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326177" y="4617737"/>
            <a:ext cx="7571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围绕体验馆价值主张和品牌内涵，换起人群关注及关怀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26177" y="5103595"/>
            <a:ext cx="7571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分阶段的营销策略，逐步实现市场的覆盖及品牌的构建</a:t>
            </a:r>
          </a:p>
        </p:txBody>
      </p:sp>
    </p:spTree>
    <p:extLst>
      <p:ext uri="{BB962C8B-B14F-4D97-AF65-F5344CB8AC3E}">
        <p14:creationId xmlns:p14="http://schemas.microsoft.com/office/powerpoint/2010/main" val="306613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18" grpId="0"/>
      <p:bldP spid="19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38"/>
          <p:cNvCxnSpPr/>
          <p:nvPr/>
        </p:nvCxnSpPr>
        <p:spPr>
          <a:xfrm flipV="1">
            <a:off x="1245783" y="4873269"/>
            <a:ext cx="1217088" cy="1296507"/>
          </a:xfrm>
          <a:prstGeom prst="line">
            <a:avLst/>
          </a:prstGeom>
          <a:ln w="38100">
            <a:gradFill>
              <a:gsLst>
                <a:gs pos="1000">
                  <a:schemeClr val="bg1">
                    <a:lumMod val="95000"/>
                    <a:alpha val="70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096" cy="6858000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 flipV="1">
            <a:off x="1294250" y="-4182"/>
            <a:ext cx="1217394" cy="1296833"/>
          </a:xfrm>
          <a:prstGeom prst="line">
            <a:avLst/>
          </a:prstGeom>
          <a:ln w="38100">
            <a:gradFill>
              <a:gsLst>
                <a:gs pos="1000">
                  <a:schemeClr val="bg1">
                    <a:lumMod val="95000"/>
                    <a:alpha val="70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 7"/>
          <p:cNvSpPr/>
          <p:nvPr/>
        </p:nvSpPr>
        <p:spPr>
          <a:xfrm>
            <a:off x="28135" y="1955247"/>
            <a:ext cx="12168554" cy="2658962"/>
          </a:xfrm>
          <a:custGeom>
            <a:avLst/>
            <a:gdLst>
              <a:gd name="connsiteX0" fmla="*/ 0 w 12168554"/>
              <a:gd name="connsiteY0" fmla="*/ 168975 h 2658962"/>
              <a:gd name="connsiteX1" fmla="*/ 590843 w 12168554"/>
              <a:gd name="connsiteY1" fmla="*/ 2518279 h 2658962"/>
              <a:gd name="connsiteX2" fmla="*/ 1280160 w 12168554"/>
              <a:gd name="connsiteY2" fmla="*/ 126771 h 2658962"/>
              <a:gd name="connsiteX3" fmla="*/ 1786597 w 12168554"/>
              <a:gd name="connsiteY3" fmla="*/ 2546415 h 2658962"/>
              <a:gd name="connsiteX4" fmla="*/ 2489982 w 12168554"/>
              <a:gd name="connsiteY4" fmla="*/ 98636 h 2658962"/>
              <a:gd name="connsiteX5" fmla="*/ 3024554 w 12168554"/>
              <a:gd name="connsiteY5" fmla="*/ 2574550 h 2658962"/>
              <a:gd name="connsiteX6" fmla="*/ 3826413 w 12168554"/>
              <a:gd name="connsiteY6" fmla="*/ 42365 h 2658962"/>
              <a:gd name="connsiteX7" fmla="*/ 4557933 w 12168554"/>
              <a:gd name="connsiteY7" fmla="*/ 2560482 h 2658962"/>
              <a:gd name="connsiteX8" fmla="*/ 5514536 w 12168554"/>
              <a:gd name="connsiteY8" fmla="*/ 28298 h 2658962"/>
              <a:gd name="connsiteX9" fmla="*/ 6850967 w 12168554"/>
              <a:gd name="connsiteY9" fmla="*/ 2546415 h 2658962"/>
              <a:gd name="connsiteX10" fmla="*/ 7709096 w 12168554"/>
              <a:gd name="connsiteY10" fmla="*/ 98636 h 2658962"/>
              <a:gd name="connsiteX11" fmla="*/ 8342142 w 12168554"/>
              <a:gd name="connsiteY11" fmla="*/ 2518279 h 2658962"/>
              <a:gd name="connsiteX12" fmla="*/ 9256542 w 12168554"/>
              <a:gd name="connsiteY12" fmla="*/ 162 h 2658962"/>
              <a:gd name="connsiteX13" fmla="*/ 10128739 w 12168554"/>
              <a:gd name="connsiteY13" fmla="*/ 2658956 h 2658962"/>
              <a:gd name="connsiteX14" fmla="*/ 10860259 w 12168554"/>
              <a:gd name="connsiteY14" fmla="*/ 28298 h 2658962"/>
              <a:gd name="connsiteX15" fmla="*/ 11507373 w 12168554"/>
              <a:gd name="connsiteY15" fmla="*/ 2602685 h 2658962"/>
              <a:gd name="connsiteX16" fmla="*/ 12168554 w 12168554"/>
              <a:gd name="connsiteY16" fmla="*/ 112704 h 2658962"/>
              <a:gd name="connsiteX17" fmla="*/ 12168554 w 12168554"/>
              <a:gd name="connsiteY17" fmla="*/ 112704 h 2658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68554" h="2658962">
                <a:moveTo>
                  <a:pt x="0" y="168975"/>
                </a:moveTo>
                <a:cubicBezTo>
                  <a:pt x="188741" y="1347144"/>
                  <a:pt x="377483" y="2525313"/>
                  <a:pt x="590843" y="2518279"/>
                </a:cubicBezTo>
                <a:cubicBezTo>
                  <a:pt x="804203" y="2511245"/>
                  <a:pt x="1080868" y="122082"/>
                  <a:pt x="1280160" y="126771"/>
                </a:cubicBezTo>
                <a:cubicBezTo>
                  <a:pt x="1479452" y="131460"/>
                  <a:pt x="1584960" y="2551104"/>
                  <a:pt x="1786597" y="2546415"/>
                </a:cubicBezTo>
                <a:cubicBezTo>
                  <a:pt x="1988234" y="2541726"/>
                  <a:pt x="2283656" y="93947"/>
                  <a:pt x="2489982" y="98636"/>
                </a:cubicBezTo>
                <a:cubicBezTo>
                  <a:pt x="2696308" y="103325"/>
                  <a:pt x="2801816" y="2583928"/>
                  <a:pt x="3024554" y="2574550"/>
                </a:cubicBezTo>
                <a:cubicBezTo>
                  <a:pt x="3247292" y="2565172"/>
                  <a:pt x="3570850" y="44710"/>
                  <a:pt x="3826413" y="42365"/>
                </a:cubicBezTo>
                <a:cubicBezTo>
                  <a:pt x="4081976" y="40020"/>
                  <a:pt x="4276579" y="2562826"/>
                  <a:pt x="4557933" y="2560482"/>
                </a:cubicBezTo>
                <a:cubicBezTo>
                  <a:pt x="4839287" y="2558138"/>
                  <a:pt x="5132364" y="30642"/>
                  <a:pt x="5514536" y="28298"/>
                </a:cubicBezTo>
                <a:cubicBezTo>
                  <a:pt x="5896708" y="25954"/>
                  <a:pt x="6485207" y="2534692"/>
                  <a:pt x="6850967" y="2546415"/>
                </a:cubicBezTo>
                <a:cubicBezTo>
                  <a:pt x="7216727" y="2558138"/>
                  <a:pt x="7460567" y="103325"/>
                  <a:pt x="7709096" y="98636"/>
                </a:cubicBezTo>
                <a:cubicBezTo>
                  <a:pt x="7957625" y="93947"/>
                  <a:pt x="8084234" y="2534691"/>
                  <a:pt x="8342142" y="2518279"/>
                </a:cubicBezTo>
                <a:cubicBezTo>
                  <a:pt x="8600050" y="2501867"/>
                  <a:pt x="8958776" y="-23284"/>
                  <a:pt x="9256542" y="162"/>
                </a:cubicBezTo>
                <a:cubicBezTo>
                  <a:pt x="9554308" y="23608"/>
                  <a:pt x="9861453" y="2654267"/>
                  <a:pt x="10128739" y="2658956"/>
                </a:cubicBezTo>
                <a:cubicBezTo>
                  <a:pt x="10396025" y="2663645"/>
                  <a:pt x="10630487" y="37676"/>
                  <a:pt x="10860259" y="28298"/>
                </a:cubicBezTo>
                <a:cubicBezTo>
                  <a:pt x="11090031" y="18920"/>
                  <a:pt x="11289324" y="2588617"/>
                  <a:pt x="11507373" y="2602685"/>
                </a:cubicBezTo>
                <a:cubicBezTo>
                  <a:pt x="11725422" y="2616753"/>
                  <a:pt x="12168554" y="112704"/>
                  <a:pt x="12168554" y="112704"/>
                </a:cubicBezTo>
                <a:lnTo>
                  <a:pt x="12168554" y="112704"/>
                </a:lnTo>
              </a:path>
            </a:pathLst>
          </a:custGeom>
          <a:noFill/>
          <a:ln>
            <a:gradFill>
              <a:gsLst>
                <a:gs pos="0">
                  <a:schemeClr val="bg1">
                    <a:lumMod val="50000"/>
                    <a:alpha val="10000"/>
                  </a:schemeClr>
                </a:gs>
                <a:gs pos="42000">
                  <a:schemeClr val="bg1">
                    <a:lumMod val="0"/>
                    <a:lumOff val="100000"/>
                    <a:alpha val="15000"/>
                  </a:schemeClr>
                </a:gs>
                <a:gs pos="76000">
                  <a:schemeClr val="bg1">
                    <a:lumMod val="50000"/>
                    <a:alpha val="10000"/>
                  </a:schemeClr>
                </a:gs>
                <a:gs pos="100000">
                  <a:schemeClr val="bg1">
                    <a:lumMod val="0"/>
                    <a:lumOff val="100000"/>
                    <a:alpha val="1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822949" y="155949"/>
            <a:ext cx="6546101" cy="6546101"/>
          </a:xfrm>
          <a:prstGeom prst="ellipse">
            <a:avLst/>
          </a:prstGeom>
          <a:noFill/>
          <a:ln w="76200">
            <a:gradFill>
              <a:gsLst>
                <a:gs pos="0">
                  <a:schemeClr val="bg1"/>
                </a:gs>
                <a:gs pos="56000">
                  <a:schemeClr val="bg1">
                    <a:lumMod val="0"/>
                    <a:lumOff val="100000"/>
                    <a:alpha val="10000"/>
                  </a:schemeClr>
                </a:gs>
                <a:gs pos="100000">
                  <a:schemeClr val="bg1">
                    <a:alpha val="0"/>
                    <a:lumMod val="0"/>
                  </a:schemeClr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72013" y="2799581"/>
            <a:ext cx="66479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假如给我三天黑暗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605291" y="3948216"/>
            <a:ext cx="3300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3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黑暗体验馆（中国）</a:t>
            </a: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8800805" y="4962550"/>
            <a:ext cx="1217088" cy="1296507"/>
          </a:xfrm>
          <a:prstGeom prst="line">
            <a:avLst/>
          </a:prstGeom>
          <a:ln w="38100">
            <a:gradFill>
              <a:gsLst>
                <a:gs pos="1000">
                  <a:schemeClr val="bg1">
                    <a:lumMod val="95000"/>
                    <a:alpha val="70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1294250" y="2799581"/>
            <a:ext cx="7893293" cy="0"/>
          </a:xfrm>
          <a:prstGeom prst="line">
            <a:avLst/>
          </a:prstGeom>
          <a:ln w="31750">
            <a:gradFill>
              <a:gsLst>
                <a:gs pos="0">
                  <a:schemeClr val="bg1">
                    <a:lumMod val="0"/>
                  </a:schemeClr>
                </a:gs>
                <a:gs pos="42000">
                  <a:srgbClr val="FFFFFF">
                    <a:lumMod val="49000"/>
                  </a:srgbClr>
                </a:gs>
                <a:gs pos="22000">
                  <a:schemeClr val="bg1">
                    <a:lumMod val="0"/>
                    <a:lumOff val="100000"/>
                  </a:schemeClr>
                </a:gs>
                <a:gs pos="73000">
                  <a:schemeClr val="bg1">
                    <a:alpha val="52000"/>
                  </a:schemeClr>
                </a:gs>
                <a:gs pos="100000">
                  <a:schemeClr val="bg1">
                    <a:lumMod val="0"/>
                    <a:alpha val="40000"/>
                  </a:schemeClr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3713136" y="3799054"/>
            <a:ext cx="7893293" cy="0"/>
          </a:xfrm>
          <a:prstGeom prst="line">
            <a:avLst/>
          </a:prstGeom>
          <a:ln w="31750">
            <a:gradFill>
              <a:gsLst>
                <a:gs pos="0">
                  <a:schemeClr val="bg1">
                    <a:lumMod val="0"/>
                  </a:schemeClr>
                </a:gs>
                <a:gs pos="42000">
                  <a:srgbClr val="FFFFFF">
                    <a:lumMod val="49000"/>
                  </a:srgbClr>
                </a:gs>
                <a:gs pos="22000">
                  <a:schemeClr val="bg1">
                    <a:lumMod val="0"/>
                    <a:lumOff val="100000"/>
                  </a:schemeClr>
                </a:gs>
                <a:gs pos="73000">
                  <a:schemeClr val="bg1">
                    <a:alpha val="52000"/>
                  </a:schemeClr>
                </a:gs>
                <a:gs pos="100000">
                  <a:schemeClr val="bg1">
                    <a:lumMod val="0"/>
                    <a:alpha val="40000"/>
                  </a:schemeClr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9369050" y="2899143"/>
            <a:ext cx="1645665" cy="766939"/>
            <a:chOff x="9629499" y="4855648"/>
            <a:chExt cx="1645665" cy="766939"/>
          </a:xfrm>
        </p:grpSpPr>
        <p:sp>
          <p:nvSpPr>
            <p:cNvPr id="20" name="任意多边形 19"/>
            <p:cNvSpPr/>
            <p:nvPr/>
          </p:nvSpPr>
          <p:spPr>
            <a:xfrm flipH="1">
              <a:off x="10439924" y="5101005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88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rot="20100000">
              <a:off x="10415108" y="4980734"/>
              <a:ext cx="315791" cy="221342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23C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500000">
              <a:off x="10415108" y="5276158"/>
              <a:ext cx="315791" cy="221342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5AC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780000">
              <a:off x="10932019" y="5228561"/>
              <a:ext cx="343145" cy="24051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9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rot="20831396">
              <a:off x="10931758" y="5009158"/>
              <a:ext cx="343145" cy="24051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30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10831501" y="5101005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0249933" y="5088228"/>
              <a:ext cx="430550" cy="301778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4C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9936691" y="5010987"/>
              <a:ext cx="650952" cy="456261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79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9200000">
              <a:off x="10032254" y="4855648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0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2400000">
              <a:off x="10032254" y="5346362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700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768349">
              <a:off x="9851681" y="4959916"/>
              <a:ext cx="507051" cy="355399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2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20820000">
              <a:off x="9851286" y="5162919"/>
              <a:ext cx="507051" cy="355399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9629499" y="5044421"/>
              <a:ext cx="555551" cy="389393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9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056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5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>
            <a:off x="-3255705" y="1643130"/>
            <a:ext cx="10264877" cy="1026487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27000">
                <a:srgbClr val="838587">
                  <a:alpha val="0"/>
                </a:srgbClr>
              </a:gs>
              <a:gs pos="100000">
                <a:schemeClr val="bg2">
                  <a:lumMod val="25000"/>
                  <a:alpha val="5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 rot="2408180">
            <a:off x="803947" y="2035385"/>
            <a:ext cx="8605953" cy="3193720"/>
          </a:xfrm>
          <a:prstGeom prst="ellipse">
            <a:avLst/>
          </a:prstGeom>
          <a:noFill/>
          <a:ln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rot="2408180">
            <a:off x="1773896" y="2194764"/>
            <a:ext cx="7033980" cy="2438597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2408180">
            <a:off x="2551248" y="2333724"/>
            <a:ext cx="5755527" cy="1833041"/>
          </a:xfrm>
          <a:prstGeom prst="ellipse">
            <a:avLst/>
          </a:prstGeom>
          <a:noFill/>
          <a:ln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2408180">
            <a:off x="3284462" y="2462318"/>
            <a:ext cx="4508595" cy="1315528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2408180">
            <a:off x="4370939" y="2621936"/>
            <a:ext cx="2536680" cy="757858"/>
          </a:xfrm>
          <a:prstGeom prst="ellipse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5649224" y="357794"/>
            <a:ext cx="2570672" cy="2570672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alpha val="0"/>
                    <a:lumMod val="0"/>
                    <a:lumOff val="100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glow rad="101600">
              <a:schemeClr val="accent3">
                <a:satMod val="175000"/>
                <a:alpha val="2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2263521" y="1348098"/>
            <a:ext cx="2046714" cy="986737"/>
            <a:chOff x="2263521" y="1348098"/>
            <a:chExt cx="2046714" cy="986737"/>
          </a:xfrm>
        </p:grpSpPr>
        <p:sp>
          <p:nvSpPr>
            <p:cNvPr id="14" name="文本框 13"/>
            <p:cNvSpPr txBox="1"/>
            <p:nvPr/>
          </p:nvSpPr>
          <p:spPr>
            <a:xfrm>
              <a:off x="2263521" y="1348098"/>
              <a:ext cx="1723549" cy="52322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  <a:lumMod val="0"/>
                    </a:schemeClr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p"/>
              </a:pPr>
              <a:r>
                <a:rPr lang="zh-CN" altLang="en-US" sz="2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商业性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894463" y="1873170"/>
              <a:ext cx="1415772" cy="461665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直接收益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894463" y="2347433"/>
            <a:ext cx="2710724" cy="902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爱之趣</a:t>
            </a:r>
            <a:r>
              <a: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– </a:t>
            </a: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项目</a:t>
            </a:r>
            <a:r>
              <a: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器材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爱之味</a:t>
            </a:r>
            <a:r>
              <a: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– </a:t>
            </a: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菜品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爱之音</a:t>
            </a:r>
            <a:r>
              <a: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– </a:t>
            </a: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录制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768559" y="4400499"/>
            <a:ext cx="2046714" cy="986737"/>
            <a:chOff x="6768559" y="4400499"/>
            <a:chExt cx="2046714" cy="986737"/>
          </a:xfrm>
        </p:grpSpPr>
        <p:sp>
          <p:nvSpPr>
            <p:cNvPr id="26" name="文本框 25"/>
            <p:cNvSpPr txBox="1"/>
            <p:nvPr/>
          </p:nvSpPr>
          <p:spPr>
            <a:xfrm>
              <a:off x="6768559" y="4400499"/>
              <a:ext cx="1723549" cy="523220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  <a:lumMod val="0"/>
                    </a:schemeClr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p"/>
              </a:pPr>
              <a:r>
                <a:rPr lang="zh-CN" altLang="en-US" sz="28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公益性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399501" y="4925571"/>
              <a:ext cx="1415772" cy="461665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隐形收益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399501" y="5399834"/>
            <a:ext cx="2710724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良好的企业形象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良好的社会评价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07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6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9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9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16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42866" y="652896"/>
            <a:ext cx="12115801" cy="5579544"/>
          </a:xfrm>
          <a:custGeom>
            <a:avLst/>
            <a:gdLst>
              <a:gd name="connsiteX0" fmla="*/ 0 w 12115801"/>
              <a:gd name="connsiteY0" fmla="*/ 1275917 h 5579544"/>
              <a:gd name="connsiteX1" fmla="*/ 400051 w 12115801"/>
              <a:gd name="connsiteY1" fmla="*/ 4404879 h 5579544"/>
              <a:gd name="connsiteX2" fmla="*/ 814388 w 12115801"/>
              <a:gd name="connsiteY2" fmla="*/ 861579 h 5579544"/>
              <a:gd name="connsiteX3" fmla="*/ 1243013 w 12115801"/>
              <a:gd name="connsiteY3" fmla="*/ 4719204 h 5579544"/>
              <a:gd name="connsiteX4" fmla="*/ 1643063 w 12115801"/>
              <a:gd name="connsiteY4" fmla="*/ 761567 h 5579544"/>
              <a:gd name="connsiteX5" fmla="*/ 1957388 w 12115801"/>
              <a:gd name="connsiteY5" fmla="*/ 4276292 h 5579544"/>
              <a:gd name="connsiteX6" fmla="*/ 2300288 w 12115801"/>
              <a:gd name="connsiteY6" fmla="*/ 1633104 h 5579544"/>
              <a:gd name="connsiteX7" fmla="*/ 2686051 w 12115801"/>
              <a:gd name="connsiteY7" fmla="*/ 4090554 h 5579544"/>
              <a:gd name="connsiteX8" fmla="*/ 3128963 w 12115801"/>
              <a:gd name="connsiteY8" fmla="*/ 232929 h 5579544"/>
              <a:gd name="connsiteX9" fmla="*/ 3629026 w 12115801"/>
              <a:gd name="connsiteY9" fmla="*/ 5376429 h 5579544"/>
              <a:gd name="connsiteX10" fmla="*/ 3943351 w 12115801"/>
              <a:gd name="connsiteY10" fmla="*/ 1447367 h 5579544"/>
              <a:gd name="connsiteX11" fmla="*/ 4486276 w 12115801"/>
              <a:gd name="connsiteY11" fmla="*/ 4733492 h 5579544"/>
              <a:gd name="connsiteX12" fmla="*/ 4900613 w 12115801"/>
              <a:gd name="connsiteY12" fmla="*/ 375804 h 5579544"/>
              <a:gd name="connsiteX13" fmla="*/ 5129213 w 12115801"/>
              <a:gd name="connsiteY13" fmla="*/ 4890654 h 5579544"/>
              <a:gd name="connsiteX14" fmla="*/ 5514976 w 12115801"/>
              <a:gd name="connsiteY14" fmla="*/ 2247467 h 5579544"/>
              <a:gd name="connsiteX15" fmla="*/ 5900738 w 12115801"/>
              <a:gd name="connsiteY15" fmla="*/ 5447867 h 5579544"/>
              <a:gd name="connsiteX16" fmla="*/ 6200776 w 12115801"/>
              <a:gd name="connsiteY16" fmla="*/ 204354 h 5579544"/>
              <a:gd name="connsiteX17" fmla="*/ 6415088 w 12115801"/>
              <a:gd name="connsiteY17" fmla="*/ 4947804 h 5579544"/>
              <a:gd name="connsiteX18" fmla="*/ 7029451 w 12115801"/>
              <a:gd name="connsiteY18" fmla="*/ 933017 h 5579544"/>
              <a:gd name="connsiteX19" fmla="*/ 7372351 w 12115801"/>
              <a:gd name="connsiteY19" fmla="*/ 5019242 h 5579544"/>
              <a:gd name="connsiteX20" fmla="*/ 7972426 w 12115801"/>
              <a:gd name="connsiteY20" fmla="*/ 1990292 h 5579544"/>
              <a:gd name="connsiteX21" fmla="*/ 8315326 w 12115801"/>
              <a:gd name="connsiteY21" fmla="*/ 4604904 h 5579544"/>
              <a:gd name="connsiteX22" fmla="*/ 8786813 w 12115801"/>
              <a:gd name="connsiteY22" fmla="*/ 4329 h 5579544"/>
              <a:gd name="connsiteX23" fmla="*/ 9401176 w 12115801"/>
              <a:gd name="connsiteY23" fmla="*/ 5576454 h 5579544"/>
              <a:gd name="connsiteX24" fmla="*/ 9829801 w 12115801"/>
              <a:gd name="connsiteY24" fmla="*/ 847292 h 5579544"/>
              <a:gd name="connsiteX25" fmla="*/ 10115551 w 12115801"/>
              <a:gd name="connsiteY25" fmla="*/ 4533467 h 5579544"/>
              <a:gd name="connsiteX26" fmla="*/ 10587038 w 12115801"/>
              <a:gd name="connsiteY26" fmla="*/ 1733117 h 5579544"/>
              <a:gd name="connsiteX27" fmla="*/ 10901363 w 12115801"/>
              <a:gd name="connsiteY27" fmla="*/ 4076267 h 5579544"/>
              <a:gd name="connsiteX28" fmla="*/ 11258551 w 12115801"/>
              <a:gd name="connsiteY28" fmla="*/ 390092 h 5579544"/>
              <a:gd name="connsiteX29" fmla="*/ 11601451 w 12115801"/>
              <a:gd name="connsiteY29" fmla="*/ 5533592 h 5579544"/>
              <a:gd name="connsiteX30" fmla="*/ 11901488 w 12115801"/>
              <a:gd name="connsiteY30" fmla="*/ 918729 h 5579544"/>
              <a:gd name="connsiteX31" fmla="*/ 12115801 w 12115801"/>
              <a:gd name="connsiteY31" fmla="*/ 4519179 h 557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115801" h="5579544">
                <a:moveTo>
                  <a:pt x="0" y="1275917"/>
                </a:moveTo>
                <a:cubicBezTo>
                  <a:pt x="132160" y="2874926"/>
                  <a:pt x="264320" y="4473935"/>
                  <a:pt x="400051" y="4404879"/>
                </a:cubicBezTo>
                <a:cubicBezTo>
                  <a:pt x="535782" y="4335823"/>
                  <a:pt x="673894" y="809192"/>
                  <a:pt x="814388" y="861579"/>
                </a:cubicBezTo>
                <a:cubicBezTo>
                  <a:pt x="954882" y="913966"/>
                  <a:pt x="1104901" y="4735873"/>
                  <a:pt x="1243013" y="4719204"/>
                </a:cubicBezTo>
                <a:cubicBezTo>
                  <a:pt x="1381125" y="4702535"/>
                  <a:pt x="1524001" y="835386"/>
                  <a:pt x="1643063" y="761567"/>
                </a:cubicBezTo>
                <a:cubicBezTo>
                  <a:pt x="1762125" y="687748"/>
                  <a:pt x="1847850" y="4131036"/>
                  <a:pt x="1957388" y="4276292"/>
                </a:cubicBezTo>
                <a:cubicBezTo>
                  <a:pt x="2066926" y="4421548"/>
                  <a:pt x="2178844" y="1664060"/>
                  <a:pt x="2300288" y="1633104"/>
                </a:cubicBezTo>
                <a:cubicBezTo>
                  <a:pt x="2421732" y="1602148"/>
                  <a:pt x="2547939" y="4323917"/>
                  <a:pt x="2686051" y="4090554"/>
                </a:cubicBezTo>
                <a:cubicBezTo>
                  <a:pt x="2824164" y="3857192"/>
                  <a:pt x="2971801" y="18617"/>
                  <a:pt x="3128963" y="232929"/>
                </a:cubicBezTo>
                <a:cubicBezTo>
                  <a:pt x="3286125" y="447241"/>
                  <a:pt x="3493295" y="5174023"/>
                  <a:pt x="3629026" y="5376429"/>
                </a:cubicBezTo>
                <a:cubicBezTo>
                  <a:pt x="3764757" y="5578835"/>
                  <a:pt x="3800476" y="1554523"/>
                  <a:pt x="3943351" y="1447367"/>
                </a:cubicBezTo>
                <a:cubicBezTo>
                  <a:pt x="4086226" y="1340211"/>
                  <a:pt x="4326732" y="4912086"/>
                  <a:pt x="4486276" y="4733492"/>
                </a:cubicBezTo>
                <a:cubicBezTo>
                  <a:pt x="4645820" y="4554898"/>
                  <a:pt x="4793457" y="349610"/>
                  <a:pt x="4900613" y="375804"/>
                </a:cubicBezTo>
                <a:cubicBezTo>
                  <a:pt x="5007769" y="401998"/>
                  <a:pt x="5026819" y="4578710"/>
                  <a:pt x="5129213" y="4890654"/>
                </a:cubicBezTo>
                <a:cubicBezTo>
                  <a:pt x="5231607" y="5202598"/>
                  <a:pt x="5386389" y="2154598"/>
                  <a:pt x="5514976" y="2247467"/>
                </a:cubicBezTo>
                <a:cubicBezTo>
                  <a:pt x="5643563" y="2340336"/>
                  <a:pt x="5786438" y="5788386"/>
                  <a:pt x="5900738" y="5447867"/>
                </a:cubicBezTo>
                <a:cubicBezTo>
                  <a:pt x="6015038" y="5107348"/>
                  <a:pt x="6115051" y="287698"/>
                  <a:pt x="6200776" y="204354"/>
                </a:cubicBezTo>
                <a:cubicBezTo>
                  <a:pt x="6286501" y="121010"/>
                  <a:pt x="6276975" y="4826360"/>
                  <a:pt x="6415088" y="4947804"/>
                </a:cubicBezTo>
                <a:cubicBezTo>
                  <a:pt x="6553201" y="5069248"/>
                  <a:pt x="6869907" y="921111"/>
                  <a:pt x="7029451" y="933017"/>
                </a:cubicBezTo>
                <a:cubicBezTo>
                  <a:pt x="7188995" y="944923"/>
                  <a:pt x="7215189" y="4843030"/>
                  <a:pt x="7372351" y="5019242"/>
                </a:cubicBezTo>
                <a:cubicBezTo>
                  <a:pt x="7529513" y="5195454"/>
                  <a:pt x="7815264" y="2059348"/>
                  <a:pt x="7972426" y="1990292"/>
                </a:cubicBezTo>
                <a:cubicBezTo>
                  <a:pt x="8129588" y="1921236"/>
                  <a:pt x="8179595" y="4935898"/>
                  <a:pt x="8315326" y="4604904"/>
                </a:cubicBezTo>
                <a:cubicBezTo>
                  <a:pt x="8451057" y="4273910"/>
                  <a:pt x="8605838" y="-157596"/>
                  <a:pt x="8786813" y="4329"/>
                </a:cubicBezTo>
                <a:cubicBezTo>
                  <a:pt x="8967788" y="166254"/>
                  <a:pt x="9227345" y="5435960"/>
                  <a:pt x="9401176" y="5576454"/>
                </a:cubicBezTo>
                <a:cubicBezTo>
                  <a:pt x="9575007" y="5716948"/>
                  <a:pt x="9710739" y="1021123"/>
                  <a:pt x="9829801" y="847292"/>
                </a:cubicBezTo>
                <a:cubicBezTo>
                  <a:pt x="9948863" y="673461"/>
                  <a:pt x="9989345" y="4385830"/>
                  <a:pt x="10115551" y="4533467"/>
                </a:cubicBezTo>
                <a:cubicBezTo>
                  <a:pt x="10241757" y="4681104"/>
                  <a:pt x="10456069" y="1809317"/>
                  <a:pt x="10587038" y="1733117"/>
                </a:cubicBezTo>
                <a:cubicBezTo>
                  <a:pt x="10718007" y="1656917"/>
                  <a:pt x="10789444" y="4300105"/>
                  <a:pt x="10901363" y="4076267"/>
                </a:cubicBezTo>
                <a:cubicBezTo>
                  <a:pt x="11013282" y="3852430"/>
                  <a:pt x="11141870" y="147204"/>
                  <a:pt x="11258551" y="390092"/>
                </a:cubicBezTo>
                <a:cubicBezTo>
                  <a:pt x="11375232" y="632980"/>
                  <a:pt x="11494295" y="5445486"/>
                  <a:pt x="11601451" y="5533592"/>
                </a:cubicBezTo>
                <a:cubicBezTo>
                  <a:pt x="11708607" y="5621698"/>
                  <a:pt x="11815763" y="1087798"/>
                  <a:pt x="11901488" y="918729"/>
                </a:cubicBezTo>
                <a:cubicBezTo>
                  <a:pt x="11987213" y="749660"/>
                  <a:pt x="12022932" y="4364398"/>
                  <a:pt x="12115801" y="4519179"/>
                </a:cubicBezTo>
              </a:path>
            </a:pathLst>
          </a:custGeom>
          <a:noFill/>
          <a:ln>
            <a:solidFill>
              <a:schemeClr val="bg1">
                <a:lumMod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31000" y="2089546"/>
            <a:ext cx="11529999" cy="2678908"/>
            <a:chOff x="442917" y="2146695"/>
            <a:chExt cx="11529999" cy="2678908"/>
          </a:xfrm>
        </p:grpSpPr>
        <p:sp>
          <p:nvSpPr>
            <p:cNvPr id="6" name="任意多边形 5"/>
            <p:cNvSpPr/>
            <p:nvPr/>
          </p:nvSpPr>
          <p:spPr>
            <a:xfrm>
              <a:off x="442917" y="2146696"/>
              <a:ext cx="3843333" cy="2564607"/>
            </a:xfrm>
            <a:custGeom>
              <a:avLst/>
              <a:gdLst>
                <a:gd name="connsiteX0" fmla="*/ 0 w 12115801"/>
                <a:gd name="connsiteY0" fmla="*/ 1275917 h 5579544"/>
                <a:gd name="connsiteX1" fmla="*/ 400051 w 12115801"/>
                <a:gd name="connsiteY1" fmla="*/ 4404879 h 5579544"/>
                <a:gd name="connsiteX2" fmla="*/ 814388 w 12115801"/>
                <a:gd name="connsiteY2" fmla="*/ 861579 h 5579544"/>
                <a:gd name="connsiteX3" fmla="*/ 1243013 w 12115801"/>
                <a:gd name="connsiteY3" fmla="*/ 4719204 h 5579544"/>
                <a:gd name="connsiteX4" fmla="*/ 1643063 w 12115801"/>
                <a:gd name="connsiteY4" fmla="*/ 761567 h 5579544"/>
                <a:gd name="connsiteX5" fmla="*/ 1957388 w 12115801"/>
                <a:gd name="connsiteY5" fmla="*/ 4276292 h 5579544"/>
                <a:gd name="connsiteX6" fmla="*/ 2300288 w 12115801"/>
                <a:gd name="connsiteY6" fmla="*/ 1633104 h 5579544"/>
                <a:gd name="connsiteX7" fmla="*/ 2686051 w 12115801"/>
                <a:gd name="connsiteY7" fmla="*/ 4090554 h 5579544"/>
                <a:gd name="connsiteX8" fmla="*/ 3128963 w 12115801"/>
                <a:gd name="connsiteY8" fmla="*/ 232929 h 5579544"/>
                <a:gd name="connsiteX9" fmla="*/ 3629026 w 12115801"/>
                <a:gd name="connsiteY9" fmla="*/ 5376429 h 5579544"/>
                <a:gd name="connsiteX10" fmla="*/ 3943351 w 12115801"/>
                <a:gd name="connsiteY10" fmla="*/ 1447367 h 5579544"/>
                <a:gd name="connsiteX11" fmla="*/ 4486276 w 12115801"/>
                <a:gd name="connsiteY11" fmla="*/ 4733492 h 5579544"/>
                <a:gd name="connsiteX12" fmla="*/ 4900613 w 12115801"/>
                <a:gd name="connsiteY12" fmla="*/ 375804 h 5579544"/>
                <a:gd name="connsiteX13" fmla="*/ 5129213 w 12115801"/>
                <a:gd name="connsiteY13" fmla="*/ 4890654 h 5579544"/>
                <a:gd name="connsiteX14" fmla="*/ 5514976 w 12115801"/>
                <a:gd name="connsiteY14" fmla="*/ 2247467 h 5579544"/>
                <a:gd name="connsiteX15" fmla="*/ 5900738 w 12115801"/>
                <a:gd name="connsiteY15" fmla="*/ 5447867 h 5579544"/>
                <a:gd name="connsiteX16" fmla="*/ 6200776 w 12115801"/>
                <a:gd name="connsiteY16" fmla="*/ 204354 h 5579544"/>
                <a:gd name="connsiteX17" fmla="*/ 6415088 w 12115801"/>
                <a:gd name="connsiteY17" fmla="*/ 4947804 h 5579544"/>
                <a:gd name="connsiteX18" fmla="*/ 7029451 w 12115801"/>
                <a:gd name="connsiteY18" fmla="*/ 933017 h 5579544"/>
                <a:gd name="connsiteX19" fmla="*/ 7372351 w 12115801"/>
                <a:gd name="connsiteY19" fmla="*/ 5019242 h 5579544"/>
                <a:gd name="connsiteX20" fmla="*/ 7972426 w 12115801"/>
                <a:gd name="connsiteY20" fmla="*/ 1990292 h 5579544"/>
                <a:gd name="connsiteX21" fmla="*/ 8315326 w 12115801"/>
                <a:gd name="connsiteY21" fmla="*/ 4604904 h 5579544"/>
                <a:gd name="connsiteX22" fmla="*/ 8786813 w 12115801"/>
                <a:gd name="connsiteY22" fmla="*/ 4329 h 5579544"/>
                <a:gd name="connsiteX23" fmla="*/ 9401176 w 12115801"/>
                <a:gd name="connsiteY23" fmla="*/ 5576454 h 5579544"/>
                <a:gd name="connsiteX24" fmla="*/ 9829801 w 12115801"/>
                <a:gd name="connsiteY24" fmla="*/ 847292 h 5579544"/>
                <a:gd name="connsiteX25" fmla="*/ 10115551 w 12115801"/>
                <a:gd name="connsiteY25" fmla="*/ 4533467 h 5579544"/>
                <a:gd name="connsiteX26" fmla="*/ 10587038 w 12115801"/>
                <a:gd name="connsiteY26" fmla="*/ 1733117 h 5579544"/>
                <a:gd name="connsiteX27" fmla="*/ 10901363 w 12115801"/>
                <a:gd name="connsiteY27" fmla="*/ 4076267 h 5579544"/>
                <a:gd name="connsiteX28" fmla="*/ 11258551 w 12115801"/>
                <a:gd name="connsiteY28" fmla="*/ 390092 h 5579544"/>
                <a:gd name="connsiteX29" fmla="*/ 11601451 w 12115801"/>
                <a:gd name="connsiteY29" fmla="*/ 5533592 h 5579544"/>
                <a:gd name="connsiteX30" fmla="*/ 11901488 w 12115801"/>
                <a:gd name="connsiteY30" fmla="*/ 918729 h 5579544"/>
                <a:gd name="connsiteX31" fmla="*/ 12115801 w 12115801"/>
                <a:gd name="connsiteY31" fmla="*/ 4519179 h 557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15801" h="5579544">
                  <a:moveTo>
                    <a:pt x="0" y="1275917"/>
                  </a:moveTo>
                  <a:cubicBezTo>
                    <a:pt x="132160" y="2874926"/>
                    <a:pt x="264320" y="4473935"/>
                    <a:pt x="400051" y="4404879"/>
                  </a:cubicBezTo>
                  <a:cubicBezTo>
                    <a:pt x="535782" y="4335823"/>
                    <a:pt x="673894" y="809192"/>
                    <a:pt x="814388" y="861579"/>
                  </a:cubicBezTo>
                  <a:cubicBezTo>
                    <a:pt x="954882" y="913966"/>
                    <a:pt x="1104901" y="4735873"/>
                    <a:pt x="1243013" y="4719204"/>
                  </a:cubicBezTo>
                  <a:cubicBezTo>
                    <a:pt x="1381125" y="4702535"/>
                    <a:pt x="1524001" y="835386"/>
                    <a:pt x="1643063" y="761567"/>
                  </a:cubicBezTo>
                  <a:cubicBezTo>
                    <a:pt x="1762125" y="687748"/>
                    <a:pt x="1847850" y="4131036"/>
                    <a:pt x="1957388" y="4276292"/>
                  </a:cubicBezTo>
                  <a:cubicBezTo>
                    <a:pt x="2066926" y="4421548"/>
                    <a:pt x="2178844" y="1664060"/>
                    <a:pt x="2300288" y="1633104"/>
                  </a:cubicBezTo>
                  <a:cubicBezTo>
                    <a:pt x="2421732" y="1602148"/>
                    <a:pt x="2547939" y="4323917"/>
                    <a:pt x="2686051" y="4090554"/>
                  </a:cubicBezTo>
                  <a:cubicBezTo>
                    <a:pt x="2824164" y="3857192"/>
                    <a:pt x="2971801" y="18617"/>
                    <a:pt x="3128963" y="232929"/>
                  </a:cubicBezTo>
                  <a:cubicBezTo>
                    <a:pt x="3286125" y="447241"/>
                    <a:pt x="3493295" y="5174023"/>
                    <a:pt x="3629026" y="5376429"/>
                  </a:cubicBezTo>
                  <a:cubicBezTo>
                    <a:pt x="3764757" y="5578835"/>
                    <a:pt x="3800476" y="1554523"/>
                    <a:pt x="3943351" y="1447367"/>
                  </a:cubicBezTo>
                  <a:cubicBezTo>
                    <a:pt x="4086226" y="1340211"/>
                    <a:pt x="4326732" y="4912086"/>
                    <a:pt x="4486276" y="4733492"/>
                  </a:cubicBezTo>
                  <a:cubicBezTo>
                    <a:pt x="4645820" y="4554898"/>
                    <a:pt x="4793457" y="349610"/>
                    <a:pt x="4900613" y="375804"/>
                  </a:cubicBezTo>
                  <a:cubicBezTo>
                    <a:pt x="5007769" y="401998"/>
                    <a:pt x="5026819" y="4578710"/>
                    <a:pt x="5129213" y="4890654"/>
                  </a:cubicBezTo>
                  <a:cubicBezTo>
                    <a:pt x="5231607" y="5202598"/>
                    <a:pt x="5386389" y="2154598"/>
                    <a:pt x="5514976" y="2247467"/>
                  </a:cubicBezTo>
                  <a:cubicBezTo>
                    <a:pt x="5643563" y="2340336"/>
                    <a:pt x="5786438" y="5788386"/>
                    <a:pt x="5900738" y="5447867"/>
                  </a:cubicBezTo>
                  <a:cubicBezTo>
                    <a:pt x="6015038" y="5107348"/>
                    <a:pt x="6115051" y="287698"/>
                    <a:pt x="6200776" y="204354"/>
                  </a:cubicBezTo>
                  <a:cubicBezTo>
                    <a:pt x="6286501" y="121010"/>
                    <a:pt x="6276975" y="4826360"/>
                    <a:pt x="6415088" y="4947804"/>
                  </a:cubicBezTo>
                  <a:cubicBezTo>
                    <a:pt x="6553201" y="5069248"/>
                    <a:pt x="6869907" y="921111"/>
                    <a:pt x="7029451" y="933017"/>
                  </a:cubicBezTo>
                  <a:cubicBezTo>
                    <a:pt x="7188995" y="944923"/>
                    <a:pt x="7215189" y="4843030"/>
                    <a:pt x="7372351" y="5019242"/>
                  </a:cubicBezTo>
                  <a:cubicBezTo>
                    <a:pt x="7529513" y="5195454"/>
                    <a:pt x="7815264" y="2059348"/>
                    <a:pt x="7972426" y="1990292"/>
                  </a:cubicBezTo>
                  <a:cubicBezTo>
                    <a:pt x="8129588" y="1921236"/>
                    <a:pt x="8179595" y="4935898"/>
                    <a:pt x="8315326" y="4604904"/>
                  </a:cubicBezTo>
                  <a:cubicBezTo>
                    <a:pt x="8451057" y="4273910"/>
                    <a:pt x="8605838" y="-157596"/>
                    <a:pt x="8786813" y="4329"/>
                  </a:cubicBezTo>
                  <a:cubicBezTo>
                    <a:pt x="8967788" y="166254"/>
                    <a:pt x="9227345" y="5435960"/>
                    <a:pt x="9401176" y="5576454"/>
                  </a:cubicBezTo>
                  <a:cubicBezTo>
                    <a:pt x="9575007" y="5716948"/>
                    <a:pt x="9710739" y="1021123"/>
                    <a:pt x="9829801" y="847292"/>
                  </a:cubicBezTo>
                  <a:cubicBezTo>
                    <a:pt x="9948863" y="673461"/>
                    <a:pt x="9989345" y="4385830"/>
                    <a:pt x="10115551" y="4533467"/>
                  </a:cubicBezTo>
                  <a:cubicBezTo>
                    <a:pt x="10241757" y="4681104"/>
                    <a:pt x="10456069" y="1809317"/>
                    <a:pt x="10587038" y="1733117"/>
                  </a:cubicBezTo>
                  <a:cubicBezTo>
                    <a:pt x="10718007" y="1656917"/>
                    <a:pt x="10789444" y="4300105"/>
                    <a:pt x="10901363" y="4076267"/>
                  </a:cubicBezTo>
                  <a:cubicBezTo>
                    <a:pt x="11013282" y="3852430"/>
                    <a:pt x="11141870" y="147204"/>
                    <a:pt x="11258551" y="390092"/>
                  </a:cubicBezTo>
                  <a:cubicBezTo>
                    <a:pt x="11375232" y="632980"/>
                    <a:pt x="11494295" y="5445486"/>
                    <a:pt x="11601451" y="5533592"/>
                  </a:cubicBezTo>
                  <a:cubicBezTo>
                    <a:pt x="11708607" y="5621698"/>
                    <a:pt x="11815763" y="1087798"/>
                    <a:pt x="11901488" y="918729"/>
                  </a:cubicBezTo>
                  <a:cubicBezTo>
                    <a:pt x="11987213" y="749660"/>
                    <a:pt x="12022932" y="4364398"/>
                    <a:pt x="12115801" y="4519179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10000"/>
                    </a:schemeClr>
                  </a:gs>
                  <a:gs pos="35000">
                    <a:schemeClr val="bg1">
                      <a:lumMod val="100000"/>
                      <a:alpha val="50000"/>
                    </a:schemeClr>
                  </a:gs>
                  <a:gs pos="73000">
                    <a:schemeClr val="bg1">
                      <a:alpha val="10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flipV="1">
              <a:off x="4286250" y="2260996"/>
              <a:ext cx="3843333" cy="2564607"/>
            </a:xfrm>
            <a:custGeom>
              <a:avLst/>
              <a:gdLst>
                <a:gd name="connsiteX0" fmla="*/ 0 w 12115801"/>
                <a:gd name="connsiteY0" fmla="*/ 1275917 h 5579544"/>
                <a:gd name="connsiteX1" fmla="*/ 400051 w 12115801"/>
                <a:gd name="connsiteY1" fmla="*/ 4404879 h 5579544"/>
                <a:gd name="connsiteX2" fmla="*/ 814388 w 12115801"/>
                <a:gd name="connsiteY2" fmla="*/ 861579 h 5579544"/>
                <a:gd name="connsiteX3" fmla="*/ 1243013 w 12115801"/>
                <a:gd name="connsiteY3" fmla="*/ 4719204 h 5579544"/>
                <a:gd name="connsiteX4" fmla="*/ 1643063 w 12115801"/>
                <a:gd name="connsiteY4" fmla="*/ 761567 h 5579544"/>
                <a:gd name="connsiteX5" fmla="*/ 1957388 w 12115801"/>
                <a:gd name="connsiteY5" fmla="*/ 4276292 h 5579544"/>
                <a:gd name="connsiteX6" fmla="*/ 2300288 w 12115801"/>
                <a:gd name="connsiteY6" fmla="*/ 1633104 h 5579544"/>
                <a:gd name="connsiteX7" fmla="*/ 2686051 w 12115801"/>
                <a:gd name="connsiteY7" fmla="*/ 4090554 h 5579544"/>
                <a:gd name="connsiteX8" fmla="*/ 3128963 w 12115801"/>
                <a:gd name="connsiteY8" fmla="*/ 232929 h 5579544"/>
                <a:gd name="connsiteX9" fmla="*/ 3629026 w 12115801"/>
                <a:gd name="connsiteY9" fmla="*/ 5376429 h 5579544"/>
                <a:gd name="connsiteX10" fmla="*/ 3943351 w 12115801"/>
                <a:gd name="connsiteY10" fmla="*/ 1447367 h 5579544"/>
                <a:gd name="connsiteX11" fmla="*/ 4486276 w 12115801"/>
                <a:gd name="connsiteY11" fmla="*/ 4733492 h 5579544"/>
                <a:gd name="connsiteX12" fmla="*/ 4900613 w 12115801"/>
                <a:gd name="connsiteY12" fmla="*/ 375804 h 5579544"/>
                <a:gd name="connsiteX13" fmla="*/ 5129213 w 12115801"/>
                <a:gd name="connsiteY13" fmla="*/ 4890654 h 5579544"/>
                <a:gd name="connsiteX14" fmla="*/ 5514976 w 12115801"/>
                <a:gd name="connsiteY14" fmla="*/ 2247467 h 5579544"/>
                <a:gd name="connsiteX15" fmla="*/ 5900738 w 12115801"/>
                <a:gd name="connsiteY15" fmla="*/ 5447867 h 5579544"/>
                <a:gd name="connsiteX16" fmla="*/ 6200776 w 12115801"/>
                <a:gd name="connsiteY16" fmla="*/ 204354 h 5579544"/>
                <a:gd name="connsiteX17" fmla="*/ 6415088 w 12115801"/>
                <a:gd name="connsiteY17" fmla="*/ 4947804 h 5579544"/>
                <a:gd name="connsiteX18" fmla="*/ 7029451 w 12115801"/>
                <a:gd name="connsiteY18" fmla="*/ 933017 h 5579544"/>
                <a:gd name="connsiteX19" fmla="*/ 7372351 w 12115801"/>
                <a:gd name="connsiteY19" fmla="*/ 5019242 h 5579544"/>
                <a:gd name="connsiteX20" fmla="*/ 7972426 w 12115801"/>
                <a:gd name="connsiteY20" fmla="*/ 1990292 h 5579544"/>
                <a:gd name="connsiteX21" fmla="*/ 8315326 w 12115801"/>
                <a:gd name="connsiteY21" fmla="*/ 4604904 h 5579544"/>
                <a:gd name="connsiteX22" fmla="*/ 8786813 w 12115801"/>
                <a:gd name="connsiteY22" fmla="*/ 4329 h 5579544"/>
                <a:gd name="connsiteX23" fmla="*/ 9401176 w 12115801"/>
                <a:gd name="connsiteY23" fmla="*/ 5576454 h 5579544"/>
                <a:gd name="connsiteX24" fmla="*/ 9829801 w 12115801"/>
                <a:gd name="connsiteY24" fmla="*/ 847292 h 5579544"/>
                <a:gd name="connsiteX25" fmla="*/ 10115551 w 12115801"/>
                <a:gd name="connsiteY25" fmla="*/ 4533467 h 5579544"/>
                <a:gd name="connsiteX26" fmla="*/ 10587038 w 12115801"/>
                <a:gd name="connsiteY26" fmla="*/ 1733117 h 5579544"/>
                <a:gd name="connsiteX27" fmla="*/ 10901363 w 12115801"/>
                <a:gd name="connsiteY27" fmla="*/ 4076267 h 5579544"/>
                <a:gd name="connsiteX28" fmla="*/ 11258551 w 12115801"/>
                <a:gd name="connsiteY28" fmla="*/ 390092 h 5579544"/>
                <a:gd name="connsiteX29" fmla="*/ 11601451 w 12115801"/>
                <a:gd name="connsiteY29" fmla="*/ 5533592 h 5579544"/>
                <a:gd name="connsiteX30" fmla="*/ 11901488 w 12115801"/>
                <a:gd name="connsiteY30" fmla="*/ 918729 h 5579544"/>
                <a:gd name="connsiteX31" fmla="*/ 12115801 w 12115801"/>
                <a:gd name="connsiteY31" fmla="*/ 4519179 h 557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15801" h="5579544">
                  <a:moveTo>
                    <a:pt x="0" y="1275917"/>
                  </a:moveTo>
                  <a:cubicBezTo>
                    <a:pt x="132160" y="2874926"/>
                    <a:pt x="264320" y="4473935"/>
                    <a:pt x="400051" y="4404879"/>
                  </a:cubicBezTo>
                  <a:cubicBezTo>
                    <a:pt x="535782" y="4335823"/>
                    <a:pt x="673894" y="809192"/>
                    <a:pt x="814388" y="861579"/>
                  </a:cubicBezTo>
                  <a:cubicBezTo>
                    <a:pt x="954882" y="913966"/>
                    <a:pt x="1104901" y="4735873"/>
                    <a:pt x="1243013" y="4719204"/>
                  </a:cubicBezTo>
                  <a:cubicBezTo>
                    <a:pt x="1381125" y="4702535"/>
                    <a:pt x="1524001" y="835386"/>
                    <a:pt x="1643063" y="761567"/>
                  </a:cubicBezTo>
                  <a:cubicBezTo>
                    <a:pt x="1762125" y="687748"/>
                    <a:pt x="1847850" y="4131036"/>
                    <a:pt x="1957388" y="4276292"/>
                  </a:cubicBezTo>
                  <a:cubicBezTo>
                    <a:pt x="2066926" y="4421548"/>
                    <a:pt x="2178844" y="1664060"/>
                    <a:pt x="2300288" y="1633104"/>
                  </a:cubicBezTo>
                  <a:cubicBezTo>
                    <a:pt x="2421732" y="1602148"/>
                    <a:pt x="2547939" y="4323917"/>
                    <a:pt x="2686051" y="4090554"/>
                  </a:cubicBezTo>
                  <a:cubicBezTo>
                    <a:pt x="2824164" y="3857192"/>
                    <a:pt x="2971801" y="18617"/>
                    <a:pt x="3128963" y="232929"/>
                  </a:cubicBezTo>
                  <a:cubicBezTo>
                    <a:pt x="3286125" y="447241"/>
                    <a:pt x="3493295" y="5174023"/>
                    <a:pt x="3629026" y="5376429"/>
                  </a:cubicBezTo>
                  <a:cubicBezTo>
                    <a:pt x="3764757" y="5578835"/>
                    <a:pt x="3800476" y="1554523"/>
                    <a:pt x="3943351" y="1447367"/>
                  </a:cubicBezTo>
                  <a:cubicBezTo>
                    <a:pt x="4086226" y="1340211"/>
                    <a:pt x="4326732" y="4912086"/>
                    <a:pt x="4486276" y="4733492"/>
                  </a:cubicBezTo>
                  <a:cubicBezTo>
                    <a:pt x="4645820" y="4554898"/>
                    <a:pt x="4793457" y="349610"/>
                    <a:pt x="4900613" y="375804"/>
                  </a:cubicBezTo>
                  <a:cubicBezTo>
                    <a:pt x="5007769" y="401998"/>
                    <a:pt x="5026819" y="4578710"/>
                    <a:pt x="5129213" y="4890654"/>
                  </a:cubicBezTo>
                  <a:cubicBezTo>
                    <a:pt x="5231607" y="5202598"/>
                    <a:pt x="5386389" y="2154598"/>
                    <a:pt x="5514976" y="2247467"/>
                  </a:cubicBezTo>
                  <a:cubicBezTo>
                    <a:pt x="5643563" y="2340336"/>
                    <a:pt x="5786438" y="5788386"/>
                    <a:pt x="5900738" y="5447867"/>
                  </a:cubicBezTo>
                  <a:cubicBezTo>
                    <a:pt x="6015038" y="5107348"/>
                    <a:pt x="6115051" y="287698"/>
                    <a:pt x="6200776" y="204354"/>
                  </a:cubicBezTo>
                  <a:cubicBezTo>
                    <a:pt x="6286501" y="121010"/>
                    <a:pt x="6276975" y="4826360"/>
                    <a:pt x="6415088" y="4947804"/>
                  </a:cubicBezTo>
                  <a:cubicBezTo>
                    <a:pt x="6553201" y="5069248"/>
                    <a:pt x="6869907" y="921111"/>
                    <a:pt x="7029451" y="933017"/>
                  </a:cubicBezTo>
                  <a:cubicBezTo>
                    <a:pt x="7188995" y="944923"/>
                    <a:pt x="7215189" y="4843030"/>
                    <a:pt x="7372351" y="5019242"/>
                  </a:cubicBezTo>
                  <a:cubicBezTo>
                    <a:pt x="7529513" y="5195454"/>
                    <a:pt x="7815264" y="2059348"/>
                    <a:pt x="7972426" y="1990292"/>
                  </a:cubicBezTo>
                  <a:cubicBezTo>
                    <a:pt x="8129588" y="1921236"/>
                    <a:pt x="8179595" y="4935898"/>
                    <a:pt x="8315326" y="4604904"/>
                  </a:cubicBezTo>
                  <a:cubicBezTo>
                    <a:pt x="8451057" y="4273910"/>
                    <a:pt x="8605838" y="-157596"/>
                    <a:pt x="8786813" y="4329"/>
                  </a:cubicBezTo>
                  <a:cubicBezTo>
                    <a:pt x="8967788" y="166254"/>
                    <a:pt x="9227345" y="5435960"/>
                    <a:pt x="9401176" y="5576454"/>
                  </a:cubicBezTo>
                  <a:cubicBezTo>
                    <a:pt x="9575007" y="5716948"/>
                    <a:pt x="9710739" y="1021123"/>
                    <a:pt x="9829801" y="847292"/>
                  </a:cubicBezTo>
                  <a:cubicBezTo>
                    <a:pt x="9948863" y="673461"/>
                    <a:pt x="9989345" y="4385830"/>
                    <a:pt x="10115551" y="4533467"/>
                  </a:cubicBezTo>
                  <a:cubicBezTo>
                    <a:pt x="10241757" y="4681104"/>
                    <a:pt x="10456069" y="1809317"/>
                    <a:pt x="10587038" y="1733117"/>
                  </a:cubicBezTo>
                  <a:cubicBezTo>
                    <a:pt x="10718007" y="1656917"/>
                    <a:pt x="10789444" y="4300105"/>
                    <a:pt x="10901363" y="4076267"/>
                  </a:cubicBezTo>
                  <a:cubicBezTo>
                    <a:pt x="11013282" y="3852430"/>
                    <a:pt x="11141870" y="147204"/>
                    <a:pt x="11258551" y="390092"/>
                  </a:cubicBezTo>
                  <a:cubicBezTo>
                    <a:pt x="11375232" y="632980"/>
                    <a:pt x="11494295" y="5445486"/>
                    <a:pt x="11601451" y="5533592"/>
                  </a:cubicBezTo>
                  <a:cubicBezTo>
                    <a:pt x="11708607" y="5621698"/>
                    <a:pt x="11815763" y="1087798"/>
                    <a:pt x="11901488" y="918729"/>
                  </a:cubicBezTo>
                  <a:cubicBezTo>
                    <a:pt x="11987213" y="749660"/>
                    <a:pt x="12022932" y="4364398"/>
                    <a:pt x="12115801" y="4519179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10000"/>
                    </a:schemeClr>
                  </a:gs>
                  <a:gs pos="35000">
                    <a:schemeClr val="bg1">
                      <a:lumMod val="100000"/>
                      <a:alpha val="50000"/>
                    </a:schemeClr>
                  </a:gs>
                  <a:gs pos="73000">
                    <a:schemeClr val="bg1">
                      <a:alpha val="10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8129583" y="2146695"/>
              <a:ext cx="3843333" cy="2564607"/>
            </a:xfrm>
            <a:custGeom>
              <a:avLst/>
              <a:gdLst>
                <a:gd name="connsiteX0" fmla="*/ 0 w 12115801"/>
                <a:gd name="connsiteY0" fmla="*/ 1275917 h 5579544"/>
                <a:gd name="connsiteX1" fmla="*/ 400051 w 12115801"/>
                <a:gd name="connsiteY1" fmla="*/ 4404879 h 5579544"/>
                <a:gd name="connsiteX2" fmla="*/ 814388 w 12115801"/>
                <a:gd name="connsiteY2" fmla="*/ 861579 h 5579544"/>
                <a:gd name="connsiteX3" fmla="*/ 1243013 w 12115801"/>
                <a:gd name="connsiteY3" fmla="*/ 4719204 h 5579544"/>
                <a:gd name="connsiteX4" fmla="*/ 1643063 w 12115801"/>
                <a:gd name="connsiteY4" fmla="*/ 761567 h 5579544"/>
                <a:gd name="connsiteX5" fmla="*/ 1957388 w 12115801"/>
                <a:gd name="connsiteY5" fmla="*/ 4276292 h 5579544"/>
                <a:gd name="connsiteX6" fmla="*/ 2300288 w 12115801"/>
                <a:gd name="connsiteY6" fmla="*/ 1633104 h 5579544"/>
                <a:gd name="connsiteX7" fmla="*/ 2686051 w 12115801"/>
                <a:gd name="connsiteY7" fmla="*/ 4090554 h 5579544"/>
                <a:gd name="connsiteX8" fmla="*/ 3128963 w 12115801"/>
                <a:gd name="connsiteY8" fmla="*/ 232929 h 5579544"/>
                <a:gd name="connsiteX9" fmla="*/ 3629026 w 12115801"/>
                <a:gd name="connsiteY9" fmla="*/ 5376429 h 5579544"/>
                <a:gd name="connsiteX10" fmla="*/ 3943351 w 12115801"/>
                <a:gd name="connsiteY10" fmla="*/ 1447367 h 5579544"/>
                <a:gd name="connsiteX11" fmla="*/ 4486276 w 12115801"/>
                <a:gd name="connsiteY11" fmla="*/ 4733492 h 5579544"/>
                <a:gd name="connsiteX12" fmla="*/ 4900613 w 12115801"/>
                <a:gd name="connsiteY12" fmla="*/ 375804 h 5579544"/>
                <a:gd name="connsiteX13" fmla="*/ 5129213 w 12115801"/>
                <a:gd name="connsiteY13" fmla="*/ 4890654 h 5579544"/>
                <a:gd name="connsiteX14" fmla="*/ 5514976 w 12115801"/>
                <a:gd name="connsiteY14" fmla="*/ 2247467 h 5579544"/>
                <a:gd name="connsiteX15" fmla="*/ 5900738 w 12115801"/>
                <a:gd name="connsiteY15" fmla="*/ 5447867 h 5579544"/>
                <a:gd name="connsiteX16" fmla="*/ 6200776 w 12115801"/>
                <a:gd name="connsiteY16" fmla="*/ 204354 h 5579544"/>
                <a:gd name="connsiteX17" fmla="*/ 6415088 w 12115801"/>
                <a:gd name="connsiteY17" fmla="*/ 4947804 h 5579544"/>
                <a:gd name="connsiteX18" fmla="*/ 7029451 w 12115801"/>
                <a:gd name="connsiteY18" fmla="*/ 933017 h 5579544"/>
                <a:gd name="connsiteX19" fmla="*/ 7372351 w 12115801"/>
                <a:gd name="connsiteY19" fmla="*/ 5019242 h 5579544"/>
                <a:gd name="connsiteX20" fmla="*/ 7972426 w 12115801"/>
                <a:gd name="connsiteY20" fmla="*/ 1990292 h 5579544"/>
                <a:gd name="connsiteX21" fmla="*/ 8315326 w 12115801"/>
                <a:gd name="connsiteY21" fmla="*/ 4604904 h 5579544"/>
                <a:gd name="connsiteX22" fmla="*/ 8786813 w 12115801"/>
                <a:gd name="connsiteY22" fmla="*/ 4329 h 5579544"/>
                <a:gd name="connsiteX23" fmla="*/ 9401176 w 12115801"/>
                <a:gd name="connsiteY23" fmla="*/ 5576454 h 5579544"/>
                <a:gd name="connsiteX24" fmla="*/ 9829801 w 12115801"/>
                <a:gd name="connsiteY24" fmla="*/ 847292 h 5579544"/>
                <a:gd name="connsiteX25" fmla="*/ 10115551 w 12115801"/>
                <a:gd name="connsiteY25" fmla="*/ 4533467 h 5579544"/>
                <a:gd name="connsiteX26" fmla="*/ 10587038 w 12115801"/>
                <a:gd name="connsiteY26" fmla="*/ 1733117 h 5579544"/>
                <a:gd name="connsiteX27" fmla="*/ 10901363 w 12115801"/>
                <a:gd name="connsiteY27" fmla="*/ 4076267 h 5579544"/>
                <a:gd name="connsiteX28" fmla="*/ 11258551 w 12115801"/>
                <a:gd name="connsiteY28" fmla="*/ 390092 h 5579544"/>
                <a:gd name="connsiteX29" fmla="*/ 11601451 w 12115801"/>
                <a:gd name="connsiteY29" fmla="*/ 5533592 h 5579544"/>
                <a:gd name="connsiteX30" fmla="*/ 11901488 w 12115801"/>
                <a:gd name="connsiteY30" fmla="*/ 918729 h 5579544"/>
                <a:gd name="connsiteX31" fmla="*/ 12115801 w 12115801"/>
                <a:gd name="connsiteY31" fmla="*/ 4519179 h 557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15801" h="5579544">
                  <a:moveTo>
                    <a:pt x="0" y="1275917"/>
                  </a:moveTo>
                  <a:cubicBezTo>
                    <a:pt x="132160" y="2874926"/>
                    <a:pt x="264320" y="4473935"/>
                    <a:pt x="400051" y="4404879"/>
                  </a:cubicBezTo>
                  <a:cubicBezTo>
                    <a:pt x="535782" y="4335823"/>
                    <a:pt x="673894" y="809192"/>
                    <a:pt x="814388" y="861579"/>
                  </a:cubicBezTo>
                  <a:cubicBezTo>
                    <a:pt x="954882" y="913966"/>
                    <a:pt x="1104901" y="4735873"/>
                    <a:pt x="1243013" y="4719204"/>
                  </a:cubicBezTo>
                  <a:cubicBezTo>
                    <a:pt x="1381125" y="4702535"/>
                    <a:pt x="1524001" y="835386"/>
                    <a:pt x="1643063" y="761567"/>
                  </a:cubicBezTo>
                  <a:cubicBezTo>
                    <a:pt x="1762125" y="687748"/>
                    <a:pt x="1847850" y="4131036"/>
                    <a:pt x="1957388" y="4276292"/>
                  </a:cubicBezTo>
                  <a:cubicBezTo>
                    <a:pt x="2066926" y="4421548"/>
                    <a:pt x="2178844" y="1664060"/>
                    <a:pt x="2300288" y="1633104"/>
                  </a:cubicBezTo>
                  <a:cubicBezTo>
                    <a:pt x="2421732" y="1602148"/>
                    <a:pt x="2547939" y="4323917"/>
                    <a:pt x="2686051" y="4090554"/>
                  </a:cubicBezTo>
                  <a:cubicBezTo>
                    <a:pt x="2824164" y="3857192"/>
                    <a:pt x="2971801" y="18617"/>
                    <a:pt x="3128963" y="232929"/>
                  </a:cubicBezTo>
                  <a:cubicBezTo>
                    <a:pt x="3286125" y="447241"/>
                    <a:pt x="3493295" y="5174023"/>
                    <a:pt x="3629026" y="5376429"/>
                  </a:cubicBezTo>
                  <a:cubicBezTo>
                    <a:pt x="3764757" y="5578835"/>
                    <a:pt x="3800476" y="1554523"/>
                    <a:pt x="3943351" y="1447367"/>
                  </a:cubicBezTo>
                  <a:cubicBezTo>
                    <a:pt x="4086226" y="1340211"/>
                    <a:pt x="4326732" y="4912086"/>
                    <a:pt x="4486276" y="4733492"/>
                  </a:cubicBezTo>
                  <a:cubicBezTo>
                    <a:pt x="4645820" y="4554898"/>
                    <a:pt x="4793457" y="349610"/>
                    <a:pt x="4900613" y="375804"/>
                  </a:cubicBezTo>
                  <a:cubicBezTo>
                    <a:pt x="5007769" y="401998"/>
                    <a:pt x="5026819" y="4578710"/>
                    <a:pt x="5129213" y="4890654"/>
                  </a:cubicBezTo>
                  <a:cubicBezTo>
                    <a:pt x="5231607" y="5202598"/>
                    <a:pt x="5386389" y="2154598"/>
                    <a:pt x="5514976" y="2247467"/>
                  </a:cubicBezTo>
                  <a:cubicBezTo>
                    <a:pt x="5643563" y="2340336"/>
                    <a:pt x="5786438" y="5788386"/>
                    <a:pt x="5900738" y="5447867"/>
                  </a:cubicBezTo>
                  <a:cubicBezTo>
                    <a:pt x="6015038" y="5107348"/>
                    <a:pt x="6115051" y="287698"/>
                    <a:pt x="6200776" y="204354"/>
                  </a:cubicBezTo>
                  <a:cubicBezTo>
                    <a:pt x="6286501" y="121010"/>
                    <a:pt x="6276975" y="4826360"/>
                    <a:pt x="6415088" y="4947804"/>
                  </a:cubicBezTo>
                  <a:cubicBezTo>
                    <a:pt x="6553201" y="5069248"/>
                    <a:pt x="6869907" y="921111"/>
                    <a:pt x="7029451" y="933017"/>
                  </a:cubicBezTo>
                  <a:cubicBezTo>
                    <a:pt x="7188995" y="944923"/>
                    <a:pt x="7215189" y="4843030"/>
                    <a:pt x="7372351" y="5019242"/>
                  </a:cubicBezTo>
                  <a:cubicBezTo>
                    <a:pt x="7529513" y="5195454"/>
                    <a:pt x="7815264" y="2059348"/>
                    <a:pt x="7972426" y="1990292"/>
                  </a:cubicBezTo>
                  <a:cubicBezTo>
                    <a:pt x="8129588" y="1921236"/>
                    <a:pt x="8179595" y="4935898"/>
                    <a:pt x="8315326" y="4604904"/>
                  </a:cubicBezTo>
                  <a:cubicBezTo>
                    <a:pt x="8451057" y="4273910"/>
                    <a:pt x="8605838" y="-157596"/>
                    <a:pt x="8786813" y="4329"/>
                  </a:cubicBezTo>
                  <a:cubicBezTo>
                    <a:pt x="8967788" y="166254"/>
                    <a:pt x="9227345" y="5435960"/>
                    <a:pt x="9401176" y="5576454"/>
                  </a:cubicBezTo>
                  <a:cubicBezTo>
                    <a:pt x="9575007" y="5716948"/>
                    <a:pt x="9710739" y="1021123"/>
                    <a:pt x="9829801" y="847292"/>
                  </a:cubicBezTo>
                  <a:cubicBezTo>
                    <a:pt x="9948863" y="673461"/>
                    <a:pt x="9989345" y="4385830"/>
                    <a:pt x="10115551" y="4533467"/>
                  </a:cubicBezTo>
                  <a:cubicBezTo>
                    <a:pt x="10241757" y="4681104"/>
                    <a:pt x="10456069" y="1809317"/>
                    <a:pt x="10587038" y="1733117"/>
                  </a:cubicBezTo>
                  <a:cubicBezTo>
                    <a:pt x="10718007" y="1656917"/>
                    <a:pt x="10789444" y="4300105"/>
                    <a:pt x="10901363" y="4076267"/>
                  </a:cubicBezTo>
                  <a:cubicBezTo>
                    <a:pt x="11013282" y="3852430"/>
                    <a:pt x="11141870" y="147204"/>
                    <a:pt x="11258551" y="390092"/>
                  </a:cubicBezTo>
                  <a:cubicBezTo>
                    <a:pt x="11375232" y="632980"/>
                    <a:pt x="11494295" y="5445486"/>
                    <a:pt x="11601451" y="5533592"/>
                  </a:cubicBezTo>
                  <a:cubicBezTo>
                    <a:pt x="11708607" y="5621698"/>
                    <a:pt x="11815763" y="1087798"/>
                    <a:pt x="11901488" y="918729"/>
                  </a:cubicBezTo>
                  <a:cubicBezTo>
                    <a:pt x="11987213" y="749660"/>
                    <a:pt x="12022932" y="4364398"/>
                    <a:pt x="12115801" y="4519179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10000"/>
                    </a:schemeClr>
                  </a:gs>
                  <a:gs pos="35000">
                    <a:schemeClr val="bg1">
                      <a:lumMod val="100000"/>
                      <a:alpha val="50000"/>
                    </a:schemeClr>
                  </a:gs>
                  <a:gs pos="73000">
                    <a:schemeClr val="bg1">
                      <a:alpha val="10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-3255705" y="-5214870"/>
            <a:ext cx="10264877" cy="1026487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27000">
                <a:srgbClr val="838587">
                  <a:alpha val="0"/>
                </a:srgbClr>
              </a:gs>
              <a:gs pos="100000">
                <a:schemeClr val="bg2">
                  <a:lumMod val="25000"/>
                  <a:alpha val="5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031356" y="2284023"/>
            <a:ext cx="3507063" cy="1975317"/>
            <a:chOff x="7627320" y="2384189"/>
            <a:chExt cx="3507063" cy="1975317"/>
          </a:xfrm>
        </p:grpSpPr>
        <p:sp>
          <p:nvSpPr>
            <p:cNvPr id="10" name="椭圆 9"/>
            <p:cNvSpPr/>
            <p:nvPr/>
          </p:nvSpPr>
          <p:spPr>
            <a:xfrm>
              <a:off x="8319677" y="2386755"/>
              <a:ext cx="1876717" cy="187671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6600000" scaled="0"/>
              </a:gradFill>
            </a:ln>
            <a:effectLst>
              <a:glow rad="190500">
                <a:schemeClr val="bg2">
                  <a:lumMod val="25000"/>
                  <a:alpha val="5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233059" y="2384189"/>
              <a:ext cx="1975318" cy="1975317"/>
              <a:chOff x="4272441" y="2057162"/>
              <a:chExt cx="372418" cy="372418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4273339" y="2057162"/>
                <a:ext cx="371520" cy="371520"/>
              </a:xfrm>
              <a:prstGeom prst="ellipse">
                <a:avLst/>
              </a:prstGeom>
              <a:blipFill>
                <a:blip r:embed="rId2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 rot="10800000">
                <a:off x="4272441" y="2058060"/>
                <a:ext cx="371520" cy="371520"/>
              </a:xfrm>
              <a:prstGeom prst="ellipse">
                <a:avLst/>
              </a:prstGeom>
              <a:gradFill>
                <a:gsLst>
                  <a:gs pos="0">
                    <a:schemeClr val="tx1"/>
                  </a:gs>
                  <a:gs pos="100000">
                    <a:schemeClr val="tx1">
                      <a:alpha val="5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空心弧 11"/>
            <p:cNvSpPr/>
            <p:nvPr/>
          </p:nvSpPr>
          <p:spPr>
            <a:xfrm rot="20850466">
              <a:off x="7627320" y="3091509"/>
              <a:ext cx="3507063" cy="802161"/>
            </a:xfrm>
            <a:prstGeom prst="blockArc">
              <a:avLst>
                <a:gd name="adj1" fmla="val 20361374"/>
                <a:gd name="adj2" fmla="val 11725350"/>
                <a:gd name="adj3" fmla="val 0"/>
              </a:avLst>
            </a:prstGeom>
            <a:noFill/>
            <a:ln w="3175">
              <a:solidFill>
                <a:schemeClr val="bg1">
                  <a:alpha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0346659" y="3340190"/>
              <a:ext cx="375343" cy="37534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76826" y="2540943"/>
            <a:ext cx="3042460" cy="1713634"/>
            <a:chOff x="7627320" y="2384189"/>
            <a:chExt cx="3507063" cy="1975317"/>
          </a:xfrm>
        </p:grpSpPr>
        <p:sp>
          <p:nvSpPr>
            <p:cNvPr id="17" name="椭圆 16"/>
            <p:cNvSpPr/>
            <p:nvPr/>
          </p:nvSpPr>
          <p:spPr>
            <a:xfrm>
              <a:off x="8319677" y="2386755"/>
              <a:ext cx="1876717" cy="187671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6600000" scaled="0"/>
              </a:gradFill>
            </a:ln>
            <a:effectLst>
              <a:glow rad="190500">
                <a:schemeClr val="bg2">
                  <a:lumMod val="25000"/>
                  <a:alpha val="5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233059" y="2384189"/>
              <a:ext cx="1975318" cy="1975317"/>
              <a:chOff x="4272441" y="2057162"/>
              <a:chExt cx="372418" cy="372418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273339" y="2057162"/>
                <a:ext cx="371520" cy="371520"/>
              </a:xfrm>
              <a:prstGeom prst="ellipse">
                <a:avLst/>
              </a:prstGeom>
              <a:blipFill>
                <a:blip r:embed="rId2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 rot="10800000">
                <a:off x="4272441" y="2058060"/>
                <a:ext cx="371520" cy="371520"/>
              </a:xfrm>
              <a:prstGeom prst="ellipse">
                <a:avLst/>
              </a:prstGeom>
              <a:gradFill>
                <a:gsLst>
                  <a:gs pos="0">
                    <a:schemeClr val="tx1"/>
                  </a:gs>
                  <a:gs pos="100000">
                    <a:schemeClr val="tx1">
                      <a:alpha val="5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空心弧 18"/>
            <p:cNvSpPr/>
            <p:nvPr/>
          </p:nvSpPr>
          <p:spPr>
            <a:xfrm rot="20850466">
              <a:off x="7627320" y="3091509"/>
              <a:ext cx="3507063" cy="802161"/>
            </a:xfrm>
            <a:prstGeom prst="blockArc">
              <a:avLst>
                <a:gd name="adj1" fmla="val 20361374"/>
                <a:gd name="adj2" fmla="val 11725350"/>
                <a:gd name="adj3" fmla="val 0"/>
              </a:avLst>
            </a:prstGeom>
            <a:noFill/>
            <a:ln w="3175">
              <a:solidFill>
                <a:schemeClr val="bg1">
                  <a:alpha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716902" y="3778058"/>
              <a:ext cx="375343" cy="37534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391543" y="2994363"/>
            <a:ext cx="1835946" cy="1034077"/>
            <a:chOff x="7627320" y="2384189"/>
            <a:chExt cx="3507063" cy="1975317"/>
          </a:xfrm>
        </p:grpSpPr>
        <p:sp>
          <p:nvSpPr>
            <p:cNvPr id="24" name="椭圆 23"/>
            <p:cNvSpPr/>
            <p:nvPr/>
          </p:nvSpPr>
          <p:spPr>
            <a:xfrm>
              <a:off x="8319677" y="2386755"/>
              <a:ext cx="1876717" cy="187671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6600000" scaled="0"/>
              </a:gradFill>
            </a:ln>
            <a:effectLst>
              <a:glow rad="190500">
                <a:schemeClr val="bg2">
                  <a:lumMod val="25000"/>
                  <a:alpha val="5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233059" y="2384189"/>
              <a:ext cx="1975318" cy="1975317"/>
              <a:chOff x="4272441" y="2057162"/>
              <a:chExt cx="372418" cy="37241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273339" y="2057162"/>
                <a:ext cx="371520" cy="371520"/>
              </a:xfrm>
              <a:prstGeom prst="ellipse">
                <a:avLst/>
              </a:prstGeom>
              <a:blipFill>
                <a:blip r:embed="rId2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 rot="10800000">
                <a:off x="4272441" y="2058060"/>
                <a:ext cx="371520" cy="371520"/>
              </a:xfrm>
              <a:prstGeom prst="ellipse">
                <a:avLst/>
              </a:prstGeom>
              <a:gradFill>
                <a:gsLst>
                  <a:gs pos="0">
                    <a:schemeClr val="tx1"/>
                  </a:gs>
                  <a:gs pos="100000">
                    <a:schemeClr val="tx1">
                      <a:alpha val="5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空心弧 25"/>
            <p:cNvSpPr/>
            <p:nvPr/>
          </p:nvSpPr>
          <p:spPr>
            <a:xfrm rot="20850466">
              <a:off x="7627320" y="3091509"/>
              <a:ext cx="3507063" cy="802161"/>
            </a:xfrm>
            <a:prstGeom prst="blockArc">
              <a:avLst>
                <a:gd name="adj1" fmla="val 20361374"/>
                <a:gd name="adj2" fmla="val 11725350"/>
                <a:gd name="adj3" fmla="val 0"/>
              </a:avLst>
            </a:prstGeom>
            <a:noFill/>
            <a:ln w="3175">
              <a:solidFill>
                <a:schemeClr val="bg1">
                  <a:alpha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7836006" y="3783708"/>
              <a:ext cx="375343" cy="37534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5020" y="4573429"/>
            <a:ext cx="3521203" cy="920151"/>
            <a:chOff x="6589022" y="4822534"/>
            <a:chExt cx="3521203" cy="920151"/>
          </a:xfrm>
        </p:grpSpPr>
        <p:sp>
          <p:nvSpPr>
            <p:cNvPr id="31" name="文本框 30"/>
            <p:cNvSpPr txBox="1"/>
            <p:nvPr/>
          </p:nvSpPr>
          <p:spPr>
            <a:xfrm>
              <a:off x="6589022" y="4822534"/>
              <a:ext cx="2621230" cy="584775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 初创阶段    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399501" y="5399834"/>
              <a:ext cx="2710724" cy="342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2200"/>
                </a:lnSpc>
                <a:buFont typeface="Arial" panose="020B0604020202020204" pitchFamily="34" charset="0"/>
                <a:buChar char="•"/>
              </a:pPr>
              <a:r>
                <a:rPr lang="zh-CN" altLang="en-US" spc="3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体验场馆直接收益</a:t>
              </a:r>
              <a:endParaRPr lang="en-US" altLang="zh-CN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300777" y="4573429"/>
            <a:ext cx="3716889" cy="1310834"/>
            <a:chOff x="6589022" y="4822534"/>
            <a:chExt cx="3716889" cy="1310834"/>
          </a:xfrm>
        </p:grpSpPr>
        <p:sp>
          <p:nvSpPr>
            <p:cNvPr id="34" name="文本框 33"/>
            <p:cNvSpPr txBox="1"/>
            <p:nvPr/>
          </p:nvSpPr>
          <p:spPr>
            <a:xfrm>
              <a:off x="6589022" y="4822534"/>
              <a:ext cx="2621230" cy="584775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 发展阶段    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399501" y="5399834"/>
              <a:ext cx="2906410" cy="733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2200"/>
                </a:lnSpc>
                <a:buFont typeface="Arial" panose="020B0604020202020204" pitchFamily="34" charset="0"/>
                <a:buChar char="•"/>
              </a:pPr>
              <a:r>
                <a:rPr lang="zh-CN" altLang="en-US" spc="3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争取残联等组织支持</a:t>
              </a:r>
              <a:endParaRPr lang="en-US" altLang="zh-CN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ts val="22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pc="3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视障者生活用品代销</a:t>
              </a:r>
              <a:endParaRPr lang="en-US" altLang="zh-CN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361833" y="4573429"/>
            <a:ext cx="3521203" cy="1669907"/>
            <a:chOff x="6589022" y="4822534"/>
            <a:chExt cx="3521203" cy="1669907"/>
          </a:xfrm>
        </p:grpSpPr>
        <p:sp>
          <p:nvSpPr>
            <p:cNvPr id="37" name="文本框 36"/>
            <p:cNvSpPr txBox="1"/>
            <p:nvPr/>
          </p:nvSpPr>
          <p:spPr>
            <a:xfrm>
              <a:off x="6589022" y="4822534"/>
              <a:ext cx="2621230" cy="584775"/>
            </a:xfrm>
            <a:prstGeom prst="rect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 成熟阶段    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399501" y="5399834"/>
              <a:ext cx="2710724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2200"/>
                </a:lnSpc>
                <a:buFont typeface="Arial" panose="020B0604020202020204" pitchFamily="34" charset="0"/>
                <a:buChar char="•"/>
              </a:pPr>
              <a:r>
                <a:rPr lang="zh-CN" altLang="en-US" spc="3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拓展增值服务</a:t>
              </a:r>
              <a:endParaRPr lang="en-US" altLang="zh-CN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ts val="22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pc="3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争取企业无偿捐赠</a:t>
              </a:r>
              <a:endParaRPr lang="en-US" altLang="zh-CN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ts val="22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spc="3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设立社会公益基金</a:t>
              </a:r>
              <a:endParaRPr lang="en-US" altLang="zh-CN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2900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42866" y="652896"/>
            <a:ext cx="12115801" cy="5579544"/>
          </a:xfrm>
          <a:custGeom>
            <a:avLst/>
            <a:gdLst>
              <a:gd name="connsiteX0" fmla="*/ 0 w 12115801"/>
              <a:gd name="connsiteY0" fmla="*/ 1275917 h 5579544"/>
              <a:gd name="connsiteX1" fmla="*/ 400051 w 12115801"/>
              <a:gd name="connsiteY1" fmla="*/ 4404879 h 5579544"/>
              <a:gd name="connsiteX2" fmla="*/ 814388 w 12115801"/>
              <a:gd name="connsiteY2" fmla="*/ 861579 h 5579544"/>
              <a:gd name="connsiteX3" fmla="*/ 1243013 w 12115801"/>
              <a:gd name="connsiteY3" fmla="*/ 4719204 h 5579544"/>
              <a:gd name="connsiteX4" fmla="*/ 1643063 w 12115801"/>
              <a:gd name="connsiteY4" fmla="*/ 761567 h 5579544"/>
              <a:gd name="connsiteX5" fmla="*/ 1957388 w 12115801"/>
              <a:gd name="connsiteY5" fmla="*/ 4276292 h 5579544"/>
              <a:gd name="connsiteX6" fmla="*/ 2300288 w 12115801"/>
              <a:gd name="connsiteY6" fmla="*/ 1633104 h 5579544"/>
              <a:gd name="connsiteX7" fmla="*/ 2686051 w 12115801"/>
              <a:gd name="connsiteY7" fmla="*/ 4090554 h 5579544"/>
              <a:gd name="connsiteX8" fmla="*/ 3128963 w 12115801"/>
              <a:gd name="connsiteY8" fmla="*/ 232929 h 5579544"/>
              <a:gd name="connsiteX9" fmla="*/ 3629026 w 12115801"/>
              <a:gd name="connsiteY9" fmla="*/ 5376429 h 5579544"/>
              <a:gd name="connsiteX10" fmla="*/ 3943351 w 12115801"/>
              <a:gd name="connsiteY10" fmla="*/ 1447367 h 5579544"/>
              <a:gd name="connsiteX11" fmla="*/ 4486276 w 12115801"/>
              <a:gd name="connsiteY11" fmla="*/ 4733492 h 5579544"/>
              <a:gd name="connsiteX12" fmla="*/ 4900613 w 12115801"/>
              <a:gd name="connsiteY12" fmla="*/ 375804 h 5579544"/>
              <a:gd name="connsiteX13" fmla="*/ 5129213 w 12115801"/>
              <a:gd name="connsiteY13" fmla="*/ 4890654 h 5579544"/>
              <a:gd name="connsiteX14" fmla="*/ 5514976 w 12115801"/>
              <a:gd name="connsiteY14" fmla="*/ 2247467 h 5579544"/>
              <a:gd name="connsiteX15" fmla="*/ 5900738 w 12115801"/>
              <a:gd name="connsiteY15" fmla="*/ 5447867 h 5579544"/>
              <a:gd name="connsiteX16" fmla="*/ 6200776 w 12115801"/>
              <a:gd name="connsiteY16" fmla="*/ 204354 h 5579544"/>
              <a:gd name="connsiteX17" fmla="*/ 6415088 w 12115801"/>
              <a:gd name="connsiteY17" fmla="*/ 4947804 h 5579544"/>
              <a:gd name="connsiteX18" fmla="*/ 7029451 w 12115801"/>
              <a:gd name="connsiteY18" fmla="*/ 933017 h 5579544"/>
              <a:gd name="connsiteX19" fmla="*/ 7372351 w 12115801"/>
              <a:gd name="connsiteY19" fmla="*/ 5019242 h 5579544"/>
              <a:gd name="connsiteX20" fmla="*/ 7972426 w 12115801"/>
              <a:gd name="connsiteY20" fmla="*/ 1990292 h 5579544"/>
              <a:gd name="connsiteX21" fmla="*/ 8315326 w 12115801"/>
              <a:gd name="connsiteY21" fmla="*/ 4604904 h 5579544"/>
              <a:gd name="connsiteX22" fmla="*/ 8786813 w 12115801"/>
              <a:gd name="connsiteY22" fmla="*/ 4329 h 5579544"/>
              <a:gd name="connsiteX23" fmla="*/ 9401176 w 12115801"/>
              <a:gd name="connsiteY23" fmla="*/ 5576454 h 5579544"/>
              <a:gd name="connsiteX24" fmla="*/ 9829801 w 12115801"/>
              <a:gd name="connsiteY24" fmla="*/ 847292 h 5579544"/>
              <a:gd name="connsiteX25" fmla="*/ 10115551 w 12115801"/>
              <a:gd name="connsiteY25" fmla="*/ 4533467 h 5579544"/>
              <a:gd name="connsiteX26" fmla="*/ 10587038 w 12115801"/>
              <a:gd name="connsiteY26" fmla="*/ 1733117 h 5579544"/>
              <a:gd name="connsiteX27" fmla="*/ 10901363 w 12115801"/>
              <a:gd name="connsiteY27" fmla="*/ 4076267 h 5579544"/>
              <a:gd name="connsiteX28" fmla="*/ 11258551 w 12115801"/>
              <a:gd name="connsiteY28" fmla="*/ 390092 h 5579544"/>
              <a:gd name="connsiteX29" fmla="*/ 11601451 w 12115801"/>
              <a:gd name="connsiteY29" fmla="*/ 5533592 h 5579544"/>
              <a:gd name="connsiteX30" fmla="*/ 11901488 w 12115801"/>
              <a:gd name="connsiteY30" fmla="*/ 918729 h 5579544"/>
              <a:gd name="connsiteX31" fmla="*/ 12115801 w 12115801"/>
              <a:gd name="connsiteY31" fmla="*/ 4519179 h 557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115801" h="5579544">
                <a:moveTo>
                  <a:pt x="0" y="1275917"/>
                </a:moveTo>
                <a:cubicBezTo>
                  <a:pt x="132160" y="2874926"/>
                  <a:pt x="264320" y="4473935"/>
                  <a:pt x="400051" y="4404879"/>
                </a:cubicBezTo>
                <a:cubicBezTo>
                  <a:pt x="535782" y="4335823"/>
                  <a:pt x="673894" y="809192"/>
                  <a:pt x="814388" y="861579"/>
                </a:cubicBezTo>
                <a:cubicBezTo>
                  <a:pt x="954882" y="913966"/>
                  <a:pt x="1104901" y="4735873"/>
                  <a:pt x="1243013" y="4719204"/>
                </a:cubicBezTo>
                <a:cubicBezTo>
                  <a:pt x="1381125" y="4702535"/>
                  <a:pt x="1524001" y="835386"/>
                  <a:pt x="1643063" y="761567"/>
                </a:cubicBezTo>
                <a:cubicBezTo>
                  <a:pt x="1762125" y="687748"/>
                  <a:pt x="1847850" y="4131036"/>
                  <a:pt x="1957388" y="4276292"/>
                </a:cubicBezTo>
                <a:cubicBezTo>
                  <a:pt x="2066926" y="4421548"/>
                  <a:pt x="2178844" y="1664060"/>
                  <a:pt x="2300288" y="1633104"/>
                </a:cubicBezTo>
                <a:cubicBezTo>
                  <a:pt x="2421732" y="1602148"/>
                  <a:pt x="2547939" y="4323917"/>
                  <a:pt x="2686051" y="4090554"/>
                </a:cubicBezTo>
                <a:cubicBezTo>
                  <a:pt x="2824164" y="3857192"/>
                  <a:pt x="2971801" y="18617"/>
                  <a:pt x="3128963" y="232929"/>
                </a:cubicBezTo>
                <a:cubicBezTo>
                  <a:pt x="3286125" y="447241"/>
                  <a:pt x="3493295" y="5174023"/>
                  <a:pt x="3629026" y="5376429"/>
                </a:cubicBezTo>
                <a:cubicBezTo>
                  <a:pt x="3764757" y="5578835"/>
                  <a:pt x="3800476" y="1554523"/>
                  <a:pt x="3943351" y="1447367"/>
                </a:cubicBezTo>
                <a:cubicBezTo>
                  <a:pt x="4086226" y="1340211"/>
                  <a:pt x="4326732" y="4912086"/>
                  <a:pt x="4486276" y="4733492"/>
                </a:cubicBezTo>
                <a:cubicBezTo>
                  <a:pt x="4645820" y="4554898"/>
                  <a:pt x="4793457" y="349610"/>
                  <a:pt x="4900613" y="375804"/>
                </a:cubicBezTo>
                <a:cubicBezTo>
                  <a:pt x="5007769" y="401998"/>
                  <a:pt x="5026819" y="4578710"/>
                  <a:pt x="5129213" y="4890654"/>
                </a:cubicBezTo>
                <a:cubicBezTo>
                  <a:pt x="5231607" y="5202598"/>
                  <a:pt x="5386389" y="2154598"/>
                  <a:pt x="5514976" y="2247467"/>
                </a:cubicBezTo>
                <a:cubicBezTo>
                  <a:pt x="5643563" y="2340336"/>
                  <a:pt x="5786438" y="5788386"/>
                  <a:pt x="5900738" y="5447867"/>
                </a:cubicBezTo>
                <a:cubicBezTo>
                  <a:pt x="6015038" y="5107348"/>
                  <a:pt x="6115051" y="287698"/>
                  <a:pt x="6200776" y="204354"/>
                </a:cubicBezTo>
                <a:cubicBezTo>
                  <a:pt x="6286501" y="121010"/>
                  <a:pt x="6276975" y="4826360"/>
                  <a:pt x="6415088" y="4947804"/>
                </a:cubicBezTo>
                <a:cubicBezTo>
                  <a:pt x="6553201" y="5069248"/>
                  <a:pt x="6869907" y="921111"/>
                  <a:pt x="7029451" y="933017"/>
                </a:cubicBezTo>
                <a:cubicBezTo>
                  <a:pt x="7188995" y="944923"/>
                  <a:pt x="7215189" y="4843030"/>
                  <a:pt x="7372351" y="5019242"/>
                </a:cubicBezTo>
                <a:cubicBezTo>
                  <a:pt x="7529513" y="5195454"/>
                  <a:pt x="7815264" y="2059348"/>
                  <a:pt x="7972426" y="1990292"/>
                </a:cubicBezTo>
                <a:cubicBezTo>
                  <a:pt x="8129588" y="1921236"/>
                  <a:pt x="8179595" y="4935898"/>
                  <a:pt x="8315326" y="4604904"/>
                </a:cubicBezTo>
                <a:cubicBezTo>
                  <a:pt x="8451057" y="4273910"/>
                  <a:pt x="8605838" y="-157596"/>
                  <a:pt x="8786813" y="4329"/>
                </a:cubicBezTo>
                <a:cubicBezTo>
                  <a:pt x="8967788" y="166254"/>
                  <a:pt x="9227345" y="5435960"/>
                  <a:pt x="9401176" y="5576454"/>
                </a:cubicBezTo>
                <a:cubicBezTo>
                  <a:pt x="9575007" y="5716948"/>
                  <a:pt x="9710739" y="1021123"/>
                  <a:pt x="9829801" y="847292"/>
                </a:cubicBezTo>
                <a:cubicBezTo>
                  <a:pt x="9948863" y="673461"/>
                  <a:pt x="9989345" y="4385830"/>
                  <a:pt x="10115551" y="4533467"/>
                </a:cubicBezTo>
                <a:cubicBezTo>
                  <a:pt x="10241757" y="4681104"/>
                  <a:pt x="10456069" y="1809317"/>
                  <a:pt x="10587038" y="1733117"/>
                </a:cubicBezTo>
                <a:cubicBezTo>
                  <a:pt x="10718007" y="1656917"/>
                  <a:pt x="10789444" y="4300105"/>
                  <a:pt x="10901363" y="4076267"/>
                </a:cubicBezTo>
                <a:cubicBezTo>
                  <a:pt x="11013282" y="3852430"/>
                  <a:pt x="11141870" y="147204"/>
                  <a:pt x="11258551" y="390092"/>
                </a:cubicBezTo>
                <a:cubicBezTo>
                  <a:pt x="11375232" y="632980"/>
                  <a:pt x="11494295" y="5445486"/>
                  <a:pt x="11601451" y="5533592"/>
                </a:cubicBezTo>
                <a:cubicBezTo>
                  <a:pt x="11708607" y="5621698"/>
                  <a:pt x="11815763" y="1087798"/>
                  <a:pt x="11901488" y="918729"/>
                </a:cubicBezTo>
                <a:cubicBezTo>
                  <a:pt x="11987213" y="749660"/>
                  <a:pt x="12022932" y="4364398"/>
                  <a:pt x="12115801" y="4519179"/>
                </a:cubicBezTo>
              </a:path>
            </a:pathLst>
          </a:custGeom>
          <a:noFill/>
          <a:ln>
            <a:solidFill>
              <a:schemeClr val="bg1">
                <a:lumMod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空心弧 14"/>
          <p:cNvSpPr/>
          <p:nvPr/>
        </p:nvSpPr>
        <p:spPr>
          <a:xfrm>
            <a:off x="5855970" y="1322067"/>
            <a:ext cx="4191000" cy="4191000"/>
          </a:xfrm>
          <a:prstGeom prst="blockArc">
            <a:avLst>
              <a:gd name="adj1" fmla="val 10800000"/>
              <a:gd name="adj2" fmla="val 16192361"/>
              <a:gd name="adj3" fmla="val 15658"/>
            </a:avLst>
          </a:prstGeom>
          <a:solidFill>
            <a:srgbClr val="C55A1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空心弧 15"/>
          <p:cNvSpPr/>
          <p:nvPr/>
        </p:nvSpPr>
        <p:spPr>
          <a:xfrm rot="5400000">
            <a:off x="5863590" y="1314447"/>
            <a:ext cx="4191000" cy="4191000"/>
          </a:xfrm>
          <a:prstGeom prst="blockArc">
            <a:avLst>
              <a:gd name="adj1" fmla="val 10800000"/>
              <a:gd name="adj2" fmla="val 16192361"/>
              <a:gd name="adj3" fmla="val 15658"/>
            </a:avLst>
          </a:prstGeom>
          <a:solidFill>
            <a:srgbClr val="1F4E7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空心弧 16"/>
          <p:cNvSpPr/>
          <p:nvPr/>
        </p:nvSpPr>
        <p:spPr>
          <a:xfrm flipV="1">
            <a:off x="5855970" y="1329687"/>
            <a:ext cx="4191000" cy="4191000"/>
          </a:xfrm>
          <a:prstGeom prst="blockArc">
            <a:avLst>
              <a:gd name="adj1" fmla="val 10800000"/>
              <a:gd name="adj2" fmla="val 16192361"/>
              <a:gd name="adj3" fmla="val 15658"/>
            </a:avLst>
          </a:prstGeom>
          <a:solidFill>
            <a:srgbClr val="385723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空心弧 17"/>
          <p:cNvSpPr/>
          <p:nvPr/>
        </p:nvSpPr>
        <p:spPr>
          <a:xfrm rot="16200000" flipV="1">
            <a:off x="5863590" y="1337307"/>
            <a:ext cx="4191000" cy="4191000"/>
          </a:xfrm>
          <a:prstGeom prst="blockArc">
            <a:avLst>
              <a:gd name="adj1" fmla="val 10800000"/>
              <a:gd name="adj2" fmla="val 16192361"/>
              <a:gd name="adj3" fmla="val 15658"/>
            </a:avLst>
          </a:prstGeom>
          <a:solidFill>
            <a:srgbClr val="BF9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" name="直接连接符 154"/>
          <p:cNvCxnSpPr/>
          <p:nvPr/>
        </p:nvCxnSpPr>
        <p:spPr>
          <a:xfrm>
            <a:off x="4164330" y="3425187"/>
            <a:ext cx="736092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155"/>
          <p:cNvCxnSpPr/>
          <p:nvPr/>
        </p:nvCxnSpPr>
        <p:spPr>
          <a:xfrm>
            <a:off x="7959090" y="312100"/>
            <a:ext cx="0" cy="62372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6595110" y="2061207"/>
            <a:ext cx="2727960" cy="272796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482840" y="2948937"/>
            <a:ext cx="952500" cy="95250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361387" y="850588"/>
            <a:ext cx="5215890" cy="5215890"/>
          </a:xfrm>
          <a:prstGeom prst="ellipse">
            <a:avLst/>
          </a:prstGeom>
          <a:noFill/>
          <a:ln w="38100"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/>
          </a:p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959090" y="1261193"/>
            <a:ext cx="13023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综合化的产品与服务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772156" y="1760996"/>
            <a:ext cx="121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文化特色和公益特色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399460" y="2346527"/>
            <a:ext cx="1118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推陈出新，创意至上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118643" y="2494119"/>
            <a:ext cx="928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-3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产品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12494" y="3634439"/>
            <a:ext cx="928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-3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价格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840736" y="3687844"/>
            <a:ext cx="928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-3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渠道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768149" y="2520548"/>
            <a:ext cx="9284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-3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营销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583411" y="3017785"/>
            <a:ext cx="11188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质量保证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239913" y="4003788"/>
            <a:ext cx="1118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分别定价，灵活消费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380179" y="4871828"/>
            <a:ext cx="11188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折扣营销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513617" y="4972734"/>
            <a:ext cx="14375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媒体营销渠道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969286" y="4302830"/>
            <a:ext cx="1118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集聚企业营销渠道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555074" y="3659268"/>
            <a:ext cx="1118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分阶段扩展覆盖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238170" y="2527721"/>
            <a:ext cx="14915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多元化广告宣传，线上线下推进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717915" y="1828153"/>
            <a:ext cx="1491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保证项目质量，加强品牌建设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384663" y="1198456"/>
            <a:ext cx="1635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减少顾客流失，提高顾客忠诚度</a:t>
            </a:r>
          </a:p>
        </p:txBody>
      </p:sp>
      <p:sp>
        <p:nvSpPr>
          <p:cNvPr id="33" name="空心弧 32"/>
          <p:cNvSpPr/>
          <p:nvPr/>
        </p:nvSpPr>
        <p:spPr>
          <a:xfrm rot="20099141">
            <a:off x="3309387" y="1946716"/>
            <a:ext cx="8774440" cy="2956942"/>
          </a:xfrm>
          <a:prstGeom prst="blockArc">
            <a:avLst>
              <a:gd name="adj1" fmla="val 12745303"/>
              <a:gd name="adj2" fmla="val 12349060"/>
              <a:gd name="adj3" fmla="val 0"/>
            </a:avLst>
          </a:prstGeom>
          <a:ln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42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0800000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0800000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1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5" grpId="0" animBg="1"/>
      <p:bldP spid="16" grpId="0" animBg="1"/>
      <p:bldP spid="17" grpId="0" animBg="1"/>
      <p:bldP spid="18" grpId="0" animBg="1"/>
      <p:bldP spid="4" grpId="0" animBg="1"/>
      <p:bldP spid="5" grpId="0" animBg="1"/>
      <p:bldP spid="6" grpId="0" animBg="1"/>
      <p:bldP spid="6" grpId="1" animBg="1"/>
      <p:bldP spid="7" grpId="0"/>
      <p:bldP spid="8" grpId="0"/>
      <p:bldP spid="9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100632" y="1538347"/>
            <a:ext cx="3600000" cy="36000"/>
            <a:chOff x="4340550" y="2044020"/>
            <a:chExt cx="2384450" cy="72000"/>
          </a:xfrm>
        </p:grpSpPr>
        <p:sp>
          <p:nvSpPr>
            <p:cNvPr id="26" name="圆角矩形 25"/>
            <p:cNvSpPr/>
            <p:nvPr/>
          </p:nvSpPr>
          <p:spPr>
            <a:xfrm>
              <a:off x="4340550" y="2044020"/>
              <a:ext cx="2340000" cy="72000"/>
            </a:xfrm>
            <a:prstGeom prst="roundRect">
              <a:avLst>
                <a:gd name="adj" fmla="val 50000"/>
              </a:avLst>
            </a:prstGeom>
            <a:noFill/>
            <a:ln w="3175">
              <a:gradFill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4451350" y="2080020"/>
              <a:ext cx="2273650" cy="0"/>
            </a:xfrm>
            <a:prstGeom prst="line">
              <a:avLst/>
            </a:prstGeom>
            <a:ln w="1778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0" scaled="0"/>
              </a:gradFill>
              <a:round/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809804" y="440205"/>
            <a:ext cx="3600000" cy="36000"/>
            <a:chOff x="4340550" y="2044020"/>
            <a:chExt cx="2384450" cy="72000"/>
          </a:xfrm>
        </p:grpSpPr>
        <p:sp>
          <p:nvSpPr>
            <p:cNvPr id="29" name="圆角矩形 28"/>
            <p:cNvSpPr/>
            <p:nvPr/>
          </p:nvSpPr>
          <p:spPr>
            <a:xfrm>
              <a:off x="4340550" y="2044020"/>
              <a:ext cx="2340000" cy="72000"/>
            </a:xfrm>
            <a:prstGeom prst="roundRect">
              <a:avLst>
                <a:gd name="adj" fmla="val 50000"/>
              </a:avLst>
            </a:prstGeom>
            <a:noFill/>
            <a:ln w="3175">
              <a:gradFill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4451350" y="2080020"/>
              <a:ext cx="2273650" cy="0"/>
            </a:xfrm>
            <a:prstGeom prst="line">
              <a:avLst/>
            </a:prstGeom>
            <a:ln w="1778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0" scaled="0"/>
              </a:gradFill>
              <a:round/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3726582" y="1815618"/>
            <a:ext cx="1800000" cy="36000"/>
            <a:chOff x="4340550" y="2044020"/>
            <a:chExt cx="2384450" cy="72000"/>
          </a:xfrm>
        </p:grpSpPr>
        <p:sp>
          <p:nvSpPr>
            <p:cNvPr id="32" name="圆角矩形 31"/>
            <p:cNvSpPr/>
            <p:nvPr/>
          </p:nvSpPr>
          <p:spPr>
            <a:xfrm>
              <a:off x="4340550" y="2044020"/>
              <a:ext cx="2340000" cy="72000"/>
            </a:xfrm>
            <a:prstGeom prst="roundRect">
              <a:avLst>
                <a:gd name="adj" fmla="val 50000"/>
              </a:avLst>
            </a:prstGeom>
            <a:noFill/>
            <a:ln w="3175">
              <a:gradFill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451350" y="2080020"/>
              <a:ext cx="2273650" cy="0"/>
            </a:xfrm>
            <a:prstGeom prst="line">
              <a:avLst/>
            </a:prstGeom>
            <a:ln w="1778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0" scaled="0"/>
              </a:gradFill>
              <a:round/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750403" y="4663212"/>
            <a:ext cx="3600000" cy="36000"/>
            <a:chOff x="4340550" y="2044020"/>
            <a:chExt cx="2384450" cy="72000"/>
          </a:xfrm>
        </p:grpSpPr>
        <p:sp>
          <p:nvSpPr>
            <p:cNvPr id="35" name="圆角矩形 34"/>
            <p:cNvSpPr/>
            <p:nvPr/>
          </p:nvSpPr>
          <p:spPr>
            <a:xfrm>
              <a:off x="4340550" y="2044020"/>
              <a:ext cx="2340000" cy="72000"/>
            </a:xfrm>
            <a:prstGeom prst="roundRect">
              <a:avLst>
                <a:gd name="adj" fmla="val 50000"/>
              </a:avLst>
            </a:prstGeom>
            <a:noFill/>
            <a:ln w="3175">
              <a:gradFill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4451350" y="2080020"/>
              <a:ext cx="2273650" cy="0"/>
            </a:xfrm>
            <a:prstGeom prst="line">
              <a:avLst/>
            </a:prstGeom>
            <a:ln w="1778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0" scaled="0"/>
              </a:gradFill>
              <a:round/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5274558" y="5691563"/>
            <a:ext cx="2880000" cy="36000"/>
            <a:chOff x="4340550" y="2044020"/>
            <a:chExt cx="2384450" cy="72000"/>
          </a:xfrm>
        </p:grpSpPr>
        <p:sp>
          <p:nvSpPr>
            <p:cNvPr id="38" name="圆角矩形 37"/>
            <p:cNvSpPr/>
            <p:nvPr/>
          </p:nvSpPr>
          <p:spPr>
            <a:xfrm>
              <a:off x="4340550" y="2044020"/>
              <a:ext cx="2340000" cy="72000"/>
            </a:xfrm>
            <a:prstGeom prst="roundRect">
              <a:avLst>
                <a:gd name="adj" fmla="val 50000"/>
              </a:avLst>
            </a:prstGeom>
            <a:noFill/>
            <a:ln w="3175">
              <a:gradFill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4451350" y="2080020"/>
              <a:ext cx="2273650" cy="0"/>
            </a:xfrm>
            <a:prstGeom prst="line">
              <a:avLst/>
            </a:prstGeom>
            <a:ln w="1778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0" scaled="0"/>
              </a:gradFill>
              <a:round/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883430" y="1538347"/>
            <a:ext cx="2653204" cy="2540000"/>
            <a:chOff x="1551086" y="2165677"/>
            <a:chExt cx="2653204" cy="2540000"/>
          </a:xfrm>
        </p:grpSpPr>
        <p:sp>
          <p:nvSpPr>
            <p:cNvPr id="2" name="文本框 1"/>
            <p:cNvSpPr txBox="1"/>
            <p:nvPr/>
          </p:nvSpPr>
          <p:spPr>
            <a:xfrm>
              <a:off x="1551086" y="3111083"/>
              <a:ext cx="2653204" cy="649188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  初创阶段</a:t>
              </a:r>
            </a:p>
          </p:txBody>
        </p:sp>
        <p:sp>
          <p:nvSpPr>
            <p:cNvPr id="4" name="饼形 3"/>
            <p:cNvSpPr/>
            <p:nvPr/>
          </p:nvSpPr>
          <p:spPr>
            <a:xfrm>
              <a:off x="1664290" y="2165677"/>
              <a:ext cx="2540000" cy="2540000"/>
            </a:xfrm>
            <a:prstGeom prst="pie">
              <a:avLst>
                <a:gd name="adj1" fmla="val 16189344"/>
                <a:gd name="adj2" fmla="val 5454728"/>
              </a:avLst>
            </a:prstGeom>
            <a:gradFill>
              <a:gsLst>
                <a:gs pos="0">
                  <a:schemeClr val="bg1">
                    <a:alpha val="0"/>
                    <a:lumMod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36922" y="1086590"/>
            <a:ext cx="3443514" cy="3443514"/>
            <a:chOff x="1664290" y="2165677"/>
            <a:chExt cx="2540000" cy="2540000"/>
          </a:xfrm>
        </p:grpSpPr>
        <p:sp>
          <p:nvSpPr>
            <p:cNvPr id="7" name="文本框 6"/>
            <p:cNvSpPr txBox="1"/>
            <p:nvPr/>
          </p:nvSpPr>
          <p:spPr>
            <a:xfrm>
              <a:off x="2035146" y="3164612"/>
              <a:ext cx="2169144" cy="542701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  成长阶段</a:t>
              </a:r>
            </a:p>
          </p:txBody>
        </p:sp>
        <p:sp>
          <p:nvSpPr>
            <p:cNvPr id="8" name="饼形 7"/>
            <p:cNvSpPr/>
            <p:nvPr/>
          </p:nvSpPr>
          <p:spPr>
            <a:xfrm>
              <a:off x="1664290" y="2165677"/>
              <a:ext cx="2540000" cy="2540000"/>
            </a:xfrm>
            <a:prstGeom prst="pie">
              <a:avLst>
                <a:gd name="adj1" fmla="val 16189344"/>
                <a:gd name="adj2" fmla="val 5454728"/>
              </a:avLst>
            </a:prstGeom>
            <a:gradFill>
              <a:gsLst>
                <a:gs pos="0">
                  <a:schemeClr val="bg1">
                    <a:alpha val="0"/>
                    <a:lumMod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34980" y="242695"/>
            <a:ext cx="5131305" cy="5131305"/>
            <a:chOff x="1664290" y="2165677"/>
            <a:chExt cx="2540000" cy="2540000"/>
          </a:xfrm>
        </p:grpSpPr>
        <p:sp>
          <p:nvSpPr>
            <p:cNvPr id="13" name="文本框 12"/>
            <p:cNvSpPr txBox="1"/>
            <p:nvPr/>
          </p:nvSpPr>
          <p:spPr>
            <a:xfrm>
              <a:off x="2452470" y="3211667"/>
              <a:ext cx="1751820" cy="449888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3600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  成长阶段</a:t>
              </a:r>
            </a:p>
          </p:txBody>
        </p:sp>
        <p:sp>
          <p:nvSpPr>
            <p:cNvPr id="14" name="饼形 13"/>
            <p:cNvSpPr/>
            <p:nvPr/>
          </p:nvSpPr>
          <p:spPr>
            <a:xfrm>
              <a:off x="1664290" y="2165677"/>
              <a:ext cx="2540000" cy="2540000"/>
            </a:xfrm>
            <a:prstGeom prst="pie">
              <a:avLst>
                <a:gd name="adj1" fmla="val 16189344"/>
                <a:gd name="adj2" fmla="val 5454728"/>
              </a:avLst>
            </a:prstGeom>
            <a:gradFill>
              <a:gsLst>
                <a:gs pos="0">
                  <a:schemeClr val="bg1">
                    <a:alpha val="0"/>
                    <a:lumMod val="0"/>
                  </a:schemeClr>
                </a:gs>
                <a:gs pos="100000">
                  <a:schemeClr val="bg1">
                    <a:alpha val="3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2940" y="3420978"/>
            <a:ext cx="3074255" cy="2246266"/>
            <a:chOff x="322940" y="3420978"/>
            <a:chExt cx="3074255" cy="2246266"/>
          </a:xfrm>
        </p:grpSpPr>
        <p:sp>
          <p:nvSpPr>
            <p:cNvPr id="16" name="文本框 15"/>
            <p:cNvSpPr txBox="1"/>
            <p:nvPr/>
          </p:nvSpPr>
          <p:spPr>
            <a:xfrm>
              <a:off x="322940" y="3420978"/>
              <a:ext cx="30529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吸引顾客，扩大知名度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58795" y="4078347"/>
              <a:ext cx="2438400" cy="1588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24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产品与服务宣传推广</a:t>
              </a:r>
              <a:endPara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ts val="24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多元化广告宣传</a:t>
              </a:r>
              <a:endPara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ts val="24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开设一家体验馆</a:t>
              </a:r>
              <a:endPara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ts val="24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建立微信服务号</a:t>
              </a:r>
              <a:endPara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ts val="24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宣传突出创意和公益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375857" y="3420978"/>
            <a:ext cx="3026427" cy="2288585"/>
            <a:chOff x="4288773" y="3420978"/>
            <a:chExt cx="3026427" cy="2288585"/>
          </a:xfrm>
        </p:grpSpPr>
        <p:sp>
          <p:nvSpPr>
            <p:cNvPr id="17" name="文本框 16"/>
            <p:cNvSpPr txBox="1"/>
            <p:nvPr/>
          </p:nvSpPr>
          <p:spPr>
            <a:xfrm>
              <a:off x="4288773" y="3420978"/>
              <a:ext cx="27803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扩大目标市场，与其他组织合作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876800" y="4078347"/>
              <a:ext cx="2438400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24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产品与服务不断创新</a:t>
              </a:r>
              <a:endPara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ts val="24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借助高校及社会公益组织、团体宣传</a:t>
              </a:r>
              <a:endPara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ts val="24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完善及升级服务号</a:t>
              </a:r>
              <a:endPara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ts val="24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注重顾客口碑宣传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44030" y="3423060"/>
            <a:ext cx="3630255" cy="2644796"/>
            <a:chOff x="8344030" y="3423060"/>
            <a:chExt cx="3630255" cy="2644796"/>
          </a:xfrm>
        </p:grpSpPr>
        <p:sp>
          <p:nvSpPr>
            <p:cNvPr id="18" name="文本框 17"/>
            <p:cNvSpPr txBox="1"/>
            <p:nvPr/>
          </p:nvSpPr>
          <p:spPr>
            <a:xfrm>
              <a:off x="8344030" y="3423060"/>
              <a:ext cx="277391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建立分场馆，树立品牌形象，拓展线上业务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955314" y="4128864"/>
              <a:ext cx="3018971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ts val="24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产品与服务质量保证及提升</a:t>
              </a:r>
              <a:endPara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ts val="24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与高校及社会公益组织、团体建立合作关系</a:t>
              </a:r>
              <a:endPara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ts val="24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开通线上声音捐赠渠道</a:t>
              </a:r>
              <a:endPara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marL="285750" indent="-285750">
                <a:lnSpc>
                  <a:spcPts val="24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组织并参与公益活动，开展社会公关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235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8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68594" y="-1998406"/>
            <a:ext cx="10854812" cy="10854812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63562" y="-1703438"/>
            <a:ext cx="10264876" cy="10264876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064164" y="-361950"/>
            <a:ext cx="209601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5000" b="1" i="1" dirty="0">
                <a:ln>
                  <a:solidFill>
                    <a:schemeClr val="bg1"/>
                  </a:solidFill>
                </a:ln>
                <a:noFill/>
                <a:latin typeface="Adobe Devanagari" panose="02040503050201020203" pitchFamily="18" charset="0"/>
                <a:ea typeface="Adobe Gothic Std B" panose="020B0800000000000000" pitchFamily="34" charset="-128"/>
                <a:cs typeface="Adobe Devanagari" panose="02040503050201020203" pitchFamily="18" charset="0"/>
              </a:rPr>
              <a:t>5</a:t>
            </a:r>
            <a:endParaRPr lang="zh-CN" altLang="en-US" sz="35000" b="1" i="1" dirty="0">
              <a:ln>
                <a:solidFill>
                  <a:schemeClr val="bg1"/>
                </a:solidFill>
              </a:ln>
              <a:noFill/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45213" y="3695700"/>
            <a:ext cx="2133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公司团队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227700" y="4399781"/>
            <a:ext cx="7893293" cy="0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0"/>
                  </a:schemeClr>
                </a:gs>
                <a:gs pos="50000">
                  <a:schemeClr val="bg1">
                    <a:lumMod val="0"/>
                    <a:lumOff val="100000"/>
                  </a:schemeClr>
                </a:gs>
                <a:gs pos="100000">
                  <a:schemeClr val="bg1">
                    <a:lumMod val="0"/>
                    <a:alpha val="40000"/>
                  </a:schemeClr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868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31623" y="1766355"/>
            <a:ext cx="3328754" cy="3328754"/>
            <a:chOff x="2477704" y="-27296"/>
            <a:chExt cx="7092000" cy="7092000"/>
          </a:xfrm>
        </p:grpSpPr>
        <p:sp>
          <p:nvSpPr>
            <p:cNvPr id="3" name="椭圆 2"/>
            <p:cNvSpPr/>
            <p:nvPr/>
          </p:nvSpPr>
          <p:spPr>
            <a:xfrm>
              <a:off x="2662656" y="35127"/>
              <a:ext cx="6857999" cy="6858001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glow rad="228600">
                <a:schemeClr val="accent2">
                  <a:lumMod val="60000"/>
                  <a:lumOff val="40000"/>
                  <a:alpha val="30000"/>
                </a:schemeClr>
              </a:glo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702858" y="0"/>
              <a:ext cx="6858000" cy="6858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477704" y="-27296"/>
              <a:ext cx="7092000" cy="7092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85000">
                  <a:schemeClr val="tx1">
                    <a:alpha val="2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r>
                <a:rPr lang="en-US" altLang="zh-CN" sz="2400" dirty="0">
                  <a:latin typeface="Arial" panose="020B0604020202020204" pitchFamily="34" charset="0"/>
                  <a:cs typeface="Arial" panose="020B0604020202020204" pitchFamily="34" charset="0"/>
                </a:rPr>
                <a:t> – </a:t>
              </a:r>
              <a:r>
                <a:rPr lang="zh-CN" altLang="en-US" sz="2800" dirty="0">
                  <a:latin typeface="华文新魏" panose="02010800040101010101" pitchFamily="2" charset="-122"/>
                  <a:ea typeface="华文新魏" panose="02010800040101010101" pitchFamily="2" charset="-122"/>
                  <a:cs typeface="Arial" panose="020B0604020202020204" pitchFamily="34" charset="0"/>
                </a:rPr>
                <a:t>队长</a:t>
              </a:r>
              <a:endPara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endParaRPr>
            </a:p>
            <a:p>
              <a:pPr algn="ctr">
                <a:lnSpc>
                  <a:spcPts val="2400"/>
                </a:lnSpc>
              </a:pPr>
              <a:r>
                <a:rPr lang="zh-CN" altLang="en-US" spc="300" dirty="0"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热心公益事业</a:t>
              </a:r>
              <a:endParaRPr lang="en-US" altLang="zh-CN" spc="300" dirty="0"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endParaRPr>
            </a:p>
            <a:p>
              <a:pPr algn="ctr">
                <a:lnSpc>
                  <a:spcPts val="2400"/>
                </a:lnSpc>
              </a:pPr>
              <a:r>
                <a:rPr lang="zh-CN" altLang="en-US" spc="300" dirty="0"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创新思维活跃</a:t>
              </a:r>
              <a:endParaRPr lang="en-US" altLang="zh-CN" spc="300" dirty="0"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endParaRPr>
            </a:p>
            <a:p>
              <a:pPr algn="ctr">
                <a:lnSpc>
                  <a:spcPts val="2400"/>
                </a:lnSpc>
              </a:pPr>
              <a:r>
                <a:rPr lang="zh-CN" altLang="en-US" spc="300" dirty="0"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富有创业勇气</a:t>
              </a:r>
              <a:endParaRPr lang="en-US" altLang="zh-CN" spc="300" dirty="0"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endParaRPr>
            </a:p>
            <a:p>
              <a:pPr algn="ctr">
                <a:lnSpc>
                  <a:spcPts val="2400"/>
                </a:lnSpc>
              </a:pPr>
              <a:r>
                <a:rPr lang="zh-CN" altLang="en-US" spc="300" dirty="0"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执行能力强</a:t>
              </a:r>
              <a:endParaRPr lang="en-US" altLang="zh-CN" spc="300" dirty="0"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endParaRPr>
            </a:p>
            <a:p>
              <a:pPr algn="ctr">
                <a:lnSpc>
                  <a:spcPts val="2400"/>
                </a:lnSpc>
              </a:pPr>
              <a:r>
                <a:rPr lang="zh-CN" altLang="en-US" spc="300" dirty="0"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组织协调性好</a:t>
              </a:r>
              <a:endParaRPr lang="en-US" altLang="zh-CN" spc="300" dirty="0"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endParaRPr>
            </a:p>
            <a:p>
              <a:pPr algn="ctr"/>
              <a:endParaRPr lang="zh-CN" altLang="en-US" dirty="0"/>
            </a:p>
          </p:txBody>
        </p:sp>
      </p:grpSp>
      <p:sp>
        <p:nvSpPr>
          <p:cNvPr id="6" name="空心弧 5"/>
          <p:cNvSpPr/>
          <p:nvPr/>
        </p:nvSpPr>
        <p:spPr>
          <a:xfrm rot="20022928">
            <a:off x="2081009" y="2042741"/>
            <a:ext cx="8148748" cy="2759260"/>
          </a:xfrm>
          <a:prstGeom prst="blockArc">
            <a:avLst>
              <a:gd name="adj1" fmla="val 18941961"/>
              <a:gd name="adj2" fmla="val 13122788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 rot="2101767">
            <a:off x="2384604" y="1513259"/>
            <a:ext cx="8148748" cy="2759260"/>
          </a:xfrm>
          <a:prstGeom prst="blockArc">
            <a:avLst>
              <a:gd name="adj1" fmla="val 18941961"/>
              <a:gd name="adj2" fmla="val 13122788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 rot="17293843" flipH="1">
            <a:off x="2226469" y="2081997"/>
            <a:ext cx="7190904" cy="2610897"/>
          </a:xfrm>
          <a:prstGeom prst="blockArc">
            <a:avLst>
              <a:gd name="adj1" fmla="val 18941961"/>
              <a:gd name="adj2" fmla="val 13122788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 rot="21600000">
            <a:off x="2206341" y="4727013"/>
            <a:ext cx="612000" cy="612000"/>
            <a:chOff x="4020182" y="2071364"/>
            <a:chExt cx="1081685" cy="1081685"/>
          </a:xfrm>
        </p:grpSpPr>
        <p:sp>
          <p:nvSpPr>
            <p:cNvPr id="10" name="椭圆 9"/>
            <p:cNvSpPr/>
            <p:nvPr/>
          </p:nvSpPr>
          <p:spPr>
            <a:xfrm>
              <a:off x="4026829" y="2071364"/>
              <a:ext cx="1075038" cy="107503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381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020182" y="2078011"/>
              <a:ext cx="1075039" cy="1075038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pc="-300" dirty="0">
                  <a:latin typeface="Arial" panose="020B0604020202020204" pitchFamily="34" charset="0"/>
                  <a:ea typeface="华文新魏" panose="02010800040101010101" pitchFamily="2" charset="-122"/>
                  <a:cs typeface="Arial" panose="020B0604020202020204" pitchFamily="34" charset="0"/>
                </a:rPr>
                <a:t>F</a:t>
              </a:r>
              <a:endParaRPr lang="zh-CN" altLang="en-US" sz="2400" b="1" spc="-300" dirty="0">
                <a:latin typeface="Arial" panose="020B0604020202020204" pitchFamily="34" charset="0"/>
                <a:ea typeface="华文新魏" panose="020108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rot="21600000">
            <a:off x="9520395" y="4228034"/>
            <a:ext cx="612000" cy="612000"/>
            <a:chOff x="4020182" y="2071364"/>
            <a:chExt cx="1081685" cy="1081685"/>
          </a:xfrm>
        </p:grpSpPr>
        <p:sp>
          <p:nvSpPr>
            <p:cNvPr id="13" name="椭圆 12"/>
            <p:cNvSpPr/>
            <p:nvPr/>
          </p:nvSpPr>
          <p:spPr>
            <a:xfrm>
              <a:off x="4026829" y="2071364"/>
              <a:ext cx="1075038" cy="1075038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50000"/>
                  </a:schemeClr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381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020182" y="2078011"/>
              <a:ext cx="1075039" cy="1075038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pc="-300" dirty="0">
                  <a:latin typeface="Arial" panose="020B0604020202020204" pitchFamily="34" charset="0"/>
                  <a:ea typeface="华文新魏" panose="02010800040101010101" pitchFamily="2" charset="-122"/>
                  <a:cs typeface="Arial" panose="020B0604020202020204" pitchFamily="34" charset="0"/>
                </a:rPr>
                <a:t>D</a:t>
              </a:r>
              <a:endParaRPr lang="zh-CN" altLang="en-US" sz="2400" b="1" spc="-300" dirty="0">
                <a:latin typeface="Arial" panose="020B0604020202020204" pitchFamily="34" charset="0"/>
                <a:ea typeface="华文新魏" panose="020108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21600000">
            <a:off x="7020721" y="194015"/>
            <a:ext cx="612000" cy="612000"/>
            <a:chOff x="4020182" y="2071364"/>
            <a:chExt cx="1081685" cy="1081685"/>
          </a:xfrm>
        </p:grpSpPr>
        <p:sp>
          <p:nvSpPr>
            <p:cNvPr id="16" name="椭圆 15"/>
            <p:cNvSpPr/>
            <p:nvPr/>
          </p:nvSpPr>
          <p:spPr>
            <a:xfrm>
              <a:off x="4026829" y="2071364"/>
              <a:ext cx="1075038" cy="1075038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381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020182" y="2078011"/>
              <a:ext cx="1075039" cy="1075038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pc="-300" dirty="0">
                  <a:latin typeface="Arial" panose="020B0604020202020204" pitchFamily="34" charset="0"/>
                  <a:ea typeface="华文新魏" panose="02010800040101010101" pitchFamily="2" charset="-122"/>
                  <a:cs typeface="Arial" panose="020B0604020202020204" pitchFamily="34" charset="0"/>
                </a:rPr>
                <a:t>B</a:t>
              </a:r>
              <a:endParaRPr lang="zh-CN" altLang="en-US" sz="2400" b="1" spc="-300" dirty="0">
                <a:latin typeface="Arial" panose="020B0604020202020204" pitchFamily="34" charset="0"/>
                <a:ea typeface="华文新魏" panose="020108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21600000">
            <a:off x="3020590" y="1362001"/>
            <a:ext cx="612000" cy="612000"/>
            <a:chOff x="4020182" y="2071364"/>
            <a:chExt cx="1081685" cy="1081685"/>
          </a:xfrm>
        </p:grpSpPr>
        <p:sp>
          <p:nvSpPr>
            <p:cNvPr id="22" name="椭圆 21"/>
            <p:cNvSpPr/>
            <p:nvPr/>
          </p:nvSpPr>
          <p:spPr>
            <a:xfrm>
              <a:off x="4026829" y="2071364"/>
              <a:ext cx="1075038" cy="1075038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381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020182" y="2078011"/>
              <a:ext cx="1075039" cy="1075038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pc="-300" dirty="0">
                  <a:latin typeface="Arial" panose="020B0604020202020204" pitchFamily="34" charset="0"/>
                  <a:ea typeface="华文新魏" panose="02010800040101010101" pitchFamily="2" charset="-122"/>
                  <a:cs typeface="Arial" panose="020B0604020202020204" pitchFamily="34" charset="0"/>
                </a:rPr>
                <a:t>G</a:t>
              </a:r>
              <a:endParaRPr lang="zh-CN" altLang="en-US" sz="2400" b="1" spc="-300" dirty="0">
                <a:latin typeface="Arial" panose="020B0604020202020204" pitchFamily="34" charset="0"/>
                <a:ea typeface="华文新魏" panose="020108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21600000">
            <a:off x="9139862" y="2431012"/>
            <a:ext cx="612000" cy="612000"/>
            <a:chOff x="4020182" y="2071364"/>
            <a:chExt cx="1081685" cy="1081685"/>
          </a:xfrm>
        </p:grpSpPr>
        <p:sp>
          <p:nvSpPr>
            <p:cNvPr id="31" name="椭圆 30"/>
            <p:cNvSpPr/>
            <p:nvPr/>
          </p:nvSpPr>
          <p:spPr>
            <a:xfrm>
              <a:off x="4026829" y="2071364"/>
              <a:ext cx="1075038" cy="107503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glow rad="381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4020182" y="2078011"/>
              <a:ext cx="1075039" cy="1075038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pc="-300" dirty="0">
                  <a:latin typeface="Arial" panose="020B0604020202020204" pitchFamily="34" charset="0"/>
                  <a:ea typeface="华文新魏" panose="02010800040101010101" pitchFamily="2" charset="-122"/>
                  <a:cs typeface="Arial" panose="020B0604020202020204" pitchFamily="34" charset="0"/>
                </a:rPr>
                <a:t>C</a:t>
              </a:r>
              <a:endParaRPr lang="zh-CN" altLang="en-US" sz="2400" b="1" spc="-300" dirty="0">
                <a:latin typeface="Arial" panose="020B0604020202020204" pitchFamily="34" charset="0"/>
                <a:ea typeface="华文新魏" panose="0201080004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21600000">
            <a:off x="5567023" y="5789569"/>
            <a:ext cx="612000" cy="612000"/>
            <a:chOff x="4020182" y="2071364"/>
            <a:chExt cx="1081685" cy="1081685"/>
          </a:xfrm>
        </p:grpSpPr>
        <p:sp>
          <p:nvSpPr>
            <p:cNvPr id="34" name="椭圆 33"/>
            <p:cNvSpPr/>
            <p:nvPr/>
          </p:nvSpPr>
          <p:spPr>
            <a:xfrm>
              <a:off x="4026829" y="2071364"/>
              <a:ext cx="1075038" cy="1075038"/>
            </a:xfrm>
            <a:prstGeom prst="ellipse">
              <a:avLst/>
            </a:prstGeom>
            <a:gradFill flip="none" rotWithShape="1">
              <a:gsLst>
                <a:gs pos="0">
                  <a:srgbClr val="660066"/>
                </a:gs>
                <a:gs pos="100000">
                  <a:srgbClr val="FFCCFF"/>
                </a:gs>
              </a:gsLst>
              <a:lin ang="18900000" scaled="1"/>
              <a:tileRect/>
            </a:gradFill>
            <a:ln>
              <a:noFill/>
            </a:ln>
            <a:effectLst>
              <a:glow rad="381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4020182" y="2078011"/>
              <a:ext cx="1075039" cy="1075038"/>
            </a:xfrm>
            <a:prstGeom prst="ellipse">
              <a:avLst/>
            </a:prstGeom>
            <a:solidFill>
              <a:schemeClr val="tx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pc="-300" dirty="0">
                  <a:latin typeface="Arial" panose="020B0604020202020204" pitchFamily="34" charset="0"/>
                  <a:ea typeface="华文新魏" panose="02010800040101010101" pitchFamily="2" charset="-122"/>
                  <a:cs typeface="Arial" panose="020B0604020202020204" pitchFamily="34" charset="0"/>
                </a:rPr>
                <a:t>E</a:t>
              </a:r>
              <a:endParaRPr lang="zh-CN" altLang="en-US" sz="2400" b="1" spc="-300" dirty="0">
                <a:latin typeface="Arial" panose="020B0604020202020204" pitchFamily="34" charset="0"/>
                <a:ea typeface="华文新魏" panose="0201080004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7756225" y="194015"/>
            <a:ext cx="15311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热心公益</a:t>
            </a:r>
            <a:endParaRPr lang="en-US" altLang="zh-CN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思路清晰</a:t>
            </a:r>
            <a:endParaRPr lang="en-US" altLang="zh-CN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数理能力强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830651" y="2208643"/>
            <a:ext cx="18004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社会责任感</a:t>
            </a:r>
            <a:endParaRPr lang="en-US" altLang="zh-CN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统筹领导力</a:t>
            </a:r>
            <a:endParaRPr lang="en-US" altLang="zh-CN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科研创新能力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952018" y="4888954"/>
            <a:ext cx="1800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热心公益活动</a:t>
            </a:r>
            <a:endParaRPr lang="en-US" altLang="zh-CN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沉着冷静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303425" y="5804232"/>
            <a:ext cx="1800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热心公益活动</a:t>
            </a:r>
            <a:endParaRPr lang="en-US" altLang="zh-CN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创业热情浓厚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86845" y="3998913"/>
            <a:ext cx="18004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想法新颖</a:t>
            </a:r>
            <a:endParaRPr lang="en-US" altLang="zh-CN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专业知识扎实</a:t>
            </a:r>
            <a:endParaRPr lang="en-US" altLang="zh-CN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创业热情浓厚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056629" y="1536530"/>
            <a:ext cx="18004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社会实践丰富</a:t>
            </a:r>
            <a:endParaRPr lang="en-US" altLang="zh-CN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热衷志愿活动</a:t>
            </a:r>
            <a:endParaRPr lang="en-US" altLang="zh-CN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ts val="24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企业管理能力</a:t>
            </a:r>
          </a:p>
        </p:txBody>
      </p:sp>
    </p:spTree>
    <p:extLst>
      <p:ext uri="{BB962C8B-B14F-4D97-AF65-F5344CB8AC3E}">
        <p14:creationId xmlns:p14="http://schemas.microsoft.com/office/powerpoint/2010/main" val="156243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68594" y="-1998406"/>
            <a:ext cx="10854812" cy="10854812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63562" y="-1703438"/>
            <a:ext cx="10264876" cy="10264876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064164" y="38100"/>
            <a:ext cx="209601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5000" b="1" i="1" dirty="0">
                <a:ln>
                  <a:solidFill>
                    <a:schemeClr val="bg1"/>
                  </a:solidFill>
                </a:ln>
                <a:noFill/>
                <a:latin typeface="Adobe Devanagari" panose="02040503050201020203" pitchFamily="18" charset="0"/>
                <a:ea typeface="Adobe Gothic Std B" panose="020B0800000000000000" pitchFamily="34" charset="-128"/>
                <a:cs typeface="Adobe Devanagari" panose="02040503050201020203" pitchFamily="18" charset="0"/>
              </a:rPr>
              <a:t>6</a:t>
            </a:r>
            <a:endParaRPr lang="zh-CN" altLang="en-US" sz="35000" b="1" i="1" dirty="0">
              <a:ln>
                <a:solidFill>
                  <a:schemeClr val="bg1"/>
                </a:solidFill>
              </a:ln>
              <a:noFill/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45215" y="3695700"/>
            <a:ext cx="2133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融资需求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227700" y="4399781"/>
            <a:ext cx="7893293" cy="0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0"/>
                  </a:schemeClr>
                </a:gs>
                <a:gs pos="50000">
                  <a:schemeClr val="bg1">
                    <a:lumMod val="0"/>
                    <a:lumOff val="100000"/>
                  </a:schemeClr>
                </a:gs>
                <a:gs pos="100000">
                  <a:schemeClr val="bg1">
                    <a:lumMod val="0"/>
                    <a:alpha val="40000"/>
                  </a:schemeClr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224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18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250135319"/>
              </p:ext>
            </p:extLst>
          </p:nvPr>
        </p:nvGraphicFramePr>
        <p:xfrm>
          <a:off x="1795963" y="859812"/>
          <a:ext cx="8600073" cy="5143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椭圆 2"/>
          <p:cNvSpPr/>
          <p:nvPr/>
        </p:nvSpPr>
        <p:spPr>
          <a:xfrm>
            <a:off x="3622871" y="958230"/>
            <a:ext cx="4946257" cy="4946257"/>
          </a:xfrm>
          <a:prstGeom prst="ellipse">
            <a:avLst/>
          </a:prstGeom>
          <a:gradFill>
            <a:gsLst>
              <a:gs pos="0">
                <a:schemeClr val="tx1">
                  <a:alpha val="75000"/>
                </a:schemeClr>
              </a:gs>
              <a:gs pos="100000">
                <a:schemeClr val="tx1">
                  <a:alpha val="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735944" y="273690"/>
            <a:ext cx="3300250" cy="1172243"/>
            <a:chOff x="407692" y="876023"/>
            <a:chExt cx="3300250" cy="1172243"/>
          </a:xfrm>
        </p:grpSpPr>
        <p:sp>
          <p:nvSpPr>
            <p:cNvPr id="5" name="平行四边形 4"/>
            <p:cNvSpPr/>
            <p:nvPr/>
          </p:nvSpPr>
          <p:spPr>
            <a:xfrm flipH="1">
              <a:off x="467711" y="1364266"/>
              <a:ext cx="3240231" cy="684000"/>
            </a:xfrm>
            <a:prstGeom prst="parallelogram">
              <a:avLst>
                <a:gd name="adj" fmla="val 79286"/>
              </a:avLst>
            </a:prstGeom>
            <a:noFill/>
            <a:ln>
              <a:gradFill>
                <a:gsLst>
                  <a:gs pos="0">
                    <a:schemeClr val="bg1"/>
                  </a:gs>
                  <a:gs pos="50000">
                    <a:schemeClr val="bg1">
                      <a:alpha val="0"/>
                    </a:schemeClr>
                  </a:gs>
                </a:gsLst>
                <a:lin ang="4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07692" y="876023"/>
              <a:ext cx="28007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投资人合计：</a:t>
              </a:r>
              <a:r>
                <a:rPr lang="en-US" altLang="zh-CN" sz="20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10%</a:t>
              </a:r>
              <a:endParaRPr lang="zh-CN" altLang="en-US" sz="20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45086" y="1802240"/>
            <a:ext cx="3240231" cy="1172243"/>
            <a:chOff x="467711" y="876023"/>
            <a:chExt cx="3240231" cy="1172243"/>
          </a:xfrm>
        </p:grpSpPr>
        <p:sp>
          <p:nvSpPr>
            <p:cNvPr id="8" name="平行四边形 7"/>
            <p:cNvSpPr/>
            <p:nvPr/>
          </p:nvSpPr>
          <p:spPr>
            <a:xfrm flipH="1">
              <a:off x="467711" y="1364266"/>
              <a:ext cx="3240231" cy="684000"/>
            </a:xfrm>
            <a:prstGeom prst="parallelogram">
              <a:avLst>
                <a:gd name="adj" fmla="val 79286"/>
              </a:avLst>
            </a:prstGeom>
            <a:noFill/>
            <a:ln>
              <a:gradFill>
                <a:gsLst>
                  <a:gs pos="0">
                    <a:schemeClr val="bg1"/>
                  </a:gs>
                  <a:gs pos="50000">
                    <a:schemeClr val="bg1">
                      <a:alpha val="0"/>
                    </a:schemeClr>
                  </a:gs>
                </a:gsLst>
                <a:lin ang="4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41118" y="876023"/>
              <a:ext cx="24673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银行贷款：</a:t>
              </a:r>
              <a:r>
                <a:rPr lang="en-US" altLang="zh-CN" sz="20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20%</a:t>
              </a:r>
              <a:endParaRPr lang="zh-CN" altLang="en-US" sz="20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30165" y="4614468"/>
            <a:ext cx="3240231" cy="1110777"/>
            <a:chOff x="467711" y="4908109"/>
            <a:chExt cx="3240231" cy="1110777"/>
          </a:xfrm>
        </p:grpSpPr>
        <p:sp>
          <p:nvSpPr>
            <p:cNvPr id="14" name="平行四边形 13"/>
            <p:cNvSpPr/>
            <p:nvPr/>
          </p:nvSpPr>
          <p:spPr>
            <a:xfrm flipV="1">
              <a:off x="467711" y="4908109"/>
              <a:ext cx="3240231" cy="684000"/>
            </a:xfrm>
            <a:prstGeom prst="parallelogram">
              <a:avLst>
                <a:gd name="adj" fmla="val 79286"/>
              </a:avLst>
            </a:prstGeom>
            <a:noFill/>
            <a:ln>
              <a:gradFill>
                <a:gsLst>
                  <a:gs pos="0">
                    <a:schemeClr val="bg1"/>
                  </a:gs>
                  <a:gs pos="50000">
                    <a:schemeClr val="bg1">
                      <a:alpha val="0"/>
                    </a:schemeClr>
                  </a:gs>
                </a:gsLst>
                <a:lin ang="4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34476" y="5618776"/>
              <a:ext cx="24673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团队出资：</a:t>
              </a:r>
              <a:r>
                <a:rPr lang="en-US" altLang="zh-CN" sz="2000" spc="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70%</a:t>
              </a:r>
              <a:endParaRPr lang="zh-CN" altLang="en-US" sz="2000" spc="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6" name="空心弧 15"/>
          <p:cNvSpPr/>
          <p:nvPr/>
        </p:nvSpPr>
        <p:spPr>
          <a:xfrm rot="19916780">
            <a:off x="1178230" y="2040849"/>
            <a:ext cx="9325404" cy="2587597"/>
          </a:xfrm>
          <a:prstGeom prst="blockArc">
            <a:avLst>
              <a:gd name="adj1" fmla="val 18229076"/>
              <a:gd name="adj2" fmla="val 13519010"/>
              <a:gd name="adj3" fmla="val 0"/>
            </a:avLst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20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72804684"/>
              </p:ext>
            </p:extLst>
          </p:nvPr>
        </p:nvGraphicFramePr>
        <p:xfrm>
          <a:off x="1348671" y="611660"/>
          <a:ext cx="9494658" cy="6007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5593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2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2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2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2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2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categoryEl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椭圆 57"/>
          <p:cNvSpPr/>
          <p:nvPr/>
        </p:nvSpPr>
        <p:spPr>
          <a:xfrm>
            <a:off x="668594" y="-1998406"/>
            <a:ext cx="10854812" cy="10854812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63562" y="-1703438"/>
            <a:ext cx="10264876" cy="10264876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635186" flipV="1">
            <a:off x="3078964" y="815861"/>
            <a:ext cx="6078002" cy="5239657"/>
          </a:xfrm>
          <a:prstGeom prst="triangle">
            <a:avLst/>
          </a:prstGeom>
          <a:noFill/>
          <a:ln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277288" flipV="1">
            <a:off x="3078964" y="815861"/>
            <a:ext cx="6078002" cy="5239657"/>
          </a:xfrm>
          <a:prstGeom prst="triangle">
            <a:avLst/>
          </a:prstGeom>
          <a:noFill/>
          <a:ln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21305581" flipV="1">
            <a:off x="3078964" y="815861"/>
            <a:ext cx="6078002" cy="5239657"/>
          </a:xfrm>
          <a:prstGeom prst="triangle">
            <a:avLst/>
          </a:prstGeom>
          <a:noFill/>
          <a:ln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20794989" flipV="1">
            <a:off x="3078964" y="815861"/>
            <a:ext cx="6078002" cy="5239657"/>
          </a:xfrm>
          <a:prstGeom prst="triangle">
            <a:avLst/>
          </a:prstGeom>
          <a:noFill/>
          <a:ln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flipV="1">
            <a:off x="3078964" y="861122"/>
            <a:ext cx="6078002" cy="5239657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>
          <a:xfrm>
            <a:off x="1276350" y="2248543"/>
            <a:ext cx="9658350" cy="20650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2045853" y="1857911"/>
            <a:ext cx="8100294" cy="2646878"/>
            <a:chOff x="2045853" y="2105561"/>
            <a:chExt cx="8100294" cy="2646878"/>
          </a:xfrm>
        </p:grpSpPr>
        <p:sp>
          <p:nvSpPr>
            <p:cNvPr id="33" name="文本框 32"/>
            <p:cNvSpPr txBox="1"/>
            <p:nvPr/>
          </p:nvSpPr>
          <p:spPr>
            <a:xfrm>
              <a:off x="2045853" y="2105561"/>
              <a:ext cx="810029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b="1" spc="600" dirty="0">
                  <a:ln>
                    <a:gradFill>
                      <a:gsLst>
                        <a:gs pos="0">
                          <a:schemeClr val="bg1"/>
                        </a:gs>
                        <a:gs pos="66000">
                          <a:schemeClr val="bg1">
                            <a:alpha val="50000"/>
                            <a:lumMod val="42000"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0"/>
                    </a:gradFill>
                  </a:ln>
                  <a:noFill/>
                  <a:effectLst>
                    <a:glow rad="63500">
                      <a:srgbClr val="00B0F0">
                        <a:alpha val="20000"/>
                      </a:srgbClr>
                    </a:glo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Thanks</a:t>
              </a:r>
              <a:endParaRPr lang="zh-CN" altLang="en-US" sz="16600" b="1" spc="600" dirty="0">
                <a:ln>
                  <a:gradFill>
                    <a:gsLst>
                      <a:gs pos="0">
                        <a:schemeClr val="bg1"/>
                      </a:gs>
                      <a:gs pos="66000">
                        <a:schemeClr val="bg1">
                          <a:alpha val="50000"/>
                          <a:lumMod val="42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</a:ln>
                <a:noFill/>
                <a:effectLst>
                  <a:glow rad="63500">
                    <a:srgbClr val="00B0F0">
                      <a:alpha val="20000"/>
                    </a:srgb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904341" y="2595882"/>
              <a:ext cx="37737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假 如 给 我 三 天 黑 暗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453370" y="1519025"/>
            <a:ext cx="1285260" cy="598977"/>
            <a:chOff x="9629499" y="4855648"/>
            <a:chExt cx="1645665" cy="766939"/>
          </a:xfrm>
        </p:grpSpPr>
        <p:sp>
          <p:nvSpPr>
            <p:cNvPr id="41" name="任意多边形 40"/>
            <p:cNvSpPr/>
            <p:nvPr/>
          </p:nvSpPr>
          <p:spPr>
            <a:xfrm flipH="1">
              <a:off x="10439924" y="5101005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88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20100000">
              <a:off x="10415108" y="4980734"/>
              <a:ext cx="315791" cy="221342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23C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1500000">
              <a:off x="10415108" y="5276158"/>
              <a:ext cx="315791" cy="221342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5AC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780000">
              <a:off x="10932019" y="5228561"/>
              <a:ext cx="343145" cy="24051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9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rot="20831396">
              <a:off x="10931758" y="5009158"/>
              <a:ext cx="343145" cy="24051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30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0831501" y="5101005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10249933" y="5088228"/>
              <a:ext cx="430550" cy="301778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4C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9936691" y="5010987"/>
              <a:ext cx="650952" cy="456261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79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9200000">
              <a:off x="10032254" y="4855648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0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400000">
              <a:off x="10032254" y="5346362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700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rot="768349">
              <a:off x="9851681" y="4959916"/>
              <a:ext cx="507051" cy="355399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2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20820000">
              <a:off x="9851286" y="5162919"/>
              <a:ext cx="507051" cy="355399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9629499" y="5044421"/>
              <a:ext cx="555551" cy="389393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9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空心弧 54"/>
          <p:cNvSpPr/>
          <p:nvPr/>
        </p:nvSpPr>
        <p:spPr>
          <a:xfrm>
            <a:off x="2214710" y="5125620"/>
            <a:ext cx="7762797" cy="2027845"/>
          </a:xfrm>
          <a:prstGeom prst="blockArc">
            <a:avLst>
              <a:gd name="adj1" fmla="val 18941961"/>
              <a:gd name="adj2" fmla="val 13122788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空心弧 55"/>
          <p:cNvSpPr/>
          <p:nvPr/>
        </p:nvSpPr>
        <p:spPr>
          <a:xfrm>
            <a:off x="3627135" y="5247063"/>
            <a:ext cx="4937729" cy="1048815"/>
          </a:xfrm>
          <a:prstGeom prst="blockArc">
            <a:avLst>
              <a:gd name="adj1" fmla="val 18941961"/>
              <a:gd name="adj2" fmla="val 13122788"/>
              <a:gd name="adj3" fmla="val 0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56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59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57" grpId="0" animBg="1"/>
      <p:bldP spid="55" grpId="0" animBg="1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同心圆 22"/>
          <p:cNvSpPr/>
          <p:nvPr/>
        </p:nvSpPr>
        <p:spPr>
          <a:xfrm>
            <a:off x="-798286" y="-217716"/>
            <a:ext cx="7286172" cy="7286172"/>
          </a:xfrm>
          <a:prstGeom prst="donut">
            <a:avLst>
              <a:gd name="adj" fmla="val 43771"/>
            </a:avLst>
          </a:prstGeom>
          <a:gradFill>
            <a:gsLst>
              <a:gs pos="54000">
                <a:schemeClr val="bg1">
                  <a:alpha val="0"/>
                </a:schemeClr>
              </a:gs>
              <a:gs pos="100000">
                <a:schemeClr val="bg1">
                  <a:lumMod val="95000"/>
                  <a:alpha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2958192" y="391432"/>
            <a:ext cx="5979885" cy="5993690"/>
            <a:chOff x="-2958192" y="391432"/>
            <a:chExt cx="5979885" cy="5993690"/>
          </a:xfrm>
        </p:grpSpPr>
        <p:sp>
          <p:nvSpPr>
            <p:cNvPr id="9" name="椭圆 8"/>
            <p:cNvSpPr/>
            <p:nvPr/>
          </p:nvSpPr>
          <p:spPr>
            <a:xfrm rot="10800000">
              <a:off x="-2958192" y="391432"/>
              <a:ext cx="5916386" cy="5916386"/>
            </a:xfrm>
            <a:prstGeom prst="ellipse">
              <a:avLst/>
            </a:prstGeom>
            <a:blipFill dpi="0" rotWithShape="1">
              <a:blip r:embed="rId2"/>
              <a:srcRect/>
              <a:tile tx="0" ty="0" sx="30000" sy="30000" flip="none" algn="ctr"/>
            </a:blipFill>
            <a:ln w="44450">
              <a:gradFill>
                <a:gsLst>
                  <a:gs pos="0">
                    <a:schemeClr val="bg2">
                      <a:lumMod val="50000"/>
                      <a:alpha val="50000"/>
                    </a:schemeClr>
                  </a:gs>
                  <a:gs pos="72000">
                    <a:schemeClr val="bg2">
                      <a:lumMod val="50000"/>
                      <a:alpha val="0"/>
                    </a:schemeClr>
                  </a:gs>
                  <a:gs pos="100000">
                    <a:schemeClr val="bg2">
                      <a:lumMod val="50000"/>
                      <a:alpha val="50000"/>
                    </a:schemeClr>
                  </a:gs>
                </a:gsLst>
                <a:lin ang="18000000" scaled="0"/>
              </a:gra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 rot="10800000">
              <a:off x="-2894693" y="468736"/>
              <a:ext cx="5916386" cy="5916386"/>
            </a:xfrm>
            <a:prstGeom prst="ellipse">
              <a:avLst/>
            </a:prstGeom>
            <a:blipFill dpi="0" rotWithShape="1">
              <a:blip r:embed="rId2"/>
              <a:srcRect/>
              <a:tile tx="0" ty="0" sx="30000" sy="30000" flip="none" algn="ctr"/>
            </a:blipFill>
            <a:ln w="44450">
              <a:gradFill>
                <a:gsLst>
                  <a:gs pos="0">
                    <a:schemeClr val="bg1">
                      <a:alpha val="60000"/>
                    </a:schemeClr>
                  </a:gs>
                  <a:gs pos="72000">
                    <a:schemeClr val="bg2">
                      <a:lumMod val="50000"/>
                      <a:alpha val="0"/>
                    </a:schemeClr>
                  </a:gs>
                  <a:gs pos="100000">
                    <a:schemeClr val="bg2">
                      <a:lumMod val="50000"/>
                      <a:alpha val="50000"/>
                    </a:schemeClr>
                  </a:gs>
                </a:gsLst>
                <a:lin ang="180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3500" y="3264628"/>
            <a:ext cx="2714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00"/>
                </a:solidFill>
                <a:latin typeface="Arial Black" panose="020B0A04020102020204" pitchFamily="34" charset="0"/>
              </a:rPr>
              <a:t>CONTENTS</a:t>
            </a:r>
            <a:endParaRPr lang="zh-CN" altLang="en-US" sz="32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68995" y="424739"/>
            <a:ext cx="2927712" cy="923330"/>
            <a:chOff x="3068995" y="424739"/>
            <a:chExt cx="2927712" cy="923330"/>
          </a:xfrm>
        </p:grpSpPr>
        <p:sp>
          <p:nvSpPr>
            <p:cNvPr id="103" name="文本框 102"/>
            <p:cNvSpPr txBox="1"/>
            <p:nvPr/>
          </p:nvSpPr>
          <p:spPr>
            <a:xfrm>
              <a:off x="3068995" y="424739"/>
              <a:ext cx="11704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spc="-300" dirty="0">
                  <a:ln>
                    <a:solidFill>
                      <a:schemeClr val="bg1"/>
                    </a:solidFill>
                  </a:ln>
                  <a:noFill/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01</a:t>
              </a:r>
              <a:endParaRPr lang="zh-CN" altLang="en-US" sz="5400" spc="-300" dirty="0">
                <a:ln>
                  <a:solidFill>
                    <a:schemeClr val="bg1"/>
                  </a:solidFill>
                </a:ln>
                <a:noFill/>
                <a:latin typeface="Adobe Gothic Std B" panose="020B0800000000000000" pitchFamily="34" charset="-128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3612257" y="572787"/>
              <a:ext cx="2384450" cy="549550"/>
              <a:chOff x="4228006" y="1608674"/>
              <a:chExt cx="2384450" cy="549550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4683723" y="1608674"/>
                <a:ext cx="192873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800" spc="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公司简介</a:t>
                </a: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4228006" y="2086224"/>
                <a:ext cx="2384450" cy="72000"/>
                <a:chOff x="4340550" y="2044020"/>
                <a:chExt cx="2384450" cy="72000"/>
              </a:xfrm>
            </p:grpSpPr>
            <p:sp>
              <p:nvSpPr>
                <p:cNvPr id="7" name="圆角矩形 6"/>
                <p:cNvSpPr/>
                <p:nvPr/>
              </p:nvSpPr>
              <p:spPr>
                <a:xfrm>
                  <a:off x="4340550" y="2044020"/>
                  <a:ext cx="2340000" cy="72000"/>
                </a:xfrm>
                <a:prstGeom prst="roundRect">
                  <a:avLst>
                    <a:gd name="adj" fmla="val 50000"/>
                  </a:avLst>
                </a:prstGeom>
                <a:noFill/>
                <a:ln w="3175">
                  <a:gradFill>
                    <a:gsLst>
                      <a:gs pos="0">
                        <a:schemeClr val="accent1">
                          <a:lumMod val="0"/>
                          <a:lumOff val="100000"/>
                          <a:alpha val="0"/>
                        </a:schemeClr>
                      </a:gs>
                      <a:gs pos="100000">
                        <a:schemeClr val="bg1">
                          <a:alpha val="75000"/>
                        </a:schemeClr>
                      </a:gs>
                    </a:gsLst>
                    <a:lin ang="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cxnSp>
              <p:nvCxnSpPr>
                <p:cNvPr id="16" name="直接连接符 15"/>
                <p:cNvCxnSpPr/>
                <p:nvPr/>
              </p:nvCxnSpPr>
              <p:spPr>
                <a:xfrm>
                  <a:off x="4451350" y="2080020"/>
                  <a:ext cx="2273650" cy="0"/>
                </a:xfrm>
                <a:prstGeom prst="line">
                  <a:avLst/>
                </a:prstGeom>
                <a:ln w="177800">
                  <a:gradFill>
                    <a:gsLst>
                      <a:gs pos="0">
                        <a:schemeClr val="accent1">
                          <a:alpha val="0"/>
                          <a:lumMod val="0"/>
                          <a:lumOff val="100000"/>
                        </a:schemeClr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0" scaled="0"/>
                  </a:gradFill>
                  <a:round/>
                </a:ln>
                <a:effectLst>
                  <a:softEdge rad="381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8" name="组合 17"/>
          <p:cNvGrpSpPr/>
          <p:nvPr/>
        </p:nvGrpSpPr>
        <p:grpSpPr>
          <a:xfrm>
            <a:off x="3807670" y="1458137"/>
            <a:ext cx="3046287" cy="923330"/>
            <a:chOff x="3807670" y="1458137"/>
            <a:chExt cx="3046287" cy="923330"/>
          </a:xfrm>
        </p:grpSpPr>
        <p:sp>
          <p:nvSpPr>
            <p:cNvPr id="104" name="文本框 103"/>
            <p:cNvSpPr txBox="1"/>
            <p:nvPr/>
          </p:nvSpPr>
          <p:spPr>
            <a:xfrm>
              <a:off x="3807670" y="1458137"/>
              <a:ext cx="11704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spc="-300" dirty="0">
                  <a:ln>
                    <a:solidFill>
                      <a:schemeClr val="bg1"/>
                    </a:solidFill>
                  </a:ln>
                  <a:noFill/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02</a:t>
              </a:r>
              <a:endParaRPr lang="zh-CN" altLang="en-US" sz="5400" spc="-300" dirty="0">
                <a:ln>
                  <a:solidFill>
                    <a:schemeClr val="bg1"/>
                  </a:solidFill>
                </a:ln>
                <a:noFill/>
                <a:latin typeface="Adobe Gothic Std B" panose="020B0800000000000000" pitchFamily="34" charset="-128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469507" y="1615705"/>
              <a:ext cx="2384450" cy="531551"/>
              <a:chOff x="5841041" y="2273770"/>
              <a:chExt cx="2384450" cy="531551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296758" y="2273770"/>
                <a:ext cx="192873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800" spc="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行业研究</a:t>
                </a: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5841041" y="2733321"/>
                <a:ext cx="2384450" cy="72000"/>
                <a:chOff x="4340550" y="2044020"/>
                <a:chExt cx="2384450" cy="72000"/>
              </a:xfrm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340550" y="2044020"/>
                  <a:ext cx="2340000" cy="72000"/>
                </a:xfrm>
                <a:prstGeom prst="roundRect">
                  <a:avLst>
                    <a:gd name="adj" fmla="val 50000"/>
                  </a:avLst>
                </a:prstGeom>
                <a:noFill/>
                <a:ln w="3175">
                  <a:gradFill>
                    <a:gsLst>
                      <a:gs pos="0">
                        <a:schemeClr val="accent1">
                          <a:lumMod val="0"/>
                          <a:lumOff val="100000"/>
                          <a:alpha val="0"/>
                        </a:schemeClr>
                      </a:gs>
                      <a:gs pos="100000">
                        <a:schemeClr val="bg1">
                          <a:alpha val="75000"/>
                        </a:schemeClr>
                      </a:gs>
                    </a:gsLst>
                    <a:lin ang="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cxnSp>
              <p:nvCxnSpPr>
                <p:cNvPr id="28" name="直接连接符 27"/>
                <p:cNvCxnSpPr/>
                <p:nvPr/>
              </p:nvCxnSpPr>
              <p:spPr>
                <a:xfrm>
                  <a:off x="4451350" y="2080020"/>
                  <a:ext cx="2273650" cy="0"/>
                </a:xfrm>
                <a:prstGeom prst="line">
                  <a:avLst/>
                </a:prstGeom>
                <a:ln w="177800">
                  <a:gradFill>
                    <a:gsLst>
                      <a:gs pos="0">
                        <a:schemeClr val="accent1">
                          <a:alpha val="0"/>
                          <a:lumMod val="0"/>
                          <a:lumOff val="100000"/>
                        </a:schemeClr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0" scaled="0"/>
                  </a:gradFill>
                  <a:round/>
                </a:ln>
                <a:effectLst>
                  <a:softEdge rad="381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9" name="组合 18"/>
          <p:cNvGrpSpPr/>
          <p:nvPr/>
        </p:nvGrpSpPr>
        <p:grpSpPr>
          <a:xfrm>
            <a:off x="4546345" y="2491535"/>
            <a:ext cx="3164862" cy="923330"/>
            <a:chOff x="4546345" y="2491535"/>
            <a:chExt cx="3164862" cy="923330"/>
          </a:xfrm>
        </p:grpSpPr>
        <p:sp>
          <p:nvSpPr>
            <p:cNvPr id="105" name="文本框 104"/>
            <p:cNvSpPr txBox="1"/>
            <p:nvPr/>
          </p:nvSpPr>
          <p:spPr>
            <a:xfrm>
              <a:off x="4546345" y="2491535"/>
              <a:ext cx="11704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spc="-300" dirty="0">
                  <a:ln>
                    <a:solidFill>
                      <a:schemeClr val="bg1"/>
                    </a:solidFill>
                  </a:ln>
                  <a:noFill/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03</a:t>
              </a:r>
              <a:endParaRPr lang="zh-CN" altLang="en-US" sz="5400" spc="-300" dirty="0">
                <a:ln>
                  <a:solidFill>
                    <a:schemeClr val="bg1"/>
                  </a:solidFill>
                </a:ln>
                <a:noFill/>
                <a:latin typeface="Adobe Gothic Std B" panose="020B0800000000000000" pitchFamily="34" charset="-128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326757" y="2640624"/>
              <a:ext cx="2384450" cy="539743"/>
              <a:chOff x="6093640" y="3031613"/>
              <a:chExt cx="2384450" cy="539743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549357" y="3031613"/>
                <a:ext cx="192873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800" spc="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核心产品</a:t>
                </a: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6093640" y="3499356"/>
                <a:ext cx="2384450" cy="72000"/>
                <a:chOff x="4340550" y="2044020"/>
                <a:chExt cx="2384450" cy="72000"/>
              </a:xfrm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40550" y="2044020"/>
                  <a:ext cx="2340000" cy="72000"/>
                </a:xfrm>
                <a:prstGeom prst="roundRect">
                  <a:avLst>
                    <a:gd name="adj" fmla="val 50000"/>
                  </a:avLst>
                </a:prstGeom>
                <a:noFill/>
                <a:ln w="3175">
                  <a:gradFill>
                    <a:gsLst>
                      <a:gs pos="0">
                        <a:schemeClr val="accent1">
                          <a:lumMod val="0"/>
                          <a:lumOff val="100000"/>
                          <a:alpha val="0"/>
                        </a:schemeClr>
                      </a:gs>
                      <a:gs pos="100000">
                        <a:schemeClr val="bg1">
                          <a:alpha val="75000"/>
                        </a:schemeClr>
                      </a:gs>
                    </a:gsLst>
                    <a:lin ang="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cxnSp>
              <p:nvCxnSpPr>
                <p:cNvPr id="38" name="直接连接符 37"/>
                <p:cNvCxnSpPr/>
                <p:nvPr/>
              </p:nvCxnSpPr>
              <p:spPr>
                <a:xfrm>
                  <a:off x="4451350" y="2080020"/>
                  <a:ext cx="2273650" cy="0"/>
                </a:xfrm>
                <a:prstGeom prst="line">
                  <a:avLst/>
                </a:prstGeom>
                <a:ln w="177800">
                  <a:gradFill>
                    <a:gsLst>
                      <a:gs pos="0">
                        <a:schemeClr val="accent1">
                          <a:alpha val="0"/>
                          <a:lumMod val="0"/>
                          <a:lumOff val="100000"/>
                        </a:schemeClr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0" scaled="0"/>
                  </a:gradFill>
                  <a:round/>
                </a:ln>
                <a:effectLst>
                  <a:softEdge rad="381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0" name="组合 19"/>
          <p:cNvGrpSpPr/>
          <p:nvPr/>
        </p:nvGrpSpPr>
        <p:grpSpPr>
          <a:xfrm>
            <a:off x="4546345" y="3524933"/>
            <a:ext cx="3164862" cy="923330"/>
            <a:chOff x="4546345" y="3524933"/>
            <a:chExt cx="3164862" cy="923330"/>
          </a:xfrm>
        </p:grpSpPr>
        <p:sp>
          <p:nvSpPr>
            <p:cNvPr id="106" name="文本框 105"/>
            <p:cNvSpPr txBox="1"/>
            <p:nvPr/>
          </p:nvSpPr>
          <p:spPr>
            <a:xfrm>
              <a:off x="4546345" y="3524933"/>
              <a:ext cx="11704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spc="-300" dirty="0">
                  <a:ln>
                    <a:solidFill>
                      <a:schemeClr val="bg1"/>
                    </a:solidFill>
                  </a:ln>
                  <a:noFill/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04</a:t>
              </a:r>
              <a:endParaRPr lang="zh-CN" altLang="en-US" sz="5400" spc="-300" dirty="0">
                <a:ln>
                  <a:solidFill>
                    <a:schemeClr val="bg1"/>
                  </a:solidFill>
                </a:ln>
                <a:noFill/>
                <a:latin typeface="Adobe Gothic Std B" panose="020B0800000000000000" pitchFamily="34" charset="-128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5326757" y="3673735"/>
              <a:ext cx="2384450" cy="536446"/>
              <a:chOff x="6626433" y="3925993"/>
              <a:chExt cx="2384450" cy="53644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7082150" y="3925993"/>
                <a:ext cx="192873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800" spc="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商业模式</a:t>
                </a:r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6626433" y="4390439"/>
                <a:ext cx="2384450" cy="72000"/>
                <a:chOff x="4340550" y="2044020"/>
                <a:chExt cx="2384450" cy="72000"/>
              </a:xfrm>
            </p:grpSpPr>
            <p:sp>
              <p:nvSpPr>
                <p:cNvPr id="47" name="圆角矩形 46"/>
                <p:cNvSpPr/>
                <p:nvPr/>
              </p:nvSpPr>
              <p:spPr>
                <a:xfrm>
                  <a:off x="4340550" y="2044020"/>
                  <a:ext cx="2340000" cy="72000"/>
                </a:xfrm>
                <a:prstGeom prst="roundRect">
                  <a:avLst>
                    <a:gd name="adj" fmla="val 50000"/>
                  </a:avLst>
                </a:prstGeom>
                <a:noFill/>
                <a:ln w="3175">
                  <a:gradFill>
                    <a:gsLst>
                      <a:gs pos="0">
                        <a:schemeClr val="accent1">
                          <a:lumMod val="0"/>
                          <a:lumOff val="100000"/>
                          <a:alpha val="0"/>
                        </a:schemeClr>
                      </a:gs>
                      <a:gs pos="100000">
                        <a:schemeClr val="bg1">
                          <a:alpha val="75000"/>
                        </a:schemeClr>
                      </a:gs>
                    </a:gsLst>
                    <a:lin ang="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cxnSp>
              <p:nvCxnSpPr>
                <p:cNvPr id="48" name="直接连接符 47"/>
                <p:cNvCxnSpPr/>
                <p:nvPr/>
              </p:nvCxnSpPr>
              <p:spPr>
                <a:xfrm>
                  <a:off x="4451350" y="2080020"/>
                  <a:ext cx="2273650" cy="0"/>
                </a:xfrm>
                <a:prstGeom prst="line">
                  <a:avLst/>
                </a:prstGeom>
                <a:ln w="177800">
                  <a:gradFill>
                    <a:gsLst>
                      <a:gs pos="0">
                        <a:schemeClr val="accent1">
                          <a:alpha val="0"/>
                          <a:lumMod val="0"/>
                          <a:lumOff val="100000"/>
                        </a:schemeClr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0" scaled="0"/>
                  </a:gradFill>
                  <a:round/>
                </a:ln>
                <a:effectLst>
                  <a:softEdge rad="381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1" name="组合 20"/>
          <p:cNvGrpSpPr/>
          <p:nvPr/>
        </p:nvGrpSpPr>
        <p:grpSpPr>
          <a:xfrm>
            <a:off x="3699718" y="4558331"/>
            <a:ext cx="3154239" cy="923330"/>
            <a:chOff x="3699718" y="4558331"/>
            <a:chExt cx="3154239" cy="923330"/>
          </a:xfrm>
        </p:grpSpPr>
        <p:sp>
          <p:nvSpPr>
            <p:cNvPr id="107" name="文本框 106"/>
            <p:cNvSpPr txBox="1"/>
            <p:nvPr/>
          </p:nvSpPr>
          <p:spPr>
            <a:xfrm>
              <a:off x="3699718" y="4558331"/>
              <a:ext cx="11704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spc="-300" dirty="0">
                  <a:ln>
                    <a:solidFill>
                      <a:schemeClr val="bg1"/>
                    </a:solidFill>
                  </a:ln>
                  <a:noFill/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05</a:t>
              </a:r>
              <a:endParaRPr lang="zh-CN" altLang="en-US" sz="5400" spc="-300" dirty="0">
                <a:ln>
                  <a:solidFill>
                    <a:schemeClr val="bg1"/>
                  </a:solidFill>
                </a:ln>
                <a:noFill/>
                <a:latin typeface="Adobe Gothic Std B" panose="020B0800000000000000" pitchFamily="34" charset="-128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4469507" y="4703549"/>
              <a:ext cx="2384450" cy="554955"/>
              <a:chOff x="5734352" y="4733195"/>
              <a:chExt cx="2384450" cy="554955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6190069" y="4733195"/>
                <a:ext cx="192873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800" spc="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公司团队</a:t>
                </a: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5734352" y="5216150"/>
                <a:ext cx="2384450" cy="72000"/>
                <a:chOff x="4340550" y="2044020"/>
                <a:chExt cx="2384450" cy="72000"/>
              </a:xfrm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4340550" y="2044020"/>
                  <a:ext cx="2340000" cy="72000"/>
                </a:xfrm>
                <a:prstGeom prst="roundRect">
                  <a:avLst>
                    <a:gd name="adj" fmla="val 50000"/>
                  </a:avLst>
                </a:prstGeom>
                <a:noFill/>
                <a:ln w="3175">
                  <a:gradFill>
                    <a:gsLst>
                      <a:gs pos="0">
                        <a:schemeClr val="accent1">
                          <a:lumMod val="0"/>
                          <a:lumOff val="100000"/>
                          <a:alpha val="0"/>
                        </a:schemeClr>
                      </a:gs>
                      <a:gs pos="100000">
                        <a:schemeClr val="bg1">
                          <a:alpha val="75000"/>
                        </a:schemeClr>
                      </a:gs>
                    </a:gsLst>
                    <a:lin ang="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cxnSp>
              <p:nvCxnSpPr>
                <p:cNvPr id="58" name="直接连接符 57"/>
                <p:cNvCxnSpPr/>
                <p:nvPr/>
              </p:nvCxnSpPr>
              <p:spPr>
                <a:xfrm>
                  <a:off x="4451350" y="2080020"/>
                  <a:ext cx="2273650" cy="0"/>
                </a:xfrm>
                <a:prstGeom prst="line">
                  <a:avLst/>
                </a:prstGeom>
                <a:ln w="177800">
                  <a:gradFill>
                    <a:gsLst>
                      <a:gs pos="0">
                        <a:schemeClr val="accent1">
                          <a:alpha val="0"/>
                          <a:lumMod val="0"/>
                          <a:lumOff val="100000"/>
                        </a:schemeClr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0" scaled="0"/>
                  </a:gradFill>
                  <a:round/>
                </a:ln>
                <a:effectLst>
                  <a:softEdge rad="381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2" name="组合 21"/>
          <p:cNvGrpSpPr/>
          <p:nvPr/>
        </p:nvGrpSpPr>
        <p:grpSpPr>
          <a:xfrm>
            <a:off x="2853092" y="5591730"/>
            <a:ext cx="3143615" cy="923330"/>
            <a:chOff x="2853092" y="5591730"/>
            <a:chExt cx="3143615" cy="923330"/>
          </a:xfrm>
        </p:grpSpPr>
        <p:sp>
          <p:nvSpPr>
            <p:cNvPr id="108" name="文本框 107"/>
            <p:cNvSpPr txBox="1"/>
            <p:nvPr/>
          </p:nvSpPr>
          <p:spPr>
            <a:xfrm>
              <a:off x="2853092" y="5591730"/>
              <a:ext cx="11704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spc="-300" dirty="0">
                  <a:ln>
                    <a:solidFill>
                      <a:schemeClr val="bg1"/>
                    </a:solidFill>
                  </a:ln>
                  <a:noFill/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06</a:t>
              </a:r>
              <a:endParaRPr lang="zh-CN" altLang="en-US" sz="5400" spc="-300" dirty="0">
                <a:ln>
                  <a:solidFill>
                    <a:schemeClr val="bg1"/>
                  </a:solidFill>
                </a:ln>
                <a:noFill/>
                <a:latin typeface="Adobe Gothic Std B" panose="020B0800000000000000" pitchFamily="34" charset="-128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3612257" y="5751872"/>
              <a:ext cx="2384450" cy="543649"/>
              <a:chOff x="3822350" y="5503933"/>
              <a:chExt cx="2384450" cy="543649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4278067" y="5503933"/>
                <a:ext cx="192873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800" spc="600" dirty="0">
                    <a:solidFill>
                      <a:schemeClr val="bg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融资需求</a:t>
                </a:r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3822350" y="5975582"/>
                <a:ext cx="2384450" cy="72000"/>
                <a:chOff x="4340550" y="2044020"/>
                <a:chExt cx="2384450" cy="72000"/>
              </a:xfrm>
            </p:grpSpPr>
            <p:sp>
              <p:nvSpPr>
                <p:cNvPr id="67" name="圆角矩形 66"/>
                <p:cNvSpPr/>
                <p:nvPr/>
              </p:nvSpPr>
              <p:spPr>
                <a:xfrm>
                  <a:off x="4340550" y="2044020"/>
                  <a:ext cx="2340000" cy="72000"/>
                </a:xfrm>
                <a:prstGeom prst="roundRect">
                  <a:avLst>
                    <a:gd name="adj" fmla="val 50000"/>
                  </a:avLst>
                </a:prstGeom>
                <a:noFill/>
                <a:ln w="3175">
                  <a:gradFill>
                    <a:gsLst>
                      <a:gs pos="0">
                        <a:schemeClr val="accent1">
                          <a:lumMod val="0"/>
                          <a:lumOff val="100000"/>
                          <a:alpha val="0"/>
                        </a:schemeClr>
                      </a:gs>
                      <a:gs pos="100000">
                        <a:schemeClr val="bg1">
                          <a:alpha val="75000"/>
                        </a:schemeClr>
                      </a:gs>
                    </a:gsLst>
                    <a:lin ang="0" scaled="0"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cxnSp>
              <p:nvCxnSpPr>
                <p:cNvPr id="68" name="直接连接符 67"/>
                <p:cNvCxnSpPr/>
                <p:nvPr/>
              </p:nvCxnSpPr>
              <p:spPr>
                <a:xfrm>
                  <a:off x="4451350" y="2080020"/>
                  <a:ext cx="2273650" cy="0"/>
                </a:xfrm>
                <a:prstGeom prst="line">
                  <a:avLst/>
                </a:prstGeom>
                <a:ln w="177800">
                  <a:gradFill>
                    <a:gsLst>
                      <a:gs pos="0">
                        <a:schemeClr val="accent1">
                          <a:alpha val="0"/>
                          <a:lumMod val="0"/>
                          <a:lumOff val="100000"/>
                        </a:schemeClr>
                      </a:gs>
                      <a:gs pos="100000">
                        <a:schemeClr val="bg1">
                          <a:alpha val="50000"/>
                        </a:schemeClr>
                      </a:gs>
                    </a:gsLst>
                    <a:lin ang="0" scaled="0"/>
                  </a:gradFill>
                  <a:round/>
                </a:ln>
                <a:effectLst>
                  <a:softEdge rad="381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82" name="组合 81"/>
          <p:cNvGrpSpPr/>
          <p:nvPr/>
        </p:nvGrpSpPr>
        <p:grpSpPr>
          <a:xfrm>
            <a:off x="10714127" y="911130"/>
            <a:ext cx="672740" cy="378000"/>
            <a:chOff x="3610961" y="1925498"/>
            <a:chExt cx="672740" cy="378000"/>
          </a:xfrm>
        </p:grpSpPr>
        <p:sp>
          <p:nvSpPr>
            <p:cNvPr id="83" name="椭圆 82"/>
            <p:cNvSpPr/>
            <p:nvPr/>
          </p:nvSpPr>
          <p:spPr>
            <a:xfrm>
              <a:off x="3743772" y="1930260"/>
              <a:ext cx="360000" cy="3600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80000">
                    <a:schemeClr val="bg1">
                      <a:alpha val="0"/>
                    </a:schemeClr>
                  </a:gs>
                </a:gsLst>
                <a:lin ang="6600000" scaled="0"/>
              </a:gradFill>
            </a:ln>
            <a:effectLst>
              <a:glow rad="50800">
                <a:schemeClr val="bg2">
                  <a:lumMod val="25000"/>
                  <a:alpha val="35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3730534" y="1925498"/>
              <a:ext cx="378000" cy="378000"/>
              <a:chOff x="4273339" y="2057162"/>
              <a:chExt cx="371520" cy="37152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4273339" y="2057162"/>
                <a:ext cx="371520" cy="371520"/>
              </a:xfrm>
              <a:prstGeom prst="ellipse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4273339" y="2057162"/>
                <a:ext cx="371520" cy="371520"/>
              </a:xfrm>
              <a:prstGeom prst="ellipse">
                <a:avLst/>
              </a:prstGeom>
              <a:gradFill>
                <a:gsLst>
                  <a:gs pos="0">
                    <a:schemeClr val="tx1"/>
                  </a:gs>
                  <a:gs pos="100000">
                    <a:schemeClr val="tx1">
                      <a:alpha val="5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空心弧 84"/>
            <p:cNvSpPr/>
            <p:nvPr/>
          </p:nvSpPr>
          <p:spPr>
            <a:xfrm rot="20850466">
              <a:off x="3610961" y="2065449"/>
              <a:ext cx="672740" cy="153874"/>
            </a:xfrm>
            <a:prstGeom prst="blockArc">
              <a:avLst>
                <a:gd name="adj1" fmla="val 20361374"/>
                <a:gd name="adj2" fmla="val 11725350"/>
                <a:gd name="adj3" fmla="val 0"/>
              </a:avLst>
            </a:prstGeom>
            <a:noFill/>
            <a:ln w="3175">
              <a:solidFill>
                <a:schemeClr val="bg1">
                  <a:alpha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4055857" y="2142386"/>
              <a:ext cx="72000" cy="7200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87495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68594" y="-1998406"/>
            <a:ext cx="10854812" cy="10854812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63562" y="-1703438"/>
            <a:ext cx="10264876" cy="10264876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064164" y="-361950"/>
            <a:ext cx="2096017" cy="607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900" b="1" i="1" dirty="0">
                <a:ln>
                  <a:solidFill>
                    <a:schemeClr val="bg1"/>
                  </a:solidFill>
                </a:ln>
                <a:noFill/>
                <a:latin typeface="Adobe Devanagari" panose="02040503050201020203" pitchFamily="18" charset="0"/>
                <a:ea typeface="Adobe Gothic Std B" panose="020B0800000000000000" pitchFamily="34" charset="-128"/>
                <a:cs typeface="Adobe Devanagari" panose="02040503050201020203" pitchFamily="18" charset="0"/>
              </a:rPr>
              <a:t>1</a:t>
            </a:r>
            <a:endParaRPr lang="zh-CN" altLang="en-US" sz="38900" b="1" i="1" dirty="0">
              <a:ln>
                <a:solidFill>
                  <a:schemeClr val="bg1"/>
                </a:solidFill>
              </a:ln>
              <a:noFill/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45212" y="3695700"/>
            <a:ext cx="2133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公司简介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227700" y="4399781"/>
            <a:ext cx="7893293" cy="0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0"/>
                  </a:schemeClr>
                </a:gs>
                <a:gs pos="50000">
                  <a:schemeClr val="bg1">
                    <a:lumMod val="0"/>
                    <a:lumOff val="100000"/>
                  </a:schemeClr>
                </a:gs>
                <a:gs pos="100000">
                  <a:schemeClr val="bg1">
                    <a:lumMod val="0"/>
                    <a:alpha val="40000"/>
                  </a:schemeClr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577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 41"/>
          <p:cNvSpPr/>
          <p:nvPr/>
        </p:nvSpPr>
        <p:spPr>
          <a:xfrm>
            <a:off x="42866" y="652896"/>
            <a:ext cx="12115801" cy="5579544"/>
          </a:xfrm>
          <a:custGeom>
            <a:avLst/>
            <a:gdLst>
              <a:gd name="connsiteX0" fmla="*/ 0 w 12115801"/>
              <a:gd name="connsiteY0" fmla="*/ 1275917 h 5579544"/>
              <a:gd name="connsiteX1" fmla="*/ 400051 w 12115801"/>
              <a:gd name="connsiteY1" fmla="*/ 4404879 h 5579544"/>
              <a:gd name="connsiteX2" fmla="*/ 814388 w 12115801"/>
              <a:gd name="connsiteY2" fmla="*/ 861579 h 5579544"/>
              <a:gd name="connsiteX3" fmla="*/ 1243013 w 12115801"/>
              <a:gd name="connsiteY3" fmla="*/ 4719204 h 5579544"/>
              <a:gd name="connsiteX4" fmla="*/ 1643063 w 12115801"/>
              <a:gd name="connsiteY4" fmla="*/ 761567 h 5579544"/>
              <a:gd name="connsiteX5" fmla="*/ 1957388 w 12115801"/>
              <a:gd name="connsiteY5" fmla="*/ 4276292 h 5579544"/>
              <a:gd name="connsiteX6" fmla="*/ 2300288 w 12115801"/>
              <a:gd name="connsiteY6" fmla="*/ 1633104 h 5579544"/>
              <a:gd name="connsiteX7" fmla="*/ 2686051 w 12115801"/>
              <a:gd name="connsiteY7" fmla="*/ 4090554 h 5579544"/>
              <a:gd name="connsiteX8" fmla="*/ 3128963 w 12115801"/>
              <a:gd name="connsiteY8" fmla="*/ 232929 h 5579544"/>
              <a:gd name="connsiteX9" fmla="*/ 3629026 w 12115801"/>
              <a:gd name="connsiteY9" fmla="*/ 5376429 h 5579544"/>
              <a:gd name="connsiteX10" fmla="*/ 3943351 w 12115801"/>
              <a:gd name="connsiteY10" fmla="*/ 1447367 h 5579544"/>
              <a:gd name="connsiteX11" fmla="*/ 4486276 w 12115801"/>
              <a:gd name="connsiteY11" fmla="*/ 4733492 h 5579544"/>
              <a:gd name="connsiteX12" fmla="*/ 4900613 w 12115801"/>
              <a:gd name="connsiteY12" fmla="*/ 375804 h 5579544"/>
              <a:gd name="connsiteX13" fmla="*/ 5129213 w 12115801"/>
              <a:gd name="connsiteY13" fmla="*/ 4890654 h 5579544"/>
              <a:gd name="connsiteX14" fmla="*/ 5514976 w 12115801"/>
              <a:gd name="connsiteY14" fmla="*/ 2247467 h 5579544"/>
              <a:gd name="connsiteX15" fmla="*/ 5900738 w 12115801"/>
              <a:gd name="connsiteY15" fmla="*/ 5447867 h 5579544"/>
              <a:gd name="connsiteX16" fmla="*/ 6200776 w 12115801"/>
              <a:gd name="connsiteY16" fmla="*/ 204354 h 5579544"/>
              <a:gd name="connsiteX17" fmla="*/ 6415088 w 12115801"/>
              <a:gd name="connsiteY17" fmla="*/ 4947804 h 5579544"/>
              <a:gd name="connsiteX18" fmla="*/ 7029451 w 12115801"/>
              <a:gd name="connsiteY18" fmla="*/ 933017 h 5579544"/>
              <a:gd name="connsiteX19" fmla="*/ 7372351 w 12115801"/>
              <a:gd name="connsiteY19" fmla="*/ 5019242 h 5579544"/>
              <a:gd name="connsiteX20" fmla="*/ 7972426 w 12115801"/>
              <a:gd name="connsiteY20" fmla="*/ 1990292 h 5579544"/>
              <a:gd name="connsiteX21" fmla="*/ 8315326 w 12115801"/>
              <a:gd name="connsiteY21" fmla="*/ 4604904 h 5579544"/>
              <a:gd name="connsiteX22" fmla="*/ 8786813 w 12115801"/>
              <a:gd name="connsiteY22" fmla="*/ 4329 h 5579544"/>
              <a:gd name="connsiteX23" fmla="*/ 9401176 w 12115801"/>
              <a:gd name="connsiteY23" fmla="*/ 5576454 h 5579544"/>
              <a:gd name="connsiteX24" fmla="*/ 9829801 w 12115801"/>
              <a:gd name="connsiteY24" fmla="*/ 847292 h 5579544"/>
              <a:gd name="connsiteX25" fmla="*/ 10115551 w 12115801"/>
              <a:gd name="connsiteY25" fmla="*/ 4533467 h 5579544"/>
              <a:gd name="connsiteX26" fmla="*/ 10587038 w 12115801"/>
              <a:gd name="connsiteY26" fmla="*/ 1733117 h 5579544"/>
              <a:gd name="connsiteX27" fmla="*/ 10901363 w 12115801"/>
              <a:gd name="connsiteY27" fmla="*/ 4076267 h 5579544"/>
              <a:gd name="connsiteX28" fmla="*/ 11258551 w 12115801"/>
              <a:gd name="connsiteY28" fmla="*/ 390092 h 5579544"/>
              <a:gd name="connsiteX29" fmla="*/ 11601451 w 12115801"/>
              <a:gd name="connsiteY29" fmla="*/ 5533592 h 5579544"/>
              <a:gd name="connsiteX30" fmla="*/ 11901488 w 12115801"/>
              <a:gd name="connsiteY30" fmla="*/ 918729 h 5579544"/>
              <a:gd name="connsiteX31" fmla="*/ 12115801 w 12115801"/>
              <a:gd name="connsiteY31" fmla="*/ 4519179 h 557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115801" h="5579544">
                <a:moveTo>
                  <a:pt x="0" y="1275917"/>
                </a:moveTo>
                <a:cubicBezTo>
                  <a:pt x="132160" y="2874926"/>
                  <a:pt x="264320" y="4473935"/>
                  <a:pt x="400051" y="4404879"/>
                </a:cubicBezTo>
                <a:cubicBezTo>
                  <a:pt x="535782" y="4335823"/>
                  <a:pt x="673894" y="809192"/>
                  <a:pt x="814388" y="861579"/>
                </a:cubicBezTo>
                <a:cubicBezTo>
                  <a:pt x="954882" y="913966"/>
                  <a:pt x="1104901" y="4735873"/>
                  <a:pt x="1243013" y="4719204"/>
                </a:cubicBezTo>
                <a:cubicBezTo>
                  <a:pt x="1381125" y="4702535"/>
                  <a:pt x="1524001" y="835386"/>
                  <a:pt x="1643063" y="761567"/>
                </a:cubicBezTo>
                <a:cubicBezTo>
                  <a:pt x="1762125" y="687748"/>
                  <a:pt x="1847850" y="4131036"/>
                  <a:pt x="1957388" y="4276292"/>
                </a:cubicBezTo>
                <a:cubicBezTo>
                  <a:pt x="2066926" y="4421548"/>
                  <a:pt x="2178844" y="1664060"/>
                  <a:pt x="2300288" y="1633104"/>
                </a:cubicBezTo>
                <a:cubicBezTo>
                  <a:pt x="2421732" y="1602148"/>
                  <a:pt x="2547939" y="4323917"/>
                  <a:pt x="2686051" y="4090554"/>
                </a:cubicBezTo>
                <a:cubicBezTo>
                  <a:pt x="2824164" y="3857192"/>
                  <a:pt x="2971801" y="18617"/>
                  <a:pt x="3128963" y="232929"/>
                </a:cubicBezTo>
                <a:cubicBezTo>
                  <a:pt x="3286125" y="447241"/>
                  <a:pt x="3493295" y="5174023"/>
                  <a:pt x="3629026" y="5376429"/>
                </a:cubicBezTo>
                <a:cubicBezTo>
                  <a:pt x="3764757" y="5578835"/>
                  <a:pt x="3800476" y="1554523"/>
                  <a:pt x="3943351" y="1447367"/>
                </a:cubicBezTo>
                <a:cubicBezTo>
                  <a:pt x="4086226" y="1340211"/>
                  <a:pt x="4326732" y="4912086"/>
                  <a:pt x="4486276" y="4733492"/>
                </a:cubicBezTo>
                <a:cubicBezTo>
                  <a:pt x="4645820" y="4554898"/>
                  <a:pt x="4793457" y="349610"/>
                  <a:pt x="4900613" y="375804"/>
                </a:cubicBezTo>
                <a:cubicBezTo>
                  <a:pt x="5007769" y="401998"/>
                  <a:pt x="5026819" y="4578710"/>
                  <a:pt x="5129213" y="4890654"/>
                </a:cubicBezTo>
                <a:cubicBezTo>
                  <a:pt x="5231607" y="5202598"/>
                  <a:pt x="5386389" y="2154598"/>
                  <a:pt x="5514976" y="2247467"/>
                </a:cubicBezTo>
                <a:cubicBezTo>
                  <a:pt x="5643563" y="2340336"/>
                  <a:pt x="5786438" y="5788386"/>
                  <a:pt x="5900738" y="5447867"/>
                </a:cubicBezTo>
                <a:cubicBezTo>
                  <a:pt x="6015038" y="5107348"/>
                  <a:pt x="6115051" y="287698"/>
                  <a:pt x="6200776" y="204354"/>
                </a:cubicBezTo>
                <a:cubicBezTo>
                  <a:pt x="6286501" y="121010"/>
                  <a:pt x="6276975" y="4826360"/>
                  <a:pt x="6415088" y="4947804"/>
                </a:cubicBezTo>
                <a:cubicBezTo>
                  <a:pt x="6553201" y="5069248"/>
                  <a:pt x="6869907" y="921111"/>
                  <a:pt x="7029451" y="933017"/>
                </a:cubicBezTo>
                <a:cubicBezTo>
                  <a:pt x="7188995" y="944923"/>
                  <a:pt x="7215189" y="4843030"/>
                  <a:pt x="7372351" y="5019242"/>
                </a:cubicBezTo>
                <a:cubicBezTo>
                  <a:pt x="7529513" y="5195454"/>
                  <a:pt x="7815264" y="2059348"/>
                  <a:pt x="7972426" y="1990292"/>
                </a:cubicBezTo>
                <a:cubicBezTo>
                  <a:pt x="8129588" y="1921236"/>
                  <a:pt x="8179595" y="4935898"/>
                  <a:pt x="8315326" y="4604904"/>
                </a:cubicBezTo>
                <a:cubicBezTo>
                  <a:pt x="8451057" y="4273910"/>
                  <a:pt x="8605838" y="-157596"/>
                  <a:pt x="8786813" y="4329"/>
                </a:cubicBezTo>
                <a:cubicBezTo>
                  <a:pt x="8967788" y="166254"/>
                  <a:pt x="9227345" y="5435960"/>
                  <a:pt x="9401176" y="5576454"/>
                </a:cubicBezTo>
                <a:cubicBezTo>
                  <a:pt x="9575007" y="5716948"/>
                  <a:pt x="9710739" y="1021123"/>
                  <a:pt x="9829801" y="847292"/>
                </a:cubicBezTo>
                <a:cubicBezTo>
                  <a:pt x="9948863" y="673461"/>
                  <a:pt x="9989345" y="4385830"/>
                  <a:pt x="10115551" y="4533467"/>
                </a:cubicBezTo>
                <a:cubicBezTo>
                  <a:pt x="10241757" y="4681104"/>
                  <a:pt x="10456069" y="1809317"/>
                  <a:pt x="10587038" y="1733117"/>
                </a:cubicBezTo>
                <a:cubicBezTo>
                  <a:pt x="10718007" y="1656917"/>
                  <a:pt x="10789444" y="4300105"/>
                  <a:pt x="10901363" y="4076267"/>
                </a:cubicBezTo>
                <a:cubicBezTo>
                  <a:pt x="11013282" y="3852430"/>
                  <a:pt x="11141870" y="147204"/>
                  <a:pt x="11258551" y="390092"/>
                </a:cubicBezTo>
                <a:cubicBezTo>
                  <a:pt x="11375232" y="632980"/>
                  <a:pt x="11494295" y="5445486"/>
                  <a:pt x="11601451" y="5533592"/>
                </a:cubicBezTo>
                <a:cubicBezTo>
                  <a:pt x="11708607" y="5621698"/>
                  <a:pt x="11815763" y="1087798"/>
                  <a:pt x="11901488" y="918729"/>
                </a:cubicBezTo>
                <a:cubicBezTo>
                  <a:pt x="11987213" y="749660"/>
                  <a:pt x="12022932" y="4364398"/>
                  <a:pt x="12115801" y="4519179"/>
                </a:cubicBezTo>
              </a:path>
            </a:pathLst>
          </a:custGeom>
          <a:noFill/>
          <a:ln>
            <a:solidFill>
              <a:schemeClr val="bg1">
                <a:lumMod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空心弧 1"/>
          <p:cNvSpPr/>
          <p:nvPr/>
        </p:nvSpPr>
        <p:spPr>
          <a:xfrm>
            <a:off x="5499100" y="1643856"/>
            <a:ext cx="3644900" cy="3644900"/>
          </a:xfrm>
          <a:prstGeom prst="blockArc">
            <a:avLst>
              <a:gd name="adj1" fmla="val 4794537"/>
              <a:gd name="adj2" fmla="val 21047656"/>
              <a:gd name="adj3" fmla="val 2083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空心弧 2"/>
          <p:cNvSpPr/>
          <p:nvPr/>
        </p:nvSpPr>
        <p:spPr>
          <a:xfrm>
            <a:off x="5499100" y="1643856"/>
            <a:ext cx="3644900" cy="3644900"/>
          </a:xfrm>
          <a:prstGeom prst="blockArc">
            <a:avLst>
              <a:gd name="adj1" fmla="val 21284319"/>
              <a:gd name="adj2" fmla="val 4501799"/>
              <a:gd name="adj3" fmla="val 8523"/>
            </a:avLst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5670550" y="1815306"/>
            <a:ext cx="3302000" cy="3302000"/>
          </a:xfrm>
          <a:prstGeom prst="blockArc">
            <a:avLst>
              <a:gd name="adj1" fmla="val 4784534"/>
              <a:gd name="adj2" fmla="val 16923990"/>
              <a:gd name="adj3" fmla="val 30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>
            <a:off x="5670550" y="1815306"/>
            <a:ext cx="3302000" cy="3302000"/>
          </a:xfrm>
          <a:prstGeom prst="blockArc">
            <a:avLst>
              <a:gd name="adj1" fmla="val 17187781"/>
              <a:gd name="adj2" fmla="val 21049287"/>
              <a:gd name="adj3" fmla="val 81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3040062" y="1643856"/>
            <a:ext cx="3644900" cy="3644900"/>
          </a:xfrm>
          <a:prstGeom prst="blockArc">
            <a:avLst>
              <a:gd name="adj1" fmla="val 19803774"/>
              <a:gd name="adj2" fmla="val 4776631"/>
              <a:gd name="adj3" fmla="val 2178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333353" y="1937147"/>
            <a:ext cx="3058319" cy="3058319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空心弧 7"/>
          <p:cNvSpPr/>
          <p:nvPr/>
        </p:nvSpPr>
        <p:spPr>
          <a:xfrm>
            <a:off x="3040062" y="1643856"/>
            <a:ext cx="3644900" cy="3644900"/>
          </a:xfrm>
          <a:prstGeom prst="blockArc">
            <a:avLst>
              <a:gd name="adj1" fmla="val 11907872"/>
              <a:gd name="adj2" fmla="val 19596064"/>
              <a:gd name="adj3" fmla="val 2525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2997200" y="1600994"/>
            <a:ext cx="3730625" cy="3730625"/>
          </a:xfrm>
          <a:prstGeom prst="blockArc">
            <a:avLst>
              <a:gd name="adj1" fmla="val 4953669"/>
              <a:gd name="adj2" fmla="val 11798811"/>
              <a:gd name="adj3" fmla="val 621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84699" y="3082836"/>
            <a:ext cx="1645665" cy="766939"/>
            <a:chOff x="9629499" y="4855648"/>
            <a:chExt cx="1645665" cy="766939"/>
          </a:xfrm>
        </p:grpSpPr>
        <p:sp>
          <p:nvSpPr>
            <p:cNvPr id="11" name="任意多边形 10"/>
            <p:cNvSpPr/>
            <p:nvPr/>
          </p:nvSpPr>
          <p:spPr>
            <a:xfrm flipH="1">
              <a:off x="10439924" y="5101005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88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20100000">
              <a:off x="10415108" y="4980734"/>
              <a:ext cx="315791" cy="221342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23C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rot="1500000">
              <a:off x="10415108" y="5276158"/>
              <a:ext cx="315791" cy="221342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5AC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780000">
              <a:off x="10932019" y="5228561"/>
              <a:ext cx="343145" cy="24051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9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20831396">
              <a:off x="10931758" y="5009158"/>
              <a:ext cx="343145" cy="24051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30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0831501" y="5101005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0249933" y="5088228"/>
              <a:ext cx="430550" cy="301778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4C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9936691" y="5010987"/>
              <a:ext cx="650952" cy="456261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0079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9200000">
              <a:off x="10032254" y="4855648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00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2400000">
              <a:off x="10032254" y="5346362"/>
              <a:ext cx="394093" cy="276225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700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rot="768349">
              <a:off x="9851681" y="4959916"/>
              <a:ext cx="507051" cy="355399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2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20820000">
              <a:off x="9851286" y="5162919"/>
              <a:ext cx="507051" cy="355399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E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9629499" y="5044421"/>
              <a:ext cx="555551" cy="389393"/>
            </a:xfrm>
            <a:custGeom>
              <a:avLst/>
              <a:gdLst>
                <a:gd name="connsiteX0" fmla="*/ 394558 w 624958"/>
                <a:gd name="connsiteY0" fmla="*/ 0 h 460800"/>
                <a:gd name="connsiteX1" fmla="*/ 440992 w 624958"/>
                <a:gd name="connsiteY1" fmla="*/ 4681 h 460800"/>
                <a:gd name="connsiteX2" fmla="*/ 447672 w 624958"/>
                <a:gd name="connsiteY2" fmla="*/ 6755 h 460800"/>
                <a:gd name="connsiteX3" fmla="*/ 449592 w 624958"/>
                <a:gd name="connsiteY3" fmla="*/ 6983 h 460800"/>
                <a:gd name="connsiteX4" fmla="*/ 458433 w 624958"/>
                <a:gd name="connsiteY4" fmla="*/ 10095 h 460800"/>
                <a:gd name="connsiteX5" fmla="*/ 484240 w 624958"/>
                <a:gd name="connsiteY5" fmla="*/ 18106 h 460800"/>
                <a:gd name="connsiteX6" fmla="*/ 624958 w 624958"/>
                <a:gd name="connsiteY6" fmla="*/ 230400 h 460800"/>
                <a:gd name="connsiteX7" fmla="*/ 484240 w 624958"/>
                <a:gd name="connsiteY7" fmla="*/ 442694 h 460800"/>
                <a:gd name="connsiteX8" fmla="*/ 458457 w 624958"/>
                <a:gd name="connsiteY8" fmla="*/ 450698 h 460800"/>
                <a:gd name="connsiteX9" fmla="*/ 449592 w 624958"/>
                <a:gd name="connsiteY9" fmla="*/ 453818 h 460800"/>
                <a:gd name="connsiteX10" fmla="*/ 447666 w 624958"/>
                <a:gd name="connsiteY10" fmla="*/ 454047 h 460800"/>
                <a:gd name="connsiteX11" fmla="*/ 440992 w 624958"/>
                <a:gd name="connsiteY11" fmla="*/ 456119 h 460800"/>
                <a:gd name="connsiteX12" fmla="*/ 394558 w 624958"/>
                <a:gd name="connsiteY12" fmla="*/ 460800 h 460800"/>
                <a:gd name="connsiteX13" fmla="*/ 348124 w 624958"/>
                <a:gd name="connsiteY13" fmla="*/ 456119 h 460800"/>
                <a:gd name="connsiteX14" fmla="*/ 329343 w 624958"/>
                <a:gd name="connsiteY14" fmla="*/ 450289 h 460800"/>
                <a:gd name="connsiteX15" fmla="*/ 288001 w 624958"/>
                <a:gd name="connsiteY15" fmla="*/ 439598 h 460800"/>
                <a:gd name="connsiteX16" fmla="*/ 0 w 624958"/>
                <a:gd name="connsiteY16" fmla="*/ 230401 h 460800"/>
                <a:gd name="connsiteX17" fmla="*/ 288001 w 624958"/>
                <a:gd name="connsiteY17" fmla="*/ 21203 h 460800"/>
                <a:gd name="connsiteX18" fmla="*/ 329324 w 624958"/>
                <a:gd name="connsiteY18" fmla="*/ 10517 h 460800"/>
                <a:gd name="connsiteX19" fmla="*/ 348124 w 624958"/>
                <a:gd name="connsiteY19" fmla="*/ 4681 h 460800"/>
                <a:gd name="connsiteX20" fmla="*/ 394558 w 624958"/>
                <a:gd name="connsiteY20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4958" h="460800">
                  <a:moveTo>
                    <a:pt x="394558" y="0"/>
                  </a:moveTo>
                  <a:cubicBezTo>
                    <a:pt x="410464" y="0"/>
                    <a:pt x="425993" y="1612"/>
                    <a:pt x="440992" y="4681"/>
                  </a:cubicBezTo>
                  <a:lnTo>
                    <a:pt x="447672" y="6755"/>
                  </a:lnTo>
                  <a:lnTo>
                    <a:pt x="449592" y="6983"/>
                  </a:lnTo>
                  <a:lnTo>
                    <a:pt x="458433" y="10095"/>
                  </a:lnTo>
                  <a:lnTo>
                    <a:pt x="484240" y="18106"/>
                  </a:lnTo>
                  <a:cubicBezTo>
                    <a:pt x="566934" y="53083"/>
                    <a:pt x="624958" y="134966"/>
                    <a:pt x="624958" y="230400"/>
                  </a:cubicBezTo>
                  <a:cubicBezTo>
                    <a:pt x="624958" y="325835"/>
                    <a:pt x="566934" y="407717"/>
                    <a:pt x="484240" y="442694"/>
                  </a:cubicBezTo>
                  <a:lnTo>
                    <a:pt x="458457" y="450698"/>
                  </a:lnTo>
                  <a:lnTo>
                    <a:pt x="449592" y="453818"/>
                  </a:lnTo>
                  <a:lnTo>
                    <a:pt x="447666" y="454047"/>
                  </a:lnTo>
                  <a:lnTo>
                    <a:pt x="440992" y="456119"/>
                  </a:lnTo>
                  <a:cubicBezTo>
                    <a:pt x="425993" y="459188"/>
                    <a:pt x="410464" y="460800"/>
                    <a:pt x="394558" y="460800"/>
                  </a:cubicBezTo>
                  <a:cubicBezTo>
                    <a:pt x="378652" y="460800"/>
                    <a:pt x="363123" y="459188"/>
                    <a:pt x="348124" y="456119"/>
                  </a:cubicBezTo>
                  <a:lnTo>
                    <a:pt x="329343" y="450289"/>
                  </a:lnTo>
                  <a:lnTo>
                    <a:pt x="288001" y="439598"/>
                  </a:lnTo>
                  <a:cubicBezTo>
                    <a:pt x="203637" y="410432"/>
                    <a:pt x="104728" y="346473"/>
                    <a:pt x="0" y="230401"/>
                  </a:cubicBezTo>
                  <a:cubicBezTo>
                    <a:pt x="104728" y="114328"/>
                    <a:pt x="203637" y="50370"/>
                    <a:pt x="288001" y="21203"/>
                  </a:cubicBezTo>
                  <a:lnTo>
                    <a:pt x="329324" y="10517"/>
                  </a:lnTo>
                  <a:lnTo>
                    <a:pt x="348124" y="4681"/>
                  </a:lnTo>
                  <a:cubicBezTo>
                    <a:pt x="363123" y="1612"/>
                    <a:pt x="378652" y="0"/>
                    <a:pt x="394558" y="0"/>
                  </a:cubicBezTo>
                  <a:close/>
                </a:path>
              </a:pathLst>
            </a:custGeom>
            <a:solidFill>
              <a:srgbClr val="FF9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631688" y="3187966"/>
            <a:ext cx="1620957" cy="523220"/>
          </a:xfrm>
          <a:prstGeom prst="rect">
            <a:avLst/>
          </a:pr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社会企业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901204" y="3187966"/>
            <a:ext cx="1620957" cy="523220"/>
          </a:xfrm>
          <a:prstGeom prst="rect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文化创意</a:t>
            </a:r>
          </a:p>
        </p:txBody>
      </p:sp>
      <p:sp>
        <p:nvSpPr>
          <p:cNvPr id="26" name="椭圆 25"/>
          <p:cNvSpPr/>
          <p:nvPr/>
        </p:nvSpPr>
        <p:spPr>
          <a:xfrm>
            <a:off x="3652060" y="1987853"/>
            <a:ext cx="136478" cy="136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410283" y="1987853"/>
            <a:ext cx="136478" cy="136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652060" y="4837819"/>
            <a:ext cx="136478" cy="136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410283" y="4837819"/>
            <a:ext cx="136478" cy="136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467711" y="876023"/>
            <a:ext cx="3240231" cy="1172243"/>
            <a:chOff x="467711" y="876023"/>
            <a:chExt cx="3240231" cy="1172243"/>
          </a:xfrm>
        </p:grpSpPr>
        <p:sp>
          <p:nvSpPr>
            <p:cNvPr id="36" name="平行四边形 35"/>
            <p:cNvSpPr/>
            <p:nvPr/>
          </p:nvSpPr>
          <p:spPr>
            <a:xfrm flipH="1">
              <a:off x="467711" y="1364266"/>
              <a:ext cx="3240231" cy="684000"/>
            </a:xfrm>
            <a:prstGeom prst="parallelogram">
              <a:avLst>
                <a:gd name="adj" fmla="val 79286"/>
              </a:avLst>
            </a:prstGeom>
            <a:noFill/>
            <a:ln>
              <a:gradFill>
                <a:gsLst>
                  <a:gs pos="0">
                    <a:schemeClr val="bg1"/>
                  </a:gs>
                  <a:gs pos="50000">
                    <a:schemeClr val="bg1">
                      <a:alpha val="0"/>
                    </a:schemeClr>
                  </a:gs>
                </a:gsLst>
                <a:lin ang="4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648861" y="87602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盈利目标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7711" y="4908109"/>
            <a:ext cx="3240231" cy="1172332"/>
            <a:chOff x="467711" y="4908109"/>
            <a:chExt cx="3240231" cy="1172332"/>
          </a:xfrm>
        </p:grpSpPr>
        <p:sp>
          <p:nvSpPr>
            <p:cNvPr id="37" name="平行四边形 36"/>
            <p:cNvSpPr/>
            <p:nvPr/>
          </p:nvSpPr>
          <p:spPr>
            <a:xfrm flipH="1" flipV="1">
              <a:off x="467711" y="4908109"/>
              <a:ext cx="3240231" cy="684000"/>
            </a:xfrm>
            <a:prstGeom prst="parallelogram">
              <a:avLst>
                <a:gd name="adj" fmla="val 79286"/>
              </a:avLst>
            </a:prstGeom>
            <a:noFill/>
            <a:ln>
              <a:gradFill>
                <a:gsLst>
                  <a:gs pos="0">
                    <a:schemeClr val="bg1"/>
                  </a:gs>
                  <a:gs pos="50000">
                    <a:schemeClr val="bg1">
                      <a:alpha val="0"/>
                    </a:schemeClr>
                  </a:gs>
                </a:gsLst>
                <a:lin ang="4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648861" y="561877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公益目标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82263" y="876023"/>
            <a:ext cx="3240231" cy="1172243"/>
            <a:chOff x="8482263" y="876023"/>
            <a:chExt cx="3240231" cy="1172243"/>
          </a:xfrm>
        </p:grpSpPr>
        <p:sp>
          <p:nvSpPr>
            <p:cNvPr id="33" name="平行四边形 32"/>
            <p:cNvSpPr/>
            <p:nvPr/>
          </p:nvSpPr>
          <p:spPr>
            <a:xfrm>
              <a:off x="8482263" y="1364266"/>
              <a:ext cx="3240231" cy="684000"/>
            </a:xfrm>
            <a:prstGeom prst="parallelogram">
              <a:avLst>
                <a:gd name="adj" fmla="val 79286"/>
              </a:avLst>
            </a:prstGeom>
            <a:noFill/>
            <a:ln>
              <a:gradFill>
                <a:gsLst>
                  <a:gs pos="0">
                    <a:schemeClr val="bg1"/>
                  </a:gs>
                  <a:gs pos="50000">
                    <a:schemeClr val="bg1">
                      <a:alpha val="0"/>
                    </a:schemeClr>
                  </a:gs>
                </a:gsLst>
                <a:lin ang="4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153108" y="87602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眼球经济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482263" y="4908109"/>
            <a:ext cx="3240231" cy="1172332"/>
            <a:chOff x="8482263" y="4908109"/>
            <a:chExt cx="3240231" cy="1172332"/>
          </a:xfrm>
        </p:grpSpPr>
        <p:sp>
          <p:nvSpPr>
            <p:cNvPr id="34" name="平行四边形 33"/>
            <p:cNvSpPr/>
            <p:nvPr/>
          </p:nvSpPr>
          <p:spPr>
            <a:xfrm flipV="1">
              <a:off x="8482263" y="4908109"/>
              <a:ext cx="3240231" cy="684000"/>
            </a:xfrm>
            <a:prstGeom prst="parallelogram">
              <a:avLst>
                <a:gd name="adj" fmla="val 79286"/>
              </a:avLst>
            </a:prstGeom>
            <a:noFill/>
            <a:ln>
              <a:gradFill>
                <a:gsLst>
                  <a:gs pos="0">
                    <a:schemeClr val="bg1"/>
                  </a:gs>
                  <a:gs pos="50000">
                    <a:schemeClr val="bg1">
                      <a:alpha val="0"/>
                    </a:schemeClr>
                  </a:gs>
                </a:gsLst>
                <a:lin ang="4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153108" y="561877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精致产业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302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1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8" presetClass="entr" presetSubtype="3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8" presetClass="entr" presetSubtype="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4" grpId="0" animBg="1"/>
      <p:bldP spid="25" grpId="0" animBg="1"/>
      <p:bldP spid="26" grpId="0" animBg="1"/>
      <p:bldP spid="27" grpId="0" animBg="1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31000" y="2089546"/>
            <a:ext cx="11529999" cy="2678908"/>
            <a:chOff x="442917" y="2146695"/>
            <a:chExt cx="11529999" cy="2678908"/>
          </a:xfrm>
        </p:grpSpPr>
        <p:sp>
          <p:nvSpPr>
            <p:cNvPr id="23" name="任意多边形 22"/>
            <p:cNvSpPr/>
            <p:nvPr/>
          </p:nvSpPr>
          <p:spPr>
            <a:xfrm>
              <a:off x="442917" y="2146696"/>
              <a:ext cx="3843333" cy="2564607"/>
            </a:xfrm>
            <a:custGeom>
              <a:avLst/>
              <a:gdLst>
                <a:gd name="connsiteX0" fmla="*/ 0 w 12115801"/>
                <a:gd name="connsiteY0" fmla="*/ 1275917 h 5579544"/>
                <a:gd name="connsiteX1" fmla="*/ 400051 w 12115801"/>
                <a:gd name="connsiteY1" fmla="*/ 4404879 h 5579544"/>
                <a:gd name="connsiteX2" fmla="*/ 814388 w 12115801"/>
                <a:gd name="connsiteY2" fmla="*/ 861579 h 5579544"/>
                <a:gd name="connsiteX3" fmla="*/ 1243013 w 12115801"/>
                <a:gd name="connsiteY3" fmla="*/ 4719204 h 5579544"/>
                <a:gd name="connsiteX4" fmla="*/ 1643063 w 12115801"/>
                <a:gd name="connsiteY4" fmla="*/ 761567 h 5579544"/>
                <a:gd name="connsiteX5" fmla="*/ 1957388 w 12115801"/>
                <a:gd name="connsiteY5" fmla="*/ 4276292 h 5579544"/>
                <a:gd name="connsiteX6" fmla="*/ 2300288 w 12115801"/>
                <a:gd name="connsiteY6" fmla="*/ 1633104 h 5579544"/>
                <a:gd name="connsiteX7" fmla="*/ 2686051 w 12115801"/>
                <a:gd name="connsiteY7" fmla="*/ 4090554 h 5579544"/>
                <a:gd name="connsiteX8" fmla="*/ 3128963 w 12115801"/>
                <a:gd name="connsiteY8" fmla="*/ 232929 h 5579544"/>
                <a:gd name="connsiteX9" fmla="*/ 3629026 w 12115801"/>
                <a:gd name="connsiteY9" fmla="*/ 5376429 h 5579544"/>
                <a:gd name="connsiteX10" fmla="*/ 3943351 w 12115801"/>
                <a:gd name="connsiteY10" fmla="*/ 1447367 h 5579544"/>
                <a:gd name="connsiteX11" fmla="*/ 4486276 w 12115801"/>
                <a:gd name="connsiteY11" fmla="*/ 4733492 h 5579544"/>
                <a:gd name="connsiteX12" fmla="*/ 4900613 w 12115801"/>
                <a:gd name="connsiteY12" fmla="*/ 375804 h 5579544"/>
                <a:gd name="connsiteX13" fmla="*/ 5129213 w 12115801"/>
                <a:gd name="connsiteY13" fmla="*/ 4890654 h 5579544"/>
                <a:gd name="connsiteX14" fmla="*/ 5514976 w 12115801"/>
                <a:gd name="connsiteY14" fmla="*/ 2247467 h 5579544"/>
                <a:gd name="connsiteX15" fmla="*/ 5900738 w 12115801"/>
                <a:gd name="connsiteY15" fmla="*/ 5447867 h 5579544"/>
                <a:gd name="connsiteX16" fmla="*/ 6200776 w 12115801"/>
                <a:gd name="connsiteY16" fmla="*/ 204354 h 5579544"/>
                <a:gd name="connsiteX17" fmla="*/ 6415088 w 12115801"/>
                <a:gd name="connsiteY17" fmla="*/ 4947804 h 5579544"/>
                <a:gd name="connsiteX18" fmla="*/ 7029451 w 12115801"/>
                <a:gd name="connsiteY18" fmla="*/ 933017 h 5579544"/>
                <a:gd name="connsiteX19" fmla="*/ 7372351 w 12115801"/>
                <a:gd name="connsiteY19" fmla="*/ 5019242 h 5579544"/>
                <a:gd name="connsiteX20" fmla="*/ 7972426 w 12115801"/>
                <a:gd name="connsiteY20" fmla="*/ 1990292 h 5579544"/>
                <a:gd name="connsiteX21" fmla="*/ 8315326 w 12115801"/>
                <a:gd name="connsiteY21" fmla="*/ 4604904 h 5579544"/>
                <a:gd name="connsiteX22" fmla="*/ 8786813 w 12115801"/>
                <a:gd name="connsiteY22" fmla="*/ 4329 h 5579544"/>
                <a:gd name="connsiteX23" fmla="*/ 9401176 w 12115801"/>
                <a:gd name="connsiteY23" fmla="*/ 5576454 h 5579544"/>
                <a:gd name="connsiteX24" fmla="*/ 9829801 w 12115801"/>
                <a:gd name="connsiteY24" fmla="*/ 847292 h 5579544"/>
                <a:gd name="connsiteX25" fmla="*/ 10115551 w 12115801"/>
                <a:gd name="connsiteY25" fmla="*/ 4533467 h 5579544"/>
                <a:gd name="connsiteX26" fmla="*/ 10587038 w 12115801"/>
                <a:gd name="connsiteY26" fmla="*/ 1733117 h 5579544"/>
                <a:gd name="connsiteX27" fmla="*/ 10901363 w 12115801"/>
                <a:gd name="connsiteY27" fmla="*/ 4076267 h 5579544"/>
                <a:gd name="connsiteX28" fmla="*/ 11258551 w 12115801"/>
                <a:gd name="connsiteY28" fmla="*/ 390092 h 5579544"/>
                <a:gd name="connsiteX29" fmla="*/ 11601451 w 12115801"/>
                <a:gd name="connsiteY29" fmla="*/ 5533592 h 5579544"/>
                <a:gd name="connsiteX30" fmla="*/ 11901488 w 12115801"/>
                <a:gd name="connsiteY30" fmla="*/ 918729 h 5579544"/>
                <a:gd name="connsiteX31" fmla="*/ 12115801 w 12115801"/>
                <a:gd name="connsiteY31" fmla="*/ 4519179 h 557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15801" h="5579544">
                  <a:moveTo>
                    <a:pt x="0" y="1275917"/>
                  </a:moveTo>
                  <a:cubicBezTo>
                    <a:pt x="132160" y="2874926"/>
                    <a:pt x="264320" y="4473935"/>
                    <a:pt x="400051" y="4404879"/>
                  </a:cubicBezTo>
                  <a:cubicBezTo>
                    <a:pt x="535782" y="4335823"/>
                    <a:pt x="673894" y="809192"/>
                    <a:pt x="814388" y="861579"/>
                  </a:cubicBezTo>
                  <a:cubicBezTo>
                    <a:pt x="954882" y="913966"/>
                    <a:pt x="1104901" y="4735873"/>
                    <a:pt x="1243013" y="4719204"/>
                  </a:cubicBezTo>
                  <a:cubicBezTo>
                    <a:pt x="1381125" y="4702535"/>
                    <a:pt x="1524001" y="835386"/>
                    <a:pt x="1643063" y="761567"/>
                  </a:cubicBezTo>
                  <a:cubicBezTo>
                    <a:pt x="1762125" y="687748"/>
                    <a:pt x="1847850" y="4131036"/>
                    <a:pt x="1957388" y="4276292"/>
                  </a:cubicBezTo>
                  <a:cubicBezTo>
                    <a:pt x="2066926" y="4421548"/>
                    <a:pt x="2178844" y="1664060"/>
                    <a:pt x="2300288" y="1633104"/>
                  </a:cubicBezTo>
                  <a:cubicBezTo>
                    <a:pt x="2421732" y="1602148"/>
                    <a:pt x="2547939" y="4323917"/>
                    <a:pt x="2686051" y="4090554"/>
                  </a:cubicBezTo>
                  <a:cubicBezTo>
                    <a:pt x="2824164" y="3857192"/>
                    <a:pt x="2971801" y="18617"/>
                    <a:pt x="3128963" y="232929"/>
                  </a:cubicBezTo>
                  <a:cubicBezTo>
                    <a:pt x="3286125" y="447241"/>
                    <a:pt x="3493295" y="5174023"/>
                    <a:pt x="3629026" y="5376429"/>
                  </a:cubicBezTo>
                  <a:cubicBezTo>
                    <a:pt x="3764757" y="5578835"/>
                    <a:pt x="3800476" y="1554523"/>
                    <a:pt x="3943351" y="1447367"/>
                  </a:cubicBezTo>
                  <a:cubicBezTo>
                    <a:pt x="4086226" y="1340211"/>
                    <a:pt x="4326732" y="4912086"/>
                    <a:pt x="4486276" y="4733492"/>
                  </a:cubicBezTo>
                  <a:cubicBezTo>
                    <a:pt x="4645820" y="4554898"/>
                    <a:pt x="4793457" y="349610"/>
                    <a:pt x="4900613" y="375804"/>
                  </a:cubicBezTo>
                  <a:cubicBezTo>
                    <a:pt x="5007769" y="401998"/>
                    <a:pt x="5026819" y="4578710"/>
                    <a:pt x="5129213" y="4890654"/>
                  </a:cubicBezTo>
                  <a:cubicBezTo>
                    <a:pt x="5231607" y="5202598"/>
                    <a:pt x="5386389" y="2154598"/>
                    <a:pt x="5514976" y="2247467"/>
                  </a:cubicBezTo>
                  <a:cubicBezTo>
                    <a:pt x="5643563" y="2340336"/>
                    <a:pt x="5786438" y="5788386"/>
                    <a:pt x="5900738" y="5447867"/>
                  </a:cubicBezTo>
                  <a:cubicBezTo>
                    <a:pt x="6015038" y="5107348"/>
                    <a:pt x="6115051" y="287698"/>
                    <a:pt x="6200776" y="204354"/>
                  </a:cubicBezTo>
                  <a:cubicBezTo>
                    <a:pt x="6286501" y="121010"/>
                    <a:pt x="6276975" y="4826360"/>
                    <a:pt x="6415088" y="4947804"/>
                  </a:cubicBezTo>
                  <a:cubicBezTo>
                    <a:pt x="6553201" y="5069248"/>
                    <a:pt x="6869907" y="921111"/>
                    <a:pt x="7029451" y="933017"/>
                  </a:cubicBezTo>
                  <a:cubicBezTo>
                    <a:pt x="7188995" y="944923"/>
                    <a:pt x="7215189" y="4843030"/>
                    <a:pt x="7372351" y="5019242"/>
                  </a:cubicBezTo>
                  <a:cubicBezTo>
                    <a:pt x="7529513" y="5195454"/>
                    <a:pt x="7815264" y="2059348"/>
                    <a:pt x="7972426" y="1990292"/>
                  </a:cubicBezTo>
                  <a:cubicBezTo>
                    <a:pt x="8129588" y="1921236"/>
                    <a:pt x="8179595" y="4935898"/>
                    <a:pt x="8315326" y="4604904"/>
                  </a:cubicBezTo>
                  <a:cubicBezTo>
                    <a:pt x="8451057" y="4273910"/>
                    <a:pt x="8605838" y="-157596"/>
                    <a:pt x="8786813" y="4329"/>
                  </a:cubicBezTo>
                  <a:cubicBezTo>
                    <a:pt x="8967788" y="166254"/>
                    <a:pt x="9227345" y="5435960"/>
                    <a:pt x="9401176" y="5576454"/>
                  </a:cubicBezTo>
                  <a:cubicBezTo>
                    <a:pt x="9575007" y="5716948"/>
                    <a:pt x="9710739" y="1021123"/>
                    <a:pt x="9829801" y="847292"/>
                  </a:cubicBezTo>
                  <a:cubicBezTo>
                    <a:pt x="9948863" y="673461"/>
                    <a:pt x="9989345" y="4385830"/>
                    <a:pt x="10115551" y="4533467"/>
                  </a:cubicBezTo>
                  <a:cubicBezTo>
                    <a:pt x="10241757" y="4681104"/>
                    <a:pt x="10456069" y="1809317"/>
                    <a:pt x="10587038" y="1733117"/>
                  </a:cubicBezTo>
                  <a:cubicBezTo>
                    <a:pt x="10718007" y="1656917"/>
                    <a:pt x="10789444" y="4300105"/>
                    <a:pt x="10901363" y="4076267"/>
                  </a:cubicBezTo>
                  <a:cubicBezTo>
                    <a:pt x="11013282" y="3852430"/>
                    <a:pt x="11141870" y="147204"/>
                    <a:pt x="11258551" y="390092"/>
                  </a:cubicBezTo>
                  <a:cubicBezTo>
                    <a:pt x="11375232" y="632980"/>
                    <a:pt x="11494295" y="5445486"/>
                    <a:pt x="11601451" y="5533592"/>
                  </a:cubicBezTo>
                  <a:cubicBezTo>
                    <a:pt x="11708607" y="5621698"/>
                    <a:pt x="11815763" y="1087798"/>
                    <a:pt x="11901488" y="918729"/>
                  </a:cubicBezTo>
                  <a:cubicBezTo>
                    <a:pt x="11987213" y="749660"/>
                    <a:pt x="12022932" y="4364398"/>
                    <a:pt x="12115801" y="4519179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10000"/>
                    </a:schemeClr>
                  </a:gs>
                  <a:gs pos="35000">
                    <a:schemeClr val="bg1">
                      <a:lumMod val="100000"/>
                      <a:alpha val="50000"/>
                    </a:schemeClr>
                  </a:gs>
                  <a:gs pos="73000">
                    <a:schemeClr val="bg1">
                      <a:alpha val="10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flipV="1">
              <a:off x="4286250" y="2260996"/>
              <a:ext cx="3843333" cy="2564607"/>
            </a:xfrm>
            <a:custGeom>
              <a:avLst/>
              <a:gdLst>
                <a:gd name="connsiteX0" fmla="*/ 0 w 12115801"/>
                <a:gd name="connsiteY0" fmla="*/ 1275917 h 5579544"/>
                <a:gd name="connsiteX1" fmla="*/ 400051 w 12115801"/>
                <a:gd name="connsiteY1" fmla="*/ 4404879 h 5579544"/>
                <a:gd name="connsiteX2" fmla="*/ 814388 w 12115801"/>
                <a:gd name="connsiteY2" fmla="*/ 861579 h 5579544"/>
                <a:gd name="connsiteX3" fmla="*/ 1243013 w 12115801"/>
                <a:gd name="connsiteY3" fmla="*/ 4719204 h 5579544"/>
                <a:gd name="connsiteX4" fmla="*/ 1643063 w 12115801"/>
                <a:gd name="connsiteY4" fmla="*/ 761567 h 5579544"/>
                <a:gd name="connsiteX5" fmla="*/ 1957388 w 12115801"/>
                <a:gd name="connsiteY5" fmla="*/ 4276292 h 5579544"/>
                <a:gd name="connsiteX6" fmla="*/ 2300288 w 12115801"/>
                <a:gd name="connsiteY6" fmla="*/ 1633104 h 5579544"/>
                <a:gd name="connsiteX7" fmla="*/ 2686051 w 12115801"/>
                <a:gd name="connsiteY7" fmla="*/ 4090554 h 5579544"/>
                <a:gd name="connsiteX8" fmla="*/ 3128963 w 12115801"/>
                <a:gd name="connsiteY8" fmla="*/ 232929 h 5579544"/>
                <a:gd name="connsiteX9" fmla="*/ 3629026 w 12115801"/>
                <a:gd name="connsiteY9" fmla="*/ 5376429 h 5579544"/>
                <a:gd name="connsiteX10" fmla="*/ 3943351 w 12115801"/>
                <a:gd name="connsiteY10" fmla="*/ 1447367 h 5579544"/>
                <a:gd name="connsiteX11" fmla="*/ 4486276 w 12115801"/>
                <a:gd name="connsiteY11" fmla="*/ 4733492 h 5579544"/>
                <a:gd name="connsiteX12" fmla="*/ 4900613 w 12115801"/>
                <a:gd name="connsiteY12" fmla="*/ 375804 h 5579544"/>
                <a:gd name="connsiteX13" fmla="*/ 5129213 w 12115801"/>
                <a:gd name="connsiteY13" fmla="*/ 4890654 h 5579544"/>
                <a:gd name="connsiteX14" fmla="*/ 5514976 w 12115801"/>
                <a:gd name="connsiteY14" fmla="*/ 2247467 h 5579544"/>
                <a:gd name="connsiteX15" fmla="*/ 5900738 w 12115801"/>
                <a:gd name="connsiteY15" fmla="*/ 5447867 h 5579544"/>
                <a:gd name="connsiteX16" fmla="*/ 6200776 w 12115801"/>
                <a:gd name="connsiteY16" fmla="*/ 204354 h 5579544"/>
                <a:gd name="connsiteX17" fmla="*/ 6415088 w 12115801"/>
                <a:gd name="connsiteY17" fmla="*/ 4947804 h 5579544"/>
                <a:gd name="connsiteX18" fmla="*/ 7029451 w 12115801"/>
                <a:gd name="connsiteY18" fmla="*/ 933017 h 5579544"/>
                <a:gd name="connsiteX19" fmla="*/ 7372351 w 12115801"/>
                <a:gd name="connsiteY19" fmla="*/ 5019242 h 5579544"/>
                <a:gd name="connsiteX20" fmla="*/ 7972426 w 12115801"/>
                <a:gd name="connsiteY20" fmla="*/ 1990292 h 5579544"/>
                <a:gd name="connsiteX21" fmla="*/ 8315326 w 12115801"/>
                <a:gd name="connsiteY21" fmla="*/ 4604904 h 5579544"/>
                <a:gd name="connsiteX22" fmla="*/ 8786813 w 12115801"/>
                <a:gd name="connsiteY22" fmla="*/ 4329 h 5579544"/>
                <a:gd name="connsiteX23" fmla="*/ 9401176 w 12115801"/>
                <a:gd name="connsiteY23" fmla="*/ 5576454 h 5579544"/>
                <a:gd name="connsiteX24" fmla="*/ 9829801 w 12115801"/>
                <a:gd name="connsiteY24" fmla="*/ 847292 h 5579544"/>
                <a:gd name="connsiteX25" fmla="*/ 10115551 w 12115801"/>
                <a:gd name="connsiteY25" fmla="*/ 4533467 h 5579544"/>
                <a:gd name="connsiteX26" fmla="*/ 10587038 w 12115801"/>
                <a:gd name="connsiteY26" fmla="*/ 1733117 h 5579544"/>
                <a:gd name="connsiteX27" fmla="*/ 10901363 w 12115801"/>
                <a:gd name="connsiteY27" fmla="*/ 4076267 h 5579544"/>
                <a:gd name="connsiteX28" fmla="*/ 11258551 w 12115801"/>
                <a:gd name="connsiteY28" fmla="*/ 390092 h 5579544"/>
                <a:gd name="connsiteX29" fmla="*/ 11601451 w 12115801"/>
                <a:gd name="connsiteY29" fmla="*/ 5533592 h 5579544"/>
                <a:gd name="connsiteX30" fmla="*/ 11901488 w 12115801"/>
                <a:gd name="connsiteY30" fmla="*/ 918729 h 5579544"/>
                <a:gd name="connsiteX31" fmla="*/ 12115801 w 12115801"/>
                <a:gd name="connsiteY31" fmla="*/ 4519179 h 557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15801" h="5579544">
                  <a:moveTo>
                    <a:pt x="0" y="1275917"/>
                  </a:moveTo>
                  <a:cubicBezTo>
                    <a:pt x="132160" y="2874926"/>
                    <a:pt x="264320" y="4473935"/>
                    <a:pt x="400051" y="4404879"/>
                  </a:cubicBezTo>
                  <a:cubicBezTo>
                    <a:pt x="535782" y="4335823"/>
                    <a:pt x="673894" y="809192"/>
                    <a:pt x="814388" y="861579"/>
                  </a:cubicBezTo>
                  <a:cubicBezTo>
                    <a:pt x="954882" y="913966"/>
                    <a:pt x="1104901" y="4735873"/>
                    <a:pt x="1243013" y="4719204"/>
                  </a:cubicBezTo>
                  <a:cubicBezTo>
                    <a:pt x="1381125" y="4702535"/>
                    <a:pt x="1524001" y="835386"/>
                    <a:pt x="1643063" y="761567"/>
                  </a:cubicBezTo>
                  <a:cubicBezTo>
                    <a:pt x="1762125" y="687748"/>
                    <a:pt x="1847850" y="4131036"/>
                    <a:pt x="1957388" y="4276292"/>
                  </a:cubicBezTo>
                  <a:cubicBezTo>
                    <a:pt x="2066926" y="4421548"/>
                    <a:pt x="2178844" y="1664060"/>
                    <a:pt x="2300288" y="1633104"/>
                  </a:cubicBezTo>
                  <a:cubicBezTo>
                    <a:pt x="2421732" y="1602148"/>
                    <a:pt x="2547939" y="4323917"/>
                    <a:pt x="2686051" y="4090554"/>
                  </a:cubicBezTo>
                  <a:cubicBezTo>
                    <a:pt x="2824164" y="3857192"/>
                    <a:pt x="2971801" y="18617"/>
                    <a:pt x="3128963" y="232929"/>
                  </a:cubicBezTo>
                  <a:cubicBezTo>
                    <a:pt x="3286125" y="447241"/>
                    <a:pt x="3493295" y="5174023"/>
                    <a:pt x="3629026" y="5376429"/>
                  </a:cubicBezTo>
                  <a:cubicBezTo>
                    <a:pt x="3764757" y="5578835"/>
                    <a:pt x="3800476" y="1554523"/>
                    <a:pt x="3943351" y="1447367"/>
                  </a:cubicBezTo>
                  <a:cubicBezTo>
                    <a:pt x="4086226" y="1340211"/>
                    <a:pt x="4326732" y="4912086"/>
                    <a:pt x="4486276" y="4733492"/>
                  </a:cubicBezTo>
                  <a:cubicBezTo>
                    <a:pt x="4645820" y="4554898"/>
                    <a:pt x="4793457" y="349610"/>
                    <a:pt x="4900613" y="375804"/>
                  </a:cubicBezTo>
                  <a:cubicBezTo>
                    <a:pt x="5007769" y="401998"/>
                    <a:pt x="5026819" y="4578710"/>
                    <a:pt x="5129213" y="4890654"/>
                  </a:cubicBezTo>
                  <a:cubicBezTo>
                    <a:pt x="5231607" y="5202598"/>
                    <a:pt x="5386389" y="2154598"/>
                    <a:pt x="5514976" y="2247467"/>
                  </a:cubicBezTo>
                  <a:cubicBezTo>
                    <a:pt x="5643563" y="2340336"/>
                    <a:pt x="5786438" y="5788386"/>
                    <a:pt x="5900738" y="5447867"/>
                  </a:cubicBezTo>
                  <a:cubicBezTo>
                    <a:pt x="6015038" y="5107348"/>
                    <a:pt x="6115051" y="287698"/>
                    <a:pt x="6200776" y="204354"/>
                  </a:cubicBezTo>
                  <a:cubicBezTo>
                    <a:pt x="6286501" y="121010"/>
                    <a:pt x="6276975" y="4826360"/>
                    <a:pt x="6415088" y="4947804"/>
                  </a:cubicBezTo>
                  <a:cubicBezTo>
                    <a:pt x="6553201" y="5069248"/>
                    <a:pt x="6869907" y="921111"/>
                    <a:pt x="7029451" y="933017"/>
                  </a:cubicBezTo>
                  <a:cubicBezTo>
                    <a:pt x="7188995" y="944923"/>
                    <a:pt x="7215189" y="4843030"/>
                    <a:pt x="7372351" y="5019242"/>
                  </a:cubicBezTo>
                  <a:cubicBezTo>
                    <a:pt x="7529513" y="5195454"/>
                    <a:pt x="7815264" y="2059348"/>
                    <a:pt x="7972426" y="1990292"/>
                  </a:cubicBezTo>
                  <a:cubicBezTo>
                    <a:pt x="8129588" y="1921236"/>
                    <a:pt x="8179595" y="4935898"/>
                    <a:pt x="8315326" y="4604904"/>
                  </a:cubicBezTo>
                  <a:cubicBezTo>
                    <a:pt x="8451057" y="4273910"/>
                    <a:pt x="8605838" y="-157596"/>
                    <a:pt x="8786813" y="4329"/>
                  </a:cubicBezTo>
                  <a:cubicBezTo>
                    <a:pt x="8967788" y="166254"/>
                    <a:pt x="9227345" y="5435960"/>
                    <a:pt x="9401176" y="5576454"/>
                  </a:cubicBezTo>
                  <a:cubicBezTo>
                    <a:pt x="9575007" y="5716948"/>
                    <a:pt x="9710739" y="1021123"/>
                    <a:pt x="9829801" y="847292"/>
                  </a:cubicBezTo>
                  <a:cubicBezTo>
                    <a:pt x="9948863" y="673461"/>
                    <a:pt x="9989345" y="4385830"/>
                    <a:pt x="10115551" y="4533467"/>
                  </a:cubicBezTo>
                  <a:cubicBezTo>
                    <a:pt x="10241757" y="4681104"/>
                    <a:pt x="10456069" y="1809317"/>
                    <a:pt x="10587038" y="1733117"/>
                  </a:cubicBezTo>
                  <a:cubicBezTo>
                    <a:pt x="10718007" y="1656917"/>
                    <a:pt x="10789444" y="4300105"/>
                    <a:pt x="10901363" y="4076267"/>
                  </a:cubicBezTo>
                  <a:cubicBezTo>
                    <a:pt x="11013282" y="3852430"/>
                    <a:pt x="11141870" y="147204"/>
                    <a:pt x="11258551" y="390092"/>
                  </a:cubicBezTo>
                  <a:cubicBezTo>
                    <a:pt x="11375232" y="632980"/>
                    <a:pt x="11494295" y="5445486"/>
                    <a:pt x="11601451" y="5533592"/>
                  </a:cubicBezTo>
                  <a:cubicBezTo>
                    <a:pt x="11708607" y="5621698"/>
                    <a:pt x="11815763" y="1087798"/>
                    <a:pt x="11901488" y="918729"/>
                  </a:cubicBezTo>
                  <a:cubicBezTo>
                    <a:pt x="11987213" y="749660"/>
                    <a:pt x="12022932" y="4364398"/>
                    <a:pt x="12115801" y="4519179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10000"/>
                    </a:schemeClr>
                  </a:gs>
                  <a:gs pos="35000">
                    <a:schemeClr val="bg1">
                      <a:lumMod val="100000"/>
                      <a:alpha val="50000"/>
                    </a:schemeClr>
                  </a:gs>
                  <a:gs pos="73000">
                    <a:schemeClr val="bg1">
                      <a:alpha val="10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8129583" y="2146695"/>
              <a:ext cx="3843333" cy="2564607"/>
            </a:xfrm>
            <a:custGeom>
              <a:avLst/>
              <a:gdLst>
                <a:gd name="connsiteX0" fmla="*/ 0 w 12115801"/>
                <a:gd name="connsiteY0" fmla="*/ 1275917 h 5579544"/>
                <a:gd name="connsiteX1" fmla="*/ 400051 w 12115801"/>
                <a:gd name="connsiteY1" fmla="*/ 4404879 h 5579544"/>
                <a:gd name="connsiteX2" fmla="*/ 814388 w 12115801"/>
                <a:gd name="connsiteY2" fmla="*/ 861579 h 5579544"/>
                <a:gd name="connsiteX3" fmla="*/ 1243013 w 12115801"/>
                <a:gd name="connsiteY3" fmla="*/ 4719204 h 5579544"/>
                <a:gd name="connsiteX4" fmla="*/ 1643063 w 12115801"/>
                <a:gd name="connsiteY4" fmla="*/ 761567 h 5579544"/>
                <a:gd name="connsiteX5" fmla="*/ 1957388 w 12115801"/>
                <a:gd name="connsiteY5" fmla="*/ 4276292 h 5579544"/>
                <a:gd name="connsiteX6" fmla="*/ 2300288 w 12115801"/>
                <a:gd name="connsiteY6" fmla="*/ 1633104 h 5579544"/>
                <a:gd name="connsiteX7" fmla="*/ 2686051 w 12115801"/>
                <a:gd name="connsiteY7" fmla="*/ 4090554 h 5579544"/>
                <a:gd name="connsiteX8" fmla="*/ 3128963 w 12115801"/>
                <a:gd name="connsiteY8" fmla="*/ 232929 h 5579544"/>
                <a:gd name="connsiteX9" fmla="*/ 3629026 w 12115801"/>
                <a:gd name="connsiteY9" fmla="*/ 5376429 h 5579544"/>
                <a:gd name="connsiteX10" fmla="*/ 3943351 w 12115801"/>
                <a:gd name="connsiteY10" fmla="*/ 1447367 h 5579544"/>
                <a:gd name="connsiteX11" fmla="*/ 4486276 w 12115801"/>
                <a:gd name="connsiteY11" fmla="*/ 4733492 h 5579544"/>
                <a:gd name="connsiteX12" fmla="*/ 4900613 w 12115801"/>
                <a:gd name="connsiteY12" fmla="*/ 375804 h 5579544"/>
                <a:gd name="connsiteX13" fmla="*/ 5129213 w 12115801"/>
                <a:gd name="connsiteY13" fmla="*/ 4890654 h 5579544"/>
                <a:gd name="connsiteX14" fmla="*/ 5514976 w 12115801"/>
                <a:gd name="connsiteY14" fmla="*/ 2247467 h 5579544"/>
                <a:gd name="connsiteX15" fmla="*/ 5900738 w 12115801"/>
                <a:gd name="connsiteY15" fmla="*/ 5447867 h 5579544"/>
                <a:gd name="connsiteX16" fmla="*/ 6200776 w 12115801"/>
                <a:gd name="connsiteY16" fmla="*/ 204354 h 5579544"/>
                <a:gd name="connsiteX17" fmla="*/ 6415088 w 12115801"/>
                <a:gd name="connsiteY17" fmla="*/ 4947804 h 5579544"/>
                <a:gd name="connsiteX18" fmla="*/ 7029451 w 12115801"/>
                <a:gd name="connsiteY18" fmla="*/ 933017 h 5579544"/>
                <a:gd name="connsiteX19" fmla="*/ 7372351 w 12115801"/>
                <a:gd name="connsiteY19" fmla="*/ 5019242 h 5579544"/>
                <a:gd name="connsiteX20" fmla="*/ 7972426 w 12115801"/>
                <a:gd name="connsiteY20" fmla="*/ 1990292 h 5579544"/>
                <a:gd name="connsiteX21" fmla="*/ 8315326 w 12115801"/>
                <a:gd name="connsiteY21" fmla="*/ 4604904 h 5579544"/>
                <a:gd name="connsiteX22" fmla="*/ 8786813 w 12115801"/>
                <a:gd name="connsiteY22" fmla="*/ 4329 h 5579544"/>
                <a:gd name="connsiteX23" fmla="*/ 9401176 w 12115801"/>
                <a:gd name="connsiteY23" fmla="*/ 5576454 h 5579544"/>
                <a:gd name="connsiteX24" fmla="*/ 9829801 w 12115801"/>
                <a:gd name="connsiteY24" fmla="*/ 847292 h 5579544"/>
                <a:gd name="connsiteX25" fmla="*/ 10115551 w 12115801"/>
                <a:gd name="connsiteY25" fmla="*/ 4533467 h 5579544"/>
                <a:gd name="connsiteX26" fmla="*/ 10587038 w 12115801"/>
                <a:gd name="connsiteY26" fmla="*/ 1733117 h 5579544"/>
                <a:gd name="connsiteX27" fmla="*/ 10901363 w 12115801"/>
                <a:gd name="connsiteY27" fmla="*/ 4076267 h 5579544"/>
                <a:gd name="connsiteX28" fmla="*/ 11258551 w 12115801"/>
                <a:gd name="connsiteY28" fmla="*/ 390092 h 5579544"/>
                <a:gd name="connsiteX29" fmla="*/ 11601451 w 12115801"/>
                <a:gd name="connsiteY29" fmla="*/ 5533592 h 5579544"/>
                <a:gd name="connsiteX30" fmla="*/ 11901488 w 12115801"/>
                <a:gd name="connsiteY30" fmla="*/ 918729 h 5579544"/>
                <a:gd name="connsiteX31" fmla="*/ 12115801 w 12115801"/>
                <a:gd name="connsiteY31" fmla="*/ 4519179 h 557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15801" h="5579544">
                  <a:moveTo>
                    <a:pt x="0" y="1275917"/>
                  </a:moveTo>
                  <a:cubicBezTo>
                    <a:pt x="132160" y="2874926"/>
                    <a:pt x="264320" y="4473935"/>
                    <a:pt x="400051" y="4404879"/>
                  </a:cubicBezTo>
                  <a:cubicBezTo>
                    <a:pt x="535782" y="4335823"/>
                    <a:pt x="673894" y="809192"/>
                    <a:pt x="814388" y="861579"/>
                  </a:cubicBezTo>
                  <a:cubicBezTo>
                    <a:pt x="954882" y="913966"/>
                    <a:pt x="1104901" y="4735873"/>
                    <a:pt x="1243013" y="4719204"/>
                  </a:cubicBezTo>
                  <a:cubicBezTo>
                    <a:pt x="1381125" y="4702535"/>
                    <a:pt x="1524001" y="835386"/>
                    <a:pt x="1643063" y="761567"/>
                  </a:cubicBezTo>
                  <a:cubicBezTo>
                    <a:pt x="1762125" y="687748"/>
                    <a:pt x="1847850" y="4131036"/>
                    <a:pt x="1957388" y="4276292"/>
                  </a:cubicBezTo>
                  <a:cubicBezTo>
                    <a:pt x="2066926" y="4421548"/>
                    <a:pt x="2178844" y="1664060"/>
                    <a:pt x="2300288" y="1633104"/>
                  </a:cubicBezTo>
                  <a:cubicBezTo>
                    <a:pt x="2421732" y="1602148"/>
                    <a:pt x="2547939" y="4323917"/>
                    <a:pt x="2686051" y="4090554"/>
                  </a:cubicBezTo>
                  <a:cubicBezTo>
                    <a:pt x="2824164" y="3857192"/>
                    <a:pt x="2971801" y="18617"/>
                    <a:pt x="3128963" y="232929"/>
                  </a:cubicBezTo>
                  <a:cubicBezTo>
                    <a:pt x="3286125" y="447241"/>
                    <a:pt x="3493295" y="5174023"/>
                    <a:pt x="3629026" y="5376429"/>
                  </a:cubicBezTo>
                  <a:cubicBezTo>
                    <a:pt x="3764757" y="5578835"/>
                    <a:pt x="3800476" y="1554523"/>
                    <a:pt x="3943351" y="1447367"/>
                  </a:cubicBezTo>
                  <a:cubicBezTo>
                    <a:pt x="4086226" y="1340211"/>
                    <a:pt x="4326732" y="4912086"/>
                    <a:pt x="4486276" y="4733492"/>
                  </a:cubicBezTo>
                  <a:cubicBezTo>
                    <a:pt x="4645820" y="4554898"/>
                    <a:pt x="4793457" y="349610"/>
                    <a:pt x="4900613" y="375804"/>
                  </a:cubicBezTo>
                  <a:cubicBezTo>
                    <a:pt x="5007769" y="401998"/>
                    <a:pt x="5026819" y="4578710"/>
                    <a:pt x="5129213" y="4890654"/>
                  </a:cubicBezTo>
                  <a:cubicBezTo>
                    <a:pt x="5231607" y="5202598"/>
                    <a:pt x="5386389" y="2154598"/>
                    <a:pt x="5514976" y="2247467"/>
                  </a:cubicBezTo>
                  <a:cubicBezTo>
                    <a:pt x="5643563" y="2340336"/>
                    <a:pt x="5786438" y="5788386"/>
                    <a:pt x="5900738" y="5447867"/>
                  </a:cubicBezTo>
                  <a:cubicBezTo>
                    <a:pt x="6015038" y="5107348"/>
                    <a:pt x="6115051" y="287698"/>
                    <a:pt x="6200776" y="204354"/>
                  </a:cubicBezTo>
                  <a:cubicBezTo>
                    <a:pt x="6286501" y="121010"/>
                    <a:pt x="6276975" y="4826360"/>
                    <a:pt x="6415088" y="4947804"/>
                  </a:cubicBezTo>
                  <a:cubicBezTo>
                    <a:pt x="6553201" y="5069248"/>
                    <a:pt x="6869907" y="921111"/>
                    <a:pt x="7029451" y="933017"/>
                  </a:cubicBezTo>
                  <a:cubicBezTo>
                    <a:pt x="7188995" y="944923"/>
                    <a:pt x="7215189" y="4843030"/>
                    <a:pt x="7372351" y="5019242"/>
                  </a:cubicBezTo>
                  <a:cubicBezTo>
                    <a:pt x="7529513" y="5195454"/>
                    <a:pt x="7815264" y="2059348"/>
                    <a:pt x="7972426" y="1990292"/>
                  </a:cubicBezTo>
                  <a:cubicBezTo>
                    <a:pt x="8129588" y="1921236"/>
                    <a:pt x="8179595" y="4935898"/>
                    <a:pt x="8315326" y="4604904"/>
                  </a:cubicBezTo>
                  <a:cubicBezTo>
                    <a:pt x="8451057" y="4273910"/>
                    <a:pt x="8605838" y="-157596"/>
                    <a:pt x="8786813" y="4329"/>
                  </a:cubicBezTo>
                  <a:cubicBezTo>
                    <a:pt x="8967788" y="166254"/>
                    <a:pt x="9227345" y="5435960"/>
                    <a:pt x="9401176" y="5576454"/>
                  </a:cubicBezTo>
                  <a:cubicBezTo>
                    <a:pt x="9575007" y="5716948"/>
                    <a:pt x="9710739" y="1021123"/>
                    <a:pt x="9829801" y="847292"/>
                  </a:cubicBezTo>
                  <a:cubicBezTo>
                    <a:pt x="9948863" y="673461"/>
                    <a:pt x="9989345" y="4385830"/>
                    <a:pt x="10115551" y="4533467"/>
                  </a:cubicBezTo>
                  <a:cubicBezTo>
                    <a:pt x="10241757" y="4681104"/>
                    <a:pt x="10456069" y="1809317"/>
                    <a:pt x="10587038" y="1733117"/>
                  </a:cubicBezTo>
                  <a:cubicBezTo>
                    <a:pt x="10718007" y="1656917"/>
                    <a:pt x="10789444" y="4300105"/>
                    <a:pt x="10901363" y="4076267"/>
                  </a:cubicBezTo>
                  <a:cubicBezTo>
                    <a:pt x="11013282" y="3852430"/>
                    <a:pt x="11141870" y="147204"/>
                    <a:pt x="11258551" y="390092"/>
                  </a:cubicBezTo>
                  <a:cubicBezTo>
                    <a:pt x="11375232" y="632980"/>
                    <a:pt x="11494295" y="5445486"/>
                    <a:pt x="11601451" y="5533592"/>
                  </a:cubicBezTo>
                  <a:cubicBezTo>
                    <a:pt x="11708607" y="5621698"/>
                    <a:pt x="11815763" y="1087798"/>
                    <a:pt x="11901488" y="918729"/>
                  </a:cubicBezTo>
                  <a:cubicBezTo>
                    <a:pt x="11987213" y="749660"/>
                    <a:pt x="12022932" y="4364398"/>
                    <a:pt x="12115801" y="4519179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10000"/>
                    </a:schemeClr>
                  </a:gs>
                  <a:gs pos="35000">
                    <a:schemeClr val="bg1">
                      <a:lumMod val="100000"/>
                      <a:alpha val="50000"/>
                    </a:schemeClr>
                  </a:gs>
                  <a:gs pos="73000">
                    <a:schemeClr val="bg1">
                      <a:alpha val="10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空心弧 4"/>
          <p:cNvSpPr/>
          <p:nvPr/>
        </p:nvSpPr>
        <p:spPr>
          <a:xfrm>
            <a:off x="3905249" y="1238250"/>
            <a:ext cx="4381500" cy="4381500"/>
          </a:xfrm>
          <a:prstGeom prst="blockArc">
            <a:avLst>
              <a:gd name="adj1" fmla="val 10800000"/>
              <a:gd name="adj2" fmla="val 39319"/>
              <a:gd name="adj3" fmla="val 2"/>
            </a:avLst>
          </a:prstGeom>
          <a:noFill/>
          <a:ln w="381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rot="10800000">
            <a:off x="3905250" y="1238250"/>
            <a:ext cx="4381500" cy="4381500"/>
          </a:xfrm>
          <a:prstGeom prst="blockArc">
            <a:avLst>
              <a:gd name="adj1" fmla="val 10800000"/>
              <a:gd name="adj2" fmla="val 39319"/>
              <a:gd name="adj3" fmla="val 2"/>
            </a:avLst>
          </a:prstGeom>
          <a:noFill/>
          <a:ln w="381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94557" y="3187966"/>
            <a:ext cx="1492716" cy="523220"/>
          </a:xfrm>
          <a:prstGeom prst="rect">
            <a:avLst/>
          </a:pr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公益性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13505" y="3187966"/>
            <a:ext cx="1492716" cy="523220"/>
          </a:xfrm>
          <a:prstGeom prst="rect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商业性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88113" y="70038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输出资本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88114" y="569595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导入流量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67711" y="1904735"/>
            <a:ext cx="3240231" cy="1172243"/>
            <a:chOff x="467711" y="876023"/>
            <a:chExt cx="3240231" cy="1172243"/>
          </a:xfrm>
        </p:grpSpPr>
        <p:sp>
          <p:nvSpPr>
            <p:cNvPr id="11" name="平行四边形 10"/>
            <p:cNvSpPr/>
            <p:nvPr/>
          </p:nvSpPr>
          <p:spPr>
            <a:xfrm flipH="1">
              <a:off x="467711" y="1364266"/>
              <a:ext cx="3240231" cy="684000"/>
            </a:xfrm>
            <a:prstGeom prst="parallelogram">
              <a:avLst>
                <a:gd name="adj" fmla="val 79286"/>
              </a:avLst>
            </a:prstGeom>
            <a:noFill/>
            <a:ln>
              <a:gradFill>
                <a:gsLst>
                  <a:gs pos="0">
                    <a:schemeClr val="bg1"/>
                  </a:gs>
                  <a:gs pos="50000">
                    <a:schemeClr val="bg1">
                      <a:alpha val="0"/>
                    </a:schemeClr>
                  </a:gs>
                </a:gsLst>
                <a:lin ang="4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63029" y="876023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亲身体验，自发公益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7711" y="3836545"/>
            <a:ext cx="3240231" cy="1110777"/>
            <a:chOff x="467711" y="4908109"/>
            <a:chExt cx="3240231" cy="1110777"/>
          </a:xfrm>
        </p:grpSpPr>
        <p:sp>
          <p:nvSpPr>
            <p:cNvPr id="14" name="平行四边形 13"/>
            <p:cNvSpPr/>
            <p:nvPr/>
          </p:nvSpPr>
          <p:spPr>
            <a:xfrm flipH="1" flipV="1">
              <a:off x="467711" y="4908109"/>
              <a:ext cx="3240231" cy="684000"/>
            </a:xfrm>
            <a:prstGeom prst="parallelogram">
              <a:avLst>
                <a:gd name="adj" fmla="val 79286"/>
              </a:avLst>
            </a:prstGeom>
            <a:noFill/>
            <a:ln>
              <a:gradFill>
                <a:gsLst>
                  <a:gs pos="0">
                    <a:schemeClr val="bg1"/>
                  </a:gs>
                  <a:gs pos="50000">
                    <a:schemeClr val="bg1">
                      <a:alpha val="0"/>
                    </a:schemeClr>
                  </a:gs>
                </a:gsLst>
                <a:lin ang="4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77312" y="5618776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娱乐性与教育性结合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35383" y="1904735"/>
            <a:ext cx="3240231" cy="1172243"/>
            <a:chOff x="467711" y="876023"/>
            <a:chExt cx="3240231" cy="1172243"/>
          </a:xfrm>
        </p:grpSpPr>
        <p:sp>
          <p:nvSpPr>
            <p:cNvPr id="17" name="平行四边形 16"/>
            <p:cNvSpPr/>
            <p:nvPr/>
          </p:nvSpPr>
          <p:spPr>
            <a:xfrm>
              <a:off x="467711" y="1364266"/>
              <a:ext cx="3240231" cy="684000"/>
            </a:xfrm>
            <a:prstGeom prst="parallelogram">
              <a:avLst>
                <a:gd name="adj" fmla="val 79286"/>
              </a:avLst>
            </a:prstGeom>
            <a:noFill/>
            <a:ln>
              <a:gradFill>
                <a:gsLst>
                  <a:gs pos="0">
                    <a:schemeClr val="bg1"/>
                  </a:gs>
                  <a:gs pos="50000">
                    <a:schemeClr val="bg1">
                      <a:alpha val="0"/>
                    </a:schemeClr>
                  </a:gs>
                </a:gsLst>
                <a:lin ang="4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0190" y="876023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创意新颖，市场新兴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35383" y="3836545"/>
            <a:ext cx="3240231" cy="1110777"/>
            <a:chOff x="467711" y="4908109"/>
            <a:chExt cx="3240231" cy="1110777"/>
          </a:xfrm>
        </p:grpSpPr>
        <p:sp>
          <p:nvSpPr>
            <p:cNvPr id="20" name="平行四边形 19"/>
            <p:cNvSpPr/>
            <p:nvPr/>
          </p:nvSpPr>
          <p:spPr>
            <a:xfrm flipV="1">
              <a:off x="467711" y="4908109"/>
              <a:ext cx="3240231" cy="684000"/>
            </a:xfrm>
            <a:prstGeom prst="parallelogram">
              <a:avLst>
                <a:gd name="adj" fmla="val 79286"/>
              </a:avLst>
            </a:prstGeom>
            <a:noFill/>
            <a:ln>
              <a:gradFill>
                <a:gsLst>
                  <a:gs pos="0">
                    <a:schemeClr val="bg1"/>
                  </a:gs>
                  <a:gs pos="50000">
                    <a:schemeClr val="bg1">
                      <a:alpha val="0"/>
                    </a:schemeClr>
                  </a:gs>
                </a:gsLst>
                <a:lin ang="4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34476" y="5618776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弥补北京文化创意产业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72677" y="2199854"/>
            <a:ext cx="2446646" cy="2452469"/>
            <a:chOff x="2477704" y="-44175"/>
            <a:chExt cx="7092000" cy="7108879"/>
          </a:xfrm>
        </p:grpSpPr>
        <p:sp>
          <p:nvSpPr>
            <p:cNvPr id="27" name="椭圆 26"/>
            <p:cNvSpPr/>
            <p:nvPr/>
          </p:nvSpPr>
          <p:spPr>
            <a:xfrm>
              <a:off x="2689089" y="-44175"/>
              <a:ext cx="6858000" cy="6858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glow rad="152400">
                <a:schemeClr val="accent2">
                  <a:lumMod val="60000"/>
                  <a:lumOff val="40000"/>
                  <a:alpha val="28000"/>
                </a:schemeClr>
              </a:glo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702858" y="0"/>
              <a:ext cx="6858000" cy="6858000"/>
            </a:xfrm>
            <a:prstGeom prst="ellipse">
              <a:avLst/>
            </a:prstGeom>
            <a:blipFill dpi="0" rotWithShape="1">
              <a:blip r:embed="rId2">
                <a:alphaModFix amt="50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477704" y="-27296"/>
              <a:ext cx="7092000" cy="7092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85000">
                  <a:schemeClr val="tx1">
                    <a:alpha val="2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218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3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4" grpId="0" animBg="1"/>
      <p:bldP spid="7" grpId="0" animBg="1"/>
      <p:bldP spid="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 rot="20753108">
            <a:off x="1736637" y="1761523"/>
            <a:ext cx="8859795" cy="3803591"/>
          </a:xfrm>
          <a:prstGeom prst="ellipse">
            <a:avLst/>
          </a:prstGeom>
          <a:noFill/>
          <a:ln>
            <a:solidFill>
              <a:schemeClr val="bg1">
                <a:alpha val="5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8593952" y="948748"/>
            <a:ext cx="2370189" cy="888947"/>
            <a:chOff x="8593952" y="948748"/>
            <a:chExt cx="2370189" cy="888947"/>
          </a:xfrm>
        </p:grpSpPr>
        <p:sp>
          <p:nvSpPr>
            <p:cNvPr id="13" name="文本框 12"/>
            <p:cNvSpPr txBox="1"/>
            <p:nvPr/>
          </p:nvSpPr>
          <p:spPr>
            <a:xfrm rot="20587975" flipH="1">
              <a:off x="8593952" y="948748"/>
              <a:ext cx="2370189" cy="649188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400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视障人士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 rot="20587975">
              <a:off x="8611861" y="1225695"/>
              <a:ext cx="612000" cy="612000"/>
              <a:chOff x="4020182" y="2071364"/>
              <a:chExt cx="1081685" cy="1081685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026829" y="2071364"/>
                <a:ext cx="1075038" cy="10750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>
                      <a:lumMod val="50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glow rad="38100">
                  <a:schemeClr val="accent3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020182" y="2078011"/>
                <a:ext cx="1075039" cy="1075038"/>
              </a:xfrm>
              <a:prstGeom prst="ellipse">
                <a:avLst/>
              </a:prstGeom>
              <a:solidFill>
                <a:schemeClr val="tx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spc="-3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872677" y="2199854"/>
            <a:ext cx="2446646" cy="2452469"/>
            <a:chOff x="2477704" y="-44175"/>
            <a:chExt cx="7092000" cy="7108879"/>
          </a:xfrm>
        </p:grpSpPr>
        <p:sp>
          <p:nvSpPr>
            <p:cNvPr id="3" name="椭圆 2"/>
            <p:cNvSpPr/>
            <p:nvPr/>
          </p:nvSpPr>
          <p:spPr>
            <a:xfrm>
              <a:off x="2689089" y="-44175"/>
              <a:ext cx="6858000" cy="6858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glow rad="152400">
                <a:schemeClr val="accent2">
                  <a:lumMod val="60000"/>
                  <a:lumOff val="40000"/>
                  <a:alpha val="28000"/>
                </a:schemeClr>
              </a:glo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2702858" y="0"/>
              <a:ext cx="6858000" cy="6858000"/>
            </a:xfrm>
            <a:prstGeom prst="ellipse">
              <a:avLst/>
            </a:prstGeom>
            <a:blipFill dpi="0" rotWithShape="1">
              <a:blip r:embed="rId2">
                <a:alphaModFix amt="50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477704" y="-27296"/>
              <a:ext cx="7092000" cy="7092000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85000">
                  <a:schemeClr val="tx1">
                    <a:alpha val="2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822317" y="3922619"/>
            <a:ext cx="1898038" cy="832447"/>
            <a:chOff x="8604603" y="1005248"/>
            <a:chExt cx="1898038" cy="832447"/>
          </a:xfrm>
        </p:grpSpPr>
        <p:sp>
          <p:nvSpPr>
            <p:cNvPr id="34" name="文本框 33"/>
            <p:cNvSpPr txBox="1"/>
            <p:nvPr/>
          </p:nvSpPr>
          <p:spPr>
            <a:xfrm rot="20587975" flipH="1">
              <a:off x="8604603" y="1005248"/>
              <a:ext cx="1898038" cy="649188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400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 员 工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 rot="20587975">
              <a:off x="8611861" y="1225695"/>
              <a:ext cx="612000" cy="612000"/>
              <a:chOff x="4020182" y="2071364"/>
              <a:chExt cx="1081685" cy="1081685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4026829" y="2071364"/>
                <a:ext cx="1075038" cy="10750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glow rad="38100">
                  <a:schemeClr val="accent3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4020182" y="2078011"/>
                <a:ext cx="1075039" cy="1075038"/>
              </a:xfrm>
              <a:prstGeom prst="ellipse">
                <a:avLst/>
              </a:prstGeom>
              <a:solidFill>
                <a:schemeClr val="tx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spc="-3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4646869" y="5296282"/>
            <a:ext cx="2136361" cy="859919"/>
            <a:chOff x="8594754" y="977776"/>
            <a:chExt cx="2136361" cy="859919"/>
          </a:xfrm>
        </p:grpSpPr>
        <p:sp>
          <p:nvSpPr>
            <p:cNvPr id="42" name="文本框 41"/>
            <p:cNvSpPr txBox="1"/>
            <p:nvPr/>
          </p:nvSpPr>
          <p:spPr>
            <a:xfrm rot="20587975" flipH="1">
              <a:off x="8594754" y="977776"/>
              <a:ext cx="2136361" cy="649188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400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消费者 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 rot="20587975">
              <a:off x="8611861" y="1225695"/>
              <a:ext cx="612000" cy="612000"/>
              <a:chOff x="4020182" y="2071364"/>
              <a:chExt cx="1081685" cy="1081685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026829" y="2071364"/>
                <a:ext cx="1075038" cy="10750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glow rad="38100">
                  <a:schemeClr val="accent3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4020182" y="2078011"/>
                <a:ext cx="1075039" cy="1075038"/>
              </a:xfrm>
              <a:prstGeom prst="ellipse">
                <a:avLst/>
              </a:prstGeom>
              <a:solidFill>
                <a:schemeClr val="tx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spc="-3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5217515" y="1264388"/>
            <a:ext cx="1898038" cy="832447"/>
            <a:chOff x="8604603" y="1005248"/>
            <a:chExt cx="1898038" cy="832447"/>
          </a:xfrm>
        </p:grpSpPr>
        <p:sp>
          <p:nvSpPr>
            <p:cNvPr id="52" name="文本框 51"/>
            <p:cNvSpPr txBox="1"/>
            <p:nvPr/>
          </p:nvSpPr>
          <p:spPr>
            <a:xfrm rot="20587975" flipH="1">
              <a:off x="8604603" y="1005248"/>
              <a:ext cx="1898038" cy="649188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400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 企 业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 rot="20587975">
              <a:off x="8611861" y="1225695"/>
              <a:ext cx="612000" cy="612000"/>
              <a:chOff x="4020182" y="2071364"/>
              <a:chExt cx="1081685" cy="1081685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4026829" y="2071364"/>
                <a:ext cx="1075038" cy="10750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glow rad="38100">
                  <a:schemeClr val="accent3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4020182" y="2078011"/>
                <a:ext cx="1075039" cy="1075038"/>
              </a:xfrm>
              <a:prstGeom prst="ellipse">
                <a:avLst/>
              </a:prstGeom>
              <a:solidFill>
                <a:schemeClr val="tx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spc="-3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777669" y="3216748"/>
            <a:ext cx="2370189" cy="888947"/>
            <a:chOff x="8593952" y="948748"/>
            <a:chExt cx="2370189" cy="888947"/>
          </a:xfrm>
        </p:grpSpPr>
        <p:sp>
          <p:nvSpPr>
            <p:cNvPr id="57" name="文本框 56"/>
            <p:cNvSpPr txBox="1"/>
            <p:nvPr/>
          </p:nvSpPr>
          <p:spPr>
            <a:xfrm rot="20587975" flipH="1">
              <a:off x="8593952" y="948748"/>
              <a:ext cx="2370189" cy="649188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  <a:lumMod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2400" spc="600" dirty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   合作组织</a:t>
              </a:r>
            </a:p>
          </p:txBody>
        </p:sp>
        <p:grpSp>
          <p:nvGrpSpPr>
            <p:cNvPr id="58" name="组合 57"/>
            <p:cNvGrpSpPr/>
            <p:nvPr/>
          </p:nvGrpSpPr>
          <p:grpSpPr>
            <a:xfrm rot="20587975">
              <a:off x="8611861" y="1225695"/>
              <a:ext cx="612000" cy="612000"/>
              <a:chOff x="4020182" y="2071364"/>
              <a:chExt cx="1081685" cy="1081685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4026829" y="2071364"/>
                <a:ext cx="1075038" cy="10750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50000"/>
                    </a:schemeClr>
                  </a:gs>
                  <a:gs pos="100000">
                    <a:schemeClr val="accent5">
                      <a:lumMod val="20000"/>
                      <a:lumOff val="80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glow rad="38100">
                  <a:schemeClr val="accent3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4020182" y="2078011"/>
                <a:ext cx="1075039" cy="1075038"/>
              </a:xfrm>
              <a:prstGeom prst="ellipse">
                <a:avLst/>
              </a:prstGeom>
              <a:solidFill>
                <a:schemeClr val="tx1"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spc="-300" dirty="0">
                  <a:latin typeface="华文新魏" panose="02010800040101010101" pitchFamily="2" charset="-122"/>
                  <a:ea typeface="华文新魏" panose="0201080004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748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空心弧 28"/>
          <p:cNvSpPr/>
          <p:nvPr/>
        </p:nvSpPr>
        <p:spPr>
          <a:xfrm flipH="1">
            <a:off x="-915921" y="-1045029"/>
            <a:ext cx="7705329" cy="8912679"/>
          </a:xfrm>
          <a:prstGeom prst="blockArc">
            <a:avLst>
              <a:gd name="adj1" fmla="val 10921855"/>
              <a:gd name="adj2" fmla="val 10674174"/>
              <a:gd name="adj3" fmla="val 840"/>
            </a:avLst>
          </a:prstGeom>
          <a:noFill/>
          <a:ln w="6350">
            <a:solidFill>
              <a:schemeClr val="bg1">
                <a:alpha val="50000"/>
              </a:schemeClr>
            </a:solidFill>
          </a:ln>
          <a:effectLst>
            <a:glow rad="63500">
              <a:schemeClr val="accent1">
                <a:satMod val="175000"/>
                <a:alpha val="2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3876833" y="-428477"/>
            <a:ext cx="7714953" cy="7714953"/>
            <a:chOff x="-3505811" y="468003"/>
            <a:chExt cx="7714953" cy="7714953"/>
          </a:xfrm>
        </p:grpSpPr>
        <p:sp>
          <p:nvSpPr>
            <p:cNvPr id="15" name="椭圆 14"/>
            <p:cNvSpPr/>
            <p:nvPr/>
          </p:nvSpPr>
          <p:spPr>
            <a:xfrm>
              <a:off x="-3256345" y="595280"/>
              <a:ext cx="7460399" cy="746039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glow rad="254000">
                <a:schemeClr val="accent2">
                  <a:lumMod val="60000"/>
                  <a:lumOff val="40000"/>
                  <a:alpha val="40000"/>
                </a:schemeClr>
              </a:glo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-3260880" y="595280"/>
              <a:ext cx="7460399" cy="7460399"/>
            </a:xfrm>
            <a:prstGeom prst="ellipse">
              <a:avLst/>
            </a:prstGeom>
            <a:blipFill dpi="0" rotWithShape="1">
              <a:blip r:embed="rId2">
                <a:alphaModFix amt="50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-3505811" y="468003"/>
              <a:ext cx="7714953" cy="7714953"/>
            </a:xfrm>
            <a:prstGeom prst="ellipse">
              <a:avLst/>
            </a:prstGeom>
            <a:gradFill flip="none" rotWithShape="1">
              <a:gsLst>
                <a:gs pos="40000">
                  <a:schemeClr val="tx1"/>
                </a:gs>
                <a:gs pos="100000">
                  <a:schemeClr val="tx1"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424715" y="603195"/>
            <a:ext cx="2236510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微信平台关注量</a:t>
            </a:r>
            <a:r>
              <a: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50,000</a:t>
            </a:r>
            <a:endParaRPr lang="zh-CN" altLang="en-US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29561" y="1357037"/>
            <a:ext cx="2544286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实体店年消费</a:t>
            </a:r>
            <a:r>
              <a: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100,000</a:t>
            </a: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人次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299686" y="2110879"/>
            <a:ext cx="2339102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实体店年消费家庭</a:t>
            </a:r>
            <a:r>
              <a: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5,000</a:t>
            </a:r>
            <a:endParaRPr lang="zh-CN" altLang="en-US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857951" y="2864721"/>
            <a:ext cx="2133918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年销售总额</a:t>
            </a:r>
            <a:r>
              <a:rPr lang="en-US" altLang="zh-CN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5,000,000</a:t>
            </a:r>
            <a:endParaRPr lang="zh-CN" altLang="en-US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051380" y="603195"/>
            <a:ext cx="2236510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微信平台关注量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20,000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475193" y="1357037"/>
            <a:ext cx="2441694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实体店年消费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30,000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人次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932702" y="2110879"/>
            <a:ext cx="2339102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实体店年消费家庭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2,000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406028" y="2864721"/>
            <a:ext cx="2133918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年销售总额</a:t>
            </a:r>
            <a:r>
              <a:rPr lang="en-US" altLang="zh-CN" sz="1600" dirty="0">
                <a:solidFill>
                  <a:schemeClr val="bg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1,000,000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098250" y="3618563"/>
            <a:ext cx="2441694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扩大知名度塑造品牌形象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445663" y="4372405"/>
            <a:ext cx="1826141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构建人力资源队伍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090746" y="5126247"/>
            <a:ext cx="1826141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搭建产品供应体系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051380" y="5880089"/>
            <a:ext cx="2236510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优化商家资源管理模式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139806" y="3618563"/>
            <a:ext cx="2852063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大力推广品牌，开拓全新市场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812647" y="4372405"/>
            <a:ext cx="1826141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加强企业文化建设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835084" y="5880089"/>
            <a:ext cx="1826141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完善人力资源体系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347706" y="5126247"/>
            <a:ext cx="1826141" cy="33855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0" scaled="0"/>
            </a:gradFill>
          </a:ln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树立社会主义形象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410264" y="3377263"/>
            <a:ext cx="6120000" cy="72000"/>
            <a:chOff x="4340550" y="2044020"/>
            <a:chExt cx="2384450" cy="72000"/>
          </a:xfrm>
        </p:grpSpPr>
        <p:sp>
          <p:nvSpPr>
            <p:cNvPr id="48" name="圆角矩形 47"/>
            <p:cNvSpPr/>
            <p:nvPr/>
          </p:nvSpPr>
          <p:spPr>
            <a:xfrm>
              <a:off x="4340550" y="2044020"/>
              <a:ext cx="2340000" cy="72000"/>
            </a:xfrm>
            <a:prstGeom prst="roundRect">
              <a:avLst>
                <a:gd name="adj" fmla="val 50000"/>
              </a:avLst>
            </a:prstGeom>
            <a:noFill/>
            <a:ln w="3175">
              <a:gradFill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chemeClr val="bg1">
                      <a:alpha val="75000"/>
                    </a:schemeClr>
                  </a:gs>
                </a:gsLst>
                <a:lin ang="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4451350" y="2080020"/>
              <a:ext cx="2273650" cy="0"/>
            </a:xfrm>
            <a:prstGeom prst="line">
              <a:avLst/>
            </a:prstGeom>
            <a:ln w="177800">
              <a:gradFill>
                <a:gsLst>
                  <a:gs pos="0">
                    <a:schemeClr val="accent1">
                      <a:alpha val="0"/>
                      <a:lumMod val="0"/>
                      <a:lumOff val="100000"/>
                    </a:schemeClr>
                  </a:gs>
                  <a:gs pos="100000">
                    <a:schemeClr val="bg1">
                      <a:alpha val="50000"/>
                    </a:schemeClr>
                  </a:gs>
                </a:gsLst>
                <a:lin ang="0" scaled="0"/>
              </a:gradFill>
              <a:round/>
            </a:ln>
            <a:effectLst>
              <a:softEdge rad="3810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矩形 49"/>
          <p:cNvSpPr/>
          <p:nvPr/>
        </p:nvSpPr>
        <p:spPr>
          <a:xfrm>
            <a:off x="1553972" y="1929516"/>
            <a:ext cx="914400" cy="2988379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发展期（</a:t>
            </a:r>
            <a:r>
              <a:rPr lang="en-US" altLang="zh-CN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1-5</a:t>
            </a:r>
            <a:r>
              <a:rPr lang="zh-CN" altLang="en-US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年）</a:t>
            </a:r>
          </a:p>
        </p:txBody>
      </p:sp>
      <p:sp>
        <p:nvSpPr>
          <p:cNvPr id="51" name="矩形 50"/>
          <p:cNvSpPr/>
          <p:nvPr/>
        </p:nvSpPr>
        <p:spPr>
          <a:xfrm>
            <a:off x="10700764" y="1883073"/>
            <a:ext cx="914400" cy="2988379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成熟期（</a:t>
            </a:r>
            <a:r>
              <a:rPr lang="en-US" altLang="zh-CN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2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年后）</a:t>
            </a:r>
          </a:p>
        </p:txBody>
      </p:sp>
    </p:spTree>
    <p:extLst>
      <p:ext uri="{BB962C8B-B14F-4D97-AF65-F5344CB8AC3E}">
        <p14:creationId xmlns:p14="http://schemas.microsoft.com/office/powerpoint/2010/main" val="175403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68594" y="-1998406"/>
            <a:ext cx="10854812" cy="10854812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63562" y="-1703438"/>
            <a:ext cx="10264876" cy="10264876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064164" y="-361950"/>
            <a:ext cx="2096017" cy="607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900" b="1" i="1" dirty="0">
                <a:ln>
                  <a:solidFill>
                    <a:schemeClr val="bg1"/>
                  </a:solidFill>
                </a:ln>
                <a:noFill/>
                <a:latin typeface="Adobe Devanagari" panose="02040503050201020203" pitchFamily="18" charset="0"/>
                <a:ea typeface="Adobe Gothic Std B" panose="020B0800000000000000" pitchFamily="34" charset="-128"/>
                <a:cs typeface="Adobe Devanagari" panose="02040503050201020203" pitchFamily="18" charset="0"/>
              </a:rPr>
              <a:t>2</a:t>
            </a:r>
            <a:endParaRPr lang="zh-CN" altLang="en-US" sz="38900" b="1" i="1" dirty="0">
              <a:ln>
                <a:solidFill>
                  <a:schemeClr val="bg1"/>
                </a:solidFill>
              </a:ln>
              <a:noFill/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45214" y="3695700"/>
            <a:ext cx="2133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行业研究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227700" y="4399781"/>
            <a:ext cx="7893293" cy="0"/>
          </a:xfrm>
          <a:prstGeom prst="line">
            <a:avLst/>
          </a:prstGeom>
          <a:ln w="25400">
            <a:gradFill>
              <a:gsLst>
                <a:gs pos="0">
                  <a:schemeClr val="bg1">
                    <a:lumMod val="0"/>
                  </a:schemeClr>
                </a:gs>
                <a:gs pos="50000">
                  <a:schemeClr val="bg1">
                    <a:lumMod val="0"/>
                    <a:lumOff val="100000"/>
                  </a:schemeClr>
                </a:gs>
                <a:gs pos="100000">
                  <a:schemeClr val="bg1">
                    <a:lumMod val="0"/>
                    <a:alpha val="40000"/>
                  </a:schemeClr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957160" y="4617737"/>
            <a:ext cx="6277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环境 </a:t>
            </a:r>
            <a:r>
              <a:rPr lang="en-US" altLang="zh-CN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 </a:t>
            </a:r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国家及北京市对文化产业的重视及支持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57157" y="5094109"/>
            <a:ext cx="6277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市场 </a:t>
            </a:r>
            <a:r>
              <a:rPr lang="en-US" altLang="zh-CN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 </a:t>
            </a:r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体验馆为一新兴概念，市场发展空间大</a:t>
            </a:r>
          </a:p>
        </p:txBody>
      </p:sp>
    </p:spTree>
    <p:extLst>
      <p:ext uri="{BB962C8B-B14F-4D97-AF65-F5344CB8AC3E}">
        <p14:creationId xmlns:p14="http://schemas.microsoft.com/office/powerpoint/2010/main" val="13006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18" grpId="0"/>
      <p:bldP spid="19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1865</TotalTime>
  <Words>1328</Words>
  <Application>Microsoft Office PowerPoint</Application>
  <PresentationFormat>自定义</PresentationFormat>
  <Paragraphs>259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陈立</dc:creator>
  <cp:lastModifiedBy>admin</cp:lastModifiedBy>
  <cp:revision>151</cp:revision>
  <dcterms:created xsi:type="dcterms:W3CDTF">2016-04-18T09:51:27Z</dcterms:created>
  <dcterms:modified xsi:type="dcterms:W3CDTF">2016-12-08T02:38:12Z</dcterms:modified>
</cp:coreProperties>
</file>