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4" r:id="rId8"/>
    <p:sldId id="265" r:id="rId9"/>
    <p:sldId id="263" r:id="rId1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orient="horz" pos="1223">
          <p15:clr>
            <a:srgbClr val="A4A3A4"/>
          </p15:clr>
        </p15:guide>
        <p15:guide id="3" orient="horz" pos="2017">
          <p15:clr>
            <a:srgbClr val="A4A3A4"/>
          </p15:clr>
        </p15:guide>
        <p15:guide id="4" pos="2880">
          <p15:clr>
            <a:srgbClr val="A4A3A4"/>
          </p15:clr>
        </p15:guide>
        <p15:guide id="5" pos="3560">
          <p15:clr>
            <a:srgbClr val="A4A3A4"/>
          </p15:clr>
        </p15:guide>
        <p15:guide id="6" pos="2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DABAE"/>
    <a:srgbClr val="82888C"/>
    <a:srgbClr val="A3A08F"/>
    <a:srgbClr val="5D696C"/>
    <a:srgbClr val="FCFB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39" d="100"/>
          <a:sy n="139" d="100"/>
        </p:scale>
        <p:origin x="-198" y="-96"/>
      </p:cViewPr>
      <p:guideLst>
        <p:guide orient="horz" pos="1620"/>
        <p:guide orient="horz" pos="1223"/>
        <p:guide orient="horz" pos="2017"/>
        <p:guide pos="2880"/>
        <p:guide pos="3560"/>
        <p:guide pos="22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6308999862522768E-2"/>
          <c:y val="0"/>
          <c:w val="0.94738200027495434"/>
          <c:h val="0.886149013448513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5D696C"/>
            </a:solidFill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82888C"/>
            </a:solidFill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9DABAE"/>
            </a:solidFill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solidFill>
              <a:srgbClr val="A3A08F"/>
            </a:solidFill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</c:numCache>
            </c:numRef>
          </c:cat>
          <c:val>
            <c:numRef>
              <c:f>Sheet1!$E$2:$E$5</c:f>
              <c:numCache>
                <c:formatCode>General</c:formatCode>
                <c:ptCount val="4"/>
                <c:pt idx="0">
                  <c:v>2.5</c:v>
                </c:pt>
                <c:pt idx="1">
                  <c:v>1.8</c:v>
                </c:pt>
                <c:pt idx="2">
                  <c:v>4.4000000000000004</c:v>
                </c:pt>
                <c:pt idx="3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axId val="34941952"/>
        <c:axId val="42390016"/>
      </c:barChart>
      <c:catAx>
        <c:axId val="349419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zh-CN"/>
          </a:p>
        </c:txPr>
        <c:crossAx val="42390016"/>
        <c:crosses val="autoZero"/>
        <c:auto val="1"/>
        <c:lblAlgn val="ctr"/>
        <c:lblOffset val="100"/>
        <c:noMultiLvlLbl val="0"/>
      </c:catAx>
      <c:valAx>
        <c:axId val="4239001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349419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2016-12-08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2016-12-08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2016-12-08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B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93758" y="321500"/>
            <a:ext cx="43564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5D696C"/>
                </a:solidFill>
                <a:latin typeface="微软雅黑" pitchFamily="34" charset="-122"/>
                <a:ea typeface="微软雅黑" pitchFamily="34" charset="-122"/>
              </a:rPr>
              <a:t>请在这里输入你的企业名称及行业地位</a:t>
            </a:r>
            <a:endParaRPr lang="zh-CN" altLang="en-US" b="1" dirty="0">
              <a:solidFill>
                <a:srgbClr val="5D696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 descr="rocks-sunrise-natural.jpg"/>
          <p:cNvPicPr>
            <a:picLocks noChangeAspect="1"/>
          </p:cNvPicPr>
          <p:nvPr/>
        </p:nvPicPr>
        <p:blipFill>
          <a:blip r:embed="rId2" cstate="print"/>
          <a:srcRect l="940" t="24137" b="26855"/>
          <a:stretch>
            <a:fillRect/>
          </a:stretch>
        </p:blipFill>
        <p:spPr>
          <a:xfrm>
            <a:off x="0" y="1446625"/>
            <a:ext cx="9144000" cy="301533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01570" y="771550"/>
            <a:ext cx="787587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rgbClr val="5D696C"/>
                </a:solidFill>
                <a:latin typeface="微软雅黑" pitchFamily="34" charset="-122"/>
                <a:ea typeface="微软雅黑" pitchFamily="34" charset="-122"/>
              </a:rPr>
              <a:t>请在这里简单描述你的企业有多牛逼，占据什么样的行业地位，业务布局如何，进驻多少个城市等。措辞高大上，形容虚拟化。比如：五业并举，多元发展，业务遍布全球</a:t>
            </a:r>
            <a:r>
              <a:rPr lang="en-US" altLang="zh-CN" sz="1200" dirty="0" smtClean="0">
                <a:solidFill>
                  <a:srgbClr val="5D696C"/>
                </a:solidFill>
                <a:latin typeface="微软雅黑" pitchFamily="34" charset="-122"/>
                <a:ea typeface="微软雅黑" pitchFamily="34" charset="-122"/>
              </a:rPr>
              <a:t>100</a:t>
            </a:r>
            <a:r>
              <a:rPr lang="zh-CN" altLang="en-US" sz="1200" dirty="0" smtClean="0">
                <a:solidFill>
                  <a:srgbClr val="5D696C"/>
                </a:solidFill>
                <a:latin typeface="微软雅黑" pitchFamily="34" charset="-122"/>
                <a:ea typeface="微软雅黑" pitchFamily="34" charset="-122"/>
              </a:rPr>
              <a:t>多个国家。</a:t>
            </a:r>
            <a:endParaRPr lang="zh-CN" altLang="en-US" sz="1200" dirty="0">
              <a:solidFill>
                <a:srgbClr val="5D696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1580" y="2571750"/>
            <a:ext cx="3780420" cy="2250250"/>
          </a:xfrm>
          <a:prstGeom prst="rect">
            <a:avLst/>
          </a:prstGeom>
          <a:solidFill>
            <a:srgbClr val="82888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请在这里对你的企业进行描述，比如经营业态，业务种类，行业地位，专业程度等。尽量直观简洁，让人看一眼便能明白你的企业能做什么，做的程度如何，处于什么样的水准之上。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比如：公司秉承“务实、创新、规范、卓越”的经营理念，一贯主张与坚持“和谐、自然、舒适”的开发理念与产品特色，并将“和谐”提升至公司品牌建设战略的高度。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72300" y="1941513"/>
            <a:ext cx="900100" cy="900100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ADD</a:t>
            </a:r>
          </a:p>
          <a:p>
            <a:pPr algn="ctr"/>
            <a:r>
              <a:rPr lang="en-US" altLang="zh-CN" dirty="0" smtClean="0"/>
              <a:t>LOGO</a:t>
            </a:r>
          </a:p>
          <a:p>
            <a:pPr algn="ctr"/>
            <a:r>
              <a:rPr lang="en-US" altLang="zh-CN" dirty="0" smtClean="0"/>
              <a:t>HERE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24472" y="1105748"/>
            <a:ext cx="495055" cy="495055"/>
            <a:chOff x="4195717" y="591530"/>
            <a:chExt cx="495055" cy="495055"/>
          </a:xfrm>
        </p:grpSpPr>
        <p:sp>
          <p:nvSpPr>
            <p:cNvPr id="3" name="椭圆 2"/>
            <p:cNvSpPr/>
            <p:nvPr/>
          </p:nvSpPr>
          <p:spPr>
            <a:xfrm>
              <a:off x="4195717" y="591530"/>
              <a:ext cx="495055" cy="495055"/>
            </a:xfrm>
            <a:prstGeom prst="ellipse">
              <a:avLst/>
            </a:prstGeom>
            <a:solidFill>
              <a:srgbClr val="5D69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Freeform 388"/>
            <p:cNvSpPr>
              <a:spLocks/>
            </p:cNvSpPr>
            <p:nvPr/>
          </p:nvSpPr>
          <p:spPr bwMode="auto">
            <a:xfrm>
              <a:off x="4295710" y="698169"/>
              <a:ext cx="295068" cy="281776"/>
            </a:xfrm>
            <a:custGeom>
              <a:avLst/>
              <a:gdLst>
                <a:gd name="T0" fmla="*/ 90 w 111"/>
                <a:gd name="T1" fmla="*/ 55 h 106"/>
                <a:gd name="T2" fmla="*/ 111 w 111"/>
                <a:gd name="T3" fmla="*/ 55 h 106"/>
                <a:gd name="T4" fmla="*/ 55 w 111"/>
                <a:gd name="T5" fmla="*/ 0 h 106"/>
                <a:gd name="T6" fmla="*/ 0 w 111"/>
                <a:gd name="T7" fmla="*/ 55 h 106"/>
                <a:gd name="T8" fmla="*/ 20 w 111"/>
                <a:gd name="T9" fmla="*/ 55 h 106"/>
                <a:gd name="T10" fmla="*/ 20 w 111"/>
                <a:gd name="T11" fmla="*/ 106 h 106"/>
                <a:gd name="T12" fmla="*/ 45 w 111"/>
                <a:gd name="T13" fmla="*/ 106 h 106"/>
                <a:gd name="T14" fmla="*/ 45 w 111"/>
                <a:gd name="T15" fmla="*/ 75 h 106"/>
                <a:gd name="T16" fmla="*/ 66 w 111"/>
                <a:gd name="T17" fmla="*/ 75 h 106"/>
                <a:gd name="T18" fmla="*/ 66 w 111"/>
                <a:gd name="T19" fmla="*/ 106 h 106"/>
                <a:gd name="T20" fmla="*/ 90 w 111"/>
                <a:gd name="T21" fmla="*/ 106 h 106"/>
                <a:gd name="T22" fmla="*/ 90 w 111"/>
                <a:gd name="T23" fmla="*/ 5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1" h="106">
                  <a:moveTo>
                    <a:pt x="90" y="55"/>
                  </a:moveTo>
                  <a:lnTo>
                    <a:pt x="111" y="55"/>
                  </a:lnTo>
                  <a:lnTo>
                    <a:pt x="55" y="0"/>
                  </a:lnTo>
                  <a:lnTo>
                    <a:pt x="0" y="55"/>
                  </a:lnTo>
                  <a:lnTo>
                    <a:pt x="20" y="55"/>
                  </a:lnTo>
                  <a:lnTo>
                    <a:pt x="20" y="106"/>
                  </a:lnTo>
                  <a:lnTo>
                    <a:pt x="45" y="106"/>
                  </a:lnTo>
                  <a:lnTo>
                    <a:pt x="45" y="75"/>
                  </a:lnTo>
                  <a:lnTo>
                    <a:pt x="66" y="75"/>
                  </a:lnTo>
                  <a:lnTo>
                    <a:pt x="66" y="106"/>
                  </a:lnTo>
                  <a:lnTo>
                    <a:pt x="90" y="106"/>
                  </a:lnTo>
                  <a:lnTo>
                    <a:pt x="90" y="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2906815" y="1690813"/>
            <a:ext cx="32853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latin typeface="Ebrima" pitchFamily="2" charset="0"/>
                <a:ea typeface="Ebrima" pitchFamily="2" charset="0"/>
                <a:cs typeface="Ebrima" pitchFamily="2" charset="0"/>
              </a:rPr>
              <a:t>Residential real estate products series</a:t>
            </a:r>
          </a:p>
          <a:p>
            <a:pPr algn="ctr"/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Ebrima" pitchFamily="2" charset="0"/>
              </a:rPr>
              <a:t>你的企业产品系列</a:t>
            </a:r>
            <a:endParaRPr lang="zh-CN" altLang="en-US" sz="1200" dirty="0">
              <a:latin typeface="微软雅黑" pitchFamily="34" charset="-122"/>
              <a:ea typeface="微软雅黑" pitchFamily="34" charset="-122"/>
              <a:cs typeface="Ebrima" pitchFamily="2" charset="0"/>
            </a:endParaRPr>
          </a:p>
        </p:txBody>
      </p:sp>
      <p:sp>
        <p:nvSpPr>
          <p:cNvPr id="6" name="右大括号 5"/>
          <p:cNvSpPr/>
          <p:nvPr/>
        </p:nvSpPr>
        <p:spPr>
          <a:xfrm rot="16200000">
            <a:off x="4369561" y="318077"/>
            <a:ext cx="404878" cy="4230470"/>
          </a:xfrm>
          <a:prstGeom prst="rightBrace">
            <a:avLst/>
          </a:prstGeom>
          <a:ln>
            <a:solidFill>
              <a:srgbClr val="5D69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2132586" y="2680756"/>
            <a:ext cx="630070" cy="746089"/>
            <a:chOff x="2132586" y="1986518"/>
            <a:chExt cx="630070" cy="746089"/>
          </a:xfrm>
        </p:grpSpPr>
        <p:sp>
          <p:nvSpPr>
            <p:cNvPr id="7" name="椭圆 6"/>
            <p:cNvSpPr/>
            <p:nvPr/>
          </p:nvSpPr>
          <p:spPr>
            <a:xfrm>
              <a:off x="2321750" y="1986518"/>
              <a:ext cx="270197" cy="270197"/>
            </a:xfrm>
            <a:prstGeom prst="ellipse">
              <a:avLst/>
            </a:prstGeom>
            <a:solidFill>
              <a:srgbClr val="5D69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latin typeface="Ebrima" pitchFamily="2" charset="0"/>
                  <a:ea typeface="Ebrima" pitchFamily="2" charset="0"/>
                  <a:cs typeface="Ebrima" pitchFamily="2" charset="0"/>
                </a:rPr>
                <a:t>1</a:t>
              </a:r>
              <a:endParaRPr lang="zh-CN" altLang="en-US" dirty="0">
                <a:latin typeface="Ebrima" pitchFamily="2" charset="0"/>
                <a:cs typeface="Ebrima" pitchFamily="2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132586" y="2301720"/>
              <a:ext cx="63007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00" b="1" dirty="0" smtClean="0">
                  <a:solidFill>
                    <a:srgbClr val="5D696C"/>
                  </a:solidFill>
                  <a:latin typeface="微软雅黑" pitchFamily="34" charset="-122"/>
                  <a:ea typeface="微软雅黑" pitchFamily="34" charset="-122"/>
                </a:rPr>
                <a:t>名称</a:t>
              </a:r>
              <a:endParaRPr lang="en-US" altLang="zh-CN" sz="1100" b="1" dirty="0" smtClean="0">
                <a:solidFill>
                  <a:srgbClr val="5D696C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en-US" altLang="zh-CN" sz="1100" b="1" dirty="0" smtClean="0">
                  <a:solidFill>
                    <a:srgbClr val="5D696C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TEXT</a:t>
              </a:r>
              <a:endParaRPr lang="zh-CN" altLang="en-US" sz="1100" b="1" dirty="0">
                <a:solidFill>
                  <a:srgbClr val="5D696C"/>
                </a:solidFill>
                <a:latin typeface="Ebrima" pitchFamily="2" charset="0"/>
                <a:ea typeface="微软雅黑" pitchFamily="34" charset="-122"/>
                <a:cs typeface="Ebrima" pitchFamily="2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545791" y="2680756"/>
            <a:ext cx="630070" cy="746089"/>
            <a:chOff x="3581890" y="1986518"/>
            <a:chExt cx="630070" cy="746089"/>
          </a:xfrm>
        </p:grpSpPr>
        <p:sp>
          <p:nvSpPr>
            <p:cNvPr id="8" name="椭圆 7"/>
            <p:cNvSpPr/>
            <p:nvPr/>
          </p:nvSpPr>
          <p:spPr>
            <a:xfrm>
              <a:off x="3761827" y="1986518"/>
              <a:ext cx="270197" cy="270197"/>
            </a:xfrm>
            <a:prstGeom prst="ellipse">
              <a:avLst/>
            </a:prstGeom>
            <a:solidFill>
              <a:srgbClr val="8288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latin typeface="Ebrima" pitchFamily="2" charset="0"/>
                  <a:ea typeface="Ebrima" pitchFamily="2" charset="0"/>
                  <a:cs typeface="Ebrima" pitchFamily="2" charset="0"/>
                </a:rPr>
                <a:t>2</a:t>
              </a:r>
              <a:endParaRPr lang="zh-CN" altLang="en-US" dirty="0">
                <a:latin typeface="Ebrima" pitchFamily="2" charset="0"/>
                <a:cs typeface="Ebrima" pitchFamily="2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581890" y="2301720"/>
              <a:ext cx="63007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00" b="1" dirty="0" smtClean="0">
                  <a:solidFill>
                    <a:srgbClr val="82888C"/>
                  </a:solidFill>
                  <a:latin typeface="微软雅黑" pitchFamily="34" charset="-122"/>
                  <a:ea typeface="微软雅黑" pitchFamily="34" charset="-122"/>
                </a:rPr>
                <a:t>名称</a:t>
              </a:r>
              <a:endParaRPr lang="en-US" altLang="zh-CN" sz="1100" b="1" dirty="0" smtClean="0">
                <a:solidFill>
                  <a:srgbClr val="82888C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en-US" altLang="zh-CN" sz="1100" b="1" dirty="0" smtClean="0">
                  <a:solidFill>
                    <a:srgbClr val="82888C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TEXT</a:t>
              </a:r>
              <a:endParaRPr lang="zh-CN" altLang="en-US" sz="1100" b="1" dirty="0">
                <a:solidFill>
                  <a:srgbClr val="82888C"/>
                </a:solidFill>
                <a:latin typeface="Ebrima" pitchFamily="2" charset="0"/>
                <a:ea typeface="微软雅黑" pitchFamily="34" charset="-122"/>
                <a:cs typeface="Ebrima" pitchFamily="2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958996" y="2680756"/>
            <a:ext cx="630070" cy="746089"/>
            <a:chOff x="5021430" y="1986518"/>
            <a:chExt cx="630070" cy="746089"/>
          </a:xfrm>
        </p:grpSpPr>
        <p:sp>
          <p:nvSpPr>
            <p:cNvPr id="9" name="椭圆 8"/>
            <p:cNvSpPr/>
            <p:nvPr/>
          </p:nvSpPr>
          <p:spPr>
            <a:xfrm>
              <a:off x="5201367" y="1986518"/>
              <a:ext cx="270197" cy="270197"/>
            </a:xfrm>
            <a:prstGeom prst="ellipse">
              <a:avLst/>
            </a:prstGeom>
            <a:solidFill>
              <a:srgbClr val="9DAB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latin typeface="Ebrima" pitchFamily="2" charset="0"/>
                  <a:ea typeface="Ebrima" pitchFamily="2" charset="0"/>
                  <a:cs typeface="Ebrima" pitchFamily="2" charset="0"/>
                </a:rPr>
                <a:t>3</a:t>
              </a:r>
              <a:endParaRPr lang="zh-CN" altLang="en-US" dirty="0">
                <a:latin typeface="Ebrima" pitchFamily="2" charset="0"/>
                <a:cs typeface="Ebrima" pitchFamily="2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021430" y="2301720"/>
              <a:ext cx="63007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00" b="1" dirty="0" smtClean="0">
                  <a:solidFill>
                    <a:srgbClr val="9DABAE"/>
                  </a:solidFill>
                  <a:latin typeface="微软雅黑" pitchFamily="34" charset="-122"/>
                  <a:ea typeface="微软雅黑" pitchFamily="34" charset="-122"/>
                </a:rPr>
                <a:t>名称</a:t>
              </a:r>
              <a:endParaRPr lang="en-US" altLang="zh-CN" sz="1100" b="1" dirty="0" smtClean="0">
                <a:solidFill>
                  <a:srgbClr val="9DABAE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en-US" altLang="zh-CN" sz="1100" b="1" dirty="0" smtClean="0">
                  <a:solidFill>
                    <a:srgbClr val="9DABAE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TEXT</a:t>
              </a:r>
              <a:endParaRPr lang="zh-CN" altLang="en-US" sz="1100" b="1" dirty="0">
                <a:solidFill>
                  <a:srgbClr val="9DABAE"/>
                </a:solidFill>
                <a:latin typeface="Ebrima" pitchFamily="2" charset="0"/>
                <a:ea typeface="微软雅黑" pitchFamily="34" charset="-122"/>
                <a:cs typeface="Ebrima" pitchFamily="2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372200" y="2680756"/>
            <a:ext cx="630070" cy="746089"/>
            <a:chOff x="6372200" y="1986518"/>
            <a:chExt cx="630070" cy="746089"/>
          </a:xfrm>
        </p:grpSpPr>
        <p:sp>
          <p:nvSpPr>
            <p:cNvPr id="10" name="椭圆 9"/>
            <p:cNvSpPr/>
            <p:nvPr/>
          </p:nvSpPr>
          <p:spPr>
            <a:xfrm>
              <a:off x="6552137" y="1986518"/>
              <a:ext cx="270197" cy="270197"/>
            </a:xfrm>
            <a:prstGeom prst="ellipse">
              <a:avLst/>
            </a:prstGeom>
            <a:solidFill>
              <a:srgbClr val="A3A0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latin typeface="Ebrima" pitchFamily="2" charset="0"/>
                  <a:ea typeface="Ebrima" pitchFamily="2" charset="0"/>
                  <a:cs typeface="Ebrima" pitchFamily="2" charset="0"/>
                </a:rPr>
                <a:t>4</a:t>
              </a:r>
              <a:endParaRPr lang="zh-CN" altLang="en-US" dirty="0">
                <a:latin typeface="Ebrima" pitchFamily="2" charset="0"/>
                <a:cs typeface="Ebrima" pitchFamily="2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372200" y="2301720"/>
              <a:ext cx="63007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00" b="1" dirty="0" smtClean="0">
                  <a:solidFill>
                    <a:srgbClr val="A3A08F"/>
                  </a:solidFill>
                  <a:latin typeface="微软雅黑" pitchFamily="34" charset="-122"/>
                  <a:ea typeface="微软雅黑" pitchFamily="34" charset="-122"/>
                </a:rPr>
                <a:t>名称</a:t>
              </a:r>
              <a:endParaRPr lang="en-US" altLang="zh-CN" sz="1100" b="1" dirty="0" smtClean="0">
                <a:solidFill>
                  <a:srgbClr val="A3A08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en-US" altLang="zh-CN" sz="1100" b="1" dirty="0" smtClean="0">
                  <a:solidFill>
                    <a:srgbClr val="A3A08F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TEXT</a:t>
              </a:r>
              <a:endParaRPr lang="zh-CN" altLang="en-US" sz="1100" b="1" dirty="0">
                <a:solidFill>
                  <a:srgbClr val="A3A08F"/>
                </a:solidFill>
                <a:latin typeface="Ebrima" pitchFamily="2" charset="0"/>
                <a:ea typeface="微软雅黑" pitchFamily="34" charset="-122"/>
                <a:cs typeface="Ebrima" pitchFamily="2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D69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tructure-skyline-building.jpg"/>
          <p:cNvPicPr>
            <a:picLocks noChangeAspect="1"/>
          </p:cNvPicPr>
          <p:nvPr/>
        </p:nvPicPr>
        <p:blipFill>
          <a:blip r:embed="rId2" cstate="print"/>
          <a:srcRect t="13997" b="23750"/>
          <a:stretch>
            <a:fillRect/>
          </a:stretch>
        </p:blipFill>
        <p:spPr>
          <a:xfrm>
            <a:off x="0" y="1941513"/>
            <a:ext cx="9144000" cy="3201987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746575" y="546525"/>
            <a:ext cx="630070" cy="746089"/>
            <a:chOff x="2132586" y="1986518"/>
            <a:chExt cx="630070" cy="746089"/>
          </a:xfrm>
        </p:grpSpPr>
        <p:sp>
          <p:nvSpPr>
            <p:cNvPr id="4" name="椭圆 3"/>
            <p:cNvSpPr/>
            <p:nvPr/>
          </p:nvSpPr>
          <p:spPr>
            <a:xfrm>
              <a:off x="2321750" y="1986518"/>
              <a:ext cx="270197" cy="270197"/>
            </a:xfrm>
            <a:prstGeom prst="ellipse">
              <a:avLst/>
            </a:prstGeom>
            <a:solidFill>
              <a:srgbClr val="FCFB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rgbClr val="5D696C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1</a:t>
              </a:r>
              <a:endParaRPr lang="zh-CN" altLang="en-US" dirty="0">
                <a:solidFill>
                  <a:srgbClr val="5D696C"/>
                </a:solidFill>
                <a:latin typeface="Ebrima" pitchFamily="2" charset="0"/>
                <a:cs typeface="Ebrima" pitchFamily="2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132586" y="2301720"/>
              <a:ext cx="63007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名称</a:t>
              </a:r>
              <a:endParaRPr lang="en-US" altLang="zh-CN" sz="1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en-US" altLang="zh-CN" sz="1100" b="1" dirty="0" smtClean="0">
                  <a:solidFill>
                    <a:schemeClr val="bg1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TEXT</a:t>
              </a:r>
              <a:endParaRPr lang="zh-CN" altLang="en-US" sz="1100" b="1" dirty="0">
                <a:solidFill>
                  <a:schemeClr val="bg1"/>
                </a:solidFill>
                <a:latin typeface="Ebrima" pitchFamily="2" charset="0"/>
                <a:ea typeface="微软雅黑" pitchFamily="34" charset="-122"/>
                <a:cs typeface="Ebrima" pitchFamily="2" charset="0"/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1331640" y="546525"/>
            <a:ext cx="0" cy="63007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等腰三角形 8"/>
          <p:cNvSpPr/>
          <p:nvPr/>
        </p:nvSpPr>
        <p:spPr>
          <a:xfrm flipV="1">
            <a:off x="5651500" y="1941513"/>
            <a:ext cx="405665" cy="349711"/>
          </a:xfrm>
          <a:prstGeom prst="triangle">
            <a:avLst/>
          </a:prstGeom>
          <a:solidFill>
            <a:srgbClr val="5D69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2546775" y="591530"/>
            <a:ext cx="1575175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产品系列介绍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46775" y="951570"/>
            <a:ext cx="580564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在此介绍该产品系列的基本情况，对产品的形态、品质、荣誉等进行介绍。如企业旗下经典产品系列，本着“以人为本”的原则，曾囊括无数大奖等等。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767355" y="3831890"/>
            <a:ext cx="900100" cy="900100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ADD</a:t>
            </a:r>
          </a:p>
          <a:p>
            <a:pPr algn="ctr"/>
            <a:r>
              <a:rPr lang="en-US" altLang="zh-CN" dirty="0" smtClean="0"/>
              <a:t>LOGO</a:t>
            </a:r>
          </a:p>
          <a:p>
            <a:pPr algn="ctr"/>
            <a:r>
              <a:rPr lang="en-US" altLang="zh-CN" dirty="0" smtClean="0"/>
              <a:t>HERE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2888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46575" y="546525"/>
            <a:ext cx="630070" cy="746089"/>
            <a:chOff x="2132586" y="1986518"/>
            <a:chExt cx="630070" cy="746089"/>
          </a:xfrm>
        </p:grpSpPr>
        <p:sp>
          <p:nvSpPr>
            <p:cNvPr id="7" name="椭圆 6"/>
            <p:cNvSpPr/>
            <p:nvPr/>
          </p:nvSpPr>
          <p:spPr>
            <a:xfrm>
              <a:off x="2321750" y="1986518"/>
              <a:ext cx="270197" cy="270197"/>
            </a:xfrm>
            <a:prstGeom prst="ellipse">
              <a:avLst/>
            </a:prstGeom>
            <a:solidFill>
              <a:srgbClr val="FCFB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rgbClr val="5D696C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2</a:t>
              </a:r>
              <a:endParaRPr lang="zh-CN" altLang="en-US" dirty="0">
                <a:solidFill>
                  <a:srgbClr val="5D696C"/>
                </a:solidFill>
                <a:latin typeface="Ebrima" pitchFamily="2" charset="0"/>
                <a:cs typeface="Ebrima" pitchFamily="2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132586" y="2301720"/>
              <a:ext cx="63007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名称</a:t>
              </a:r>
              <a:endParaRPr lang="en-US" altLang="zh-CN" sz="1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en-US" altLang="zh-CN" sz="1100" b="1" dirty="0" smtClean="0">
                  <a:solidFill>
                    <a:schemeClr val="bg1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TEXT</a:t>
              </a:r>
              <a:endParaRPr lang="zh-CN" altLang="en-US" sz="1100" b="1" dirty="0">
                <a:solidFill>
                  <a:schemeClr val="bg1"/>
                </a:solidFill>
                <a:latin typeface="Ebrima" pitchFamily="2" charset="0"/>
                <a:ea typeface="微软雅黑" pitchFamily="34" charset="-122"/>
                <a:cs typeface="Ebrima" pitchFamily="2" charset="0"/>
              </a:endParaRPr>
            </a:p>
          </p:txBody>
        </p:sp>
      </p:grpSp>
      <p:cxnSp>
        <p:nvCxnSpPr>
          <p:cNvPr id="9" name="直接连接符 8"/>
          <p:cNvCxnSpPr/>
          <p:nvPr/>
        </p:nvCxnSpPr>
        <p:spPr>
          <a:xfrm>
            <a:off x="1331640" y="546525"/>
            <a:ext cx="0" cy="63007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89677" y="1731461"/>
            <a:ext cx="1575175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产品系列介绍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9677" y="2091501"/>
            <a:ext cx="29028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在此介绍该产品系列的基本情况，对产品的形态、品质、荣誉等进行介绍。如企业旗下经典产品系列，本着“以人为本”的原则，曾囊括无数大奖等等。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图片 11" descr="wallhaven-314546.jpg"/>
          <p:cNvPicPr>
            <a:picLocks noChangeAspect="1"/>
          </p:cNvPicPr>
          <p:nvPr/>
        </p:nvPicPr>
        <p:blipFill>
          <a:blip r:embed="rId2" cstate="print"/>
          <a:srcRect l="3662" r="27665"/>
          <a:stretch>
            <a:fillRect/>
          </a:stretch>
        </p:blipFill>
        <p:spPr>
          <a:xfrm>
            <a:off x="3492500" y="0"/>
            <a:ext cx="5651500" cy="5143500"/>
          </a:xfrm>
          <a:prstGeom prst="rect">
            <a:avLst/>
          </a:prstGeom>
        </p:spPr>
      </p:pic>
      <p:sp>
        <p:nvSpPr>
          <p:cNvPr id="15" name="等腰三角形 14"/>
          <p:cNvSpPr/>
          <p:nvPr/>
        </p:nvSpPr>
        <p:spPr>
          <a:xfrm rot="16200000" flipV="1">
            <a:off x="3464523" y="3859867"/>
            <a:ext cx="405665" cy="349711"/>
          </a:xfrm>
          <a:prstGeom prst="triangle">
            <a:avLst/>
          </a:prstGeom>
          <a:solidFill>
            <a:srgbClr val="8288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767355" y="141480"/>
            <a:ext cx="900100" cy="900100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ADD</a:t>
            </a:r>
          </a:p>
          <a:p>
            <a:pPr algn="ctr"/>
            <a:r>
              <a:rPr lang="en-US" altLang="zh-CN" dirty="0" smtClean="0"/>
              <a:t>LOGO</a:t>
            </a:r>
          </a:p>
          <a:p>
            <a:pPr algn="ctr"/>
            <a:r>
              <a:rPr lang="en-US" altLang="zh-CN" dirty="0" smtClean="0"/>
              <a:t>HERE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DAB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 flipH="1">
            <a:off x="7272300" y="456515"/>
            <a:ext cx="630070" cy="746089"/>
            <a:chOff x="7587335" y="456515"/>
            <a:chExt cx="630070" cy="746089"/>
          </a:xfrm>
        </p:grpSpPr>
        <p:grpSp>
          <p:nvGrpSpPr>
            <p:cNvPr id="2" name="组合 1"/>
            <p:cNvGrpSpPr/>
            <p:nvPr/>
          </p:nvGrpSpPr>
          <p:grpSpPr>
            <a:xfrm>
              <a:off x="7587335" y="456515"/>
              <a:ext cx="630070" cy="746089"/>
              <a:chOff x="2132586" y="1986518"/>
              <a:chExt cx="630070" cy="746089"/>
            </a:xfrm>
          </p:grpSpPr>
          <p:sp>
            <p:nvSpPr>
              <p:cNvPr id="3" name="椭圆 2"/>
              <p:cNvSpPr/>
              <p:nvPr/>
            </p:nvSpPr>
            <p:spPr>
              <a:xfrm>
                <a:off x="2321750" y="1986518"/>
                <a:ext cx="270197" cy="270197"/>
              </a:xfrm>
              <a:prstGeom prst="ellipse">
                <a:avLst/>
              </a:prstGeom>
              <a:solidFill>
                <a:srgbClr val="FCFBF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srgbClr val="5D696C"/>
                    </a:solidFill>
                    <a:latin typeface="Ebrima" pitchFamily="2" charset="0"/>
                    <a:ea typeface="Ebrima" pitchFamily="2" charset="0"/>
                    <a:cs typeface="Ebrima" pitchFamily="2" charset="0"/>
                  </a:rPr>
                  <a:t>3</a:t>
                </a:r>
                <a:endParaRPr lang="zh-CN" altLang="en-US" dirty="0">
                  <a:solidFill>
                    <a:srgbClr val="5D696C"/>
                  </a:solidFill>
                  <a:latin typeface="Ebrima" pitchFamily="2" charset="0"/>
                  <a:cs typeface="Ebrima" pitchFamily="2" charset="0"/>
                </a:endParaRPr>
              </a:p>
            </p:txBody>
          </p:sp>
          <p:sp>
            <p:nvSpPr>
              <p:cNvPr id="4" name="TextBox 3"/>
              <p:cNvSpPr txBox="1"/>
              <p:nvPr/>
            </p:nvSpPr>
            <p:spPr>
              <a:xfrm>
                <a:off x="2132586" y="2301720"/>
                <a:ext cx="630070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100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名称</a:t>
                </a:r>
                <a:endParaRPr lang="en-US" altLang="zh-CN" sz="11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/>
                <a:r>
                  <a:rPr lang="en-US" altLang="zh-CN" sz="1100" b="1" dirty="0" smtClean="0">
                    <a:solidFill>
                      <a:schemeClr val="bg1"/>
                    </a:solidFill>
                    <a:latin typeface="Ebrima" pitchFamily="2" charset="0"/>
                    <a:ea typeface="Ebrima" pitchFamily="2" charset="0"/>
                    <a:cs typeface="Ebrima" pitchFamily="2" charset="0"/>
                  </a:rPr>
                  <a:t>TEXT</a:t>
                </a:r>
                <a:endParaRPr lang="zh-CN" altLang="en-US" sz="1100" b="1" dirty="0">
                  <a:solidFill>
                    <a:schemeClr val="bg1"/>
                  </a:solidFill>
                  <a:latin typeface="Ebrima" pitchFamily="2" charset="0"/>
                  <a:ea typeface="微软雅黑" pitchFamily="34" charset="-122"/>
                  <a:cs typeface="Ebrima" pitchFamily="2" charset="0"/>
                </a:endParaRPr>
              </a:p>
            </p:txBody>
          </p:sp>
        </p:grpSp>
        <p:cxnSp>
          <p:nvCxnSpPr>
            <p:cNvPr id="5" name="直接连接符 4"/>
            <p:cNvCxnSpPr/>
            <p:nvPr/>
          </p:nvCxnSpPr>
          <p:spPr>
            <a:xfrm>
              <a:off x="8172400" y="456515"/>
              <a:ext cx="0" cy="63007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/>
          <p:cNvSpPr txBox="1"/>
          <p:nvPr/>
        </p:nvSpPr>
        <p:spPr>
          <a:xfrm>
            <a:off x="5651500" y="1761660"/>
            <a:ext cx="1575175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产品系列介绍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51500" y="2121700"/>
            <a:ext cx="29028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在此介绍该产品系列的基本情况，对产品的形态、品质、荣誉等进行介绍。如企业旗下经典产品系列，本着“以人为本”的原则，曾囊括无数大奖等等。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图片 8" descr="ipad-samsung-music-play-google-tablet-internet.jpg"/>
          <p:cNvPicPr>
            <a:picLocks noChangeAspect="1"/>
          </p:cNvPicPr>
          <p:nvPr/>
        </p:nvPicPr>
        <p:blipFill>
          <a:blip r:embed="rId2" cstate="print"/>
          <a:srcRect l="27069"/>
          <a:stretch>
            <a:fillRect/>
          </a:stretch>
        </p:blipFill>
        <p:spPr>
          <a:xfrm>
            <a:off x="0" y="0"/>
            <a:ext cx="5651500" cy="5143500"/>
          </a:xfrm>
          <a:prstGeom prst="rect">
            <a:avLst/>
          </a:prstGeom>
        </p:spPr>
      </p:pic>
      <p:sp>
        <p:nvSpPr>
          <p:cNvPr id="10" name="等腰三角形 9"/>
          <p:cNvSpPr/>
          <p:nvPr/>
        </p:nvSpPr>
        <p:spPr>
          <a:xfrm rot="5400000" flipH="1" flipV="1">
            <a:off x="5273812" y="4084892"/>
            <a:ext cx="405665" cy="349711"/>
          </a:xfrm>
          <a:prstGeom prst="triangle">
            <a:avLst/>
          </a:prstGeom>
          <a:solidFill>
            <a:srgbClr val="9DA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6525" y="3921900"/>
            <a:ext cx="900100" cy="900100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ADD</a:t>
            </a:r>
          </a:p>
          <a:p>
            <a:pPr algn="ctr"/>
            <a:r>
              <a:rPr lang="en-US" altLang="zh-CN" dirty="0" smtClean="0"/>
              <a:t>LOGO</a:t>
            </a:r>
          </a:p>
          <a:p>
            <a:pPr algn="ctr"/>
            <a:r>
              <a:rPr lang="en-US" altLang="zh-CN" dirty="0" smtClean="0"/>
              <a:t>HERE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3A08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>
            <a:off x="971600" y="3421971"/>
            <a:ext cx="630070" cy="746089"/>
            <a:chOff x="7587335" y="456515"/>
            <a:chExt cx="630070" cy="746089"/>
          </a:xfrm>
        </p:grpSpPr>
        <p:grpSp>
          <p:nvGrpSpPr>
            <p:cNvPr id="3" name="组合 1"/>
            <p:cNvGrpSpPr/>
            <p:nvPr/>
          </p:nvGrpSpPr>
          <p:grpSpPr>
            <a:xfrm>
              <a:off x="7587335" y="456515"/>
              <a:ext cx="630070" cy="746089"/>
              <a:chOff x="2132586" y="1986518"/>
              <a:chExt cx="630070" cy="746089"/>
            </a:xfrm>
          </p:grpSpPr>
          <p:sp>
            <p:nvSpPr>
              <p:cNvPr id="5" name="椭圆 2"/>
              <p:cNvSpPr/>
              <p:nvPr/>
            </p:nvSpPr>
            <p:spPr>
              <a:xfrm>
                <a:off x="2321750" y="1986518"/>
                <a:ext cx="270197" cy="270197"/>
              </a:xfrm>
              <a:prstGeom prst="ellipse">
                <a:avLst/>
              </a:prstGeom>
              <a:solidFill>
                <a:srgbClr val="FCFBF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srgbClr val="5D696C"/>
                    </a:solidFill>
                    <a:latin typeface="Ebrima" pitchFamily="2" charset="0"/>
                    <a:ea typeface="Ebrima" pitchFamily="2" charset="0"/>
                    <a:cs typeface="Ebrima" pitchFamily="2" charset="0"/>
                  </a:rPr>
                  <a:t>4</a:t>
                </a:r>
                <a:endParaRPr lang="zh-CN" altLang="en-US" dirty="0">
                  <a:solidFill>
                    <a:srgbClr val="5D696C"/>
                  </a:solidFill>
                  <a:latin typeface="Ebrima" pitchFamily="2" charset="0"/>
                  <a:cs typeface="Ebrima" pitchFamily="2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2132586" y="2301720"/>
                <a:ext cx="630070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100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名称</a:t>
                </a:r>
                <a:endParaRPr lang="en-US" altLang="zh-CN" sz="11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/>
                <a:r>
                  <a:rPr lang="en-US" altLang="zh-CN" sz="1100" b="1" dirty="0" smtClean="0">
                    <a:solidFill>
                      <a:schemeClr val="bg1"/>
                    </a:solidFill>
                    <a:latin typeface="Ebrima" pitchFamily="2" charset="0"/>
                    <a:ea typeface="Ebrima" pitchFamily="2" charset="0"/>
                    <a:cs typeface="Ebrima" pitchFamily="2" charset="0"/>
                  </a:rPr>
                  <a:t>TEXT</a:t>
                </a:r>
                <a:endParaRPr lang="zh-CN" altLang="en-US" sz="1100" b="1" dirty="0">
                  <a:solidFill>
                    <a:schemeClr val="bg1"/>
                  </a:solidFill>
                  <a:latin typeface="Ebrima" pitchFamily="2" charset="0"/>
                  <a:ea typeface="微软雅黑" pitchFamily="34" charset="-122"/>
                  <a:cs typeface="Ebrima" pitchFamily="2" charset="0"/>
                </a:endParaRPr>
              </a:p>
            </p:txBody>
          </p:sp>
        </p:grpSp>
        <p:cxnSp>
          <p:nvCxnSpPr>
            <p:cNvPr id="4" name="直接连接符 3"/>
            <p:cNvCxnSpPr/>
            <p:nvPr/>
          </p:nvCxnSpPr>
          <p:spPr>
            <a:xfrm>
              <a:off x="8172400" y="456515"/>
              <a:ext cx="0" cy="63007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2411760" y="3291830"/>
            <a:ext cx="5760640" cy="1006371"/>
            <a:chOff x="2411760" y="3410584"/>
            <a:chExt cx="5760640" cy="1006371"/>
          </a:xfrm>
        </p:grpSpPr>
        <p:sp>
          <p:nvSpPr>
            <p:cNvPr id="7" name="TextBox 6"/>
            <p:cNvSpPr txBox="1"/>
            <p:nvPr/>
          </p:nvSpPr>
          <p:spPr>
            <a:xfrm>
              <a:off x="2411760" y="3410584"/>
              <a:ext cx="1575175" cy="4589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产品系列介绍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411760" y="3770624"/>
              <a:ext cx="576064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在此介绍该产品系列的基本情况，对产品的形态、品质、荣誉等进行介绍。如企业旗下经典产品系列，本着“以人为本”的原则，曾囊括无数大奖等等。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9" name="图片 8" descr="ipad-mockup-apple-business-computer-tablet-2.jpg"/>
          <p:cNvPicPr>
            <a:picLocks noChangeAspect="1"/>
          </p:cNvPicPr>
          <p:nvPr/>
        </p:nvPicPr>
        <p:blipFill>
          <a:blip r:embed="rId2" cstate="print"/>
          <a:srcRect t="8783" b="48883"/>
          <a:stretch>
            <a:fillRect/>
          </a:stretch>
        </p:blipFill>
        <p:spPr>
          <a:xfrm>
            <a:off x="0" y="0"/>
            <a:ext cx="9144000" cy="2571750"/>
          </a:xfrm>
          <a:prstGeom prst="rect">
            <a:avLst/>
          </a:prstGeom>
        </p:spPr>
      </p:pic>
      <p:sp>
        <p:nvSpPr>
          <p:cNvPr id="10" name="等腰三角形 9"/>
          <p:cNvSpPr/>
          <p:nvPr/>
        </p:nvSpPr>
        <p:spPr>
          <a:xfrm>
            <a:off x="2861810" y="2222039"/>
            <a:ext cx="405665" cy="349711"/>
          </a:xfrm>
          <a:prstGeom prst="triangle">
            <a:avLst/>
          </a:prstGeom>
          <a:solidFill>
            <a:srgbClr val="A3A0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6525" y="546525"/>
            <a:ext cx="900100" cy="900100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ADD</a:t>
            </a:r>
          </a:p>
          <a:p>
            <a:pPr algn="ctr"/>
            <a:r>
              <a:rPr lang="en-US" altLang="zh-CN" dirty="0" smtClean="0"/>
              <a:t>LOGO</a:t>
            </a:r>
          </a:p>
          <a:p>
            <a:pPr algn="ctr"/>
            <a:r>
              <a:rPr lang="en-US" altLang="zh-CN" dirty="0" smtClean="0"/>
              <a:t>HERE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614283" y="546525"/>
            <a:ext cx="39154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5D696C"/>
                </a:solidFill>
                <a:latin typeface="微软雅黑" pitchFamily="34" charset="-122"/>
                <a:ea typeface="微软雅黑" pitchFamily="34" charset="-122"/>
              </a:rPr>
              <a:t>请在这里输入各版块业务介绍</a:t>
            </a:r>
            <a:endParaRPr lang="zh-CN" altLang="en-US" b="1" dirty="0">
              <a:solidFill>
                <a:srgbClr val="5D696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0694" y="1401620"/>
            <a:ext cx="1980220" cy="3195522"/>
          </a:xfrm>
          <a:prstGeom prst="rect">
            <a:avLst/>
          </a:prstGeom>
          <a:blipFill dpi="0" rotWithShape="1">
            <a:blip r:embed="rId2" cstate="print"/>
            <a:srcRect/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555919" y="1401620"/>
            <a:ext cx="1980220" cy="3195522"/>
          </a:xfrm>
          <a:prstGeom prst="rect">
            <a:avLst/>
          </a:prstGeom>
          <a:blipFill dpi="0" rotWithShape="1">
            <a:blip r:embed="rId3" cstate="print"/>
            <a:srcRect/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581144" y="1401620"/>
            <a:ext cx="1980220" cy="3195522"/>
          </a:xfrm>
          <a:prstGeom prst="rect">
            <a:avLst/>
          </a:prstGeom>
          <a:blipFill dpi="0" rotWithShape="1">
            <a:blip r:embed="rId4" cstate="print"/>
            <a:srcRect/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606369" y="1398471"/>
            <a:ext cx="1980220" cy="3195522"/>
          </a:xfrm>
          <a:prstGeom prst="rect">
            <a:avLst/>
          </a:prstGeom>
          <a:blipFill dpi="0" rotWithShape="1">
            <a:blip r:embed="rId5" cstate="print"/>
            <a:srcRect/>
            <a:tile tx="0" ty="0" sx="50000" sy="50000" flip="none" algn="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890734" y="2366162"/>
            <a:ext cx="7335815" cy="1260140"/>
            <a:chOff x="904093" y="1626645"/>
            <a:chExt cx="7335815" cy="1260140"/>
          </a:xfrm>
        </p:grpSpPr>
        <p:sp>
          <p:nvSpPr>
            <p:cNvPr id="2" name="矩形 1"/>
            <p:cNvSpPr/>
            <p:nvPr/>
          </p:nvSpPr>
          <p:spPr>
            <a:xfrm>
              <a:off x="904093" y="1626645"/>
              <a:ext cx="1260140" cy="1260140"/>
            </a:xfrm>
            <a:prstGeom prst="rect">
              <a:avLst/>
            </a:prstGeom>
            <a:solidFill>
              <a:srgbClr val="5D696C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业务板块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929318" y="1626645"/>
              <a:ext cx="1260140" cy="1260140"/>
            </a:xfrm>
            <a:prstGeom prst="rect">
              <a:avLst/>
            </a:prstGeom>
            <a:solidFill>
              <a:srgbClr val="82888C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业务板块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4954543" y="1626645"/>
              <a:ext cx="1260140" cy="1260140"/>
            </a:xfrm>
            <a:prstGeom prst="rect">
              <a:avLst/>
            </a:prstGeom>
            <a:solidFill>
              <a:srgbClr val="9DABAE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业务板块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979768" y="1626645"/>
              <a:ext cx="1260140" cy="1260140"/>
            </a:xfrm>
            <a:prstGeom prst="rect">
              <a:avLst/>
            </a:prstGeom>
            <a:solidFill>
              <a:srgbClr val="A3A08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业务板块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/>
        </p:nvGraphicFramePr>
        <p:xfrm>
          <a:off x="161510" y="996575"/>
          <a:ext cx="5309970" cy="3838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614282" y="546525"/>
            <a:ext cx="39154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5D696C"/>
                </a:solidFill>
                <a:latin typeface="微软雅黑" pitchFamily="34" charset="-122"/>
                <a:ea typeface="微软雅黑" pitchFamily="34" charset="-122"/>
              </a:rPr>
              <a:t>各板块业务增长情况</a:t>
            </a:r>
            <a:endParaRPr lang="zh-CN" altLang="en-US" b="1" dirty="0">
              <a:solidFill>
                <a:srgbClr val="5D696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651499" y="1356615"/>
            <a:ext cx="3195976" cy="883724"/>
            <a:chOff x="5651499" y="1446625"/>
            <a:chExt cx="3195976" cy="883724"/>
          </a:xfrm>
        </p:grpSpPr>
        <p:sp>
          <p:nvSpPr>
            <p:cNvPr id="4" name="TextBox 3"/>
            <p:cNvSpPr txBox="1"/>
            <p:nvPr/>
          </p:nvSpPr>
          <p:spPr>
            <a:xfrm>
              <a:off x="5651499" y="1446625"/>
              <a:ext cx="720701" cy="276999"/>
            </a:xfrm>
            <a:prstGeom prst="rect">
              <a:avLst/>
            </a:prstGeom>
            <a:solidFill>
              <a:srgbClr val="5D696C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板块一</a:t>
              </a:r>
              <a:endPara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5651500" y="1716655"/>
              <a:ext cx="3195975" cy="613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请在这里输入各板块业务增长情况，具体增长原因，发展速度等。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651500" y="2256715"/>
            <a:ext cx="3195976" cy="883724"/>
            <a:chOff x="5651499" y="1446625"/>
            <a:chExt cx="3195976" cy="883724"/>
          </a:xfrm>
        </p:grpSpPr>
        <p:sp>
          <p:nvSpPr>
            <p:cNvPr id="8" name="TextBox 7"/>
            <p:cNvSpPr txBox="1"/>
            <p:nvPr/>
          </p:nvSpPr>
          <p:spPr>
            <a:xfrm>
              <a:off x="5651499" y="1446625"/>
              <a:ext cx="720701" cy="276999"/>
            </a:xfrm>
            <a:prstGeom prst="rect">
              <a:avLst/>
            </a:prstGeom>
            <a:solidFill>
              <a:srgbClr val="82888C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板块二</a:t>
              </a:r>
              <a:endPara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651500" y="1716655"/>
              <a:ext cx="3195975" cy="613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请在这里输入各板块业务增长情况，具体增长原因，发展速度等。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651500" y="3156815"/>
            <a:ext cx="3195976" cy="883724"/>
            <a:chOff x="5651499" y="1446625"/>
            <a:chExt cx="3195976" cy="883724"/>
          </a:xfrm>
        </p:grpSpPr>
        <p:sp>
          <p:nvSpPr>
            <p:cNvPr id="11" name="TextBox 10"/>
            <p:cNvSpPr txBox="1"/>
            <p:nvPr/>
          </p:nvSpPr>
          <p:spPr>
            <a:xfrm>
              <a:off x="5651499" y="1446625"/>
              <a:ext cx="720701" cy="276999"/>
            </a:xfrm>
            <a:prstGeom prst="rect">
              <a:avLst/>
            </a:prstGeom>
            <a:solidFill>
              <a:srgbClr val="9DABAE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板块三</a:t>
              </a:r>
              <a:endPara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651500" y="1716655"/>
              <a:ext cx="3195975" cy="613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请在这里输入各板块业务增长情况，具体增长原因，发展速度等。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651500" y="4056915"/>
            <a:ext cx="3195976" cy="883724"/>
            <a:chOff x="5651499" y="1446625"/>
            <a:chExt cx="3195976" cy="883724"/>
          </a:xfrm>
        </p:grpSpPr>
        <p:sp>
          <p:nvSpPr>
            <p:cNvPr id="14" name="TextBox 13"/>
            <p:cNvSpPr txBox="1"/>
            <p:nvPr/>
          </p:nvSpPr>
          <p:spPr>
            <a:xfrm>
              <a:off x="5651499" y="1446625"/>
              <a:ext cx="720701" cy="276999"/>
            </a:xfrm>
            <a:prstGeom prst="rect">
              <a:avLst/>
            </a:prstGeom>
            <a:solidFill>
              <a:srgbClr val="A3A08F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板块四</a:t>
              </a:r>
              <a:endPara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651500" y="1716655"/>
              <a:ext cx="3195975" cy="613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请在这里输入各板块业务增长情况，具体增长原因，发展速度等。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grayscl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rocks-sunrise-natural.jpg"/>
          <p:cNvPicPr>
            <a:picLocks noChangeAspect="1"/>
          </p:cNvPicPr>
          <p:nvPr/>
        </p:nvPicPr>
        <p:blipFill>
          <a:blip r:embed="rId3" cstate="print"/>
          <a:srcRect t="12376" b="13250"/>
          <a:stretch>
            <a:fillRect/>
          </a:stretch>
        </p:blipFill>
        <p:spPr>
          <a:xfrm>
            <a:off x="713772" y="659038"/>
            <a:ext cx="7716456" cy="382542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791580" y="1812180"/>
            <a:ext cx="742582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请在这里输入你的企业文化或口号</a:t>
            </a:r>
            <a:endParaRPr lang="en-US" altLang="zh-CN" sz="3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比如：和者筑善</a:t>
            </a:r>
            <a:endParaRPr lang="zh-CN" altLang="en-US" sz="3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</TotalTime>
  <Words>497</Words>
  <Application>Microsoft Office PowerPoint</Application>
  <PresentationFormat>全屏显示(16:9)</PresentationFormat>
  <Paragraphs>69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刘士哲(0102341)</dc:creator>
  <cp:lastModifiedBy>admin</cp:lastModifiedBy>
  <cp:revision>28</cp:revision>
  <dcterms:created xsi:type="dcterms:W3CDTF">2016-02-03T01:42:28Z</dcterms:created>
  <dcterms:modified xsi:type="dcterms:W3CDTF">2016-12-08T02:29:24Z</dcterms:modified>
</cp:coreProperties>
</file>