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5" r:id="rId10"/>
    <p:sldId id="264" r:id="rId11"/>
  </p:sldIdLst>
  <p:sldSz cx="12192000" cy="6858000"/>
  <p:notesSz cx="6858000" cy="9144000"/>
  <p:embeddedFontLst>
    <p:embeddedFont>
      <p:font typeface="Calibri Light" charset="0"/>
      <p:regular r:id="rId12"/>
    </p:embeddedFont>
    <p:embeddedFont>
      <p:font typeface="Calibri" pitchFamily="34" charset="0"/>
      <p:regular r:id="rId13"/>
      <p:bold r:id="rId14"/>
      <p:italic r:id="rId15"/>
      <p:boldItalic r:id="rId16"/>
    </p:embeddedFont>
    <p:embeddedFont>
      <p:font typeface="华文细黑" pitchFamily="2" charset="-122"/>
      <p:regular r:id="rId17"/>
    </p:embeddedFont>
    <p:embeddedFont>
      <p:font typeface="微软雅黑" pitchFamily="34" charset="-122"/>
      <p:regular r:id="rId18"/>
      <p:bold r:id="rId19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29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9DA995-ACD6-424C-8525-374D249173B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169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227DC7-528D-4BA3-9574-3041A30A275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310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A583A2-06AA-4082-B374-6C2A0FA988D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217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fld id="{EC823613-4BD9-4003-8DE9-0449C6870BC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38351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D14847-68F5-42B1-A1BC-5BB499D778A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4912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B0EA94-9C61-4F16-8BE7-0A03C00F5F1B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580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820947-89CE-4ED7-83EC-98D16E80BD2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929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D3D77-BA87-41F2-933D-0466D77391D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4021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62F9B-EB23-4234-B7F5-FB4947374B0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312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DBE36-8C3D-4B52-BD47-0C663CCBD6B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24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8AA959-1B30-4E28-92BE-37ABDBCCCDC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D7C55F-9712-4361-8F0D-DD2C878CD60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8416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 Light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17F8DD60-2A13-4F35-B3EC-3124180F389F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F1DA94B7-D7B6-4827-BA68-6096EF47D00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charset="0"/>
          <a:ea typeface="宋体" pitchFamily="2" charset="-122"/>
          <a:sym typeface="Calibri Light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8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3075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263" y="1136650"/>
            <a:ext cx="3165475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2"/>
          <p:cNvSpPr>
            <a:spLocks noChangeArrowheads="1"/>
          </p:cNvSpPr>
          <p:nvPr/>
        </p:nvSpPr>
        <p:spPr bwMode="auto">
          <a:xfrm>
            <a:off x="3886200" y="4589463"/>
            <a:ext cx="44196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让沟通更流畅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7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12291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250" y="1304925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文本框 3"/>
          <p:cNvSpPr>
            <a:spLocks noChangeArrowheads="1"/>
          </p:cNvSpPr>
          <p:nvPr/>
        </p:nvSpPr>
        <p:spPr bwMode="auto">
          <a:xfrm>
            <a:off x="4667250" y="4162425"/>
            <a:ext cx="2857500" cy="6477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>
                <a:solidFill>
                  <a:srgbClr val="2BA67A"/>
                </a:solidFill>
                <a:latin typeface="华文细黑" pitchFamily="2" charset="-122"/>
                <a:ea typeface="华文细黑" pitchFamily="2" charset="-122"/>
                <a:sym typeface="华文细黑" pitchFamily="2" charset="-122"/>
              </a:rPr>
              <a:t>谢谢观看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7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4099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6" r="6778"/>
          <a:stretch>
            <a:fillRect/>
          </a:stretch>
        </p:blipFill>
        <p:spPr bwMode="auto">
          <a:xfrm>
            <a:off x="-19050" y="1476375"/>
            <a:ext cx="12255500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8" t="13721" r="13513" b="1614"/>
          <a:stretch>
            <a:fillRect/>
          </a:stretch>
        </p:blipFill>
        <p:spPr bwMode="auto">
          <a:xfrm>
            <a:off x="1449388" y="1646238"/>
            <a:ext cx="9453562" cy="405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5123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0" b="6932"/>
          <a:stretch>
            <a:fillRect/>
          </a:stretch>
        </p:blipFill>
        <p:spPr bwMode="auto">
          <a:xfrm>
            <a:off x="5489575" y="196850"/>
            <a:ext cx="6035675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矩形 2"/>
          <p:cNvSpPr>
            <a:spLocks noChangeArrowheads="1"/>
          </p:cNvSpPr>
          <p:nvPr/>
        </p:nvSpPr>
        <p:spPr bwMode="auto">
          <a:xfrm>
            <a:off x="1028700" y="1968500"/>
            <a:ext cx="6096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高清语音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周围再吵照样聊</a:t>
            </a:r>
          </a:p>
        </p:txBody>
      </p:sp>
      <p:sp>
        <p:nvSpPr>
          <p:cNvPr id="5125" name="矩形 3"/>
          <p:cNvSpPr>
            <a:spLocks noChangeArrowheads="1"/>
          </p:cNvSpPr>
          <p:nvPr/>
        </p:nvSpPr>
        <p:spPr bwMode="auto">
          <a:xfrm>
            <a:off x="1028700" y="3429000"/>
            <a:ext cx="4791075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采用独家降噪技术以及更高采样，语音消息更</a:t>
            </a:r>
            <a:b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清晰，沟通起来不费力，还原你的真实声音。</a:t>
            </a:r>
          </a:p>
        </p:txBody>
      </p:sp>
      <p:sp>
        <p:nvSpPr>
          <p:cNvPr id="5126" name="矩形 4"/>
          <p:cNvSpPr>
            <a:spLocks noChangeArrowheads="1"/>
          </p:cNvSpPr>
          <p:nvPr/>
        </p:nvSpPr>
        <p:spPr bwMode="auto">
          <a:xfrm>
            <a:off x="1646238" y="4597400"/>
            <a:ext cx="28003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易信根据网络环境，智能切换语音质量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27" name="圆角矩形 5"/>
          <p:cNvSpPr>
            <a:spLocks noChangeArrowheads="1"/>
          </p:cNvSpPr>
          <p:nvPr/>
        </p:nvSpPr>
        <p:spPr bwMode="auto">
          <a:xfrm>
            <a:off x="1152525" y="4632325"/>
            <a:ext cx="465138" cy="196850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8" name="文本框 6"/>
          <p:cNvSpPr>
            <a:spLocks noChangeArrowheads="1"/>
          </p:cNvSpPr>
          <p:nvPr/>
        </p:nvSpPr>
        <p:spPr bwMode="auto">
          <a:xfrm>
            <a:off x="1139825" y="4592638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5129" name="直接连接符 9"/>
          <p:cNvSpPr>
            <a:spLocks noChangeShapeType="1"/>
          </p:cNvSpPr>
          <p:nvPr/>
        </p:nvSpPr>
        <p:spPr bwMode="auto">
          <a:xfrm>
            <a:off x="1114425" y="4357688"/>
            <a:ext cx="4117975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0"/>
            <a:ext cx="6753225" cy="643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2"/>
          <p:cNvSpPr>
            <a:spLocks noChangeArrowheads="1"/>
          </p:cNvSpPr>
          <p:nvPr/>
        </p:nvSpPr>
        <p:spPr bwMode="auto">
          <a:xfrm>
            <a:off x="6934200" y="1862138"/>
            <a:ext cx="6096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免费贴图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清新萌系大爱</a:t>
            </a:r>
          </a:p>
        </p:txBody>
      </p:sp>
      <p:sp>
        <p:nvSpPr>
          <p:cNvPr id="6148" name="矩形 3"/>
          <p:cNvSpPr>
            <a:spLocks noChangeArrowheads="1"/>
          </p:cNvSpPr>
          <p:nvPr/>
        </p:nvSpPr>
        <p:spPr bwMode="auto">
          <a:xfrm>
            <a:off x="6986588" y="3200400"/>
            <a:ext cx="481171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轻松一点，丰富有趣的贴图表情马上发送给你</a:t>
            </a:r>
            <a:endParaRPr lang="en-US" sz="1600">
              <a:solidFill>
                <a:srgbClr val="74868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的好友，聊天从此不再枯燥。</a:t>
            </a:r>
          </a:p>
        </p:txBody>
      </p:sp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7589838" y="4441825"/>
            <a:ext cx="15700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海量表情，全都免费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0" name="圆角矩形 5"/>
          <p:cNvSpPr>
            <a:spLocks noChangeArrowheads="1"/>
          </p:cNvSpPr>
          <p:nvPr/>
        </p:nvSpPr>
        <p:spPr bwMode="auto">
          <a:xfrm>
            <a:off x="7096125" y="4478338"/>
            <a:ext cx="465138" cy="195262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文本框 6"/>
          <p:cNvSpPr>
            <a:spLocks noChangeArrowheads="1"/>
          </p:cNvSpPr>
          <p:nvPr/>
        </p:nvSpPr>
        <p:spPr bwMode="auto">
          <a:xfrm>
            <a:off x="7083425" y="4437063"/>
            <a:ext cx="4921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6152" name="直接连接符 7"/>
          <p:cNvSpPr>
            <a:spLocks noChangeShapeType="1"/>
          </p:cNvSpPr>
          <p:nvPr/>
        </p:nvSpPr>
        <p:spPr bwMode="auto">
          <a:xfrm>
            <a:off x="7058025" y="4202113"/>
            <a:ext cx="4117975" cy="1587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7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7171" name="图片 5" descr="rrpptlog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689"/>
          <a:stretch>
            <a:fillRect/>
          </a:stretch>
        </p:blipFill>
        <p:spPr bwMode="auto">
          <a:xfrm>
            <a:off x="10021888" y="6072188"/>
            <a:ext cx="1890712" cy="46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0238" y="1533525"/>
            <a:ext cx="6113462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矩形 2"/>
          <p:cNvSpPr>
            <a:spLocks noChangeArrowheads="1"/>
          </p:cNvSpPr>
          <p:nvPr/>
        </p:nvSpPr>
        <p:spPr bwMode="auto">
          <a:xfrm>
            <a:off x="657225" y="2057400"/>
            <a:ext cx="22129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免费短信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消息必达</a:t>
            </a:r>
          </a:p>
        </p:txBody>
      </p:sp>
      <p:sp>
        <p:nvSpPr>
          <p:cNvPr id="7174" name="矩形 3"/>
          <p:cNvSpPr>
            <a:spLocks noChangeArrowheads="1"/>
          </p:cNvSpPr>
          <p:nvPr/>
        </p:nvSpPr>
        <p:spPr bwMode="auto">
          <a:xfrm>
            <a:off x="657225" y="3403600"/>
            <a:ext cx="4603750" cy="91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发短信全免费，即使对方没有网络，消息也能马上送达，对方还能直接回复短信，回复内容将通过易信传达给你，保证沟通畅快。</a:t>
            </a:r>
          </a:p>
        </p:txBody>
      </p:sp>
      <p:sp>
        <p:nvSpPr>
          <p:cNvPr id="7175" name="矩形 4"/>
          <p:cNvSpPr>
            <a:spLocks noChangeArrowheads="1"/>
          </p:cNvSpPr>
          <p:nvPr/>
        </p:nvSpPr>
        <p:spPr bwMode="auto">
          <a:xfrm>
            <a:off x="1285875" y="4860925"/>
            <a:ext cx="39751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1600"/>
              </a:lnSpc>
            </a:pPr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可以给通讯录里的联系人发送免费短信，即使对方没有安装易信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6" name="圆角矩形 5"/>
          <p:cNvSpPr>
            <a:spLocks noChangeArrowheads="1"/>
          </p:cNvSpPr>
          <p:nvPr/>
        </p:nvSpPr>
        <p:spPr bwMode="auto">
          <a:xfrm>
            <a:off x="806450" y="4895850"/>
            <a:ext cx="465138" cy="196850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文本框 6"/>
          <p:cNvSpPr>
            <a:spLocks noChangeArrowheads="1"/>
          </p:cNvSpPr>
          <p:nvPr/>
        </p:nvSpPr>
        <p:spPr bwMode="auto">
          <a:xfrm>
            <a:off x="793750" y="4856163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7178" name="直接连接符 7"/>
          <p:cNvSpPr>
            <a:spLocks noChangeShapeType="1"/>
          </p:cNvSpPr>
          <p:nvPr/>
        </p:nvSpPr>
        <p:spPr bwMode="auto">
          <a:xfrm>
            <a:off x="768350" y="4621213"/>
            <a:ext cx="4248150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0" y="0"/>
            <a:ext cx="6705600" cy="562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矩形 2"/>
          <p:cNvSpPr>
            <a:spLocks noChangeArrowheads="1"/>
          </p:cNvSpPr>
          <p:nvPr/>
        </p:nvSpPr>
        <p:spPr bwMode="auto">
          <a:xfrm>
            <a:off x="6789738" y="2943225"/>
            <a:ext cx="30432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免费电话留言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沟通无界</a:t>
            </a:r>
          </a:p>
        </p:txBody>
      </p:sp>
      <p:sp>
        <p:nvSpPr>
          <p:cNvPr id="8196" name="矩形 3"/>
          <p:cNvSpPr>
            <a:spLocks noChangeArrowheads="1"/>
          </p:cNvSpPr>
          <p:nvPr/>
        </p:nvSpPr>
        <p:spPr bwMode="auto">
          <a:xfrm>
            <a:off x="6789738" y="4289425"/>
            <a:ext cx="49149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免费短信还不够？语音消息也玩跨界，电话留言能把</a:t>
            </a:r>
            <a:b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你的语音消息通过电话传达给对方的手机或固话，对</a:t>
            </a:r>
            <a:b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方还能通过电话直接回复，回复内容将通过易信传达</a:t>
            </a:r>
          </a:p>
        </p:txBody>
      </p:sp>
      <p:sp>
        <p:nvSpPr>
          <p:cNvPr id="8197" name="矩形 8"/>
          <p:cNvSpPr>
            <a:spLocks noChangeArrowheads="1"/>
          </p:cNvSpPr>
          <p:nvPr/>
        </p:nvSpPr>
        <p:spPr bwMode="auto">
          <a:xfrm>
            <a:off x="7448550" y="5667375"/>
            <a:ext cx="42560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可以给通讯录里的联系人发送电话留言，即使对方没有安装易信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198" name="圆角矩形 9"/>
          <p:cNvSpPr>
            <a:spLocks noChangeArrowheads="1"/>
          </p:cNvSpPr>
          <p:nvPr/>
        </p:nvSpPr>
        <p:spPr bwMode="auto">
          <a:xfrm>
            <a:off x="6956425" y="5702300"/>
            <a:ext cx="463550" cy="195263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文本框 10"/>
          <p:cNvSpPr>
            <a:spLocks noChangeArrowheads="1"/>
          </p:cNvSpPr>
          <p:nvPr/>
        </p:nvSpPr>
        <p:spPr bwMode="auto">
          <a:xfrm>
            <a:off x="6942138" y="5661025"/>
            <a:ext cx="492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8200" name="直接连接符 11"/>
          <p:cNvSpPr>
            <a:spLocks noChangeShapeType="1"/>
          </p:cNvSpPr>
          <p:nvPr/>
        </p:nvSpPr>
        <p:spPr bwMode="auto">
          <a:xfrm>
            <a:off x="6916738" y="5426075"/>
            <a:ext cx="4608512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7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F5F5F5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9219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6" b="6563"/>
          <a:stretch>
            <a:fillRect/>
          </a:stretch>
        </p:blipFill>
        <p:spPr bwMode="auto">
          <a:xfrm>
            <a:off x="5503863" y="-180975"/>
            <a:ext cx="6078537" cy="630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2"/>
          <p:cNvSpPr>
            <a:spLocks noChangeArrowheads="1"/>
          </p:cNvSpPr>
          <p:nvPr/>
        </p:nvSpPr>
        <p:spPr bwMode="auto">
          <a:xfrm>
            <a:off x="825500" y="1698625"/>
            <a:ext cx="37322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电脑上也能用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打字聊天更疯狂</a:t>
            </a:r>
            <a:endParaRPr lang="zh-CN" altLang="en-US" sz="3600" b="1" i="1">
              <a:solidFill>
                <a:srgbClr val="55555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21" name="矩形 3"/>
          <p:cNvSpPr>
            <a:spLocks noChangeArrowheads="1"/>
          </p:cNvSpPr>
          <p:nvPr/>
        </p:nvSpPr>
        <p:spPr bwMode="auto">
          <a:xfrm>
            <a:off x="825500" y="3059113"/>
            <a:ext cx="3506788" cy="957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整夜泡在电脑边，看着电影聊着天</a:t>
            </a:r>
            <a:r>
              <a:rPr 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...</a:t>
            </a: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开启“宅”模式，回归那段随心所欲的生活。</a:t>
            </a:r>
            <a:endParaRPr lang="zh-CN" altLang="en-US" sz="16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2" name="矩形 4"/>
          <p:cNvSpPr>
            <a:spLocks noChangeArrowheads="1"/>
          </p:cNvSpPr>
          <p:nvPr/>
        </p:nvSpPr>
        <p:spPr bwMode="auto">
          <a:xfrm>
            <a:off x="1463675" y="4597400"/>
            <a:ext cx="21844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支持和移动版本消息双向同步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3" name="圆角矩形 5"/>
          <p:cNvSpPr>
            <a:spLocks noChangeArrowheads="1"/>
          </p:cNvSpPr>
          <p:nvPr/>
        </p:nvSpPr>
        <p:spPr bwMode="auto">
          <a:xfrm>
            <a:off x="969963" y="4632325"/>
            <a:ext cx="465137" cy="196850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文本框 6"/>
          <p:cNvSpPr>
            <a:spLocks noChangeArrowheads="1"/>
          </p:cNvSpPr>
          <p:nvPr/>
        </p:nvSpPr>
        <p:spPr bwMode="auto">
          <a:xfrm>
            <a:off x="957263" y="4592638"/>
            <a:ext cx="49053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9225" name="直接连接符 7"/>
          <p:cNvSpPr>
            <a:spLocks noChangeShapeType="1"/>
          </p:cNvSpPr>
          <p:nvPr/>
        </p:nvSpPr>
        <p:spPr bwMode="auto">
          <a:xfrm>
            <a:off x="931863" y="4357688"/>
            <a:ext cx="4117975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" y="582613"/>
            <a:ext cx="5746750" cy="571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矩形 2"/>
          <p:cNvSpPr>
            <a:spLocks noChangeArrowheads="1"/>
          </p:cNvSpPr>
          <p:nvPr/>
        </p:nvSpPr>
        <p:spPr bwMode="auto">
          <a:xfrm>
            <a:off x="7519988" y="1981200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音乐分享</a:t>
            </a:r>
            <a:b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</a:br>
            <a:r>
              <a:rPr lang="zh-CN" altLang="en-US" sz="3600">
                <a:solidFill>
                  <a:srgbClr val="555555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乐在沟通</a:t>
            </a:r>
            <a:endParaRPr lang="zh-CN" altLang="en-US" sz="3600" b="1" i="1">
              <a:solidFill>
                <a:srgbClr val="555555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0244" name="矩形 3"/>
          <p:cNvSpPr>
            <a:spLocks noChangeArrowheads="1"/>
          </p:cNvSpPr>
          <p:nvPr/>
        </p:nvSpPr>
        <p:spPr bwMode="auto">
          <a:xfrm>
            <a:off x="7545388" y="3460750"/>
            <a:ext cx="3908425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好音乐，齐分享，百万曲库，随心使用，</a:t>
            </a:r>
            <a:r>
              <a:rPr lang="zh-CN" altLang="en-US" sz="16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  <a:t/>
            </a:r>
            <a:br>
              <a:rPr lang="zh-CN" altLang="en-US" sz="1600">
                <a:solidFill>
                  <a:srgbClr val="000000"/>
                </a:solidFill>
                <a:latin typeface="Calibri" pitchFamily="34" charset="0"/>
                <a:sym typeface="宋体" pitchFamily="2" charset="-122"/>
              </a:rPr>
            </a:br>
            <a:r>
              <a:rPr lang="zh-CN" altLang="en-US" sz="16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轻松表露音乐心情</a:t>
            </a:r>
            <a:endParaRPr lang="zh-CN" altLang="en-US" sz="16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45" name="矩形 4"/>
          <p:cNvSpPr>
            <a:spLocks noChangeArrowheads="1"/>
          </p:cNvSpPr>
          <p:nvPr/>
        </p:nvSpPr>
        <p:spPr bwMode="auto">
          <a:xfrm>
            <a:off x="8102600" y="4914900"/>
            <a:ext cx="3105150" cy="28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200">
                <a:solidFill>
                  <a:srgbClr val="74868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无需下载音乐，即可完成发送</a:t>
            </a:r>
            <a:endParaRPr lang="zh-CN" altLang="en-US" sz="1200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46" name="圆角矩形 5"/>
          <p:cNvSpPr>
            <a:spLocks noChangeArrowheads="1"/>
          </p:cNvSpPr>
          <p:nvPr/>
        </p:nvSpPr>
        <p:spPr bwMode="auto">
          <a:xfrm>
            <a:off x="7610475" y="4956175"/>
            <a:ext cx="463550" cy="195263"/>
          </a:xfrm>
          <a:prstGeom prst="roundRect">
            <a:avLst>
              <a:gd name="adj" fmla="val 35343"/>
            </a:avLst>
          </a:prstGeom>
          <a:solidFill>
            <a:srgbClr val="2BA67A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文本框 6"/>
          <p:cNvSpPr>
            <a:spLocks noChangeArrowheads="1"/>
          </p:cNvSpPr>
          <p:nvPr/>
        </p:nvSpPr>
        <p:spPr bwMode="auto">
          <a:xfrm>
            <a:off x="7596188" y="4914900"/>
            <a:ext cx="4921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1200">
                <a:solidFill>
                  <a:schemeClr val="bg1"/>
                </a:solidFill>
                <a:latin typeface="Calibri" pitchFamily="34" charset="0"/>
                <a:cs typeface="Calibri" pitchFamily="34" charset="0"/>
                <a:sym typeface="Calibri" pitchFamily="34" charset="0"/>
              </a:rPr>
              <a:t>Tips</a:t>
            </a:r>
            <a:endParaRPr lang="zh-CN" altLang="en-US" sz="1200">
              <a:solidFill>
                <a:schemeClr val="bg1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10248" name="直接连接符 7"/>
          <p:cNvSpPr>
            <a:spLocks noChangeShapeType="1"/>
          </p:cNvSpPr>
          <p:nvPr/>
        </p:nvSpPr>
        <p:spPr bwMode="auto">
          <a:xfrm>
            <a:off x="7570788" y="4679950"/>
            <a:ext cx="3636962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375" y="1944688"/>
            <a:ext cx="1552575" cy="160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25" y="2025650"/>
            <a:ext cx="149542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图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0200" y="2025650"/>
            <a:ext cx="1476375" cy="149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1175" y="1992313"/>
            <a:ext cx="15240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矩形 6"/>
          <p:cNvSpPr>
            <a:spLocks noChangeArrowheads="1"/>
          </p:cNvSpPr>
          <p:nvPr/>
        </p:nvSpPr>
        <p:spPr bwMode="auto">
          <a:xfrm>
            <a:off x="928688" y="4011613"/>
            <a:ext cx="223520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客服服务</a:t>
            </a:r>
          </a:p>
          <a:p>
            <a:pPr>
              <a:lnSpc>
                <a:spcPts val="2300"/>
              </a:lnSpc>
              <a:spcBef>
                <a:spcPts val="1200"/>
              </a:spcBef>
            </a:pPr>
            <a:r>
              <a:rPr lang="zh-CN" alt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易信向用户提供免费即时通讯服务，帮助企业建立维护用户关系。</a:t>
            </a:r>
            <a:endParaRPr lang="zh-CN" altLang="en-US" sz="1200" b="1" i="1">
              <a:solidFill>
                <a:srgbClr val="6666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1" name="矩形 7"/>
          <p:cNvSpPr>
            <a:spLocks noChangeArrowheads="1"/>
          </p:cNvSpPr>
          <p:nvPr/>
        </p:nvSpPr>
        <p:spPr bwMode="auto">
          <a:xfrm>
            <a:off x="3597275" y="4011613"/>
            <a:ext cx="220027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工具助手</a:t>
            </a:r>
          </a:p>
          <a:p>
            <a:pPr>
              <a:lnSpc>
                <a:spcPts val="2300"/>
              </a:lnSpc>
              <a:spcBef>
                <a:spcPts val="1200"/>
              </a:spcBef>
            </a:pPr>
            <a:r>
              <a:rPr lang="zh-CN" alt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易信开放接口，支持更多开发者向用户提供更加丰富的实用工具。</a:t>
            </a:r>
            <a:endParaRPr lang="zh-CN" altLang="en-US" sz="1200" b="1" i="1">
              <a:solidFill>
                <a:srgbClr val="6666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2" name="矩形 8"/>
          <p:cNvSpPr>
            <a:spLocks noChangeArrowheads="1"/>
          </p:cNvSpPr>
          <p:nvPr/>
        </p:nvSpPr>
        <p:spPr bwMode="auto">
          <a:xfrm>
            <a:off x="6267450" y="4011613"/>
            <a:ext cx="223202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内部分享</a:t>
            </a:r>
          </a:p>
          <a:p>
            <a:pPr>
              <a:lnSpc>
                <a:spcPts val="2300"/>
              </a:lnSpc>
              <a:spcBef>
                <a:spcPts val="1200"/>
              </a:spcBef>
            </a:pPr>
            <a:r>
              <a:rPr lang="zh-CN" alt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易信提供关注验证权限</a:t>
            </a:r>
            <a:r>
              <a:rPr 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,</a:t>
            </a:r>
            <a:r>
              <a:rPr lang="zh-CN" alt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更好的向企业组织提供内部分享交流服务。</a:t>
            </a:r>
            <a:endParaRPr lang="zh-CN" altLang="en-US" sz="1200" b="1" i="1">
              <a:solidFill>
                <a:srgbClr val="6666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3" name="矩形 9"/>
          <p:cNvSpPr>
            <a:spLocks noChangeArrowheads="1"/>
          </p:cNvSpPr>
          <p:nvPr/>
        </p:nvSpPr>
        <p:spPr bwMode="auto">
          <a:xfrm>
            <a:off x="9102725" y="4011613"/>
            <a:ext cx="2271713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4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媒体资讯</a:t>
            </a:r>
          </a:p>
          <a:p>
            <a:pPr>
              <a:lnSpc>
                <a:spcPts val="2300"/>
              </a:lnSpc>
              <a:spcBef>
                <a:spcPts val="1200"/>
              </a:spcBef>
            </a:pPr>
            <a:r>
              <a:rPr lang="zh-CN" altLang="en-US" sz="1200">
                <a:solidFill>
                  <a:srgbClr val="666666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品牌、个人、媒体，通过易信与粉丝互动，向大家传递更多资讯信息。</a:t>
            </a:r>
            <a:endParaRPr lang="zh-CN" altLang="en-US" sz="1200" b="1" i="1">
              <a:solidFill>
                <a:srgbClr val="666666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1274" name="直接连接符 11"/>
          <p:cNvSpPr>
            <a:spLocks noChangeShapeType="1"/>
          </p:cNvSpPr>
          <p:nvPr/>
        </p:nvSpPr>
        <p:spPr bwMode="auto">
          <a:xfrm rot="16200000">
            <a:off x="-94456" y="3402806"/>
            <a:ext cx="6910388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5" name="直接连接符 12"/>
          <p:cNvSpPr>
            <a:spLocks noChangeShapeType="1"/>
          </p:cNvSpPr>
          <p:nvPr/>
        </p:nvSpPr>
        <p:spPr bwMode="auto">
          <a:xfrm rot="16200000">
            <a:off x="2608263" y="3402012"/>
            <a:ext cx="6910388" cy="1587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6" name="直接连接符 13"/>
          <p:cNvSpPr>
            <a:spLocks noChangeShapeType="1"/>
          </p:cNvSpPr>
          <p:nvPr/>
        </p:nvSpPr>
        <p:spPr bwMode="auto">
          <a:xfrm rot="16200000">
            <a:off x="5374481" y="3402806"/>
            <a:ext cx="6910388" cy="0"/>
          </a:xfrm>
          <a:prstGeom prst="line">
            <a:avLst/>
          </a:prstGeom>
          <a:noFill/>
          <a:ln w="6350" cap="flat" cmpd="sng">
            <a:solidFill>
              <a:srgbClr val="AFB9B9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301</Words>
  <Characters>0</Characters>
  <Application>Microsoft Office PowerPoint</Application>
  <DocSecurity>0</DocSecurity>
  <PresentationFormat>自定义</PresentationFormat>
  <Lines>0</Lines>
  <Paragraphs>35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Calibri Light</vt:lpstr>
      <vt:lpstr>宋体</vt:lpstr>
      <vt:lpstr>Calibri</vt:lpstr>
      <vt:lpstr>华文细黑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pan</dc:creator>
  <cp:lastModifiedBy>许敏斌</cp:lastModifiedBy>
  <cp:revision>15</cp:revision>
  <dcterms:created xsi:type="dcterms:W3CDTF">2014-04-22T13:16:00Z</dcterms:created>
  <dcterms:modified xsi:type="dcterms:W3CDTF">2016-03-26T06:31:29Z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2052-9.1.0.4716</vt:lpwstr>
  </property>
</Properties>
</file>