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93455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27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2" cy="3600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>
            <p:ph type="sldImg" idx="2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/>
            </a:lvl1pPr>
          </a:lstStyle>
          <a:p>
            <a:fld id="{23152E61-0F86-4487-A69D-2CCBD53209E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808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60F6E-D377-4945-8CAC-60ED8F1E6DBE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898AA7-4307-4908-91B2-88B8924E7A87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791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A8104-6303-4CEA-9913-A607E15759B1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0DC5DF-BB67-4581-B6BE-0E54CA012B14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455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4C113-248A-4C0B-AA22-D8E0F27E6EFC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FD045A-2ACB-4448-8AD6-B3E167EDC332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0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C6CA5-6E89-4A99-A514-F99330A45597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714A4F-5E1A-4E35-9580-592356EDF81E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74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06B57-9007-4910-8E7E-979BE3955E68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845D8C-AACD-498E-8AF4-2C9496EEF98A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024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BDA19-98F1-424E-82F5-8742A674654A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8F77E9-A98F-4208-8DC9-8EFB86FD77AD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994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06152-EA35-4A69-B047-D3F8566C8340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7FA13C-0F5F-4643-B62F-3BB83B60F0AD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826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1A4141-6AC0-42D8-BF70-731158D1582D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264509-32B8-4884-97C1-A34E6C737735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529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0C95C-265B-40EA-BBFD-8B40F7C6B53E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A73964-316B-44D5-970C-C38E5B862B5D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184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064F4-40A9-4202-83D5-456AFF6CB027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70E467-92BE-4941-9E8A-C0553FFBDB06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748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C5AD6-13AF-4F6D-AD1A-E15D07BCC8A0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ED0D8-CABA-43CA-9DCF-160682A719D6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001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Second level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Third level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Fourth level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6B219A5-A98E-4688-AB57-3880327FA113}" type="datetime1">
              <a:rPr lang="zh-CN" altLang="en-US"/>
              <a:pPr>
                <a:defRPr/>
              </a:pPr>
              <a:t>2016/3/26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32F45D43-0768-4ACC-8FA6-DD4614E946D6}" type="slidenum">
              <a:rPr lang="zh-CN" altLang="en-US"/>
              <a:pPr/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marL="457200" indent="-4572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2pPr>
      <a:lvl3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3pPr>
      <a:lvl4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4pPr>
      <a:lvl5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itchFamily="34" charset="0"/>
        </a:defRPr>
      </a:lvl5pPr>
      <a:lvl6pPr marL="9144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3716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18288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2860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234950"/>
            <a:ext cx="8921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5988"/>
            <a:ext cx="91440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450" y="1492250"/>
            <a:ext cx="3021013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文本框 12"/>
          <p:cNvSpPr>
            <a:spLocks noChangeArrowheads="1"/>
          </p:cNvSpPr>
          <p:nvPr/>
        </p:nvSpPr>
        <p:spPr bwMode="auto">
          <a:xfrm>
            <a:off x="1241425" y="1493838"/>
            <a:ext cx="3484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Simple , Powerful and fee</a:t>
            </a:r>
            <a:endParaRPr lang="zh-CN" altLang="en-US"/>
          </a:p>
        </p:txBody>
      </p:sp>
      <p:sp>
        <p:nvSpPr>
          <p:cNvPr id="3078" name="文本框 16"/>
          <p:cNvSpPr>
            <a:spLocks noChangeArrowheads="1"/>
          </p:cNvSpPr>
          <p:nvPr/>
        </p:nvSpPr>
        <p:spPr bwMode="auto">
          <a:xfrm>
            <a:off x="1263650" y="1827213"/>
            <a:ext cx="2184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400" b="1">
                <a:solidFill>
                  <a:srgbClr val="FFFF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WPS office </a:t>
            </a:r>
            <a:r>
              <a:rPr lang="en-US" altLang="zh-CN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, </a:t>
            </a: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让办公更轻松</a:t>
            </a:r>
            <a:endParaRPr lang="zh-CN" altLang="en-US"/>
          </a:p>
        </p:txBody>
      </p:sp>
      <p:sp>
        <p:nvSpPr>
          <p:cNvPr id="3079" name="文本框 17"/>
          <p:cNvSpPr>
            <a:spLocks noChangeArrowheads="1"/>
          </p:cNvSpPr>
          <p:nvPr/>
        </p:nvSpPr>
        <p:spPr bwMode="auto">
          <a:xfrm>
            <a:off x="1292225" y="2173288"/>
            <a:ext cx="423386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700">
                <a:solidFill>
                  <a:srgbClr val="FFFFFF"/>
                </a:solidFill>
                <a:ea typeface="微软雅黑" pitchFamily="34" charset="-122"/>
              </a:rPr>
              <a:t>40M</a:t>
            </a:r>
            <a:r>
              <a:rPr lang="zh-CN" altLang="en-US" sz="700">
                <a:solidFill>
                  <a:srgbClr val="FFFFFF"/>
                </a:solidFill>
                <a:ea typeface="微软雅黑" pitchFamily="34" charset="-122"/>
              </a:rPr>
              <a:t>轻巧体积，</a:t>
            </a:r>
            <a:r>
              <a:rPr lang="en-US" altLang="zh-CN" sz="700">
                <a:solidFill>
                  <a:srgbClr val="FFFFFF"/>
                </a:solidFill>
                <a:ea typeface="微软雅黑" pitchFamily="34" charset="-122"/>
              </a:rPr>
              <a:t>1</a:t>
            </a:r>
            <a:r>
              <a:rPr lang="zh-CN" altLang="en-US" sz="700">
                <a:solidFill>
                  <a:srgbClr val="FFFFFF"/>
                </a:solidFill>
                <a:ea typeface="微软雅黑" pitchFamily="34" charset="-122"/>
              </a:rPr>
              <a:t>分钟下载安装，</a:t>
            </a:r>
            <a:r>
              <a:rPr lang="en-US" altLang="zh-CN" sz="700">
                <a:solidFill>
                  <a:srgbClr val="FFFFFF"/>
                </a:solidFill>
                <a:ea typeface="微软雅黑" pitchFamily="34" charset="-122"/>
              </a:rPr>
              <a:t>Windows\Linux\Mac</a:t>
            </a:r>
            <a:r>
              <a:rPr lang="zh-CN" altLang="en-US" sz="700">
                <a:solidFill>
                  <a:srgbClr val="FFFFFF"/>
                </a:solidFill>
                <a:ea typeface="微软雅黑" pitchFamily="34" charset="-122"/>
              </a:rPr>
              <a:t>多平台支持，全面兼容</a:t>
            </a:r>
            <a:r>
              <a:rPr lang="en-US" altLang="zh-CN" sz="700">
                <a:solidFill>
                  <a:srgbClr val="FFFFFF"/>
                </a:solidFill>
                <a:ea typeface="微软雅黑" pitchFamily="34" charset="-122"/>
              </a:rPr>
              <a:t>Microsoft Office</a:t>
            </a:r>
            <a:r>
              <a:rPr lang="zh-CN" altLang="en-US" sz="700">
                <a:solidFill>
                  <a:srgbClr val="FFFFFF"/>
                </a:solidFill>
                <a:ea typeface="微软雅黑" pitchFamily="34" charset="-122"/>
              </a:rPr>
              <a:t>文档格式，并提供营养丰富的海量文档资源。</a:t>
            </a:r>
            <a:r>
              <a:rPr lang="en-US" altLang="zh-CN" sz="700">
                <a:solidFill>
                  <a:srgbClr val="FFFFFF"/>
                </a:solidFill>
                <a:ea typeface="微软雅黑" pitchFamily="34" charset="-122"/>
              </a:rPr>
              <a:t>WPS</a:t>
            </a:r>
            <a:r>
              <a:rPr lang="zh-CN" altLang="en-US" sz="700">
                <a:solidFill>
                  <a:srgbClr val="FFFFFF"/>
                </a:solidFill>
                <a:ea typeface="微软雅黑" pitchFamily="34" charset="-122"/>
              </a:rPr>
              <a:t>为您带来轻松愉悦的办公体验，每天已有</a:t>
            </a:r>
            <a:r>
              <a:rPr lang="en-US" altLang="zh-CN" sz="700">
                <a:solidFill>
                  <a:srgbClr val="FFFFFF"/>
                </a:solidFill>
                <a:ea typeface="微软雅黑" pitchFamily="34" charset="-122"/>
              </a:rPr>
              <a:t>850</a:t>
            </a:r>
            <a:r>
              <a:rPr lang="zh-CN" altLang="en-US" sz="700">
                <a:solidFill>
                  <a:srgbClr val="FFFFFF"/>
                </a:solidFill>
                <a:ea typeface="微软雅黑" pitchFamily="34" charset="-122"/>
              </a:rPr>
              <a:t>万人在使用它，你还不快试试？</a:t>
            </a:r>
            <a:endParaRPr lang="zh-CN" altLang="en-US"/>
          </a:p>
        </p:txBody>
      </p:sp>
      <p:sp>
        <p:nvSpPr>
          <p:cNvPr id="3080" name="文本框 18"/>
          <p:cNvSpPr>
            <a:spLocks noChangeArrowheads="1"/>
          </p:cNvSpPr>
          <p:nvPr/>
        </p:nvSpPr>
        <p:spPr bwMode="auto">
          <a:xfrm>
            <a:off x="414338" y="4559300"/>
            <a:ext cx="2711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Kingsoft Office Corporation © 2008-2012 All Rights Reserved</a:t>
            </a:r>
            <a:endParaRPr lang="zh-CN" altLang="en-US" sz="8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shigaofeng@kingsoft.com</a:t>
            </a:r>
            <a:endParaRPr lang="zh-CN" altLang="en-US"/>
          </a:p>
        </p:txBody>
      </p:sp>
      <p:pic>
        <p:nvPicPr>
          <p:cNvPr id="3081" name="图片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4622800"/>
            <a:ext cx="79851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TextBox 3"/>
          <p:cNvSpPr txBox="1">
            <a:spLocks noChangeArrowheads="1"/>
          </p:cNvSpPr>
          <p:nvPr/>
        </p:nvSpPr>
        <p:spPr bwMode="auto">
          <a:xfrm>
            <a:off x="2657475" y="4921250"/>
            <a:ext cx="390207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234950"/>
            <a:ext cx="8921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850" y="1373188"/>
            <a:ext cx="6537325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矩形 8"/>
          <p:cNvSpPr>
            <a:spLocks noChangeArrowheads="1"/>
          </p:cNvSpPr>
          <p:nvPr/>
        </p:nvSpPr>
        <p:spPr bwMode="auto">
          <a:xfrm>
            <a:off x="3036888" y="1562100"/>
            <a:ext cx="357187" cy="3651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1" name="矩形 12"/>
          <p:cNvSpPr>
            <a:spLocks noChangeArrowheads="1"/>
          </p:cNvSpPr>
          <p:nvPr/>
        </p:nvSpPr>
        <p:spPr bwMode="auto">
          <a:xfrm>
            <a:off x="3036888" y="2006600"/>
            <a:ext cx="357187" cy="365125"/>
          </a:xfrm>
          <a:prstGeom prst="rect">
            <a:avLst/>
          </a:prstGeom>
          <a:solidFill>
            <a:srgbClr val="0931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 sz="1600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W</a:t>
            </a:r>
            <a:endParaRPr lang="zh-CN" altLang="en-US"/>
          </a:p>
        </p:txBody>
      </p:sp>
      <p:sp>
        <p:nvSpPr>
          <p:cNvPr id="4102" name="矩形 13"/>
          <p:cNvSpPr>
            <a:spLocks noChangeArrowheads="1"/>
          </p:cNvSpPr>
          <p:nvPr/>
        </p:nvSpPr>
        <p:spPr bwMode="auto">
          <a:xfrm>
            <a:off x="3036888" y="2444750"/>
            <a:ext cx="357187" cy="365125"/>
          </a:xfrm>
          <a:prstGeom prst="rect">
            <a:avLst/>
          </a:prstGeom>
          <a:solidFill>
            <a:srgbClr val="E36C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P</a:t>
            </a:r>
            <a:endParaRPr lang="zh-CN" altLang="en-US"/>
          </a:p>
        </p:txBody>
      </p:sp>
      <p:sp>
        <p:nvSpPr>
          <p:cNvPr id="4103" name="矩形 14"/>
          <p:cNvSpPr>
            <a:spLocks noChangeArrowheads="1"/>
          </p:cNvSpPr>
          <p:nvPr/>
        </p:nvSpPr>
        <p:spPr bwMode="auto">
          <a:xfrm>
            <a:off x="3036888" y="2897188"/>
            <a:ext cx="357187" cy="365125"/>
          </a:xfrm>
          <a:prstGeom prst="rect">
            <a:avLst/>
          </a:prstGeom>
          <a:solidFill>
            <a:srgbClr val="20DB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S</a:t>
            </a:r>
            <a:endParaRPr lang="zh-CN" altLang="en-US"/>
          </a:p>
        </p:txBody>
      </p:sp>
      <p:sp>
        <p:nvSpPr>
          <p:cNvPr id="4104" name="文本框 15"/>
          <p:cNvSpPr>
            <a:spLocks noChangeArrowheads="1"/>
          </p:cNvSpPr>
          <p:nvPr/>
        </p:nvSpPr>
        <p:spPr bwMode="auto">
          <a:xfrm>
            <a:off x="5591175" y="993775"/>
            <a:ext cx="152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b="1">
                <a:solidFill>
                  <a:srgbClr val="FFFF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Catalog</a:t>
            </a:r>
            <a:r>
              <a:rPr lang="en-US" altLang="zh-CN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   </a:t>
            </a:r>
            <a:r>
              <a:rPr lang="zh-CN" altLang="en-US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目录</a:t>
            </a:r>
            <a:endParaRPr lang="zh-CN" altLang="en-US"/>
          </a:p>
        </p:txBody>
      </p:sp>
      <p:pic>
        <p:nvPicPr>
          <p:cNvPr id="4105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4538"/>
            <a:ext cx="91440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五角星 17"/>
          <p:cNvSpPr>
            <a:spLocks/>
          </p:cNvSpPr>
          <p:nvPr/>
        </p:nvSpPr>
        <p:spPr bwMode="auto">
          <a:xfrm>
            <a:off x="3116263" y="1649413"/>
            <a:ext cx="190500" cy="190500"/>
          </a:xfrm>
          <a:custGeom>
            <a:avLst/>
            <a:gdLst>
              <a:gd name="T0" fmla="*/ 0 w 190500"/>
              <a:gd name="T1" fmla="*/ 72764 h 190500"/>
              <a:gd name="T2" fmla="*/ 72765 w 190500"/>
              <a:gd name="T3" fmla="*/ 72765 h 190500"/>
              <a:gd name="T4" fmla="*/ 95250 w 190500"/>
              <a:gd name="T5" fmla="*/ 0 h 190500"/>
              <a:gd name="T6" fmla="*/ 117735 w 190500"/>
              <a:gd name="T7" fmla="*/ 72765 h 190500"/>
              <a:gd name="T8" fmla="*/ 190500 w 190500"/>
              <a:gd name="T9" fmla="*/ 72764 h 190500"/>
              <a:gd name="T10" fmla="*/ 131632 w 190500"/>
              <a:gd name="T11" fmla="*/ 117735 h 190500"/>
              <a:gd name="T12" fmla="*/ 154118 w 190500"/>
              <a:gd name="T13" fmla="*/ 190500 h 190500"/>
              <a:gd name="T14" fmla="*/ 95250 w 190500"/>
              <a:gd name="T15" fmla="*/ 145528 h 190500"/>
              <a:gd name="T16" fmla="*/ 36382 w 190500"/>
              <a:gd name="T17" fmla="*/ 190500 h 190500"/>
              <a:gd name="T18" fmla="*/ 58868 w 190500"/>
              <a:gd name="T19" fmla="*/ 117735 h 190500"/>
              <a:gd name="T20" fmla="*/ 0 w 190500"/>
              <a:gd name="T21" fmla="*/ 72764 h 1905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90500" h="190500">
                <a:moveTo>
                  <a:pt x="0" y="72764"/>
                </a:moveTo>
                <a:lnTo>
                  <a:pt x="72765" y="72765"/>
                </a:lnTo>
                <a:lnTo>
                  <a:pt x="95250" y="0"/>
                </a:lnTo>
                <a:lnTo>
                  <a:pt x="117735" y="72765"/>
                </a:lnTo>
                <a:lnTo>
                  <a:pt x="190500" y="72764"/>
                </a:lnTo>
                <a:lnTo>
                  <a:pt x="131632" y="117735"/>
                </a:lnTo>
                <a:lnTo>
                  <a:pt x="154118" y="190500"/>
                </a:lnTo>
                <a:lnTo>
                  <a:pt x="95250" y="145528"/>
                </a:lnTo>
                <a:lnTo>
                  <a:pt x="36382" y="190500"/>
                </a:lnTo>
                <a:lnTo>
                  <a:pt x="58868" y="117735"/>
                </a:lnTo>
                <a:lnTo>
                  <a:pt x="0" y="727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" name="文本框 19"/>
          <p:cNvSpPr>
            <a:spLocks noChangeArrowheads="1"/>
          </p:cNvSpPr>
          <p:nvPr/>
        </p:nvSpPr>
        <p:spPr bwMode="auto">
          <a:xfrm>
            <a:off x="423863" y="4554538"/>
            <a:ext cx="136366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ea typeface="微软雅黑" pitchFamily="34" charset="-122"/>
              </a:rPr>
              <a:t>Simple, Powerful and free</a:t>
            </a:r>
            <a:endParaRPr lang="zh-CN" altLang="en-US" sz="800">
              <a:solidFill>
                <a:srgbClr val="FFFFFF"/>
              </a:solidFill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rgbClr val="FFFF00"/>
                </a:solidFill>
                <a:ea typeface="微软雅黑" pitchFamily="34" charset="-122"/>
              </a:rPr>
              <a:t>WPS Office</a:t>
            </a:r>
            <a:r>
              <a:rPr lang="zh-CN" altLang="en-US" sz="800">
                <a:solidFill>
                  <a:srgbClr val="FFFFFF"/>
                </a:solidFill>
                <a:ea typeface="微软雅黑" pitchFamily="34" charset="-122"/>
              </a:rPr>
              <a:t>，让办公更轻松</a:t>
            </a:r>
            <a:endParaRPr lang="en-US" altLang="zh-CN"/>
          </a:p>
        </p:txBody>
      </p:sp>
      <p:sp>
        <p:nvSpPr>
          <p:cNvPr id="4108" name="文本框 20"/>
          <p:cNvSpPr>
            <a:spLocks noChangeArrowheads="1"/>
          </p:cNvSpPr>
          <p:nvPr/>
        </p:nvSpPr>
        <p:spPr bwMode="auto">
          <a:xfrm>
            <a:off x="8540750" y="4697413"/>
            <a:ext cx="3397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01</a:t>
            </a:r>
            <a:endParaRPr lang="zh-CN" altLang="en-US"/>
          </a:p>
        </p:txBody>
      </p:sp>
      <p:sp>
        <p:nvSpPr>
          <p:cNvPr id="4109" name="文本框 21"/>
          <p:cNvSpPr>
            <a:spLocks noChangeArrowheads="1"/>
          </p:cNvSpPr>
          <p:nvPr/>
        </p:nvSpPr>
        <p:spPr bwMode="auto">
          <a:xfrm>
            <a:off x="2797175" y="1489075"/>
            <a:ext cx="250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000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1</a:t>
            </a:r>
            <a:endParaRPr lang="zh-CN" altLang="en-US"/>
          </a:p>
        </p:txBody>
      </p:sp>
      <p:sp>
        <p:nvSpPr>
          <p:cNvPr id="4110" name="文本框 22"/>
          <p:cNvSpPr>
            <a:spLocks noChangeArrowheads="1"/>
          </p:cNvSpPr>
          <p:nvPr/>
        </p:nvSpPr>
        <p:spPr bwMode="auto">
          <a:xfrm>
            <a:off x="2797175" y="1927225"/>
            <a:ext cx="250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000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2</a:t>
            </a:r>
            <a:endParaRPr lang="zh-CN" altLang="en-US"/>
          </a:p>
        </p:txBody>
      </p:sp>
      <p:sp>
        <p:nvSpPr>
          <p:cNvPr id="4111" name="文本框 23"/>
          <p:cNvSpPr>
            <a:spLocks noChangeArrowheads="1"/>
          </p:cNvSpPr>
          <p:nvPr/>
        </p:nvSpPr>
        <p:spPr bwMode="auto">
          <a:xfrm>
            <a:off x="2797175" y="2379663"/>
            <a:ext cx="250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000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3</a:t>
            </a:r>
            <a:endParaRPr lang="zh-CN" altLang="en-US"/>
          </a:p>
        </p:txBody>
      </p:sp>
      <p:sp>
        <p:nvSpPr>
          <p:cNvPr id="4112" name="文本框 24"/>
          <p:cNvSpPr>
            <a:spLocks noChangeArrowheads="1"/>
          </p:cNvSpPr>
          <p:nvPr/>
        </p:nvSpPr>
        <p:spPr bwMode="auto">
          <a:xfrm>
            <a:off x="2797175" y="2816225"/>
            <a:ext cx="2508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000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4</a:t>
            </a:r>
            <a:endParaRPr lang="zh-CN" altLang="en-US"/>
          </a:p>
        </p:txBody>
      </p:sp>
      <p:sp>
        <p:nvSpPr>
          <p:cNvPr id="4113" name="文本框 25"/>
          <p:cNvSpPr>
            <a:spLocks noChangeArrowheads="1"/>
          </p:cNvSpPr>
          <p:nvPr/>
        </p:nvSpPr>
        <p:spPr bwMode="auto">
          <a:xfrm>
            <a:off x="3535363" y="1612900"/>
            <a:ext cx="20431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200" b="1">
                <a:solidFill>
                  <a:srgbClr val="FFFFFF"/>
                </a:solidFill>
                <a:ea typeface="微软雅黑" pitchFamily="34" charset="-122"/>
              </a:rPr>
              <a:t>WPS Office 2012 </a:t>
            </a:r>
            <a:r>
              <a:rPr lang="zh-CN" altLang="en-US" sz="1200" b="1">
                <a:solidFill>
                  <a:srgbClr val="FFFFFF"/>
                </a:solidFill>
                <a:ea typeface="微软雅黑" pitchFamily="34" charset="-122"/>
              </a:rPr>
              <a:t>新功能介绍</a:t>
            </a:r>
            <a:endParaRPr lang="zh-CN" altLang="en-US"/>
          </a:p>
        </p:txBody>
      </p:sp>
      <p:sp>
        <p:nvSpPr>
          <p:cNvPr id="4114" name="文本框 26"/>
          <p:cNvSpPr>
            <a:spLocks noChangeArrowheads="1"/>
          </p:cNvSpPr>
          <p:nvPr/>
        </p:nvSpPr>
        <p:spPr bwMode="auto">
          <a:xfrm>
            <a:off x="3535363" y="2035175"/>
            <a:ext cx="9445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200" b="1">
                <a:solidFill>
                  <a:srgbClr val="FFFFFF"/>
                </a:solidFill>
                <a:ea typeface="微软雅黑" pitchFamily="34" charset="-122"/>
              </a:rPr>
              <a:t>Writer </a:t>
            </a:r>
            <a:r>
              <a:rPr lang="zh-CN" altLang="en-US" sz="1200" b="1">
                <a:solidFill>
                  <a:srgbClr val="FFFFFF"/>
                </a:solidFill>
                <a:ea typeface="微软雅黑" pitchFamily="34" charset="-122"/>
              </a:rPr>
              <a:t>文字</a:t>
            </a:r>
            <a:endParaRPr lang="zh-CN" altLang="en-US"/>
          </a:p>
        </p:txBody>
      </p:sp>
      <p:sp>
        <p:nvSpPr>
          <p:cNvPr id="4115" name="文本框 27"/>
          <p:cNvSpPr>
            <a:spLocks noChangeArrowheads="1"/>
          </p:cNvSpPr>
          <p:nvPr/>
        </p:nvSpPr>
        <p:spPr bwMode="auto">
          <a:xfrm>
            <a:off x="3535363" y="2487613"/>
            <a:ext cx="13509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200" b="1">
                <a:solidFill>
                  <a:srgbClr val="FFFFFF"/>
                </a:solidFill>
                <a:ea typeface="微软雅黑" pitchFamily="34" charset="-122"/>
              </a:rPr>
              <a:t>Presentation </a:t>
            </a:r>
            <a:r>
              <a:rPr lang="zh-CN" altLang="en-US" sz="1200" b="1">
                <a:solidFill>
                  <a:srgbClr val="FFFFFF"/>
                </a:solidFill>
                <a:ea typeface="微软雅黑" pitchFamily="34" charset="-122"/>
              </a:rPr>
              <a:t>演示</a:t>
            </a:r>
            <a:endParaRPr lang="zh-CN" altLang="en-US"/>
          </a:p>
        </p:txBody>
      </p:sp>
      <p:sp>
        <p:nvSpPr>
          <p:cNvPr id="4116" name="文本框 28"/>
          <p:cNvSpPr>
            <a:spLocks noChangeArrowheads="1"/>
          </p:cNvSpPr>
          <p:nvPr/>
        </p:nvSpPr>
        <p:spPr bwMode="auto">
          <a:xfrm>
            <a:off x="3535363" y="2924175"/>
            <a:ext cx="13255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200" b="1">
                <a:solidFill>
                  <a:srgbClr val="FFFFFF"/>
                </a:solidFill>
                <a:ea typeface="微软雅黑" pitchFamily="34" charset="-122"/>
              </a:rPr>
              <a:t>Spreadsheet </a:t>
            </a:r>
            <a:r>
              <a:rPr lang="zh-CN" altLang="en-US" sz="1200" b="1">
                <a:solidFill>
                  <a:srgbClr val="FFFFFF"/>
                </a:solidFill>
                <a:ea typeface="微软雅黑" pitchFamily="34" charset="-122"/>
              </a:rPr>
              <a:t>表格</a:t>
            </a:r>
            <a:endParaRPr lang="zh-CN" altLang="en-US"/>
          </a:p>
        </p:txBody>
      </p:sp>
      <p:sp>
        <p:nvSpPr>
          <p:cNvPr id="4117" name="TextBox 3"/>
          <p:cNvSpPr txBox="1">
            <a:spLocks noChangeArrowheads="1"/>
          </p:cNvSpPr>
          <p:nvPr/>
        </p:nvSpPr>
        <p:spPr bwMode="auto">
          <a:xfrm>
            <a:off x="2657475" y="4921250"/>
            <a:ext cx="390207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234950"/>
            <a:ext cx="8921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4538"/>
            <a:ext cx="91440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文本框 5"/>
          <p:cNvSpPr>
            <a:spLocks noChangeArrowheads="1"/>
          </p:cNvSpPr>
          <p:nvPr/>
        </p:nvSpPr>
        <p:spPr bwMode="auto">
          <a:xfrm>
            <a:off x="423863" y="4554538"/>
            <a:ext cx="136366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ea typeface="微软雅黑" pitchFamily="34" charset="-122"/>
              </a:rPr>
              <a:t>Simple, Powerful and free</a:t>
            </a:r>
            <a:endParaRPr lang="zh-CN" altLang="en-US" sz="800">
              <a:solidFill>
                <a:srgbClr val="FFFFFF"/>
              </a:solidFill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rgbClr val="FFFF00"/>
                </a:solidFill>
                <a:ea typeface="微软雅黑" pitchFamily="34" charset="-122"/>
              </a:rPr>
              <a:t>WPS Office</a:t>
            </a:r>
            <a:r>
              <a:rPr lang="zh-CN" altLang="en-US" sz="800">
                <a:solidFill>
                  <a:srgbClr val="FFFFFF"/>
                </a:solidFill>
                <a:ea typeface="微软雅黑" pitchFamily="34" charset="-122"/>
              </a:rPr>
              <a:t>，让办公更轻松</a:t>
            </a:r>
            <a:endParaRPr lang="en-US" altLang="zh-CN"/>
          </a:p>
        </p:txBody>
      </p:sp>
      <p:sp>
        <p:nvSpPr>
          <p:cNvPr id="5125" name="文本框 6"/>
          <p:cNvSpPr>
            <a:spLocks noChangeArrowheads="1"/>
          </p:cNvSpPr>
          <p:nvPr/>
        </p:nvSpPr>
        <p:spPr bwMode="auto">
          <a:xfrm>
            <a:off x="8540750" y="4697413"/>
            <a:ext cx="3397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02</a:t>
            </a:r>
            <a:endParaRPr lang="zh-CN" altLang="en-US"/>
          </a:p>
        </p:txBody>
      </p:sp>
      <p:sp>
        <p:nvSpPr>
          <p:cNvPr id="5126" name="矩形 11"/>
          <p:cNvSpPr>
            <a:spLocks noChangeArrowheads="1"/>
          </p:cNvSpPr>
          <p:nvPr/>
        </p:nvSpPr>
        <p:spPr bwMode="auto">
          <a:xfrm>
            <a:off x="5073650" y="1219200"/>
            <a:ext cx="879475" cy="896938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 sz="4000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W</a:t>
            </a:r>
            <a:endParaRPr lang="zh-CN" altLang="en-US"/>
          </a:p>
        </p:txBody>
      </p:sp>
      <p:sp>
        <p:nvSpPr>
          <p:cNvPr id="5127" name="矩形 12"/>
          <p:cNvSpPr>
            <a:spLocks noChangeArrowheads="1"/>
          </p:cNvSpPr>
          <p:nvPr/>
        </p:nvSpPr>
        <p:spPr bwMode="auto">
          <a:xfrm>
            <a:off x="6057900" y="1219200"/>
            <a:ext cx="882650" cy="900113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 sz="4000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P</a:t>
            </a:r>
            <a:endParaRPr lang="zh-CN" altLang="en-US"/>
          </a:p>
        </p:txBody>
      </p:sp>
      <p:sp>
        <p:nvSpPr>
          <p:cNvPr id="5128" name="矩形 13"/>
          <p:cNvSpPr>
            <a:spLocks noChangeArrowheads="1"/>
          </p:cNvSpPr>
          <p:nvPr/>
        </p:nvSpPr>
        <p:spPr bwMode="auto">
          <a:xfrm>
            <a:off x="7035800" y="1219200"/>
            <a:ext cx="882650" cy="900113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 sz="4000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S</a:t>
            </a:r>
            <a:endParaRPr lang="zh-CN" altLang="en-US"/>
          </a:p>
        </p:txBody>
      </p:sp>
      <p:sp>
        <p:nvSpPr>
          <p:cNvPr id="5129" name="矩形 14"/>
          <p:cNvSpPr>
            <a:spLocks noChangeArrowheads="1"/>
          </p:cNvSpPr>
          <p:nvPr/>
        </p:nvSpPr>
        <p:spPr bwMode="auto">
          <a:xfrm>
            <a:off x="1125538" y="1219200"/>
            <a:ext cx="884237" cy="900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30" name="五角星 15"/>
          <p:cNvSpPr>
            <a:spLocks/>
          </p:cNvSpPr>
          <p:nvPr/>
        </p:nvSpPr>
        <p:spPr bwMode="auto">
          <a:xfrm>
            <a:off x="1246188" y="1314450"/>
            <a:ext cx="641350" cy="641350"/>
          </a:xfrm>
          <a:custGeom>
            <a:avLst/>
            <a:gdLst>
              <a:gd name="T0" fmla="*/ 1 w 641350"/>
              <a:gd name="T1" fmla="*/ 244973 h 641350"/>
              <a:gd name="T2" fmla="*/ 244975 w 641350"/>
              <a:gd name="T3" fmla="*/ 244975 h 641350"/>
              <a:gd name="T4" fmla="*/ 320675 w 641350"/>
              <a:gd name="T5" fmla="*/ 0 h 641350"/>
              <a:gd name="T6" fmla="*/ 396375 w 641350"/>
              <a:gd name="T7" fmla="*/ 244975 h 641350"/>
              <a:gd name="T8" fmla="*/ 641349 w 641350"/>
              <a:gd name="T9" fmla="*/ 244973 h 641350"/>
              <a:gd name="T10" fmla="*/ 443160 w 641350"/>
              <a:gd name="T11" fmla="*/ 396374 h 641350"/>
              <a:gd name="T12" fmla="*/ 518863 w 641350"/>
              <a:gd name="T13" fmla="*/ 641348 h 641350"/>
              <a:gd name="T14" fmla="*/ 320675 w 641350"/>
              <a:gd name="T15" fmla="*/ 489944 h 641350"/>
              <a:gd name="T16" fmla="*/ 122487 w 641350"/>
              <a:gd name="T17" fmla="*/ 641348 h 641350"/>
              <a:gd name="T18" fmla="*/ 198190 w 641350"/>
              <a:gd name="T19" fmla="*/ 396374 h 641350"/>
              <a:gd name="T20" fmla="*/ 1 w 641350"/>
              <a:gd name="T21" fmla="*/ 244973 h 6413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1350" h="641350">
                <a:moveTo>
                  <a:pt x="1" y="244973"/>
                </a:moveTo>
                <a:lnTo>
                  <a:pt x="244975" y="244975"/>
                </a:lnTo>
                <a:lnTo>
                  <a:pt x="320675" y="0"/>
                </a:lnTo>
                <a:lnTo>
                  <a:pt x="396375" y="244975"/>
                </a:lnTo>
                <a:lnTo>
                  <a:pt x="641349" y="244973"/>
                </a:lnTo>
                <a:lnTo>
                  <a:pt x="443160" y="396374"/>
                </a:lnTo>
                <a:lnTo>
                  <a:pt x="518863" y="641348"/>
                </a:lnTo>
                <a:lnTo>
                  <a:pt x="320675" y="489944"/>
                </a:lnTo>
                <a:lnTo>
                  <a:pt x="122487" y="641348"/>
                </a:lnTo>
                <a:lnTo>
                  <a:pt x="198190" y="396374"/>
                </a:lnTo>
                <a:lnTo>
                  <a:pt x="1" y="244973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5131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188" y="1219200"/>
            <a:ext cx="2871787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文本框 17"/>
          <p:cNvSpPr>
            <a:spLocks noChangeArrowheads="1"/>
          </p:cNvSpPr>
          <p:nvPr/>
        </p:nvSpPr>
        <p:spPr bwMode="auto">
          <a:xfrm>
            <a:off x="2133600" y="1335088"/>
            <a:ext cx="2505075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500" b="1">
                <a:solidFill>
                  <a:srgbClr val="FFFFFF"/>
                </a:solidFill>
                <a:ea typeface="微软雅黑" pitchFamily="34" charset="-122"/>
              </a:rPr>
              <a:t>WPS Office 2012 </a:t>
            </a:r>
            <a:r>
              <a:rPr lang="zh-CN" altLang="en-US" sz="1500" b="1">
                <a:solidFill>
                  <a:srgbClr val="FFFFFF"/>
                </a:solidFill>
                <a:ea typeface="微软雅黑" pitchFamily="34" charset="-122"/>
              </a:rPr>
              <a:t>新功能介绍</a:t>
            </a:r>
            <a:endParaRPr lang="zh-CN" altLang="en-US"/>
          </a:p>
        </p:txBody>
      </p:sp>
      <p:sp>
        <p:nvSpPr>
          <p:cNvPr id="5133" name="文本框 18"/>
          <p:cNvSpPr>
            <a:spLocks noChangeArrowheads="1"/>
          </p:cNvSpPr>
          <p:nvPr/>
        </p:nvSpPr>
        <p:spPr bwMode="auto">
          <a:xfrm>
            <a:off x="2147888" y="1597025"/>
            <a:ext cx="11191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300" b="1">
                <a:solidFill>
                  <a:srgbClr val="BFBFBF"/>
                </a:solidFill>
                <a:ea typeface="微软雅黑" pitchFamily="34" charset="-122"/>
              </a:rPr>
              <a:t>New function</a:t>
            </a:r>
            <a:endParaRPr lang="zh-CN" altLang="en-US"/>
          </a:p>
        </p:txBody>
      </p:sp>
      <p:sp>
        <p:nvSpPr>
          <p:cNvPr id="5134" name="文本框 19"/>
          <p:cNvSpPr>
            <a:spLocks noChangeArrowheads="1"/>
          </p:cNvSpPr>
          <p:nvPr/>
        </p:nvSpPr>
        <p:spPr bwMode="auto">
          <a:xfrm>
            <a:off x="2343150" y="2065338"/>
            <a:ext cx="1466850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ts val="1700"/>
              </a:lnSpc>
              <a:buFont typeface="Arial" charset="0"/>
              <a:buNone/>
            </a:pPr>
            <a:r>
              <a:rPr lang="en-US" altLang="zh-CN" sz="1000" b="1">
                <a:solidFill>
                  <a:srgbClr val="FFFFFF"/>
                </a:solidFill>
                <a:ea typeface="微软雅黑" pitchFamily="34" charset="-122"/>
              </a:rPr>
              <a:t>WPS</a:t>
            </a:r>
            <a:r>
              <a:rPr lang="zh-CN" altLang="en-US" sz="1000" b="1">
                <a:solidFill>
                  <a:srgbClr val="FFFFFF"/>
                </a:solidFill>
                <a:ea typeface="微软雅黑" pitchFamily="34" charset="-122"/>
              </a:rPr>
              <a:t>表格新引擎</a:t>
            </a:r>
          </a:p>
          <a:p>
            <a:pPr eaLnBrk="1" hangingPunct="1">
              <a:lnSpc>
                <a:spcPts val="1700"/>
              </a:lnSpc>
              <a:buFont typeface="Arial" charset="0"/>
              <a:buNone/>
            </a:pPr>
            <a:r>
              <a:rPr lang="zh-CN" altLang="en-US" sz="1000" b="1">
                <a:solidFill>
                  <a:srgbClr val="FFFFFF"/>
                </a:solidFill>
                <a:ea typeface="微软雅黑" pitchFamily="34" charset="-122"/>
              </a:rPr>
              <a:t>文件保险箱</a:t>
            </a:r>
          </a:p>
          <a:p>
            <a:pPr eaLnBrk="1" hangingPunct="1">
              <a:lnSpc>
                <a:spcPts val="1700"/>
              </a:lnSpc>
              <a:buFont typeface="Arial" charset="0"/>
              <a:buNone/>
            </a:pPr>
            <a:r>
              <a:rPr lang="en-US" altLang="zh-CN" sz="1000" b="1">
                <a:solidFill>
                  <a:srgbClr val="FFFFFF"/>
                </a:solidFill>
                <a:ea typeface="微软雅黑" pitchFamily="34" charset="-122"/>
              </a:rPr>
              <a:t>PPT</a:t>
            </a:r>
            <a:r>
              <a:rPr lang="zh-CN" altLang="en-US" sz="1000" b="1">
                <a:solidFill>
                  <a:srgbClr val="FFFFFF"/>
                </a:solidFill>
                <a:ea typeface="微软雅黑" pitchFamily="34" charset="-122"/>
              </a:rPr>
              <a:t>直接转换</a:t>
            </a:r>
            <a:r>
              <a:rPr lang="en-US" altLang="zh-CN" sz="1000" b="1">
                <a:solidFill>
                  <a:srgbClr val="FFFFFF"/>
                </a:solidFill>
                <a:ea typeface="微软雅黑" pitchFamily="34" charset="-122"/>
              </a:rPr>
              <a:t>DOC</a:t>
            </a:r>
            <a:r>
              <a:rPr lang="zh-CN" altLang="en-US" sz="1000" b="1">
                <a:solidFill>
                  <a:srgbClr val="FFFFFF"/>
                </a:solidFill>
                <a:ea typeface="微软雅黑" pitchFamily="34" charset="-122"/>
              </a:rPr>
              <a:t>格式</a:t>
            </a:r>
          </a:p>
          <a:p>
            <a:pPr eaLnBrk="1" hangingPunct="1">
              <a:lnSpc>
                <a:spcPts val="1700"/>
              </a:lnSpc>
              <a:buFont typeface="Arial" charset="0"/>
              <a:buNone/>
            </a:pPr>
            <a:r>
              <a:rPr lang="zh-CN" altLang="en-US" sz="1000" b="1">
                <a:solidFill>
                  <a:srgbClr val="FFFFFF"/>
                </a:solidFill>
                <a:ea typeface="微软雅黑" pitchFamily="34" charset="-122"/>
              </a:rPr>
              <a:t>高亮显示引用单元格</a:t>
            </a:r>
          </a:p>
          <a:p>
            <a:pPr eaLnBrk="1" hangingPunct="1">
              <a:lnSpc>
                <a:spcPts val="1700"/>
              </a:lnSpc>
              <a:buFont typeface="Arial" charset="0"/>
              <a:buNone/>
            </a:pPr>
            <a:r>
              <a:rPr lang="zh-CN" altLang="en-US" sz="1000" b="1">
                <a:solidFill>
                  <a:srgbClr val="FFFFFF"/>
                </a:solidFill>
                <a:ea typeface="微软雅黑" pitchFamily="34" charset="-122"/>
              </a:rPr>
              <a:t>在线设计模板</a:t>
            </a:r>
          </a:p>
          <a:p>
            <a:pPr eaLnBrk="1" hangingPunct="1">
              <a:lnSpc>
                <a:spcPts val="1700"/>
              </a:lnSpc>
              <a:buFont typeface="Arial" charset="0"/>
              <a:buNone/>
            </a:pPr>
            <a:r>
              <a:rPr lang="zh-CN" altLang="en-US" sz="1000" b="1">
                <a:solidFill>
                  <a:srgbClr val="FFFFFF"/>
                </a:solidFill>
                <a:ea typeface="微软雅黑" pitchFamily="34" charset="-122"/>
              </a:rPr>
              <a:t>多种界面配色</a:t>
            </a:r>
          </a:p>
          <a:p>
            <a:pPr eaLnBrk="1" hangingPunct="1">
              <a:lnSpc>
                <a:spcPts val="1700"/>
              </a:lnSpc>
              <a:buFont typeface="Arial" charset="0"/>
              <a:buNone/>
            </a:pPr>
            <a:r>
              <a:rPr lang="zh-CN" altLang="en-US" sz="1000" b="1">
                <a:solidFill>
                  <a:srgbClr val="FFFFFF"/>
                </a:solidFill>
                <a:ea typeface="微软雅黑" pitchFamily="34" charset="-122"/>
              </a:rPr>
              <a:t>支持文档并排窗口</a:t>
            </a:r>
          </a:p>
          <a:p>
            <a:pPr eaLnBrk="1" hangingPunct="1">
              <a:lnSpc>
                <a:spcPts val="1700"/>
              </a:lnSpc>
              <a:buFont typeface="Arial" charset="0"/>
              <a:buNone/>
            </a:pPr>
            <a:r>
              <a:rPr lang="zh-CN" altLang="en-US" sz="1000" b="1">
                <a:solidFill>
                  <a:srgbClr val="FFFFFF"/>
                </a:solidFill>
                <a:ea typeface="微软雅黑" pitchFamily="34" charset="-122"/>
              </a:rPr>
              <a:t>自定义快速访问工具栏</a:t>
            </a:r>
          </a:p>
          <a:p>
            <a:pPr eaLnBrk="1" hangingPunct="1">
              <a:lnSpc>
                <a:spcPts val="1700"/>
              </a:lnSpc>
              <a:buFont typeface="Arial" charset="0"/>
              <a:buNone/>
            </a:pPr>
            <a:endParaRPr lang="zh-CN" altLang="en-US" sz="10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5135" name="矩形 21"/>
          <p:cNvSpPr>
            <a:spLocks noChangeArrowheads="1"/>
          </p:cNvSpPr>
          <p:nvPr/>
        </p:nvSpPr>
        <p:spPr bwMode="auto">
          <a:xfrm>
            <a:off x="2266950" y="2228850"/>
            <a:ext cx="44450" cy="444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v</a:t>
            </a:r>
            <a:endParaRPr lang="zh-CN" altLang="en-US"/>
          </a:p>
        </p:txBody>
      </p:sp>
      <p:sp>
        <p:nvSpPr>
          <p:cNvPr id="5136" name="矩形 22"/>
          <p:cNvSpPr>
            <a:spLocks noChangeArrowheads="1"/>
          </p:cNvSpPr>
          <p:nvPr/>
        </p:nvSpPr>
        <p:spPr bwMode="auto">
          <a:xfrm>
            <a:off x="2266950" y="2441575"/>
            <a:ext cx="44450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v</a:t>
            </a:r>
            <a:endParaRPr lang="zh-CN" altLang="en-US"/>
          </a:p>
        </p:txBody>
      </p:sp>
      <p:sp>
        <p:nvSpPr>
          <p:cNvPr id="5137" name="矩形 23"/>
          <p:cNvSpPr>
            <a:spLocks noChangeArrowheads="1"/>
          </p:cNvSpPr>
          <p:nvPr/>
        </p:nvSpPr>
        <p:spPr bwMode="auto">
          <a:xfrm>
            <a:off x="2266950" y="2654300"/>
            <a:ext cx="44450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v</a:t>
            </a:r>
            <a:endParaRPr lang="zh-CN" altLang="en-US"/>
          </a:p>
        </p:txBody>
      </p:sp>
      <p:sp>
        <p:nvSpPr>
          <p:cNvPr id="5138" name="矩形 24"/>
          <p:cNvSpPr>
            <a:spLocks noChangeArrowheads="1"/>
          </p:cNvSpPr>
          <p:nvPr/>
        </p:nvSpPr>
        <p:spPr bwMode="auto">
          <a:xfrm>
            <a:off x="2266950" y="2868613"/>
            <a:ext cx="44450" cy="460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v</a:t>
            </a:r>
            <a:endParaRPr lang="zh-CN" altLang="en-US"/>
          </a:p>
        </p:txBody>
      </p:sp>
      <p:sp>
        <p:nvSpPr>
          <p:cNvPr id="5139" name="矩形 25"/>
          <p:cNvSpPr>
            <a:spLocks noChangeArrowheads="1"/>
          </p:cNvSpPr>
          <p:nvPr/>
        </p:nvSpPr>
        <p:spPr bwMode="auto">
          <a:xfrm>
            <a:off x="2266950" y="3081338"/>
            <a:ext cx="44450" cy="460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v</a:t>
            </a:r>
            <a:endParaRPr lang="zh-CN" altLang="en-US"/>
          </a:p>
        </p:txBody>
      </p:sp>
      <p:sp>
        <p:nvSpPr>
          <p:cNvPr id="5140" name="矩形 26"/>
          <p:cNvSpPr>
            <a:spLocks noChangeArrowheads="1"/>
          </p:cNvSpPr>
          <p:nvPr/>
        </p:nvSpPr>
        <p:spPr bwMode="auto">
          <a:xfrm>
            <a:off x="2266950" y="3295650"/>
            <a:ext cx="44450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v</a:t>
            </a:r>
            <a:endParaRPr lang="zh-CN" altLang="en-US"/>
          </a:p>
        </p:txBody>
      </p:sp>
      <p:sp>
        <p:nvSpPr>
          <p:cNvPr id="5141" name="矩形 27"/>
          <p:cNvSpPr>
            <a:spLocks noChangeArrowheads="1"/>
          </p:cNvSpPr>
          <p:nvPr/>
        </p:nvSpPr>
        <p:spPr bwMode="auto">
          <a:xfrm>
            <a:off x="2266950" y="3508375"/>
            <a:ext cx="44450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v</a:t>
            </a:r>
            <a:endParaRPr lang="zh-CN" altLang="en-US"/>
          </a:p>
        </p:txBody>
      </p:sp>
      <p:sp>
        <p:nvSpPr>
          <p:cNvPr id="5142" name="矩形 28"/>
          <p:cNvSpPr>
            <a:spLocks noChangeArrowheads="1"/>
          </p:cNvSpPr>
          <p:nvPr/>
        </p:nvSpPr>
        <p:spPr bwMode="auto">
          <a:xfrm>
            <a:off x="2266950" y="3722688"/>
            <a:ext cx="44450" cy="460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v</a:t>
            </a:r>
            <a:endParaRPr lang="zh-CN" altLang="en-US"/>
          </a:p>
        </p:txBody>
      </p:sp>
      <p:sp>
        <p:nvSpPr>
          <p:cNvPr id="5143" name="TextBox 3"/>
          <p:cNvSpPr txBox="1">
            <a:spLocks noChangeArrowheads="1"/>
          </p:cNvSpPr>
          <p:nvPr/>
        </p:nvSpPr>
        <p:spPr bwMode="auto">
          <a:xfrm>
            <a:off x="2657475" y="4921250"/>
            <a:ext cx="390207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234950"/>
            <a:ext cx="8921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4538"/>
            <a:ext cx="91440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5"/>
          <p:cNvSpPr>
            <a:spLocks noChangeArrowheads="1"/>
          </p:cNvSpPr>
          <p:nvPr/>
        </p:nvSpPr>
        <p:spPr bwMode="auto">
          <a:xfrm>
            <a:off x="423863" y="4554538"/>
            <a:ext cx="136366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ea typeface="微软雅黑" pitchFamily="34" charset="-122"/>
              </a:rPr>
              <a:t>Simple, Powerful and free</a:t>
            </a:r>
            <a:endParaRPr lang="zh-CN" altLang="en-US" sz="800">
              <a:solidFill>
                <a:srgbClr val="FFFFFF"/>
              </a:solidFill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rgbClr val="FFFF00"/>
                </a:solidFill>
                <a:ea typeface="微软雅黑" pitchFamily="34" charset="-122"/>
              </a:rPr>
              <a:t>WPS Office</a:t>
            </a:r>
            <a:r>
              <a:rPr lang="zh-CN" altLang="en-US" sz="800">
                <a:solidFill>
                  <a:srgbClr val="FFFFFF"/>
                </a:solidFill>
                <a:ea typeface="微软雅黑" pitchFamily="34" charset="-122"/>
              </a:rPr>
              <a:t>，让办公更轻松</a:t>
            </a:r>
            <a:endParaRPr lang="en-US" altLang="zh-CN"/>
          </a:p>
        </p:txBody>
      </p:sp>
      <p:sp>
        <p:nvSpPr>
          <p:cNvPr id="6149" name="文本框 6"/>
          <p:cNvSpPr>
            <a:spLocks noChangeArrowheads="1"/>
          </p:cNvSpPr>
          <p:nvPr/>
        </p:nvSpPr>
        <p:spPr bwMode="auto">
          <a:xfrm>
            <a:off x="8540750" y="4697413"/>
            <a:ext cx="3397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03</a:t>
            </a:r>
            <a:endParaRPr lang="zh-CN" altLang="en-US"/>
          </a:p>
        </p:txBody>
      </p:sp>
      <p:grpSp>
        <p:nvGrpSpPr>
          <p:cNvPr id="6150" name="Group 6"/>
          <p:cNvGrpSpPr>
            <a:grpSpLocks/>
          </p:cNvGrpSpPr>
          <p:nvPr/>
        </p:nvGrpSpPr>
        <p:grpSpPr bwMode="auto">
          <a:xfrm>
            <a:off x="1125538" y="1219200"/>
            <a:ext cx="3754437" cy="2889250"/>
            <a:chOff x="0" y="0"/>
            <a:chExt cx="3753876" cy="2889709"/>
          </a:xfrm>
        </p:grpSpPr>
        <p:sp>
          <p:nvSpPr>
            <p:cNvPr id="6158" name="矩形 7"/>
            <p:cNvSpPr>
              <a:spLocks noChangeArrowheads="1"/>
            </p:cNvSpPr>
            <p:nvPr/>
          </p:nvSpPr>
          <p:spPr bwMode="auto">
            <a:xfrm>
              <a:off x="0" y="0"/>
              <a:ext cx="883198" cy="90112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59" name="五角星 8"/>
            <p:cNvSpPr>
              <a:spLocks/>
            </p:cNvSpPr>
            <p:nvPr/>
          </p:nvSpPr>
          <p:spPr bwMode="auto">
            <a:xfrm>
              <a:off x="120435" y="94880"/>
              <a:ext cx="642254" cy="642254"/>
            </a:xfrm>
            <a:custGeom>
              <a:avLst/>
              <a:gdLst>
                <a:gd name="T0" fmla="*/ 1 w 642254"/>
                <a:gd name="T1" fmla="*/ 245319 h 642254"/>
                <a:gd name="T2" fmla="*/ 245321 w 642254"/>
                <a:gd name="T3" fmla="*/ 245320 h 642254"/>
                <a:gd name="T4" fmla="*/ 321127 w 642254"/>
                <a:gd name="T5" fmla="*/ 0 h 642254"/>
                <a:gd name="T6" fmla="*/ 396933 w 642254"/>
                <a:gd name="T7" fmla="*/ 245320 h 642254"/>
                <a:gd name="T8" fmla="*/ 642253 w 642254"/>
                <a:gd name="T9" fmla="*/ 245319 h 642254"/>
                <a:gd name="T10" fmla="*/ 443784 w 642254"/>
                <a:gd name="T11" fmla="*/ 396933 h 642254"/>
                <a:gd name="T12" fmla="*/ 519594 w 642254"/>
                <a:gd name="T13" fmla="*/ 642252 h 642254"/>
                <a:gd name="T14" fmla="*/ 321127 w 642254"/>
                <a:gd name="T15" fmla="*/ 490635 h 642254"/>
                <a:gd name="T16" fmla="*/ 122660 w 642254"/>
                <a:gd name="T17" fmla="*/ 642252 h 642254"/>
                <a:gd name="T18" fmla="*/ 198470 w 642254"/>
                <a:gd name="T19" fmla="*/ 396933 h 642254"/>
                <a:gd name="T20" fmla="*/ 1 w 642254"/>
                <a:gd name="T21" fmla="*/ 245319 h 6422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42254" h="642254">
                  <a:moveTo>
                    <a:pt x="1" y="245319"/>
                  </a:moveTo>
                  <a:lnTo>
                    <a:pt x="245321" y="245320"/>
                  </a:lnTo>
                  <a:lnTo>
                    <a:pt x="321127" y="0"/>
                  </a:lnTo>
                  <a:lnTo>
                    <a:pt x="396933" y="245320"/>
                  </a:lnTo>
                  <a:lnTo>
                    <a:pt x="642253" y="245319"/>
                  </a:lnTo>
                  <a:lnTo>
                    <a:pt x="443784" y="396933"/>
                  </a:lnTo>
                  <a:lnTo>
                    <a:pt x="519594" y="642252"/>
                  </a:lnTo>
                  <a:lnTo>
                    <a:pt x="321127" y="490635"/>
                  </a:lnTo>
                  <a:lnTo>
                    <a:pt x="122660" y="642252"/>
                  </a:lnTo>
                  <a:lnTo>
                    <a:pt x="198470" y="396933"/>
                  </a:lnTo>
                  <a:lnTo>
                    <a:pt x="1" y="245319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6160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3198" y="0"/>
              <a:ext cx="2870678" cy="2809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1" name="文本框 10"/>
            <p:cNvSpPr>
              <a:spLocks noChangeArrowheads="1"/>
            </p:cNvSpPr>
            <p:nvPr/>
          </p:nvSpPr>
          <p:spPr bwMode="auto">
            <a:xfrm>
              <a:off x="1008238" y="116154"/>
              <a:ext cx="250581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charset="0"/>
                <a:buNone/>
              </a:pPr>
              <a:r>
                <a:rPr lang="en-US" altLang="zh-CN" sz="1500" b="1">
                  <a:solidFill>
                    <a:srgbClr val="FFFFFF"/>
                  </a:solidFill>
                  <a:ea typeface="微软雅黑" pitchFamily="34" charset="-122"/>
                </a:rPr>
                <a:t>WPS Office 2012 </a:t>
              </a:r>
              <a:r>
                <a:rPr lang="zh-CN" altLang="en-US" sz="1500" b="1">
                  <a:solidFill>
                    <a:srgbClr val="FFFFFF"/>
                  </a:solidFill>
                  <a:ea typeface="微软雅黑" pitchFamily="34" charset="-122"/>
                </a:rPr>
                <a:t>新功能介绍</a:t>
              </a:r>
              <a:endParaRPr lang="zh-CN" altLang="en-US"/>
            </a:p>
          </p:txBody>
        </p:sp>
        <p:sp>
          <p:nvSpPr>
            <p:cNvPr id="6162" name="文本框 11"/>
            <p:cNvSpPr>
              <a:spLocks noChangeArrowheads="1"/>
            </p:cNvSpPr>
            <p:nvPr/>
          </p:nvSpPr>
          <p:spPr bwMode="auto">
            <a:xfrm>
              <a:off x="1022836" y="379061"/>
              <a:ext cx="111843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charset="0"/>
                <a:buNone/>
              </a:pPr>
              <a:r>
                <a:rPr lang="en-US" altLang="zh-CN" sz="1300" b="1">
                  <a:solidFill>
                    <a:srgbClr val="BFBFBF"/>
                  </a:solidFill>
                  <a:ea typeface="微软雅黑" pitchFamily="34" charset="-122"/>
                </a:rPr>
                <a:t>New function</a:t>
              </a:r>
              <a:endParaRPr lang="zh-CN" altLang="en-US"/>
            </a:p>
          </p:txBody>
        </p:sp>
        <p:sp>
          <p:nvSpPr>
            <p:cNvPr id="6163" name="文本框 12"/>
            <p:cNvSpPr>
              <a:spLocks noChangeArrowheads="1"/>
            </p:cNvSpPr>
            <p:nvPr/>
          </p:nvSpPr>
          <p:spPr bwMode="auto">
            <a:xfrm>
              <a:off x="1217411" y="845987"/>
              <a:ext cx="1467068" cy="2043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ea typeface="微软雅黑" pitchFamily="34" charset="-122"/>
                </a:rPr>
                <a:t>WPS</a:t>
              </a: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表格新引擎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文件保险箱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ea typeface="微软雅黑" pitchFamily="34" charset="-122"/>
                </a:rPr>
                <a:t>PPT</a:t>
              </a: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直接转换</a:t>
              </a:r>
              <a:r>
                <a:rPr lang="en-US" altLang="zh-CN" sz="1000" b="1">
                  <a:solidFill>
                    <a:srgbClr val="FFFFFF"/>
                  </a:solidFill>
                  <a:ea typeface="微软雅黑" pitchFamily="34" charset="-122"/>
                </a:rPr>
                <a:t>DOC</a:t>
              </a: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格式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高亮显示引用单元格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zh-CN" altLang="en-US" sz="1000" b="1">
                  <a:solidFill>
                    <a:srgbClr val="FFFF00"/>
                  </a:solidFill>
                  <a:ea typeface="微软雅黑" pitchFamily="34" charset="-122"/>
                </a:rPr>
                <a:t>在线设计模板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多种界面配色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支持文档并排窗口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自定义快速访问工具栏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endParaRPr lang="zh-CN" altLang="en-US" sz="1000" b="1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164" name="矩形 13"/>
            <p:cNvSpPr>
              <a:spLocks noChangeArrowheads="1"/>
            </p:cNvSpPr>
            <p:nvPr/>
          </p:nvSpPr>
          <p:spPr bwMode="auto">
            <a:xfrm>
              <a:off x="1140712" y="1009095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6165" name="矩形 14"/>
            <p:cNvSpPr>
              <a:spLocks noChangeArrowheads="1"/>
            </p:cNvSpPr>
            <p:nvPr/>
          </p:nvSpPr>
          <p:spPr bwMode="auto">
            <a:xfrm>
              <a:off x="1140712" y="1222581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2" name="矩形 15"/>
            <p:cNvSpPr>
              <a:spLocks noChangeArrowheads="1"/>
            </p:cNvSpPr>
            <p:nvPr/>
          </p:nvSpPr>
          <p:spPr bwMode="auto">
            <a:xfrm>
              <a:off x="1140712" y="1436067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6167" name="矩形 16"/>
            <p:cNvSpPr>
              <a:spLocks noChangeArrowheads="1"/>
            </p:cNvSpPr>
            <p:nvPr/>
          </p:nvSpPr>
          <p:spPr bwMode="auto">
            <a:xfrm>
              <a:off x="1140712" y="1649553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6168" name="矩形 17"/>
            <p:cNvSpPr>
              <a:spLocks noChangeArrowheads="1"/>
            </p:cNvSpPr>
            <p:nvPr/>
          </p:nvSpPr>
          <p:spPr bwMode="auto">
            <a:xfrm>
              <a:off x="1140712" y="1863039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6169" name="矩形 18"/>
            <p:cNvSpPr>
              <a:spLocks noChangeArrowheads="1"/>
            </p:cNvSpPr>
            <p:nvPr/>
          </p:nvSpPr>
          <p:spPr bwMode="auto">
            <a:xfrm>
              <a:off x="1140712" y="2076525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6170" name="矩形 19"/>
            <p:cNvSpPr>
              <a:spLocks noChangeArrowheads="1"/>
            </p:cNvSpPr>
            <p:nvPr/>
          </p:nvSpPr>
          <p:spPr bwMode="auto">
            <a:xfrm>
              <a:off x="1140712" y="2290011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6171" name="矩形 20"/>
            <p:cNvSpPr>
              <a:spLocks noChangeArrowheads="1"/>
            </p:cNvSpPr>
            <p:nvPr/>
          </p:nvSpPr>
          <p:spPr bwMode="auto">
            <a:xfrm>
              <a:off x="1140712" y="2503497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</p:grpSp>
      <p:sp>
        <p:nvSpPr>
          <p:cNvPr id="6151" name="文本框 23"/>
          <p:cNvSpPr>
            <a:spLocks noChangeArrowheads="1"/>
          </p:cNvSpPr>
          <p:nvPr/>
        </p:nvSpPr>
        <p:spPr bwMode="auto">
          <a:xfrm>
            <a:off x="930275" y="996950"/>
            <a:ext cx="185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6166" name="Group 22"/>
          <p:cNvGrpSpPr>
            <a:grpSpLocks/>
          </p:cNvGrpSpPr>
          <p:nvPr/>
        </p:nvGrpSpPr>
        <p:grpSpPr bwMode="auto">
          <a:xfrm>
            <a:off x="4006850" y="0"/>
            <a:ext cx="4772025" cy="5143500"/>
            <a:chOff x="0" y="0"/>
            <a:chExt cx="4772025" cy="5143500"/>
          </a:xfrm>
        </p:grpSpPr>
        <p:pic>
          <p:nvPicPr>
            <p:cNvPr id="6154" name="图片 2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72025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5" name="图片 2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631" y="1792085"/>
              <a:ext cx="3405396" cy="215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6" name="文本框 26"/>
            <p:cNvSpPr>
              <a:spLocks noChangeArrowheads="1"/>
            </p:cNvSpPr>
            <p:nvPr/>
          </p:nvSpPr>
          <p:spPr bwMode="auto">
            <a:xfrm>
              <a:off x="194914" y="234881"/>
              <a:ext cx="133882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charset="0"/>
                <a:buNone/>
              </a:pPr>
              <a:r>
                <a:rPr lang="zh-CN" altLang="en-US" sz="1500" b="1">
                  <a:solidFill>
                    <a:srgbClr val="FFFF00"/>
                  </a:solidFill>
                  <a:ea typeface="微软雅黑" pitchFamily="34" charset="-122"/>
                </a:rPr>
                <a:t>在线设计模板</a:t>
              </a:r>
              <a:endParaRPr lang="zh-CN" altLang="en-US"/>
            </a:p>
          </p:txBody>
        </p:sp>
        <p:sp>
          <p:nvSpPr>
            <p:cNvPr id="6157" name="文本框 27"/>
            <p:cNvSpPr>
              <a:spLocks noChangeArrowheads="1"/>
            </p:cNvSpPr>
            <p:nvPr/>
          </p:nvSpPr>
          <p:spPr bwMode="auto">
            <a:xfrm>
              <a:off x="211336" y="563121"/>
              <a:ext cx="28007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ea typeface="微软雅黑" pitchFamily="34" charset="-122"/>
                </a:rPr>
                <a:t>海量设计模板，喜欢它，一键替换吧！</a:t>
              </a:r>
              <a:endParaRPr lang="zh-CN" altLang="en-US"/>
            </a:p>
          </p:txBody>
        </p:sp>
      </p:grpSp>
      <p:sp>
        <p:nvSpPr>
          <p:cNvPr id="6153" name="TextBox 3"/>
          <p:cNvSpPr txBox="1">
            <a:spLocks noChangeArrowheads="1"/>
          </p:cNvSpPr>
          <p:nvPr/>
        </p:nvSpPr>
        <p:spPr bwMode="auto">
          <a:xfrm>
            <a:off x="2657475" y="4921250"/>
            <a:ext cx="390207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8271E-6 -1.43783E-6 L -0.12416 0.006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21300" y="3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4"/>
          <p:cNvSpPr>
            <a:spLocks noChangeArrowheads="1"/>
          </p:cNvSpPr>
          <p:nvPr/>
        </p:nvSpPr>
        <p:spPr bwMode="auto">
          <a:xfrm>
            <a:off x="6057900" y="1219200"/>
            <a:ext cx="882650" cy="900113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 sz="4000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P</a:t>
            </a:r>
            <a:endParaRPr lang="zh-CN" altLang="en-US"/>
          </a:p>
        </p:txBody>
      </p:sp>
      <p:sp>
        <p:nvSpPr>
          <p:cNvPr id="7171" name="矩形 5"/>
          <p:cNvSpPr>
            <a:spLocks noChangeArrowheads="1"/>
          </p:cNvSpPr>
          <p:nvPr/>
        </p:nvSpPr>
        <p:spPr bwMode="auto">
          <a:xfrm>
            <a:off x="7035800" y="1219200"/>
            <a:ext cx="882650" cy="900113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r>
              <a:rPr lang="en-US" altLang="zh-CN" sz="4000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S</a:t>
            </a:r>
            <a:endParaRPr lang="zh-CN" altLang="en-US"/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1125538" y="1219200"/>
            <a:ext cx="884237" cy="900113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7173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234950"/>
            <a:ext cx="8921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4538"/>
            <a:ext cx="91440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文本框 9"/>
          <p:cNvSpPr>
            <a:spLocks noChangeArrowheads="1"/>
          </p:cNvSpPr>
          <p:nvPr/>
        </p:nvSpPr>
        <p:spPr bwMode="auto">
          <a:xfrm>
            <a:off x="423863" y="4554538"/>
            <a:ext cx="136366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ea typeface="微软雅黑" pitchFamily="34" charset="-122"/>
              </a:rPr>
              <a:t>Simple, Powerful and free</a:t>
            </a:r>
            <a:endParaRPr lang="zh-CN" altLang="en-US" sz="800">
              <a:solidFill>
                <a:srgbClr val="FFFFFF"/>
              </a:solidFill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rgbClr val="FFFF00"/>
                </a:solidFill>
                <a:ea typeface="微软雅黑" pitchFamily="34" charset="-122"/>
              </a:rPr>
              <a:t>WPS Office</a:t>
            </a:r>
            <a:r>
              <a:rPr lang="zh-CN" altLang="en-US" sz="800">
                <a:solidFill>
                  <a:srgbClr val="FFFFFF"/>
                </a:solidFill>
                <a:ea typeface="微软雅黑" pitchFamily="34" charset="-122"/>
              </a:rPr>
              <a:t>，让办公更轻松</a:t>
            </a:r>
            <a:endParaRPr lang="en-US" altLang="zh-CN"/>
          </a:p>
        </p:txBody>
      </p:sp>
      <p:sp>
        <p:nvSpPr>
          <p:cNvPr id="7176" name="文本框 10"/>
          <p:cNvSpPr>
            <a:spLocks noChangeArrowheads="1"/>
          </p:cNvSpPr>
          <p:nvPr/>
        </p:nvSpPr>
        <p:spPr bwMode="auto">
          <a:xfrm>
            <a:off x="8540750" y="4697413"/>
            <a:ext cx="3397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04</a:t>
            </a:r>
            <a:endParaRPr lang="zh-CN" altLang="en-US"/>
          </a:p>
        </p:txBody>
      </p:sp>
      <p:sp>
        <p:nvSpPr>
          <p:cNvPr id="7177" name="五角星 11"/>
          <p:cNvSpPr>
            <a:spLocks/>
          </p:cNvSpPr>
          <p:nvPr/>
        </p:nvSpPr>
        <p:spPr bwMode="auto">
          <a:xfrm>
            <a:off x="1246188" y="1314450"/>
            <a:ext cx="641350" cy="641350"/>
          </a:xfrm>
          <a:custGeom>
            <a:avLst/>
            <a:gdLst>
              <a:gd name="T0" fmla="*/ 1 w 641350"/>
              <a:gd name="T1" fmla="*/ 244973 h 641350"/>
              <a:gd name="T2" fmla="*/ 244975 w 641350"/>
              <a:gd name="T3" fmla="*/ 244975 h 641350"/>
              <a:gd name="T4" fmla="*/ 320675 w 641350"/>
              <a:gd name="T5" fmla="*/ 0 h 641350"/>
              <a:gd name="T6" fmla="*/ 396375 w 641350"/>
              <a:gd name="T7" fmla="*/ 244975 h 641350"/>
              <a:gd name="T8" fmla="*/ 641349 w 641350"/>
              <a:gd name="T9" fmla="*/ 244973 h 641350"/>
              <a:gd name="T10" fmla="*/ 443160 w 641350"/>
              <a:gd name="T11" fmla="*/ 396374 h 641350"/>
              <a:gd name="T12" fmla="*/ 518863 w 641350"/>
              <a:gd name="T13" fmla="*/ 641348 h 641350"/>
              <a:gd name="T14" fmla="*/ 320675 w 641350"/>
              <a:gd name="T15" fmla="*/ 489944 h 641350"/>
              <a:gd name="T16" fmla="*/ 122487 w 641350"/>
              <a:gd name="T17" fmla="*/ 641348 h 641350"/>
              <a:gd name="T18" fmla="*/ 198190 w 641350"/>
              <a:gd name="T19" fmla="*/ 396374 h 641350"/>
              <a:gd name="T20" fmla="*/ 1 w 641350"/>
              <a:gd name="T21" fmla="*/ 244973 h 6413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1350" h="641350">
                <a:moveTo>
                  <a:pt x="1" y="244973"/>
                </a:moveTo>
                <a:lnTo>
                  <a:pt x="244975" y="244975"/>
                </a:lnTo>
                <a:lnTo>
                  <a:pt x="320675" y="0"/>
                </a:lnTo>
                <a:lnTo>
                  <a:pt x="396375" y="244975"/>
                </a:lnTo>
                <a:lnTo>
                  <a:pt x="641349" y="244973"/>
                </a:lnTo>
                <a:lnTo>
                  <a:pt x="443160" y="396374"/>
                </a:lnTo>
                <a:lnTo>
                  <a:pt x="518863" y="641348"/>
                </a:lnTo>
                <a:lnTo>
                  <a:pt x="320675" y="489944"/>
                </a:lnTo>
                <a:lnTo>
                  <a:pt x="122487" y="641348"/>
                </a:lnTo>
                <a:lnTo>
                  <a:pt x="198190" y="396374"/>
                </a:lnTo>
                <a:lnTo>
                  <a:pt x="1" y="2449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178" name="Group 10"/>
          <p:cNvGrpSpPr>
            <a:grpSpLocks/>
          </p:cNvGrpSpPr>
          <p:nvPr/>
        </p:nvGrpSpPr>
        <p:grpSpPr bwMode="auto">
          <a:xfrm>
            <a:off x="2127250" y="1212850"/>
            <a:ext cx="3746500" cy="2141538"/>
            <a:chOff x="0" y="0"/>
            <a:chExt cx="3745042" cy="2140845"/>
          </a:xfrm>
        </p:grpSpPr>
        <p:sp>
          <p:nvSpPr>
            <p:cNvPr id="7180" name="矩形 3"/>
            <p:cNvSpPr>
              <a:spLocks noChangeArrowheads="1"/>
            </p:cNvSpPr>
            <p:nvPr/>
          </p:nvSpPr>
          <p:spPr bwMode="auto">
            <a:xfrm>
              <a:off x="0" y="5474"/>
              <a:ext cx="879838" cy="897695"/>
            </a:xfrm>
            <a:prstGeom prst="rect">
              <a:avLst/>
            </a:prstGeom>
            <a:gradFill rotWithShape="1">
              <a:gsLst>
                <a:gs pos="0">
                  <a:srgbClr val="0D51F7"/>
                </a:gs>
                <a:gs pos="3999">
                  <a:srgbClr val="0D51F7"/>
                </a:gs>
                <a:gs pos="95999">
                  <a:srgbClr val="0716ED"/>
                </a:gs>
                <a:gs pos="100000">
                  <a:srgbClr val="0716ED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 sz="4000" b="1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W</a:t>
              </a:r>
              <a:endParaRPr lang="zh-CN" altLang="en-US"/>
            </a:p>
          </p:txBody>
        </p:sp>
        <p:pic>
          <p:nvPicPr>
            <p:cNvPr id="7181" name="图片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364" y="0"/>
              <a:ext cx="2870678" cy="214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2" name="文本框 14"/>
            <p:cNvSpPr>
              <a:spLocks noChangeArrowheads="1"/>
            </p:cNvSpPr>
            <p:nvPr/>
          </p:nvSpPr>
          <p:spPr bwMode="auto">
            <a:xfrm>
              <a:off x="1057207" y="121627"/>
              <a:ext cx="113472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charset="0"/>
                <a:buNone/>
              </a:pPr>
              <a:r>
                <a:rPr lang="en-US" altLang="zh-CN" sz="1500" b="1">
                  <a:solidFill>
                    <a:srgbClr val="FFFFFF"/>
                  </a:solidFill>
                  <a:ea typeface="微软雅黑" pitchFamily="34" charset="-122"/>
                </a:rPr>
                <a:t>Writer </a:t>
              </a:r>
              <a:r>
                <a:rPr lang="zh-CN" altLang="en-US" sz="1500" b="1">
                  <a:solidFill>
                    <a:srgbClr val="FFFFFF"/>
                  </a:solidFill>
                  <a:ea typeface="微软雅黑" pitchFamily="34" charset="-122"/>
                </a:rPr>
                <a:t>文字</a:t>
              </a:r>
              <a:endParaRPr lang="zh-CN" altLang="en-US"/>
            </a:p>
          </p:txBody>
        </p:sp>
        <p:sp>
          <p:nvSpPr>
            <p:cNvPr id="7183" name="文本框 15"/>
            <p:cNvSpPr>
              <a:spLocks noChangeArrowheads="1"/>
            </p:cNvSpPr>
            <p:nvPr/>
          </p:nvSpPr>
          <p:spPr bwMode="auto">
            <a:xfrm>
              <a:off x="1071805" y="384534"/>
              <a:ext cx="560057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charset="0"/>
                <a:buNone/>
              </a:pPr>
              <a:r>
                <a:rPr lang="en-US" altLang="zh-CN" sz="1300" b="1">
                  <a:solidFill>
                    <a:srgbClr val="BFBFBF"/>
                  </a:solidFill>
                  <a:ea typeface="微软雅黑" pitchFamily="34" charset="-122"/>
                </a:rPr>
                <a:t>word</a:t>
              </a:r>
              <a:endParaRPr lang="zh-CN" altLang="en-US"/>
            </a:p>
          </p:txBody>
        </p:sp>
        <p:sp>
          <p:nvSpPr>
            <p:cNvPr id="7184" name="文本框 16"/>
            <p:cNvSpPr>
              <a:spLocks noChangeArrowheads="1"/>
            </p:cNvSpPr>
            <p:nvPr/>
          </p:nvSpPr>
          <p:spPr bwMode="auto">
            <a:xfrm>
              <a:off x="1148504" y="851460"/>
              <a:ext cx="2519790" cy="953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任务栏实时查看文档字数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ea typeface="微软雅黑" pitchFamily="34" charset="-122"/>
                </a:rPr>
                <a:t>WPS</a:t>
              </a: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文字 页面颜色支持跟随系统颜色设置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ea typeface="微软雅黑" pitchFamily="34" charset="-122"/>
                </a:rPr>
                <a:t>PPT</a:t>
              </a: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直接转换</a:t>
              </a:r>
              <a:r>
                <a:rPr lang="en-US" altLang="zh-CN" sz="1000" b="1">
                  <a:solidFill>
                    <a:srgbClr val="FFFFFF"/>
                  </a:solidFill>
                  <a:ea typeface="微软雅黑" pitchFamily="34" charset="-122"/>
                </a:rPr>
                <a:t>DOC</a:t>
              </a: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格式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优化段落布局功能</a:t>
              </a:r>
              <a:endParaRPr lang="zh-CN" altLang="en-US"/>
            </a:p>
          </p:txBody>
        </p:sp>
        <p:sp>
          <p:nvSpPr>
            <p:cNvPr id="7185" name="矩形 17"/>
            <p:cNvSpPr>
              <a:spLocks noChangeArrowheads="1"/>
            </p:cNvSpPr>
            <p:nvPr/>
          </p:nvSpPr>
          <p:spPr bwMode="auto">
            <a:xfrm>
              <a:off x="1071805" y="1014568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7186" name="矩形 18"/>
            <p:cNvSpPr>
              <a:spLocks noChangeArrowheads="1"/>
            </p:cNvSpPr>
            <p:nvPr/>
          </p:nvSpPr>
          <p:spPr bwMode="auto">
            <a:xfrm>
              <a:off x="1071805" y="1228054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7187" name="矩形 19"/>
            <p:cNvSpPr>
              <a:spLocks noChangeArrowheads="1"/>
            </p:cNvSpPr>
            <p:nvPr/>
          </p:nvSpPr>
          <p:spPr bwMode="auto">
            <a:xfrm>
              <a:off x="1071805" y="1441540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7188" name="矩形 20"/>
            <p:cNvSpPr>
              <a:spLocks noChangeArrowheads="1"/>
            </p:cNvSpPr>
            <p:nvPr/>
          </p:nvSpPr>
          <p:spPr bwMode="auto">
            <a:xfrm>
              <a:off x="1071805" y="1655026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</p:grpSp>
      <p:sp>
        <p:nvSpPr>
          <p:cNvPr id="7179" name="TextBox 3"/>
          <p:cNvSpPr txBox="1">
            <a:spLocks noChangeArrowheads="1"/>
          </p:cNvSpPr>
          <p:nvPr/>
        </p:nvSpPr>
        <p:spPr bwMode="auto">
          <a:xfrm>
            <a:off x="2657475" y="4921250"/>
            <a:ext cx="390207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234950"/>
            <a:ext cx="8921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4538"/>
            <a:ext cx="91440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文本框 5"/>
          <p:cNvSpPr>
            <a:spLocks noChangeArrowheads="1"/>
          </p:cNvSpPr>
          <p:nvPr/>
        </p:nvSpPr>
        <p:spPr bwMode="auto">
          <a:xfrm>
            <a:off x="423863" y="4554538"/>
            <a:ext cx="136366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ea typeface="微软雅黑" pitchFamily="34" charset="-122"/>
              </a:rPr>
              <a:t>Simple, Powerful and free</a:t>
            </a:r>
            <a:endParaRPr lang="zh-CN" altLang="en-US" sz="800">
              <a:solidFill>
                <a:srgbClr val="FFFFFF"/>
              </a:solidFill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rgbClr val="FFFF00"/>
                </a:solidFill>
                <a:ea typeface="微软雅黑" pitchFamily="34" charset="-122"/>
              </a:rPr>
              <a:t>WPS Office</a:t>
            </a:r>
            <a:r>
              <a:rPr lang="zh-CN" altLang="en-US" sz="800">
                <a:solidFill>
                  <a:srgbClr val="FFFFFF"/>
                </a:solidFill>
                <a:ea typeface="微软雅黑" pitchFamily="34" charset="-122"/>
              </a:rPr>
              <a:t>，让办公更轻松</a:t>
            </a:r>
            <a:endParaRPr lang="en-US" altLang="zh-CN"/>
          </a:p>
        </p:txBody>
      </p:sp>
      <p:sp>
        <p:nvSpPr>
          <p:cNvPr id="8197" name="文本框 6"/>
          <p:cNvSpPr>
            <a:spLocks noChangeArrowheads="1"/>
          </p:cNvSpPr>
          <p:nvPr/>
        </p:nvSpPr>
        <p:spPr bwMode="auto">
          <a:xfrm>
            <a:off x="8540750" y="4697413"/>
            <a:ext cx="3397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05</a:t>
            </a:r>
            <a:endParaRPr lang="zh-CN" altLang="en-US"/>
          </a:p>
        </p:txBody>
      </p: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2127250" y="1212850"/>
            <a:ext cx="3746500" cy="2141538"/>
            <a:chOff x="0" y="0"/>
            <a:chExt cx="3745042" cy="2140845"/>
          </a:xfrm>
        </p:grpSpPr>
        <p:sp>
          <p:nvSpPr>
            <p:cNvPr id="8206" name="矩形 8"/>
            <p:cNvSpPr>
              <a:spLocks noChangeArrowheads="1"/>
            </p:cNvSpPr>
            <p:nvPr/>
          </p:nvSpPr>
          <p:spPr bwMode="auto">
            <a:xfrm>
              <a:off x="0" y="5474"/>
              <a:ext cx="879838" cy="897695"/>
            </a:xfrm>
            <a:prstGeom prst="rect">
              <a:avLst/>
            </a:prstGeom>
            <a:gradFill rotWithShape="1">
              <a:gsLst>
                <a:gs pos="0">
                  <a:srgbClr val="0D51F7"/>
                </a:gs>
                <a:gs pos="3999">
                  <a:srgbClr val="0D51F7"/>
                </a:gs>
                <a:gs pos="95999">
                  <a:srgbClr val="0716ED"/>
                </a:gs>
                <a:gs pos="100000">
                  <a:srgbClr val="0716ED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 sz="4000" b="1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W</a:t>
              </a:r>
              <a:endParaRPr lang="zh-CN" altLang="en-US"/>
            </a:p>
          </p:txBody>
        </p:sp>
        <p:pic>
          <p:nvPicPr>
            <p:cNvPr id="8207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364" y="0"/>
              <a:ext cx="2870678" cy="214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文本框 10"/>
            <p:cNvSpPr>
              <a:spLocks noChangeArrowheads="1"/>
            </p:cNvSpPr>
            <p:nvPr/>
          </p:nvSpPr>
          <p:spPr bwMode="auto">
            <a:xfrm>
              <a:off x="1057207" y="121627"/>
              <a:ext cx="113472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charset="0"/>
                <a:buNone/>
              </a:pPr>
              <a:r>
                <a:rPr lang="en-US" altLang="zh-CN" sz="1500" b="1">
                  <a:solidFill>
                    <a:srgbClr val="FFFFFF"/>
                  </a:solidFill>
                  <a:ea typeface="微软雅黑" pitchFamily="34" charset="-122"/>
                </a:rPr>
                <a:t>Writer </a:t>
              </a:r>
              <a:r>
                <a:rPr lang="zh-CN" altLang="en-US" sz="1500" b="1">
                  <a:solidFill>
                    <a:srgbClr val="FFFFFF"/>
                  </a:solidFill>
                  <a:ea typeface="微软雅黑" pitchFamily="34" charset="-122"/>
                </a:rPr>
                <a:t>文字</a:t>
              </a:r>
              <a:endParaRPr lang="zh-CN" altLang="en-US"/>
            </a:p>
          </p:txBody>
        </p:sp>
        <p:sp>
          <p:nvSpPr>
            <p:cNvPr id="8209" name="文本框 11"/>
            <p:cNvSpPr>
              <a:spLocks noChangeArrowheads="1"/>
            </p:cNvSpPr>
            <p:nvPr/>
          </p:nvSpPr>
          <p:spPr bwMode="auto">
            <a:xfrm>
              <a:off x="1071805" y="384534"/>
              <a:ext cx="560057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charset="0"/>
                <a:buNone/>
              </a:pPr>
              <a:r>
                <a:rPr lang="en-US" altLang="zh-CN" sz="1300" b="1">
                  <a:solidFill>
                    <a:srgbClr val="BFBFBF"/>
                  </a:solidFill>
                  <a:ea typeface="微软雅黑" pitchFamily="34" charset="-122"/>
                </a:rPr>
                <a:t>word</a:t>
              </a:r>
              <a:endParaRPr lang="zh-CN" altLang="en-US"/>
            </a:p>
          </p:txBody>
        </p:sp>
        <p:sp>
          <p:nvSpPr>
            <p:cNvPr id="8210" name="文本框 12"/>
            <p:cNvSpPr>
              <a:spLocks noChangeArrowheads="1"/>
            </p:cNvSpPr>
            <p:nvPr/>
          </p:nvSpPr>
          <p:spPr bwMode="auto">
            <a:xfrm>
              <a:off x="1148504" y="851460"/>
              <a:ext cx="2519790" cy="953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任务栏实时查看文档字数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ea typeface="微软雅黑" pitchFamily="34" charset="-122"/>
                </a:rPr>
                <a:t>WPS</a:t>
              </a: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文字 页面颜色支持跟随系统颜色设置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en-US" altLang="zh-CN" sz="1000" b="1">
                  <a:solidFill>
                    <a:srgbClr val="1DCBF5"/>
                  </a:solidFill>
                  <a:ea typeface="微软雅黑" pitchFamily="34" charset="-122"/>
                </a:rPr>
                <a:t>PPT</a:t>
              </a:r>
              <a:r>
                <a:rPr lang="zh-CN" altLang="en-US" sz="1000" b="1">
                  <a:solidFill>
                    <a:srgbClr val="1DCBF5"/>
                  </a:solidFill>
                  <a:ea typeface="微软雅黑" pitchFamily="34" charset="-122"/>
                </a:rPr>
                <a:t>直接转换</a:t>
              </a:r>
              <a:r>
                <a:rPr lang="en-US" altLang="zh-CN" sz="1000" b="1">
                  <a:solidFill>
                    <a:srgbClr val="1DCBF5"/>
                  </a:solidFill>
                  <a:ea typeface="微软雅黑" pitchFamily="34" charset="-122"/>
                </a:rPr>
                <a:t>DOC</a:t>
              </a:r>
              <a:r>
                <a:rPr lang="zh-CN" altLang="en-US" sz="1000" b="1">
                  <a:solidFill>
                    <a:srgbClr val="1DCBF5"/>
                  </a:solidFill>
                  <a:ea typeface="微软雅黑" pitchFamily="34" charset="-122"/>
                </a:rPr>
                <a:t>格式</a:t>
              </a:r>
            </a:p>
            <a:p>
              <a:pPr eaLnBrk="1" hangingPunct="1">
                <a:lnSpc>
                  <a:spcPts val="1700"/>
                </a:lnSpc>
                <a:buFont typeface="Arial" charset="0"/>
                <a:buNone/>
              </a:pPr>
              <a:r>
                <a:rPr lang="zh-CN" altLang="en-US" sz="1000" b="1">
                  <a:solidFill>
                    <a:srgbClr val="FFFFFF"/>
                  </a:solidFill>
                  <a:ea typeface="微软雅黑" pitchFamily="34" charset="-122"/>
                </a:rPr>
                <a:t>优化段落布局功能</a:t>
              </a:r>
              <a:endParaRPr lang="zh-CN" altLang="en-US"/>
            </a:p>
          </p:txBody>
        </p:sp>
        <p:sp>
          <p:nvSpPr>
            <p:cNvPr id="8211" name="矩形 13"/>
            <p:cNvSpPr>
              <a:spLocks noChangeArrowheads="1"/>
            </p:cNvSpPr>
            <p:nvPr/>
          </p:nvSpPr>
          <p:spPr bwMode="auto">
            <a:xfrm>
              <a:off x="1071805" y="1014568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8212" name="矩形 14"/>
            <p:cNvSpPr>
              <a:spLocks noChangeArrowheads="1"/>
            </p:cNvSpPr>
            <p:nvPr/>
          </p:nvSpPr>
          <p:spPr bwMode="auto">
            <a:xfrm>
              <a:off x="1071805" y="1228054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8213" name="矩形 15"/>
            <p:cNvSpPr>
              <a:spLocks noChangeArrowheads="1"/>
            </p:cNvSpPr>
            <p:nvPr/>
          </p:nvSpPr>
          <p:spPr bwMode="auto">
            <a:xfrm>
              <a:off x="1071805" y="1441540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  <p:sp>
          <p:nvSpPr>
            <p:cNvPr id="8214" name="矩形 16"/>
            <p:cNvSpPr>
              <a:spLocks noChangeArrowheads="1"/>
            </p:cNvSpPr>
            <p:nvPr/>
          </p:nvSpPr>
          <p:spPr bwMode="auto">
            <a:xfrm>
              <a:off x="1071805" y="1655026"/>
              <a:ext cx="45719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v</a:t>
              </a:r>
              <a:endParaRPr lang="zh-CN" altLang="en-US"/>
            </a:p>
          </p:txBody>
        </p:sp>
      </p:grpSp>
      <p:grpSp>
        <p:nvGrpSpPr>
          <p:cNvPr id="8208" name="Group 16"/>
          <p:cNvGrpSpPr>
            <a:grpSpLocks/>
          </p:cNvGrpSpPr>
          <p:nvPr/>
        </p:nvGrpSpPr>
        <p:grpSpPr bwMode="auto">
          <a:xfrm>
            <a:off x="4006850" y="0"/>
            <a:ext cx="4772025" cy="5143500"/>
            <a:chOff x="0" y="0"/>
            <a:chExt cx="4772025" cy="5143500"/>
          </a:xfrm>
        </p:grpSpPr>
        <p:grpSp>
          <p:nvGrpSpPr>
            <p:cNvPr id="8201" name="Group 17"/>
            <p:cNvGrpSpPr>
              <a:grpSpLocks/>
            </p:cNvGrpSpPr>
            <p:nvPr/>
          </p:nvGrpSpPr>
          <p:grpSpPr bwMode="auto">
            <a:xfrm>
              <a:off x="0" y="0"/>
              <a:ext cx="4772025" cy="5143500"/>
              <a:chOff x="0" y="0"/>
              <a:chExt cx="4772025" cy="5143500"/>
            </a:xfrm>
          </p:grpSpPr>
          <p:pic>
            <p:nvPicPr>
              <p:cNvPr id="8203" name="图片 1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772025" cy="5143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04" name="文本框 20"/>
              <p:cNvSpPr>
                <a:spLocks noChangeArrowheads="1"/>
              </p:cNvSpPr>
              <p:nvPr/>
            </p:nvSpPr>
            <p:spPr bwMode="auto">
              <a:xfrm>
                <a:off x="194914" y="234881"/>
                <a:ext cx="1992853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charset="0"/>
                  <a:buNone/>
                </a:pPr>
                <a:r>
                  <a:rPr lang="en-US" altLang="zh-CN" sz="1500" b="1">
                    <a:solidFill>
                      <a:srgbClr val="1DCBF5"/>
                    </a:solidFill>
                    <a:ea typeface="微软雅黑" pitchFamily="34" charset="-122"/>
                  </a:rPr>
                  <a:t>PPT</a:t>
                </a:r>
                <a:r>
                  <a:rPr lang="zh-CN" altLang="en-US" sz="1500" b="1">
                    <a:solidFill>
                      <a:srgbClr val="1DCBF5"/>
                    </a:solidFill>
                    <a:ea typeface="微软雅黑" pitchFamily="34" charset="-122"/>
                  </a:rPr>
                  <a:t>直接转换</a:t>
                </a:r>
                <a:r>
                  <a:rPr lang="en-US" altLang="zh-CN" sz="1500" b="1">
                    <a:solidFill>
                      <a:srgbClr val="1DCBF5"/>
                    </a:solidFill>
                    <a:ea typeface="微软雅黑" pitchFamily="34" charset="-122"/>
                  </a:rPr>
                  <a:t>DOC</a:t>
                </a:r>
                <a:r>
                  <a:rPr lang="zh-CN" altLang="en-US" sz="1500" b="1">
                    <a:solidFill>
                      <a:srgbClr val="1DCBF5"/>
                    </a:solidFill>
                    <a:ea typeface="微软雅黑" pitchFamily="34" charset="-122"/>
                  </a:rPr>
                  <a:t>格式</a:t>
                </a:r>
                <a:endParaRPr lang="zh-CN" altLang="en-US"/>
              </a:p>
            </p:txBody>
          </p:sp>
          <p:sp>
            <p:nvSpPr>
              <p:cNvPr id="8205" name="文本框 21"/>
              <p:cNvSpPr>
                <a:spLocks noChangeArrowheads="1"/>
              </p:cNvSpPr>
              <p:nvPr/>
            </p:nvSpPr>
            <p:spPr bwMode="auto">
              <a:xfrm>
                <a:off x="211336" y="563121"/>
                <a:ext cx="433161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charset="0"/>
                  <a:buNone/>
                </a:pPr>
                <a:r>
                  <a:rPr lang="en-US" altLang="zh-CN" sz="1100" b="1">
                    <a:solidFill>
                      <a:schemeClr val="bg1"/>
                    </a:solidFill>
                    <a:ea typeface="微软雅黑" pitchFamily="34" charset="-122"/>
                  </a:rPr>
                  <a:t>WPS</a:t>
                </a:r>
                <a:r>
                  <a:rPr lang="zh-CN" altLang="en-US" sz="1100" b="1">
                    <a:solidFill>
                      <a:schemeClr val="bg1"/>
                    </a:solidFill>
                    <a:ea typeface="微软雅黑" pitchFamily="34" charset="-122"/>
                  </a:rPr>
                  <a:t>演示支持将</a:t>
                </a:r>
                <a:r>
                  <a:rPr lang="en-US" altLang="zh-CN" sz="1100" b="1">
                    <a:solidFill>
                      <a:schemeClr val="bg1"/>
                    </a:solidFill>
                    <a:ea typeface="微软雅黑" pitchFamily="34" charset="-122"/>
                  </a:rPr>
                  <a:t>PPT</a:t>
                </a:r>
                <a:r>
                  <a:rPr lang="zh-CN" altLang="en-US" sz="1100" b="1">
                    <a:solidFill>
                      <a:schemeClr val="bg1"/>
                    </a:solidFill>
                    <a:ea typeface="微软雅黑" pitchFamily="34" charset="-122"/>
                  </a:rPr>
                  <a:t>幻灯片直接转换为</a:t>
                </a:r>
                <a:r>
                  <a:rPr lang="en-US" altLang="zh-CN" sz="1100" b="1">
                    <a:solidFill>
                      <a:schemeClr val="bg1"/>
                    </a:solidFill>
                    <a:ea typeface="微软雅黑" pitchFamily="34" charset="-122"/>
                  </a:rPr>
                  <a:t>DOC</a:t>
                </a:r>
                <a:r>
                  <a:rPr lang="zh-CN" altLang="en-US" sz="1100" b="1">
                    <a:solidFill>
                      <a:schemeClr val="bg1"/>
                    </a:solidFill>
                    <a:ea typeface="微软雅黑" pitchFamily="34" charset="-122"/>
                  </a:rPr>
                  <a:t>格式，进行文档资料保存</a:t>
                </a:r>
                <a:endParaRPr lang="zh-CN" altLang="en-US"/>
              </a:p>
            </p:txBody>
          </p:sp>
        </p:grpSp>
        <p:pic>
          <p:nvPicPr>
            <p:cNvPr id="8202" name="图片 2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30" y="1401342"/>
              <a:ext cx="3985110" cy="3573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00" name="TextBox 3"/>
          <p:cNvSpPr txBox="1">
            <a:spLocks noChangeArrowheads="1"/>
          </p:cNvSpPr>
          <p:nvPr/>
        </p:nvSpPr>
        <p:spPr bwMode="auto">
          <a:xfrm>
            <a:off x="2657475" y="4921250"/>
            <a:ext cx="390207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2679E-6 -2.19068E-7 L -0.23302 -2.19068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64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338" y="1971675"/>
            <a:ext cx="2703512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234950"/>
            <a:ext cx="8921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框 5"/>
          <p:cNvSpPr>
            <a:spLocks noChangeArrowheads="1"/>
          </p:cNvSpPr>
          <p:nvPr/>
        </p:nvSpPr>
        <p:spPr bwMode="auto">
          <a:xfrm>
            <a:off x="414338" y="4559300"/>
            <a:ext cx="2711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Kingsoft Office Corporation © 2008-2012 All Rights Reserved</a:t>
            </a:r>
            <a:endParaRPr lang="zh-CN" altLang="en-US" sz="8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shigaofeng@kingsoft.com</a:t>
            </a:r>
            <a:endParaRPr lang="zh-CN" altLang="en-US"/>
          </a:p>
        </p:txBody>
      </p:sp>
      <p:pic>
        <p:nvPicPr>
          <p:cNvPr id="9221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4622800"/>
            <a:ext cx="79851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Box 3"/>
          <p:cNvSpPr txBox="1">
            <a:spLocks noChangeArrowheads="1"/>
          </p:cNvSpPr>
          <p:nvPr/>
        </p:nvSpPr>
        <p:spPr bwMode="auto">
          <a:xfrm>
            <a:off x="2657475" y="4921250"/>
            <a:ext cx="390207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366</Words>
  <Characters>0</Characters>
  <Application>Microsoft Office PowerPoint</Application>
  <DocSecurity>0</DocSecurity>
  <PresentationFormat>全屏显示(16:9)</PresentationFormat>
  <Lines>0</Lines>
  <Paragraphs>101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许敏斌</cp:lastModifiedBy>
  <cp:revision>72</cp:revision>
  <dcterms:created xsi:type="dcterms:W3CDTF">2010-04-12T15:12:00Z</dcterms:created>
  <dcterms:modified xsi:type="dcterms:W3CDTF">2016-03-26T04:36:47Z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KSOProductBuildVer">
    <vt:lpwstr>2052-9.1.0.4867</vt:lpwstr>
  </property>
</Properties>
</file>