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58" r:id="rId4"/>
    <p:sldId id="268" r:id="rId5"/>
    <p:sldId id="282" r:id="rId6"/>
    <p:sldId id="283" r:id="rId7"/>
    <p:sldId id="269" r:id="rId8"/>
    <p:sldId id="284" r:id="rId9"/>
    <p:sldId id="285" r:id="rId10"/>
    <p:sldId id="286" r:id="rId11"/>
    <p:sldId id="270" r:id="rId12"/>
    <p:sldId id="277" r:id="rId13"/>
    <p:sldId id="287" r:id="rId14"/>
    <p:sldId id="271" r:id="rId15"/>
    <p:sldId id="278" r:id="rId16"/>
    <p:sldId id="288" r:id="rId17"/>
    <p:sldId id="289" r:id="rId18"/>
    <p:sldId id="272" r:id="rId19"/>
    <p:sldId id="279" r:id="rId20"/>
    <p:sldId id="290" r:id="rId21"/>
    <p:sldId id="273" r:id="rId22"/>
    <p:sldId id="280" r:id="rId23"/>
    <p:sldId id="291" r:id="rId24"/>
    <p:sldId id="292" r:id="rId25"/>
    <p:sldId id="274" r:id="rId26"/>
    <p:sldId id="281" r:id="rId27"/>
    <p:sldId id="293" r:id="rId28"/>
    <p:sldId id="294" r:id="rId29"/>
    <p:sldId id="295" r:id="rId30"/>
    <p:sldId id="257" r:id="rId3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-294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862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6768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5259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857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525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84439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882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360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0905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03625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425966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28196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4"/>
          <p:cNvSpPr>
            <a:spLocks noChangeArrowheads="1"/>
          </p:cNvSpPr>
          <p:nvPr/>
        </p:nvSpPr>
        <p:spPr bwMode="auto">
          <a:xfrm>
            <a:off x="0" y="836613"/>
            <a:ext cx="1619250" cy="179387"/>
          </a:xfrm>
          <a:prstGeom prst="rect">
            <a:avLst/>
          </a:prstGeom>
          <a:solidFill>
            <a:srgbClr val="487AB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</a:endParaRPr>
          </a:p>
        </p:txBody>
      </p:sp>
      <p:sp>
        <p:nvSpPr>
          <p:cNvPr id="1027" name="矩形 5"/>
          <p:cNvSpPr>
            <a:spLocks noChangeArrowheads="1"/>
          </p:cNvSpPr>
          <p:nvPr/>
        </p:nvSpPr>
        <p:spPr bwMode="auto">
          <a:xfrm>
            <a:off x="1619250" y="836613"/>
            <a:ext cx="10572750" cy="179387"/>
          </a:xfrm>
          <a:prstGeom prst="rect">
            <a:avLst/>
          </a:pr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</a:endParaRPr>
          </a:p>
        </p:txBody>
      </p:sp>
      <p:sp>
        <p:nvSpPr>
          <p:cNvPr id="1028" name="矩形 6"/>
          <p:cNvSpPr>
            <a:spLocks noChangeArrowheads="1"/>
          </p:cNvSpPr>
          <p:nvPr/>
        </p:nvSpPr>
        <p:spPr bwMode="auto">
          <a:xfrm>
            <a:off x="11098213" y="466725"/>
            <a:ext cx="10937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zh-CN" altLang="en-US" sz="1400">
                <a:solidFill>
                  <a:srgbClr val="A5A5A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第 </a:t>
            </a:r>
            <a:fld id="{EA0F7A17-CF3C-42B2-B818-3867FB52B9CB}" type="slidenum">
              <a:rPr lang="zh-CN" altLang="en-US" sz="1400">
                <a:solidFill>
                  <a:srgbClr val="A5A5A5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pPr algn="ctr"/>
              <a:t>‹#›</a:t>
            </a:fld>
            <a:r>
              <a:rPr lang="zh-CN" altLang="en-US" sz="1400">
                <a:solidFill>
                  <a:srgbClr val="A5A5A5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  </a:t>
            </a:r>
            <a:r>
              <a:rPr lang="zh-CN" altLang="en-US" sz="1400">
                <a:solidFill>
                  <a:srgbClr val="A5A5A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页</a:t>
            </a:r>
            <a:endParaRPr lang="zh-CN" altLang="en-US"/>
          </a:p>
        </p:txBody>
      </p:sp>
      <p:grpSp>
        <p:nvGrpSpPr>
          <p:cNvPr id="1029" name="组合 7"/>
          <p:cNvGrpSpPr>
            <a:grpSpLocks/>
          </p:cNvGrpSpPr>
          <p:nvPr/>
        </p:nvGrpSpPr>
        <p:grpSpPr bwMode="auto">
          <a:xfrm>
            <a:off x="1541463" y="420688"/>
            <a:ext cx="344487" cy="344487"/>
            <a:chOff x="0" y="0"/>
            <a:chExt cx="2009060" cy="2009064"/>
          </a:xfrm>
        </p:grpSpPr>
        <p:sp>
          <p:nvSpPr>
            <p:cNvPr id="1030" name="Freeform 9"/>
            <p:cNvSpPr>
              <a:spLocks noEditPoints="1" noChangeArrowheads="1"/>
            </p:cNvSpPr>
            <p:nvPr/>
          </p:nvSpPr>
          <p:spPr bwMode="auto">
            <a:xfrm>
              <a:off x="0" y="0"/>
              <a:ext cx="2009060" cy="2009064"/>
            </a:xfrm>
            <a:custGeom>
              <a:avLst/>
              <a:gdLst>
                <a:gd name="T0" fmla="*/ 744 w 1488"/>
                <a:gd name="T1" fmla="*/ 0 h 1488"/>
                <a:gd name="T2" fmla="*/ 1488 w 1488"/>
                <a:gd name="T3" fmla="*/ 744 h 1488"/>
                <a:gd name="T4" fmla="*/ 744 w 1488"/>
                <a:gd name="T5" fmla="*/ 1488 h 1488"/>
                <a:gd name="T6" fmla="*/ 0 w 1488"/>
                <a:gd name="T7" fmla="*/ 744 h 1488"/>
                <a:gd name="T8" fmla="*/ 744 w 1488"/>
                <a:gd name="T9" fmla="*/ 0 h 1488"/>
                <a:gd name="T10" fmla="*/ 744 w 1488"/>
                <a:gd name="T11" fmla="*/ 122 h 1488"/>
                <a:gd name="T12" fmla="*/ 1366 w 1488"/>
                <a:gd name="T13" fmla="*/ 744 h 1488"/>
                <a:gd name="T14" fmla="*/ 744 w 1488"/>
                <a:gd name="T15" fmla="*/ 1366 h 1488"/>
                <a:gd name="T16" fmla="*/ 123 w 1488"/>
                <a:gd name="T17" fmla="*/ 744 h 1488"/>
                <a:gd name="T18" fmla="*/ 744 w 1488"/>
                <a:gd name="T19" fmla="*/ 122 h 148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88"/>
                <a:gd name="T31" fmla="*/ 0 h 1488"/>
                <a:gd name="T32" fmla="*/ 1488 w 1488"/>
                <a:gd name="T33" fmla="*/ 1488 h 148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88" h="1488">
                  <a:moveTo>
                    <a:pt x="744" y="0"/>
                  </a:moveTo>
                  <a:cubicBezTo>
                    <a:pt x="1155" y="0"/>
                    <a:pt x="1488" y="333"/>
                    <a:pt x="1488" y="744"/>
                  </a:cubicBezTo>
                  <a:cubicBezTo>
                    <a:pt x="1488" y="1155"/>
                    <a:pt x="1155" y="1488"/>
                    <a:pt x="744" y="1488"/>
                  </a:cubicBezTo>
                  <a:cubicBezTo>
                    <a:pt x="333" y="1488"/>
                    <a:pt x="0" y="1155"/>
                    <a:pt x="0" y="744"/>
                  </a:cubicBezTo>
                  <a:cubicBezTo>
                    <a:pt x="0" y="333"/>
                    <a:pt x="333" y="0"/>
                    <a:pt x="744" y="0"/>
                  </a:cubicBezTo>
                  <a:close/>
                  <a:moveTo>
                    <a:pt x="744" y="122"/>
                  </a:moveTo>
                  <a:cubicBezTo>
                    <a:pt x="1087" y="122"/>
                    <a:pt x="1366" y="401"/>
                    <a:pt x="1366" y="744"/>
                  </a:cubicBezTo>
                  <a:cubicBezTo>
                    <a:pt x="1366" y="1087"/>
                    <a:pt x="1087" y="1366"/>
                    <a:pt x="744" y="1366"/>
                  </a:cubicBezTo>
                  <a:cubicBezTo>
                    <a:pt x="401" y="1366"/>
                    <a:pt x="123" y="1087"/>
                    <a:pt x="123" y="744"/>
                  </a:cubicBezTo>
                  <a:cubicBezTo>
                    <a:pt x="123" y="401"/>
                    <a:pt x="401" y="122"/>
                    <a:pt x="744" y="122"/>
                  </a:cubicBezTo>
                  <a:close/>
                </a:path>
              </a:pathLst>
            </a:custGeom>
            <a:solidFill>
              <a:srgbClr val="DDDD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1031" name="Freeform 10"/>
            <p:cNvSpPr>
              <a:spLocks noChangeArrowheads="1"/>
            </p:cNvSpPr>
            <p:nvPr/>
          </p:nvSpPr>
          <p:spPr bwMode="auto">
            <a:xfrm>
              <a:off x="472720" y="528997"/>
              <a:ext cx="1001717" cy="984836"/>
            </a:xfrm>
            <a:custGeom>
              <a:avLst/>
              <a:gdLst>
                <a:gd name="T0" fmla="*/ 159 w 743"/>
                <a:gd name="T1" fmla="*/ 673 h 726"/>
                <a:gd name="T2" fmla="*/ 613 w 743"/>
                <a:gd name="T3" fmla="*/ 206 h 726"/>
                <a:gd name="T4" fmla="*/ 606 w 743"/>
                <a:gd name="T5" fmla="*/ 456 h 726"/>
                <a:gd name="T6" fmla="*/ 725 w 743"/>
                <a:gd name="T7" fmla="*/ 454 h 726"/>
                <a:gd name="T8" fmla="*/ 740 w 743"/>
                <a:gd name="T9" fmla="*/ 76 h 726"/>
                <a:gd name="T10" fmla="*/ 626 w 743"/>
                <a:gd name="T11" fmla="*/ 1 h 726"/>
                <a:gd name="T12" fmla="*/ 283 w 743"/>
                <a:gd name="T13" fmla="*/ 8 h 726"/>
                <a:gd name="T14" fmla="*/ 281 w 743"/>
                <a:gd name="T15" fmla="*/ 138 h 726"/>
                <a:gd name="T16" fmla="*/ 496 w 743"/>
                <a:gd name="T17" fmla="*/ 140 h 726"/>
                <a:gd name="T18" fmla="*/ 63 w 743"/>
                <a:gd name="T19" fmla="*/ 595 h 726"/>
                <a:gd name="T20" fmla="*/ 159 w 743"/>
                <a:gd name="T21" fmla="*/ 673 h 7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43"/>
                <a:gd name="T34" fmla="*/ 0 h 726"/>
                <a:gd name="T35" fmla="*/ 743 w 743"/>
                <a:gd name="T36" fmla="*/ 726 h 72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43" h="726">
                  <a:moveTo>
                    <a:pt x="159" y="673"/>
                  </a:moveTo>
                  <a:cubicBezTo>
                    <a:pt x="311" y="517"/>
                    <a:pt x="462" y="362"/>
                    <a:pt x="613" y="206"/>
                  </a:cubicBezTo>
                  <a:cubicBezTo>
                    <a:pt x="611" y="289"/>
                    <a:pt x="608" y="373"/>
                    <a:pt x="606" y="456"/>
                  </a:cubicBezTo>
                  <a:cubicBezTo>
                    <a:pt x="605" y="519"/>
                    <a:pt x="722" y="549"/>
                    <a:pt x="725" y="454"/>
                  </a:cubicBezTo>
                  <a:cubicBezTo>
                    <a:pt x="730" y="328"/>
                    <a:pt x="735" y="202"/>
                    <a:pt x="740" y="76"/>
                  </a:cubicBezTo>
                  <a:cubicBezTo>
                    <a:pt x="743" y="2"/>
                    <a:pt x="684" y="0"/>
                    <a:pt x="626" y="1"/>
                  </a:cubicBezTo>
                  <a:cubicBezTo>
                    <a:pt x="511" y="4"/>
                    <a:pt x="397" y="6"/>
                    <a:pt x="283" y="8"/>
                  </a:cubicBezTo>
                  <a:cubicBezTo>
                    <a:pt x="196" y="10"/>
                    <a:pt x="219" y="137"/>
                    <a:pt x="281" y="138"/>
                  </a:cubicBezTo>
                  <a:cubicBezTo>
                    <a:pt x="352" y="138"/>
                    <a:pt x="424" y="139"/>
                    <a:pt x="496" y="140"/>
                  </a:cubicBezTo>
                  <a:cubicBezTo>
                    <a:pt x="351" y="291"/>
                    <a:pt x="207" y="443"/>
                    <a:pt x="63" y="595"/>
                  </a:cubicBezTo>
                  <a:cubicBezTo>
                    <a:pt x="0" y="661"/>
                    <a:pt x="108" y="726"/>
                    <a:pt x="159" y="673"/>
                  </a:cubicBezTo>
                  <a:close/>
                </a:path>
              </a:pathLst>
            </a:custGeom>
            <a:solidFill>
              <a:srgbClr val="DDDD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Browallia New" pitchFamily="34" charset="-34"/>
        </a:defRPr>
      </a:lvl1pPr>
      <a:lvl2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Browallia New" pitchFamily="34" charset="-34"/>
          <a:ea typeface="微软雅黑" pitchFamily="34" charset="-122"/>
          <a:sym typeface="Browallia New" pitchFamily="34" charset="-34"/>
        </a:defRPr>
      </a:lvl2pPr>
      <a:lvl3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Browallia New" pitchFamily="34" charset="-34"/>
          <a:ea typeface="微软雅黑" pitchFamily="34" charset="-122"/>
          <a:sym typeface="Browallia New" pitchFamily="34" charset="-34"/>
        </a:defRPr>
      </a:lvl3pPr>
      <a:lvl4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Browallia New" pitchFamily="34" charset="-34"/>
          <a:ea typeface="微软雅黑" pitchFamily="34" charset="-122"/>
          <a:sym typeface="Browallia New" pitchFamily="34" charset="-34"/>
        </a:defRPr>
      </a:lvl4pPr>
      <a:lvl5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Browallia New" pitchFamily="34" charset="-34"/>
          <a:ea typeface="微软雅黑" pitchFamily="34" charset="-122"/>
          <a:sym typeface="Browallia New" pitchFamily="34" charset="-34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Browallia New" pitchFamily="34" charset="-34"/>
          <a:ea typeface="微软雅黑" pitchFamily="34" charset="-122"/>
          <a:sym typeface="Browallia New" pitchFamily="34" charset="-34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Browallia New" pitchFamily="34" charset="-34"/>
          <a:ea typeface="微软雅黑" pitchFamily="34" charset="-122"/>
          <a:sym typeface="Browallia New" pitchFamily="34" charset="-34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Browallia New" pitchFamily="34" charset="-34"/>
          <a:ea typeface="微软雅黑" pitchFamily="34" charset="-122"/>
          <a:sym typeface="Browallia New" pitchFamily="34" charset="-34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Browallia New" pitchFamily="34" charset="-34"/>
          <a:ea typeface="微软雅黑" pitchFamily="34" charset="-122"/>
          <a:sym typeface="Browallia New" pitchFamily="34" charset="-34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487A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t11318\桌面\未标题-1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60625"/>
            <a:ext cx="12193588" cy="439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F:\360云盘\02-个人资料\！PPT图片及版面资源\04-PPT精选插图\05-PNG图片\01-PNG 杂图\飞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6775" y="2924175"/>
            <a:ext cx="7918450" cy="249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文本框 3"/>
          <p:cNvSpPr>
            <a:spLocks noChangeArrowheads="1"/>
          </p:cNvSpPr>
          <p:nvPr/>
        </p:nvSpPr>
        <p:spPr bwMode="auto">
          <a:xfrm>
            <a:off x="873125" y="1330325"/>
            <a:ext cx="9418638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sz="12000" b="1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企业文化落地</a:t>
            </a:r>
          </a:p>
        </p:txBody>
      </p:sp>
      <p:sp>
        <p:nvSpPr>
          <p:cNvPr id="3077" name="Freeform 9"/>
          <p:cNvSpPr>
            <a:spLocks noEditPoints="1"/>
          </p:cNvSpPr>
          <p:nvPr/>
        </p:nvSpPr>
        <p:spPr bwMode="auto">
          <a:xfrm>
            <a:off x="8134350" y="6197600"/>
            <a:ext cx="323850" cy="323850"/>
          </a:xfrm>
          <a:custGeom>
            <a:avLst/>
            <a:gdLst>
              <a:gd name="T0" fmla="*/ 88 w 149"/>
              <a:gd name="T1" fmla="*/ 67 h 149"/>
              <a:gd name="T2" fmla="*/ 65 w 149"/>
              <a:gd name="T3" fmla="*/ 46 h 149"/>
              <a:gd name="T4" fmla="*/ 84 w 149"/>
              <a:gd name="T5" fmla="*/ 46 h 149"/>
              <a:gd name="T6" fmla="*/ 115 w 149"/>
              <a:gd name="T7" fmla="*/ 75 h 149"/>
              <a:gd name="T8" fmla="*/ 84 w 149"/>
              <a:gd name="T9" fmla="*/ 104 h 149"/>
              <a:gd name="T10" fmla="*/ 65 w 149"/>
              <a:gd name="T11" fmla="*/ 104 h 149"/>
              <a:gd name="T12" fmla="*/ 88 w 149"/>
              <a:gd name="T13" fmla="*/ 82 h 149"/>
              <a:gd name="T14" fmla="*/ 36 w 149"/>
              <a:gd name="T15" fmla="*/ 82 h 149"/>
              <a:gd name="T16" fmla="*/ 36 w 149"/>
              <a:gd name="T17" fmla="*/ 67 h 149"/>
              <a:gd name="T18" fmla="*/ 88 w 149"/>
              <a:gd name="T19" fmla="*/ 67 h 149"/>
              <a:gd name="T20" fmla="*/ 74 w 149"/>
              <a:gd name="T21" fmla="*/ 9 h 149"/>
              <a:gd name="T22" fmla="*/ 140 w 149"/>
              <a:gd name="T23" fmla="*/ 75 h 149"/>
              <a:gd name="T24" fmla="*/ 74 w 149"/>
              <a:gd name="T25" fmla="*/ 140 h 149"/>
              <a:gd name="T26" fmla="*/ 9 w 149"/>
              <a:gd name="T27" fmla="*/ 75 h 149"/>
              <a:gd name="T28" fmla="*/ 74 w 149"/>
              <a:gd name="T29" fmla="*/ 9 h 149"/>
              <a:gd name="T30" fmla="*/ 74 w 149"/>
              <a:gd name="T31" fmla="*/ 0 h 149"/>
              <a:gd name="T32" fmla="*/ 0 w 149"/>
              <a:gd name="T33" fmla="*/ 75 h 149"/>
              <a:gd name="T34" fmla="*/ 74 w 149"/>
              <a:gd name="T35" fmla="*/ 149 h 149"/>
              <a:gd name="T36" fmla="*/ 149 w 149"/>
              <a:gd name="T37" fmla="*/ 75 h 149"/>
              <a:gd name="T38" fmla="*/ 74 w 149"/>
              <a:gd name="T39" fmla="*/ 0 h 149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49"/>
              <a:gd name="T61" fmla="*/ 0 h 149"/>
              <a:gd name="T62" fmla="*/ 149 w 149"/>
              <a:gd name="T63" fmla="*/ 149 h 149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49" h="149">
                <a:moveTo>
                  <a:pt x="88" y="67"/>
                </a:moveTo>
                <a:cubicBezTo>
                  <a:pt x="65" y="46"/>
                  <a:pt x="65" y="46"/>
                  <a:pt x="65" y="46"/>
                </a:cubicBezTo>
                <a:cubicBezTo>
                  <a:pt x="84" y="46"/>
                  <a:pt x="84" y="46"/>
                  <a:pt x="84" y="46"/>
                </a:cubicBezTo>
                <a:cubicBezTo>
                  <a:pt x="115" y="75"/>
                  <a:pt x="115" y="75"/>
                  <a:pt x="115" y="75"/>
                </a:cubicBezTo>
                <a:cubicBezTo>
                  <a:pt x="84" y="104"/>
                  <a:pt x="84" y="104"/>
                  <a:pt x="84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88" y="82"/>
                  <a:pt x="88" y="82"/>
                  <a:pt x="88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67"/>
                  <a:pt x="36" y="67"/>
                  <a:pt x="36" y="67"/>
                </a:cubicBezTo>
                <a:lnTo>
                  <a:pt x="88" y="67"/>
                </a:lnTo>
                <a:close/>
                <a:moveTo>
                  <a:pt x="74" y="9"/>
                </a:moveTo>
                <a:cubicBezTo>
                  <a:pt x="110" y="9"/>
                  <a:pt x="140" y="39"/>
                  <a:pt x="140" y="75"/>
                </a:cubicBezTo>
                <a:cubicBezTo>
                  <a:pt x="140" y="111"/>
                  <a:pt x="110" y="140"/>
                  <a:pt x="74" y="140"/>
                </a:cubicBezTo>
                <a:cubicBezTo>
                  <a:pt x="38" y="140"/>
                  <a:pt x="9" y="111"/>
                  <a:pt x="9" y="75"/>
                </a:cubicBezTo>
                <a:cubicBezTo>
                  <a:pt x="9" y="39"/>
                  <a:pt x="38" y="9"/>
                  <a:pt x="74" y="9"/>
                </a:cubicBezTo>
                <a:moveTo>
                  <a:pt x="74" y="0"/>
                </a:moveTo>
                <a:cubicBezTo>
                  <a:pt x="33" y="0"/>
                  <a:pt x="0" y="33"/>
                  <a:pt x="0" y="75"/>
                </a:cubicBezTo>
                <a:cubicBezTo>
                  <a:pt x="0" y="116"/>
                  <a:pt x="33" y="149"/>
                  <a:pt x="74" y="149"/>
                </a:cubicBezTo>
                <a:cubicBezTo>
                  <a:pt x="116" y="149"/>
                  <a:pt x="149" y="116"/>
                  <a:pt x="149" y="75"/>
                </a:cubicBezTo>
                <a:cubicBezTo>
                  <a:pt x="149" y="33"/>
                  <a:pt x="116" y="0"/>
                  <a:pt x="74" y="0"/>
                </a:cubicBezTo>
              </a:path>
            </a:pathLst>
          </a:custGeom>
          <a:solidFill>
            <a:srgbClr val="595959">
              <a:alpha val="93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548640" tIns="146304" rIns="0" bIns="146304" anchor="ctr"/>
          <a:lstStyle/>
          <a:p>
            <a:endParaRPr lang="zh-CN" altLang="zh-CN" sz="3200">
              <a:solidFill>
                <a:srgbClr val="FFFFFF"/>
              </a:solidFill>
              <a:latin typeface="Browallia New" pitchFamily="34" charset="-34"/>
              <a:ea typeface="方正兰亭细黑_GBK" charset="-122"/>
              <a:sym typeface="Browallia New" pitchFamily="34" charset="-34"/>
            </a:endParaRPr>
          </a:p>
        </p:txBody>
      </p:sp>
    </p:spTree>
  </p:cSld>
  <p:clrMapOvr>
    <a:masterClrMapping/>
  </p:clrMapOvr>
  <p:transition>
    <p:newsflash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1"/>
          <p:cNvSpPr>
            <a:spLocks noChangeArrowheads="1"/>
          </p:cNvSpPr>
          <p:nvPr/>
        </p:nvSpPr>
        <p:spPr bwMode="auto">
          <a:xfrm>
            <a:off x="1914525" y="282575"/>
            <a:ext cx="2828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落地方法二 </a:t>
            </a:r>
            <a:r>
              <a:rPr lang="zh-CN" sz="2800" b="1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触目可及</a:t>
            </a:r>
          </a:p>
        </p:txBody>
      </p:sp>
      <p:grpSp>
        <p:nvGrpSpPr>
          <p:cNvPr id="12291" name="组合 2"/>
          <p:cNvGrpSpPr>
            <a:grpSpLocks/>
          </p:cNvGrpSpPr>
          <p:nvPr/>
        </p:nvGrpSpPr>
        <p:grpSpPr bwMode="auto">
          <a:xfrm>
            <a:off x="1719263" y="1936750"/>
            <a:ext cx="4202112" cy="4202113"/>
            <a:chOff x="0" y="0"/>
            <a:chExt cx="4202689" cy="4202689"/>
          </a:xfrm>
        </p:grpSpPr>
        <p:sp>
          <p:nvSpPr>
            <p:cNvPr id="12292" name="圆角矩形 3"/>
            <p:cNvSpPr>
              <a:spLocks noChangeArrowheads="1"/>
            </p:cNvSpPr>
            <p:nvPr/>
          </p:nvSpPr>
          <p:spPr bwMode="auto">
            <a:xfrm>
              <a:off x="0" y="0"/>
              <a:ext cx="4202689" cy="4202689"/>
            </a:xfrm>
            <a:prstGeom prst="roundRect">
              <a:avLst>
                <a:gd name="adj" fmla="val 3370"/>
              </a:avLst>
            </a:prstGeom>
            <a:solidFill>
              <a:srgbClr val="487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方正兰亭细黑_GBK" charset="-122"/>
                <a:ea typeface="方正兰亭细黑_GBK" charset="-122"/>
              </a:endParaRPr>
            </a:p>
          </p:txBody>
        </p:sp>
        <p:sp>
          <p:nvSpPr>
            <p:cNvPr id="12293" name="圆角矩形 4"/>
            <p:cNvSpPr>
              <a:spLocks noChangeArrowheads="1"/>
            </p:cNvSpPr>
            <p:nvPr/>
          </p:nvSpPr>
          <p:spPr bwMode="auto">
            <a:xfrm>
              <a:off x="173861" y="173861"/>
              <a:ext cx="3854966" cy="3854966"/>
            </a:xfrm>
            <a:prstGeom prst="roundRect">
              <a:avLst>
                <a:gd name="adj" fmla="val 3370"/>
              </a:avLst>
            </a:prstGeom>
            <a:noFill/>
            <a:ln w="12700" cap="flat" cmpd="sng">
              <a:solidFill>
                <a:schemeClr val="bg1"/>
              </a:solidFill>
              <a:prstDash val="dash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方正兰亭细黑_GBK" charset="-122"/>
                <a:ea typeface="方正兰亭细黑_GBK" charset="-122"/>
              </a:endParaRPr>
            </a:p>
          </p:txBody>
        </p:sp>
      </p:grpSp>
      <p:sp>
        <p:nvSpPr>
          <p:cNvPr id="12294" name="矩形 3"/>
          <p:cNvSpPr>
            <a:spLocks noChangeArrowheads="1"/>
          </p:cNvSpPr>
          <p:nvPr/>
        </p:nvSpPr>
        <p:spPr bwMode="auto">
          <a:xfrm>
            <a:off x="7158038" y="2320925"/>
            <a:ext cx="357028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6600" b="1">
                <a:solidFill>
                  <a:srgbClr val="487AB5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网络宣传</a:t>
            </a:r>
            <a:endParaRPr lang="zh-CN" altLang="en-US"/>
          </a:p>
        </p:txBody>
      </p:sp>
      <p:sp>
        <p:nvSpPr>
          <p:cNvPr id="12295" name="文本框 4"/>
          <p:cNvSpPr>
            <a:spLocks noChangeArrowheads="1"/>
          </p:cNvSpPr>
          <p:nvPr/>
        </p:nvSpPr>
        <p:spPr bwMode="auto">
          <a:xfrm>
            <a:off x="7462838" y="3598863"/>
            <a:ext cx="3509962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通过企业的</a:t>
            </a:r>
            <a:r>
              <a:rPr 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OA</a:t>
            </a: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系统或邮件进行持续的价值观诠释及案例展示；</a:t>
            </a:r>
            <a:endParaRPr lang="en-US">
              <a:solidFill>
                <a:srgbClr val="595959"/>
              </a:solidFill>
              <a:latin typeface="Calibri" pitchFamily="34" charset="0"/>
              <a:ea typeface="微软雅黑" pitchFamily="34" charset="-122"/>
              <a:sym typeface="Calibri" pitchFamily="34" charset="0"/>
            </a:endParaRP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微信公众号定向传播；</a:t>
            </a:r>
            <a:endParaRPr lang="en-US">
              <a:solidFill>
                <a:srgbClr val="595959"/>
              </a:solidFill>
              <a:latin typeface="Calibri" pitchFamily="34" charset="0"/>
              <a:ea typeface="微软雅黑" pitchFamily="34" charset="-122"/>
              <a:sym typeface="Calibri" pitchFamily="34" charset="0"/>
            </a:endParaRP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官方微博宣传；</a:t>
            </a:r>
            <a:endParaRPr lang="en-US">
              <a:solidFill>
                <a:srgbClr val="595959"/>
              </a:solidFill>
              <a:latin typeface="Calibri" pitchFamily="34" charset="0"/>
              <a:ea typeface="微软雅黑" pitchFamily="34" charset="-122"/>
              <a:sym typeface="Calibri" pitchFamily="34" charset="0"/>
            </a:endParaRP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官方网站展示。</a:t>
            </a:r>
          </a:p>
        </p:txBody>
      </p:sp>
      <p:sp>
        <p:nvSpPr>
          <p:cNvPr id="12296" name="Freeform 11"/>
          <p:cNvSpPr>
            <a:spLocks noEditPoints="1" noChangeArrowheads="1"/>
          </p:cNvSpPr>
          <p:nvPr/>
        </p:nvSpPr>
        <p:spPr bwMode="auto">
          <a:xfrm>
            <a:off x="2503488" y="2725738"/>
            <a:ext cx="2630487" cy="2630487"/>
          </a:xfrm>
          <a:custGeom>
            <a:avLst/>
            <a:gdLst>
              <a:gd name="T0" fmla="*/ 153 w 207"/>
              <a:gd name="T1" fmla="*/ 51 h 207"/>
              <a:gd name="T2" fmla="*/ 142 w 207"/>
              <a:gd name="T3" fmla="*/ 128 h 207"/>
              <a:gd name="T4" fmla="*/ 161 w 207"/>
              <a:gd name="T5" fmla="*/ 130 h 207"/>
              <a:gd name="T6" fmla="*/ 179 w 207"/>
              <a:gd name="T7" fmla="*/ 108 h 207"/>
              <a:gd name="T8" fmla="*/ 176 w 207"/>
              <a:gd name="T9" fmla="*/ 58 h 207"/>
              <a:gd name="T10" fmla="*/ 137 w 207"/>
              <a:gd name="T11" fmla="*/ 27 h 207"/>
              <a:gd name="T12" fmla="*/ 76 w 207"/>
              <a:gd name="T13" fmla="*/ 30 h 207"/>
              <a:gd name="T14" fmla="*/ 31 w 207"/>
              <a:gd name="T15" fmla="*/ 74 h 207"/>
              <a:gd name="T16" fmla="*/ 30 w 207"/>
              <a:gd name="T17" fmla="*/ 139 h 207"/>
              <a:gd name="T18" fmla="*/ 71 w 207"/>
              <a:gd name="T19" fmla="*/ 178 h 207"/>
              <a:gd name="T20" fmla="*/ 121 w 207"/>
              <a:gd name="T21" fmla="*/ 182 h 207"/>
              <a:gd name="T22" fmla="*/ 143 w 207"/>
              <a:gd name="T23" fmla="*/ 199 h 207"/>
              <a:gd name="T24" fmla="*/ 102 w 207"/>
              <a:gd name="T25" fmla="*/ 207 h 207"/>
              <a:gd name="T26" fmla="*/ 29 w 207"/>
              <a:gd name="T27" fmla="*/ 182 h 207"/>
              <a:gd name="T28" fmla="*/ 0 w 207"/>
              <a:gd name="T29" fmla="*/ 108 h 207"/>
              <a:gd name="T30" fmla="*/ 32 w 207"/>
              <a:gd name="T31" fmla="*/ 29 h 207"/>
              <a:gd name="T32" fmla="*/ 109 w 207"/>
              <a:gd name="T33" fmla="*/ 0 h 207"/>
              <a:gd name="T34" fmla="*/ 179 w 207"/>
              <a:gd name="T35" fmla="*/ 23 h 207"/>
              <a:gd name="T36" fmla="*/ 207 w 207"/>
              <a:gd name="T37" fmla="*/ 87 h 207"/>
              <a:gd name="T38" fmla="*/ 188 w 207"/>
              <a:gd name="T39" fmla="*/ 137 h 207"/>
              <a:gd name="T40" fmla="*/ 141 w 207"/>
              <a:gd name="T41" fmla="*/ 157 h 207"/>
              <a:gd name="T42" fmla="*/ 123 w 207"/>
              <a:gd name="T43" fmla="*/ 151 h 207"/>
              <a:gd name="T44" fmla="*/ 117 w 207"/>
              <a:gd name="T45" fmla="*/ 132 h 207"/>
              <a:gd name="T46" fmla="*/ 109 w 207"/>
              <a:gd name="T47" fmla="*/ 141 h 207"/>
              <a:gd name="T48" fmla="*/ 89 w 207"/>
              <a:gd name="T49" fmla="*/ 155 h 207"/>
              <a:gd name="T50" fmla="*/ 66 w 207"/>
              <a:gd name="T51" fmla="*/ 154 h 207"/>
              <a:gd name="T52" fmla="*/ 52 w 207"/>
              <a:gd name="T53" fmla="*/ 137 h 207"/>
              <a:gd name="T54" fmla="*/ 54 w 207"/>
              <a:gd name="T55" fmla="*/ 96 h 207"/>
              <a:gd name="T56" fmla="*/ 85 w 207"/>
              <a:gd name="T57" fmla="*/ 56 h 207"/>
              <a:gd name="T58" fmla="*/ 120 w 207"/>
              <a:gd name="T59" fmla="*/ 52 h 207"/>
              <a:gd name="T60" fmla="*/ 137 w 207"/>
              <a:gd name="T61" fmla="*/ 51 h 207"/>
              <a:gd name="T62" fmla="*/ 117 w 207"/>
              <a:gd name="T63" fmla="*/ 75 h 207"/>
              <a:gd name="T64" fmla="*/ 96 w 207"/>
              <a:gd name="T65" fmla="*/ 78 h 207"/>
              <a:gd name="T66" fmla="*/ 80 w 207"/>
              <a:gd name="T67" fmla="*/ 101 h 207"/>
              <a:gd name="T68" fmla="*/ 81 w 207"/>
              <a:gd name="T69" fmla="*/ 128 h 207"/>
              <a:gd name="T70" fmla="*/ 98 w 207"/>
              <a:gd name="T71" fmla="*/ 131 h 207"/>
              <a:gd name="T72" fmla="*/ 112 w 207"/>
              <a:gd name="T73" fmla="*/ 119 h 207"/>
              <a:gd name="T74" fmla="*/ 123 w 207"/>
              <a:gd name="T75" fmla="*/ 79 h 20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207"/>
              <a:gd name="T115" fmla="*/ 0 h 207"/>
              <a:gd name="T116" fmla="*/ 207 w 207"/>
              <a:gd name="T117" fmla="*/ 207 h 207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207" h="207">
                <a:moveTo>
                  <a:pt x="137" y="51"/>
                </a:moveTo>
                <a:cubicBezTo>
                  <a:pt x="153" y="51"/>
                  <a:pt x="153" y="51"/>
                  <a:pt x="153" y="51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41" y="120"/>
                  <a:pt x="141" y="125"/>
                  <a:pt x="142" y="128"/>
                </a:cubicBezTo>
                <a:cubicBezTo>
                  <a:pt x="143" y="132"/>
                  <a:pt x="146" y="133"/>
                  <a:pt x="150" y="133"/>
                </a:cubicBezTo>
                <a:cubicBezTo>
                  <a:pt x="154" y="133"/>
                  <a:pt x="158" y="132"/>
                  <a:pt x="161" y="130"/>
                </a:cubicBezTo>
                <a:cubicBezTo>
                  <a:pt x="165" y="129"/>
                  <a:pt x="169" y="126"/>
                  <a:pt x="172" y="122"/>
                </a:cubicBezTo>
                <a:cubicBezTo>
                  <a:pt x="175" y="118"/>
                  <a:pt x="177" y="114"/>
                  <a:pt x="179" y="108"/>
                </a:cubicBezTo>
                <a:cubicBezTo>
                  <a:pt x="181" y="102"/>
                  <a:pt x="182" y="95"/>
                  <a:pt x="182" y="87"/>
                </a:cubicBezTo>
                <a:cubicBezTo>
                  <a:pt x="182" y="76"/>
                  <a:pt x="180" y="66"/>
                  <a:pt x="176" y="58"/>
                </a:cubicBezTo>
                <a:cubicBezTo>
                  <a:pt x="172" y="50"/>
                  <a:pt x="167" y="44"/>
                  <a:pt x="161" y="38"/>
                </a:cubicBezTo>
                <a:cubicBezTo>
                  <a:pt x="154" y="33"/>
                  <a:pt x="146" y="29"/>
                  <a:pt x="137" y="27"/>
                </a:cubicBezTo>
                <a:cubicBezTo>
                  <a:pt x="128" y="24"/>
                  <a:pt x="119" y="23"/>
                  <a:pt x="109" y="23"/>
                </a:cubicBezTo>
                <a:cubicBezTo>
                  <a:pt x="97" y="23"/>
                  <a:pt x="86" y="25"/>
                  <a:pt x="76" y="30"/>
                </a:cubicBezTo>
                <a:cubicBezTo>
                  <a:pt x="65" y="34"/>
                  <a:pt x="57" y="40"/>
                  <a:pt x="49" y="47"/>
                </a:cubicBezTo>
                <a:cubicBezTo>
                  <a:pt x="42" y="55"/>
                  <a:pt x="36" y="63"/>
                  <a:pt x="31" y="74"/>
                </a:cubicBezTo>
                <a:cubicBezTo>
                  <a:pt x="27" y="84"/>
                  <a:pt x="25" y="95"/>
                  <a:pt x="25" y="107"/>
                </a:cubicBezTo>
                <a:cubicBezTo>
                  <a:pt x="25" y="119"/>
                  <a:pt x="27" y="129"/>
                  <a:pt x="30" y="139"/>
                </a:cubicBezTo>
                <a:cubicBezTo>
                  <a:pt x="34" y="148"/>
                  <a:pt x="39" y="156"/>
                  <a:pt x="46" y="163"/>
                </a:cubicBezTo>
                <a:cubicBezTo>
                  <a:pt x="53" y="169"/>
                  <a:pt x="61" y="174"/>
                  <a:pt x="71" y="178"/>
                </a:cubicBezTo>
                <a:cubicBezTo>
                  <a:pt x="81" y="181"/>
                  <a:pt x="93" y="183"/>
                  <a:pt x="106" y="183"/>
                </a:cubicBezTo>
                <a:cubicBezTo>
                  <a:pt x="110" y="183"/>
                  <a:pt x="115" y="183"/>
                  <a:pt x="121" y="182"/>
                </a:cubicBezTo>
                <a:cubicBezTo>
                  <a:pt x="127" y="181"/>
                  <a:pt x="132" y="179"/>
                  <a:pt x="136" y="177"/>
                </a:cubicBezTo>
                <a:cubicBezTo>
                  <a:pt x="143" y="199"/>
                  <a:pt x="143" y="199"/>
                  <a:pt x="143" y="199"/>
                </a:cubicBezTo>
                <a:cubicBezTo>
                  <a:pt x="137" y="202"/>
                  <a:pt x="131" y="204"/>
                  <a:pt x="124" y="205"/>
                </a:cubicBezTo>
                <a:cubicBezTo>
                  <a:pt x="118" y="206"/>
                  <a:pt x="110" y="207"/>
                  <a:pt x="102" y="207"/>
                </a:cubicBezTo>
                <a:cubicBezTo>
                  <a:pt x="87" y="207"/>
                  <a:pt x="74" y="205"/>
                  <a:pt x="61" y="200"/>
                </a:cubicBezTo>
                <a:cubicBezTo>
                  <a:pt x="49" y="196"/>
                  <a:pt x="38" y="190"/>
                  <a:pt x="29" y="182"/>
                </a:cubicBezTo>
                <a:cubicBezTo>
                  <a:pt x="20" y="173"/>
                  <a:pt x="13" y="163"/>
                  <a:pt x="7" y="151"/>
                </a:cubicBezTo>
                <a:cubicBezTo>
                  <a:pt x="2" y="138"/>
                  <a:pt x="0" y="124"/>
                  <a:pt x="0" y="108"/>
                </a:cubicBezTo>
                <a:cubicBezTo>
                  <a:pt x="0" y="91"/>
                  <a:pt x="3" y="76"/>
                  <a:pt x="9" y="63"/>
                </a:cubicBezTo>
                <a:cubicBezTo>
                  <a:pt x="14" y="50"/>
                  <a:pt x="22" y="38"/>
                  <a:pt x="32" y="29"/>
                </a:cubicBezTo>
                <a:cubicBezTo>
                  <a:pt x="42" y="20"/>
                  <a:pt x="54" y="12"/>
                  <a:pt x="67" y="7"/>
                </a:cubicBezTo>
                <a:cubicBezTo>
                  <a:pt x="80" y="2"/>
                  <a:pt x="94" y="0"/>
                  <a:pt x="109" y="0"/>
                </a:cubicBezTo>
                <a:cubicBezTo>
                  <a:pt x="123" y="0"/>
                  <a:pt x="136" y="2"/>
                  <a:pt x="148" y="6"/>
                </a:cubicBezTo>
                <a:cubicBezTo>
                  <a:pt x="160" y="10"/>
                  <a:pt x="170" y="15"/>
                  <a:pt x="179" y="23"/>
                </a:cubicBezTo>
                <a:cubicBezTo>
                  <a:pt x="188" y="30"/>
                  <a:pt x="195" y="40"/>
                  <a:pt x="200" y="50"/>
                </a:cubicBezTo>
                <a:cubicBezTo>
                  <a:pt x="205" y="61"/>
                  <a:pt x="207" y="74"/>
                  <a:pt x="207" y="87"/>
                </a:cubicBezTo>
                <a:cubicBezTo>
                  <a:pt x="207" y="97"/>
                  <a:pt x="205" y="106"/>
                  <a:pt x="202" y="115"/>
                </a:cubicBezTo>
                <a:cubicBezTo>
                  <a:pt x="199" y="123"/>
                  <a:pt x="194" y="130"/>
                  <a:pt x="188" y="137"/>
                </a:cubicBezTo>
                <a:cubicBezTo>
                  <a:pt x="182" y="143"/>
                  <a:pt x="175" y="148"/>
                  <a:pt x="167" y="151"/>
                </a:cubicBezTo>
                <a:cubicBezTo>
                  <a:pt x="159" y="155"/>
                  <a:pt x="151" y="157"/>
                  <a:pt x="141" y="157"/>
                </a:cubicBezTo>
                <a:cubicBezTo>
                  <a:pt x="138" y="157"/>
                  <a:pt x="134" y="156"/>
                  <a:pt x="131" y="156"/>
                </a:cubicBezTo>
                <a:cubicBezTo>
                  <a:pt x="128" y="155"/>
                  <a:pt x="125" y="153"/>
                  <a:pt x="123" y="151"/>
                </a:cubicBezTo>
                <a:cubicBezTo>
                  <a:pt x="121" y="149"/>
                  <a:pt x="119" y="147"/>
                  <a:pt x="118" y="144"/>
                </a:cubicBezTo>
                <a:cubicBezTo>
                  <a:pt x="117" y="140"/>
                  <a:pt x="116" y="137"/>
                  <a:pt x="117" y="132"/>
                </a:cubicBezTo>
                <a:cubicBezTo>
                  <a:pt x="116" y="132"/>
                  <a:pt x="116" y="132"/>
                  <a:pt x="116" y="132"/>
                </a:cubicBezTo>
                <a:cubicBezTo>
                  <a:pt x="114" y="135"/>
                  <a:pt x="111" y="138"/>
                  <a:pt x="109" y="141"/>
                </a:cubicBezTo>
                <a:cubicBezTo>
                  <a:pt x="106" y="144"/>
                  <a:pt x="103" y="147"/>
                  <a:pt x="100" y="149"/>
                </a:cubicBezTo>
                <a:cubicBezTo>
                  <a:pt x="97" y="152"/>
                  <a:pt x="93" y="153"/>
                  <a:pt x="89" y="155"/>
                </a:cubicBezTo>
                <a:cubicBezTo>
                  <a:pt x="86" y="156"/>
                  <a:pt x="81" y="157"/>
                  <a:pt x="77" y="157"/>
                </a:cubicBezTo>
                <a:cubicBezTo>
                  <a:pt x="73" y="157"/>
                  <a:pt x="70" y="156"/>
                  <a:pt x="66" y="154"/>
                </a:cubicBezTo>
                <a:cubicBezTo>
                  <a:pt x="63" y="153"/>
                  <a:pt x="60" y="151"/>
                  <a:pt x="58" y="148"/>
                </a:cubicBezTo>
                <a:cubicBezTo>
                  <a:pt x="55" y="145"/>
                  <a:pt x="53" y="141"/>
                  <a:pt x="52" y="137"/>
                </a:cubicBezTo>
                <a:cubicBezTo>
                  <a:pt x="51" y="133"/>
                  <a:pt x="50" y="129"/>
                  <a:pt x="50" y="124"/>
                </a:cubicBezTo>
                <a:cubicBezTo>
                  <a:pt x="50" y="114"/>
                  <a:pt x="51" y="105"/>
                  <a:pt x="54" y="96"/>
                </a:cubicBezTo>
                <a:cubicBezTo>
                  <a:pt x="57" y="87"/>
                  <a:pt x="62" y="80"/>
                  <a:pt x="67" y="73"/>
                </a:cubicBezTo>
                <a:cubicBezTo>
                  <a:pt x="72" y="66"/>
                  <a:pt x="78" y="60"/>
                  <a:pt x="85" y="56"/>
                </a:cubicBezTo>
                <a:cubicBezTo>
                  <a:pt x="92" y="52"/>
                  <a:pt x="99" y="50"/>
                  <a:pt x="107" y="50"/>
                </a:cubicBezTo>
                <a:cubicBezTo>
                  <a:pt x="112" y="50"/>
                  <a:pt x="117" y="51"/>
                  <a:pt x="120" y="52"/>
                </a:cubicBezTo>
                <a:cubicBezTo>
                  <a:pt x="124" y="54"/>
                  <a:pt x="127" y="56"/>
                  <a:pt x="130" y="59"/>
                </a:cubicBezTo>
                <a:lnTo>
                  <a:pt x="137" y="51"/>
                </a:lnTo>
                <a:close/>
                <a:moveTo>
                  <a:pt x="123" y="79"/>
                </a:moveTo>
                <a:cubicBezTo>
                  <a:pt x="121" y="77"/>
                  <a:pt x="119" y="76"/>
                  <a:pt x="117" y="75"/>
                </a:cubicBezTo>
                <a:cubicBezTo>
                  <a:pt x="115" y="74"/>
                  <a:pt x="112" y="74"/>
                  <a:pt x="109" y="74"/>
                </a:cubicBezTo>
                <a:cubicBezTo>
                  <a:pt x="104" y="74"/>
                  <a:pt x="100" y="75"/>
                  <a:pt x="96" y="78"/>
                </a:cubicBezTo>
                <a:cubicBezTo>
                  <a:pt x="92" y="80"/>
                  <a:pt x="89" y="83"/>
                  <a:pt x="86" y="88"/>
                </a:cubicBezTo>
                <a:cubicBezTo>
                  <a:pt x="84" y="92"/>
                  <a:pt x="81" y="96"/>
                  <a:pt x="80" y="101"/>
                </a:cubicBezTo>
                <a:cubicBezTo>
                  <a:pt x="78" y="106"/>
                  <a:pt x="78" y="111"/>
                  <a:pt x="78" y="116"/>
                </a:cubicBezTo>
                <a:cubicBezTo>
                  <a:pt x="78" y="121"/>
                  <a:pt x="79" y="125"/>
                  <a:pt x="81" y="128"/>
                </a:cubicBezTo>
                <a:cubicBezTo>
                  <a:pt x="83" y="132"/>
                  <a:pt x="86" y="133"/>
                  <a:pt x="91" y="133"/>
                </a:cubicBezTo>
                <a:cubicBezTo>
                  <a:pt x="93" y="133"/>
                  <a:pt x="96" y="133"/>
                  <a:pt x="98" y="131"/>
                </a:cubicBezTo>
                <a:cubicBezTo>
                  <a:pt x="100" y="130"/>
                  <a:pt x="103" y="128"/>
                  <a:pt x="105" y="126"/>
                </a:cubicBezTo>
                <a:cubicBezTo>
                  <a:pt x="107" y="124"/>
                  <a:pt x="110" y="122"/>
                  <a:pt x="112" y="119"/>
                </a:cubicBezTo>
                <a:cubicBezTo>
                  <a:pt x="114" y="116"/>
                  <a:pt x="116" y="113"/>
                  <a:pt x="117" y="110"/>
                </a:cubicBezTo>
                <a:lnTo>
                  <a:pt x="123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ea typeface="微软雅黑" pitchFamily="34" charset="-122"/>
              <a:sym typeface="Calibri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8"/>
          <p:cNvSpPr>
            <a:spLocks noChangeArrowheads="1"/>
          </p:cNvSpPr>
          <p:nvPr/>
        </p:nvSpPr>
        <p:spPr bwMode="auto">
          <a:xfrm>
            <a:off x="0" y="0"/>
            <a:ext cx="12192000" cy="1514475"/>
          </a:xfrm>
          <a:prstGeom prst="rect">
            <a:avLst/>
          </a:prstGeom>
          <a:solidFill>
            <a:srgbClr val="487AB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</a:endParaRPr>
          </a:p>
        </p:txBody>
      </p:sp>
      <p:sp>
        <p:nvSpPr>
          <p:cNvPr id="13315" name="TextBox 15"/>
          <p:cNvSpPr>
            <a:spLocks noChangeArrowheads="1"/>
          </p:cNvSpPr>
          <p:nvPr/>
        </p:nvSpPr>
        <p:spPr bwMode="auto">
          <a:xfrm>
            <a:off x="655638" y="1025525"/>
            <a:ext cx="1655762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方正兰亭细黑_GBK" charset="-122"/>
                <a:ea typeface="Adobe 宋体 Std L" pitchFamily="2" charset="-122"/>
                <a:sym typeface="方正兰亭细黑_GBK" charset="-122"/>
              </a:rPr>
              <a:t>Transition Page</a:t>
            </a:r>
          </a:p>
        </p:txBody>
      </p:sp>
      <p:sp>
        <p:nvSpPr>
          <p:cNvPr id="13316" name="文本框 13"/>
          <p:cNvSpPr>
            <a:spLocks noChangeArrowheads="1"/>
          </p:cNvSpPr>
          <p:nvPr/>
        </p:nvSpPr>
        <p:spPr bwMode="auto">
          <a:xfrm>
            <a:off x="655638" y="584200"/>
            <a:ext cx="16557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2400" b="1">
                <a:solidFill>
                  <a:schemeClr val="bg1"/>
                </a:solidFill>
                <a:latin typeface="方正兰亭细黑_GBK" charset="-122"/>
                <a:ea typeface="微软雅黑" pitchFamily="34" charset="-122"/>
              </a:rPr>
              <a:t>过渡页</a:t>
            </a:r>
          </a:p>
        </p:txBody>
      </p:sp>
      <p:grpSp>
        <p:nvGrpSpPr>
          <p:cNvPr id="13317" name="组合 19"/>
          <p:cNvGrpSpPr>
            <a:grpSpLocks/>
          </p:cNvGrpSpPr>
          <p:nvPr/>
        </p:nvGrpSpPr>
        <p:grpSpPr bwMode="auto">
          <a:xfrm>
            <a:off x="1968500" y="2643188"/>
            <a:ext cx="8255000" cy="3116262"/>
            <a:chOff x="0" y="0"/>
            <a:chExt cx="7503160" cy="2832100"/>
          </a:xfrm>
        </p:grpSpPr>
        <p:sp>
          <p:nvSpPr>
            <p:cNvPr id="13318" name="六边形 20"/>
            <p:cNvSpPr>
              <a:spLocks noChangeArrowheads="1"/>
            </p:cNvSpPr>
            <p:nvPr/>
          </p:nvSpPr>
          <p:spPr bwMode="auto">
            <a:xfrm>
              <a:off x="1326748" y="0"/>
              <a:ext cx="1546860" cy="1333500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触目</a:t>
              </a:r>
              <a:endParaRPr lang="zh-CN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可及</a:t>
              </a:r>
            </a:p>
          </p:txBody>
        </p:sp>
        <p:sp>
          <p:nvSpPr>
            <p:cNvPr id="13319" name="六边形 21"/>
            <p:cNvSpPr>
              <a:spLocks noChangeArrowheads="1"/>
            </p:cNvSpPr>
            <p:nvPr/>
          </p:nvSpPr>
          <p:spPr bwMode="auto">
            <a:xfrm>
              <a:off x="1326748" y="1498600"/>
              <a:ext cx="1546860" cy="1333500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培训</a:t>
              </a:r>
              <a:endParaRPr lang="zh-CN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宣导</a:t>
              </a:r>
            </a:p>
          </p:txBody>
        </p:sp>
        <p:sp>
          <p:nvSpPr>
            <p:cNvPr id="13320" name="六边形 22"/>
            <p:cNvSpPr>
              <a:spLocks noChangeArrowheads="1"/>
            </p:cNvSpPr>
            <p:nvPr/>
          </p:nvSpPr>
          <p:spPr bwMode="auto">
            <a:xfrm>
              <a:off x="4629553" y="0"/>
              <a:ext cx="1546860" cy="1333500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标杆</a:t>
              </a:r>
              <a:endParaRPr lang="zh-CN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示范</a:t>
              </a:r>
            </a:p>
          </p:txBody>
        </p:sp>
        <p:sp>
          <p:nvSpPr>
            <p:cNvPr id="13321" name="六边形 23"/>
            <p:cNvSpPr>
              <a:spLocks noChangeArrowheads="1"/>
            </p:cNvSpPr>
            <p:nvPr/>
          </p:nvSpPr>
          <p:spPr bwMode="auto">
            <a:xfrm>
              <a:off x="4629553" y="1498600"/>
              <a:ext cx="1546860" cy="1333500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仪式</a:t>
              </a:r>
              <a:endParaRPr lang="zh-CN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强化</a:t>
              </a:r>
            </a:p>
          </p:txBody>
        </p:sp>
        <p:sp>
          <p:nvSpPr>
            <p:cNvPr id="13322" name="六边形 24"/>
            <p:cNvSpPr>
              <a:spLocks noChangeArrowheads="1"/>
            </p:cNvSpPr>
            <p:nvPr/>
          </p:nvSpPr>
          <p:spPr bwMode="auto">
            <a:xfrm>
              <a:off x="0" y="749300"/>
              <a:ext cx="1546860" cy="1333500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成文</a:t>
              </a:r>
              <a:endParaRPr lang="zh-CN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入册</a:t>
              </a:r>
            </a:p>
          </p:txBody>
        </p:sp>
        <p:sp>
          <p:nvSpPr>
            <p:cNvPr id="13323" name="六边形 25"/>
            <p:cNvSpPr>
              <a:spLocks noChangeArrowheads="1"/>
            </p:cNvSpPr>
            <p:nvPr/>
          </p:nvSpPr>
          <p:spPr bwMode="auto">
            <a:xfrm>
              <a:off x="5956300" y="749300"/>
              <a:ext cx="1546860" cy="1333500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互动</a:t>
              </a:r>
              <a:endParaRPr lang="zh-CN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参与</a:t>
              </a:r>
            </a:p>
          </p:txBody>
        </p:sp>
        <p:sp>
          <p:nvSpPr>
            <p:cNvPr id="13324" name="六边形 26"/>
            <p:cNvSpPr>
              <a:spLocks noChangeArrowheads="1"/>
            </p:cNvSpPr>
            <p:nvPr/>
          </p:nvSpPr>
          <p:spPr bwMode="auto">
            <a:xfrm>
              <a:off x="2653496" y="488949"/>
              <a:ext cx="2196169" cy="1893249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44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机制</a:t>
              </a:r>
              <a:endParaRPr lang="zh-CN" sz="44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44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保障</a:t>
              </a:r>
            </a:p>
          </p:txBody>
        </p:sp>
      </p:grpSp>
      <p:sp>
        <p:nvSpPr>
          <p:cNvPr id="13325" name="六边形 5"/>
          <p:cNvSpPr>
            <a:spLocks noChangeArrowheads="1"/>
          </p:cNvSpPr>
          <p:nvPr/>
        </p:nvSpPr>
        <p:spPr bwMode="auto">
          <a:xfrm>
            <a:off x="3429000" y="4292600"/>
            <a:ext cx="1701800" cy="1466850"/>
          </a:xfrm>
          <a:prstGeom prst="hexagon">
            <a:avLst>
              <a:gd name="adj" fmla="val 24997"/>
              <a:gd name="vf" fmla="val 115470"/>
            </a:avLst>
          </a:prstGeom>
          <a:solidFill>
            <a:srgbClr val="487AB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</a:rPr>
              <a:t>培训</a:t>
            </a:r>
            <a:endParaRPr lang="zh-CN" altLang="en-US" sz="2800" b="1">
              <a:solidFill>
                <a:srgbClr val="FFFFFF"/>
              </a:solidFill>
              <a:latin typeface="方正兰亭细黑_GBK" charset="-122"/>
              <a:ea typeface="方正兰亭细黑_GBK" charset="-122"/>
              <a:sym typeface="Calibri" pitchFamily="34" charset="0"/>
            </a:endParaRPr>
          </a:p>
          <a:p>
            <a:pPr algn="ctr"/>
            <a:r>
              <a:rPr lang="zh-CN" altLang="en-US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</a:rPr>
              <a:t>宣导</a:t>
            </a:r>
          </a:p>
        </p:txBody>
      </p:sp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2"/>
          <p:cNvSpPr>
            <a:spLocks noChangeArrowheads="1"/>
          </p:cNvSpPr>
          <p:nvPr/>
        </p:nvSpPr>
        <p:spPr bwMode="auto">
          <a:xfrm>
            <a:off x="1914525" y="282575"/>
            <a:ext cx="2828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落地方法三 </a:t>
            </a:r>
            <a:r>
              <a:rPr lang="zh-CN" sz="2800" b="1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培训宣导</a:t>
            </a:r>
          </a:p>
        </p:txBody>
      </p:sp>
      <p:grpSp>
        <p:nvGrpSpPr>
          <p:cNvPr id="14339" name="组合 3"/>
          <p:cNvGrpSpPr>
            <a:grpSpLocks/>
          </p:cNvGrpSpPr>
          <p:nvPr/>
        </p:nvGrpSpPr>
        <p:grpSpPr bwMode="auto">
          <a:xfrm>
            <a:off x="1719263" y="1936750"/>
            <a:ext cx="4202112" cy="4202113"/>
            <a:chOff x="0" y="0"/>
            <a:chExt cx="4202689" cy="4202689"/>
          </a:xfrm>
        </p:grpSpPr>
        <p:sp>
          <p:nvSpPr>
            <p:cNvPr id="14340" name="圆角矩形 4"/>
            <p:cNvSpPr>
              <a:spLocks noChangeArrowheads="1"/>
            </p:cNvSpPr>
            <p:nvPr/>
          </p:nvSpPr>
          <p:spPr bwMode="auto">
            <a:xfrm>
              <a:off x="0" y="0"/>
              <a:ext cx="4202689" cy="4202689"/>
            </a:xfrm>
            <a:prstGeom prst="roundRect">
              <a:avLst>
                <a:gd name="adj" fmla="val 3370"/>
              </a:avLst>
            </a:prstGeom>
            <a:solidFill>
              <a:srgbClr val="487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方正兰亭细黑_GBK" charset="-122"/>
                <a:ea typeface="方正兰亭细黑_GBK" charset="-122"/>
              </a:endParaRPr>
            </a:p>
          </p:txBody>
        </p:sp>
        <p:sp>
          <p:nvSpPr>
            <p:cNvPr id="14341" name="圆角矩形 5"/>
            <p:cNvSpPr>
              <a:spLocks noChangeArrowheads="1"/>
            </p:cNvSpPr>
            <p:nvPr/>
          </p:nvSpPr>
          <p:spPr bwMode="auto">
            <a:xfrm>
              <a:off x="173861" y="173861"/>
              <a:ext cx="3854966" cy="3854966"/>
            </a:xfrm>
            <a:prstGeom prst="roundRect">
              <a:avLst>
                <a:gd name="adj" fmla="val 3370"/>
              </a:avLst>
            </a:prstGeom>
            <a:noFill/>
            <a:ln w="12700" cap="flat" cmpd="sng">
              <a:solidFill>
                <a:schemeClr val="bg1"/>
              </a:solidFill>
              <a:prstDash val="dash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方正兰亭细黑_GBK" charset="-122"/>
                <a:ea typeface="方正兰亭细黑_GBK" charset="-122"/>
              </a:endParaRPr>
            </a:p>
          </p:txBody>
        </p:sp>
      </p:grpSp>
      <p:sp>
        <p:nvSpPr>
          <p:cNvPr id="14342" name="矩形 1"/>
          <p:cNvSpPr>
            <a:spLocks noChangeArrowheads="1"/>
          </p:cNvSpPr>
          <p:nvPr/>
        </p:nvSpPr>
        <p:spPr bwMode="auto">
          <a:xfrm>
            <a:off x="7158038" y="2320925"/>
            <a:ext cx="357028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6600" b="1">
                <a:solidFill>
                  <a:srgbClr val="487AB5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会议宣导</a:t>
            </a:r>
          </a:p>
        </p:txBody>
      </p:sp>
      <p:sp>
        <p:nvSpPr>
          <p:cNvPr id="14343" name="文本框 2"/>
          <p:cNvSpPr>
            <a:spLocks noChangeArrowheads="1"/>
          </p:cNvSpPr>
          <p:nvPr/>
        </p:nvSpPr>
        <p:spPr bwMode="auto">
          <a:xfrm>
            <a:off x="6792913" y="3598863"/>
            <a:ext cx="4656137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从上到下，从文化发布会到各级部门会议，逐级进行企业文化的宣导、学习和探讨，人力资源部</a:t>
            </a:r>
            <a:r>
              <a:rPr 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/</a:t>
            </a: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企业文化部可参与并协助。</a:t>
            </a:r>
            <a:endParaRPr lang="zh-CN" altLang="en-US"/>
          </a:p>
        </p:txBody>
      </p:sp>
      <p:grpSp>
        <p:nvGrpSpPr>
          <p:cNvPr id="14344" name="组合 7"/>
          <p:cNvGrpSpPr>
            <a:grpSpLocks/>
          </p:cNvGrpSpPr>
          <p:nvPr/>
        </p:nvGrpSpPr>
        <p:grpSpPr bwMode="auto">
          <a:xfrm>
            <a:off x="2122488" y="2681288"/>
            <a:ext cx="3094037" cy="2805112"/>
            <a:chOff x="0" y="0"/>
            <a:chExt cx="693738" cy="628651"/>
          </a:xfrm>
        </p:grpSpPr>
        <p:sp>
          <p:nvSpPr>
            <p:cNvPr id="14345" name="Oval 2201"/>
            <p:cNvSpPr>
              <a:spLocks noChangeArrowheads="1"/>
            </p:cNvSpPr>
            <p:nvPr/>
          </p:nvSpPr>
          <p:spPr bwMode="auto">
            <a:xfrm>
              <a:off x="392112" y="0"/>
              <a:ext cx="168275" cy="1682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14346" name="Freeform 2202"/>
            <p:cNvSpPr>
              <a:spLocks noEditPoints="1" noChangeArrowheads="1"/>
            </p:cNvSpPr>
            <p:nvPr/>
          </p:nvSpPr>
          <p:spPr bwMode="auto">
            <a:xfrm>
              <a:off x="0" y="169863"/>
              <a:ext cx="693738" cy="458788"/>
            </a:xfrm>
            <a:custGeom>
              <a:avLst/>
              <a:gdLst>
                <a:gd name="T0" fmla="*/ 365 w 365"/>
                <a:gd name="T1" fmla="*/ 115 h 241"/>
                <a:gd name="T2" fmla="*/ 358 w 365"/>
                <a:gd name="T3" fmla="*/ 29 h 241"/>
                <a:gd name="T4" fmla="*/ 354 w 365"/>
                <a:gd name="T5" fmla="*/ 30 h 241"/>
                <a:gd name="T6" fmla="*/ 321 w 365"/>
                <a:gd name="T7" fmla="*/ 40 h 241"/>
                <a:gd name="T8" fmla="*/ 311 w 365"/>
                <a:gd name="T9" fmla="*/ 29 h 241"/>
                <a:gd name="T10" fmla="*/ 216 w 365"/>
                <a:gd name="T11" fmla="*/ 22 h 241"/>
                <a:gd name="T12" fmla="*/ 151 w 365"/>
                <a:gd name="T13" fmla="*/ 43 h 241"/>
                <a:gd name="T14" fmla="*/ 68 w 365"/>
                <a:gd name="T15" fmla="*/ 69 h 241"/>
                <a:gd name="T16" fmla="*/ 27 w 365"/>
                <a:gd name="T17" fmla="*/ 66 h 241"/>
                <a:gd name="T18" fmla="*/ 2 w 365"/>
                <a:gd name="T19" fmla="*/ 85 h 241"/>
                <a:gd name="T20" fmla="*/ 14 w 365"/>
                <a:gd name="T21" fmla="*/ 90 h 241"/>
                <a:gd name="T22" fmla="*/ 38 w 365"/>
                <a:gd name="T23" fmla="*/ 86 h 241"/>
                <a:gd name="T24" fmla="*/ 46 w 365"/>
                <a:gd name="T25" fmla="*/ 101 h 241"/>
                <a:gd name="T26" fmla="*/ 80 w 365"/>
                <a:gd name="T27" fmla="*/ 106 h 241"/>
                <a:gd name="T28" fmla="*/ 182 w 365"/>
                <a:gd name="T29" fmla="*/ 82 h 241"/>
                <a:gd name="T30" fmla="*/ 182 w 365"/>
                <a:gd name="T31" fmla="*/ 241 h 241"/>
                <a:gd name="T32" fmla="*/ 325 w 365"/>
                <a:gd name="T33" fmla="*/ 239 h 241"/>
                <a:gd name="T34" fmla="*/ 325 w 365"/>
                <a:gd name="T35" fmla="*/ 189 h 241"/>
                <a:gd name="T36" fmla="*/ 350 w 365"/>
                <a:gd name="T37" fmla="*/ 171 h 241"/>
                <a:gd name="T38" fmla="*/ 357 w 365"/>
                <a:gd name="T39" fmla="*/ 140 h 241"/>
                <a:gd name="T40" fmla="*/ 356 w 365"/>
                <a:gd name="T41" fmla="*/ 119 h 241"/>
                <a:gd name="T42" fmla="*/ 362 w 365"/>
                <a:gd name="T43" fmla="*/ 116 h 241"/>
                <a:gd name="T44" fmla="*/ 365 w 365"/>
                <a:gd name="T45" fmla="*/ 115 h 241"/>
                <a:gd name="T46" fmla="*/ 262 w 365"/>
                <a:gd name="T47" fmla="*/ 122 h 241"/>
                <a:gd name="T48" fmla="*/ 249 w 365"/>
                <a:gd name="T49" fmla="*/ 52 h 241"/>
                <a:gd name="T50" fmla="*/ 298 w 365"/>
                <a:gd name="T51" fmla="*/ 62 h 241"/>
                <a:gd name="T52" fmla="*/ 308 w 365"/>
                <a:gd name="T53" fmla="*/ 139 h 241"/>
                <a:gd name="T54" fmla="*/ 262 w 365"/>
                <a:gd name="T55" fmla="*/ 122 h 241"/>
                <a:gd name="T56" fmla="*/ 316 w 365"/>
                <a:gd name="T57" fmla="*/ 138 h 241"/>
                <a:gd name="T58" fmla="*/ 306 w 365"/>
                <a:gd name="T59" fmla="*/ 61 h 241"/>
                <a:gd name="T60" fmla="*/ 350 w 365"/>
                <a:gd name="T61" fmla="*/ 39 h 241"/>
                <a:gd name="T62" fmla="*/ 356 w 365"/>
                <a:gd name="T63" fmla="*/ 110 h 241"/>
                <a:gd name="T64" fmla="*/ 316 w 365"/>
                <a:gd name="T65" fmla="*/ 138 h 24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5"/>
                <a:gd name="T100" fmla="*/ 0 h 241"/>
                <a:gd name="T101" fmla="*/ 365 w 365"/>
                <a:gd name="T102" fmla="*/ 241 h 24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5" h="241">
                  <a:moveTo>
                    <a:pt x="365" y="115"/>
                  </a:moveTo>
                  <a:cubicBezTo>
                    <a:pt x="358" y="29"/>
                    <a:pt x="358" y="29"/>
                    <a:pt x="358" y="29"/>
                  </a:cubicBezTo>
                  <a:cubicBezTo>
                    <a:pt x="354" y="30"/>
                    <a:pt x="354" y="30"/>
                    <a:pt x="354" y="30"/>
                  </a:cubicBezTo>
                  <a:cubicBezTo>
                    <a:pt x="353" y="30"/>
                    <a:pt x="337" y="32"/>
                    <a:pt x="321" y="40"/>
                  </a:cubicBezTo>
                  <a:cubicBezTo>
                    <a:pt x="315" y="33"/>
                    <a:pt x="311" y="30"/>
                    <a:pt x="311" y="29"/>
                  </a:cubicBezTo>
                  <a:cubicBezTo>
                    <a:pt x="281" y="0"/>
                    <a:pt x="219" y="21"/>
                    <a:pt x="216" y="22"/>
                  </a:cubicBezTo>
                  <a:cubicBezTo>
                    <a:pt x="216" y="22"/>
                    <a:pt x="184" y="32"/>
                    <a:pt x="151" y="43"/>
                  </a:cubicBezTo>
                  <a:cubicBezTo>
                    <a:pt x="115" y="55"/>
                    <a:pt x="77" y="67"/>
                    <a:pt x="68" y="69"/>
                  </a:cubicBezTo>
                  <a:cubicBezTo>
                    <a:pt x="63" y="66"/>
                    <a:pt x="49" y="57"/>
                    <a:pt x="27" y="66"/>
                  </a:cubicBezTo>
                  <a:cubicBezTo>
                    <a:pt x="9" y="73"/>
                    <a:pt x="0" y="80"/>
                    <a:pt x="2" y="85"/>
                  </a:cubicBezTo>
                  <a:cubicBezTo>
                    <a:pt x="3" y="91"/>
                    <a:pt x="12" y="90"/>
                    <a:pt x="14" y="90"/>
                  </a:cubicBezTo>
                  <a:cubicBezTo>
                    <a:pt x="14" y="90"/>
                    <a:pt x="32" y="87"/>
                    <a:pt x="38" y="86"/>
                  </a:cubicBezTo>
                  <a:cubicBezTo>
                    <a:pt x="39" y="90"/>
                    <a:pt x="40" y="96"/>
                    <a:pt x="46" y="101"/>
                  </a:cubicBezTo>
                  <a:cubicBezTo>
                    <a:pt x="53" y="107"/>
                    <a:pt x="65" y="109"/>
                    <a:pt x="80" y="106"/>
                  </a:cubicBezTo>
                  <a:cubicBezTo>
                    <a:pt x="103" y="101"/>
                    <a:pt x="164" y="86"/>
                    <a:pt x="182" y="82"/>
                  </a:cubicBezTo>
                  <a:cubicBezTo>
                    <a:pt x="182" y="92"/>
                    <a:pt x="182" y="241"/>
                    <a:pt x="182" y="241"/>
                  </a:cubicBezTo>
                  <a:cubicBezTo>
                    <a:pt x="325" y="239"/>
                    <a:pt x="325" y="239"/>
                    <a:pt x="325" y="239"/>
                  </a:cubicBezTo>
                  <a:cubicBezTo>
                    <a:pt x="325" y="239"/>
                    <a:pt x="325" y="195"/>
                    <a:pt x="325" y="189"/>
                  </a:cubicBezTo>
                  <a:cubicBezTo>
                    <a:pt x="336" y="186"/>
                    <a:pt x="345" y="181"/>
                    <a:pt x="350" y="171"/>
                  </a:cubicBezTo>
                  <a:cubicBezTo>
                    <a:pt x="356" y="162"/>
                    <a:pt x="357" y="151"/>
                    <a:pt x="357" y="140"/>
                  </a:cubicBezTo>
                  <a:cubicBezTo>
                    <a:pt x="357" y="133"/>
                    <a:pt x="357" y="125"/>
                    <a:pt x="356" y="119"/>
                  </a:cubicBezTo>
                  <a:cubicBezTo>
                    <a:pt x="358" y="118"/>
                    <a:pt x="360" y="117"/>
                    <a:pt x="362" y="116"/>
                  </a:cubicBezTo>
                  <a:lnTo>
                    <a:pt x="365" y="115"/>
                  </a:lnTo>
                  <a:close/>
                  <a:moveTo>
                    <a:pt x="262" y="122"/>
                  </a:moveTo>
                  <a:cubicBezTo>
                    <a:pt x="261" y="117"/>
                    <a:pt x="250" y="60"/>
                    <a:pt x="249" y="52"/>
                  </a:cubicBezTo>
                  <a:cubicBezTo>
                    <a:pt x="258" y="52"/>
                    <a:pt x="280" y="52"/>
                    <a:pt x="298" y="62"/>
                  </a:cubicBezTo>
                  <a:cubicBezTo>
                    <a:pt x="308" y="139"/>
                    <a:pt x="308" y="139"/>
                    <a:pt x="308" y="139"/>
                  </a:cubicBezTo>
                  <a:cubicBezTo>
                    <a:pt x="298" y="134"/>
                    <a:pt x="281" y="125"/>
                    <a:pt x="262" y="122"/>
                  </a:cubicBezTo>
                  <a:close/>
                  <a:moveTo>
                    <a:pt x="316" y="138"/>
                  </a:moveTo>
                  <a:cubicBezTo>
                    <a:pt x="306" y="61"/>
                    <a:pt x="306" y="61"/>
                    <a:pt x="306" y="61"/>
                  </a:cubicBezTo>
                  <a:cubicBezTo>
                    <a:pt x="320" y="47"/>
                    <a:pt x="342" y="41"/>
                    <a:pt x="350" y="39"/>
                  </a:cubicBezTo>
                  <a:cubicBezTo>
                    <a:pt x="351" y="47"/>
                    <a:pt x="356" y="105"/>
                    <a:pt x="356" y="110"/>
                  </a:cubicBezTo>
                  <a:cubicBezTo>
                    <a:pt x="339" y="117"/>
                    <a:pt x="324" y="131"/>
                    <a:pt x="316" y="1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</p:grpSp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2"/>
          <p:cNvSpPr>
            <a:spLocks noChangeArrowheads="1"/>
          </p:cNvSpPr>
          <p:nvPr/>
        </p:nvSpPr>
        <p:spPr bwMode="auto">
          <a:xfrm>
            <a:off x="1914525" y="282575"/>
            <a:ext cx="2828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落地方法三 </a:t>
            </a:r>
            <a:r>
              <a:rPr lang="zh-CN" sz="2800" b="1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培训宣导</a:t>
            </a:r>
          </a:p>
        </p:txBody>
      </p:sp>
      <p:grpSp>
        <p:nvGrpSpPr>
          <p:cNvPr id="15363" name="组合 3"/>
          <p:cNvGrpSpPr>
            <a:grpSpLocks/>
          </p:cNvGrpSpPr>
          <p:nvPr/>
        </p:nvGrpSpPr>
        <p:grpSpPr bwMode="auto">
          <a:xfrm>
            <a:off x="1719263" y="1936750"/>
            <a:ext cx="4202112" cy="4202113"/>
            <a:chOff x="0" y="0"/>
            <a:chExt cx="4202689" cy="4202689"/>
          </a:xfrm>
        </p:grpSpPr>
        <p:sp>
          <p:nvSpPr>
            <p:cNvPr id="15364" name="圆角矩形 4"/>
            <p:cNvSpPr>
              <a:spLocks noChangeArrowheads="1"/>
            </p:cNvSpPr>
            <p:nvPr/>
          </p:nvSpPr>
          <p:spPr bwMode="auto">
            <a:xfrm>
              <a:off x="0" y="0"/>
              <a:ext cx="4202689" cy="4202689"/>
            </a:xfrm>
            <a:prstGeom prst="roundRect">
              <a:avLst>
                <a:gd name="adj" fmla="val 3370"/>
              </a:avLst>
            </a:prstGeom>
            <a:solidFill>
              <a:srgbClr val="487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方正兰亭细黑_GBK" charset="-122"/>
                <a:ea typeface="方正兰亭细黑_GBK" charset="-122"/>
              </a:endParaRPr>
            </a:p>
          </p:txBody>
        </p:sp>
        <p:sp>
          <p:nvSpPr>
            <p:cNvPr id="15365" name="圆角矩形 5"/>
            <p:cNvSpPr>
              <a:spLocks noChangeArrowheads="1"/>
            </p:cNvSpPr>
            <p:nvPr/>
          </p:nvSpPr>
          <p:spPr bwMode="auto">
            <a:xfrm>
              <a:off x="173861" y="173861"/>
              <a:ext cx="3854966" cy="3854966"/>
            </a:xfrm>
            <a:prstGeom prst="roundRect">
              <a:avLst>
                <a:gd name="adj" fmla="val 3370"/>
              </a:avLst>
            </a:prstGeom>
            <a:noFill/>
            <a:ln w="12700" cap="flat" cmpd="sng">
              <a:solidFill>
                <a:schemeClr val="bg1"/>
              </a:solidFill>
              <a:prstDash val="dash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方正兰亭细黑_GBK" charset="-122"/>
                <a:ea typeface="方正兰亭细黑_GBK" charset="-122"/>
              </a:endParaRPr>
            </a:p>
          </p:txBody>
        </p:sp>
      </p:grpSp>
      <p:sp>
        <p:nvSpPr>
          <p:cNvPr id="15366" name="矩形 1"/>
          <p:cNvSpPr>
            <a:spLocks noChangeArrowheads="1"/>
          </p:cNvSpPr>
          <p:nvPr/>
        </p:nvSpPr>
        <p:spPr bwMode="auto">
          <a:xfrm>
            <a:off x="7158038" y="2320925"/>
            <a:ext cx="357028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6600" b="1">
                <a:solidFill>
                  <a:srgbClr val="487AB5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新人培训</a:t>
            </a:r>
            <a:endParaRPr lang="zh-CN" altLang="en-US"/>
          </a:p>
        </p:txBody>
      </p:sp>
      <p:sp>
        <p:nvSpPr>
          <p:cNvPr id="15367" name="文本框 2"/>
          <p:cNvSpPr>
            <a:spLocks noChangeArrowheads="1"/>
          </p:cNvSpPr>
          <p:nvPr/>
        </p:nvSpPr>
        <p:spPr bwMode="auto">
          <a:xfrm>
            <a:off x="6792913" y="3598863"/>
            <a:ext cx="4656137" cy="78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开发</a:t>
            </a:r>
            <a:r>
              <a:rPr 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《</a:t>
            </a: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×</a:t>
            </a:r>
            <a:r>
              <a:rPr 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×</a:t>
            </a: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公司企业文化</a:t>
            </a:r>
            <a:r>
              <a:rPr 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》</a:t>
            </a: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标准课件，对新员工实施至少</a:t>
            </a:r>
            <a:r>
              <a:rPr 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3</a:t>
            </a: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小时的入职培训。</a:t>
            </a:r>
            <a:endParaRPr lang="zh-CN" altLang="en-US"/>
          </a:p>
        </p:txBody>
      </p:sp>
      <p:grpSp>
        <p:nvGrpSpPr>
          <p:cNvPr id="15368" name="组合 3"/>
          <p:cNvGrpSpPr>
            <a:grpSpLocks/>
          </p:cNvGrpSpPr>
          <p:nvPr/>
        </p:nvGrpSpPr>
        <p:grpSpPr bwMode="auto">
          <a:xfrm>
            <a:off x="2351088" y="2708275"/>
            <a:ext cx="2994025" cy="2925763"/>
            <a:chOff x="0" y="0"/>
            <a:chExt cx="631825" cy="617537"/>
          </a:xfrm>
        </p:grpSpPr>
        <p:sp>
          <p:nvSpPr>
            <p:cNvPr id="15369" name="Freeform 2220"/>
            <p:cNvSpPr>
              <a:spLocks noChangeArrowheads="1"/>
            </p:cNvSpPr>
            <p:nvPr/>
          </p:nvSpPr>
          <p:spPr bwMode="auto">
            <a:xfrm>
              <a:off x="0" y="496887"/>
              <a:ext cx="150813" cy="120650"/>
            </a:xfrm>
            <a:custGeom>
              <a:avLst/>
              <a:gdLst>
                <a:gd name="T0" fmla="*/ 77 w 79"/>
                <a:gd name="T1" fmla="*/ 64 h 64"/>
                <a:gd name="T2" fmla="*/ 39 w 79"/>
                <a:gd name="T3" fmla="*/ 4 h 64"/>
                <a:gd name="T4" fmla="*/ 2 w 79"/>
                <a:gd name="T5" fmla="*/ 64 h 64"/>
                <a:gd name="T6" fmla="*/ 77 w 79"/>
                <a:gd name="T7" fmla="*/ 64 h 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9"/>
                <a:gd name="T13" fmla="*/ 0 h 64"/>
                <a:gd name="T14" fmla="*/ 79 w 79"/>
                <a:gd name="T15" fmla="*/ 64 h 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9" h="64">
                  <a:moveTo>
                    <a:pt x="77" y="64"/>
                  </a:moveTo>
                  <a:cubicBezTo>
                    <a:pt x="79" y="0"/>
                    <a:pt x="39" y="4"/>
                    <a:pt x="39" y="4"/>
                  </a:cubicBezTo>
                  <a:cubicBezTo>
                    <a:pt x="39" y="4"/>
                    <a:pt x="0" y="0"/>
                    <a:pt x="2" y="64"/>
                  </a:cubicBezTo>
                  <a:lnTo>
                    <a:pt x="77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15370" name="Oval 2221"/>
            <p:cNvSpPr>
              <a:spLocks noChangeArrowheads="1"/>
            </p:cNvSpPr>
            <p:nvPr/>
          </p:nvSpPr>
          <p:spPr bwMode="auto">
            <a:xfrm>
              <a:off x="36513" y="409575"/>
              <a:ext cx="76200" cy="76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15371" name="Freeform 2222"/>
            <p:cNvSpPr>
              <a:spLocks noChangeArrowheads="1"/>
            </p:cNvSpPr>
            <p:nvPr/>
          </p:nvSpPr>
          <p:spPr bwMode="auto">
            <a:xfrm>
              <a:off x="176213" y="496887"/>
              <a:ext cx="149225" cy="120650"/>
            </a:xfrm>
            <a:custGeom>
              <a:avLst/>
              <a:gdLst>
                <a:gd name="T0" fmla="*/ 39 w 78"/>
                <a:gd name="T1" fmla="*/ 4 h 64"/>
                <a:gd name="T2" fmla="*/ 2 w 78"/>
                <a:gd name="T3" fmla="*/ 64 h 64"/>
                <a:gd name="T4" fmla="*/ 76 w 78"/>
                <a:gd name="T5" fmla="*/ 64 h 64"/>
                <a:gd name="T6" fmla="*/ 39 w 78"/>
                <a:gd name="T7" fmla="*/ 4 h 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8"/>
                <a:gd name="T13" fmla="*/ 0 h 64"/>
                <a:gd name="T14" fmla="*/ 78 w 78"/>
                <a:gd name="T15" fmla="*/ 64 h 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8" h="64">
                  <a:moveTo>
                    <a:pt x="39" y="4"/>
                  </a:moveTo>
                  <a:cubicBezTo>
                    <a:pt x="39" y="4"/>
                    <a:pt x="0" y="0"/>
                    <a:pt x="2" y="64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78" y="0"/>
                    <a:pt x="39" y="4"/>
                    <a:pt x="39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15372" name="Oval 2223"/>
            <p:cNvSpPr>
              <a:spLocks noChangeArrowheads="1"/>
            </p:cNvSpPr>
            <p:nvPr/>
          </p:nvSpPr>
          <p:spPr bwMode="auto">
            <a:xfrm>
              <a:off x="212725" y="409575"/>
              <a:ext cx="76200" cy="76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15373" name="Freeform 2224"/>
            <p:cNvSpPr>
              <a:spLocks noChangeArrowheads="1"/>
            </p:cNvSpPr>
            <p:nvPr/>
          </p:nvSpPr>
          <p:spPr bwMode="auto">
            <a:xfrm>
              <a:off x="352425" y="496887"/>
              <a:ext cx="149225" cy="120650"/>
            </a:xfrm>
            <a:custGeom>
              <a:avLst/>
              <a:gdLst>
                <a:gd name="T0" fmla="*/ 40 w 79"/>
                <a:gd name="T1" fmla="*/ 4 h 64"/>
                <a:gd name="T2" fmla="*/ 2 w 79"/>
                <a:gd name="T3" fmla="*/ 64 h 64"/>
                <a:gd name="T4" fmla="*/ 77 w 79"/>
                <a:gd name="T5" fmla="*/ 64 h 64"/>
                <a:gd name="T6" fmla="*/ 40 w 79"/>
                <a:gd name="T7" fmla="*/ 4 h 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9"/>
                <a:gd name="T13" fmla="*/ 0 h 64"/>
                <a:gd name="T14" fmla="*/ 79 w 79"/>
                <a:gd name="T15" fmla="*/ 64 h 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9" h="64">
                  <a:moveTo>
                    <a:pt x="40" y="4"/>
                  </a:moveTo>
                  <a:cubicBezTo>
                    <a:pt x="40" y="4"/>
                    <a:pt x="0" y="0"/>
                    <a:pt x="2" y="64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79" y="0"/>
                    <a:pt x="40" y="4"/>
                    <a:pt x="40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15374" name="Oval 2225"/>
            <p:cNvSpPr>
              <a:spLocks noChangeArrowheads="1"/>
            </p:cNvSpPr>
            <p:nvPr/>
          </p:nvSpPr>
          <p:spPr bwMode="auto">
            <a:xfrm>
              <a:off x="388938" y="409575"/>
              <a:ext cx="77788" cy="76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15375" name="Oval 2226"/>
            <p:cNvSpPr>
              <a:spLocks noChangeArrowheads="1"/>
            </p:cNvSpPr>
            <p:nvPr/>
          </p:nvSpPr>
          <p:spPr bwMode="auto">
            <a:xfrm>
              <a:off x="487363" y="65087"/>
              <a:ext cx="69850" cy="714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15376" name="Freeform 2227"/>
            <p:cNvSpPr>
              <a:spLocks noEditPoints="1" noChangeArrowheads="1"/>
            </p:cNvSpPr>
            <p:nvPr/>
          </p:nvSpPr>
          <p:spPr bwMode="auto">
            <a:xfrm>
              <a:off x="3175" y="0"/>
              <a:ext cx="628650" cy="377825"/>
            </a:xfrm>
            <a:custGeom>
              <a:avLst/>
              <a:gdLst>
                <a:gd name="T0" fmla="*/ 261 w 330"/>
                <a:gd name="T1" fmla="*/ 153 h 199"/>
                <a:gd name="T2" fmla="*/ 262 w 330"/>
                <a:gd name="T3" fmla="*/ 168 h 199"/>
                <a:gd name="T4" fmla="*/ 309 w 330"/>
                <a:gd name="T5" fmla="*/ 169 h 199"/>
                <a:gd name="T6" fmla="*/ 323 w 330"/>
                <a:gd name="T7" fmla="*/ 134 h 199"/>
                <a:gd name="T8" fmla="*/ 313 w 330"/>
                <a:gd name="T9" fmla="*/ 107 h 199"/>
                <a:gd name="T10" fmla="*/ 271 w 330"/>
                <a:gd name="T11" fmla="*/ 81 h 199"/>
                <a:gd name="T12" fmla="*/ 232 w 330"/>
                <a:gd name="T13" fmla="*/ 109 h 199"/>
                <a:gd name="T14" fmla="*/ 222 w 330"/>
                <a:gd name="T15" fmla="*/ 127 h 199"/>
                <a:gd name="T16" fmla="*/ 207 w 330"/>
                <a:gd name="T17" fmla="*/ 120 h 199"/>
                <a:gd name="T18" fmla="*/ 207 w 330"/>
                <a:gd name="T19" fmla="*/ 0 h 199"/>
                <a:gd name="T20" fmla="*/ 204 w 330"/>
                <a:gd name="T21" fmla="*/ 0 h 199"/>
                <a:gd name="T22" fmla="*/ 0 w 330"/>
                <a:gd name="T23" fmla="*/ 0 h 199"/>
                <a:gd name="T24" fmla="*/ 0 w 330"/>
                <a:gd name="T25" fmla="*/ 178 h 199"/>
                <a:gd name="T26" fmla="*/ 207 w 330"/>
                <a:gd name="T27" fmla="*/ 178 h 199"/>
                <a:gd name="T28" fmla="*/ 207 w 330"/>
                <a:gd name="T29" fmla="*/ 147 h 199"/>
                <a:gd name="T30" fmla="*/ 212 w 330"/>
                <a:gd name="T31" fmla="*/ 150 h 199"/>
                <a:gd name="T32" fmla="*/ 239 w 330"/>
                <a:gd name="T33" fmla="*/ 148 h 199"/>
                <a:gd name="T34" fmla="*/ 239 w 330"/>
                <a:gd name="T35" fmla="*/ 199 h 199"/>
                <a:gd name="T36" fmla="*/ 310 w 330"/>
                <a:gd name="T37" fmla="*/ 199 h 199"/>
                <a:gd name="T38" fmla="*/ 311 w 330"/>
                <a:gd name="T39" fmla="*/ 173 h 199"/>
                <a:gd name="T40" fmla="*/ 257 w 330"/>
                <a:gd name="T41" fmla="*/ 173 h 199"/>
                <a:gd name="T42" fmla="*/ 257 w 330"/>
                <a:gd name="T43" fmla="*/ 124 h 199"/>
                <a:gd name="T44" fmla="*/ 299 w 330"/>
                <a:gd name="T45" fmla="*/ 124 h 199"/>
                <a:gd name="T46" fmla="*/ 299 w 330"/>
                <a:gd name="T47" fmla="*/ 145 h 199"/>
                <a:gd name="T48" fmla="*/ 261 w 330"/>
                <a:gd name="T49" fmla="*/ 153 h 199"/>
                <a:gd name="T50" fmla="*/ 202 w 330"/>
                <a:gd name="T51" fmla="*/ 173 h 199"/>
                <a:gd name="T52" fmla="*/ 5 w 330"/>
                <a:gd name="T53" fmla="*/ 173 h 199"/>
                <a:gd name="T54" fmla="*/ 5 w 330"/>
                <a:gd name="T55" fmla="*/ 6 h 199"/>
                <a:gd name="T56" fmla="*/ 202 w 330"/>
                <a:gd name="T57" fmla="*/ 6 h 199"/>
                <a:gd name="T58" fmla="*/ 202 w 330"/>
                <a:gd name="T59" fmla="*/ 117 h 199"/>
                <a:gd name="T60" fmla="*/ 180 w 330"/>
                <a:gd name="T61" fmla="*/ 107 h 199"/>
                <a:gd name="T62" fmla="*/ 177 w 330"/>
                <a:gd name="T63" fmla="*/ 112 h 199"/>
                <a:gd name="T64" fmla="*/ 113 w 330"/>
                <a:gd name="T65" fmla="*/ 77 h 199"/>
                <a:gd name="T66" fmla="*/ 110 w 330"/>
                <a:gd name="T67" fmla="*/ 83 h 199"/>
                <a:gd name="T68" fmla="*/ 174 w 330"/>
                <a:gd name="T69" fmla="*/ 118 h 199"/>
                <a:gd name="T70" fmla="*/ 171 w 330"/>
                <a:gd name="T71" fmla="*/ 124 h 199"/>
                <a:gd name="T72" fmla="*/ 202 w 330"/>
                <a:gd name="T73" fmla="*/ 144 h 199"/>
                <a:gd name="T74" fmla="*/ 202 w 330"/>
                <a:gd name="T75" fmla="*/ 173 h 19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30"/>
                <a:gd name="T115" fmla="*/ 0 h 199"/>
                <a:gd name="T116" fmla="*/ 330 w 330"/>
                <a:gd name="T117" fmla="*/ 199 h 19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30" h="199">
                  <a:moveTo>
                    <a:pt x="261" y="153"/>
                  </a:moveTo>
                  <a:cubicBezTo>
                    <a:pt x="261" y="156"/>
                    <a:pt x="261" y="165"/>
                    <a:pt x="262" y="168"/>
                  </a:cubicBezTo>
                  <a:cubicBezTo>
                    <a:pt x="265" y="168"/>
                    <a:pt x="309" y="169"/>
                    <a:pt x="309" y="169"/>
                  </a:cubicBezTo>
                  <a:cubicBezTo>
                    <a:pt x="317" y="168"/>
                    <a:pt x="330" y="162"/>
                    <a:pt x="323" y="134"/>
                  </a:cubicBezTo>
                  <a:cubicBezTo>
                    <a:pt x="320" y="122"/>
                    <a:pt x="318" y="116"/>
                    <a:pt x="313" y="107"/>
                  </a:cubicBezTo>
                  <a:cubicBezTo>
                    <a:pt x="299" y="78"/>
                    <a:pt x="271" y="81"/>
                    <a:pt x="271" y="81"/>
                  </a:cubicBezTo>
                  <a:cubicBezTo>
                    <a:pt x="271" y="81"/>
                    <a:pt x="249" y="80"/>
                    <a:pt x="232" y="109"/>
                  </a:cubicBezTo>
                  <a:cubicBezTo>
                    <a:pt x="228" y="116"/>
                    <a:pt x="225" y="121"/>
                    <a:pt x="222" y="127"/>
                  </a:cubicBezTo>
                  <a:cubicBezTo>
                    <a:pt x="207" y="120"/>
                    <a:pt x="207" y="120"/>
                    <a:pt x="207" y="12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207" y="178"/>
                    <a:pt x="207" y="178"/>
                    <a:pt x="207" y="178"/>
                  </a:cubicBezTo>
                  <a:cubicBezTo>
                    <a:pt x="207" y="147"/>
                    <a:pt x="207" y="147"/>
                    <a:pt x="207" y="147"/>
                  </a:cubicBezTo>
                  <a:cubicBezTo>
                    <a:pt x="209" y="148"/>
                    <a:pt x="210" y="149"/>
                    <a:pt x="212" y="150"/>
                  </a:cubicBezTo>
                  <a:cubicBezTo>
                    <a:pt x="230" y="159"/>
                    <a:pt x="239" y="148"/>
                    <a:pt x="239" y="148"/>
                  </a:cubicBezTo>
                  <a:cubicBezTo>
                    <a:pt x="239" y="199"/>
                    <a:pt x="239" y="199"/>
                    <a:pt x="239" y="199"/>
                  </a:cubicBezTo>
                  <a:cubicBezTo>
                    <a:pt x="310" y="199"/>
                    <a:pt x="310" y="199"/>
                    <a:pt x="310" y="199"/>
                  </a:cubicBezTo>
                  <a:cubicBezTo>
                    <a:pt x="311" y="173"/>
                    <a:pt x="311" y="173"/>
                    <a:pt x="311" y="173"/>
                  </a:cubicBezTo>
                  <a:cubicBezTo>
                    <a:pt x="257" y="173"/>
                    <a:pt x="257" y="173"/>
                    <a:pt x="257" y="173"/>
                  </a:cubicBezTo>
                  <a:cubicBezTo>
                    <a:pt x="257" y="124"/>
                    <a:pt x="257" y="124"/>
                    <a:pt x="257" y="124"/>
                  </a:cubicBezTo>
                  <a:cubicBezTo>
                    <a:pt x="299" y="124"/>
                    <a:pt x="299" y="124"/>
                    <a:pt x="299" y="124"/>
                  </a:cubicBezTo>
                  <a:cubicBezTo>
                    <a:pt x="299" y="145"/>
                    <a:pt x="299" y="145"/>
                    <a:pt x="299" y="145"/>
                  </a:cubicBezTo>
                  <a:cubicBezTo>
                    <a:pt x="299" y="145"/>
                    <a:pt x="264" y="153"/>
                    <a:pt x="261" y="153"/>
                  </a:cubicBezTo>
                  <a:close/>
                  <a:moveTo>
                    <a:pt x="202" y="173"/>
                  </a:moveTo>
                  <a:cubicBezTo>
                    <a:pt x="196" y="173"/>
                    <a:pt x="10" y="173"/>
                    <a:pt x="5" y="173"/>
                  </a:cubicBezTo>
                  <a:cubicBezTo>
                    <a:pt x="5" y="168"/>
                    <a:pt x="5" y="11"/>
                    <a:pt x="5" y="6"/>
                  </a:cubicBezTo>
                  <a:cubicBezTo>
                    <a:pt x="10" y="6"/>
                    <a:pt x="196" y="6"/>
                    <a:pt x="202" y="6"/>
                  </a:cubicBezTo>
                  <a:cubicBezTo>
                    <a:pt x="202" y="9"/>
                    <a:pt x="202" y="70"/>
                    <a:pt x="202" y="117"/>
                  </a:cubicBezTo>
                  <a:cubicBezTo>
                    <a:pt x="180" y="107"/>
                    <a:pt x="180" y="107"/>
                    <a:pt x="180" y="107"/>
                  </a:cubicBezTo>
                  <a:cubicBezTo>
                    <a:pt x="177" y="112"/>
                    <a:pt x="177" y="112"/>
                    <a:pt x="177" y="112"/>
                  </a:cubicBezTo>
                  <a:cubicBezTo>
                    <a:pt x="113" y="77"/>
                    <a:pt x="113" y="77"/>
                    <a:pt x="113" y="77"/>
                  </a:cubicBezTo>
                  <a:cubicBezTo>
                    <a:pt x="110" y="83"/>
                    <a:pt x="110" y="83"/>
                    <a:pt x="110" y="83"/>
                  </a:cubicBezTo>
                  <a:cubicBezTo>
                    <a:pt x="174" y="118"/>
                    <a:pt x="174" y="118"/>
                    <a:pt x="174" y="118"/>
                  </a:cubicBezTo>
                  <a:cubicBezTo>
                    <a:pt x="171" y="124"/>
                    <a:pt x="171" y="124"/>
                    <a:pt x="171" y="124"/>
                  </a:cubicBezTo>
                  <a:cubicBezTo>
                    <a:pt x="171" y="124"/>
                    <a:pt x="187" y="135"/>
                    <a:pt x="202" y="144"/>
                  </a:cubicBezTo>
                  <a:cubicBezTo>
                    <a:pt x="202" y="160"/>
                    <a:pt x="202" y="171"/>
                    <a:pt x="202" y="1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</p:grpSp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8"/>
          <p:cNvSpPr>
            <a:spLocks noChangeArrowheads="1"/>
          </p:cNvSpPr>
          <p:nvPr/>
        </p:nvSpPr>
        <p:spPr bwMode="auto">
          <a:xfrm>
            <a:off x="0" y="0"/>
            <a:ext cx="12192000" cy="1514475"/>
          </a:xfrm>
          <a:prstGeom prst="rect">
            <a:avLst/>
          </a:prstGeom>
          <a:solidFill>
            <a:srgbClr val="487AB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</a:endParaRPr>
          </a:p>
        </p:txBody>
      </p:sp>
      <p:sp>
        <p:nvSpPr>
          <p:cNvPr id="16387" name="TextBox 15"/>
          <p:cNvSpPr>
            <a:spLocks noChangeArrowheads="1"/>
          </p:cNvSpPr>
          <p:nvPr/>
        </p:nvSpPr>
        <p:spPr bwMode="auto">
          <a:xfrm>
            <a:off x="655638" y="1025525"/>
            <a:ext cx="1655762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方正兰亭细黑_GBK" charset="-122"/>
                <a:ea typeface="Adobe 宋体 Std L" pitchFamily="2" charset="-122"/>
                <a:sym typeface="方正兰亭细黑_GBK" charset="-122"/>
              </a:rPr>
              <a:t>Transition Page</a:t>
            </a:r>
          </a:p>
        </p:txBody>
      </p:sp>
      <p:sp>
        <p:nvSpPr>
          <p:cNvPr id="16388" name="文本框 13"/>
          <p:cNvSpPr>
            <a:spLocks noChangeArrowheads="1"/>
          </p:cNvSpPr>
          <p:nvPr/>
        </p:nvSpPr>
        <p:spPr bwMode="auto">
          <a:xfrm>
            <a:off x="655638" y="584200"/>
            <a:ext cx="16557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2400" b="1">
                <a:solidFill>
                  <a:schemeClr val="bg1"/>
                </a:solidFill>
                <a:latin typeface="方正兰亭细黑_GBK" charset="-122"/>
                <a:ea typeface="微软雅黑" pitchFamily="34" charset="-122"/>
              </a:rPr>
              <a:t>过渡页</a:t>
            </a:r>
          </a:p>
        </p:txBody>
      </p:sp>
      <p:grpSp>
        <p:nvGrpSpPr>
          <p:cNvPr id="16389" name="组合 19"/>
          <p:cNvGrpSpPr>
            <a:grpSpLocks/>
          </p:cNvGrpSpPr>
          <p:nvPr/>
        </p:nvGrpSpPr>
        <p:grpSpPr bwMode="auto">
          <a:xfrm>
            <a:off x="1968500" y="2643188"/>
            <a:ext cx="8255000" cy="3116262"/>
            <a:chOff x="0" y="0"/>
            <a:chExt cx="7503160" cy="2832100"/>
          </a:xfrm>
        </p:grpSpPr>
        <p:sp>
          <p:nvSpPr>
            <p:cNvPr id="16390" name="六边形 20"/>
            <p:cNvSpPr>
              <a:spLocks noChangeArrowheads="1"/>
            </p:cNvSpPr>
            <p:nvPr/>
          </p:nvSpPr>
          <p:spPr bwMode="auto">
            <a:xfrm>
              <a:off x="1326748" y="0"/>
              <a:ext cx="1546860" cy="1333500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触目</a:t>
              </a:r>
              <a:endParaRPr lang="zh-CN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可及</a:t>
              </a:r>
            </a:p>
          </p:txBody>
        </p:sp>
        <p:sp>
          <p:nvSpPr>
            <p:cNvPr id="16391" name="六边形 21"/>
            <p:cNvSpPr>
              <a:spLocks noChangeArrowheads="1"/>
            </p:cNvSpPr>
            <p:nvPr/>
          </p:nvSpPr>
          <p:spPr bwMode="auto">
            <a:xfrm>
              <a:off x="1326748" y="1498600"/>
              <a:ext cx="1546860" cy="1333500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培训</a:t>
              </a:r>
              <a:endParaRPr lang="zh-CN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宣导</a:t>
              </a:r>
            </a:p>
          </p:txBody>
        </p:sp>
        <p:sp>
          <p:nvSpPr>
            <p:cNvPr id="16392" name="六边形 22"/>
            <p:cNvSpPr>
              <a:spLocks noChangeArrowheads="1"/>
            </p:cNvSpPr>
            <p:nvPr/>
          </p:nvSpPr>
          <p:spPr bwMode="auto">
            <a:xfrm>
              <a:off x="4629553" y="0"/>
              <a:ext cx="1546860" cy="1333500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标杆</a:t>
              </a:r>
              <a:endParaRPr lang="zh-CN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示范</a:t>
              </a:r>
            </a:p>
          </p:txBody>
        </p:sp>
        <p:sp>
          <p:nvSpPr>
            <p:cNvPr id="16393" name="六边形 23"/>
            <p:cNvSpPr>
              <a:spLocks noChangeArrowheads="1"/>
            </p:cNvSpPr>
            <p:nvPr/>
          </p:nvSpPr>
          <p:spPr bwMode="auto">
            <a:xfrm>
              <a:off x="4629553" y="1498600"/>
              <a:ext cx="1546860" cy="1333500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仪式</a:t>
              </a:r>
              <a:endParaRPr lang="zh-CN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强化</a:t>
              </a:r>
            </a:p>
          </p:txBody>
        </p:sp>
        <p:sp>
          <p:nvSpPr>
            <p:cNvPr id="16394" name="六边形 24"/>
            <p:cNvSpPr>
              <a:spLocks noChangeArrowheads="1"/>
            </p:cNvSpPr>
            <p:nvPr/>
          </p:nvSpPr>
          <p:spPr bwMode="auto">
            <a:xfrm>
              <a:off x="0" y="749300"/>
              <a:ext cx="1546860" cy="1333500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成文</a:t>
              </a:r>
              <a:endParaRPr lang="zh-CN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入册</a:t>
              </a:r>
            </a:p>
          </p:txBody>
        </p:sp>
        <p:sp>
          <p:nvSpPr>
            <p:cNvPr id="16395" name="六边形 25"/>
            <p:cNvSpPr>
              <a:spLocks noChangeArrowheads="1"/>
            </p:cNvSpPr>
            <p:nvPr/>
          </p:nvSpPr>
          <p:spPr bwMode="auto">
            <a:xfrm>
              <a:off x="5956300" y="749300"/>
              <a:ext cx="1546860" cy="1333500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互动</a:t>
              </a:r>
              <a:endParaRPr lang="zh-CN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参与</a:t>
              </a:r>
            </a:p>
          </p:txBody>
        </p:sp>
        <p:sp>
          <p:nvSpPr>
            <p:cNvPr id="16396" name="六边形 26"/>
            <p:cNvSpPr>
              <a:spLocks noChangeArrowheads="1"/>
            </p:cNvSpPr>
            <p:nvPr/>
          </p:nvSpPr>
          <p:spPr bwMode="auto">
            <a:xfrm>
              <a:off x="2653496" y="488949"/>
              <a:ext cx="2196169" cy="1893249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44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机制</a:t>
              </a:r>
              <a:endParaRPr lang="zh-CN" sz="44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44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保障</a:t>
              </a:r>
            </a:p>
          </p:txBody>
        </p:sp>
      </p:grpSp>
      <p:sp>
        <p:nvSpPr>
          <p:cNvPr id="16397" name="六边形 10"/>
          <p:cNvSpPr>
            <a:spLocks noChangeArrowheads="1"/>
          </p:cNvSpPr>
          <p:nvPr/>
        </p:nvSpPr>
        <p:spPr bwMode="auto">
          <a:xfrm>
            <a:off x="4887913" y="3181350"/>
            <a:ext cx="2416175" cy="2082800"/>
          </a:xfrm>
          <a:prstGeom prst="hexagon">
            <a:avLst>
              <a:gd name="adj" fmla="val 24995"/>
              <a:gd name="vf" fmla="val 115470"/>
            </a:avLst>
          </a:prstGeom>
          <a:solidFill>
            <a:srgbClr val="487AB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4400" b="1">
                <a:solidFill>
                  <a:srgbClr val="FFFFFF"/>
                </a:solidFill>
                <a:latin typeface="方正兰亭细黑_GBK" charset="-122"/>
                <a:ea typeface="方正兰亭细黑_GBK" charset="-122"/>
              </a:rPr>
              <a:t>机制</a:t>
            </a:r>
            <a:endParaRPr lang="zh-CN" altLang="en-US" sz="4400" b="1">
              <a:solidFill>
                <a:srgbClr val="FFFFFF"/>
              </a:solidFill>
              <a:latin typeface="方正兰亭细黑_GBK" charset="-122"/>
              <a:ea typeface="方正兰亭细黑_GBK" charset="-122"/>
              <a:sym typeface="Calibri" pitchFamily="34" charset="0"/>
            </a:endParaRPr>
          </a:p>
          <a:p>
            <a:pPr algn="ctr"/>
            <a:r>
              <a:rPr lang="zh-CN" altLang="en-US" sz="4400" b="1">
                <a:solidFill>
                  <a:srgbClr val="FFFFFF"/>
                </a:solidFill>
                <a:latin typeface="方正兰亭细黑_GBK" charset="-122"/>
                <a:ea typeface="方正兰亭细黑_GBK" charset="-122"/>
              </a:rPr>
              <a:t>保障</a:t>
            </a:r>
          </a:p>
        </p:txBody>
      </p:sp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2"/>
          <p:cNvSpPr>
            <a:spLocks noChangeArrowheads="1"/>
          </p:cNvSpPr>
          <p:nvPr/>
        </p:nvSpPr>
        <p:spPr bwMode="auto">
          <a:xfrm>
            <a:off x="1914525" y="282575"/>
            <a:ext cx="2828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落地方法四 </a:t>
            </a:r>
            <a:r>
              <a:rPr lang="zh-CN" sz="2800" b="1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机制保障</a:t>
            </a:r>
          </a:p>
        </p:txBody>
      </p:sp>
      <p:grpSp>
        <p:nvGrpSpPr>
          <p:cNvPr id="17411" name="组合 3"/>
          <p:cNvGrpSpPr>
            <a:grpSpLocks/>
          </p:cNvGrpSpPr>
          <p:nvPr/>
        </p:nvGrpSpPr>
        <p:grpSpPr bwMode="auto">
          <a:xfrm>
            <a:off x="1719263" y="1936750"/>
            <a:ext cx="4202112" cy="4202113"/>
            <a:chOff x="0" y="0"/>
            <a:chExt cx="4202689" cy="4202689"/>
          </a:xfrm>
        </p:grpSpPr>
        <p:sp>
          <p:nvSpPr>
            <p:cNvPr id="17412" name="圆角矩形 4"/>
            <p:cNvSpPr>
              <a:spLocks noChangeArrowheads="1"/>
            </p:cNvSpPr>
            <p:nvPr/>
          </p:nvSpPr>
          <p:spPr bwMode="auto">
            <a:xfrm>
              <a:off x="0" y="0"/>
              <a:ext cx="4202689" cy="4202689"/>
            </a:xfrm>
            <a:prstGeom prst="roundRect">
              <a:avLst>
                <a:gd name="adj" fmla="val 3370"/>
              </a:avLst>
            </a:prstGeom>
            <a:solidFill>
              <a:srgbClr val="487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方正兰亭细黑_GBK" charset="-122"/>
                <a:ea typeface="方正兰亭细黑_GBK" charset="-122"/>
              </a:endParaRPr>
            </a:p>
          </p:txBody>
        </p:sp>
        <p:sp>
          <p:nvSpPr>
            <p:cNvPr id="17413" name="圆角矩形 5"/>
            <p:cNvSpPr>
              <a:spLocks noChangeArrowheads="1"/>
            </p:cNvSpPr>
            <p:nvPr/>
          </p:nvSpPr>
          <p:spPr bwMode="auto">
            <a:xfrm>
              <a:off x="173861" y="173861"/>
              <a:ext cx="3854966" cy="3854966"/>
            </a:xfrm>
            <a:prstGeom prst="roundRect">
              <a:avLst>
                <a:gd name="adj" fmla="val 3370"/>
              </a:avLst>
            </a:prstGeom>
            <a:noFill/>
            <a:ln w="12700" cap="flat" cmpd="sng">
              <a:solidFill>
                <a:schemeClr val="bg1"/>
              </a:solidFill>
              <a:prstDash val="dash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方正兰亭细黑_GBK" charset="-122"/>
                <a:ea typeface="方正兰亭细黑_GBK" charset="-122"/>
              </a:endParaRPr>
            </a:p>
          </p:txBody>
        </p:sp>
      </p:grpSp>
      <p:sp>
        <p:nvSpPr>
          <p:cNvPr id="17414" name="矩形 22"/>
          <p:cNvSpPr>
            <a:spLocks noChangeArrowheads="1"/>
          </p:cNvSpPr>
          <p:nvPr/>
        </p:nvSpPr>
        <p:spPr bwMode="auto">
          <a:xfrm>
            <a:off x="7397750" y="5270500"/>
            <a:ext cx="3625850" cy="730250"/>
          </a:xfrm>
          <a:prstGeom prst="rect">
            <a:avLst/>
          </a:prstGeom>
          <a:solidFill>
            <a:srgbClr val="487AB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</a:endParaRPr>
          </a:p>
        </p:txBody>
      </p:sp>
      <p:sp>
        <p:nvSpPr>
          <p:cNvPr id="17415" name="矩形 1"/>
          <p:cNvSpPr>
            <a:spLocks noChangeArrowheads="1"/>
          </p:cNvSpPr>
          <p:nvPr/>
        </p:nvSpPr>
        <p:spPr bwMode="auto">
          <a:xfrm>
            <a:off x="7158038" y="2320925"/>
            <a:ext cx="357028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6600" b="1">
                <a:solidFill>
                  <a:srgbClr val="487AB5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行为标准</a:t>
            </a:r>
            <a:endParaRPr lang="zh-CN" altLang="en-US"/>
          </a:p>
        </p:txBody>
      </p:sp>
      <p:sp>
        <p:nvSpPr>
          <p:cNvPr id="17416" name="文本框 4"/>
          <p:cNvSpPr>
            <a:spLocks noChangeArrowheads="1"/>
          </p:cNvSpPr>
          <p:nvPr/>
        </p:nvSpPr>
        <p:spPr bwMode="auto">
          <a:xfrm>
            <a:off x="7462838" y="3598863"/>
            <a:ext cx="3509962" cy="240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倡导与反对行为；</a:t>
            </a: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员工行为规范；</a:t>
            </a: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高压线；</a:t>
            </a: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典型案例；</a:t>
            </a: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endParaRPr lang="zh-CN" altLang="en-US">
              <a:solidFill>
                <a:srgbClr val="595959"/>
              </a:solidFill>
              <a:latin typeface="Calibri" pitchFamily="34" charset="0"/>
              <a:ea typeface="微软雅黑" pitchFamily="34" charset="-122"/>
              <a:sym typeface="Calibri" pitchFamily="34" charset="0"/>
            </a:endParaRPr>
          </a:p>
          <a:p>
            <a:pPr marL="285750" indent="-285750" algn="ctr">
              <a:lnSpc>
                <a:spcPct val="110000"/>
              </a:lnSpc>
              <a:spcBef>
                <a:spcPts val="300"/>
              </a:spcBef>
            </a:pPr>
            <a:r>
              <a:rPr lang="zh-CN" altLang="en-US" b="1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说明：</a:t>
            </a:r>
            <a:r>
              <a: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以上内容完成后编入</a:t>
            </a:r>
            <a:r>
              <a:rPr 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《</a:t>
            </a:r>
            <a:r>
              <a: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企业文化手册</a:t>
            </a:r>
            <a:r>
              <a:rPr 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》</a:t>
            </a:r>
            <a:endParaRPr lang="zh-CN" altLang="en-US"/>
          </a:p>
        </p:txBody>
      </p:sp>
      <p:grpSp>
        <p:nvGrpSpPr>
          <p:cNvPr id="17417" name="组合 9"/>
          <p:cNvGrpSpPr>
            <a:grpSpLocks/>
          </p:cNvGrpSpPr>
          <p:nvPr/>
        </p:nvGrpSpPr>
        <p:grpSpPr bwMode="auto">
          <a:xfrm>
            <a:off x="2347913" y="2820988"/>
            <a:ext cx="2911475" cy="2449512"/>
            <a:chOff x="0" y="0"/>
            <a:chExt cx="1590676" cy="1338263"/>
          </a:xfrm>
        </p:grpSpPr>
        <p:sp>
          <p:nvSpPr>
            <p:cNvPr id="17418" name="Oval 18"/>
            <p:cNvSpPr>
              <a:spLocks noChangeArrowheads="1"/>
            </p:cNvSpPr>
            <p:nvPr/>
          </p:nvSpPr>
          <p:spPr bwMode="auto">
            <a:xfrm>
              <a:off x="528638" y="0"/>
              <a:ext cx="533400" cy="5349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17419" name="Freeform 19"/>
            <p:cNvSpPr>
              <a:spLocks noChangeArrowheads="1"/>
            </p:cNvSpPr>
            <p:nvPr/>
          </p:nvSpPr>
          <p:spPr bwMode="auto">
            <a:xfrm>
              <a:off x="365125" y="577850"/>
              <a:ext cx="860425" cy="760413"/>
            </a:xfrm>
            <a:custGeom>
              <a:avLst/>
              <a:gdLst>
                <a:gd name="T0" fmla="*/ 201 w 301"/>
                <a:gd name="T1" fmla="*/ 0 h 266"/>
                <a:gd name="T2" fmla="*/ 151 w 301"/>
                <a:gd name="T3" fmla="*/ 67 h 266"/>
                <a:gd name="T4" fmla="*/ 101 w 301"/>
                <a:gd name="T5" fmla="*/ 0 h 266"/>
                <a:gd name="T6" fmla="*/ 0 w 301"/>
                <a:gd name="T7" fmla="*/ 144 h 266"/>
                <a:gd name="T8" fmla="*/ 0 w 301"/>
                <a:gd name="T9" fmla="*/ 235 h 266"/>
                <a:gd name="T10" fmla="*/ 0 w 301"/>
                <a:gd name="T11" fmla="*/ 235 h 266"/>
                <a:gd name="T12" fmla="*/ 151 w 301"/>
                <a:gd name="T13" fmla="*/ 266 h 266"/>
                <a:gd name="T14" fmla="*/ 301 w 301"/>
                <a:gd name="T15" fmla="*/ 235 h 266"/>
                <a:gd name="T16" fmla="*/ 301 w 301"/>
                <a:gd name="T17" fmla="*/ 235 h 266"/>
                <a:gd name="T18" fmla="*/ 301 w 301"/>
                <a:gd name="T19" fmla="*/ 144 h 266"/>
                <a:gd name="T20" fmla="*/ 201 w 301"/>
                <a:gd name="T21" fmla="*/ 0 h 26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01"/>
                <a:gd name="T34" fmla="*/ 0 h 266"/>
                <a:gd name="T35" fmla="*/ 301 w 301"/>
                <a:gd name="T36" fmla="*/ 266 h 26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01" h="266">
                  <a:moveTo>
                    <a:pt x="201" y="0"/>
                  </a:moveTo>
                  <a:cubicBezTo>
                    <a:pt x="151" y="67"/>
                    <a:pt x="151" y="67"/>
                    <a:pt x="151" y="67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42" y="21"/>
                    <a:pt x="0" y="78"/>
                    <a:pt x="0" y="144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3" y="252"/>
                    <a:pt x="69" y="266"/>
                    <a:pt x="151" y="266"/>
                  </a:cubicBezTo>
                  <a:cubicBezTo>
                    <a:pt x="232" y="266"/>
                    <a:pt x="298" y="252"/>
                    <a:pt x="301" y="235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301" y="144"/>
                    <a:pt x="301" y="144"/>
                    <a:pt x="301" y="144"/>
                  </a:cubicBezTo>
                  <a:cubicBezTo>
                    <a:pt x="301" y="78"/>
                    <a:pt x="259" y="21"/>
                    <a:pt x="20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17420" name="Freeform 20"/>
            <p:cNvSpPr>
              <a:spLocks noChangeArrowheads="1"/>
            </p:cNvSpPr>
            <p:nvPr/>
          </p:nvSpPr>
          <p:spPr bwMode="auto">
            <a:xfrm>
              <a:off x="754063" y="552450"/>
              <a:ext cx="85725" cy="50800"/>
            </a:xfrm>
            <a:custGeom>
              <a:avLst/>
              <a:gdLst>
                <a:gd name="T0" fmla="*/ 30 w 30"/>
                <a:gd name="T1" fmla="*/ 1 h 18"/>
                <a:gd name="T2" fmla="*/ 15 w 30"/>
                <a:gd name="T3" fmla="*/ 0 h 18"/>
                <a:gd name="T4" fmla="*/ 1 w 30"/>
                <a:gd name="T5" fmla="*/ 1 h 18"/>
                <a:gd name="T6" fmla="*/ 7 w 30"/>
                <a:gd name="T7" fmla="*/ 18 h 18"/>
                <a:gd name="T8" fmla="*/ 24 w 30"/>
                <a:gd name="T9" fmla="*/ 18 h 18"/>
                <a:gd name="T10" fmla="*/ 30 w 30"/>
                <a:gd name="T11" fmla="*/ 1 h 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"/>
                <a:gd name="T19" fmla="*/ 0 h 18"/>
                <a:gd name="T20" fmla="*/ 30 w 30"/>
                <a:gd name="T21" fmla="*/ 18 h 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" h="18">
                  <a:moveTo>
                    <a:pt x="30" y="1"/>
                  </a:moveTo>
                  <a:cubicBezTo>
                    <a:pt x="25" y="0"/>
                    <a:pt x="20" y="0"/>
                    <a:pt x="15" y="0"/>
                  </a:cubicBezTo>
                  <a:cubicBezTo>
                    <a:pt x="10" y="0"/>
                    <a:pt x="6" y="0"/>
                    <a:pt x="1" y="1"/>
                  </a:cubicBezTo>
                  <a:cubicBezTo>
                    <a:pt x="1" y="1"/>
                    <a:pt x="0" y="11"/>
                    <a:pt x="7" y="18"/>
                  </a:cubicBezTo>
                  <a:cubicBezTo>
                    <a:pt x="7" y="18"/>
                    <a:pt x="18" y="18"/>
                    <a:pt x="24" y="18"/>
                  </a:cubicBezTo>
                  <a:cubicBezTo>
                    <a:pt x="24" y="18"/>
                    <a:pt x="30" y="12"/>
                    <a:pt x="3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17421" name="Freeform 21"/>
            <p:cNvSpPr>
              <a:spLocks noChangeArrowheads="1"/>
            </p:cNvSpPr>
            <p:nvPr/>
          </p:nvSpPr>
          <p:spPr bwMode="auto">
            <a:xfrm>
              <a:off x="747713" y="611188"/>
              <a:ext cx="95250" cy="130175"/>
            </a:xfrm>
            <a:custGeom>
              <a:avLst/>
              <a:gdLst>
                <a:gd name="T0" fmla="*/ 15 w 60"/>
                <a:gd name="T1" fmla="*/ 0 h 82"/>
                <a:gd name="T2" fmla="*/ 47 w 60"/>
                <a:gd name="T3" fmla="*/ 0 h 82"/>
                <a:gd name="T4" fmla="*/ 60 w 60"/>
                <a:gd name="T5" fmla="*/ 47 h 82"/>
                <a:gd name="T6" fmla="*/ 31 w 60"/>
                <a:gd name="T7" fmla="*/ 82 h 82"/>
                <a:gd name="T8" fmla="*/ 0 w 60"/>
                <a:gd name="T9" fmla="*/ 47 h 82"/>
                <a:gd name="T10" fmla="*/ 15 w 60"/>
                <a:gd name="T11" fmla="*/ 0 h 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0"/>
                <a:gd name="T19" fmla="*/ 0 h 82"/>
                <a:gd name="T20" fmla="*/ 60 w 60"/>
                <a:gd name="T21" fmla="*/ 82 h 8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0" h="82">
                  <a:moveTo>
                    <a:pt x="15" y="0"/>
                  </a:moveTo>
                  <a:lnTo>
                    <a:pt x="47" y="0"/>
                  </a:lnTo>
                  <a:lnTo>
                    <a:pt x="60" y="47"/>
                  </a:lnTo>
                  <a:lnTo>
                    <a:pt x="31" y="82"/>
                  </a:lnTo>
                  <a:lnTo>
                    <a:pt x="0" y="4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17422" name="Freeform 22"/>
            <p:cNvSpPr>
              <a:spLocks noChangeArrowheads="1"/>
            </p:cNvSpPr>
            <p:nvPr/>
          </p:nvSpPr>
          <p:spPr bwMode="auto">
            <a:xfrm>
              <a:off x="285750" y="660400"/>
              <a:ext cx="71438" cy="96838"/>
            </a:xfrm>
            <a:custGeom>
              <a:avLst/>
              <a:gdLst>
                <a:gd name="T0" fmla="*/ 23 w 45"/>
                <a:gd name="T1" fmla="*/ 61 h 61"/>
                <a:gd name="T2" fmla="*/ 45 w 45"/>
                <a:gd name="T3" fmla="*/ 34 h 61"/>
                <a:gd name="T4" fmla="*/ 34 w 45"/>
                <a:gd name="T5" fmla="*/ 0 h 61"/>
                <a:gd name="T6" fmla="*/ 11 w 45"/>
                <a:gd name="T7" fmla="*/ 0 h 61"/>
                <a:gd name="T8" fmla="*/ 0 w 45"/>
                <a:gd name="T9" fmla="*/ 34 h 61"/>
                <a:gd name="T10" fmla="*/ 23 w 45"/>
                <a:gd name="T11" fmla="*/ 61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61"/>
                <a:gd name="T20" fmla="*/ 45 w 45"/>
                <a:gd name="T21" fmla="*/ 61 h 6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61">
                  <a:moveTo>
                    <a:pt x="23" y="61"/>
                  </a:moveTo>
                  <a:lnTo>
                    <a:pt x="45" y="34"/>
                  </a:lnTo>
                  <a:lnTo>
                    <a:pt x="34" y="0"/>
                  </a:lnTo>
                  <a:lnTo>
                    <a:pt x="11" y="0"/>
                  </a:lnTo>
                  <a:lnTo>
                    <a:pt x="0" y="34"/>
                  </a:lnTo>
                  <a:lnTo>
                    <a:pt x="23" y="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17423" name="Freeform 23"/>
            <p:cNvSpPr>
              <a:spLocks noChangeArrowheads="1"/>
            </p:cNvSpPr>
            <p:nvPr/>
          </p:nvSpPr>
          <p:spPr bwMode="auto">
            <a:xfrm>
              <a:off x="0" y="635000"/>
              <a:ext cx="465138" cy="568325"/>
            </a:xfrm>
            <a:custGeom>
              <a:avLst/>
              <a:gdLst>
                <a:gd name="T0" fmla="*/ 150 w 163"/>
                <a:gd name="T1" fmla="*/ 0 h 199"/>
                <a:gd name="T2" fmla="*/ 113 w 163"/>
                <a:gd name="T3" fmla="*/ 50 h 199"/>
                <a:gd name="T4" fmla="*/ 75 w 163"/>
                <a:gd name="T5" fmla="*/ 0 h 199"/>
                <a:gd name="T6" fmla="*/ 0 w 163"/>
                <a:gd name="T7" fmla="*/ 108 h 199"/>
                <a:gd name="T8" fmla="*/ 0 w 163"/>
                <a:gd name="T9" fmla="*/ 176 h 199"/>
                <a:gd name="T10" fmla="*/ 0 w 163"/>
                <a:gd name="T11" fmla="*/ 176 h 199"/>
                <a:gd name="T12" fmla="*/ 113 w 163"/>
                <a:gd name="T13" fmla="*/ 199 h 199"/>
                <a:gd name="T14" fmla="*/ 114 w 163"/>
                <a:gd name="T15" fmla="*/ 199 h 199"/>
                <a:gd name="T16" fmla="*/ 114 w 163"/>
                <a:gd name="T17" fmla="*/ 124 h 199"/>
                <a:gd name="T18" fmla="*/ 163 w 163"/>
                <a:gd name="T19" fmla="*/ 6 h 199"/>
                <a:gd name="T20" fmla="*/ 150 w 163"/>
                <a:gd name="T21" fmla="*/ 0 h 19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63"/>
                <a:gd name="T34" fmla="*/ 0 h 199"/>
                <a:gd name="T35" fmla="*/ 163 w 163"/>
                <a:gd name="T36" fmla="*/ 199 h 19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63" h="199">
                  <a:moveTo>
                    <a:pt x="150" y="0"/>
                  </a:moveTo>
                  <a:cubicBezTo>
                    <a:pt x="113" y="50"/>
                    <a:pt x="113" y="50"/>
                    <a:pt x="113" y="5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1" y="16"/>
                    <a:pt x="0" y="58"/>
                    <a:pt x="0" y="108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2" y="189"/>
                    <a:pt x="52" y="199"/>
                    <a:pt x="113" y="199"/>
                  </a:cubicBezTo>
                  <a:cubicBezTo>
                    <a:pt x="113" y="199"/>
                    <a:pt x="114" y="199"/>
                    <a:pt x="114" y="199"/>
                  </a:cubicBezTo>
                  <a:cubicBezTo>
                    <a:pt x="114" y="124"/>
                    <a:pt x="114" y="124"/>
                    <a:pt x="114" y="124"/>
                  </a:cubicBezTo>
                  <a:cubicBezTo>
                    <a:pt x="114" y="78"/>
                    <a:pt x="133" y="36"/>
                    <a:pt x="163" y="6"/>
                  </a:cubicBezTo>
                  <a:cubicBezTo>
                    <a:pt x="159" y="3"/>
                    <a:pt x="155" y="2"/>
                    <a:pt x="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17424" name="Freeform 24"/>
            <p:cNvSpPr>
              <a:spLocks noChangeArrowheads="1"/>
            </p:cNvSpPr>
            <p:nvPr/>
          </p:nvSpPr>
          <p:spPr bwMode="auto">
            <a:xfrm>
              <a:off x="292100" y="614363"/>
              <a:ext cx="61913" cy="41275"/>
            </a:xfrm>
            <a:custGeom>
              <a:avLst/>
              <a:gdLst>
                <a:gd name="T0" fmla="*/ 18 w 22"/>
                <a:gd name="T1" fmla="*/ 14 h 14"/>
                <a:gd name="T2" fmla="*/ 22 w 22"/>
                <a:gd name="T3" fmla="*/ 1 h 14"/>
                <a:gd name="T4" fmla="*/ 11 w 22"/>
                <a:gd name="T5" fmla="*/ 0 h 14"/>
                <a:gd name="T6" fmla="*/ 0 w 22"/>
                <a:gd name="T7" fmla="*/ 1 h 14"/>
                <a:gd name="T8" fmla="*/ 5 w 22"/>
                <a:gd name="T9" fmla="*/ 14 h 14"/>
                <a:gd name="T10" fmla="*/ 18 w 22"/>
                <a:gd name="T11" fmla="*/ 14 h 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"/>
                <a:gd name="T19" fmla="*/ 0 h 14"/>
                <a:gd name="T20" fmla="*/ 22 w 22"/>
                <a:gd name="T21" fmla="*/ 14 h 1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" h="14">
                  <a:moveTo>
                    <a:pt x="18" y="14"/>
                  </a:moveTo>
                  <a:cubicBezTo>
                    <a:pt x="18" y="14"/>
                    <a:pt x="22" y="9"/>
                    <a:pt x="22" y="1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1"/>
                    <a:pt x="0" y="8"/>
                    <a:pt x="5" y="14"/>
                  </a:cubicBezTo>
                  <a:cubicBezTo>
                    <a:pt x="5" y="14"/>
                    <a:pt x="13" y="14"/>
                    <a:pt x="18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17425" name="Oval 25"/>
            <p:cNvSpPr>
              <a:spLocks noChangeArrowheads="1"/>
            </p:cNvSpPr>
            <p:nvPr/>
          </p:nvSpPr>
          <p:spPr bwMode="auto">
            <a:xfrm>
              <a:off x="120650" y="200025"/>
              <a:ext cx="401638" cy="4032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17426" name="Freeform 26"/>
            <p:cNvSpPr>
              <a:spLocks noChangeArrowheads="1"/>
            </p:cNvSpPr>
            <p:nvPr/>
          </p:nvSpPr>
          <p:spPr bwMode="auto">
            <a:xfrm>
              <a:off x="1239838" y="614363"/>
              <a:ext cx="61913" cy="41275"/>
            </a:xfrm>
            <a:custGeom>
              <a:avLst/>
              <a:gdLst>
                <a:gd name="T0" fmla="*/ 17 w 22"/>
                <a:gd name="T1" fmla="*/ 14 h 14"/>
                <a:gd name="T2" fmla="*/ 22 w 22"/>
                <a:gd name="T3" fmla="*/ 1 h 14"/>
                <a:gd name="T4" fmla="*/ 11 w 22"/>
                <a:gd name="T5" fmla="*/ 0 h 14"/>
                <a:gd name="T6" fmla="*/ 0 w 22"/>
                <a:gd name="T7" fmla="*/ 1 h 14"/>
                <a:gd name="T8" fmla="*/ 5 w 22"/>
                <a:gd name="T9" fmla="*/ 14 h 14"/>
                <a:gd name="T10" fmla="*/ 17 w 22"/>
                <a:gd name="T11" fmla="*/ 14 h 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"/>
                <a:gd name="T19" fmla="*/ 0 h 14"/>
                <a:gd name="T20" fmla="*/ 22 w 22"/>
                <a:gd name="T21" fmla="*/ 14 h 1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" h="14">
                  <a:moveTo>
                    <a:pt x="17" y="14"/>
                  </a:moveTo>
                  <a:cubicBezTo>
                    <a:pt x="17" y="14"/>
                    <a:pt x="22" y="9"/>
                    <a:pt x="22" y="1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1"/>
                    <a:pt x="0" y="8"/>
                    <a:pt x="5" y="14"/>
                  </a:cubicBezTo>
                  <a:cubicBezTo>
                    <a:pt x="5" y="14"/>
                    <a:pt x="13" y="14"/>
                    <a:pt x="17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17427" name="Freeform 27"/>
            <p:cNvSpPr>
              <a:spLocks noChangeArrowheads="1"/>
            </p:cNvSpPr>
            <p:nvPr/>
          </p:nvSpPr>
          <p:spPr bwMode="auto">
            <a:xfrm>
              <a:off x="1233488" y="660400"/>
              <a:ext cx="71438" cy="96838"/>
            </a:xfrm>
            <a:custGeom>
              <a:avLst/>
              <a:gdLst>
                <a:gd name="T0" fmla="*/ 24 w 45"/>
                <a:gd name="T1" fmla="*/ 61 h 61"/>
                <a:gd name="T2" fmla="*/ 45 w 45"/>
                <a:gd name="T3" fmla="*/ 34 h 61"/>
                <a:gd name="T4" fmla="*/ 34 w 45"/>
                <a:gd name="T5" fmla="*/ 0 h 61"/>
                <a:gd name="T6" fmla="*/ 11 w 45"/>
                <a:gd name="T7" fmla="*/ 0 h 61"/>
                <a:gd name="T8" fmla="*/ 0 w 45"/>
                <a:gd name="T9" fmla="*/ 34 h 61"/>
                <a:gd name="T10" fmla="*/ 24 w 45"/>
                <a:gd name="T11" fmla="*/ 61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61"/>
                <a:gd name="T20" fmla="*/ 45 w 45"/>
                <a:gd name="T21" fmla="*/ 61 h 6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61">
                  <a:moveTo>
                    <a:pt x="24" y="61"/>
                  </a:moveTo>
                  <a:lnTo>
                    <a:pt x="45" y="34"/>
                  </a:lnTo>
                  <a:lnTo>
                    <a:pt x="34" y="0"/>
                  </a:lnTo>
                  <a:lnTo>
                    <a:pt x="11" y="0"/>
                  </a:lnTo>
                  <a:lnTo>
                    <a:pt x="0" y="34"/>
                  </a:lnTo>
                  <a:lnTo>
                    <a:pt x="24" y="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17428" name="Oval 28"/>
            <p:cNvSpPr>
              <a:spLocks noChangeArrowheads="1"/>
            </p:cNvSpPr>
            <p:nvPr/>
          </p:nvSpPr>
          <p:spPr bwMode="auto">
            <a:xfrm>
              <a:off x="1068388" y="200025"/>
              <a:ext cx="403225" cy="4032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17429" name="Freeform 29"/>
            <p:cNvSpPr>
              <a:spLocks noChangeArrowheads="1"/>
            </p:cNvSpPr>
            <p:nvPr/>
          </p:nvSpPr>
          <p:spPr bwMode="auto">
            <a:xfrm>
              <a:off x="1125538" y="635000"/>
              <a:ext cx="465138" cy="568325"/>
            </a:xfrm>
            <a:custGeom>
              <a:avLst/>
              <a:gdLst>
                <a:gd name="T0" fmla="*/ 88 w 163"/>
                <a:gd name="T1" fmla="*/ 0 h 199"/>
                <a:gd name="T2" fmla="*/ 51 w 163"/>
                <a:gd name="T3" fmla="*/ 50 h 199"/>
                <a:gd name="T4" fmla="*/ 13 w 163"/>
                <a:gd name="T5" fmla="*/ 0 h 199"/>
                <a:gd name="T6" fmla="*/ 0 w 163"/>
                <a:gd name="T7" fmla="*/ 6 h 199"/>
                <a:gd name="T8" fmla="*/ 49 w 163"/>
                <a:gd name="T9" fmla="*/ 124 h 199"/>
                <a:gd name="T10" fmla="*/ 49 w 163"/>
                <a:gd name="T11" fmla="*/ 199 h 199"/>
                <a:gd name="T12" fmla="*/ 51 w 163"/>
                <a:gd name="T13" fmla="*/ 199 h 199"/>
                <a:gd name="T14" fmla="*/ 163 w 163"/>
                <a:gd name="T15" fmla="*/ 176 h 199"/>
                <a:gd name="T16" fmla="*/ 163 w 163"/>
                <a:gd name="T17" fmla="*/ 176 h 199"/>
                <a:gd name="T18" fmla="*/ 163 w 163"/>
                <a:gd name="T19" fmla="*/ 108 h 199"/>
                <a:gd name="T20" fmla="*/ 88 w 163"/>
                <a:gd name="T21" fmla="*/ 0 h 19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63"/>
                <a:gd name="T34" fmla="*/ 0 h 199"/>
                <a:gd name="T35" fmla="*/ 163 w 163"/>
                <a:gd name="T36" fmla="*/ 199 h 19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63" h="199">
                  <a:moveTo>
                    <a:pt x="88" y="0"/>
                  </a:moveTo>
                  <a:cubicBezTo>
                    <a:pt x="51" y="50"/>
                    <a:pt x="51" y="50"/>
                    <a:pt x="51" y="5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2"/>
                    <a:pt x="4" y="3"/>
                    <a:pt x="0" y="6"/>
                  </a:cubicBezTo>
                  <a:cubicBezTo>
                    <a:pt x="30" y="36"/>
                    <a:pt x="49" y="78"/>
                    <a:pt x="49" y="124"/>
                  </a:cubicBezTo>
                  <a:cubicBezTo>
                    <a:pt x="49" y="199"/>
                    <a:pt x="49" y="199"/>
                    <a:pt x="49" y="199"/>
                  </a:cubicBezTo>
                  <a:cubicBezTo>
                    <a:pt x="50" y="199"/>
                    <a:pt x="50" y="199"/>
                    <a:pt x="51" y="199"/>
                  </a:cubicBezTo>
                  <a:cubicBezTo>
                    <a:pt x="112" y="199"/>
                    <a:pt x="161" y="189"/>
                    <a:pt x="163" y="176"/>
                  </a:cubicBezTo>
                  <a:cubicBezTo>
                    <a:pt x="163" y="176"/>
                    <a:pt x="163" y="176"/>
                    <a:pt x="163" y="176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3" y="58"/>
                    <a:pt x="132" y="16"/>
                    <a:pt x="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</p:grpSp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2"/>
          <p:cNvSpPr>
            <a:spLocks noChangeArrowheads="1"/>
          </p:cNvSpPr>
          <p:nvPr/>
        </p:nvSpPr>
        <p:spPr bwMode="auto">
          <a:xfrm>
            <a:off x="1914525" y="282575"/>
            <a:ext cx="2828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落地方法四 </a:t>
            </a:r>
            <a:r>
              <a:rPr lang="zh-CN" sz="2800" b="1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机制保障</a:t>
            </a:r>
          </a:p>
        </p:txBody>
      </p:sp>
      <p:grpSp>
        <p:nvGrpSpPr>
          <p:cNvPr id="18435" name="组合 3"/>
          <p:cNvGrpSpPr>
            <a:grpSpLocks/>
          </p:cNvGrpSpPr>
          <p:nvPr/>
        </p:nvGrpSpPr>
        <p:grpSpPr bwMode="auto">
          <a:xfrm>
            <a:off x="1719263" y="1936750"/>
            <a:ext cx="4202112" cy="4202113"/>
            <a:chOff x="0" y="0"/>
            <a:chExt cx="4202689" cy="4202689"/>
          </a:xfrm>
        </p:grpSpPr>
        <p:sp>
          <p:nvSpPr>
            <p:cNvPr id="18436" name="圆角矩形 4"/>
            <p:cNvSpPr>
              <a:spLocks noChangeArrowheads="1"/>
            </p:cNvSpPr>
            <p:nvPr/>
          </p:nvSpPr>
          <p:spPr bwMode="auto">
            <a:xfrm>
              <a:off x="0" y="0"/>
              <a:ext cx="4202689" cy="4202689"/>
            </a:xfrm>
            <a:prstGeom prst="roundRect">
              <a:avLst>
                <a:gd name="adj" fmla="val 3370"/>
              </a:avLst>
            </a:prstGeom>
            <a:solidFill>
              <a:srgbClr val="487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方正兰亭细黑_GBK" charset="-122"/>
                <a:ea typeface="方正兰亭细黑_GBK" charset="-122"/>
              </a:endParaRPr>
            </a:p>
          </p:txBody>
        </p:sp>
        <p:sp>
          <p:nvSpPr>
            <p:cNvPr id="18437" name="圆角矩形 5"/>
            <p:cNvSpPr>
              <a:spLocks noChangeArrowheads="1"/>
            </p:cNvSpPr>
            <p:nvPr/>
          </p:nvSpPr>
          <p:spPr bwMode="auto">
            <a:xfrm>
              <a:off x="173861" y="173861"/>
              <a:ext cx="3854966" cy="3854966"/>
            </a:xfrm>
            <a:prstGeom prst="roundRect">
              <a:avLst>
                <a:gd name="adj" fmla="val 3370"/>
              </a:avLst>
            </a:prstGeom>
            <a:noFill/>
            <a:ln w="12700" cap="flat" cmpd="sng">
              <a:solidFill>
                <a:schemeClr val="bg1"/>
              </a:solidFill>
              <a:prstDash val="dash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方正兰亭细黑_GBK" charset="-122"/>
                <a:ea typeface="方正兰亭细黑_GBK" charset="-122"/>
              </a:endParaRPr>
            </a:p>
          </p:txBody>
        </p:sp>
      </p:grpSp>
      <p:sp>
        <p:nvSpPr>
          <p:cNvPr id="18438" name="矩形 1"/>
          <p:cNvSpPr>
            <a:spLocks noChangeArrowheads="1"/>
          </p:cNvSpPr>
          <p:nvPr/>
        </p:nvSpPr>
        <p:spPr bwMode="auto">
          <a:xfrm>
            <a:off x="7158038" y="2320925"/>
            <a:ext cx="357028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6600" b="1">
                <a:solidFill>
                  <a:srgbClr val="487AB5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奖惩制度</a:t>
            </a:r>
            <a:endParaRPr lang="zh-CN" altLang="en-US"/>
          </a:p>
        </p:txBody>
      </p:sp>
      <p:sp>
        <p:nvSpPr>
          <p:cNvPr id="18439" name="文本框 23"/>
          <p:cNvSpPr>
            <a:spLocks noChangeArrowheads="1"/>
          </p:cNvSpPr>
          <p:nvPr/>
        </p:nvSpPr>
        <p:spPr bwMode="auto">
          <a:xfrm>
            <a:off x="6792913" y="3598863"/>
            <a:ext cx="4656137" cy="78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将奖惩制度和核心价值观结合起来，突出符合或违反核心价值观的奖惩办法。</a:t>
            </a:r>
            <a:endParaRPr lang="zh-CN" altLang="en-US"/>
          </a:p>
        </p:txBody>
      </p:sp>
      <p:grpSp>
        <p:nvGrpSpPr>
          <p:cNvPr id="18440" name="组合 24"/>
          <p:cNvGrpSpPr>
            <a:grpSpLocks/>
          </p:cNvGrpSpPr>
          <p:nvPr/>
        </p:nvGrpSpPr>
        <p:grpSpPr bwMode="auto">
          <a:xfrm>
            <a:off x="2244725" y="2378075"/>
            <a:ext cx="3055938" cy="3197225"/>
            <a:chOff x="0" y="0"/>
            <a:chExt cx="725488" cy="758825"/>
          </a:xfrm>
        </p:grpSpPr>
        <p:sp>
          <p:nvSpPr>
            <p:cNvPr id="18441" name="Freeform 91"/>
            <p:cNvSpPr>
              <a:spLocks noChangeArrowheads="1"/>
            </p:cNvSpPr>
            <p:nvPr/>
          </p:nvSpPr>
          <p:spPr bwMode="auto">
            <a:xfrm>
              <a:off x="238125" y="149225"/>
              <a:ext cx="261938" cy="123825"/>
            </a:xfrm>
            <a:custGeom>
              <a:avLst/>
              <a:gdLst>
                <a:gd name="T0" fmla="*/ 0 w 138"/>
                <a:gd name="T1" fmla="*/ 9 h 65"/>
                <a:gd name="T2" fmla="*/ 75 w 138"/>
                <a:gd name="T3" fmla="*/ 58 h 65"/>
                <a:gd name="T4" fmla="*/ 80 w 138"/>
                <a:gd name="T5" fmla="*/ 27 h 65"/>
                <a:gd name="T6" fmla="*/ 132 w 138"/>
                <a:gd name="T7" fmla="*/ 65 h 65"/>
                <a:gd name="T8" fmla="*/ 138 w 138"/>
                <a:gd name="T9" fmla="*/ 56 h 65"/>
                <a:gd name="T10" fmla="*/ 72 w 138"/>
                <a:gd name="T11" fmla="*/ 7 h 65"/>
                <a:gd name="T12" fmla="*/ 67 w 138"/>
                <a:gd name="T13" fmla="*/ 40 h 65"/>
                <a:gd name="T14" fmla="*/ 6 w 138"/>
                <a:gd name="T15" fmla="*/ 0 h 65"/>
                <a:gd name="T16" fmla="*/ 0 w 138"/>
                <a:gd name="T17" fmla="*/ 9 h 6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8"/>
                <a:gd name="T28" fmla="*/ 0 h 65"/>
                <a:gd name="T29" fmla="*/ 138 w 138"/>
                <a:gd name="T30" fmla="*/ 65 h 6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8" h="65">
                  <a:moveTo>
                    <a:pt x="0" y="9"/>
                  </a:moveTo>
                  <a:cubicBezTo>
                    <a:pt x="75" y="58"/>
                    <a:pt x="75" y="58"/>
                    <a:pt x="75" y="58"/>
                  </a:cubicBezTo>
                  <a:cubicBezTo>
                    <a:pt x="75" y="58"/>
                    <a:pt x="78" y="36"/>
                    <a:pt x="80" y="27"/>
                  </a:cubicBezTo>
                  <a:cubicBezTo>
                    <a:pt x="91" y="35"/>
                    <a:pt x="132" y="65"/>
                    <a:pt x="132" y="65"/>
                  </a:cubicBezTo>
                  <a:cubicBezTo>
                    <a:pt x="138" y="56"/>
                    <a:pt x="138" y="56"/>
                    <a:pt x="138" y="56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68" y="31"/>
                    <a:pt x="67" y="40"/>
                  </a:cubicBezTo>
                  <a:cubicBezTo>
                    <a:pt x="55" y="33"/>
                    <a:pt x="6" y="0"/>
                    <a:pt x="6" y="0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18442" name="Freeform 92"/>
            <p:cNvSpPr>
              <a:spLocks noChangeArrowheads="1"/>
            </p:cNvSpPr>
            <p:nvPr/>
          </p:nvSpPr>
          <p:spPr bwMode="auto">
            <a:xfrm>
              <a:off x="328613" y="0"/>
              <a:ext cx="206375" cy="209550"/>
            </a:xfrm>
            <a:custGeom>
              <a:avLst/>
              <a:gdLst>
                <a:gd name="T0" fmla="*/ 0 w 108"/>
                <a:gd name="T1" fmla="*/ 6 h 110"/>
                <a:gd name="T2" fmla="*/ 49 w 108"/>
                <a:gd name="T3" fmla="*/ 81 h 110"/>
                <a:gd name="T4" fmla="*/ 66 w 108"/>
                <a:gd name="T5" fmla="*/ 54 h 110"/>
                <a:gd name="T6" fmla="*/ 99 w 108"/>
                <a:gd name="T7" fmla="*/ 110 h 110"/>
                <a:gd name="T8" fmla="*/ 108 w 108"/>
                <a:gd name="T9" fmla="*/ 104 h 110"/>
                <a:gd name="T10" fmla="*/ 66 w 108"/>
                <a:gd name="T11" fmla="*/ 33 h 110"/>
                <a:gd name="T12" fmla="*/ 48 w 108"/>
                <a:gd name="T13" fmla="*/ 61 h 110"/>
                <a:gd name="T14" fmla="*/ 9 w 108"/>
                <a:gd name="T15" fmla="*/ 0 h 110"/>
                <a:gd name="T16" fmla="*/ 0 w 108"/>
                <a:gd name="T17" fmla="*/ 6 h 1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8"/>
                <a:gd name="T28" fmla="*/ 0 h 110"/>
                <a:gd name="T29" fmla="*/ 108 w 108"/>
                <a:gd name="T30" fmla="*/ 110 h 1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8" h="110">
                  <a:moveTo>
                    <a:pt x="0" y="6"/>
                  </a:moveTo>
                  <a:cubicBezTo>
                    <a:pt x="49" y="81"/>
                    <a:pt x="49" y="81"/>
                    <a:pt x="49" y="81"/>
                  </a:cubicBezTo>
                  <a:cubicBezTo>
                    <a:pt x="49" y="81"/>
                    <a:pt x="61" y="62"/>
                    <a:pt x="66" y="54"/>
                  </a:cubicBezTo>
                  <a:cubicBezTo>
                    <a:pt x="73" y="66"/>
                    <a:pt x="99" y="110"/>
                    <a:pt x="99" y="110"/>
                  </a:cubicBezTo>
                  <a:cubicBezTo>
                    <a:pt x="108" y="104"/>
                    <a:pt x="108" y="104"/>
                    <a:pt x="108" y="104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33"/>
                    <a:pt x="54" y="53"/>
                    <a:pt x="48" y="61"/>
                  </a:cubicBezTo>
                  <a:cubicBezTo>
                    <a:pt x="41" y="50"/>
                    <a:pt x="9" y="0"/>
                    <a:pt x="9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18443" name="Freeform 93"/>
            <p:cNvSpPr>
              <a:spLocks noChangeArrowheads="1"/>
            </p:cNvSpPr>
            <p:nvPr/>
          </p:nvSpPr>
          <p:spPr bwMode="auto">
            <a:xfrm>
              <a:off x="0" y="368300"/>
              <a:ext cx="217488" cy="390525"/>
            </a:xfrm>
            <a:custGeom>
              <a:avLst/>
              <a:gdLst>
                <a:gd name="T0" fmla="*/ 57 w 114"/>
                <a:gd name="T1" fmla="*/ 205 h 205"/>
                <a:gd name="T2" fmla="*/ 3 w 114"/>
                <a:gd name="T3" fmla="*/ 205 h 205"/>
                <a:gd name="T4" fmla="*/ 3 w 114"/>
                <a:gd name="T5" fmla="*/ 94 h 205"/>
                <a:gd name="T6" fmla="*/ 57 w 114"/>
                <a:gd name="T7" fmla="*/ 7 h 205"/>
                <a:gd name="T8" fmla="*/ 111 w 114"/>
                <a:gd name="T9" fmla="*/ 94 h 205"/>
                <a:gd name="T10" fmla="*/ 111 w 114"/>
                <a:gd name="T11" fmla="*/ 205 h 205"/>
                <a:gd name="T12" fmla="*/ 57 w 114"/>
                <a:gd name="T13" fmla="*/ 205 h 20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4"/>
                <a:gd name="T22" fmla="*/ 0 h 205"/>
                <a:gd name="T23" fmla="*/ 114 w 114"/>
                <a:gd name="T24" fmla="*/ 205 h 20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4" h="205">
                  <a:moveTo>
                    <a:pt x="57" y="205"/>
                  </a:moveTo>
                  <a:cubicBezTo>
                    <a:pt x="3" y="205"/>
                    <a:pt x="3" y="205"/>
                    <a:pt x="3" y="205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0" y="0"/>
                    <a:pt x="57" y="7"/>
                    <a:pt x="57" y="7"/>
                  </a:cubicBezTo>
                  <a:cubicBezTo>
                    <a:pt x="57" y="7"/>
                    <a:pt x="114" y="0"/>
                    <a:pt x="111" y="94"/>
                  </a:cubicBezTo>
                  <a:cubicBezTo>
                    <a:pt x="111" y="205"/>
                    <a:pt x="111" y="205"/>
                    <a:pt x="111" y="205"/>
                  </a:cubicBezTo>
                  <a:lnTo>
                    <a:pt x="57" y="2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18444" name="Oval 94"/>
            <p:cNvSpPr>
              <a:spLocks noChangeArrowheads="1"/>
            </p:cNvSpPr>
            <p:nvPr/>
          </p:nvSpPr>
          <p:spPr bwMode="auto">
            <a:xfrm>
              <a:off x="161925" y="263525"/>
              <a:ext cx="125413" cy="1238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18445" name="Oval 95"/>
            <p:cNvSpPr>
              <a:spLocks noChangeArrowheads="1"/>
            </p:cNvSpPr>
            <p:nvPr/>
          </p:nvSpPr>
          <p:spPr bwMode="auto">
            <a:xfrm>
              <a:off x="534988" y="230187"/>
              <a:ext cx="125413" cy="1238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18446" name="Freeform 96"/>
            <p:cNvSpPr>
              <a:spLocks noChangeArrowheads="1"/>
            </p:cNvSpPr>
            <p:nvPr/>
          </p:nvSpPr>
          <p:spPr bwMode="auto">
            <a:xfrm>
              <a:off x="344488" y="379412"/>
              <a:ext cx="381000" cy="379413"/>
            </a:xfrm>
            <a:custGeom>
              <a:avLst/>
              <a:gdLst>
                <a:gd name="T0" fmla="*/ 196 w 200"/>
                <a:gd name="T1" fmla="*/ 199 h 199"/>
                <a:gd name="T2" fmla="*/ 196 w 200"/>
                <a:gd name="T3" fmla="*/ 85 h 199"/>
                <a:gd name="T4" fmla="*/ 184 w 200"/>
                <a:gd name="T5" fmla="*/ 25 h 199"/>
                <a:gd name="T6" fmla="*/ 138 w 200"/>
                <a:gd name="T7" fmla="*/ 2 h 199"/>
                <a:gd name="T8" fmla="*/ 87 w 200"/>
                <a:gd name="T9" fmla="*/ 25 h 199"/>
                <a:gd name="T10" fmla="*/ 47 w 200"/>
                <a:gd name="T11" fmla="*/ 68 h 199"/>
                <a:gd name="T12" fmla="*/ 18 w 200"/>
                <a:gd name="T13" fmla="*/ 20 h 199"/>
                <a:gd name="T14" fmla="*/ 0 w 200"/>
                <a:gd name="T15" fmla="*/ 27 h 199"/>
                <a:gd name="T16" fmla="*/ 41 w 200"/>
                <a:gd name="T17" fmla="*/ 110 h 199"/>
                <a:gd name="T18" fmla="*/ 89 w 200"/>
                <a:gd name="T19" fmla="*/ 88 h 199"/>
                <a:gd name="T20" fmla="*/ 88 w 200"/>
                <a:gd name="T21" fmla="*/ 199 h 199"/>
                <a:gd name="T22" fmla="*/ 196 w 200"/>
                <a:gd name="T23" fmla="*/ 199 h 19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00"/>
                <a:gd name="T37" fmla="*/ 0 h 199"/>
                <a:gd name="T38" fmla="*/ 200 w 200"/>
                <a:gd name="T39" fmla="*/ 199 h 19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00" h="199">
                  <a:moveTo>
                    <a:pt x="196" y="199"/>
                  </a:moveTo>
                  <a:cubicBezTo>
                    <a:pt x="196" y="85"/>
                    <a:pt x="196" y="85"/>
                    <a:pt x="196" y="85"/>
                  </a:cubicBezTo>
                  <a:cubicBezTo>
                    <a:pt x="196" y="85"/>
                    <a:pt x="200" y="45"/>
                    <a:pt x="184" y="25"/>
                  </a:cubicBezTo>
                  <a:cubicBezTo>
                    <a:pt x="165" y="0"/>
                    <a:pt x="138" y="2"/>
                    <a:pt x="138" y="2"/>
                  </a:cubicBezTo>
                  <a:cubicBezTo>
                    <a:pt x="138" y="2"/>
                    <a:pt x="114" y="0"/>
                    <a:pt x="87" y="25"/>
                  </a:cubicBezTo>
                  <a:cubicBezTo>
                    <a:pt x="64" y="46"/>
                    <a:pt x="47" y="68"/>
                    <a:pt x="47" y="68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12" y="107"/>
                    <a:pt x="41" y="110"/>
                  </a:cubicBezTo>
                  <a:cubicBezTo>
                    <a:pt x="61" y="112"/>
                    <a:pt x="89" y="88"/>
                    <a:pt x="89" y="88"/>
                  </a:cubicBezTo>
                  <a:cubicBezTo>
                    <a:pt x="88" y="199"/>
                    <a:pt x="88" y="199"/>
                    <a:pt x="88" y="199"/>
                  </a:cubicBezTo>
                  <a:lnTo>
                    <a:pt x="196" y="1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</p:grpSp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2"/>
          <p:cNvSpPr>
            <a:spLocks noChangeArrowheads="1"/>
          </p:cNvSpPr>
          <p:nvPr/>
        </p:nvSpPr>
        <p:spPr bwMode="auto">
          <a:xfrm>
            <a:off x="1914525" y="282575"/>
            <a:ext cx="2828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落地方法四 </a:t>
            </a:r>
            <a:r>
              <a:rPr lang="zh-CN" sz="2800" b="1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机制保障</a:t>
            </a:r>
          </a:p>
        </p:txBody>
      </p:sp>
      <p:grpSp>
        <p:nvGrpSpPr>
          <p:cNvPr id="19459" name="组合 3"/>
          <p:cNvGrpSpPr>
            <a:grpSpLocks/>
          </p:cNvGrpSpPr>
          <p:nvPr/>
        </p:nvGrpSpPr>
        <p:grpSpPr bwMode="auto">
          <a:xfrm>
            <a:off x="1719263" y="1936750"/>
            <a:ext cx="4202112" cy="4202113"/>
            <a:chOff x="0" y="0"/>
            <a:chExt cx="4202689" cy="4202689"/>
          </a:xfrm>
        </p:grpSpPr>
        <p:sp>
          <p:nvSpPr>
            <p:cNvPr id="19460" name="圆角矩形 4"/>
            <p:cNvSpPr>
              <a:spLocks noChangeArrowheads="1"/>
            </p:cNvSpPr>
            <p:nvPr/>
          </p:nvSpPr>
          <p:spPr bwMode="auto">
            <a:xfrm>
              <a:off x="0" y="0"/>
              <a:ext cx="4202689" cy="4202689"/>
            </a:xfrm>
            <a:prstGeom prst="roundRect">
              <a:avLst>
                <a:gd name="adj" fmla="val 3370"/>
              </a:avLst>
            </a:prstGeom>
            <a:solidFill>
              <a:srgbClr val="487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方正兰亭细黑_GBK" charset="-122"/>
                <a:ea typeface="方正兰亭细黑_GBK" charset="-122"/>
              </a:endParaRPr>
            </a:p>
          </p:txBody>
        </p:sp>
        <p:sp>
          <p:nvSpPr>
            <p:cNvPr id="19461" name="圆角矩形 5"/>
            <p:cNvSpPr>
              <a:spLocks noChangeArrowheads="1"/>
            </p:cNvSpPr>
            <p:nvPr/>
          </p:nvSpPr>
          <p:spPr bwMode="auto">
            <a:xfrm>
              <a:off x="173861" y="173861"/>
              <a:ext cx="3854966" cy="3854966"/>
            </a:xfrm>
            <a:prstGeom prst="roundRect">
              <a:avLst>
                <a:gd name="adj" fmla="val 3370"/>
              </a:avLst>
            </a:prstGeom>
            <a:noFill/>
            <a:ln w="12700" cap="flat" cmpd="sng">
              <a:solidFill>
                <a:schemeClr val="bg1"/>
              </a:solidFill>
              <a:prstDash val="dash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方正兰亭细黑_GBK" charset="-122"/>
                <a:ea typeface="方正兰亭细黑_GBK" charset="-122"/>
              </a:endParaRPr>
            </a:p>
          </p:txBody>
        </p:sp>
      </p:grpSp>
      <p:sp>
        <p:nvSpPr>
          <p:cNvPr id="19462" name="矩形 1"/>
          <p:cNvSpPr>
            <a:spLocks noChangeArrowheads="1"/>
          </p:cNvSpPr>
          <p:nvPr/>
        </p:nvSpPr>
        <p:spPr bwMode="auto">
          <a:xfrm>
            <a:off x="7158038" y="2320925"/>
            <a:ext cx="357028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6600" b="1">
                <a:solidFill>
                  <a:srgbClr val="487AB5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考核评价</a:t>
            </a:r>
            <a:endParaRPr lang="zh-CN" altLang="en-US"/>
          </a:p>
        </p:txBody>
      </p:sp>
      <p:sp>
        <p:nvSpPr>
          <p:cNvPr id="19463" name="文本框 10"/>
          <p:cNvSpPr>
            <a:spLocks noChangeArrowheads="1"/>
          </p:cNvSpPr>
          <p:nvPr/>
        </p:nvSpPr>
        <p:spPr bwMode="auto">
          <a:xfrm>
            <a:off x="7462838" y="3598863"/>
            <a:ext cx="3509962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完善绩效考核中对文化符合度考核的具体标准，并在绩效考核中实施；</a:t>
            </a:r>
            <a:endParaRPr lang="en-US">
              <a:solidFill>
                <a:srgbClr val="595959"/>
              </a:solidFill>
              <a:latin typeface="Calibri" pitchFamily="34" charset="0"/>
              <a:ea typeface="微软雅黑" pitchFamily="34" charset="-122"/>
              <a:sym typeface="Calibri" pitchFamily="34" charset="0"/>
            </a:endParaRP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完善任职资格中对价值观要求的具体标准，并在招聘员工或干部选拔中实施。 </a:t>
            </a:r>
            <a:endParaRPr lang="zh-CN" altLang="en-US"/>
          </a:p>
        </p:txBody>
      </p:sp>
      <p:grpSp>
        <p:nvGrpSpPr>
          <p:cNvPr id="19464" name="组合 2"/>
          <p:cNvGrpSpPr>
            <a:grpSpLocks/>
          </p:cNvGrpSpPr>
          <p:nvPr/>
        </p:nvGrpSpPr>
        <p:grpSpPr bwMode="auto">
          <a:xfrm>
            <a:off x="2463800" y="2479675"/>
            <a:ext cx="2767013" cy="3062288"/>
            <a:chOff x="0" y="0"/>
            <a:chExt cx="707498" cy="782978"/>
          </a:xfrm>
        </p:grpSpPr>
        <p:sp>
          <p:nvSpPr>
            <p:cNvPr id="19465" name="Oval 146"/>
            <p:cNvSpPr>
              <a:spLocks noChangeArrowheads="1"/>
            </p:cNvSpPr>
            <p:nvPr/>
          </p:nvSpPr>
          <p:spPr bwMode="auto">
            <a:xfrm>
              <a:off x="177126" y="107685"/>
              <a:ext cx="143915" cy="1670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19466" name="Freeform 147"/>
            <p:cNvSpPr>
              <a:spLocks noChangeArrowheads="1"/>
            </p:cNvSpPr>
            <p:nvPr/>
          </p:nvSpPr>
          <p:spPr bwMode="auto">
            <a:xfrm>
              <a:off x="251600" y="287830"/>
              <a:ext cx="131838" cy="124793"/>
            </a:xfrm>
            <a:custGeom>
              <a:avLst/>
              <a:gdLst>
                <a:gd name="T0" fmla="*/ 279 w 285"/>
                <a:gd name="T1" fmla="*/ 99 h 272"/>
                <a:gd name="T2" fmla="*/ 95 w 285"/>
                <a:gd name="T3" fmla="*/ 0 h 272"/>
                <a:gd name="T4" fmla="*/ 2 w 285"/>
                <a:gd name="T5" fmla="*/ 268 h 272"/>
                <a:gd name="T6" fmla="*/ 1 w 285"/>
                <a:gd name="T7" fmla="*/ 269 h 272"/>
                <a:gd name="T8" fmla="*/ 0 w 285"/>
                <a:gd name="T9" fmla="*/ 272 h 272"/>
                <a:gd name="T10" fmla="*/ 2 w 285"/>
                <a:gd name="T11" fmla="*/ 272 h 272"/>
                <a:gd name="T12" fmla="*/ 72 w 285"/>
                <a:gd name="T13" fmla="*/ 262 h 272"/>
                <a:gd name="T14" fmla="*/ 90 w 285"/>
                <a:gd name="T15" fmla="*/ 258 h 272"/>
                <a:gd name="T16" fmla="*/ 194 w 285"/>
                <a:gd name="T17" fmla="*/ 207 h 272"/>
                <a:gd name="T18" fmla="*/ 255 w 285"/>
                <a:gd name="T19" fmla="*/ 150 h 272"/>
                <a:gd name="T20" fmla="*/ 285 w 285"/>
                <a:gd name="T21" fmla="*/ 109 h 272"/>
                <a:gd name="T22" fmla="*/ 282 w 285"/>
                <a:gd name="T23" fmla="*/ 104 h 272"/>
                <a:gd name="T24" fmla="*/ 279 w 285"/>
                <a:gd name="T25" fmla="*/ 99 h 2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85"/>
                <a:gd name="T40" fmla="*/ 0 h 272"/>
                <a:gd name="T41" fmla="*/ 285 w 285"/>
                <a:gd name="T42" fmla="*/ 272 h 2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85" h="272">
                  <a:moveTo>
                    <a:pt x="279" y="99"/>
                  </a:moveTo>
                  <a:cubicBezTo>
                    <a:pt x="236" y="38"/>
                    <a:pt x="174" y="0"/>
                    <a:pt x="95" y="0"/>
                  </a:cubicBezTo>
                  <a:cubicBezTo>
                    <a:pt x="2" y="268"/>
                    <a:pt x="2" y="268"/>
                    <a:pt x="2" y="268"/>
                  </a:cubicBezTo>
                  <a:cubicBezTo>
                    <a:pt x="1" y="269"/>
                    <a:pt x="1" y="269"/>
                    <a:pt x="1" y="269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1" y="272"/>
                    <a:pt x="1" y="272"/>
                    <a:pt x="2" y="272"/>
                  </a:cubicBezTo>
                  <a:cubicBezTo>
                    <a:pt x="25" y="271"/>
                    <a:pt x="49" y="268"/>
                    <a:pt x="72" y="262"/>
                  </a:cubicBezTo>
                  <a:cubicBezTo>
                    <a:pt x="79" y="261"/>
                    <a:pt x="84" y="259"/>
                    <a:pt x="90" y="258"/>
                  </a:cubicBezTo>
                  <a:cubicBezTo>
                    <a:pt x="127" y="246"/>
                    <a:pt x="162" y="229"/>
                    <a:pt x="194" y="207"/>
                  </a:cubicBezTo>
                  <a:cubicBezTo>
                    <a:pt x="216" y="190"/>
                    <a:pt x="237" y="171"/>
                    <a:pt x="255" y="150"/>
                  </a:cubicBezTo>
                  <a:cubicBezTo>
                    <a:pt x="266" y="137"/>
                    <a:pt x="276" y="123"/>
                    <a:pt x="285" y="109"/>
                  </a:cubicBezTo>
                  <a:cubicBezTo>
                    <a:pt x="284" y="107"/>
                    <a:pt x="283" y="105"/>
                    <a:pt x="282" y="104"/>
                  </a:cubicBezTo>
                  <a:cubicBezTo>
                    <a:pt x="281" y="102"/>
                    <a:pt x="280" y="100"/>
                    <a:pt x="279" y="9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19467" name="Freeform 148"/>
            <p:cNvSpPr>
              <a:spLocks noChangeArrowheads="1"/>
            </p:cNvSpPr>
            <p:nvPr/>
          </p:nvSpPr>
          <p:spPr bwMode="auto">
            <a:xfrm>
              <a:off x="113723" y="287830"/>
              <a:ext cx="130832" cy="124793"/>
            </a:xfrm>
            <a:custGeom>
              <a:avLst/>
              <a:gdLst>
                <a:gd name="T0" fmla="*/ 283 w 284"/>
                <a:gd name="T1" fmla="*/ 268 h 272"/>
                <a:gd name="T2" fmla="*/ 194 w 284"/>
                <a:gd name="T3" fmla="*/ 0 h 272"/>
                <a:gd name="T4" fmla="*/ 3 w 284"/>
                <a:gd name="T5" fmla="*/ 108 h 272"/>
                <a:gd name="T6" fmla="*/ 0 w 284"/>
                <a:gd name="T7" fmla="*/ 113 h 272"/>
                <a:gd name="T8" fmla="*/ 51 w 284"/>
                <a:gd name="T9" fmla="*/ 175 h 272"/>
                <a:gd name="T10" fmla="*/ 67 w 284"/>
                <a:gd name="T11" fmla="*/ 189 h 272"/>
                <a:gd name="T12" fmla="*/ 283 w 284"/>
                <a:gd name="T13" fmla="*/ 272 h 272"/>
                <a:gd name="T14" fmla="*/ 284 w 284"/>
                <a:gd name="T15" fmla="*/ 272 h 272"/>
                <a:gd name="T16" fmla="*/ 283 w 284"/>
                <a:gd name="T17" fmla="*/ 269 h 272"/>
                <a:gd name="T18" fmla="*/ 283 w 284"/>
                <a:gd name="T19" fmla="*/ 268 h 27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84"/>
                <a:gd name="T31" fmla="*/ 0 h 272"/>
                <a:gd name="T32" fmla="*/ 284 w 284"/>
                <a:gd name="T33" fmla="*/ 272 h 27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84" h="272">
                  <a:moveTo>
                    <a:pt x="283" y="268"/>
                  </a:moveTo>
                  <a:cubicBezTo>
                    <a:pt x="194" y="0"/>
                    <a:pt x="194" y="0"/>
                    <a:pt x="194" y="0"/>
                  </a:cubicBezTo>
                  <a:cubicBezTo>
                    <a:pt x="110" y="0"/>
                    <a:pt x="46" y="41"/>
                    <a:pt x="3" y="108"/>
                  </a:cubicBezTo>
                  <a:cubicBezTo>
                    <a:pt x="2" y="109"/>
                    <a:pt x="1" y="111"/>
                    <a:pt x="0" y="113"/>
                  </a:cubicBezTo>
                  <a:cubicBezTo>
                    <a:pt x="15" y="135"/>
                    <a:pt x="32" y="157"/>
                    <a:pt x="51" y="175"/>
                  </a:cubicBezTo>
                  <a:cubicBezTo>
                    <a:pt x="57" y="180"/>
                    <a:pt x="62" y="185"/>
                    <a:pt x="67" y="189"/>
                  </a:cubicBezTo>
                  <a:cubicBezTo>
                    <a:pt x="127" y="241"/>
                    <a:pt x="204" y="270"/>
                    <a:pt x="283" y="272"/>
                  </a:cubicBezTo>
                  <a:cubicBezTo>
                    <a:pt x="283" y="272"/>
                    <a:pt x="284" y="272"/>
                    <a:pt x="284" y="272"/>
                  </a:cubicBezTo>
                  <a:cubicBezTo>
                    <a:pt x="283" y="269"/>
                    <a:pt x="283" y="269"/>
                    <a:pt x="283" y="269"/>
                  </a:cubicBezTo>
                  <a:lnTo>
                    <a:pt x="283" y="2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19468" name="Freeform 149"/>
            <p:cNvSpPr>
              <a:spLocks noChangeArrowheads="1"/>
            </p:cNvSpPr>
            <p:nvPr/>
          </p:nvSpPr>
          <p:spPr bwMode="auto">
            <a:xfrm>
              <a:off x="224427" y="286823"/>
              <a:ext cx="49314" cy="102653"/>
            </a:xfrm>
            <a:custGeom>
              <a:avLst/>
              <a:gdLst>
                <a:gd name="T0" fmla="*/ 0 w 49"/>
                <a:gd name="T1" fmla="*/ 26 h 102"/>
                <a:gd name="T2" fmla="*/ 25 w 49"/>
                <a:gd name="T3" fmla="*/ 102 h 102"/>
                <a:gd name="T4" fmla="*/ 49 w 49"/>
                <a:gd name="T5" fmla="*/ 26 h 102"/>
                <a:gd name="T6" fmla="*/ 25 w 49"/>
                <a:gd name="T7" fmla="*/ 0 h 102"/>
                <a:gd name="T8" fmla="*/ 0 w 49"/>
                <a:gd name="T9" fmla="*/ 26 h 1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102"/>
                <a:gd name="T17" fmla="*/ 49 w 49"/>
                <a:gd name="T18" fmla="*/ 102 h 10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102">
                  <a:moveTo>
                    <a:pt x="0" y="26"/>
                  </a:moveTo>
                  <a:lnTo>
                    <a:pt x="25" y="102"/>
                  </a:lnTo>
                  <a:lnTo>
                    <a:pt x="49" y="26"/>
                  </a:lnTo>
                  <a:lnTo>
                    <a:pt x="25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19469" name="Freeform 150"/>
            <p:cNvSpPr>
              <a:spLocks noChangeArrowheads="1"/>
            </p:cNvSpPr>
            <p:nvPr/>
          </p:nvSpPr>
          <p:spPr bwMode="auto">
            <a:xfrm>
              <a:off x="164043" y="467975"/>
              <a:ext cx="178133" cy="315003"/>
            </a:xfrm>
            <a:custGeom>
              <a:avLst/>
              <a:gdLst>
                <a:gd name="T0" fmla="*/ 323 w 387"/>
                <a:gd name="T1" fmla="*/ 23 h 685"/>
                <a:gd name="T2" fmla="*/ 195 w 387"/>
                <a:gd name="T3" fmla="*/ 43 h 685"/>
                <a:gd name="T4" fmla="*/ 181 w 387"/>
                <a:gd name="T5" fmla="*/ 43 h 685"/>
                <a:gd name="T6" fmla="*/ 170 w 387"/>
                <a:gd name="T7" fmla="*/ 43 h 685"/>
                <a:gd name="T8" fmla="*/ 108 w 387"/>
                <a:gd name="T9" fmla="*/ 38 h 685"/>
                <a:gd name="T10" fmla="*/ 100 w 387"/>
                <a:gd name="T11" fmla="*/ 36 h 685"/>
                <a:gd name="T12" fmla="*/ 63 w 387"/>
                <a:gd name="T13" fmla="*/ 29 h 685"/>
                <a:gd name="T14" fmla="*/ 0 w 387"/>
                <a:gd name="T15" fmla="*/ 10 h 685"/>
                <a:gd name="T16" fmla="*/ 0 w 387"/>
                <a:gd name="T17" fmla="*/ 210 h 685"/>
                <a:gd name="T18" fmla="*/ 43 w 387"/>
                <a:gd name="T19" fmla="*/ 252 h 685"/>
                <a:gd name="T20" fmla="*/ 63 w 387"/>
                <a:gd name="T21" fmla="*/ 247 h 685"/>
                <a:gd name="T22" fmla="*/ 63 w 387"/>
                <a:gd name="T23" fmla="*/ 277 h 685"/>
                <a:gd name="T24" fmla="*/ 63 w 387"/>
                <a:gd name="T25" fmla="*/ 286 h 685"/>
                <a:gd name="T26" fmla="*/ 63 w 387"/>
                <a:gd name="T27" fmla="*/ 622 h 685"/>
                <a:gd name="T28" fmla="*/ 128 w 387"/>
                <a:gd name="T29" fmla="*/ 685 h 685"/>
                <a:gd name="T30" fmla="*/ 193 w 387"/>
                <a:gd name="T31" fmla="*/ 629 h 685"/>
                <a:gd name="T32" fmla="*/ 258 w 387"/>
                <a:gd name="T33" fmla="*/ 685 h 685"/>
                <a:gd name="T34" fmla="*/ 323 w 387"/>
                <a:gd name="T35" fmla="*/ 622 h 685"/>
                <a:gd name="T36" fmla="*/ 323 w 387"/>
                <a:gd name="T37" fmla="*/ 294 h 685"/>
                <a:gd name="T38" fmla="*/ 323 w 387"/>
                <a:gd name="T39" fmla="*/ 286 h 685"/>
                <a:gd name="T40" fmla="*/ 323 w 387"/>
                <a:gd name="T41" fmla="*/ 247 h 685"/>
                <a:gd name="T42" fmla="*/ 343 w 387"/>
                <a:gd name="T43" fmla="*/ 252 h 685"/>
                <a:gd name="T44" fmla="*/ 374 w 387"/>
                <a:gd name="T45" fmla="*/ 240 h 685"/>
                <a:gd name="T46" fmla="*/ 387 w 387"/>
                <a:gd name="T47" fmla="*/ 210 h 685"/>
                <a:gd name="T48" fmla="*/ 387 w 387"/>
                <a:gd name="T49" fmla="*/ 0 h 685"/>
                <a:gd name="T50" fmla="*/ 323 w 387"/>
                <a:gd name="T51" fmla="*/ 23 h 685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387"/>
                <a:gd name="T79" fmla="*/ 0 h 685"/>
                <a:gd name="T80" fmla="*/ 387 w 387"/>
                <a:gd name="T81" fmla="*/ 685 h 685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387" h="685">
                  <a:moveTo>
                    <a:pt x="323" y="23"/>
                  </a:moveTo>
                  <a:cubicBezTo>
                    <a:pt x="282" y="35"/>
                    <a:pt x="239" y="42"/>
                    <a:pt x="195" y="43"/>
                  </a:cubicBezTo>
                  <a:cubicBezTo>
                    <a:pt x="190" y="43"/>
                    <a:pt x="185" y="43"/>
                    <a:pt x="181" y="43"/>
                  </a:cubicBezTo>
                  <a:cubicBezTo>
                    <a:pt x="177" y="43"/>
                    <a:pt x="173" y="43"/>
                    <a:pt x="170" y="43"/>
                  </a:cubicBezTo>
                  <a:cubicBezTo>
                    <a:pt x="149" y="42"/>
                    <a:pt x="128" y="41"/>
                    <a:pt x="108" y="38"/>
                  </a:cubicBezTo>
                  <a:cubicBezTo>
                    <a:pt x="105" y="37"/>
                    <a:pt x="102" y="37"/>
                    <a:pt x="100" y="36"/>
                  </a:cubicBezTo>
                  <a:cubicBezTo>
                    <a:pt x="87" y="34"/>
                    <a:pt x="75" y="32"/>
                    <a:pt x="63" y="29"/>
                  </a:cubicBezTo>
                  <a:cubicBezTo>
                    <a:pt x="41" y="24"/>
                    <a:pt x="20" y="17"/>
                    <a:pt x="0" y="10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0" y="233"/>
                    <a:pt x="19" y="252"/>
                    <a:pt x="43" y="252"/>
                  </a:cubicBezTo>
                  <a:cubicBezTo>
                    <a:pt x="50" y="252"/>
                    <a:pt x="57" y="250"/>
                    <a:pt x="63" y="247"/>
                  </a:cubicBezTo>
                  <a:cubicBezTo>
                    <a:pt x="63" y="277"/>
                    <a:pt x="63" y="277"/>
                    <a:pt x="63" y="277"/>
                  </a:cubicBezTo>
                  <a:cubicBezTo>
                    <a:pt x="63" y="286"/>
                    <a:pt x="63" y="286"/>
                    <a:pt x="63" y="286"/>
                  </a:cubicBezTo>
                  <a:cubicBezTo>
                    <a:pt x="63" y="622"/>
                    <a:pt x="63" y="622"/>
                    <a:pt x="63" y="622"/>
                  </a:cubicBezTo>
                  <a:cubicBezTo>
                    <a:pt x="63" y="657"/>
                    <a:pt x="92" y="685"/>
                    <a:pt x="128" y="685"/>
                  </a:cubicBezTo>
                  <a:cubicBezTo>
                    <a:pt x="162" y="685"/>
                    <a:pt x="189" y="660"/>
                    <a:pt x="193" y="629"/>
                  </a:cubicBezTo>
                  <a:cubicBezTo>
                    <a:pt x="196" y="660"/>
                    <a:pt x="224" y="685"/>
                    <a:pt x="258" y="685"/>
                  </a:cubicBezTo>
                  <a:cubicBezTo>
                    <a:pt x="294" y="685"/>
                    <a:pt x="323" y="657"/>
                    <a:pt x="323" y="622"/>
                  </a:cubicBezTo>
                  <a:cubicBezTo>
                    <a:pt x="323" y="294"/>
                    <a:pt x="323" y="294"/>
                    <a:pt x="323" y="294"/>
                  </a:cubicBezTo>
                  <a:cubicBezTo>
                    <a:pt x="323" y="291"/>
                    <a:pt x="323" y="289"/>
                    <a:pt x="323" y="286"/>
                  </a:cubicBezTo>
                  <a:cubicBezTo>
                    <a:pt x="323" y="247"/>
                    <a:pt x="323" y="247"/>
                    <a:pt x="323" y="247"/>
                  </a:cubicBezTo>
                  <a:cubicBezTo>
                    <a:pt x="329" y="250"/>
                    <a:pt x="336" y="252"/>
                    <a:pt x="343" y="252"/>
                  </a:cubicBezTo>
                  <a:cubicBezTo>
                    <a:pt x="355" y="252"/>
                    <a:pt x="366" y="247"/>
                    <a:pt x="374" y="240"/>
                  </a:cubicBezTo>
                  <a:cubicBezTo>
                    <a:pt x="382" y="232"/>
                    <a:pt x="387" y="222"/>
                    <a:pt x="387" y="210"/>
                  </a:cubicBezTo>
                  <a:cubicBezTo>
                    <a:pt x="387" y="0"/>
                    <a:pt x="387" y="0"/>
                    <a:pt x="387" y="0"/>
                  </a:cubicBezTo>
                  <a:cubicBezTo>
                    <a:pt x="366" y="9"/>
                    <a:pt x="345" y="17"/>
                    <a:pt x="323" y="2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19470" name="Freeform 151"/>
            <p:cNvSpPr>
              <a:spLocks noEditPoints="1" noChangeArrowheads="1"/>
            </p:cNvSpPr>
            <p:nvPr/>
          </p:nvSpPr>
          <p:spPr bwMode="auto">
            <a:xfrm>
              <a:off x="0" y="0"/>
              <a:ext cx="707498" cy="654158"/>
            </a:xfrm>
            <a:custGeom>
              <a:avLst/>
              <a:gdLst>
                <a:gd name="T0" fmla="*/ 1483 w 1537"/>
                <a:gd name="T1" fmla="*/ 1206 h 1422"/>
                <a:gd name="T2" fmla="*/ 978 w 1537"/>
                <a:gd name="T3" fmla="*/ 775 h 1422"/>
                <a:gd name="T4" fmla="*/ 858 w 1537"/>
                <a:gd name="T5" fmla="*/ 176 h 1422"/>
                <a:gd name="T6" fmla="*/ 163 w 1537"/>
                <a:gd name="T7" fmla="*/ 232 h 1422"/>
                <a:gd name="T8" fmla="*/ 176 w 1537"/>
                <a:gd name="T9" fmla="*/ 886 h 1422"/>
                <a:gd name="T10" fmla="*/ 219 w 1537"/>
                <a:gd name="T11" fmla="*/ 927 h 1422"/>
                <a:gd name="T12" fmla="*/ 271 w 1537"/>
                <a:gd name="T13" fmla="*/ 966 h 1422"/>
                <a:gd name="T14" fmla="*/ 335 w 1537"/>
                <a:gd name="T15" fmla="*/ 1001 h 1422"/>
                <a:gd name="T16" fmla="*/ 459 w 1537"/>
                <a:gd name="T17" fmla="*/ 1038 h 1422"/>
                <a:gd name="T18" fmla="*/ 467 w 1537"/>
                <a:gd name="T19" fmla="*/ 1040 h 1422"/>
                <a:gd name="T20" fmla="*/ 527 w 1537"/>
                <a:gd name="T21" fmla="*/ 1045 h 1422"/>
                <a:gd name="T22" fmla="*/ 551 w 1537"/>
                <a:gd name="T23" fmla="*/ 1045 h 1422"/>
                <a:gd name="T24" fmla="*/ 741 w 1537"/>
                <a:gd name="T25" fmla="*/ 1001 h 1422"/>
                <a:gd name="T26" fmla="*/ 744 w 1537"/>
                <a:gd name="T27" fmla="*/ 1000 h 1422"/>
                <a:gd name="T28" fmla="*/ 759 w 1537"/>
                <a:gd name="T29" fmla="*/ 993 h 1422"/>
                <a:gd name="T30" fmla="*/ 780 w 1537"/>
                <a:gd name="T31" fmla="*/ 982 h 1422"/>
                <a:gd name="T32" fmla="*/ 829 w 1537"/>
                <a:gd name="T33" fmla="*/ 950 h 1422"/>
                <a:gd name="T34" fmla="*/ 839 w 1537"/>
                <a:gd name="T35" fmla="*/ 959 h 1422"/>
                <a:gd name="T36" fmla="*/ 1334 w 1537"/>
                <a:gd name="T37" fmla="*/ 1381 h 1422"/>
                <a:gd name="T38" fmla="*/ 1496 w 1537"/>
                <a:gd name="T39" fmla="*/ 1368 h 1422"/>
                <a:gd name="T40" fmla="*/ 1483 w 1537"/>
                <a:gd name="T41" fmla="*/ 1206 h 1422"/>
                <a:gd name="T42" fmla="*/ 641 w 1537"/>
                <a:gd name="T43" fmla="*/ 898 h 1422"/>
                <a:gd name="T44" fmla="*/ 623 w 1537"/>
                <a:gd name="T45" fmla="*/ 903 h 1422"/>
                <a:gd name="T46" fmla="*/ 549 w 1537"/>
                <a:gd name="T47" fmla="*/ 913 h 1422"/>
                <a:gd name="T48" fmla="*/ 529 w 1537"/>
                <a:gd name="T49" fmla="*/ 913 h 1422"/>
                <a:gd name="T50" fmla="*/ 304 w 1537"/>
                <a:gd name="T51" fmla="*/ 827 h 1422"/>
                <a:gd name="T52" fmla="*/ 288 w 1537"/>
                <a:gd name="T53" fmla="*/ 812 h 1422"/>
                <a:gd name="T54" fmla="*/ 231 w 1537"/>
                <a:gd name="T55" fmla="*/ 742 h 1422"/>
                <a:gd name="T56" fmla="*/ 263 w 1537"/>
                <a:gd name="T57" fmla="*/ 318 h 1422"/>
                <a:gd name="T58" fmla="*/ 773 w 1537"/>
                <a:gd name="T59" fmla="*/ 277 h 1422"/>
                <a:gd name="T60" fmla="*/ 885 w 1537"/>
                <a:gd name="T61" fmla="*/ 654 h 1422"/>
                <a:gd name="T62" fmla="*/ 861 w 1537"/>
                <a:gd name="T63" fmla="*/ 714 h 1422"/>
                <a:gd name="T64" fmla="*/ 848 w 1537"/>
                <a:gd name="T65" fmla="*/ 738 h 1422"/>
                <a:gd name="T66" fmla="*/ 814 w 1537"/>
                <a:gd name="T67" fmla="*/ 786 h 1422"/>
                <a:gd name="T68" fmla="*/ 750 w 1537"/>
                <a:gd name="T69" fmla="*/ 845 h 1422"/>
                <a:gd name="T70" fmla="*/ 641 w 1537"/>
                <a:gd name="T71" fmla="*/ 898 h 142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537"/>
                <a:gd name="T109" fmla="*/ 0 h 1422"/>
                <a:gd name="T110" fmla="*/ 1537 w 1537"/>
                <a:gd name="T111" fmla="*/ 1422 h 142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537" h="1422">
                  <a:moveTo>
                    <a:pt x="1483" y="1206"/>
                  </a:moveTo>
                  <a:cubicBezTo>
                    <a:pt x="978" y="775"/>
                    <a:pt x="978" y="775"/>
                    <a:pt x="978" y="775"/>
                  </a:cubicBezTo>
                  <a:cubicBezTo>
                    <a:pt x="1079" y="577"/>
                    <a:pt x="1035" y="327"/>
                    <a:pt x="858" y="176"/>
                  </a:cubicBezTo>
                  <a:cubicBezTo>
                    <a:pt x="651" y="0"/>
                    <a:pt x="339" y="25"/>
                    <a:pt x="163" y="232"/>
                  </a:cubicBezTo>
                  <a:cubicBezTo>
                    <a:pt x="0" y="424"/>
                    <a:pt x="9" y="706"/>
                    <a:pt x="176" y="886"/>
                  </a:cubicBezTo>
                  <a:cubicBezTo>
                    <a:pt x="189" y="901"/>
                    <a:pt x="203" y="914"/>
                    <a:pt x="219" y="927"/>
                  </a:cubicBezTo>
                  <a:cubicBezTo>
                    <a:pt x="235" y="942"/>
                    <a:pt x="253" y="955"/>
                    <a:pt x="271" y="966"/>
                  </a:cubicBezTo>
                  <a:cubicBezTo>
                    <a:pt x="292" y="980"/>
                    <a:pt x="313" y="991"/>
                    <a:pt x="335" y="1001"/>
                  </a:cubicBezTo>
                  <a:cubicBezTo>
                    <a:pt x="375" y="1019"/>
                    <a:pt x="417" y="1032"/>
                    <a:pt x="459" y="1038"/>
                  </a:cubicBezTo>
                  <a:cubicBezTo>
                    <a:pt x="462" y="1039"/>
                    <a:pt x="464" y="1039"/>
                    <a:pt x="467" y="1040"/>
                  </a:cubicBezTo>
                  <a:cubicBezTo>
                    <a:pt x="487" y="1042"/>
                    <a:pt x="507" y="1044"/>
                    <a:pt x="527" y="1045"/>
                  </a:cubicBezTo>
                  <a:cubicBezTo>
                    <a:pt x="535" y="1045"/>
                    <a:pt x="543" y="1045"/>
                    <a:pt x="551" y="1045"/>
                  </a:cubicBezTo>
                  <a:cubicBezTo>
                    <a:pt x="616" y="1043"/>
                    <a:pt x="681" y="1028"/>
                    <a:pt x="741" y="1001"/>
                  </a:cubicBezTo>
                  <a:cubicBezTo>
                    <a:pt x="742" y="1001"/>
                    <a:pt x="743" y="1000"/>
                    <a:pt x="744" y="1000"/>
                  </a:cubicBezTo>
                  <a:cubicBezTo>
                    <a:pt x="749" y="998"/>
                    <a:pt x="754" y="995"/>
                    <a:pt x="759" y="993"/>
                  </a:cubicBezTo>
                  <a:cubicBezTo>
                    <a:pt x="766" y="989"/>
                    <a:pt x="773" y="986"/>
                    <a:pt x="780" y="982"/>
                  </a:cubicBezTo>
                  <a:cubicBezTo>
                    <a:pt x="797" y="972"/>
                    <a:pt x="813" y="962"/>
                    <a:pt x="829" y="950"/>
                  </a:cubicBezTo>
                  <a:cubicBezTo>
                    <a:pt x="839" y="959"/>
                    <a:pt x="839" y="959"/>
                    <a:pt x="839" y="959"/>
                  </a:cubicBezTo>
                  <a:cubicBezTo>
                    <a:pt x="1334" y="1381"/>
                    <a:pt x="1334" y="1381"/>
                    <a:pt x="1334" y="1381"/>
                  </a:cubicBezTo>
                  <a:cubicBezTo>
                    <a:pt x="1383" y="1422"/>
                    <a:pt x="1455" y="1416"/>
                    <a:pt x="1496" y="1368"/>
                  </a:cubicBezTo>
                  <a:cubicBezTo>
                    <a:pt x="1537" y="1319"/>
                    <a:pt x="1532" y="1247"/>
                    <a:pt x="1483" y="1206"/>
                  </a:cubicBezTo>
                  <a:close/>
                  <a:moveTo>
                    <a:pt x="641" y="898"/>
                  </a:moveTo>
                  <a:cubicBezTo>
                    <a:pt x="635" y="900"/>
                    <a:pt x="629" y="902"/>
                    <a:pt x="623" y="903"/>
                  </a:cubicBezTo>
                  <a:cubicBezTo>
                    <a:pt x="599" y="909"/>
                    <a:pt x="574" y="912"/>
                    <a:pt x="549" y="913"/>
                  </a:cubicBezTo>
                  <a:cubicBezTo>
                    <a:pt x="542" y="913"/>
                    <a:pt x="536" y="913"/>
                    <a:pt x="529" y="913"/>
                  </a:cubicBezTo>
                  <a:cubicBezTo>
                    <a:pt x="449" y="911"/>
                    <a:pt x="370" y="883"/>
                    <a:pt x="304" y="827"/>
                  </a:cubicBezTo>
                  <a:cubicBezTo>
                    <a:pt x="298" y="822"/>
                    <a:pt x="293" y="817"/>
                    <a:pt x="288" y="812"/>
                  </a:cubicBezTo>
                  <a:cubicBezTo>
                    <a:pt x="266" y="791"/>
                    <a:pt x="247" y="767"/>
                    <a:pt x="231" y="742"/>
                  </a:cubicBezTo>
                  <a:cubicBezTo>
                    <a:pt x="151" y="612"/>
                    <a:pt x="159" y="440"/>
                    <a:pt x="263" y="318"/>
                  </a:cubicBezTo>
                  <a:cubicBezTo>
                    <a:pt x="392" y="166"/>
                    <a:pt x="621" y="148"/>
                    <a:pt x="773" y="277"/>
                  </a:cubicBezTo>
                  <a:cubicBezTo>
                    <a:pt x="885" y="372"/>
                    <a:pt x="924" y="521"/>
                    <a:pt x="885" y="654"/>
                  </a:cubicBezTo>
                  <a:cubicBezTo>
                    <a:pt x="879" y="675"/>
                    <a:pt x="871" y="695"/>
                    <a:pt x="861" y="714"/>
                  </a:cubicBezTo>
                  <a:cubicBezTo>
                    <a:pt x="857" y="722"/>
                    <a:pt x="853" y="730"/>
                    <a:pt x="848" y="738"/>
                  </a:cubicBezTo>
                  <a:cubicBezTo>
                    <a:pt x="838" y="755"/>
                    <a:pt x="827" y="771"/>
                    <a:pt x="814" y="786"/>
                  </a:cubicBezTo>
                  <a:cubicBezTo>
                    <a:pt x="794" y="809"/>
                    <a:pt x="773" y="828"/>
                    <a:pt x="750" y="845"/>
                  </a:cubicBezTo>
                  <a:cubicBezTo>
                    <a:pt x="717" y="869"/>
                    <a:pt x="680" y="887"/>
                    <a:pt x="641" y="89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19471" name="Freeform 152"/>
            <p:cNvSpPr>
              <a:spLocks noEditPoints="1" noChangeArrowheads="1"/>
            </p:cNvSpPr>
            <p:nvPr/>
          </p:nvSpPr>
          <p:spPr bwMode="auto">
            <a:xfrm>
              <a:off x="276759" y="782977"/>
              <a:ext cx="13083" cy="1"/>
            </a:xfrm>
            <a:custGeom>
              <a:avLst/>
              <a:gdLst>
                <a:gd name="T0" fmla="*/ 25 w 30"/>
                <a:gd name="T1" fmla="*/ 0 h 1"/>
                <a:gd name="T2" fmla="*/ 15 w 30"/>
                <a:gd name="T3" fmla="*/ 1 h 1"/>
                <a:gd name="T4" fmla="*/ 30 w 30"/>
                <a:gd name="T5" fmla="*/ 1 h 1"/>
                <a:gd name="T6" fmla="*/ 25 w 30"/>
                <a:gd name="T7" fmla="*/ 0 h 1"/>
                <a:gd name="T8" fmla="*/ 4 w 30"/>
                <a:gd name="T9" fmla="*/ 0 h 1"/>
                <a:gd name="T10" fmla="*/ 0 w 30"/>
                <a:gd name="T11" fmla="*/ 1 h 1"/>
                <a:gd name="T12" fmla="*/ 15 w 30"/>
                <a:gd name="T13" fmla="*/ 1 h 1"/>
                <a:gd name="T14" fmla="*/ 4 w 30"/>
                <a:gd name="T15" fmla="*/ 0 h 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0"/>
                <a:gd name="T25" fmla="*/ 0 h 1"/>
                <a:gd name="T26" fmla="*/ 30 w 30"/>
                <a:gd name="T27" fmla="*/ 1 h 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0" h="1">
                  <a:moveTo>
                    <a:pt x="25" y="0"/>
                  </a:moveTo>
                  <a:cubicBezTo>
                    <a:pt x="22" y="0"/>
                    <a:pt x="18" y="1"/>
                    <a:pt x="15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8" y="0"/>
                    <a:pt x="27" y="0"/>
                    <a:pt x="25" y="0"/>
                  </a:cubicBezTo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1" y="1"/>
                    <a:pt x="7" y="0"/>
                    <a:pt x="4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19472" name="Freeform 153"/>
            <p:cNvSpPr>
              <a:spLocks noChangeArrowheads="1"/>
            </p:cNvSpPr>
            <p:nvPr/>
          </p:nvSpPr>
          <p:spPr bwMode="auto">
            <a:xfrm>
              <a:off x="277766" y="781971"/>
              <a:ext cx="10064" cy="1007"/>
            </a:xfrm>
            <a:custGeom>
              <a:avLst/>
              <a:gdLst>
                <a:gd name="T0" fmla="*/ 11 w 21"/>
                <a:gd name="T1" fmla="*/ 0 h 2"/>
                <a:gd name="T2" fmla="*/ 11 w 21"/>
                <a:gd name="T3" fmla="*/ 0 h 2"/>
                <a:gd name="T4" fmla="*/ 0 w 21"/>
                <a:gd name="T5" fmla="*/ 1 h 2"/>
                <a:gd name="T6" fmla="*/ 11 w 21"/>
                <a:gd name="T7" fmla="*/ 2 h 2"/>
                <a:gd name="T8" fmla="*/ 11 w 21"/>
                <a:gd name="T9" fmla="*/ 2 h 2"/>
                <a:gd name="T10" fmla="*/ 21 w 21"/>
                <a:gd name="T11" fmla="*/ 1 h 2"/>
                <a:gd name="T12" fmla="*/ 11 w 21"/>
                <a:gd name="T13" fmla="*/ 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2"/>
                <a:gd name="T23" fmla="*/ 21 w 21"/>
                <a:gd name="T24" fmla="*/ 2 h 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2"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7" y="0"/>
                    <a:pt x="3" y="0"/>
                    <a:pt x="0" y="1"/>
                  </a:cubicBezTo>
                  <a:cubicBezTo>
                    <a:pt x="3" y="1"/>
                    <a:pt x="7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4" y="2"/>
                    <a:pt x="18" y="1"/>
                    <a:pt x="21" y="1"/>
                  </a:cubicBezTo>
                  <a:cubicBezTo>
                    <a:pt x="18" y="0"/>
                    <a:pt x="14" y="0"/>
                    <a:pt x="11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19473" name="Freeform 154"/>
            <p:cNvSpPr>
              <a:spLocks noEditPoints="1" noChangeArrowheads="1"/>
            </p:cNvSpPr>
            <p:nvPr/>
          </p:nvSpPr>
          <p:spPr bwMode="auto">
            <a:xfrm>
              <a:off x="216376" y="782977"/>
              <a:ext cx="14090" cy="1"/>
            </a:xfrm>
            <a:custGeom>
              <a:avLst/>
              <a:gdLst>
                <a:gd name="T0" fmla="*/ 4 w 30"/>
                <a:gd name="T1" fmla="*/ 0 h 1"/>
                <a:gd name="T2" fmla="*/ 0 w 30"/>
                <a:gd name="T3" fmla="*/ 1 h 1"/>
                <a:gd name="T4" fmla="*/ 15 w 30"/>
                <a:gd name="T5" fmla="*/ 1 h 1"/>
                <a:gd name="T6" fmla="*/ 4 w 30"/>
                <a:gd name="T7" fmla="*/ 0 h 1"/>
                <a:gd name="T8" fmla="*/ 26 w 30"/>
                <a:gd name="T9" fmla="*/ 0 h 1"/>
                <a:gd name="T10" fmla="*/ 15 w 30"/>
                <a:gd name="T11" fmla="*/ 1 h 1"/>
                <a:gd name="T12" fmla="*/ 30 w 30"/>
                <a:gd name="T13" fmla="*/ 1 h 1"/>
                <a:gd name="T14" fmla="*/ 26 w 30"/>
                <a:gd name="T15" fmla="*/ 0 h 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0"/>
                <a:gd name="T25" fmla="*/ 0 h 1"/>
                <a:gd name="T26" fmla="*/ 30 w 30"/>
                <a:gd name="T27" fmla="*/ 1 h 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0" h="1"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1" y="1"/>
                    <a:pt x="8" y="0"/>
                    <a:pt x="4" y="0"/>
                  </a:cubicBezTo>
                  <a:moveTo>
                    <a:pt x="26" y="0"/>
                  </a:moveTo>
                  <a:cubicBezTo>
                    <a:pt x="22" y="0"/>
                    <a:pt x="19" y="1"/>
                    <a:pt x="15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8" y="0"/>
                    <a:pt x="27" y="0"/>
                    <a:pt x="26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19474" name="Freeform 155"/>
            <p:cNvSpPr>
              <a:spLocks noChangeArrowheads="1"/>
            </p:cNvSpPr>
            <p:nvPr/>
          </p:nvSpPr>
          <p:spPr bwMode="auto">
            <a:xfrm>
              <a:off x="218388" y="781971"/>
              <a:ext cx="10064" cy="1007"/>
            </a:xfrm>
            <a:custGeom>
              <a:avLst/>
              <a:gdLst>
                <a:gd name="T0" fmla="*/ 11 w 22"/>
                <a:gd name="T1" fmla="*/ 0 h 2"/>
                <a:gd name="T2" fmla="*/ 11 w 22"/>
                <a:gd name="T3" fmla="*/ 0 h 2"/>
                <a:gd name="T4" fmla="*/ 0 w 22"/>
                <a:gd name="T5" fmla="*/ 1 h 2"/>
                <a:gd name="T6" fmla="*/ 11 w 22"/>
                <a:gd name="T7" fmla="*/ 2 h 2"/>
                <a:gd name="T8" fmla="*/ 11 w 22"/>
                <a:gd name="T9" fmla="*/ 2 h 2"/>
                <a:gd name="T10" fmla="*/ 22 w 22"/>
                <a:gd name="T11" fmla="*/ 1 h 2"/>
                <a:gd name="T12" fmla="*/ 11 w 22"/>
                <a:gd name="T13" fmla="*/ 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2"/>
                <a:gd name="T22" fmla="*/ 0 h 2"/>
                <a:gd name="T23" fmla="*/ 22 w 22"/>
                <a:gd name="T24" fmla="*/ 2 h 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2" h="2"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4" y="1"/>
                    <a:pt x="7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5" y="2"/>
                    <a:pt x="18" y="1"/>
                    <a:pt x="22" y="1"/>
                  </a:cubicBezTo>
                  <a:cubicBezTo>
                    <a:pt x="18" y="0"/>
                    <a:pt x="15" y="0"/>
                    <a:pt x="11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</p:grpSp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8"/>
          <p:cNvSpPr>
            <a:spLocks noChangeArrowheads="1"/>
          </p:cNvSpPr>
          <p:nvPr/>
        </p:nvSpPr>
        <p:spPr bwMode="auto">
          <a:xfrm>
            <a:off x="0" y="0"/>
            <a:ext cx="12192000" cy="1514475"/>
          </a:xfrm>
          <a:prstGeom prst="rect">
            <a:avLst/>
          </a:prstGeom>
          <a:solidFill>
            <a:srgbClr val="487AB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</a:endParaRPr>
          </a:p>
        </p:txBody>
      </p:sp>
      <p:sp>
        <p:nvSpPr>
          <p:cNvPr id="20483" name="TextBox 15"/>
          <p:cNvSpPr>
            <a:spLocks noChangeArrowheads="1"/>
          </p:cNvSpPr>
          <p:nvPr/>
        </p:nvSpPr>
        <p:spPr bwMode="auto">
          <a:xfrm>
            <a:off x="655638" y="1025525"/>
            <a:ext cx="1655762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方正兰亭细黑_GBK" charset="-122"/>
                <a:ea typeface="Adobe 宋体 Std L" pitchFamily="2" charset="-122"/>
                <a:sym typeface="方正兰亭细黑_GBK" charset="-122"/>
              </a:rPr>
              <a:t>Transition Page</a:t>
            </a:r>
          </a:p>
        </p:txBody>
      </p:sp>
      <p:sp>
        <p:nvSpPr>
          <p:cNvPr id="20484" name="文本框 13"/>
          <p:cNvSpPr>
            <a:spLocks noChangeArrowheads="1"/>
          </p:cNvSpPr>
          <p:nvPr/>
        </p:nvSpPr>
        <p:spPr bwMode="auto">
          <a:xfrm>
            <a:off x="655638" y="584200"/>
            <a:ext cx="16557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2400" b="1">
                <a:solidFill>
                  <a:schemeClr val="bg1"/>
                </a:solidFill>
                <a:latin typeface="方正兰亭细黑_GBK" charset="-122"/>
                <a:ea typeface="微软雅黑" pitchFamily="34" charset="-122"/>
              </a:rPr>
              <a:t>过渡页</a:t>
            </a:r>
          </a:p>
        </p:txBody>
      </p:sp>
      <p:grpSp>
        <p:nvGrpSpPr>
          <p:cNvPr id="20485" name="组合 19"/>
          <p:cNvGrpSpPr>
            <a:grpSpLocks/>
          </p:cNvGrpSpPr>
          <p:nvPr/>
        </p:nvGrpSpPr>
        <p:grpSpPr bwMode="auto">
          <a:xfrm>
            <a:off x="1968500" y="2643188"/>
            <a:ext cx="8255000" cy="3116262"/>
            <a:chOff x="0" y="0"/>
            <a:chExt cx="7503160" cy="2832100"/>
          </a:xfrm>
        </p:grpSpPr>
        <p:sp>
          <p:nvSpPr>
            <p:cNvPr id="20486" name="六边形 20"/>
            <p:cNvSpPr>
              <a:spLocks noChangeArrowheads="1"/>
            </p:cNvSpPr>
            <p:nvPr/>
          </p:nvSpPr>
          <p:spPr bwMode="auto">
            <a:xfrm>
              <a:off x="1326748" y="0"/>
              <a:ext cx="1546860" cy="1333500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触目</a:t>
              </a:r>
              <a:endParaRPr lang="zh-CN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可及</a:t>
              </a:r>
            </a:p>
          </p:txBody>
        </p:sp>
        <p:sp>
          <p:nvSpPr>
            <p:cNvPr id="20487" name="六边形 21"/>
            <p:cNvSpPr>
              <a:spLocks noChangeArrowheads="1"/>
            </p:cNvSpPr>
            <p:nvPr/>
          </p:nvSpPr>
          <p:spPr bwMode="auto">
            <a:xfrm>
              <a:off x="1326748" y="1498600"/>
              <a:ext cx="1546860" cy="1333500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培训</a:t>
              </a:r>
              <a:endParaRPr lang="zh-CN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宣导</a:t>
              </a:r>
            </a:p>
          </p:txBody>
        </p:sp>
        <p:sp>
          <p:nvSpPr>
            <p:cNvPr id="20488" name="六边形 22"/>
            <p:cNvSpPr>
              <a:spLocks noChangeArrowheads="1"/>
            </p:cNvSpPr>
            <p:nvPr/>
          </p:nvSpPr>
          <p:spPr bwMode="auto">
            <a:xfrm>
              <a:off x="4629553" y="0"/>
              <a:ext cx="1546860" cy="1333500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标杆</a:t>
              </a:r>
              <a:endParaRPr lang="zh-CN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示范</a:t>
              </a:r>
            </a:p>
          </p:txBody>
        </p:sp>
        <p:sp>
          <p:nvSpPr>
            <p:cNvPr id="20489" name="六边形 23"/>
            <p:cNvSpPr>
              <a:spLocks noChangeArrowheads="1"/>
            </p:cNvSpPr>
            <p:nvPr/>
          </p:nvSpPr>
          <p:spPr bwMode="auto">
            <a:xfrm>
              <a:off x="4629553" y="1498600"/>
              <a:ext cx="1546860" cy="1333500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仪式</a:t>
              </a:r>
              <a:endParaRPr lang="zh-CN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强化</a:t>
              </a:r>
            </a:p>
          </p:txBody>
        </p:sp>
        <p:sp>
          <p:nvSpPr>
            <p:cNvPr id="20490" name="六边形 24"/>
            <p:cNvSpPr>
              <a:spLocks noChangeArrowheads="1"/>
            </p:cNvSpPr>
            <p:nvPr/>
          </p:nvSpPr>
          <p:spPr bwMode="auto">
            <a:xfrm>
              <a:off x="0" y="749300"/>
              <a:ext cx="1546860" cy="1333500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成文</a:t>
              </a:r>
              <a:endParaRPr lang="zh-CN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入册</a:t>
              </a:r>
            </a:p>
          </p:txBody>
        </p:sp>
        <p:sp>
          <p:nvSpPr>
            <p:cNvPr id="20491" name="六边形 25"/>
            <p:cNvSpPr>
              <a:spLocks noChangeArrowheads="1"/>
            </p:cNvSpPr>
            <p:nvPr/>
          </p:nvSpPr>
          <p:spPr bwMode="auto">
            <a:xfrm>
              <a:off x="5956300" y="749300"/>
              <a:ext cx="1546860" cy="1333500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互动</a:t>
              </a:r>
              <a:endParaRPr lang="zh-CN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参与</a:t>
              </a:r>
            </a:p>
          </p:txBody>
        </p:sp>
        <p:sp>
          <p:nvSpPr>
            <p:cNvPr id="20492" name="六边形 26"/>
            <p:cNvSpPr>
              <a:spLocks noChangeArrowheads="1"/>
            </p:cNvSpPr>
            <p:nvPr/>
          </p:nvSpPr>
          <p:spPr bwMode="auto">
            <a:xfrm>
              <a:off x="2653496" y="488949"/>
              <a:ext cx="2196169" cy="1893249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44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机制</a:t>
              </a:r>
              <a:endParaRPr lang="zh-CN" sz="44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44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保障</a:t>
              </a:r>
            </a:p>
          </p:txBody>
        </p:sp>
      </p:grpSp>
      <p:sp>
        <p:nvSpPr>
          <p:cNvPr id="20493" name="六边形 4"/>
          <p:cNvSpPr>
            <a:spLocks noChangeArrowheads="1"/>
          </p:cNvSpPr>
          <p:nvPr/>
        </p:nvSpPr>
        <p:spPr bwMode="auto">
          <a:xfrm>
            <a:off x="7061200" y="2643188"/>
            <a:ext cx="1701800" cy="1466850"/>
          </a:xfrm>
          <a:prstGeom prst="hexagon">
            <a:avLst>
              <a:gd name="adj" fmla="val 24997"/>
              <a:gd name="vf" fmla="val 115470"/>
            </a:avLst>
          </a:prstGeom>
          <a:solidFill>
            <a:srgbClr val="487AB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</a:rPr>
              <a:t>标杆</a:t>
            </a:r>
            <a:endParaRPr lang="zh-CN" altLang="en-US" sz="2800" b="1">
              <a:solidFill>
                <a:srgbClr val="FFFFFF"/>
              </a:solidFill>
              <a:latin typeface="方正兰亭细黑_GBK" charset="-122"/>
              <a:ea typeface="方正兰亭细黑_GBK" charset="-122"/>
              <a:sym typeface="Calibri" pitchFamily="34" charset="0"/>
            </a:endParaRPr>
          </a:p>
          <a:p>
            <a:pPr algn="ctr"/>
            <a:r>
              <a:rPr lang="zh-CN" altLang="en-US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</a:rPr>
              <a:t>示范</a:t>
            </a:r>
          </a:p>
        </p:txBody>
      </p:sp>
    </p:spTree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2"/>
          <p:cNvSpPr>
            <a:spLocks noChangeArrowheads="1"/>
          </p:cNvSpPr>
          <p:nvPr/>
        </p:nvSpPr>
        <p:spPr bwMode="auto">
          <a:xfrm>
            <a:off x="1914525" y="282575"/>
            <a:ext cx="2828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落地方法五 </a:t>
            </a:r>
            <a:r>
              <a:rPr lang="zh-CN" sz="2800" b="1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标杆示范</a:t>
            </a:r>
          </a:p>
        </p:txBody>
      </p:sp>
      <p:grpSp>
        <p:nvGrpSpPr>
          <p:cNvPr id="21507" name="组合 3"/>
          <p:cNvGrpSpPr>
            <a:grpSpLocks/>
          </p:cNvGrpSpPr>
          <p:nvPr/>
        </p:nvGrpSpPr>
        <p:grpSpPr bwMode="auto">
          <a:xfrm>
            <a:off x="1719263" y="1936750"/>
            <a:ext cx="4202112" cy="4202113"/>
            <a:chOff x="0" y="0"/>
            <a:chExt cx="4202689" cy="4202689"/>
          </a:xfrm>
        </p:grpSpPr>
        <p:sp>
          <p:nvSpPr>
            <p:cNvPr id="21508" name="圆角矩形 4"/>
            <p:cNvSpPr>
              <a:spLocks noChangeArrowheads="1"/>
            </p:cNvSpPr>
            <p:nvPr/>
          </p:nvSpPr>
          <p:spPr bwMode="auto">
            <a:xfrm>
              <a:off x="0" y="0"/>
              <a:ext cx="4202689" cy="4202689"/>
            </a:xfrm>
            <a:prstGeom prst="roundRect">
              <a:avLst>
                <a:gd name="adj" fmla="val 3370"/>
              </a:avLst>
            </a:prstGeom>
            <a:solidFill>
              <a:srgbClr val="487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方正兰亭细黑_GBK" charset="-122"/>
                <a:ea typeface="方正兰亭细黑_GBK" charset="-122"/>
              </a:endParaRPr>
            </a:p>
          </p:txBody>
        </p:sp>
        <p:sp>
          <p:nvSpPr>
            <p:cNvPr id="21509" name="圆角矩形 5"/>
            <p:cNvSpPr>
              <a:spLocks noChangeArrowheads="1"/>
            </p:cNvSpPr>
            <p:nvPr/>
          </p:nvSpPr>
          <p:spPr bwMode="auto">
            <a:xfrm>
              <a:off x="173861" y="173861"/>
              <a:ext cx="3854966" cy="3854966"/>
            </a:xfrm>
            <a:prstGeom prst="roundRect">
              <a:avLst>
                <a:gd name="adj" fmla="val 3370"/>
              </a:avLst>
            </a:prstGeom>
            <a:noFill/>
            <a:ln w="12700" cap="flat" cmpd="sng">
              <a:solidFill>
                <a:schemeClr val="bg1"/>
              </a:solidFill>
              <a:prstDash val="dash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方正兰亭细黑_GBK" charset="-122"/>
                <a:ea typeface="方正兰亭细黑_GBK" charset="-122"/>
              </a:endParaRPr>
            </a:p>
          </p:txBody>
        </p:sp>
      </p:grpSp>
      <p:sp>
        <p:nvSpPr>
          <p:cNvPr id="21510" name="矩形 1"/>
          <p:cNvSpPr>
            <a:spLocks noChangeArrowheads="1"/>
          </p:cNvSpPr>
          <p:nvPr/>
        </p:nvSpPr>
        <p:spPr bwMode="auto">
          <a:xfrm>
            <a:off x="7158038" y="2320925"/>
            <a:ext cx="357028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6600" b="1">
                <a:solidFill>
                  <a:srgbClr val="487AB5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持续宣传</a:t>
            </a:r>
            <a:endParaRPr lang="zh-CN" altLang="en-US"/>
          </a:p>
        </p:txBody>
      </p:sp>
      <p:sp>
        <p:nvSpPr>
          <p:cNvPr id="21511" name="文本框 3"/>
          <p:cNvSpPr>
            <a:spLocks noChangeArrowheads="1"/>
          </p:cNvSpPr>
          <p:nvPr/>
        </p:nvSpPr>
        <p:spPr bwMode="auto">
          <a:xfrm>
            <a:off x="7462838" y="3598863"/>
            <a:ext cx="3509962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持续搜集并宣传标杆人物案例；</a:t>
            </a: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该案例每年集中完善到</a:t>
            </a:r>
            <a:r>
              <a:rPr 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《</a:t>
            </a: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企业文化故事集</a:t>
            </a:r>
            <a:r>
              <a:rPr 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》</a:t>
            </a: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中去。</a:t>
            </a:r>
            <a:endParaRPr lang="zh-CN" altLang="en-US"/>
          </a:p>
        </p:txBody>
      </p:sp>
      <p:grpSp>
        <p:nvGrpSpPr>
          <p:cNvPr id="21512" name="组合 15"/>
          <p:cNvGrpSpPr>
            <a:grpSpLocks/>
          </p:cNvGrpSpPr>
          <p:nvPr/>
        </p:nvGrpSpPr>
        <p:grpSpPr bwMode="auto">
          <a:xfrm>
            <a:off x="2435225" y="2659063"/>
            <a:ext cx="2459038" cy="2916237"/>
            <a:chOff x="0" y="0"/>
            <a:chExt cx="606425" cy="719138"/>
          </a:xfrm>
        </p:grpSpPr>
        <p:sp>
          <p:nvSpPr>
            <p:cNvPr id="21513" name="Freeform 2253"/>
            <p:cNvSpPr>
              <a:spLocks noEditPoints="1" noChangeArrowheads="1"/>
            </p:cNvSpPr>
            <p:nvPr/>
          </p:nvSpPr>
          <p:spPr bwMode="auto">
            <a:xfrm>
              <a:off x="360362" y="541338"/>
              <a:ext cx="246063" cy="174625"/>
            </a:xfrm>
            <a:custGeom>
              <a:avLst/>
              <a:gdLst>
                <a:gd name="T0" fmla="*/ 65 w 130"/>
                <a:gd name="T1" fmla="*/ 64 h 91"/>
                <a:gd name="T2" fmla="*/ 92 w 130"/>
                <a:gd name="T3" fmla="*/ 91 h 91"/>
                <a:gd name="T4" fmla="*/ 113 w 130"/>
                <a:gd name="T5" fmla="*/ 91 h 91"/>
                <a:gd name="T6" fmla="*/ 76 w 130"/>
                <a:gd name="T7" fmla="*/ 54 h 91"/>
                <a:gd name="T8" fmla="*/ 130 w 130"/>
                <a:gd name="T9" fmla="*/ 0 h 91"/>
                <a:gd name="T10" fmla="*/ 111 w 130"/>
                <a:gd name="T11" fmla="*/ 0 h 91"/>
                <a:gd name="T12" fmla="*/ 0 w 130"/>
                <a:gd name="T13" fmla="*/ 0 h 91"/>
                <a:gd name="T14" fmla="*/ 54 w 130"/>
                <a:gd name="T15" fmla="*/ 54 h 91"/>
                <a:gd name="T16" fmla="*/ 16 w 130"/>
                <a:gd name="T17" fmla="*/ 91 h 91"/>
                <a:gd name="T18" fmla="*/ 38 w 130"/>
                <a:gd name="T19" fmla="*/ 91 h 91"/>
                <a:gd name="T20" fmla="*/ 65 w 130"/>
                <a:gd name="T21" fmla="*/ 64 h 91"/>
                <a:gd name="T22" fmla="*/ 37 w 130"/>
                <a:gd name="T23" fmla="*/ 15 h 91"/>
                <a:gd name="T24" fmla="*/ 93 w 130"/>
                <a:gd name="T25" fmla="*/ 15 h 91"/>
                <a:gd name="T26" fmla="*/ 65 w 130"/>
                <a:gd name="T27" fmla="*/ 43 h 91"/>
                <a:gd name="T28" fmla="*/ 37 w 130"/>
                <a:gd name="T29" fmla="*/ 15 h 9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0"/>
                <a:gd name="T46" fmla="*/ 0 h 91"/>
                <a:gd name="T47" fmla="*/ 130 w 130"/>
                <a:gd name="T48" fmla="*/ 91 h 9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0" h="91">
                  <a:moveTo>
                    <a:pt x="65" y="64"/>
                  </a:moveTo>
                  <a:cubicBezTo>
                    <a:pt x="74" y="74"/>
                    <a:pt x="84" y="84"/>
                    <a:pt x="92" y="91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108" y="86"/>
                    <a:pt x="91" y="70"/>
                    <a:pt x="76" y="54"/>
                  </a:cubicBezTo>
                  <a:cubicBezTo>
                    <a:pt x="96" y="33"/>
                    <a:pt x="130" y="0"/>
                    <a:pt x="130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34" y="33"/>
                    <a:pt x="54" y="54"/>
                  </a:cubicBezTo>
                  <a:cubicBezTo>
                    <a:pt x="38" y="70"/>
                    <a:pt x="21" y="86"/>
                    <a:pt x="16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45" y="84"/>
                    <a:pt x="55" y="74"/>
                    <a:pt x="65" y="64"/>
                  </a:cubicBezTo>
                  <a:close/>
                  <a:moveTo>
                    <a:pt x="37" y="15"/>
                  </a:moveTo>
                  <a:cubicBezTo>
                    <a:pt x="55" y="15"/>
                    <a:pt x="75" y="15"/>
                    <a:pt x="93" y="15"/>
                  </a:cubicBezTo>
                  <a:cubicBezTo>
                    <a:pt x="86" y="22"/>
                    <a:pt x="78" y="29"/>
                    <a:pt x="65" y="43"/>
                  </a:cubicBezTo>
                  <a:cubicBezTo>
                    <a:pt x="51" y="29"/>
                    <a:pt x="44" y="22"/>
                    <a:pt x="37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21514" name="Oval 2254"/>
            <p:cNvSpPr>
              <a:spLocks noChangeArrowheads="1"/>
            </p:cNvSpPr>
            <p:nvPr/>
          </p:nvSpPr>
          <p:spPr bwMode="auto">
            <a:xfrm>
              <a:off x="412750" y="7938"/>
              <a:ext cx="122238" cy="1190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21515" name="Freeform 2255"/>
            <p:cNvSpPr>
              <a:spLocks noChangeArrowheads="1"/>
            </p:cNvSpPr>
            <p:nvPr/>
          </p:nvSpPr>
          <p:spPr bwMode="auto">
            <a:xfrm>
              <a:off x="171450" y="76200"/>
              <a:ext cx="430213" cy="642938"/>
            </a:xfrm>
            <a:custGeom>
              <a:avLst/>
              <a:gdLst>
                <a:gd name="T0" fmla="*/ 211 w 226"/>
                <a:gd name="T1" fmla="*/ 98 h 338"/>
                <a:gd name="T2" fmla="*/ 176 w 226"/>
                <a:gd name="T3" fmla="*/ 45 h 338"/>
                <a:gd name="T4" fmla="*/ 129 w 226"/>
                <a:gd name="T5" fmla="*/ 58 h 338"/>
                <a:gd name="T6" fmla="*/ 98 w 226"/>
                <a:gd name="T7" fmla="*/ 74 h 338"/>
                <a:gd name="T8" fmla="*/ 102 w 226"/>
                <a:gd name="T9" fmla="*/ 4 h 338"/>
                <a:gd name="T10" fmla="*/ 81 w 226"/>
                <a:gd name="T11" fmla="*/ 0 h 338"/>
                <a:gd name="T12" fmla="*/ 67 w 226"/>
                <a:gd name="T13" fmla="*/ 64 h 338"/>
                <a:gd name="T14" fmla="*/ 79 w 226"/>
                <a:gd name="T15" fmla="*/ 111 h 338"/>
                <a:gd name="T16" fmla="*/ 134 w 226"/>
                <a:gd name="T17" fmla="*/ 99 h 338"/>
                <a:gd name="T18" fmla="*/ 133 w 226"/>
                <a:gd name="T19" fmla="*/ 148 h 338"/>
                <a:gd name="T20" fmla="*/ 36 w 226"/>
                <a:gd name="T21" fmla="*/ 131 h 338"/>
                <a:gd name="T22" fmla="*/ 31 w 226"/>
                <a:gd name="T23" fmla="*/ 214 h 338"/>
                <a:gd name="T24" fmla="*/ 38 w 226"/>
                <a:gd name="T25" fmla="*/ 214 h 338"/>
                <a:gd name="T26" fmla="*/ 47 w 226"/>
                <a:gd name="T27" fmla="*/ 214 h 338"/>
                <a:gd name="T28" fmla="*/ 56 w 226"/>
                <a:gd name="T29" fmla="*/ 214 h 338"/>
                <a:gd name="T30" fmla="*/ 56 w 226"/>
                <a:gd name="T31" fmla="*/ 213 h 338"/>
                <a:gd name="T32" fmla="*/ 60 w 226"/>
                <a:gd name="T33" fmla="*/ 166 h 338"/>
                <a:gd name="T34" fmla="*/ 90 w 226"/>
                <a:gd name="T35" fmla="*/ 177 h 338"/>
                <a:gd name="T36" fmla="*/ 66 w 226"/>
                <a:gd name="T37" fmla="*/ 188 h 338"/>
                <a:gd name="T38" fmla="*/ 63 w 226"/>
                <a:gd name="T39" fmla="*/ 222 h 338"/>
                <a:gd name="T40" fmla="*/ 36 w 226"/>
                <a:gd name="T41" fmla="*/ 222 h 338"/>
                <a:gd name="T42" fmla="*/ 0 w 226"/>
                <a:gd name="T43" fmla="*/ 328 h 338"/>
                <a:gd name="T44" fmla="*/ 25 w 226"/>
                <a:gd name="T45" fmla="*/ 338 h 338"/>
                <a:gd name="T46" fmla="*/ 82 w 226"/>
                <a:gd name="T47" fmla="*/ 230 h 338"/>
                <a:gd name="T48" fmla="*/ 169 w 226"/>
                <a:gd name="T49" fmla="*/ 216 h 338"/>
                <a:gd name="T50" fmla="*/ 211 w 226"/>
                <a:gd name="T51" fmla="*/ 98 h 33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26"/>
                <a:gd name="T79" fmla="*/ 0 h 338"/>
                <a:gd name="T80" fmla="*/ 226 w 226"/>
                <a:gd name="T81" fmla="*/ 338 h 33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26" h="338">
                  <a:moveTo>
                    <a:pt x="211" y="98"/>
                  </a:moveTo>
                  <a:cubicBezTo>
                    <a:pt x="207" y="42"/>
                    <a:pt x="176" y="45"/>
                    <a:pt x="176" y="45"/>
                  </a:cubicBezTo>
                  <a:cubicBezTo>
                    <a:pt x="176" y="45"/>
                    <a:pt x="160" y="41"/>
                    <a:pt x="129" y="58"/>
                  </a:cubicBezTo>
                  <a:cubicBezTo>
                    <a:pt x="98" y="74"/>
                    <a:pt x="98" y="74"/>
                    <a:pt x="98" y="74"/>
                  </a:cubicBezTo>
                  <a:cubicBezTo>
                    <a:pt x="102" y="4"/>
                    <a:pt x="102" y="4"/>
                    <a:pt x="102" y="4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1" y="0"/>
                    <a:pt x="72" y="35"/>
                    <a:pt x="67" y="64"/>
                  </a:cubicBezTo>
                  <a:cubicBezTo>
                    <a:pt x="63" y="85"/>
                    <a:pt x="65" y="104"/>
                    <a:pt x="79" y="111"/>
                  </a:cubicBezTo>
                  <a:cubicBezTo>
                    <a:pt x="98" y="122"/>
                    <a:pt x="134" y="99"/>
                    <a:pt x="134" y="99"/>
                  </a:cubicBezTo>
                  <a:cubicBezTo>
                    <a:pt x="133" y="148"/>
                    <a:pt x="133" y="148"/>
                    <a:pt x="133" y="148"/>
                  </a:cubicBezTo>
                  <a:cubicBezTo>
                    <a:pt x="133" y="148"/>
                    <a:pt x="62" y="116"/>
                    <a:pt x="36" y="131"/>
                  </a:cubicBezTo>
                  <a:cubicBezTo>
                    <a:pt x="9" y="147"/>
                    <a:pt x="31" y="214"/>
                    <a:pt x="31" y="214"/>
                  </a:cubicBezTo>
                  <a:cubicBezTo>
                    <a:pt x="33" y="214"/>
                    <a:pt x="36" y="214"/>
                    <a:pt x="38" y="214"/>
                  </a:cubicBezTo>
                  <a:cubicBezTo>
                    <a:pt x="41" y="214"/>
                    <a:pt x="45" y="214"/>
                    <a:pt x="47" y="214"/>
                  </a:cubicBezTo>
                  <a:cubicBezTo>
                    <a:pt x="51" y="214"/>
                    <a:pt x="54" y="214"/>
                    <a:pt x="56" y="214"/>
                  </a:cubicBezTo>
                  <a:cubicBezTo>
                    <a:pt x="56" y="214"/>
                    <a:pt x="56" y="213"/>
                    <a:pt x="56" y="213"/>
                  </a:cubicBezTo>
                  <a:cubicBezTo>
                    <a:pt x="56" y="209"/>
                    <a:pt x="60" y="166"/>
                    <a:pt x="60" y="166"/>
                  </a:cubicBezTo>
                  <a:cubicBezTo>
                    <a:pt x="90" y="177"/>
                    <a:pt x="90" y="177"/>
                    <a:pt x="90" y="177"/>
                  </a:cubicBezTo>
                  <a:cubicBezTo>
                    <a:pt x="66" y="188"/>
                    <a:pt x="66" y="188"/>
                    <a:pt x="66" y="188"/>
                  </a:cubicBezTo>
                  <a:cubicBezTo>
                    <a:pt x="63" y="222"/>
                    <a:pt x="63" y="222"/>
                    <a:pt x="63" y="222"/>
                  </a:cubicBezTo>
                  <a:cubicBezTo>
                    <a:pt x="36" y="222"/>
                    <a:pt x="36" y="222"/>
                    <a:pt x="36" y="222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25" y="338"/>
                    <a:pt x="25" y="338"/>
                    <a:pt x="25" y="338"/>
                  </a:cubicBezTo>
                  <a:cubicBezTo>
                    <a:pt x="82" y="230"/>
                    <a:pt x="82" y="230"/>
                    <a:pt x="82" y="230"/>
                  </a:cubicBezTo>
                  <a:cubicBezTo>
                    <a:pt x="169" y="216"/>
                    <a:pt x="169" y="216"/>
                    <a:pt x="169" y="216"/>
                  </a:cubicBezTo>
                  <a:cubicBezTo>
                    <a:pt x="226" y="208"/>
                    <a:pt x="211" y="98"/>
                    <a:pt x="211" y="9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21516" name="Freeform 2256"/>
            <p:cNvSpPr>
              <a:spLocks noChangeArrowheads="1"/>
            </p:cNvSpPr>
            <p:nvPr/>
          </p:nvSpPr>
          <p:spPr bwMode="auto">
            <a:xfrm>
              <a:off x="150812" y="33338"/>
              <a:ext cx="149225" cy="138113"/>
            </a:xfrm>
            <a:custGeom>
              <a:avLst/>
              <a:gdLst>
                <a:gd name="T0" fmla="*/ 0 w 94"/>
                <a:gd name="T1" fmla="*/ 0 h 87"/>
                <a:gd name="T2" fmla="*/ 0 w 94"/>
                <a:gd name="T3" fmla="*/ 44 h 87"/>
                <a:gd name="T4" fmla="*/ 0 w 94"/>
                <a:gd name="T5" fmla="*/ 87 h 87"/>
                <a:gd name="T6" fmla="*/ 91 w 94"/>
                <a:gd name="T7" fmla="*/ 54 h 87"/>
                <a:gd name="T8" fmla="*/ 94 w 94"/>
                <a:gd name="T9" fmla="*/ 35 h 87"/>
                <a:gd name="T10" fmla="*/ 0 w 94"/>
                <a:gd name="T11" fmla="*/ 0 h 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4"/>
                <a:gd name="T19" fmla="*/ 0 h 87"/>
                <a:gd name="T20" fmla="*/ 94 w 94"/>
                <a:gd name="T21" fmla="*/ 87 h 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4" h="87">
                  <a:moveTo>
                    <a:pt x="0" y="0"/>
                  </a:moveTo>
                  <a:lnTo>
                    <a:pt x="0" y="44"/>
                  </a:lnTo>
                  <a:lnTo>
                    <a:pt x="0" y="87"/>
                  </a:lnTo>
                  <a:lnTo>
                    <a:pt x="91" y="54"/>
                  </a:lnTo>
                  <a:lnTo>
                    <a:pt x="94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21517" name="Freeform 2257"/>
            <p:cNvSpPr>
              <a:spLocks noChangeArrowheads="1"/>
            </p:cNvSpPr>
            <p:nvPr/>
          </p:nvSpPr>
          <p:spPr bwMode="auto">
            <a:xfrm>
              <a:off x="9525" y="0"/>
              <a:ext cx="88900" cy="55563"/>
            </a:xfrm>
            <a:custGeom>
              <a:avLst/>
              <a:gdLst>
                <a:gd name="T0" fmla="*/ 0 w 56"/>
                <a:gd name="T1" fmla="*/ 8 h 35"/>
                <a:gd name="T2" fmla="*/ 53 w 56"/>
                <a:gd name="T3" fmla="*/ 35 h 35"/>
                <a:gd name="T4" fmla="*/ 56 w 56"/>
                <a:gd name="T5" fmla="*/ 26 h 35"/>
                <a:gd name="T6" fmla="*/ 5 w 56"/>
                <a:gd name="T7" fmla="*/ 0 h 35"/>
                <a:gd name="T8" fmla="*/ 0 w 56"/>
                <a:gd name="T9" fmla="*/ 8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"/>
                <a:gd name="T16" fmla="*/ 0 h 35"/>
                <a:gd name="T17" fmla="*/ 56 w 56"/>
                <a:gd name="T18" fmla="*/ 35 h 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" h="35">
                  <a:moveTo>
                    <a:pt x="0" y="8"/>
                  </a:moveTo>
                  <a:lnTo>
                    <a:pt x="53" y="35"/>
                  </a:lnTo>
                  <a:lnTo>
                    <a:pt x="56" y="26"/>
                  </a:lnTo>
                  <a:lnTo>
                    <a:pt x="5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21518" name="Rectangle 2258"/>
            <p:cNvSpPr>
              <a:spLocks noChangeArrowheads="1"/>
            </p:cNvSpPr>
            <p:nvPr/>
          </p:nvSpPr>
          <p:spPr bwMode="auto">
            <a:xfrm>
              <a:off x="0" y="95250"/>
              <a:ext cx="80963" cy="142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21519" name="Freeform 2259"/>
            <p:cNvSpPr>
              <a:spLocks noChangeArrowheads="1"/>
            </p:cNvSpPr>
            <p:nvPr/>
          </p:nvSpPr>
          <p:spPr bwMode="auto">
            <a:xfrm>
              <a:off x="9525" y="150813"/>
              <a:ext cx="88900" cy="53975"/>
            </a:xfrm>
            <a:custGeom>
              <a:avLst/>
              <a:gdLst>
                <a:gd name="T0" fmla="*/ 0 w 56"/>
                <a:gd name="T1" fmla="*/ 26 h 34"/>
                <a:gd name="T2" fmla="*/ 5 w 56"/>
                <a:gd name="T3" fmla="*/ 34 h 34"/>
                <a:gd name="T4" fmla="*/ 56 w 56"/>
                <a:gd name="T5" fmla="*/ 8 h 34"/>
                <a:gd name="T6" fmla="*/ 53 w 56"/>
                <a:gd name="T7" fmla="*/ 0 h 34"/>
                <a:gd name="T8" fmla="*/ 0 w 56"/>
                <a:gd name="T9" fmla="*/ 26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"/>
                <a:gd name="T16" fmla="*/ 0 h 34"/>
                <a:gd name="T17" fmla="*/ 56 w 56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" h="34">
                  <a:moveTo>
                    <a:pt x="0" y="26"/>
                  </a:moveTo>
                  <a:lnTo>
                    <a:pt x="5" y="34"/>
                  </a:lnTo>
                  <a:lnTo>
                    <a:pt x="56" y="8"/>
                  </a:lnTo>
                  <a:lnTo>
                    <a:pt x="53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</p:grp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3"/>
          <p:cNvSpPr>
            <a:spLocks noChangeArrowheads="1"/>
          </p:cNvSpPr>
          <p:nvPr/>
        </p:nvSpPr>
        <p:spPr bwMode="auto">
          <a:xfrm>
            <a:off x="0" y="0"/>
            <a:ext cx="12192000" cy="3429000"/>
          </a:xfrm>
          <a:prstGeom prst="rect">
            <a:avLst/>
          </a:prstGeom>
          <a:solidFill>
            <a:srgbClr val="487AB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</a:endParaRPr>
          </a:p>
        </p:txBody>
      </p:sp>
      <p:sp>
        <p:nvSpPr>
          <p:cNvPr id="4099" name="矩形 5"/>
          <p:cNvSpPr>
            <a:spLocks noChangeArrowheads="1"/>
          </p:cNvSpPr>
          <p:nvPr/>
        </p:nvSpPr>
        <p:spPr bwMode="auto">
          <a:xfrm>
            <a:off x="5991225" y="4619625"/>
            <a:ext cx="6096000" cy="102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2000"/>
              </a:lnSpc>
              <a:buFont typeface="Wingdings" pitchFamily="2" charset="2"/>
              <a:buNone/>
            </a:pPr>
            <a:r>
              <a:rPr lang="zh-CN" sz="2400" b="1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有人说，企业文化不过是一些标语和口号，您认为呢？如何将文化落地？</a:t>
            </a:r>
          </a:p>
        </p:txBody>
      </p:sp>
      <p:sp>
        <p:nvSpPr>
          <p:cNvPr id="4100" name="Freeform 9"/>
          <p:cNvSpPr>
            <a:spLocks noEditPoints="1"/>
          </p:cNvSpPr>
          <p:nvPr/>
        </p:nvSpPr>
        <p:spPr bwMode="auto">
          <a:xfrm>
            <a:off x="8458200" y="1492250"/>
            <a:ext cx="719138" cy="719138"/>
          </a:xfrm>
          <a:custGeom>
            <a:avLst/>
            <a:gdLst>
              <a:gd name="T0" fmla="*/ 88 w 149"/>
              <a:gd name="T1" fmla="*/ 67 h 149"/>
              <a:gd name="T2" fmla="*/ 65 w 149"/>
              <a:gd name="T3" fmla="*/ 46 h 149"/>
              <a:gd name="T4" fmla="*/ 84 w 149"/>
              <a:gd name="T5" fmla="*/ 46 h 149"/>
              <a:gd name="T6" fmla="*/ 115 w 149"/>
              <a:gd name="T7" fmla="*/ 75 h 149"/>
              <a:gd name="T8" fmla="*/ 84 w 149"/>
              <a:gd name="T9" fmla="*/ 104 h 149"/>
              <a:gd name="T10" fmla="*/ 65 w 149"/>
              <a:gd name="T11" fmla="*/ 104 h 149"/>
              <a:gd name="T12" fmla="*/ 88 w 149"/>
              <a:gd name="T13" fmla="*/ 82 h 149"/>
              <a:gd name="T14" fmla="*/ 36 w 149"/>
              <a:gd name="T15" fmla="*/ 82 h 149"/>
              <a:gd name="T16" fmla="*/ 36 w 149"/>
              <a:gd name="T17" fmla="*/ 67 h 149"/>
              <a:gd name="T18" fmla="*/ 88 w 149"/>
              <a:gd name="T19" fmla="*/ 67 h 149"/>
              <a:gd name="T20" fmla="*/ 74 w 149"/>
              <a:gd name="T21" fmla="*/ 9 h 149"/>
              <a:gd name="T22" fmla="*/ 140 w 149"/>
              <a:gd name="T23" fmla="*/ 75 h 149"/>
              <a:gd name="T24" fmla="*/ 74 w 149"/>
              <a:gd name="T25" fmla="*/ 140 h 149"/>
              <a:gd name="T26" fmla="*/ 9 w 149"/>
              <a:gd name="T27" fmla="*/ 75 h 149"/>
              <a:gd name="T28" fmla="*/ 74 w 149"/>
              <a:gd name="T29" fmla="*/ 9 h 149"/>
              <a:gd name="T30" fmla="*/ 74 w 149"/>
              <a:gd name="T31" fmla="*/ 0 h 149"/>
              <a:gd name="T32" fmla="*/ 0 w 149"/>
              <a:gd name="T33" fmla="*/ 75 h 149"/>
              <a:gd name="T34" fmla="*/ 74 w 149"/>
              <a:gd name="T35" fmla="*/ 149 h 149"/>
              <a:gd name="T36" fmla="*/ 149 w 149"/>
              <a:gd name="T37" fmla="*/ 75 h 149"/>
              <a:gd name="T38" fmla="*/ 74 w 149"/>
              <a:gd name="T39" fmla="*/ 0 h 149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49"/>
              <a:gd name="T61" fmla="*/ 0 h 149"/>
              <a:gd name="T62" fmla="*/ 149 w 149"/>
              <a:gd name="T63" fmla="*/ 149 h 149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49" h="149">
                <a:moveTo>
                  <a:pt x="88" y="67"/>
                </a:moveTo>
                <a:cubicBezTo>
                  <a:pt x="65" y="46"/>
                  <a:pt x="65" y="46"/>
                  <a:pt x="65" y="46"/>
                </a:cubicBezTo>
                <a:cubicBezTo>
                  <a:pt x="84" y="46"/>
                  <a:pt x="84" y="46"/>
                  <a:pt x="84" y="46"/>
                </a:cubicBezTo>
                <a:cubicBezTo>
                  <a:pt x="115" y="75"/>
                  <a:pt x="115" y="75"/>
                  <a:pt x="115" y="75"/>
                </a:cubicBezTo>
                <a:cubicBezTo>
                  <a:pt x="84" y="104"/>
                  <a:pt x="84" y="104"/>
                  <a:pt x="84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88" y="82"/>
                  <a:pt x="88" y="82"/>
                  <a:pt x="88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67"/>
                  <a:pt x="36" y="67"/>
                  <a:pt x="36" y="67"/>
                </a:cubicBezTo>
                <a:lnTo>
                  <a:pt x="88" y="67"/>
                </a:lnTo>
                <a:close/>
                <a:moveTo>
                  <a:pt x="74" y="9"/>
                </a:moveTo>
                <a:cubicBezTo>
                  <a:pt x="110" y="9"/>
                  <a:pt x="140" y="39"/>
                  <a:pt x="140" y="75"/>
                </a:cubicBezTo>
                <a:cubicBezTo>
                  <a:pt x="140" y="111"/>
                  <a:pt x="110" y="140"/>
                  <a:pt x="74" y="140"/>
                </a:cubicBezTo>
                <a:cubicBezTo>
                  <a:pt x="38" y="140"/>
                  <a:pt x="9" y="111"/>
                  <a:pt x="9" y="75"/>
                </a:cubicBezTo>
                <a:cubicBezTo>
                  <a:pt x="9" y="39"/>
                  <a:pt x="38" y="9"/>
                  <a:pt x="74" y="9"/>
                </a:cubicBezTo>
                <a:moveTo>
                  <a:pt x="74" y="0"/>
                </a:moveTo>
                <a:cubicBezTo>
                  <a:pt x="33" y="0"/>
                  <a:pt x="0" y="33"/>
                  <a:pt x="0" y="75"/>
                </a:cubicBezTo>
                <a:cubicBezTo>
                  <a:pt x="0" y="116"/>
                  <a:pt x="33" y="149"/>
                  <a:pt x="74" y="149"/>
                </a:cubicBezTo>
                <a:cubicBezTo>
                  <a:pt x="116" y="149"/>
                  <a:pt x="149" y="116"/>
                  <a:pt x="149" y="75"/>
                </a:cubicBezTo>
                <a:cubicBezTo>
                  <a:pt x="149" y="33"/>
                  <a:pt x="116" y="0"/>
                  <a:pt x="74" y="0"/>
                </a:cubicBezTo>
              </a:path>
            </a:pathLst>
          </a:custGeom>
          <a:solidFill>
            <a:srgbClr val="FFFFFF">
              <a:alpha val="93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548640" tIns="146304" rIns="0" bIns="146304" anchor="ctr"/>
          <a:lstStyle/>
          <a:p>
            <a:endParaRPr lang="zh-CN" altLang="zh-CN" sz="3200">
              <a:solidFill>
                <a:srgbClr val="FFFFFF"/>
              </a:solidFill>
              <a:latin typeface="Browallia New" pitchFamily="34" charset="-34"/>
              <a:ea typeface="方正兰亭细黑_GBK" charset="-122"/>
              <a:sym typeface="Browallia New" pitchFamily="34" charset="-34"/>
            </a:endParaRPr>
          </a:p>
        </p:txBody>
      </p:sp>
      <p:sp>
        <p:nvSpPr>
          <p:cNvPr id="4101" name="任意多边形 10"/>
          <p:cNvSpPr>
            <a:spLocks noChangeAspect="1" noChangeArrowheads="1"/>
          </p:cNvSpPr>
          <p:nvPr/>
        </p:nvSpPr>
        <p:spPr bwMode="auto">
          <a:xfrm>
            <a:off x="9407525" y="1581150"/>
            <a:ext cx="2449513" cy="566738"/>
          </a:xfrm>
          <a:custGeom>
            <a:avLst/>
            <a:gdLst>
              <a:gd name="T0" fmla="*/ 0 w 2378868"/>
              <a:gd name="T1" fmla="*/ 0 h 550068"/>
              <a:gd name="T2" fmla="*/ 2378868 w 2378868"/>
              <a:gd name="T3" fmla="*/ 550068 h 550068"/>
            </a:gdLst>
            <a:ahLst/>
            <a:cxnLst/>
            <a:rect l="T0" t="T1" r="T2" b="T3"/>
            <a:pathLst>
              <a:path w="2378868" h="550068">
                <a:moveTo>
                  <a:pt x="1666875" y="326231"/>
                </a:moveTo>
                <a:lnTo>
                  <a:pt x="1719262" y="326231"/>
                </a:lnTo>
                <a:cubicBezTo>
                  <a:pt x="1744662" y="386556"/>
                  <a:pt x="1762918" y="445293"/>
                  <a:pt x="1774031" y="502443"/>
                </a:cubicBezTo>
                <a:lnTo>
                  <a:pt x="1714500" y="502443"/>
                </a:lnTo>
                <a:cubicBezTo>
                  <a:pt x="1708150" y="446881"/>
                  <a:pt x="1692275" y="388143"/>
                  <a:pt x="1666875" y="326231"/>
                </a:cubicBezTo>
                <a:close/>
                <a:moveTo>
                  <a:pt x="1500187" y="326231"/>
                </a:moveTo>
                <a:lnTo>
                  <a:pt x="1550194" y="326231"/>
                </a:lnTo>
                <a:cubicBezTo>
                  <a:pt x="1567656" y="359568"/>
                  <a:pt x="1579562" y="394493"/>
                  <a:pt x="1585912" y="431006"/>
                </a:cubicBezTo>
                <a:lnTo>
                  <a:pt x="1528762" y="431006"/>
                </a:lnTo>
                <a:cubicBezTo>
                  <a:pt x="1520825" y="389731"/>
                  <a:pt x="1511300" y="354806"/>
                  <a:pt x="1500187" y="326231"/>
                </a:cubicBezTo>
                <a:close/>
                <a:moveTo>
                  <a:pt x="1359694" y="326231"/>
                </a:moveTo>
                <a:lnTo>
                  <a:pt x="1419225" y="326231"/>
                </a:lnTo>
                <a:lnTo>
                  <a:pt x="1419225" y="452437"/>
                </a:lnTo>
                <a:cubicBezTo>
                  <a:pt x="1417637" y="481012"/>
                  <a:pt x="1432719" y="493712"/>
                  <a:pt x="1464468" y="490537"/>
                </a:cubicBezTo>
                <a:lnTo>
                  <a:pt x="1564481" y="490537"/>
                </a:lnTo>
                <a:cubicBezTo>
                  <a:pt x="1596231" y="492125"/>
                  <a:pt x="1611312" y="481012"/>
                  <a:pt x="1609725" y="457200"/>
                </a:cubicBezTo>
                <a:lnTo>
                  <a:pt x="1609725" y="442912"/>
                </a:lnTo>
                <a:lnTo>
                  <a:pt x="1657350" y="442912"/>
                </a:lnTo>
                <a:lnTo>
                  <a:pt x="1657350" y="459581"/>
                </a:lnTo>
                <a:cubicBezTo>
                  <a:pt x="1660525" y="511968"/>
                  <a:pt x="1635125" y="536575"/>
                  <a:pt x="1581150" y="533400"/>
                </a:cubicBezTo>
                <a:lnTo>
                  <a:pt x="1438275" y="533400"/>
                </a:lnTo>
                <a:cubicBezTo>
                  <a:pt x="1384300" y="534987"/>
                  <a:pt x="1358106" y="510381"/>
                  <a:pt x="1359694" y="459581"/>
                </a:cubicBezTo>
                <a:close/>
                <a:moveTo>
                  <a:pt x="1271587" y="326231"/>
                </a:moveTo>
                <a:lnTo>
                  <a:pt x="1321594" y="326231"/>
                </a:lnTo>
                <a:cubicBezTo>
                  <a:pt x="1310481" y="400843"/>
                  <a:pt x="1296194" y="459581"/>
                  <a:pt x="1278731" y="502443"/>
                </a:cubicBezTo>
                <a:lnTo>
                  <a:pt x="1216818" y="502443"/>
                </a:lnTo>
                <a:cubicBezTo>
                  <a:pt x="1243806" y="446881"/>
                  <a:pt x="1262062" y="388143"/>
                  <a:pt x="1271587" y="326231"/>
                </a:cubicBezTo>
                <a:close/>
                <a:moveTo>
                  <a:pt x="707231" y="307181"/>
                </a:moveTo>
                <a:lnTo>
                  <a:pt x="707231" y="381000"/>
                </a:lnTo>
                <a:lnTo>
                  <a:pt x="838200" y="381000"/>
                </a:lnTo>
                <a:lnTo>
                  <a:pt x="838200" y="307181"/>
                </a:lnTo>
                <a:close/>
                <a:moveTo>
                  <a:pt x="707231" y="200025"/>
                </a:moveTo>
                <a:lnTo>
                  <a:pt x="707231" y="271462"/>
                </a:lnTo>
                <a:lnTo>
                  <a:pt x="838200" y="271462"/>
                </a:lnTo>
                <a:lnTo>
                  <a:pt x="838200" y="200025"/>
                </a:lnTo>
                <a:close/>
                <a:moveTo>
                  <a:pt x="1528762" y="180975"/>
                </a:moveTo>
                <a:lnTo>
                  <a:pt x="1528762" y="257175"/>
                </a:lnTo>
                <a:lnTo>
                  <a:pt x="1624012" y="257175"/>
                </a:lnTo>
                <a:cubicBezTo>
                  <a:pt x="1651000" y="258762"/>
                  <a:pt x="1663700" y="246062"/>
                  <a:pt x="1662112" y="219075"/>
                </a:cubicBezTo>
                <a:lnTo>
                  <a:pt x="1662112" y="180975"/>
                </a:lnTo>
                <a:close/>
                <a:moveTo>
                  <a:pt x="1333500" y="180975"/>
                </a:moveTo>
                <a:lnTo>
                  <a:pt x="1333500" y="257175"/>
                </a:lnTo>
                <a:lnTo>
                  <a:pt x="1466850" y="257175"/>
                </a:lnTo>
                <a:lnTo>
                  <a:pt x="1466850" y="180975"/>
                </a:lnTo>
                <a:close/>
                <a:moveTo>
                  <a:pt x="0" y="176212"/>
                </a:moveTo>
                <a:lnTo>
                  <a:pt x="107156" y="176212"/>
                </a:lnTo>
                <a:lnTo>
                  <a:pt x="107156" y="438150"/>
                </a:lnTo>
                <a:cubicBezTo>
                  <a:pt x="123031" y="431800"/>
                  <a:pt x="139700" y="420687"/>
                  <a:pt x="157162" y="404812"/>
                </a:cubicBezTo>
                <a:lnTo>
                  <a:pt x="157162" y="452437"/>
                </a:lnTo>
                <a:cubicBezTo>
                  <a:pt x="130175" y="477837"/>
                  <a:pt x="93662" y="500062"/>
                  <a:pt x="47625" y="519112"/>
                </a:cubicBezTo>
                <a:lnTo>
                  <a:pt x="47625" y="216693"/>
                </a:lnTo>
                <a:lnTo>
                  <a:pt x="0" y="216693"/>
                </a:lnTo>
                <a:close/>
                <a:moveTo>
                  <a:pt x="954881" y="173831"/>
                </a:moveTo>
                <a:lnTo>
                  <a:pt x="1009650" y="173831"/>
                </a:lnTo>
                <a:lnTo>
                  <a:pt x="1009650" y="457200"/>
                </a:lnTo>
                <a:lnTo>
                  <a:pt x="954881" y="457200"/>
                </a:lnTo>
                <a:close/>
                <a:moveTo>
                  <a:pt x="647700" y="161925"/>
                </a:moveTo>
                <a:lnTo>
                  <a:pt x="895350" y="161925"/>
                </a:lnTo>
                <a:lnTo>
                  <a:pt x="895350" y="471487"/>
                </a:lnTo>
                <a:cubicBezTo>
                  <a:pt x="898525" y="520700"/>
                  <a:pt x="874712" y="543718"/>
                  <a:pt x="823912" y="540543"/>
                </a:cubicBezTo>
                <a:lnTo>
                  <a:pt x="776287" y="540543"/>
                </a:lnTo>
                <a:lnTo>
                  <a:pt x="776287" y="500062"/>
                </a:lnTo>
                <a:lnTo>
                  <a:pt x="807244" y="500062"/>
                </a:lnTo>
                <a:cubicBezTo>
                  <a:pt x="829468" y="501650"/>
                  <a:pt x="839787" y="492125"/>
                  <a:pt x="838200" y="471487"/>
                </a:cubicBezTo>
                <a:lnTo>
                  <a:pt x="838200" y="419100"/>
                </a:lnTo>
                <a:lnTo>
                  <a:pt x="707231" y="419100"/>
                </a:lnTo>
                <a:lnTo>
                  <a:pt x="707231" y="550068"/>
                </a:lnTo>
                <a:lnTo>
                  <a:pt x="647700" y="550068"/>
                </a:lnTo>
                <a:close/>
                <a:moveTo>
                  <a:pt x="381000" y="161925"/>
                </a:moveTo>
                <a:lnTo>
                  <a:pt x="381000" y="223837"/>
                </a:lnTo>
                <a:lnTo>
                  <a:pt x="426244" y="223837"/>
                </a:lnTo>
                <a:cubicBezTo>
                  <a:pt x="453231" y="225425"/>
                  <a:pt x="465931" y="211931"/>
                  <a:pt x="464344" y="183356"/>
                </a:cubicBezTo>
                <a:lnTo>
                  <a:pt x="464344" y="161925"/>
                </a:lnTo>
                <a:close/>
                <a:moveTo>
                  <a:pt x="238125" y="161925"/>
                </a:moveTo>
                <a:lnTo>
                  <a:pt x="238125" y="223837"/>
                </a:lnTo>
                <a:lnTo>
                  <a:pt x="319087" y="223837"/>
                </a:lnTo>
                <a:lnTo>
                  <a:pt x="319087" y="161925"/>
                </a:lnTo>
                <a:close/>
                <a:moveTo>
                  <a:pt x="1071562" y="150018"/>
                </a:moveTo>
                <a:lnTo>
                  <a:pt x="1131094" y="150018"/>
                </a:lnTo>
                <a:lnTo>
                  <a:pt x="1131094" y="473868"/>
                </a:lnTo>
                <a:cubicBezTo>
                  <a:pt x="1131094" y="519906"/>
                  <a:pt x="1108075" y="542131"/>
                  <a:pt x="1062037" y="540543"/>
                </a:cubicBezTo>
                <a:lnTo>
                  <a:pt x="995362" y="540543"/>
                </a:lnTo>
                <a:lnTo>
                  <a:pt x="995362" y="500062"/>
                </a:lnTo>
                <a:lnTo>
                  <a:pt x="1038225" y="500062"/>
                </a:lnTo>
                <a:cubicBezTo>
                  <a:pt x="1062037" y="500062"/>
                  <a:pt x="1073150" y="490537"/>
                  <a:pt x="1071562" y="471487"/>
                </a:cubicBezTo>
                <a:close/>
                <a:moveTo>
                  <a:pt x="1528762" y="69056"/>
                </a:moveTo>
                <a:lnTo>
                  <a:pt x="1528762" y="142875"/>
                </a:lnTo>
                <a:lnTo>
                  <a:pt x="1662112" y="142875"/>
                </a:lnTo>
                <a:lnTo>
                  <a:pt x="1662112" y="69056"/>
                </a:lnTo>
                <a:close/>
                <a:moveTo>
                  <a:pt x="1333500" y="69056"/>
                </a:moveTo>
                <a:lnTo>
                  <a:pt x="1333500" y="142875"/>
                </a:lnTo>
                <a:lnTo>
                  <a:pt x="1466850" y="142875"/>
                </a:lnTo>
                <a:lnTo>
                  <a:pt x="1466850" y="69056"/>
                </a:lnTo>
                <a:close/>
                <a:moveTo>
                  <a:pt x="381000" y="64293"/>
                </a:moveTo>
                <a:lnTo>
                  <a:pt x="381000" y="123825"/>
                </a:lnTo>
                <a:lnTo>
                  <a:pt x="464344" y="123825"/>
                </a:lnTo>
                <a:lnTo>
                  <a:pt x="464344" y="64293"/>
                </a:lnTo>
                <a:close/>
                <a:moveTo>
                  <a:pt x="238125" y="64293"/>
                </a:moveTo>
                <a:lnTo>
                  <a:pt x="238125" y="123825"/>
                </a:lnTo>
                <a:lnTo>
                  <a:pt x="319087" y="123825"/>
                </a:lnTo>
                <a:lnTo>
                  <a:pt x="319087" y="64293"/>
                </a:lnTo>
                <a:close/>
                <a:moveTo>
                  <a:pt x="1273968" y="26193"/>
                </a:moveTo>
                <a:lnTo>
                  <a:pt x="1721644" y="26193"/>
                </a:lnTo>
                <a:lnTo>
                  <a:pt x="1721644" y="221456"/>
                </a:lnTo>
                <a:cubicBezTo>
                  <a:pt x="1724818" y="275431"/>
                  <a:pt x="1698625" y="301625"/>
                  <a:pt x="1643062" y="300037"/>
                </a:cubicBezTo>
                <a:lnTo>
                  <a:pt x="1273968" y="300037"/>
                </a:lnTo>
                <a:close/>
                <a:moveTo>
                  <a:pt x="183356" y="23812"/>
                </a:moveTo>
                <a:lnTo>
                  <a:pt x="519112" y="23812"/>
                </a:lnTo>
                <a:lnTo>
                  <a:pt x="519112" y="188118"/>
                </a:lnTo>
                <a:cubicBezTo>
                  <a:pt x="520700" y="240506"/>
                  <a:pt x="493712" y="265906"/>
                  <a:pt x="438150" y="264318"/>
                </a:cubicBezTo>
                <a:lnTo>
                  <a:pt x="381000" y="264318"/>
                </a:lnTo>
                <a:lnTo>
                  <a:pt x="381000" y="309562"/>
                </a:lnTo>
                <a:lnTo>
                  <a:pt x="547687" y="309562"/>
                </a:lnTo>
                <a:lnTo>
                  <a:pt x="547687" y="350043"/>
                </a:lnTo>
                <a:lnTo>
                  <a:pt x="471487" y="350043"/>
                </a:lnTo>
                <a:cubicBezTo>
                  <a:pt x="476250" y="408781"/>
                  <a:pt x="504031" y="456406"/>
                  <a:pt x="554831" y="492918"/>
                </a:cubicBezTo>
                <a:lnTo>
                  <a:pt x="554831" y="531018"/>
                </a:lnTo>
                <a:cubicBezTo>
                  <a:pt x="470694" y="489743"/>
                  <a:pt x="424656" y="429418"/>
                  <a:pt x="416718" y="350043"/>
                </a:cubicBezTo>
                <a:lnTo>
                  <a:pt x="381000" y="350043"/>
                </a:lnTo>
                <a:lnTo>
                  <a:pt x="381000" y="550068"/>
                </a:lnTo>
                <a:lnTo>
                  <a:pt x="319087" y="550068"/>
                </a:lnTo>
                <a:lnTo>
                  <a:pt x="319087" y="350043"/>
                </a:lnTo>
                <a:lnTo>
                  <a:pt x="283369" y="350043"/>
                </a:lnTo>
                <a:cubicBezTo>
                  <a:pt x="273844" y="432593"/>
                  <a:pt x="227806" y="492125"/>
                  <a:pt x="145256" y="528637"/>
                </a:cubicBezTo>
                <a:lnTo>
                  <a:pt x="145256" y="490537"/>
                </a:lnTo>
                <a:cubicBezTo>
                  <a:pt x="194469" y="458787"/>
                  <a:pt x="221456" y="411956"/>
                  <a:pt x="226219" y="350043"/>
                </a:cubicBezTo>
                <a:lnTo>
                  <a:pt x="159544" y="350043"/>
                </a:lnTo>
                <a:lnTo>
                  <a:pt x="159544" y="309562"/>
                </a:lnTo>
                <a:lnTo>
                  <a:pt x="319087" y="309562"/>
                </a:lnTo>
                <a:lnTo>
                  <a:pt x="319087" y="264318"/>
                </a:lnTo>
                <a:lnTo>
                  <a:pt x="183356" y="264318"/>
                </a:lnTo>
                <a:close/>
                <a:moveTo>
                  <a:pt x="21431" y="7143"/>
                </a:moveTo>
                <a:lnTo>
                  <a:pt x="73819" y="7143"/>
                </a:lnTo>
                <a:cubicBezTo>
                  <a:pt x="97631" y="46831"/>
                  <a:pt x="114300" y="86518"/>
                  <a:pt x="123825" y="126206"/>
                </a:cubicBezTo>
                <a:lnTo>
                  <a:pt x="64294" y="126206"/>
                </a:lnTo>
                <a:cubicBezTo>
                  <a:pt x="54769" y="81756"/>
                  <a:pt x="40481" y="42068"/>
                  <a:pt x="21431" y="7143"/>
                </a:cubicBezTo>
                <a:close/>
                <a:moveTo>
                  <a:pt x="723900" y="2381"/>
                </a:moveTo>
                <a:lnTo>
                  <a:pt x="790575" y="2381"/>
                </a:lnTo>
                <a:cubicBezTo>
                  <a:pt x="792162" y="24606"/>
                  <a:pt x="797719" y="45243"/>
                  <a:pt x="807244" y="64293"/>
                </a:cubicBezTo>
                <a:lnTo>
                  <a:pt x="966787" y="64293"/>
                </a:lnTo>
                <a:cubicBezTo>
                  <a:pt x="976312" y="45243"/>
                  <a:pt x="981868" y="24606"/>
                  <a:pt x="983456" y="2381"/>
                </a:cubicBezTo>
                <a:lnTo>
                  <a:pt x="1052512" y="2381"/>
                </a:lnTo>
                <a:cubicBezTo>
                  <a:pt x="1049337" y="24606"/>
                  <a:pt x="1042987" y="45243"/>
                  <a:pt x="1033462" y="64293"/>
                </a:cubicBezTo>
                <a:lnTo>
                  <a:pt x="1164431" y="64293"/>
                </a:lnTo>
                <a:lnTo>
                  <a:pt x="1164431" y="107156"/>
                </a:lnTo>
                <a:lnTo>
                  <a:pt x="611981" y="107156"/>
                </a:lnTo>
                <a:lnTo>
                  <a:pt x="611981" y="64293"/>
                </a:lnTo>
                <a:lnTo>
                  <a:pt x="740569" y="64293"/>
                </a:lnTo>
                <a:cubicBezTo>
                  <a:pt x="734218" y="45243"/>
                  <a:pt x="728662" y="24606"/>
                  <a:pt x="723900" y="2381"/>
                </a:cubicBezTo>
                <a:close/>
                <a:moveTo>
                  <a:pt x="2024062" y="0"/>
                </a:moveTo>
                <a:lnTo>
                  <a:pt x="2088356" y="0"/>
                </a:lnTo>
                <a:lnTo>
                  <a:pt x="2088356" y="54768"/>
                </a:lnTo>
                <a:lnTo>
                  <a:pt x="2212181" y="54768"/>
                </a:lnTo>
                <a:lnTo>
                  <a:pt x="2212181" y="95250"/>
                </a:lnTo>
                <a:lnTo>
                  <a:pt x="2088356" y="95250"/>
                </a:lnTo>
                <a:lnTo>
                  <a:pt x="2088356" y="166687"/>
                </a:lnTo>
                <a:lnTo>
                  <a:pt x="2155031" y="166687"/>
                </a:lnTo>
                <a:cubicBezTo>
                  <a:pt x="2194718" y="136525"/>
                  <a:pt x="2238375" y="94456"/>
                  <a:pt x="2286000" y="40481"/>
                </a:cubicBezTo>
                <a:lnTo>
                  <a:pt x="2357437" y="40481"/>
                </a:lnTo>
                <a:cubicBezTo>
                  <a:pt x="2317750" y="89693"/>
                  <a:pt x="2278062" y="131762"/>
                  <a:pt x="2238375" y="166687"/>
                </a:cubicBezTo>
                <a:lnTo>
                  <a:pt x="2378868" y="166687"/>
                </a:lnTo>
                <a:lnTo>
                  <a:pt x="2378868" y="207168"/>
                </a:lnTo>
                <a:lnTo>
                  <a:pt x="2185987" y="207168"/>
                </a:lnTo>
                <a:cubicBezTo>
                  <a:pt x="2157412" y="227806"/>
                  <a:pt x="2128044" y="246062"/>
                  <a:pt x="2097881" y="261937"/>
                </a:cubicBezTo>
                <a:lnTo>
                  <a:pt x="2343150" y="261937"/>
                </a:lnTo>
                <a:lnTo>
                  <a:pt x="2343150" y="302418"/>
                </a:lnTo>
                <a:lnTo>
                  <a:pt x="2014537" y="302418"/>
                </a:lnTo>
                <a:lnTo>
                  <a:pt x="2014537" y="326231"/>
                </a:lnTo>
                <a:cubicBezTo>
                  <a:pt x="2012950" y="346868"/>
                  <a:pt x="2021681" y="356393"/>
                  <a:pt x="2040731" y="354806"/>
                </a:cubicBezTo>
                <a:lnTo>
                  <a:pt x="2290762" y="354806"/>
                </a:lnTo>
                <a:lnTo>
                  <a:pt x="2290762" y="469106"/>
                </a:lnTo>
                <a:cubicBezTo>
                  <a:pt x="2290762" y="515143"/>
                  <a:pt x="2264568" y="538162"/>
                  <a:pt x="2212181" y="538162"/>
                </a:cubicBezTo>
                <a:lnTo>
                  <a:pt x="2093118" y="538162"/>
                </a:lnTo>
                <a:lnTo>
                  <a:pt x="2093118" y="495300"/>
                </a:lnTo>
                <a:lnTo>
                  <a:pt x="2190750" y="495300"/>
                </a:lnTo>
                <a:cubicBezTo>
                  <a:pt x="2216150" y="496887"/>
                  <a:pt x="2228056" y="486568"/>
                  <a:pt x="2226468" y="464343"/>
                </a:cubicBezTo>
                <a:lnTo>
                  <a:pt x="2226468" y="395287"/>
                </a:lnTo>
                <a:lnTo>
                  <a:pt x="2016918" y="395287"/>
                </a:lnTo>
                <a:cubicBezTo>
                  <a:pt x="1972468" y="396875"/>
                  <a:pt x="1951037" y="377825"/>
                  <a:pt x="1952625" y="338137"/>
                </a:cubicBezTo>
                <a:lnTo>
                  <a:pt x="1952625" y="326231"/>
                </a:lnTo>
                <a:cubicBezTo>
                  <a:pt x="1917700" y="340518"/>
                  <a:pt x="1877218" y="354012"/>
                  <a:pt x="1831181" y="366712"/>
                </a:cubicBezTo>
                <a:lnTo>
                  <a:pt x="1831181" y="326231"/>
                </a:lnTo>
                <a:cubicBezTo>
                  <a:pt x="1945481" y="286543"/>
                  <a:pt x="2033587" y="246856"/>
                  <a:pt x="2095500" y="207168"/>
                </a:cubicBezTo>
                <a:lnTo>
                  <a:pt x="1838325" y="207168"/>
                </a:lnTo>
                <a:lnTo>
                  <a:pt x="1838325" y="166687"/>
                </a:lnTo>
                <a:lnTo>
                  <a:pt x="2024062" y="166687"/>
                </a:lnTo>
                <a:lnTo>
                  <a:pt x="2024062" y="95250"/>
                </a:lnTo>
                <a:lnTo>
                  <a:pt x="1881187" y="95250"/>
                </a:lnTo>
                <a:lnTo>
                  <a:pt x="1881187" y="54768"/>
                </a:lnTo>
                <a:lnTo>
                  <a:pt x="2024062" y="547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</a:endParaRPr>
          </a:p>
        </p:txBody>
      </p:sp>
      <p:pic>
        <p:nvPicPr>
          <p:cNvPr id="4102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2688" y="755650"/>
            <a:ext cx="4227512" cy="571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comb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2"/>
          <p:cNvSpPr>
            <a:spLocks noChangeArrowheads="1"/>
          </p:cNvSpPr>
          <p:nvPr/>
        </p:nvSpPr>
        <p:spPr bwMode="auto">
          <a:xfrm>
            <a:off x="1914525" y="282575"/>
            <a:ext cx="2828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落地方法五 </a:t>
            </a:r>
            <a:r>
              <a:rPr lang="zh-CN" sz="2800" b="1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标杆示范</a:t>
            </a:r>
          </a:p>
        </p:txBody>
      </p:sp>
      <p:grpSp>
        <p:nvGrpSpPr>
          <p:cNvPr id="22531" name="组合 3"/>
          <p:cNvGrpSpPr>
            <a:grpSpLocks/>
          </p:cNvGrpSpPr>
          <p:nvPr/>
        </p:nvGrpSpPr>
        <p:grpSpPr bwMode="auto">
          <a:xfrm>
            <a:off x="1719263" y="1936750"/>
            <a:ext cx="4202112" cy="4202113"/>
            <a:chOff x="0" y="0"/>
            <a:chExt cx="4202689" cy="4202689"/>
          </a:xfrm>
        </p:grpSpPr>
        <p:sp>
          <p:nvSpPr>
            <p:cNvPr id="22532" name="圆角矩形 4"/>
            <p:cNvSpPr>
              <a:spLocks noChangeArrowheads="1"/>
            </p:cNvSpPr>
            <p:nvPr/>
          </p:nvSpPr>
          <p:spPr bwMode="auto">
            <a:xfrm>
              <a:off x="0" y="0"/>
              <a:ext cx="4202689" cy="4202689"/>
            </a:xfrm>
            <a:prstGeom prst="roundRect">
              <a:avLst>
                <a:gd name="adj" fmla="val 3370"/>
              </a:avLst>
            </a:prstGeom>
            <a:solidFill>
              <a:srgbClr val="487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方正兰亭细黑_GBK" charset="-122"/>
                <a:ea typeface="方正兰亭细黑_GBK" charset="-122"/>
              </a:endParaRPr>
            </a:p>
          </p:txBody>
        </p:sp>
        <p:sp>
          <p:nvSpPr>
            <p:cNvPr id="22533" name="圆角矩形 5"/>
            <p:cNvSpPr>
              <a:spLocks noChangeArrowheads="1"/>
            </p:cNvSpPr>
            <p:nvPr/>
          </p:nvSpPr>
          <p:spPr bwMode="auto">
            <a:xfrm>
              <a:off x="173861" y="173861"/>
              <a:ext cx="3854966" cy="3854966"/>
            </a:xfrm>
            <a:prstGeom prst="roundRect">
              <a:avLst>
                <a:gd name="adj" fmla="val 3370"/>
              </a:avLst>
            </a:prstGeom>
            <a:noFill/>
            <a:ln w="12700" cap="flat" cmpd="sng">
              <a:solidFill>
                <a:schemeClr val="bg1"/>
              </a:solidFill>
              <a:prstDash val="dash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方正兰亭细黑_GBK" charset="-122"/>
                <a:ea typeface="方正兰亭细黑_GBK" charset="-122"/>
              </a:endParaRPr>
            </a:p>
          </p:txBody>
        </p:sp>
      </p:grpSp>
      <p:sp>
        <p:nvSpPr>
          <p:cNvPr id="22534" name="矩形 4"/>
          <p:cNvSpPr>
            <a:spLocks noChangeArrowheads="1"/>
          </p:cNvSpPr>
          <p:nvPr/>
        </p:nvSpPr>
        <p:spPr bwMode="auto">
          <a:xfrm>
            <a:off x="7397750" y="5500688"/>
            <a:ext cx="3625850" cy="500062"/>
          </a:xfrm>
          <a:prstGeom prst="rect">
            <a:avLst/>
          </a:prstGeom>
          <a:solidFill>
            <a:srgbClr val="487AB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</a:endParaRPr>
          </a:p>
        </p:txBody>
      </p:sp>
      <p:sp>
        <p:nvSpPr>
          <p:cNvPr id="22535" name="矩形 1"/>
          <p:cNvSpPr>
            <a:spLocks noChangeArrowheads="1"/>
          </p:cNvSpPr>
          <p:nvPr/>
        </p:nvSpPr>
        <p:spPr bwMode="auto">
          <a:xfrm>
            <a:off x="7158038" y="2320925"/>
            <a:ext cx="357028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6600" b="1">
                <a:solidFill>
                  <a:srgbClr val="487AB5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现身说法</a:t>
            </a:r>
            <a:endParaRPr lang="zh-CN" altLang="en-US"/>
          </a:p>
        </p:txBody>
      </p:sp>
      <p:sp>
        <p:nvSpPr>
          <p:cNvPr id="22536" name="文本框 3"/>
          <p:cNvSpPr>
            <a:spLocks noChangeArrowheads="1"/>
          </p:cNvSpPr>
          <p:nvPr/>
        </p:nvSpPr>
        <p:spPr bwMode="auto">
          <a:xfrm>
            <a:off x="7462838" y="3598863"/>
            <a:ext cx="3509962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邀请高层领导开展论坛，阐述对核心价值观的理解及具体案例；</a:t>
            </a:r>
            <a:endParaRPr lang="en-US">
              <a:solidFill>
                <a:srgbClr val="595959"/>
              </a:solidFill>
              <a:latin typeface="Calibri" pitchFamily="34" charset="0"/>
              <a:ea typeface="微软雅黑" pitchFamily="34" charset="-122"/>
              <a:sym typeface="Calibri" pitchFamily="34" charset="0"/>
            </a:endParaRP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邀请被表彰或宣传的标杆人物现身说法。</a:t>
            </a:r>
            <a:endParaRPr lang="en-US">
              <a:solidFill>
                <a:srgbClr val="595959"/>
              </a:solidFill>
              <a:latin typeface="Calibri" pitchFamily="34" charset="0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22537" name="矩形 2"/>
          <p:cNvSpPr>
            <a:spLocks noChangeArrowheads="1"/>
          </p:cNvSpPr>
          <p:nvPr/>
        </p:nvSpPr>
        <p:spPr bwMode="auto">
          <a:xfrm>
            <a:off x="7397750" y="5565775"/>
            <a:ext cx="36258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以上活动要求员工必须轮流参加</a:t>
            </a:r>
          </a:p>
        </p:txBody>
      </p:sp>
      <p:grpSp>
        <p:nvGrpSpPr>
          <p:cNvPr id="22538" name="组合 5"/>
          <p:cNvGrpSpPr>
            <a:grpSpLocks/>
          </p:cNvGrpSpPr>
          <p:nvPr/>
        </p:nvGrpSpPr>
        <p:grpSpPr bwMode="auto">
          <a:xfrm>
            <a:off x="2479675" y="2606675"/>
            <a:ext cx="2414588" cy="3032125"/>
            <a:chOff x="0" y="0"/>
            <a:chExt cx="595313" cy="747713"/>
          </a:xfrm>
        </p:grpSpPr>
        <p:sp>
          <p:nvSpPr>
            <p:cNvPr id="22539" name="Rectangle 2260"/>
            <p:cNvSpPr>
              <a:spLocks noChangeArrowheads="1"/>
            </p:cNvSpPr>
            <p:nvPr/>
          </p:nvSpPr>
          <p:spPr bwMode="auto">
            <a:xfrm>
              <a:off x="358775" y="0"/>
              <a:ext cx="236538" cy="1746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22540" name="Oval 2261"/>
            <p:cNvSpPr>
              <a:spLocks noChangeArrowheads="1"/>
            </p:cNvSpPr>
            <p:nvPr/>
          </p:nvSpPr>
          <p:spPr bwMode="auto">
            <a:xfrm>
              <a:off x="130175" y="41275"/>
              <a:ext cx="120650" cy="1222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22541" name="Freeform 2262"/>
            <p:cNvSpPr>
              <a:spLocks noChangeArrowheads="1"/>
            </p:cNvSpPr>
            <p:nvPr/>
          </p:nvSpPr>
          <p:spPr bwMode="auto">
            <a:xfrm>
              <a:off x="52387" y="196850"/>
              <a:ext cx="331788" cy="215900"/>
            </a:xfrm>
            <a:custGeom>
              <a:avLst/>
              <a:gdLst>
                <a:gd name="T0" fmla="*/ 169 w 174"/>
                <a:gd name="T1" fmla="*/ 71 h 113"/>
                <a:gd name="T2" fmla="*/ 137 w 174"/>
                <a:gd name="T3" fmla="*/ 71 h 113"/>
                <a:gd name="T4" fmla="*/ 144 w 174"/>
                <a:gd name="T5" fmla="*/ 27 h 113"/>
                <a:gd name="T6" fmla="*/ 140 w 174"/>
                <a:gd name="T7" fmla="*/ 7 h 113"/>
                <a:gd name="T8" fmla="*/ 122 w 174"/>
                <a:gd name="T9" fmla="*/ 0 h 113"/>
                <a:gd name="T10" fmla="*/ 73 w 174"/>
                <a:gd name="T11" fmla="*/ 0 h 113"/>
                <a:gd name="T12" fmla="*/ 23 w 174"/>
                <a:gd name="T13" fmla="*/ 0 h 113"/>
                <a:gd name="T14" fmla="*/ 5 w 174"/>
                <a:gd name="T15" fmla="*/ 7 h 113"/>
                <a:gd name="T16" fmla="*/ 0 w 174"/>
                <a:gd name="T17" fmla="*/ 22 h 113"/>
                <a:gd name="T18" fmla="*/ 1 w 174"/>
                <a:gd name="T19" fmla="*/ 28 h 113"/>
                <a:gd name="T20" fmla="*/ 16 w 174"/>
                <a:gd name="T21" fmla="*/ 113 h 113"/>
                <a:gd name="T22" fmla="*/ 28 w 174"/>
                <a:gd name="T23" fmla="*/ 113 h 113"/>
                <a:gd name="T24" fmla="*/ 28 w 174"/>
                <a:gd name="T25" fmla="*/ 109 h 113"/>
                <a:gd name="T26" fmla="*/ 28 w 174"/>
                <a:gd name="T27" fmla="*/ 70 h 113"/>
                <a:gd name="T28" fmla="*/ 28 w 174"/>
                <a:gd name="T29" fmla="*/ 69 h 113"/>
                <a:gd name="T30" fmla="*/ 45 w 174"/>
                <a:gd name="T31" fmla="*/ 46 h 113"/>
                <a:gd name="T32" fmla="*/ 49 w 174"/>
                <a:gd name="T33" fmla="*/ 27 h 113"/>
                <a:gd name="T34" fmla="*/ 69 w 174"/>
                <a:gd name="T35" fmla="*/ 19 h 113"/>
                <a:gd name="T36" fmla="*/ 68 w 174"/>
                <a:gd name="T37" fmla="*/ 41 h 113"/>
                <a:gd name="T38" fmla="*/ 51 w 174"/>
                <a:gd name="T39" fmla="*/ 50 h 113"/>
                <a:gd name="T40" fmla="*/ 35 w 174"/>
                <a:gd name="T41" fmla="*/ 72 h 113"/>
                <a:gd name="T42" fmla="*/ 35 w 174"/>
                <a:gd name="T43" fmla="*/ 109 h 113"/>
                <a:gd name="T44" fmla="*/ 35 w 174"/>
                <a:gd name="T45" fmla="*/ 113 h 113"/>
                <a:gd name="T46" fmla="*/ 51 w 174"/>
                <a:gd name="T47" fmla="*/ 113 h 113"/>
                <a:gd name="T48" fmla="*/ 59 w 174"/>
                <a:gd name="T49" fmla="*/ 113 h 113"/>
                <a:gd name="T50" fmla="*/ 69 w 174"/>
                <a:gd name="T51" fmla="*/ 79 h 113"/>
                <a:gd name="T52" fmla="*/ 164 w 174"/>
                <a:gd name="T53" fmla="*/ 79 h 113"/>
                <a:gd name="T54" fmla="*/ 155 w 174"/>
                <a:gd name="T55" fmla="*/ 113 h 113"/>
                <a:gd name="T56" fmla="*/ 162 w 174"/>
                <a:gd name="T57" fmla="*/ 113 h 113"/>
                <a:gd name="T58" fmla="*/ 174 w 174"/>
                <a:gd name="T59" fmla="*/ 71 h 113"/>
                <a:gd name="T60" fmla="*/ 169 w 174"/>
                <a:gd name="T61" fmla="*/ 71 h 11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74"/>
                <a:gd name="T94" fmla="*/ 0 h 113"/>
                <a:gd name="T95" fmla="*/ 174 w 174"/>
                <a:gd name="T96" fmla="*/ 113 h 11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74" h="113">
                  <a:moveTo>
                    <a:pt x="169" y="71"/>
                  </a:moveTo>
                  <a:cubicBezTo>
                    <a:pt x="137" y="71"/>
                    <a:pt x="137" y="71"/>
                    <a:pt x="137" y="71"/>
                  </a:cubicBezTo>
                  <a:cubicBezTo>
                    <a:pt x="144" y="27"/>
                    <a:pt x="144" y="27"/>
                    <a:pt x="144" y="27"/>
                  </a:cubicBezTo>
                  <a:cubicBezTo>
                    <a:pt x="144" y="27"/>
                    <a:pt x="147" y="15"/>
                    <a:pt x="140" y="7"/>
                  </a:cubicBezTo>
                  <a:cubicBezTo>
                    <a:pt x="136" y="2"/>
                    <a:pt x="130" y="0"/>
                    <a:pt x="12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5" y="0"/>
                    <a:pt x="9" y="2"/>
                    <a:pt x="5" y="7"/>
                  </a:cubicBezTo>
                  <a:cubicBezTo>
                    <a:pt x="1" y="12"/>
                    <a:pt x="0" y="18"/>
                    <a:pt x="0" y="22"/>
                  </a:cubicBezTo>
                  <a:cubicBezTo>
                    <a:pt x="0" y="25"/>
                    <a:pt x="1" y="27"/>
                    <a:pt x="1" y="28"/>
                  </a:cubicBezTo>
                  <a:cubicBezTo>
                    <a:pt x="1" y="28"/>
                    <a:pt x="13" y="95"/>
                    <a:pt x="16" y="113"/>
                  </a:cubicBezTo>
                  <a:cubicBezTo>
                    <a:pt x="28" y="113"/>
                    <a:pt x="28" y="113"/>
                    <a:pt x="28" y="113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42" y="41"/>
                    <a:pt x="44" y="33"/>
                    <a:pt x="49" y="27"/>
                  </a:cubicBezTo>
                  <a:cubicBezTo>
                    <a:pt x="54" y="18"/>
                    <a:pt x="64" y="15"/>
                    <a:pt x="69" y="19"/>
                  </a:cubicBezTo>
                  <a:cubicBezTo>
                    <a:pt x="74" y="22"/>
                    <a:pt x="74" y="32"/>
                    <a:pt x="68" y="41"/>
                  </a:cubicBezTo>
                  <a:cubicBezTo>
                    <a:pt x="63" y="47"/>
                    <a:pt x="56" y="51"/>
                    <a:pt x="51" y="50"/>
                  </a:cubicBezTo>
                  <a:cubicBezTo>
                    <a:pt x="44" y="60"/>
                    <a:pt x="36" y="71"/>
                    <a:pt x="35" y="72"/>
                  </a:cubicBezTo>
                  <a:cubicBezTo>
                    <a:pt x="35" y="74"/>
                    <a:pt x="35" y="95"/>
                    <a:pt x="35" y="109"/>
                  </a:cubicBezTo>
                  <a:cubicBezTo>
                    <a:pt x="35" y="110"/>
                    <a:pt x="35" y="112"/>
                    <a:pt x="35" y="113"/>
                  </a:cubicBezTo>
                  <a:cubicBezTo>
                    <a:pt x="51" y="113"/>
                    <a:pt x="51" y="113"/>
                    <a:pt x="51" y="113"/>
                  </a:cubicBezTo>
                  <a:cubicBezTo>
                    <a:pt x="59" y="113"/>
                    <a:pt x="59" y="113"/>
                    <a:pt x="59" y="113"/>
                  </a:cubicBezTo>
                  <a:cubicBezTo>
                    <a:pt x="63" y="100"/>
                    <a:pt x="68" y="82"/>
                    <a:pt x="69" y="79"/>
                  </a:cubicBezTo>
                  <a:cubicBezTo>
                    <a:pt x="74" y="79"/>
                    <a:pt x="155" y="79"/>
                    <a:pt x="164" y="79"/>
                  </a:cubicBezTo>
                  <a:cubicBezTo>
                    <a:pt x="163" y="84"/>
                    <a:pt x="158" y="102"/>
                    <a:pt x="155" y="113"/>
                  </a:cubicBezTo>
                  <a:cubicBezTo>
                    <a:pt x="162" y="113"/>
                    <a:pt x="162" y="113"/>
                    <a:pt x="162" y="113"/>
                  </a:cubicBezTo>
                  <a:cubicBezTo>
                    <a:pt x="174" y="71"/>
                    <a:pt x="174" y="71"/>
                    <a:pt x="174" y="71"/>
                  </a:cubicBezTo>
                  <a:lnTo>
                    <a:pt x="169" y="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22542" name="Rectangle 2263"/>
            <p:cNvSpPr>
              <a:spLocks noChangeArrowheads="1"/>
            </p:cNvSpPr>
            <p:nvPr/>
          </p:nvSpPr>
          <p:spPr bwMode="auto">
            <a:xfrm>
              <a:off x="0" y="434975"/>
              <a:ext cx="595313" cy="3127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</p:grpSp>
    </p:spTree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8"/>
          <p:cNvSpPr>
            <a:spLocks noChangeArrowheads="1"/>
          </p:cNvSpPr>
          <p:nvPr/>
        </p:nvSpPr>
        <p:spPr bwMode="auto">
          <a:xfrm>
            <a:off x="0" y="0"/>
            <a:ext cx="12192000" cy="1514475"/>
          </a:xfrm>
          <a:prstGeom prst="rect">
            <a:avLst/>
          </a:prstGeom>
          <a:solidFill>
            <a:srgbClr val="487AB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</a:endParaRPr>
          </a:p>
        </p:txBody>
      </p:sp>
      <p:sp>
        <p:nvSpPr>
          <p:cNvPr id="23555" name="TextBox 15"/>
          <p:cNvSpPr>
            <a:spLocks noChangeArrowheads="1"/>
          </p:cNvSpPr>
          <p:nvPr/>
        </p:nvSpPr>
        <p:spPr bwMode="auto">
          <a:xfrm>
            <a:off x="655638" y="1025525"/>
            <a:ext cx="1655762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方正兰亭细黑_GBK" charset="-122"/>
                <a:ea typeface="Adobe 宋体 Std L" pitchFamily="2" charset="-122"/>
                <a:sym typeface="方正兰亭细黑_GBK" charset="-122"/>
              </a:rPr>
              <a:t>Transition Page</a:t>
            </a:r>
          </a:p>
        </p:txBody>
      </p:sp>
      <p:sp>
        <p:nvSpPr>
          <p:cNvPr id="23556" name="文本框 13"/>
          <p:cNvSpPr>
            <a:spLocks noChangeArrowheads="1"/>
          </p:cNvSpPr>
          <p:nvPr/>
        </p:nvSpPr>
        <p:spPr bwMode="auto">
          <a:xfrm>
            <a:off x="655638" y="584200"/>
            <a:ext cx="16557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2400" b="1">
                <a:solidFill>
                  <a:schemeClr val="bg1"/>
                </a:solidFill>
                <a:latin typeface="方正兰亭细黑_GBK" charset="-122"/>
                <a:ea typeface="微软雅黑" pitchFamily="34" charset="-122"/>
              </a:rPr>
              <a:t>过渡页</a:t>
            </a:r>
          </a:p>
        </p:txBody>
      </p:sp>
      <p:grpSp>
        <p:nvGrpSpPr>
          <p:cNvPr id="23557" name="组合 19"/>
          <p:cNvGrpSpPr>
            <a:grpSpLocks/>
          </p:cNvGrpSpPr>
          <p:nvPr/>
        </p:nvGrpSpPr>
        <p:grpSpPr bwMode="auto">
          <a:xfrm>
            <a:off x="1968500" y="2643188"/>
            <a:ext cx="8255000" cy="3116262"/>
            <a:chOff x="0" y="0"/>
            <a:chExt cx="7503160" cy="2832100"/>
          </a:xfrm>
        </p:grpSpPr>
        <p:sp>
          <p:nvSpPr>
            <p:cNvPr id="23558" name="六边形 20"/>
            <p:cNvSpPr>
              <a:spLocks noChangeArrowheads="1"/>
            </p:cNvSpPr>
            <p:nvPr/>
          </p:nvSpPr>
          <p:spPr bwMode="auto">
            <a:xfrm>
              <a:off x="1326748" y="0"/>
              <a:ext cx="1546860" cy="1333500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触目</a:t>
              </a:r>
              <a:endParaRPr lang="zh-CN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可及</a:t>
              </a:r>
            </a:p>
          </p:txBody>
        </p:sp>
        <p:sp>
          <p:nvSpPr>
            <p:cNvPr id="23559" name="六边形 21"/>
            <p:cNvSpPr>
              <a:spLocks noChangeArrowheads="1"/>
            </p:cNvSpPr>
            <p:nvPr/>
          </p:nvSpPr>
          <p:spPr bwMode="auto">
            <a:xfrm>
              <a:off x="1326748" y="1498600"/>
              <a:ext cx="1546860" cy="1333500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培训</a:t>
              </a:r>
              <a:endParaRPr lang="zh-CN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宣导</a:t>
              </a:r>
            </a:p>
          </p:txBody>
        </p:sp>
        <p:sp>
          <p:nvSpPr>
            <p:cNvPr id="23560" name="六边形 22"/>
            <p:cNvSpPr>
              <a:spLocks noChangeArrowheads="1"/>
            </p:cNvSpPr>
            <p:nvPr/>
          </p:nvSpPr>
          <p:spPr bwMode="auto">
            <a:xfrm>
              <a:off x="4629553" y="0"/>
              <a:ext cx="1546860" cy="1333500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标杆</a:t>
              </a:r>
              <a:endParaRPr lang="zh-CN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示范</a:t>
              </a:r>
            </a:p>
          </p:txBody>
        </p:sp>
        <p:sp>
          <p:nvSpPr>
            <p:cNvPr id="23561" name="六边形 23"/>
            <p:cNvSpPr>
              <a:spLocks noChangeArrowheads="1"/>
            </p:cNvSpPr>
            <p:nvPr/>
          </p:nvSpPr>
          <p:spPr bwMode="auto">
            <a:xfrm>
              <a:off x="4629553" y="1498600"/>
              <a:ext cx="1546860" cy="1333500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仪式</a:t>
              </a:r>
              <a:endParaRPr lang="zh-CN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强化</a:t>
              </a:r>
            </a:p>
          </p:txBody>
        </p:sp>
        <p:sp>
          <p:nvSpPr>
            <p:cNvPr id="23562" name="六边形 24"/>
            <p:cNvSpPr>
              <a:spLocks noChangeArrowheads="1"/>
            </p:cNvSpPr>
            <p:nvPr/>
          </p:nvSpPr>
          <p:spPr bwMode="auto">
            <a:xfrm>
              <a:off x="0" y="749300"/>
              <a:ext cx="1546860" cy="1333500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成文</a:t>
              </a:r>
              <a:endParaRPr lang="zh-CN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入册</a:t>
              </a:r>
            </a:p>
          </p:txBody>
        </p:sp>
        <p:sp>
          <p:nvSpPr>
            <p:cNvPr id="23563" name="六边形 25"/>
            <p:cNvSpPr>
              <a:spLocks noChangeArrowheads="1"/>
            </p:cNvSpPr>
            <p:nvPr/>
          </p:nvSpPr>
          <p:spPr bwMode="auto">
            <a:xfrm>
              <a:off x="5956300" y="749300"/>
              <a:ext cx="1546860" cy="1333500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互动</a:t>
              </a:r>
              <a:endParaRPr lang="zh-CN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参与</a:t>
              </a:r>
            </a:p>
          </p:txBody>
        </p:sp>
        <p:sp>
          <p:nvSpPr>
            <p:cNvPr id="23564" name="六边形 26"/>
            <p:cNvSpPr>
              <a:spLocks noChangeArrowheads="1"/>
            </p:cNvSpPr>
            <p:nvPr/>
          </p:nvSpPr>
          <p:spPr bwMode="auto">
            <a:xfrm>
              <a:off x="2653496" y="488949"/>
              <a:ext cx="2196169" cy="1893249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44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机制</a:t>
              </a:r>
              <a:endParaRPr lang="zh-CN" sz="44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44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保障</a:t>
              </a:r>
            </a:p>
          </p:txBody>
        </p:sp>
      </p:grpSp>
      <p:sp>
        <p:nvSpPr>
          <p:cNvPr id="23565" name="六边形 5"/>
          <p:cNvSpPr>
            <a:spLocks noChangeArrowheads="1"/>
          </p:cNvSpPr>
          <p:nvPr/>
        </p:nvSpPr>
        <p:spPr bwMode="auto">
          <a:xfrm>
            <a:off x="7061200" y="4292600"/>
            <a:ext cx="1701800" cy="1466850"/>
          </a:xfrm>
          <a:prstGeom prst="hexagon">
            <a:avLst>
              <a:gd name="adj" fmla="val 24997"/>
              <a:gd name="vf" fmla="val 115470"/>
            </a:avLst>
          </a:prstGeom>
          <a:solidFill>
            <a:srgbClr val="487AB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</a:rPr>
              <a:t>仪式</a:t>
            </a:r>
            <a:endParaRPr lang="zh-CN" altLang="en-US" sz="2800" b="1">
              <a:solidFill>
                <a:srgbClr val="FFFFFF"/>
              </a:solidFill>
              <a:latin typeface="方正兰亭细黑_GBK" charset="-122"/>
              <a:ea typeface="方正兰亭细黑_GBK" charset="-122"/>
              <a:sym typeface="Calibri" pitchFamily="34" charset="0"/>
            </a:endParaRPr>
          </a:p>
          <a:p>
            <a:pPr algn="ctr"/>
            <a:r>
              <a:rPr lang="zh-CN" altLang="en-US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</a:rPr>
              <a:t>强化</a:t>
            </a:r>
          </a:p>
        </p:txBody>
      </p:sp>
    </p:spTree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2"/>
          <p:cNvSpPr>
            <a:spLocks noChangeArrowheads="1"/>
          </p:cNvSpPr>
          <p:nvPr/>
        </p:nvSpPr>
        <p:spPr bwMode="auto">
          <a:xfrm>
            <a:off x="1914525" y="282575"/>
            <a:ext cx="2828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落地方法六 </a:t>
            </a:r>
            <a:r>
              <a:rPr lang="zh-CN" sz="2800" b="1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仪式强化</a:t>
            </a:r>
          </a:p>
        </p:txBody>
      </p:sp>
      <p:grpSp>
        <p:nvGrpSpPr>
          <p:cNvPr id="24579" name="组合 3"/>
          <p:cNvGrpSpPr>
            <a:grpSpLocks/>
          </p:cNvGrpSpPr>
          <p:nvPr/>
        </p:nvGrpSpPr>
        <p:grpSpPr bwMode="auto">
          <a:xfrm>
            <a:off x="1719263" y="1936750"/>
            <a:ext cx="4202112" cy="4202113"/>
            <a:chOff x="0" y="0"/>
            <a:chExt cx="4202689" cy="4202689"/>
          </a:xfrm>
        </p:grpSpPr>
        <p:sp>
          <p:nvSpPr>
            <p:cNvPr id="24580" name="圆角矩形 4"/>
            <p:cNvSpPr>
              <a:spLocks noChangeArrowheads="1"/>
            </p:cNvSpPr>
            <p:nvPr/>
          </p:nvSpPr>
          <p:spPr bwMode="auto">
            <a:xfrm>
              <a:off x="0" y="0"/>
              <a:ext cx="4202689" cy="4202689"/>
            </a:xfrm>
            <a:prstGeom prst="roundRect">
              <a:avLst>
                <a:gd name="adj" fmla="val 3370"/>
              </a:avLst>
            </a:prstGeom>
            <a:solidFill>
              <a:srgbClr val="487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方正兰亭细黑_GBK" charset="-122"/>
                <a:ea typeface="方正兰亭细黑_GBK" charset="-122"/>
              </a:endParaRPr>
            </a:p>
          </p:txBody>
        </p:sp>
        <p:sp>
          <p:nvSpPr>
            <p:cNvPr id="24581" name="圆角矩形 5"/>
            <p:cNvSpPr>
              <a:spLocks noChangeArrowheads="1"/>
            </p:cNvSpPr>
            <p:nvPr/>
          </p:nvSpPr>
          <p:spPr bwMode="auto">
            <a:xfrm>
              <a:off x="173861" y="173861"/>
              <a:ext cx="3854966" cy="3854966"/>
            </a:xfrm>
            <a:prstGeom prst="roundRect">
              <a:avLst>
                <a:gd name="adj" fmla="val 3370"/>
              </a:avLst>
            </a:prstGeom>
            <a:noFill/>
            <a:ln w="12700" cap="flat" cmpd="sng">
              <a:solidFill>
                <a:schemeClr val="bg1"/>
              </a:solidFill>
              <a:prstDash val="dash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方正兰亭细黑_GBK" charset="-122"/>
                <a:ea typeface="方正兰亭细黑_GBK" charset="-122"/>
              </a:endParaRPr>
            </a:p>
          </p:txBody>
        </p:sp>
      </p:grpSp>
      <p:sp>
        <p:nvSpPr>
          <p:cNvPr id="24582" name="矩形 1"/>
          <p:cNvSpPr>
            <a:spLocks noChangeArrowheads="1"/>
          </p:cNvSpPr>
          <p:nvPr/>
        </p:nvSpPr>
        <p:spPr bwMode="auto">
          <a:xfrm>
            <a:off x="7158038" y="2320925"/>
            <a:ext cx="357028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6600" b="1">
                <a:solidFill>
                  <a:srgbClr val="487AB5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入职宣读</a:t>
            </a:r>
            <a:endParaRPr lang="zh-CN" altLang="en-US"/>
          </a:p>
        </p:txBody>
      </p:sp>
      <p:sp>
        <p:nvSpPr>
          <p:cNvPr id="24583" name="文本框 2"/>
          <p:cNvSpPr>
            <a:spLocks noChangeArrowheads="1"/>
          </p:cNvSpPr>
          <p:nvPr/>
        </p:nvSpPr>
        <p:spPr bwMode="auto">
          <a:xfrm>
            <a:off x="7462838" y="3598863"/>
            <a:ext cx="3509962" cy="143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对企业愿景、使命、核心价值观在入职仪式上进行集体朗诵；</a:t>
            </a: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如无入职仪式，可以在企业文化培训上引领大家集体朗读。</a:t>
            </a:r>
          </a:p>
        </p:txBody>
      </p:sp>
      <p:grpSp>
        <p:nvGrpSpPr>
          <p:cNvPr id="24584" name="组合 6"/>
          <p:cNvGrpSpPr>
            <a:grpSpLocks/>
          </p:cNvGrpSpPr>
          <p:nvPr/>
        </p:nvGrpSpPr>
        <p:grpSpPr bwMode="auto">
          <a:xfrm>
            <a:off x="2320925" y="2892425"/>
            <a:ext cx="2924175" cy="2233613"/>
            <a:chOff x="0" y="0"/>
            <a:chExt cx="1089025" cy="831851"/>
          </a:xfrm>
        </p:grpSpPr>
        <p:sp>
          <p:nvSpPr>
            <p:cNvPr id="24585" name="Oval 24"/>
            <p:cNvSpPr>
              <a:spLocks noChangeArrowheads="1"/>
            </p:cNvSpPr>
            <p:nvPr/>
          </p:nvSpPr>
          <p:spPr bwMode="auto">
            <a:xfrm>
              <a:off x="95250" y="433388"/>
              <a:ext cx="147638" cy="1603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24586" name="Freeform 25"/>
            <p:cNvSpPr>
              <a:spLocks noChangeArrowheads="1"/>
            </p:cNvSpPr>
            <p:nvPr/>
          </p:nvSpPr>
          <p:spPr bwMode="auto">
            <a:xfrm>
              <a:off x="0" y="611188"/>
              <a:ext cx="336550" cy="220663"/>
            </a:xfrm>
            <a:custGeom>
              <a:avLst/>
              <a:gdLst>
                <a:gd name="T0" fmla="*/ 20 w 114"/>
                <a:gd name="T1" fmla="*/ 65 h 74"/>
                <a:gd name="T2" fmla="*/ 20 w 114"/>
                <a:gd name="T3" fmla="*/ 58 h 74"/>
                <a:gd name="T4" fmla="*/ 20 w 114"/>
                <a:gd name="T5" fmla="*/ 54 h 74"/>
                <a:gd name="T6" fmla="*/ 23 w 114"/>
                <a:gd name="T7" fmla="*/ 53 h 74"/>
                <a:gd name="T8" fmla="*/ 23 w 114"/>
                <a:gd name="T9" fmla="*/ 57 h 74"/>
                <a:gd name="T10" fmla="*/ 23 w 114"/>
                <a:gd name="T11" fmla="*/ 72 h 74"/>
                <a:gd name="T12" fmla="*/ 23 w 114"/>
                <a:gd name="T13" fmla="*/ 74 h 74"/>
                <a:gd name="T14" fmla="*/ 90 w 114"/>
                <a:gd name="T15" fmla="*/ 74 h 74"/>
                <a:gd name="T16" fmla="*/ 90 w 114"/>
                <a:gd name="T17" fmla="*/ 72 h 74"/>
                <a:gd name="T18" fmla="*/ 91 w 114"/>
                <a:gd name="T19" fmla="*/ 57 h 74"/>
                <a:gd name="T20" fmla="*/ 91 w 114"/>
                <a:gd name="T21" fmla="*/ 53 h 74"/>
                <a:gd name="T22" fmla="*/ 94 w 114"/>
                <a:gd name="T23" fmla="*/ 54 h 74"/>
                <a:gd name="T24" fmla="*/ 94 w 114"/>
                <a:gd name="T25" fmla="*/ 58 h 74"/>
                <a:gd name="T26" fmla="*/ 94 w 114"/>
                <a:gd name="T27" fmla="*/ 65 h 74"/>
                <a:gd name="T28" fmla="*/ 94 w 114"/>
                <a:gd name="T29" fmla="*/ 74 h 74"/>
                <a:gd name="T30" fmla="*/ 113 w 114"/>
                <a:gd name="T31" fmla="*/ 74 h 74"/>
                <a:gd name="T32" fmla="*/ 114 w 114"/>
                <a:gd name="T33" fmla="*/ 62 h 74"/>
                <a:gd name="T34" fmla="*/ 114 w 114"/>
                <a:gd name="T35" fmla="*/ 47 h 74"/>
                <a:gd name="T36" fmla="*/ 107 w 114"/>
                <a:gd name="T37" fmla="*/ 21 h 74"/>
                <a:gd name="T38" fmla="*/ 84 w 114"/>
                <a:gd name="T39" fmla="*/ 6 h 74"/>
                <a:gd name="T40" fmla="*/ 53 w 114"/>
                <a:gd name="T41" fmla="*/ 1 h 74"/>
                <a:gd name="T42" fmla="*/ 7 w 114"/>
                <a:gd name="T43" fmla="*/ 21 h 74"/>
                <a:gd name="T44" fmla="*/ 7 w 114"/>
                <a:gd name="T45" fmla="*/ 21 h 74"/>
                <a:gd name="T46" fmla="*/ 0 w 114"/>
                <a:gd name="T47" fmla="*/ 47 h 74"/>
                <a:gd name="T48" fmla="*/ 0 w 114"/>
                <a:gd name="T49" fmla="*/ 62 h 74"/>
                <a:gd name="T50" fmla="*/ 0 w 114"/>
                <a:gd name="T51" fmla="*/ 74 h 74"/>
                <a:gd name="T52" fmla="*/ 19 w 114"/>
                <a:gd name="T53" fmla="*/ 74 h 74"/>
                <a:gd name="T54" fmla="*/ 20 w 114"/>
                <a:gd name="T55" fmla="*/ 65 h 7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4"/>
                <a:gd name="T85" fmla="*/ 0 h 74"/>
                <a:gd name="T86" fmla="*/ 114 w 114"/>
                <a:gd name="T87" fmla="*/ 74 h 7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4" h="74">
                  <a:moveTo>
                    <a:pt x="20" y="65"/>
                  </a:moveTo>
                  <a:cubicBezTo>
                    <a:pt x="20" y="63"/>
                    <a:pt x="20" y="61"/>
                    <a:pt x="20" y="58"/>
                  </a:cubicBezTo>
                  <a:cubicBezTo>
                    <a:pt x="20" y="57"/>
                    <a:pt x="20" y="56"/>
                    <a:pt x="20" y="54"/>
                  </a:cubicBezTo>
                  <a:cubicBezTo>
                    <a:pt x="20" y="53"/>
                    <a:pt x="21" y="52"/>
                    <a:pt x="23" y="53"/>
                  </a:cubicBezTo>
                  <a:cubicBezTo>
                    <a:pt x="23" y="53"/>
                    <a:pt x="23" y="56"/>
                    <a:pt x="23" y="57"/>
                  </a:cubicBezTo>
                  <a:cubicBezTo>
                    <a:pt x="23" y="63"/>
                    <a:pt x="23" y="67"/>
                    <a:pt x="23" y="72"/>
                  </a:cubicBezTo>
                  <a:cubicBezTo>
                    <a:pt x="23" y="72"/>
                    <a:pt x="23" y="73"/>
                    <a:pt x="23" y="74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90" y="73"/>
                    <a:pt x="90" y="72"/>
                    <a:pt x="90" y="72"/>
                  </a:cubicBezTo>
                  <a:cubicBezTo>
                    <a:pt x="90" y="67"/>
                    <a:pt x="90" y="63"/>
                    <a:pt x="91" y="57"/>
                  </a:cubicBezTo>
                  <a:cubicBezTo>
                    <a:pt x="91" y="56"/>
                    <a:pt x="91" y="53"/>
                    <a:pt x="91" y="53"/>
                  </a:cubicBezTo>
                  <a:cubicBezTo>
                    <a:pt x="92" y="52"/>
                    <a:pt x="93" y="53"/>
                    <a:pt x="94" y="54"/>
                  </a:cubicBezTo>
                  <a:cubicBezTo>
                    <a:pt x="94" y="56"/>
                    <a:pt x="94" y="57"/>
                    <a:pt x="94" y="58"/>
                  </a:cubicBezTo>
                  <a:cubicBezTo>
                    <a:pt x="94" y="61"/>
                    <a:pt x="94" y="63"/>
                    <a:pt x="94" y="65"/>
                  </a:cubicBezTo>
                  <a:cubicBezTo>
                    <a:pt x="94" y="65"/>
                    <a:pt x="94" y="69"/>
                    <a:pt x="94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4" y="70"/>
                    <a:pt x="114" y="66"/>
                    <a:pt x="114" y="62"/>
                  </a:cubicBezTo>
                  <a:cubicBezTo>
                    <a:pt x="114" y="57"/>
                    <a:pt x="114" y="52"/>
                    <a:pt x="114" y="47"/>
                  </a:cubicBezTo>
                  <a:cubicBezTo>
                    <a:pt x="113" y="38"/>
                    <a:pt x="112" y="29"/>
                    <a:pt x="107" y="21"/>
                  </a:cubicBezTo>
                  <a:cubicBezTo>
                    <a:pt x="102" y="12"/>
                    <a:pt x="93" y="8"/>
                    <a:pt x="84" y="6"/>
                  </a:cubicBezTo>
                  <a:cubicBezTo>
                    <a:pt x="69" y="0"/>
                    <a:pt x="53" y="1"/>
                    <a:pt x="53" y="1"/>
                  </a:cubicBezTo>
                  <a:cubicBezTo>
                    <a:pt x="17" y="2"/>
                    <a:pt x="8" y="18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2" y="29"/>
                    <a:pt x="1" y="38"/>
                    <a:pt x="0" y="47"/>
                  </a:cubicBezTo>
                  <a:cubicBezTo>
                    <a:pt x="0" y="52"/>
                    <a:pt x="0" y="57"/>
                    <a:pt x="0" y="62"/>
                  </a:cubicBezTo>
                  <a:cubicBezTo>
                    <a:pt x="0" y="66"/>
                    <a:pt x="0" y="70"/>
                    <a:pt x="0" y="74"/>
                  </a:cubicBezTo>
                  <a:cubicBezTo>
                    <a:pt x="19" y="74"/>
                    <a:pt x="19" y="74"/>
                    <a:pt x="19" y="74"/>
                  </a:cubicBezTo>
                  <a:cubicBezTo>
                    <a:pt x="19" y="69"/>
                    <a:pt x="20" y="65"/>
                    <a:pt x="20" y="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24587" name="Oval 26"/>
            <p:cNvSpPr>
              <a:spLocks noChangeArrowheads="1"/>
            </p:cNvSpPr>
            <p:nvPr/>
          </p:nvSpPr>
          <p:spPr bwMode="auto">
            <a:xfrm>
              <a:off x="471487" y="433388"/>
              <a:ext cx="144463" cy="1603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24588" name="Freeform 27"/>
            <p:cNvSpPr>
              <a:spLocks noChangeArrowheads="1"/>
            </p:cNvSpPr>
            <p:nvPr/>
          </p:nvSpPr>
          <p:spPr bwMode="auto">
            <a:xfrm>
              <a:off x="374650" y="611188"/>
              <a:ext cx="336550" cy="220663"/>
            </a:xfrm>
            <a:custGeom>
              <a:avLst/>
              <a:gdLst>
                <a:gd name="T0" fmla="*/ 20 w 114"/>
                <a:gd name="T1" fmla="*/ 65 h 74"/>
                <a:gd name="T2" fmla="*/ 20 w 114"/>
                <a:gd name="T3" fmla="*/ 58 h 74"/>
                <a:gd name="T4" fmla="*/ 20 w 114"/>
                <a:gd name="T5" fmla="*/ 54 h 74"/>
                <a:gd name="T6" fmla="*/ 23 w 114"/>
                <a:gd name="T7" fmla="*/ 53 h 74"/>
                <a:gd name="T8" fmla="*/ 24 w 114"/>
                <a:gd name="T9" fmla="*/ 57 h 74"/>
                <a:gd name="T10" fmla="*/ 24 w 114"/>
                <a:gd name="T11" fmla="*/ 72 h 74"/>
                <a:gd name="T12" fmla="*/ 24 w 114"/>
                <a:gd name="T13" fmla="*/ 74 h 74"/>
                <a:gd name="T14" fmla="*/ 91 w 114"/>
                <a:gd name="T15" fmla="*/ 74 h 74"/>
                <a:gd name="T16" fmla="*/ 91 w 114"/>
                <a:gd name="T17" fmla="*/ 72 h 74"/>
                <a:gd name="T18" fmla="*/ 91 w 114"/>
                <a:gd name="T19" fmla="*/ 57 h 74"/>
                <a:gd name="T20" fmla="*/ 92 w 114"/>
                <a:gd name="T21" fmla="*/ 53 h 74"/>
                <a:gd name="T22" fmla="*/ 94 w 114"/>
                <a:gd name="T23" fmla="*/ 54 h 74"/>
                <a:gd name="T24" fmla="*/ 94 w 114"/>
                <a:gd name="T25" fmla="*/ 58 h 74"/>
                <a:gd name="T26" fmla="*/ 95 w 114"/>
                <a:gd name="T27" fmla="*/ 65 h 74"/>
                <a:gd name="T28" fmla="*/ 95 w 114"/>
                <a:gd name="T29" fmla="*/ 74 h 74"/>
                <a:gd name="T30" fmla="*/ 114 w 114"/>
                <a:gd name="T31" fmla="*/ 74 h 74"/>
                <a:gd name="T32" fmla="*/ 114 w 114"/>
                <a:gd name="T33" fmla="*/ 62 h 74"/>
                <a:gd name="T34" fmla="*/ 114 w 114"/>
                <a:gd name="T35" fmla="*/ 47 h 74"/>
                <a:gd name="T36" fmla="*/ 108 w 114"/>
                <a:gd name="T37" fmla="*/ 21 h 74"/>
                <a:gd name="T38" fmla="*/ 84 w 114"/>
                <a:gd name="T39" fmla="*/ 6 h 74"/>
                <a:gd name="T40" fmla="*/ 53 w 114"/>
                <a:gd name="T41" fmla="*/ 1 h 74"/>
                <a:gd name="T42" fmla="*/ 7 w 114"/>
                <a:gd name="T43" fmla="*/ 21 h 74"/>
                <a:gd name="T44" fmla="*/ 7 w 114"/>
                <a:gd name="T45" fmla="*/ 21 h 74"/>
                <a:gd name="T46" fmla="*/ 0 w 114"/>
                <a:gd name="T47" fmla="*/ 47 h 74"/>
                <a:gd name="T48" fmla="*/ 0 w 114"/>
                <a:gd name="T49" fmla="*/ 62 h 74"/>
                <a:gd name="T50" fmla="*/ 1 w 114"/>
                <a:gd name="T51" fmla="*/ 74 h 74"/>
                <a:gd name="T52" fmla="*/ 20 w 114"/>
                <a:gd name="T53" fmla="*/ 74 h 74"/>
                <a:gd name="T54" fmla="*/ 20 w 114"/>
                <a:gd name="T55" fmla="*/ 65 h 7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4"/>
                <a:gd name="T85" fmla="*/ 0 h 74"/>
                <a:gd name="T86" fmla="*/ 114 w 114"/>
                <a:gd name="T87" fmla="*/ 74 h 7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4" h="74">
                  <a:moveTo>
                    <a:pt x="20" y="65"/>
                  </a:moveTo>
                  <a:cubicBezTo>
                    <a:pt x="20" y="63"/>
                    <a:pt x="20" y="61"/>
                    <a:pt x="20" y="58"/>
                  </a:cubicBezTo>
                  <a:cubicBezTo>
                    <a:pt x="20" y="57"/>
                    <a:pt x="20" y="56"/>
                    <a:pt x="20" y="54"/>
                  </a:cubicBezTo>
                  <a:cubicBezTo>
                    <a:pt x="21" y="53"/>
                    <a:pt x="22" y="52"/>
                    <a:pt x="23" y="53"/>
                  </a:cubicBezTo>
                  <a:cubicBezTo>
                    <a:pt x="24" y="53"/>
                    <a:pt x="24" y="56"/>
                    <a:pt x="24" y="57"/>
                  </a:cubicBezTo>
                  <a:cubicBezTo>
                    <a:pt x="24" y="63"/>
                    <a:pt x="24" y="67"/>
                    <a:pt x="24" y="72"/>
                  </a:cubicBezTo>
                  <a:cubicBezTo>
                    <a:pt x="24" y="72"/>
                    <a:pt x="24" y="73"/>
                    <a:pt x="24" y="74"/>
                  </a:cubicBezTo>
                  <a:cubicBezTo>
                    <a:pt x="91" y="74"/>
                    <a:pt x="91" y="74"/>
                    <a:pt x="91" y="74"/>
                  </a:cubicBezTo>
                  <a:cubicBezTo>
                    <a:pt x="91" y="73"/>
                    <a:pt x="91" y="72"/>
                    <a:pt x="91" y="72"/>
                  </a:cubicBezTo>
                  <a:cubicBezTo>
                    <a:pt x="91" y="67"/>
                    <a:pt x="91" y="63"/>
                    <a:pt x="91" y="57"/>
                  </a:cubicBezTo>
                  <a:cubicBezTo>
                    <a:pt x="91" y="56"/>
                    <a:pt x="91" y="53"/>
                    <a:pt x="92" y="53"/>
                  </a:cubicBezTo>
                  <a:cubicBezTo>
                    <a:pt x="93" y="52"/>
                    <a:pt x="94" y="53"/>
                    <a:pt x="94" y="54"/>
                  </a:cubicBezTo>
                  <a:cubicBezTo>
                    <a:pt x="94" y="56"/>
                    <a:pt x="94" y="57"/>
                    <a:pt x="94" y="58"/>
                  </a:cubicBezTo>
                  <a:cubicBezTo>
                    <a:pt x="94" y="61"/>
                    <a:pt x="95" y="63"/>
                    <a:pt x="95" y="65"/>
                  </a:cubicBezTo>
                  <a:cubicBezTo>
                    <a:pt x="95" y="65"/>
                    <a:pt x="95" y="69"/>
                    <a:pt x="95" y="74"/>
                  </a:cubicBezTo>
                  <a:cubicBezTo>
                    <a:pt x="114" y="74"/>
                    <a:pt x="114" y="74"/>
                    <a:pt x="114" y="74"/>
                  </a:cubicBezTo>
                  <a:cubicBezTo>
                    <a:pt x="114" y="70"/>
                    <a:pt x="114" y="66"/>
                    <a:pt x="114" y="62"/>
                  </a:cubicBezTo>
                  <a:cubicBezTo>
                    <a:pt x="114" y="57"/>
                    <a:pt x="114" y="52"/>
                    <a:pt x="114" y="47"/>
                  </a:cubicBezTo>
                  <a:cubicBezTo>
                    <a:pt x="114" y="38"/>
                    <a:pt x="112" y="29"/>
                    <a:pt x="108" y="21"/>
                  </a:cubicBezTo>
                  <a:cubicBezTo>
                    <a:pt x="102" y="12"/>
                    <a:pt x="93" y="8"/>
                    <a:pt x="84" y="6"/>
                  </a:cubicBezTo>
                  <a:cubicBezTo>
                    <a:pt x="69" y="0"/>
                    <a:pt x="53" y="1"/>
                    <a:pt x="53" y="1"/>
                  </a:cubicBezTo>
                  <a:cubicBezTo>
                    <a:pt x="18" y="2"/>
                    <a:pt x="9" y="18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2" y="29"/>
                    <a:pt x="1" y="38"/>
                    <a:pt x="0" y="47"/>
                  </a:cubicBezTo>
                  <a:cubicBezTo>
                    <a:pt x="0" y="52"/>
                    <a:pt x="0" y="57"/>
                    <a:pt x="0" y="62"/>
                  </a:cubicBezTo>
                  <a:cubicBezTo>
                    <a:pt x="0" y="66"/>
                    <a:pt x="1" y="70"/>
                    <a:pt x="1" y="74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20" y="69"/>
                    <a:pt x="20" y="65"/>
                    <a:pt x="20" y="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24589" name="Oval 28"/>
            <p:cNvSpPr>
              <a:spLocks noChangeArrowheads="1"/>
            </p:cNvSpPr>
            <p:nvPr/>
          </p:nvSpPr>
          <p:spPr bwMode="auto">
            <a:xfrm>
              <a:off x="288925" y="342900"/>
              <a:ext cx="144463" cy="1619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24590" name="Freeform 29"/>
            <p:cNvSpPr>
              <a:spLocks noChangeArrowheads="1"/>
            </p:cNvSpPr>
            <p:nvPr/>
          </p:nvSpPr>
          <p:spPr bwMode="auto">
            <a:xfrm>
              <a:off x="236537" y="522288"/>
              <a:ext cx="247650" cy="166688"/>
            </a:xfrm>
            <a:custGeom>
              <a:avLst/>
              <a:gdLst>
                <a:gd name="T0" fmla="*/ 53 w 84"/>
                <a:gd name="T1" fmla="*/ 39 h 56"/>
                <a:gd name="T2" fmla="*/ 84 w 84"/>
                <a:gd name="T3" fmla="*/ 24 h 56"/>
                <a:gd name="T4" fmla="*/ 81 w 84"/>
                <a:gd name="T5" fmla="*/ 15 h 56"/>
                <a:gd name="T6" fmla="*/ 63 w 84"/>
                <a:gd name="T7" fmla="*/ 4 h 56"/>
                <a:gd name="T8" fmla="*/ 39 w 84"/>
                <a:gd name="T9" fmla="*/ 0 h 56"/>
                <a:gd name="T10" fmla="*/ 4 w 84"/>
                <a:gd name="T11" fmla="*/ 15 h 56"/>
                <a:gd name="T12" fmla="*/ 0 w 84"/>
                <a:gd name="T13" fmla="*/ 24 h 56"/>
                <a:gd name="T14" fmla="*/ 15 w 84"/>
                <a:gd name="T15" fmla="*/ 27 h 56"/>
                <a:gd name="T16" fmla="*/ 32 w 84"/>
                <a:gd name="T17" fmla="*/ 39 h 56"/>
                <a:gd name="T18" fmla="*/ 37 w 84"/>
                <a:gd name="T19" fmla="*/ 56 h 56"/>
                <a:gd name="T20" fmla="*/ 48 w 84"/>
                <a:gd name="T21" fmla="*/ 56 h 56"/>
                <a:gd name="T22" fmla="*/ 53 w 84"/>
                <a:gd name="T23" fmla="*/ 39 h 56"/>
                <a:gd name="T24" fmla="*/ 53 w 84"/>
                <a:gd name="T25" fmla="*/ 39 h 5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4"/>
                <a:gd name="T40" fmla="*/ 0 h 56"/>
                <a:gd name="T41" fmla="*/ 84 w 84"/>
                <a:gd name="T42" fmla="*/ 56 h 5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4" h="56">
                  <a:moveTo>
                    <a:pt x="53" y="39"/>
                  </a:moveTo>
                  <a:cubicBezTo>
                    <a:pt x="54" y="37"/>
                    <a:pt x="61" y="26"/>
                    <a:pt x="84" y="24"/>
                  </a:cubicBezTo>
                  <a:cubicBezTo>
                    <a:pt x="84" y="21"/>
                    <a:pt x="82" y="18"/>
                    <a:pt x="81" y="15"/>
                  </a:cubicBezTo>
                  <a:cubicBezTo>
                    <a:pt x="77" y="9"/>
                    <a:pt x="70" y="5"/>
                    <a:pt x="63" y="4"/>
                  </a:cubicBezTo>
                  <a:cubicBezTo>
                    <a:pt x="51" y="0"/>
                    <a:pt x="39" y="0"/>
                    <a:pt x="39" y="0"/>
                  </a:cubicBezTo>
                  <a:cubicBezTo>
                    <a:pt x="26" y="1"/>
                    <a:pt x="12" y="4"/>
                    <a:pt x="4" y="15"/>
                  </a:cubicBezTo>
                  <a:cubicBezTo>
                    <a:pt x="2" y="18"/>
                    <a:pt x="1" y="21"/>
                    <a:pt x="0" y="24"/>
                  </a:cubicBezTo>
                  <a:cubicBezTo>
                    <a:pt x="5" y="25"/>
                    <a:pt x="10" y="26"/>
                    <a:pt x="15" y="27"/>
                  </a:cubicBezTo>
                  <a:cubicBezTo>
                    <a:pt x="22" y="29"/>
                    <a:pt x="28" y="32"/>
                    <a:pt x="32" y="39"/>
                  </a:cubicBezTo>
                  <a:cubicBezTo>
                    <a:pt x="35" y="44"/>
                    <a:pt x="37" y="50"/>
                    <a:pt x="37" y="56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9" y="50"/>
                    <a:pt x="50" y="44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24591" name="Oval 30"/>
            <p:cNvSpPr>
              <a:spLocks noChangeArrowheads="1"/>
            </p:cNvSpPr>
            <p:nvPr/>
          </p:nvSpPr>
          <p:spPr bwMode="auto">
            <a:xfrm>
              <a:off x="655637" y="342900"/>
              <a:ext cx="144463" cy="1619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24592" name="Freeform 31"/>
            <p:cNvSpPr>
              <a:spLocks noChangeArrowheads="1"/>
            </p:cNvSpPr>
            <p:nvPr/>
          </p:nvSpPr>
          <p:spPr bwMode="auto">
            <a:xfrm>
              <a:off x="601662" y="522288"/>
              <a:ext cx="247650" cy="166688"/>
            </a:xfrm>
            <a:custGeom>
              <a:avLst/>
              <a:gdLst>
                <a:gd name="T0" fmla="*/ 53 w 84"/>
                <a:gd name="T1" fmla="*/ 39 h 56"/>
                <a:gd name="T2" fmla="*/ 84 w 84"/>
                <a:gd name="T3" fmla="*/ 24 h 56"/>
                <a:gd name="T4" fmla="*/ 81 w 84"/>
                <a:gd name="T5" fmla="*/ 15 h 56"/>
                <a:gd name="T6" fmla="*/ 63 w 84"/>
                <a:gd name="T7" fmla="*/ 4 h 56"/>
                <a:gd name="T8" fmla="*/ 39 w 84"/>
                <a:gd name="T9" fmla="*/ 0 h 56"/>
                <a:gd name="T10" fmla="*/ 9 w 84"/>
                <a:gd name="T11" fmla="*/ 9 h 56"/>
                <a:gd name="T12" fmla="*/ 4 w 84"/>
                <a:gd name="T13" fmla="*/ 14 h 56"/>
                <a:gd name="T14" fmla="*/ 4 w 84"/>
                <a:gd name="T15" fmla="*/ 15 h 56"/>
                <a:gd name="T16" fmla="*/ 4 w 84"/>
                <a:gd name="T17" fmla="*/ 15 h 56"/>
                <a:gd name="T18" fmla="*/ 0 w 84"/>
                <a:gd name="T19" fmla="*/ 24 h 56"/>
                <a:gd name="T20" fmla="*/ 14 w 84"/>
                <a:gd name="T21" fmla="*/ 27 h 56"/>
                <a:gd name="T22" fmla="*/ 32 w 84"/>
                <a:gd name="T23" fmla="*/ 39 h 56"/>
                <a:gd name="T24" fmla="*/ 37 w 84"/>
                <a:gd name="T25" fmla="*/ 56 h 56"/>
                <a:gd name="T26" fmla="*/ 48 w 84"/>
                <a:gd name="T27" fmla="*/ 56 h 56"/>
                <a:gd name="T28" fmla="*/ 53 w 84"/>
                <a:gd name="T29" fmla="*/ 39 h 56"/>
                <a:gd name="T30" fmla="*/ 53 w 84"/>
                <a:gd name="T31" fmla="*/ 39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4"/>
                <a:gd name="T49" fmla="*/ 0 h 56"/>
                <a:gd name="T50" fmla="*/ 84 w 84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4" h="56">
                  <a:moveTo>
                    <a:pt x="53" y="39"/>
                  </a:moveTo>
                  <a:cubicBezTo>
                    <a:pt x="54" y="37"/>
                    <a:pt x="60" y="26"/>
                    <a:pt x="84" y="24"/>
                  </a:cubicBezTo>
                  <a:cubicBezTo>
                    <a:pt x="83" y="21"/>
                    <a:pt x="82" y="18"/>
                    <a:pt x="81" y="15"/>
                  </a:cubicBezTo>
                  <a:cubicBezTo>
                    <a:pt x="77" y="9"/>
                    <a:pt x="70" y="5"/>
                    <a:pt x="63" y="4"/>
                  </a:cubicBezTo>
                  <a:cubicBezTo>
                    <a:pt x="51" y="0"/>
                    <a:pt x="39" y="0"/>
                    <a:pt x="39" y="0"/>
                  </a:cubicBezTo>
                  <a:cubicBezTo>
                    <a:pt x="23" y="1"/>
                    <a:pt x="14" y="5"/>
                    <a:pt x="9" y="9"/>
                  </a:cubicBezTo>
                  <a:cubicBezTo>
                    <a:pt x="8" y="11"/>
                    <a:pt x="6" y="13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2" y="18"/>
                    <a:pt x="1" y="21"/>
                    <a:pt x="0" y="24"/>
                  </a:cubicBezTo>
                  <a:cubicBezTo>
                    <a:pt x="4" y="24"/>
                    <a:pt x="9" y="25"/>
                    <a:pt x="14" y="27"/>
                  </a:cubicBezTo>
                  <a:cubicBezTo>
                    <a:pt x="21" y="29"/>
                    <a:pt x="28" y="32"/>
                    <a:pt x="32" y="39"/>
                  </a:cubicBezTo>
                  <a:cubicBezTo>
                    <a:pt x="35" y="44"/>
                    <a:pt x="37" y="50"/>
                    <a:pt x="37" y="56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9" y="50"/>
                    <a:pt x="50" y="44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24593" name="Oval 32"/>
            <p:cNvSpPr>
              <a:spLocks noChangeArrowheads="1"/>
            </p:cNvSpPr>
            <p:nvPr/>
          </p:nvSpPr>
          <p:spPr bwMode="auto">
            <a:xfrm>
              <a:off x="846137" y="433388"/>
              <a:ext cx="144463" cy="1603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24594" name="Freeform 33"/>
            <p:cNvSpPr>
              <a:spLocks noChangeArrowheads="1"/>
            </p:cNvSpPr>
            <p:nvPr/>
          </p:nvSpPr>
          <p:spPr bwMode="auto">
            <a:xfrm>
              <a:off x="749300" y="611188"/>
              <a:ext cx="339725" cy="220663"/>
            </a:xfrm>
            <a:custGeom>
              <a:avLst/>
              <a:gdLst>
                <a:gd name="T0" fmla="*/ 20 w 115"/>
                <a:gd name="T1" fmla="*/ 65 h 74"/>
                <a:gd name="T2" fmla="*/ 20 w 115"/>
                <a:gd name="T3" fmla="*/ 58 h 74"/>
                <a:gd name="T4" fmla="*/ 21 w 115"/>
                <a:gd name="T5" fmla="*/ 54 h 74"/>
                <a:gd name="T6" fmla="*/ 23 w 115"/>
                <a:gd name="T7" fmla="*/ 53 h 74"/>
                <a:gd name="T8" fmla="*/ 24 w 115"/>
                <a:gd name="T9" fmla="*/ 57 h 74"/>
                <a:gd name="T10" fmla="*/ 24 w 115"/>
                <a:gd name="T11" fmla="*/ 72 h 74"/>
                <a:gd name="T12" fmla="*/ 24 w 115"/>
                <a:gd name="T13" fmla="*/ 74 h 74"/>
                <a:gd name="T14" fmla="*/ 91 w 115"/>
                <a:gd name="T15" fmla="*/ 74 h 74"/>
                <a:gd name="T16" fmla="*/ 91 w 115"/>
                <a:gd name="T17" fmla="*/ 72 h 74"/>
                <a:gd name="T18" fmla="*/ 91 w 115"/>
                <a:gd name="T19" fmla="*/ 57 h 74"/>
                <a:gd name="T20" fmla="*/ 92 w 115"/>
                <a:gd name="T21" fmla="*/ 53 h 74"/>
                <a:gd name="T22" fmla="*/ 95 w 115"/>
                <a:gd name="T23" fmla="*/ 54 h 74"/>
                <a:gd name="T24" fmla="*/ 95 w 115"/>
                <a:gd name="T25" fmla="*/ 58 h 74"/>
                <a:gd name="T26" fmla="*/ 95 w 115"/>
                <a:gd name="T27" fmla="*/ 65 h 74"/>
                <a:gd name="T28" fmla="*/ 95 w 115"/>
                <a:gd name="T29" fmla="*/ 74 h 74"/>
                <a:gd name="T30" fmla="*/ 114 w 115"/>
                <a:gd name="T31" fmla="*/ 74 h 74"/>
                <a:gd name="T32" fmla="*/ 115 w 115"/>
                <a:gd name="T33" fmla="*/ 62 h 74"/>
                <a:gd name="T34" fmla="*/ 114 w 115"/>
                <a:gd name="T35" fmla="*/ 47 h 74"/>
                <a:gd name="T36" fmla="*/ 108 w 115"/>
                <a:gd name="T37" fmla="*/ 21 h 74"/>
                <a:gd name="T38" fmla="*/ 85 w 115"/>
                <a:gd name="T39" fmla="*/ 6 h 74"/>
                <a:gd name="T40" fmla="*/ 54 w 115"/>
                <a:gd name="T41" fmla="*/ 1 h 74"/>
                <a:gd name="T42" fmla="*/ 8 w 115"/>
                <a:gd name="T43" fmla="*/ 21 h 74"/>
                <a:gd name="T44" fmla="*/ 7 w 115"/>
                <a:gd name="T45" fmla="*/ 21 h 74"/>
                <a:gd name="T46" fmla="*/ 1 w 115"/>
                <a:gd name="T47" fmla="*/ 47 h 74"/>
                <a:gd name="T48" fmla="*/ 1 w 115"/>
                <a:gd name="T49" fmla="*/ 62 h 74"/>
                <a:gd name="T50" fmla="*/ 1 w 115"/>
                <a:gd name="T51" fmla="*/ 74 h 74"/>
                <a:gd name="T52" fmla="*/ 20 w 115"/>
                <a:gd name="T53" fmla="*/ 74 h 74"/>
                <a:gd name="T54" fmla="*/ 20 w 115"/>
                <a:gd name="T55" fmla="*/ 65 h 7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5"/>
                <a:gd name="T85" fmla="*/ 0 h 74"/>
                <a:gd name="T86" fmla="*/ 115 w 115"/>
                <a:gd name="T87" fmla="*/ 74 h 7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5" h="74">
                  <a:moveTo>
                    <a:pt x="20" y="65"/>
                  </a:moveTo>
                  <a:cubicBezTo>
                    <a:pt x="20" y="63"/>
                    <a:pt x="20" y="61"/>
                    <a:pt x="20" y="58"/>
                  </a:cubicBezTo>
                  <a:cubicBezTo>
                    <a:pt x="20" y="57"/>
                    <a:pt x="20" y="56"/>
                    <a:pt x="21" y="54"/>
                  </a:cubicBezTo>
                  <a:cubicBezTo>
                    <a:pt x="21" y="53"/>
                    <a:pt x="22" y="52"/>
                    <a:pt x="23" y="53"/>
                  </a:cubicBezTo>
                  <a:cubicBezTo>
                    <a:pt x="24" y="53"/>
                    <a:pt x="24" y="56"/>
                    <a:pt x="24" y="57"/>
                  </a:cubicBezTo>
                  <a:cubicBezTo>
                    <a:pt x="24" y="63"/>
                    <a:pt x="24" y="67"/>
                    <a:pt x="24" y="72"/>
                  </a:cubicBezTo>
                  <a:cubicBezTo>
                    <a:pt x="24" y="72"/>
                    <a:pt x="24" y="73"/>
                    <a:pt x="24" y="74"/>
                  </a:cubicBezTo>
                  <a:cubicBezTo>
                    <a:pt x="91" y="74"/>
                    <a:pt x="91" y="74"/>
                    <a:pt x="91" y="74"/>
                  </a:cubicBezTo>
                  <a:cubicBezTo>
                    <a:pt x="91" y="73"/>
                    <a:pt x="91" y="72"/>
                    <a:pt x="91" y="72"/>
                  </a:cubicBezTo>
                  <a:cubicBezTo>
                    <a:pt x="91" y="67"/>
                    <a:pt x="91" y="63"/>
                    <a:pt x="91" y="57"/>
                  </a:cubicBezTo>
                  <a:cubicBezTo>
                    <a:pt x="91" y="56"/>
                    <a:pt x="91" y="53"/>
                    <a:pt x="92" y="53"/>
                  </a:cubicBezTo>
                  <a:cubicBezTo>
                    <a:pt x="93" y="52"/>
                    <a:pt x="94" y="53"/>
                    <a:pt x="95" y="54"/>
                  </a:cubicBezTo>
                  <a:cubicBezTo>
                    <a:pt x="95" y="56"/>
                    <a:pt x="95" y="57"/>
                    <a:pt x="95" y="58"/>
                  </a:cubicBezTo>
                  <a:cubicBezTo>
                    <a:pt x="95" y="61"/>
                    <a:pt x="95" y="63"/>
                    <a:pt x="95" y="65"/>
                  </a:cubicBezTo>
                  <a:cubicBezTo>
                    <a:pt x="95" y="65"/>
                    <a:pt x="95" y="69"/>
                    <a:pt x="95" y="74"/>
                  </a:cubicBezTo>
                  <a:cubicBezTo>
                    <a:pt x="114" y="74"/>
                    <a:pt x="114" y="74"/>
                    <a:pt x="114" y="74"/>
                  </a:cubicBezTo>
                  <a:cubicBezTo>
                    <a:pt x="114" y="70"/>
                    <a:pt x="114" y="66"/>
                    <a:pt x="115" y="62"/>
                  </a:cubicBezTo>
                  <a:cubicBezTo>
                    <a:pt x="115" y="57"/>
                    <a:pt x="115" y="52"/>
                    <a:pt x="114" y="47"/>
                  </a:cubicBezTo>
                  <a:cubicBezTo>
                    <a:pt x="114" y="38"/>
                    <a:pt x="112" y="29"/>
                    <a:pt x="108" y="21"/>
                  </a:cubicBezTo>
                  <a:cubicBezTo>
                    <a:pt x="103" y="12"/>
                    <a:pt x="94" y="8"/>
                    <a:pt x="85" y="6"/>
                  </a:cubicBezTo>
                  <a:cubicBezTo>
                    <a:pt x="69" y="0"/>
                    <a:pt x="54" y="1"/>
                    <a:pt x="54" y="1"/>
                  </a:cubicBezTo>
                  <a:cubicBezTo>
                    <a:pt x="18" y="2"/>
                    <a:pt x="9" y="18"/>
                    <a:pt x="8" y="21"/>
                  </a:cubicBezTo>
                  <a:cubicBezTo>
                    <a:pt x="8" y="21"/>
                    <a:pt x="7" y="21"/>
                    <a:pt x="7" y="21"/>
                  </a:cubicBezTo>
                  <a:cubicBezTo>
                    <a:pt x="3" y="29"/>
                    <a:pt x="1" y="38"/>
                    <a:pt x="1" y="47"/>
                  </a:cubicBezTo>
                  <a:cubicBezTo>
                    <a:pt x="0" y="52"/>
                    <a:pt x="0" y="57"/>
                    <a:pt x="1" y="62"/>
                  </a:cubicBezTo>
                  <a:cubicBezTo>
                    <a:pt x="1" y="66"/>
                    <a:pt x="1" y="70"/>
                    <a:pt x="1" y="74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20" y="69"/>
                    <a:pt x="20" y="65"/>
                    <a:pt x="20" y="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24595" name="Freeform 34"/>
            <p:cNvSpPr>
              <a:spLocks noChangeArrowheads="1"/>
            </p:cNvSpPr>
            <p:nvPr/>
          </p:nvSpPr>
          <p:spPr bwMode="auto">
            <a:xfrm>
              <a:off x="425450" y="501650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24596" name="Freeform 35"/>
            <p:cNvSpPr>
              <a:spLocks noChangeArrowheads="1"/>
            </p:cNvSpPr>
            <p:nvPr/>
          </p:nvSpPr>
          <p:spPr bwMode="auto">
            <a:xfrm>
              <a:off x="100012" y="0"/>
              <a:ext cx="823913" cy="522288"/>
            </a:xfrm>
            <a:custGeom>
              <a:avLst/>
              <a:gdLst>
                <a:gd name="T0" fmla="*/ 0 w 279"/>
                <a:gd name="T1" fmla="*/ 147 h 175"/>
                <a:gd name="T2" fmla="*/ 23 w 279"/>
                <a:gd name="T3" fmla="*/ 136 h 175"/>
                <a:gd name="T4" fmla="*/ 53 w 279"/>
                <a:gd name="T5" fmla="*/ 167 h 175"/>
                <a:gd name="T6" fmla="*/ 52 w 279"/>
                <a:gd name="T7" fmla="*/ 175 h 175"/>
                <a:gd name="T8" fmla="*/ 52 w 279"/>
                <a:gd name="T9" fmla="*/ 175 h 175"/>
                <a:gd name="T10" fmla="*/ 66 w 279"/>
                <a:gd name="T11" fmla="*/ 168 h 175"/>
                <a:gd name="T12" fmla="*/ 56 w 279"/>
                <a:gd name="T13" fmla="*/ 143 h 175"/>
                <a:gd name="T14" fmla="*/ 88 w 279"/>
                <a:gd name="T15" fmla="*/ 108 h 175"/>
                <a:gd name="T16" fmla="*/ 121 w 279"/>
                <a:gd name="T17" fmla="*/ 143 h 175"/>
                <a:gd name="T18" fmla="*/ 110 w 279"/>
                <a:gd name="T19" fmla="*/ 168 h 175"/>
                <a:gd name="T20" fmla="*/ 110 w 279"/>
                <a:gd name="T21" fmla="*/ 168 h 175"/>
                <a:gd name="T22" fmla="*/ 110 w 279"/>
                <a:gd name="T23" fmla="*/ 169 h 175"/>
                <a:gd name="T24" fmla="*/ 110 w 279"/>
                <a:gd name="T25" fmla="*/ 169 h 175"/>
                <a:gd name="T26" fmla="*/ 120 w 279"/>
                <a:gd name="T27" fmla="*/ 172 h 175"/>
                <a:gd name="T28" fmla="*/ 120 w 279"/>
                <a:gd name="T29" fmla="*/ 167 h 175"/>
                <a:gd name="T30" fmla="*/ 150 w 279"/>
                <a:gd name="T31" fmla="*/ 136 h 175"/>
                <a:gd name="T32" fmla="*/ 180 w 279"/>
                <a:gd name="T33" fmla="*/ 167 h 175"/>
                <a:gd name="T34" fmla="*/ 180 w 279"/>
                <a:gd name="T35" fmla="*/ 172 h 175"/>
                <a:gd name="T36" fmla="*/ 190 w 279"/>
                <a:gd name="T37" fmla="*/ 168 h 175"/>
                <a:gd name="T38" fmla="*/ 179 w 279"/>
                <a:gd name="T39" fmla="*/ 143 h 175"/>
                <a:gd name="T40" fmla="*/ 212 w 279"/>
                <a:gd name="T41" fmla="*/ 108 h 175"/>
                <a:gd name="T42" fmla="*/ 245 w 279"/>
                <a:gd name="T43" fmla="*/ 143 h 175"/>
                <a:gd name="T44" fmla="*/ 234 w 279"/>
                <a:gd name="T45" fmla="*/ 169 h 175"/>
                <a:gd name="T46" fmla="*/ 234 w 279"/>
                <a:gd name="T47" fmla="*/ 169 h 175"/>
                <a:gd name="T48" fmla="*/ 247 w 279"/>
                <a:gd name="T49" fmla="*/ 174 h 175"/>
                <a:gd name="T50" fmla="*/ 247 w 279"/>
                <a:gd name="T51" fmla="*/ 167 h 175"/>
                <a:gd name="T52" fmla="*/ 278 w 279"/>
                <a:gd name="T53" fmla="*/ 136 h 175"/>
                <a:gd name="T54" fmla="*/ 279 w 279"/>
                <a:gd name="T55" fmla="*/ 136 h 175"/>
                <a:gd name="T56" fmla="*/ 279 w 279"/>
                <a:gd name="T57" fmla="*/ 0 h 175"/>
                <a:gd name="T58" fmla="*/ 0 w 279"/>
                <a:gd name="T59" fmla="*/ 0 h 175"/>
                <a:gd name="T60" fmla="*/ 0 w 279"/>
                <a:gd name="T61" fmla="*/ 147 h 17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79"/>
                <a:gd name="T94" fmla="*/ 0 h 175"/>
                <a:gd name="T95" fmla="*/ 279 w 279"/>
                <a:gd name="T96" fmla="*/ 175 h 175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79" h="175">
                  <a:moveTo>
                    <a:pt x="0" y="147"/>
                  </a:moveTo>
                  <a:cubicBezTo>
                    <a:pt x="6" y="140"/>
                    <a:pt x="14" y="136"/>
                    <a:pt x="23" y="136"/>
                  </a:cubicBezTo>
                  <a:cubicBezTo>
                    <a:pt x="40" y="136"/>
                    <a:pt x="53" y="150"/>
                    <a:pt x="53" y="167"/>
                  </a:cubicBezTo>
                  <a:cubicBezTo>
                    <a:pt x="53" y="170"/>
                    <a:pt x="53" y="172"/>
                    <a:pt x="52" y="175"/>
                  </a:cubicBezTo>
                  <a:cubicBezTo>
                    <a:pt x="52" y="175"/>
                    <a:pt x="52" y="175"/>
                    <a:pt x="52" y="175"/>
                  </a:cubicBezTo>
                  <a:cubicBezTo>
                    <a:pt x="56" y="172"/>
                    <a:pt x="58" y="169"/>
                    <a:pt x="66" y="168"/>
                  </a:cubicBezTo>
                  <a:cubicBezTo>
                    <a:pt x="59" y="161"/>
                    <a:pt x="56" y="152"/>
                    <a:pt x="56" y="143"/>
                  </a:cubicBezTo>
                  <a:cubicBezTo>
                    <a:pt x="56" y="123"/>
                    <a:pt x="70" y="108"/>
                    <a:pt x="88" y="108"/>
                  </a:cubicBezTo>
                  <a:cubicBezTo>
                    <a:pt x="106" y="108"/>
                    <a:pt x="121" y="123"/>
                    <a:pt x="121" y="143"/>
                  </a:cubicBezTo>
                  <a:cubicBezTo>
                    <a:pt x="121" y="153"/>
                    <a:pt x="117" y="162"/>
                    <a:pt x="110" y="168"/>
                  </a:cubicBezTo>
                  <a:cubicBezTo>
                    <a:pt x="111" y="169"/>
                    <a:pt x="111" y="169"/>
                    <a:pt x="110" y="168"/>
                  </a:cubicBezTo>
                  <a:cubicBezTo>
                    <a:pt x="110" y="169"/>
                    <a:pt x="110" y="169"/>
                    <a:pt x="110" y="169"/>
                  </a:cubicBezTo>
                  <a:cubicBezTo>
                    <a:pt x="110" y="169"/>
                    <a:pt x="110" y="169"/>
                    <a:pt x="110" y="169"/>
                  </a:cubicBezTo>
                  <a:cubicBezTo>
                    <a:pt x="114" y="170"/>
                    <a:pt x="117" y="171"/>
                    <a:pt x="120" y="172"/>
                  </a:cubicBezTo>
                  <a:cubicBezTo>
                    <a:pt x="120" y="171"/>
                    <a:pt x="120" y="169"/>
                    <a:pt x="120" y="167"/>
                  </a:cubicBezTo>
                  <a:cubicBezTo>
                    <a:pt x="120" y="150"/>
                    <a:pt x="133" y="136"/>
                    <a:pt x="150" y="136"/>
                  </a:cubicBezTo>
                  <a:cubicBezTo>
                    <a:pt x="167" y="136"/>
                    <a:pt x="180" y="150"/>
                    <a:pt x="180" y="167"/>
                  </a:cubicBezTo>
                  <a:cubicBezTo>
                    <a:pt x="180" y="169"/>
                    <a:pt x="180" y="171"/>
                    <a:pt x="180" y="172"/>
                  </a:cubicBezTo>
                  <a:cubicBezTo>
                    <a:pt x="183" y="171"/>
                    <a:pt x="186" y="169"/>
                    <a:pt x="190" y="168"/>
                  </a:cubicBezTo>
                  <a:cubicBezTo>
                    <a:pt x="183" y="162"/>
                    <a:pt x="179" y="153"/>
                    <a:pt x="179" y="143"/>
                  </a:cubicBezTo>
                  <a:cubicBezTo>
                    <a:pt x="179" y="123"/>
                    <a:pt x="194" y="108"/>
                    <a:pt x="212" y="108"/>
                  </a:cubicBezTo>
                  <a:cubicBezTo>
                    <a:pt x="230" y="108"/>
                    <a:pt x="245" y="123"/>
                    <a:pt x="245" y="143"/>
                  </a:cubicBezTo>
                  <a:cubicBezTo>
                    <a:pt x="245" y="153"/>
                    <a:pt x="241" y="162"/>
                    <a:pt x="234" y="169"/>
                  </a:cubicBezTo>
                  <a:cubicBezTo>
                    <a:pt x="234" y="169"/>
                    <a:pt x="234" y="169"/>
                    <a:pt x="234" y="169"/>
                  </a:cubicBezTo>
                  <a:cubicBezTo>
                    <a:pt x="239" y="170"/>
                    <a:pt x="242" y="171"/>
                    <a:pt x="247" y="174"/>
                  </a:cubicBezTo>
                  <a:cubicBezTo>
                    <a:pt x="246" y="172"/>
                    <a:pt x="247" y="169"/>
                    <a:pt x="247" y="167"/>
                  </a:cubicBezTo>
                  <a:cubicBezTo>
                    <a:pt x="248" y="148"/>
                    <a:pt x="261" y="136"/>
                    <a:pt x="278" y="136"/>
                  </a:cubicBezTo>
                  <a:cubicBezTo>
                    <a:pt x="278" y="136"/>
                    <a:pt x="279" y="136"/>
                    <a:pt x="279" y="136"/>
                  </a:cubicBezTo>
                  <a:cubicBezTo>
                    <a:pt x="279" y="0"/>
                    <a:pt x="279" y="0"/>
                    <a:pt x="27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</p:grpSp>
    </p:spTree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2"/>
          <p:cNvSpPr>
            <a:spLocks noChangeArrowheads="1"/>
          </p:cNvSpPr>
          <p:nvPr/>
        </p:nvSpPr>
        <p:spPr bwMode="auto">
          <a:xfrm>
            <a:off x="1914525" y="282575"/>
            <a:ext cx="2828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落地方法六 </a:t>
            </a:r>
            <a:r>
              <a:rPr lang="zh-CN" sz="2800" b="1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仪式强化</a:t>
            </a:r>
          </a:p>
        </p:txBody>
      </p:sp>
      <p:grpSp>
        <p:nvGrpSpPr>
          <p:cNvPr id="25603" name="组合 3"/>
          <p:cNvGrpSpPr>
            <a:grpSpLocks/>
          </p:cNvGrpSpPr>
          <p:nvPr/>
        </p:nvGrpSpPr>
        <p:grpSpPr bwMode="auto">
          <a:xfrm>
            <a:off x="1719263" y="1936750"/>
            <a:ext cx="4202112" cy="4202113"/>
            <a:chOff x="0" y="0"/>
            <a:chExt cx="4202689" cy="4202689"/>
          </a:xfrm>
        </p:grpSpPr>
        <p:sp>
          <p:nvSpPr>
            <p:cNvPr id="25604" name="圆角矩形 4"/>
            <p:cNvSpPr>
              <a:spLocks noChangeArrowheads="1"/>
            </p:cNvSpPr>
            <p:nvPr/>
          </p:nvSpPr>
          <p:spPr bwMode="auto">
            <a:xfrm>
              <a:off x="0" y="0"/>
              <a:ext cx="4202689" cy="4202689"/>
            </a:xfrm>
            <a:prstGeom prst="roundRect">
              <a:avLst>
                <a:gd name="adj" fmla="val 3370"/>
              </a:avLst>
            </a:prstGeom>
            <a:solidFill>
              <a:srgbClr val="487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方正兰亭细黑_GBK" charset="-122"/>
                <a:ea typeface="方正兰亭细黑_GBK" charset="-122"/>
              </a:endParaRPr>
            </a:p>
          </p:txBody>
        </p:sp>
        <p:sp>
          <p:nvSpPr>
            <p:cNvPr id="25605" name="圆角矩形 5"/>
            <p:cNvSpPr>
              <a:spLocks noChangeArrowheads="1"/>
            </p:cNvSpPr>
            <p:nvPr/>
          </p:nvSpPr>
          <p:spPr bwMode="auto">
            <a:xfrm>
              <a:off x="173861" y="173861"/>
              <a:ext cx="3854966" cy="3854966"/>
            </a:xfrm>
            <a:prstGeom prst="roundRect">
              <a:avLst>
                <a:gd name="adj" fmla="val 3370"/>
              </a:avLst>
            </a:prstGeom>
            <a:noFill/>
            <a:ln w="12700" cap="flat" cmpd="sng">
              <a:solidFill>
                <a:schemeClr val="bg1"/>
              </a:solidFill>
              <a:prstDash val="dash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方正兰亭细黑_GBK" charset="-122"/>
                <a:ea typeface="方正兰亭细黑_GBK" charset="-122"/>
              </a:endParaRPr>
            </a:p>
          </p:txBody>
        </p:sp>
      </p:grpSp>
      <p:sp>
        <p:nvSpPr>
          <p:cNvPr id="25606" name="矩形 1"/>
          <p:cNvSpPr>
            <a:spLocks noChangeArrowheads="1"/>
          </p:cNvSpPr>
          <p:nvPr/>
        </p:nvSpPr>
        <p:spPr bwMode="auto">
          <a:xfrm>
            <a:off x="7158038" y="2320925"/>
            <a:ext cx="357028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6600" b="1">
                <a:solidFill>
                  <a:srgbClr val="487AB5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会前宣读</a:t>
            </a:r>
            <a:endParaRPr lang="zh-CN" altLang="en-US"/>
          </a:p>
        </p:txBody>
      </p:sp>
      <p:sp>
        <p:nvSpPr>
          <p:cNvPr id="25607" name="文本框 2"/>
          <p:cNvSpPr>
            <a:spLocks noChangeArrowheads="1"/>
          </p:cNvSpPr>
          <p:nvPr/>
        </p:nvSpPr>
        <p:spPr bwMode="auto">
          <a:xfrm>
            <a:off x="7462838" y="3598863"/>
            <a:ext cx="3509962" cy="169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企业文化发布会：设置集体朗诵环节；</a:t>
            </a:r>
            <a:endParaRPr lang="en-US">
              <a:solidFill>
                <a:srgbClr val="595959"/>
              </a:solidFill>
              <a:latin typeface="Calibri" pitchFamily="34" charset="0"/>
              <a:ea typeface="微软雅黑" pitchFamily="34" charset="-122"/>
              <a:sym typeface="Calibri" pitchFamily="34" charset="0"/>
            </a:endParaRP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工作例会：会前集体朗诵；</a:t>
            </a:r>
            <a:endParaRPr lang="en-US">
              <a:solidFill>
                <a:srgbClr val="595959"/>
              </a:solidFill>
              <a:latin typeface="Calibri" pitchFamily="34" charset="0"/>
              <a:ea typeface="微软雅黑" pitchFamily="34" charset="-122"/>
              <a:sym typeface="Calibri" pitchFamily="34" charset="0"/>
            </a:endParaRP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每年年会：会前集体朗诵（气势宏大）；</a:t>
            </a:r>
            <a:endParaRPr lang="en-US">
              <a:solidFill>
                <a:srgbClr val="595959"/>
              </a:solidFill>
              <a:latin typeface="Calibri" pitchFamily="34" charset="0"/>
              <a:ea typeface="微软雅黑" pitchFamily="34" charset="-122"/>
              <a:sym typeface="Calibri" pitchFamily="34" charset="0"/>
            </a:endParaRPr>
          </a:p>
        </p:txBody>
      </p:sp>
      <p:grpSp>
        <p:nvGrpSpPr>
          <p:cNvPr id="25608" name="组合 3"/>
          <p:cNvGrpSpPr>
            <a:grpSpLocks/>
          </p:cNvGrpSpPr>
          <p:nvPr/>
        </p:nvGrpSpPr>
        <p:grpSpPr bwMode="auto">
          <a:xfrm>
            <a:off x="2601913" y="2497138"/>
            <a:ext cx="2271712" cy="3087687"/>
            <a:chOff x="0" y="0"/>
            <a:chExt cx="265113" cy="360363"/>
          </a:xfrm>
        </p:grpSpPr>
        <p:sp>
          <p:nvSpPr>
            <p:cNvPr id="25609" name="Freeform 2218"/>
            <p:cNvSpPr>
              <a:spLocks noEditPoints="1" noChangeArrowheads="1"/>
            </p:cNvSpPr>
            <p:nvPr/>
          </p:nvSpPr>
          <p:spPr bwMode="auto">
            <a:xfrm>
              <a:off x="0" y="104775"/>
              <a:ext cx="265113" cy="255588"/>
            </a:xfrm>
            <a:custGeom>
              <a:avLst/>
              <a:gdLst>
                <a:gd name="T0" fmla="*/ 122 w 139"/>
                <a:gd name="T1" fmla="*/ 5 h 135"/>
                <a:gd name="T2" fmla="*/ 84 w 139"/>
                <a:gd name="T3" fmla="*/ 1 h 135"/>
                <a:gd name="T4" fmla="*/ 45 w 139"/>
                <a:gd name="T5" fmla="*/ 5 h 135"/>
                <a:gd name="T6" fmla="*/ 30 w 139"/>
                <a:gd name="T7" fmla="*/ 18 h 135"/>
                <a:gd name="T8" fmla="*/ 13 w 139"/>
                <a:gd name="T9" fmla="*/ 82 h 135"/>
                <a:gd name="T10" fmla="*/ 35 w 139"/>
                <a:gd name="T11" fmla="*/ 91 h 135"/>
                <a:gd name="T12" fmla="*/ 41 w 139"/>
                <a:gd name="T13" fmla="*/ 135 h 135"/>
                <a:gd name="T14" fmla="*/ 48 w 139"/>
                <a:gd name="T15" fmla="*/ 135 h 135"/>
                <a:gd name="T16" fmla="*/ 119 w 139"/>
                <a:gd name="T17" fmla="*/ 135 h 135"/>
                <a:gd name="T18" fmla="*/ 126 w 139"/>
                <a:gd name="T19" fmla="*/ 135 h 135"/>
                <a:gd name="T20" fmla="*/ 139 w 139"/>
                <a:gd name="T21" fmla="*/ 31 h 135"/>
                <a:gd name="T22" fmla="*/ 122 w 139"/>
                <a:gd name="T23" fmla="*/ 5 h 135"/>
                <a:gd name="T24" fmla="*/ 41 w 139"/>
                <a:gd name="T25" fmla="*/ 55 h 135"/>
                <a:gd name="T26" fmla="*/ 38 w 139"/>
                <a:gd name="T27" fmla="*/ 41 h 135"/>
                <a:gd name="T28" fmla="*/ 39 w 139"/>
                <a:gd name="T29" fmla="*/ 41 h 135"/>
                <a:gd name="T30" fmla="*/ 53 w 139"/>
                <a:gd name="T31" fmla="*/ 40 h 135"/>
                <a:gd name="T32" fmla="*/ 55 w 139"/>
                <a:gd name="T33" fmla="*/ 42 h 135"/>
                <a:gd name="T34" fmla="*/ 55 w 139"/>
                <a:gd name="T35" fmla="*/ 49 h 135"/>
                <a:gd name="T36" fmla="*/ 41 w 139"/>
                <a:gd name="T37" fmla="*/ 55 h 135"/>
                <a:gd name="T38" fmla="*/ 90 w 139"/>
                <a:gd name="T39" fmla="*/ 69 h 135"/>
                <a:gd name="T40" fmla="*/ 50 w 139"/>
                <a:gd name="T41" fmla="*/ 69 h 135"/>
                <a:gd name="T42" fmla="*/ 50 w 139"/>
                <a:gd name="T43" fmla="*/ 60 h 135"/>
                <a:gd name="T44" fmla="*/ 61 w 139"/>
                <a:gd name="T45" fmla="*/ 53 h 135"/>
                <a:gd name="T46" fmla="*/ 62 w 139"/>
                <a:gd name="T47" fmla="*/ 40 h 135"/>
                <a:gd name="T48" fmla="*/ 57 w 139"/>
                <a:gd name="T49" fmla="*/ 34 h 135"/>
                <a:gd name="T50" fmla="*/ 50 w 139"/>
                <a:gd name="T51" fmla="*/ 32 h 135"/>
                <a:gd name="T52" fmla="*/ 50 w 139"/>
                <a:gd name="T53" fmla="*/ 20 h 135"/>
                <a:gd name="T54" fmla="*/ 90 w 139"/>
                <a:gd name="T55" fmla="*/ 20 h 135"/>
                <a:gd name="T56" fmla="*/ 90 w 139"/>
                <a:gd name="T57" fmla="*/ 69 h 13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39"/>
                <a:gd name="T88" fmla="*/ 0 h 135"/>
                <a:gd name="T89" fmla="*/ 139 w 139"/>
                <a:gd name="T90" fmla="*/ 135 h 135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39" h="135">
                  <a:moveTo>
                    <a:pt x="122" y="5"/>
                  </a:moveTo>
                  <a:cubicBezTo>
                    <a:pt x="113" y="1"/>
                    <a:pt x="100" y="0"/>
                    <a:pt x="84" y="1"/>
                  </a:cubicBezTo>
                  <a:cubicBezTo>
                    <a:pt x="67" y="0"/>
                    <a:pt x="55" y="2"/>
                    <a:pt x="45" y="5"/>
                  </a:cubicBezTo>
                  <a:cubicBezTo>
                    <a:pt x="36" y="7"/>
                    <a:pt x="30" y="17"/>
                    <a:pt x="30" y="18"/>
                  </a:cubicBezTo>
                  <a:cubicBezTo>
                    <a:pt x="27" y="22"/>
                    <a:pt x="0" y="63"/>
                    <a:pt x="13" y="82"/>
                  </a:cubicBezTo>
                  <a:cubicBezTo>
                    <a:pt x="17" y="89"/>
                    <a:pt x="24" y="92"/>
                    <a:pt x="35" y="91"/>
                  </a:cubicBezTo>
                  <a:cubicBezTo>
                    <a:pt x="37" y="105"/>
                    <a:pt x="39" y="120"/>
                    <a:pt x="41" y="135"/>
                  </a:cubicBezTo>
                  <a:cubicBezTo>
                    <a:pt x="48" y="135"/>
                    <a:pt x="48" y="135"/>
                    <a:pt x="48" y="135"/>
                  </a:cubicBezTo>
                  <a:cubicBezTo>
                    <a:pt x="119" y="135"/>
                    <a:pt x="119" y="135"/>
                    <a:pt x="119" y="135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33" y="91"/>
                    <a:pt x="139" y="46"/>
                    <a:pt x="139" y="31"/>
                  </a:cubicBezTo>
                  <a:cubicBezTo>
                    <a:pt x="139" y="18"/>
                    <a:pt x="133" y="8"/>
                    <a:pt x="122" y="5"/>
                  </a:cubicBezTo>
                  <a:close/>
                  <a:moveTo>
                    <a:pt x="41" y="55"/>
                  </a:move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9" y="41"/>
                    <a:pt x="39" y="41"/>
                  </a:cubicBezTo>
                  <a:cubicBezTo>
                    <a:pt x="43" y="39"/>
                    <a:pt x="50" y="38"/>
                    <a:pt x="53" y="40"/>
                  </a:cubicBezTo>
                  <a:cubicBezTo>
                    <a:pt x="54" y="40"/>
                    <a:pt x="55" y="41"/>
                    <a:pt x="55" y="42"/>
                  </a:cubicBezTo>
                  <a:cubicBezTo>
                    <a:pt x="57" y="45"/>
                    <a:pt x="56" y="48"/>
                    <a:pt x="55" y="49"/>
                  </a:cubicBezTo>
                  <a:cubicBezTo>
                    <a:pt x="53" y="51"/>
                    <a:pt x="48" y="53"/>
                    <a:pt x="41" y="55"/>
                  </a:cubicBezTo>
                  <a:close/>
                  <a:moveTo>
                    <a:pt x="90" y="69"/>
                  </a:moveTo>
                  <a:cubicBezTo>
                    <a:pt x="84" y="69"/>
                    <a:pt x="56" y="69"/>
                    <a:pt x="50" y="69"/>
                  </a:cubicBezTo>
                  <a:cubicBezTo>
                    <a:pt x="50" y="68"/>
                    <a:pt x="50" y="64"/>
                    <a:pt x="50" y="60"/>
                  </a:cubicBezTo>
                  <a:cubicBezTo>
                    <a:pt x="55" y="58"/>
                    <a:pt x="59" y="56"/>
                    <a:pt x="61" y="53"/>
                  </a:cubicBezTo>
                  <a:cubicBezTo>
                    <a:pt x="63" y="49"/>
                    <a:pt x="64" y="45"/>
                    <a:pt x="62" y="40"/>
                  </a:cubicBezTo>
                  <a:cubicBezTo>
                    <a:pt x="61" y="38"/>
                    <a:pt x="60" y="35"/>
                    <a:pt x="57" y="34"/>
                  </a:cubicBezTo>
                  <a:cubicBezTo>
                    <a:pt x="55" y="33"/>
                    <a:pt x="53" y="32"/>
                    <a:pt x="50" y="32"/>
                  </a:cubicBezTo>
                  <a:cubicBezTo>
                    <a:pt x="50" y="26"/>
                    <a:pt x="50" y="22"/>
                    <a:pt x="50" y="20"/>
                  </a:cubicBezTo>
                  <a:cubicBezTo>
                    <a:pt x="56" y="20"/>
                    <a:pt x="84" y="20"/>
                    <a:pt x="90" y="20"/>
                  </a:cubicBezTo>
                  <a:cubicBezTo>
                    <a:pt x="90" y="26"/>
                    <a:pt x="90" y="63"/>
                    <a:pt x="90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25610" name="Freeform 2219"/>
            <p:cNvSpPr>
              <a:spLocks noEditPoints="1" noChangeArrowheads="1"/>
            </p:cNvSpPr>
            <p:nvPr/>
          </p:nvSpPr>
          <p:spPr bwMode="auto">
            <a:xfrm>
              <a:off x="114300" y="0"/>
              <a:ext cx="87313" cy="87313"/>
            </a:xfrm>
            <a:custGeom>
              <a:avLst/>
              <a:gdLst>
                <a:gd name="T0" fmla="*/ 23 w 46"/>
                <a:gd name="T1" fmla="*/ 46 h 46"/>
                <a:gd name="T2" fmla="*/ 46 w 46"/>
                <a:gd name="T3" fmla="*/ 23 h 46"/>
                <a:gd name="T4" fmla="*/ 23 w 46"/>
                <a:gd name="T5" fmla="*/ 0 h 46"/>
                <a:gd name="T6" fmla="*/ 0 w 46"/>
                <a:gd name="T7" fmla="*/ 23 h 46"/>
                <a:gd name="T8" fmla="*/ 23 w 46"/>
                <a:gd name="T9" fmla="*/ 46 h 46"/>
                <a:gd name="T10" fmla="*/ 23 w 46"/>
                <a:gd name="T11" fmla="*/ 8 h 46"/>
                <a:gd name="T12" fmla="*/ 39 w 46"/>
                <a:gd name="T13" fmla="*/ 23 h 46"/>
                <a:gd name="T14" fmla="*/ 23 w 46"/>
                <a:gd name="T15" fmla="*/ 39 h 46"/>
                <a:gd name="T16" fmla="*/ 7 w 46"/>
                <a:gd name="T17" fmla="*/ 23 h 46"/>
                <a:gd name="T18" fmla="*/ 23 w 46"/>
                <a:gd name="T19" fmla="*/ 8 h 4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6"/>
                <a:gd name="T31" fmla="*/ 0 h 46"/>
                <a:gd name="T32" fmla="*/ 46 w 46"/>
                <a:gd name="T33" fmla="*/ 46 h 4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6" h="46">
                  <a:moveTo>
                    <a:pt x="23" y="46"/>
                  </a:moveTo>
                  <a:cubicBezTo>
                    <a:pt x="35" y="46"/>
                    <a:pt x="46" y="36"/>
                    <a:pt x="46" y="23"/>
                  </a:cubicBezTo>
                  <a:cubicBezTo>
                    <a:pt x="46" y="11"/>
                    <a:pt x="35" y="0"/>
                    <a:pt x="23" y="0"/>
                  </a:cubicBezTo>
                  <a:cubicBezTo>
                    <a:pt x="10" y="0"/>
                    <a:pt x="0" y="11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lose/>
                  <a:moveTo>
                    <a:pt x="23" y="8"/>
                  </a:moveTo>
                  <a:cubicBezTo>
                    <a:pt x="31" y="8"/>
                    <a:pt x="39" y="15"/>
                    <a:pt x="39" y="23"/>
                  </a:cubicBezTo>
                  <a:cubicBezTo>
                    <a:pt x="39" y="32"/>
                    <a:pt x="31" y="39"/>
                    <a:pt x="23" y="39"/>
                  </a:cubicBezTo>
                  <a:cubicBezTo>
                    <a:pt x="14" y="39"/>
                    <a:pt x="7" y="32"/>
                    <a:pt x="7" y="23"/>
                  </a:cubicBezTo>
                  <a:cubicBezTo>
                    <a:pt x="7" y="15"/>
                    <a:pt x="14" y="8"/>
                    <a:pt x="23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</p:grpSp>
    </p:spTree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2"/>
          <p:cNvSpPr>
            <a:spLocks noChangeArrowheads="1"/>
          </p:cNvSpPr>
          <p:nvPr/>
        </p:nvSpPr>
        <p:spPr bwMode="auto">
          <a:xfrm>
            <a:off x="1914525" y="282575"/>
            <a:ext cx="2828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落地方法六 </a:t>
            </a:r>
            <a:r>
              <a:rPr lang="zh-CN" sz="2800" b="1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仪式强化</a:t>
            </a:r>
          </a:p>
        </p:txBody>
      </p:sp>
      <p:grpSp>
        <p:nvGrpSpPr>
          <p:cNvPr id="26627" name="组合 3"/>
          <p:cNvGrpSpPr>
            <a:grpSpLocks/>
          </p:cNvGrpSpPr>
          <p:nvPr/>
        </p:nvGrpSpPr>
        <p:grpSpPr bwMode="auto">
          <a:xfrm>
            <a:off x="1719263" y="1936750"/>
            <a:ext cx="4202112" cy="4202113"/>
            <a:chOff x="0" y="0"/>
            <a:chExt cx="4202689" cy="4202689"/>
          </a:xfrm>
        </p:grpSpPr>
        <p:sp>
          <p:nvSpPr>
            <p:cNvPr id="26628" name="圆角矩形 4"/>
            <p:cNvSpPr>
              <a:spLocks noChangeArrowheads="1"/>
            </p:cNvSpPr>
            <p:nvPr/>
          </p:nvSpPr>
          <p:spPr bwMode="auto">
            <a:xfrm>
              <a:off x="0" y="0"/>
              <a:ext cx="4202689" cy="4202689"/>
            </a:xfrm>
            <a:prstGeom prst="roundRect">
              <a:avLst>
                <a:gd name="adj" fmla="val 3370"/>
              </a:avLst>
            </a:prstGeom>
            <a:solidFill>
              <a:srgbClr val="487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方正兰亭细黑_GBK" charset="-122"/>
                <a:ea typeface="方正兰亭细黑_GBK" charset="-122"/>
              </a:endParaRPr>
            </a:p>
          </p:txBody>
        </p:sp>
        <p:sp>
          <p:nvSpPr>
            <p:cNvPr id="26629" name="圆角矩形 5"/>
            <p:cNvSpPr>
              <a:spLocks noChangeArrowheads="1"/>
            </p:cNvSpPr>
            <p:nvPr/>
          </p:nvSpPr>
          <p:spPr bwMode="auto">
            <a:xfrm>
              <a:off x="173861" y="173861"/>
              <a:ext cx="3854966" cy="3854966"/>
            </a:xfrm>
            <a:prstGeom prst="roundRect">
              <a:avLst>
                <a:gd name="adj" fmla="val 3370"/>
              </a:avLst>
            </a:prstGeom>
            <a:noFill/>
            <a:ln w="12700" cap="flat" cmpd="sng">
              <a:solidFill>
                <a:schemeClr val="bg1"/>
              </a:solidFill>
              <a:prstDash val="dash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方正兰亭细黑_GBK" charset="-122"/>
                <a:ea typeface="方正兰亭细黑_GBK" charset="-122"/>
              </a:endParaRPr>
            </a:p>
          </p:txBody>
        </p:sp>
      </p:grpSp>
      <p:sp>
        <p:nvSpPr>
          <p:cNvPr id="26630" name="文本框 3"/>
          <p:cNvSpPr>
            <a:spLocks noChangeArrowheads="1"/>
          </p:cNvSpPr>
          <p:nvPr/>
        </p:nvSpPr>
        <p:spPr bwMode="auto">
          <a:xfrm>
            <a:off x="6792913" y="3598863"/>
            <a:ext cx="4656137" cy="78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在年会颁奖时，当表彰结束，拍合影后，朗诵完毕再归位。</a:t>
            </a:r>
            <a:endParaRPr lang="zh-CN" altLang="en-US"/>
          </a:p>
        </p:txBody>
      </p:sp>
      <p:sp>
        <p:nvSpPr>
          <p:cNvPr id="26631" name="矩形 1"/>
          <p:cNvSpPr>
            <a:spLocks noChangeArrowheads="1"/>
          </p:cNvSpPr>
          <p:nvPr/>
        </p:nvSpPr>
        <p:spPr bwMode="auto">
          <a:xfrm>
            <a:off x="7158038" y="2320925"/>
            <a:ext cx="357028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6600" b="1">
                <a:solidFill>
                  <a:srgbClr val="487AB5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领奖宣读</a:t>
            </a:r>
            <a:endParaRPr lang="zh-CN" altLang="en-US"/>
          </a:p>
        </p:txBody>
      </p:sp>
      <p:grpSp>
        <p:nvGrpSpPr>
          <p:cNvPr id="26632" name="组合 34"/>
          <p:cNvGrpSpPr>
            <a:grpSpLocks/>
          </p:cNvGrpSpPr>
          <p:nvPr/>
        </p:nvGrpSpPr>
        <p:grpSpPr bwMode="auto">
          <a:xfrm>
            <a:off x="2422525" y="2527300"/>
            <a:ext cx="2779713" cy="2927350"/>
            <a:chOff x="0" y="0"/>
            <a:chExt cx="1879600" cy="1979613"/>
          </a:xfrm>
        </p:grpSpPr>
        <p:sp>
          <p:nvSpPr>
            <p:cNvPr id="26633" name="Freeform 250"/>
            <p:cNvSpPr>
              <a:spLocks noChangeArrowheads="1"/>
            </p:cNvSpPr>
            <p:nvPr/>
          </p:nvSpPr>
          <p:spPr bwMode="auto">
            <a:xfrm>
              <a:off x="1392238" y="781050"/>
              <a:ext cx="114300" cy="425450"/>
            </a:xfrm>
            <a:custGeom>
              <a:avLst/>
              <a:gdLst>
                <a:gd name="T0" fmla="*/ 90 w 142"/>
                <a:gd name="T1" fmla="*/ 490 h 536"/>
                <a:gd name="T2" fmla="*/ 90 w 142"/>
                <a:gd name="T3" fmla="*/ 490 h 536"/>
                <a:gd name="T4" fmla="*/ 90 w 142"/>
                <a:gd name="T5" fmla="*/ 499 h 536"/>
                <a:gd name="T6" fmla="*/ 86 w 142"/>
                <a:gd name="T7" fmla="*/ 507 h 536"/>
                <a:gd name="T8" fmla="*/ 83 w 142"/>
                <a:gd name="T9" fmla="*/ 515 h 536"/>
                <a:gd name="T10" fmla="*/ 78 w 142"/>
                <a:gd name="T11" fmla="*/ 522 h 536"/>
                <a:gd name="T12" fmla="*/ 71 w 142"/>
                <a:gd name="T13" fmla="*/ 527 h 536"/>
                <a:gd name="T14" fmla="*/ 62 w 142"/>
                <a:gd name="T15" fmla="*/ 532 h 536"/>
                <a:gd name="T16" fmla="*/ 54 w 142"/>
                <a:gd name="T17" fmla="*/ 534 h 536"/>
                <a:gd name="T18" fmla="*/ 44 w 142"/>
                <a:gd name="T19" fmla="*/ 536 h 536"/>
                <a:gd name="T20" fmla="*/ 44 w 142"/>
                <a:gd name="T21" fmla="*/ 536 h 536"/>
                <a:gd name="T22" fmla="*/ 44 w 142"/>
                <a:gd name="T23" fmla="*/ 536 h 536"/>
                <a:gd name="T24" fmla="*/ 35 w 142"/>
                <a:gd name="T25" fmla="*/ 534 h 536"/>
                <a:gd name="T26" fmla="*/ 27 w 142"/>
                <a:gd name="T27" fmla="*/ 532 h 536"/>
                <a:gd name="T28" fmla="*/ 18 w 142"/>
                <a:gd name="T29" fmla="*/ 527 h 536"/>
                <a:gd name="T30" fmla="*/ 12 w 142"/>
                <a:gd name="T31" fmla="*/ 522 h 536"/>
                <a:gd name="T32" fmla="*/ 7 w 142"/>
                <a:gd name="T33" fmla="*/ 515 h 536"/>
                <a:gd name="T34" fmla="*/ 3 w 142"/>
                <a:gd name="T35" fmla="*/ 507 h 536"/>
                <a:gd name="T36" fmla="*/ 0 w 142"/>
                <a:gd name="T37" fmla="*/ 499 h 536"/>
                <a:gd name="T38" fmla="*/ 0 w 142"/>
                <a:gd name="T39" fmla="*/ 490 h 536"/>
                <a:gd name="T40" fmla="*/ 52 w 142"/>
                <a:gd name="T41" fmla="*/ 46 h 536"/>
                <a:gd name="T42" fmla="*/ 52 w 142"/>
                <a:gd name="T43" fmla="*/ 46 h 536"/>
                <a:gd name="T44" fmla="*/ 52 w 142"/>
                <a:gd name="T45" fmla="*/ 38 h 536"/>
                <a:gd name="T46" fmla="*/ 56 w 142"/>
                <a:gd name="T47" fmla="*/ 29 h 536"/>
                <a:gd name="T48" fmla="*/ 59 w 142"/>
                <a:gd name="T49" fmla="*/ 21 h 536"/>
                <a:gd name="T50" fmla="*/ 66 w 142"/>
                <a:gd name="T51" fmla="*/ 14 h 536"/>
                <a:gd name="T52" fmla="*/ 71 w 142"/>
                <a:gd name="T53" fmla="*/ 9 h 536"/>
                <a:gd name="T54" fmla="*/ 79 w 142"/>
                <a:gd name="T55" fmla="*/ 5 h 536"/>
                <a:gd name="T56" fmla="*/ 88 w 142"/>
                <a:gd name="T57" fmla="*/ 2 h 536"/>
                <a:gd name="T58" fmla="*/ 96 w 142"/>
                <a:gd name="T59" fmla="*/ 0 h 536"/>
                <a:gd name="T60" fmla="*/ 96 w 142"/>
                <a:gd name="T61" fmla="*/ 0 h 536"/>
                <a:gd name="T62" fmla="*/ 96 w 142"/>
                <a:gd name="T63" fmla="*/ 0 h 536"/>
                <a:gd name="T64" fmla="*/ 107 w 142"/>
                <a:gd name="T65" fmla="*/ 2 h 536"/>
                <a:gd name="T66" fmla="*/ 115 w 142"/>
                <a:gd name="T67" fmla="*/ 5 h 536"/>
                <a:gd name="T68" fmla="*/ 123 w 142"/>
                <a:gd name="T69" fmla="*/ 9 h 536"/>
                <a:gd name="T70" fmla="*/ 130 w 142"/>
                <a:gd name="T71" fmla="*/ 14 h 536"/>
                <a:gd name="T72" fmla="*/ 135 w 142"/>
                <a:gd name="T73" fmla="*/ 21 h 536"/>
                <a:gd name="T74" fmla="*/ 139 w 142"/>
                <a:gd name="T75" fmla="*/ 29 h 536"/>
                <a:gd name="T76" fmla="*/ 142 w 142"/>
                <a:gd name="T77" fmla="*/ 38 h 536"/>
                <a:gd name="T78" fmla="*/ 142 w 142"/>
                <a:gd name="T79" fmla="*/ 46 h 536"/>
                <a:gd name="T80" fmla="*/ 90 w 142"/>
                <a:gd name="T81" fmla="*/ 490 h 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42"/>
                <a:gd name="T124" fmla="*/ 0 h 536"/>
                <a:gd name="T125" fmla="*/ 142 w 142"/>
                <a:gd name="T126" fmla="*/ 536 h 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42" h="536">
                  <a:moveTo>
                    <a:pt x="90" y="490"/>
                  </a:moveTo>
                  <a:lnTo>
                    <a:pt x="90" y="490"/>
                  </a:lnTo>
                  <a:lnTo>
                    <a:pt x="90" y="499"/>
                  </a:lnTo>
                  <a:lnTo>
                    <a:pt x="86" y="507"/>
                  </a:lnTo>
                  <a:lnTo>
                    <a:pt x="83" y="515"/>
                  </a:lnTo>
                  <a:lnTo>
                    <a:pt x="78" y="522"/>
                  </a:lnTo>
                  <a:lnTo>
                    <a:pt x="71" y="527"/>
                  </a:lnTo>
                  <a:lnTo>
                    <a:pt x="62" y="532"/>
                  </a:lnTo>
                  <a:lnTo>
                    <a:pt x="54" y="534"/>
                  </a:lnTo>
                  <a:lnTo>
                    <a:pt x="44" y="536"/>
                  </a:lnTo>
                  <a:lnTo>
                    <a:pt x="44" y="536"/>
                  </a:lnTo>
                  <a:lnTo>
                    <a:pt x="44" y="536"/>
                  </a:lnTo>
                  <a:lnTo>
                    <a:pt x="35" y="534"/>
                  </a:lnTo>
                  <a:lnTo>
                    <a:pt x="27" y="532"/>
                  </a:lnTo>
                  <a:lnTo>
                    <a:pt x="18" y="527"/>
                  </a:lnTo>
                  <a:lnTo>
                    <a:pt x="12" y="522"/>
                  </a:lnTo>
                  <a:lnTo>
                    <a:pt x="7" y="515"/>
                  </a:lnTo>
                  <a:lnTo>
                    <a:pt x="3" y="507"/>
                  </a:lnTo>
                  <a:lnTo>
                    <a:pt x="0" y="499"/>
                  </a:lnTo>
                  <a:lnTo>
                    <a:pt x="0" y="490"/>
                  </a:lnTo>
                  <a:lnTo>
                    <a:pt x="52" y="46"/>
                  </a:lnTo>
                  <a:lnTo>
                    <a:pt x="52" y="46"/>
                  </a:lnTo>
                  <a:lnTo>
                    <a:pt x="52" y="38"/>
                  </a:lnTo>
                  <a:lnTo>
                    <a:pt x="56" y="29"/>
                  </a:lnTo>
                  <a:lnTo>
                    <a:pt x="59" y="21"/>
                  </a:lnTo>
                  <a:lnTo>
                    <a:pt x="66" y="14"/>
                  </a:lnTo>
                  <a:lnTo>
                    <a:pt x="71" y="9"/>
                  </a:lnTo>
                  <a:lnTo>
                    <a:pt x="79" y="5"/>
                  </a:lnTo>
                  <a:lnTo>
                    <a:pt x="88" y="2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107" y="2"/>
                  </a:lnTo>
                  <a:lnTo>
                    <a:pt x="115" y="5"/>
                  </a:lnTo>
                  <a:lnTo>
                    <a:pt x="123" y="9"/>
                  </a:lnTo>
                  <a:lnTo>
                    <a:pt x="130" y="14"/>
                  </a:lnTo>
                  <a:lnTo>
                    <a:pt x="135" y="21"/>
                  </a:lnTo>
                  <a:lnTo>
                    <a:pt x="139" y="29"/>
                  </a:lnTo>
                  <a:lnTo>
                    <a:pt x="142" y="38"/>
                  </a:lnTo>
                  <a:lnTo>
                    <a:pt x="142" y="46"/>
                  </a:lnTo>
                  <a:lnTo>
                    <a:pt x="90" y="49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26634" name="Freeform 251"/>
            <p:cNvSpPr>
              <a:spLocks noChangeArrowheads="1"/>
            </p:cNvSpPr>
            <p:nvPr/>
          </p:nvSpPr>
          <p:spPr bwMode="auto">
            <a:xfrm>
              <a:off x="1727200" y="781050"/>
              <a:ext cx="114300" cy="425450"/>
            </a:xfrm>
            <a:custGeom>
              <a:avLst/>
              <a:gdLst>
                <a:gd name="T0" fmla="*/ 144 w 144"/>
                <a:gd name="T1" fmla="*/ 490 h 536"/>
                <a:gd name="T2" fmla="*/ 144 w 144"/>
                <a:gd name="T3" fmla="*/ 490 h 536"/>
                <a:gd name="T4" fmla="*/ 142 w 144"/>
                <a:gd name="T5" fmla="*/ 499 h 536"/>
                <a:gd name="T6" fmla="*/ 140 w 144"/>
                <a:gd name="T7" fmla="*/ 507 h 536"/>
                <a:gd name="T8" fmla="*/ 135 w 144"/>
                <a:gd name="T9" fmla="*/ 515 h 536"/>
                <a:gd name="T10" fmla="*/ 130 w 144"/>
                <a:gd name="T11" fmla="*/ 522 h 536"/>
                <a:gd name="T12" fmla="*/ 123 w 144"/>
                <a:gd name="T13" fmla="*/ 527 h 536"/>
                <a:gd name="T14" fmla="*/ 115 w 144"/>
                <a:gd name="T15" fmla="*/ 532 h 536"/>
                <a:gd name="T16" fmla="*/ 106 w 144"/>
                <a:gd name="T17" fmla="*/ 534 h 536"/>
                <a:gd name="T18" fmla="*/ 98 w 144"/>
                <a:gd name="T19" fmla="*/ 536 h 536"/>
                <a:gd name="T20" fmla="*/ 98 w 144"/>
                <a:gd name="T21" fmla="*/ 536 h 536"/>
                <a:gd name="T22" fmla="*/ 98 w 144"/>
                <a:gd name="T23" fmla="*/ 536 h 536"/>
                <a:gd name="T24" fmla="*/ 88 w 144"/>
                <a:gd name="T25" fmla="*/ 534 h 536"/>
                <a:gd name="T26" fmla="*/ 79 w 144"/>
                <a:gd name="T27" fmla="*/ 532 h 536"/>
                <a:gd name="T28" fmla="*/ 72 w 144"/>
                <a:gd name="T29" fmla="*/ 527 h 536"/>
                <a:gd name="T30" fmla="*/ 66 w 144"/>
                <a:gd name="T31" fmla="*/ 522 h 536"/>
                <a:gd name="T32" fmla="*/ 59 w 144"/>
                <a:gd name="T33" fmla="*/ 515 h 536"/>
                <a:gd name="T34" fmla="*/ 55 w 144"/>
                <a:gd name="T35" fmla="*/ 507 h 536"/>
                <a:gd name="T36" fmla="*/ 52 w 144"/>
                <a:gd name="T37" fmla="*/ 499 h 536"/>
                <a:gd name="T38" fmla="*/ 52 w 144"/>
                <a:gd name="T39" fmla="*/ 490 h 536"/>
                <a:gd name="T40" fmla="*/ 0 w 144"/>
                <a:gd name="T41" fmla="*/ 46 h 536"/>
                <a:gd name="T42" fmla="*/ 0 w 144"/>
                <a:gd name="T43" fmla="*/ 46 h 536"/>
                <a:gd name="T44" fmla="*/ 0 w 144"/>
                <a:gd name="T45" fmla="*/ 38 h 536"/>
                <a:gd name="T46" fmla="*/ 3 w 144"/>
                <a:gd name="T47" fmla="*/ 29 h 536"/>
                <a:gd name="T48" fmla="*/ 6 w 144"/>
                <a:gd name="T49" fmla="*/ 21 h 536"/>
                <a:gd name="T50" fmla="*/ 13 w 144"/>
                <a:gd name="T51" fmla="*/ 14 h 536"/>
                <a:gd name="T52" fmla="*/ 20 w 144"/>
                <a:gd name="T53" fmla="*/ 9 h 536"/>
                <a:gd name="T54" fmla="*/ 27 w 144"/>
                <a:gd name="T55" fmla="*/ 5 h 536"/>
                <a:gd name="T56" fmla="*/ 35 w 144"/>
                <a:gd name="T57" fmla="*/ 2 h 536"/>
                <a:gd name="T58" fmla="*/ 45 w 144"/>
                <a:gd name="T59" fmla="*/ 0 h 536"/>
                <a:gd name="T60" fmla="*/ 45 w 144"/>
                <a:gd name="T61" fmla="*/ 0 h 536"/>
                <a:gd name="T62" fmla="*/ 45 w 144"/>
                <a:gd name="T63" fmla="*/ 0 h 536"/>
                <a:gd name="T64" fmla="*/ 54 w 144"/>
                <a:gd name="T65" fmla="*/ 2 h 536"/>
                <a:gd name="T66" fmla="*/ 62 w 144"/>
                <a:gd name="T67" fmla="*/ 5 h 536"/>
                <a:gd name="T68" fmla="*/ 71 w 144"/>
                <a:gd name="T69" fmla="*/ 9 h 536"/>
                <a:gd name="T70" fmla="*/ 78 w 144"/>
                <a:gd name="T71" fmla="*/ 14 h 536"/>
                <a:gd name="T72" fmla="*/ 83 w 144"/>
                <a:gd name="T73" fmla="*/ 21 h 536"/>
                <a:gd name="T74" fmla="*/ 88 w 144"/>
                <a:gd name="T75" fmla="*/ 29 h 536"/>
                <a:gd name="T76" fmla="*/ 89 w 144"/>
                <a:gd name="T77" fmla="*/ 38 h 536"/>
                <a:gd name="T78" fmla="*/ 91 w 144"/>
                <a:gd name="T79" fmla="*/ 46 h 536"/>
                <a:gd name="T80" fmla="*/ 144 w 144"/>
                <a:gd name="T81" fmla="*/ 490 h 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44"/>
                <a:gd name="T124" fmla="*/ 0 h 536"/>
                <a:gd name="T125" fmla="*/ 144 w 144"/>
                <a:gd name="T126" fmla="*/ 536 h 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44" h="536">
                  <a:moveTo>
                    <a:pt x="144" y="490"/>
                  </a:moveTo>
                  <a:lnTo>
                    <a:pt x="144" y="490"/>
                  </a:lnTo>
                  <a:lnTo>
                    <a:pt x="142" y="499"/>
                  </a:lnTo>
                  <a:lnTo>
                    <a:pt x="140" y="507"/>
                  </a:lnTo>
                  <a:lnTo>
                    <a:pt x="135" y="515"/>
                  </a:lnTo>
                  <a:lnTo>
                    <a:pt x="130" y="522"/>
                  </a:lnTo>
                  <a:lnTo>
                    <a:pt x="123" y="527"/>
                  </a:lnTo>
                  <a:lnTo>
                    <a:pt x="115" y="532"/>
                  </a:lnTo>
                  <a:lnTo>
                    <a:pt x="106" y="534"/>
                  </a:lnTo>
                  <a:lnTo>
                    <a:pt x="98" y="536"/>
                  </a:lnTo>
                  <a:lnTo>
                    <a:pt x="98" y="536"/>
                  </a:lnTo>
                  <a:lnTo>
                    <a:pt x="98" y="536"/>
                  </a:lnTo>
                  <a:lnTo>
                    <a:pt x="88" y="534"/>
                  </a:lnTo>
                  <a:lnTo>
                    <a:pt x="79" y="532"/>
                  </a:lnTo>
                  <a:lnTo>
                    <a:pt x="72" y="527"/>
                  </a:lnTo>
                  <a:lnTo>
                    <a:pt x="66" y="522"/>
                  </a:lnTo>
                  <a:lnTo>
                    <a:pt x="59" y="515"/>
                  </a:lnTo>
                  <a:lnTo>
                    <a:pt x="55" y="507"/>
                  </a:lnTo>
                  <a:lnTo>
                    <a:pt x="52" y="499"/>
                  </a:lnTo>
                  <a:lnTo>
                    <a:pt x="52" y="490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38"/>
                  </a:lnTo>
                  <a:lnTo>
                    <a:pt x="3" y="29"/>
                  </a:lnTo>
                  <a:lnTo>
                    <a:pt x="6" y="21"/>
                  </a:lnTo>
                  <a:lnTo>
                    <a:pt x="13" y="14"/>
                  </a:lnTo>
                  <a:lnTo>
                    <a:pt x="20" y="9"/>
                  </a:lnTo>
                  <a:lnTo>
                    <a:pt x="27" y="5"/>
                  </a:lnTo>
                  <a:lnTo>
                    <a:pt x="35" y="2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54" y="2"/>
                  </a:lnTo>
                  <a:lnTo>
                    <a:pt x="62" y="5"/>
                  </a:lnTo>
                  <a:lnTo>
                    <a:pt x="71" y="9"/>
                  </a:lnTo>
                  <a:lnTo>
                    <a:pt x="78" y="14"/>
                  </a:lnTo>
                  <a:lnTo>
                    <a:pt x="83" y="21"/>
                  </a:lnTo>
                  <a:lnTo>
                    <a:pt x="88" y="29"/>
                  </a:lnTo>
                  <a:lnTo>
                    <a:pt x="89" y="38"/>
                  </a:lnTo>
                  <a:lnTo>
                    <a:pt x="91" y="46"/>
                  </a:lnTo>
                  <a:lnTo>
                    <a:pt x="144" y="49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26635" name="Freeform 252"/>
            <p:cNvSpPr>
              <a:spLocks noChangeArrowheads="1"/>
            </p:cNvSpPr>
            <p:nvPr/>
          </p:nvSpPr>
          <p:spPr bwMode="auto">
            <a:xfrm>
              <a:off x="1509713" y="533400"/>
              <a:ext cx="214313" cy="214313"/>
            </a:xfrm>
            <a:custGeom>
              <a:avLst/>
              <a:gdLst>
                <a:gd name="T0" fmla="*/ 134 w 270"/>
                <a:gd name="T1" fmla="*/ 269 h 269"/>
                <a:gd name="T2" fmla="*/ 161 w 270"/>
                <a:gd name="T3" fmla="*/ 267 h 269"/>
                <a:gd name="T4" fmla="*/ 187 w 270"/>
                <a:gd name="T5" fmla="*/ 259 h 269"/>
                <a:gd name="T6" fmla="*/ 209 w 270"/>
                <a:gd name="T7" fmla="*/ 247 h 269"/>
                <a:gd name="T8" fmla="*/ 229 w 270"/>
                <a:gd name="T9" fmla="*/ 230 h 269"/>
                <a:gd name="T10" fmla="*/ 246 w 270"/>
                <a:gd name="T11" fmla="*/ 210 h 269"/>
                <a:gd name="T12" fmla="*/ 258 w 270"/>
                <a:gd name="T13" fmla="*/ 188 h 269"/>
                <a:gd name="T14" fmla="*/ 266 w 270"/>
                <a:gd name="T15" fmla="*/ 162 h 269"/>
                <a:gd name="T16" fmla="*/ 270 w 270"/>
                <a:gd name="T17" fmla="*/ 135 h 269"/>
                <a:gd name="T18" fmla="*/ 268 w 270"/>
                <a:gd name="T19" fmla="*/ 122 h 269"/>
                <a:gd name="T20" fmla="*/ 263 w 270"/>
                <a:gd name="T21" fmla="*/ 95 h 269"/>
                <a:gd name="T22" fmla="*/ 253 w 270"/>
                <a:gd name="T23" fmla="*/ 71 h 269"/>
                <a:gd name="T24" fmla="*/ 237 w 270"/>
                <a:gd name="T25" fmla="*/ 49 h 269"/>
                <a:gd name="T26" fmla="*/ 220 w 270"/>
                <a:gd name="T27" fmla="*/ 30 h 269"/>
                <a:gd name="T28" fmla="*/ 198 w 270"/>
                <a:gd name="T29" fmla="*/ 17 h 269"/>
                <a:gd name="T30" fmla="*/ 175 w 270"/>
                <a:gd name="T31" fmla="*/ 6 h 269"/>
                <a:gd name="T32" fmla="*/ 148 w 270"/>
                <a:gd name="T33" fmla="*/ 1 h 269"/>
                <a:gd name="T34" fmla="*/ 134 w 270"/>
                <a:gd name="T35" fmla="*/ 0 h 269"/>
                <a:gd name="T36" fmla="*/ 107 w 270"/>
                <a:gd name="T37" fmla="*/ 3 h 269"/>
                <a:gd name="T38" fmla="*/ 81 w 270"/>
                <a:gd name="T39" fmla="*/ 10 h 269"/>
                <a:gd name="T40" fmla="*/ 59 w 270"/>
                <a:gd name="T41" fmla="*/ 23 h 269"/>
                <a:gd name="T42" fmla="*/ 39 w 270"/>
                <a:gd name="T43" fmla="*/ 39 h 269"/>
                <a:gd name="T44" fmla="*/ 22 w 270"/>
                <a:gd name="T45" fmla="*/ 59 h 269"/>
                <a:gd name="T46" fmla="*/ 10 w 270"/>
                <a:gd name="T47" fmla="*/ 83 h 269"/>
                <a:gd name="T48" fmla="*/ 2 w 270"/>
                <a:gd name="T49" fmla="*/ 108 h 269"/>
                <a:gd name="T50" fmla="*/ 0 w 270"/>
                <a:gd name="T51" fmla="*/ 135 h 269"/>
                <a:gd name="T52" fmla="*/ 0 w 270"/>
                <a:gd name="T53" fmla="*/ 149 h 269"/>
                <a:gd name="T54" fmla="*/ 5 w 270"/>
                <a:gd name="T55" fmla="*/ 174 h 269"/>
                <a:gd name="T56" fmla="*/ 15 w 270"/>
                <a:gd name="T57" fmla="*/ 200 h 269"/>
                <a:gd name="T58" fmla="*/ 31 w 270"/>
                <a:gd name="T59" fmla="*/ 220 h 269"/>
                <a:gd name="T60" fmla="*/ 48 w 270"/>
                <a:gd name="T61" fmla="*/ 239 h 269"/>
                <a:gd name="T62" fmla="*/ 70 w 270"/>
                <a:gd name="T63" fmla="*/ 254 h 269"/>
                <a:gd name="T64" fmla="*/ 93 w 270"/>
                <a:gd name="T65" fmla="*/ 264 h 269"/>
                <a:gd name="T66" fmla="*/ 120 w 270"/>
                <a:gd name="T67" fmla="*/ 269 h 269"/>
                <a:gd name="T68" fmla="*/ 134 w 270"/>
                <a:gd name="T69" fmla="*/ 269 h 26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70"/>
                <a:gd name="T106" fmla="*/ 0 h 269"/>
                <a:gd name="T107" fmla="*/ 270 w 270"/>
                <a:gd name="T108" fmla="*/ 269 h 26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70" h="269">
                  <a:moveTo>
                    <a:pt x="134" y="269"/>
                  </a:moveTo>
                  <a:lnTo>
                    <a:pt x="134" y="269"/>
                  </a:lnTo>
                  <a:lnTo>
                    <a:pt x="148" y="269"/>
                  </a:lnTo>
                  <a:lnTo>
                    <a:pt x="161" y="267"/>
                  </a:lnTo>
                  <a:lnTo>
                    <a:pt x="175" y="264"/>
                  </a:lnTo>
                  <a:lnTo>
                    <a:pt x="187" y="259"/>
                  </a:lnTo>
                  <a:lnTo>
                    <a:pt x="198" y="254"/>
                  </a:lnTo>
                  <a:lnTo>
                    <a:pt x="209" y="247"/>
                  </a:lnTo>
                  <a:lnTo>
                    <a:pt x="220" y="239"/>
                  </a:lnTo>
                  <a:lnTo>
                    <a:pt x="229" y="230"/>
                  </a:lnTo>
                  <a:lnTo>
                    <a:pt x="237" y="220"/>
                  </a:lnTo>
                  <a:lnTo>
                    <a:pt x="246" y="210"/>
                  </a:lnTo>
                  <a:lnTo>
                    <a:pt x="253" y="200"/>
                  </a:lnTo>
                  <a:lnTo>
                    <a:pt x="258" y="188"/>
                  </a:lnTo>
                  <a:lnTo>
                    <a:pt x="263" y="174"/>
                  </a:lnTo>
                  <a:lnTo>
                    <a:pt x="266" y="162"/>
                  </a:lnTo>
                  <a:lnTo>
                    <a:pt x="268" y="149"/>
                  </a:lnTo>
                  <a:lnTo>
                    <a:pt x="270" y="135"/>
                  </a:lnTo>
                  <a:lnTo>
                    <a:pt x="270" y="135"/>
                  </a:lnTo>
                  <a:lnTo>
                    <a:pt x="268" y="122"/>
                  </a:lnTo>
                  <a:lnTo>
                    <a:pt x="266" y="108"/>
                  </a:lnTo>
                  <a:lnTo>
                    <a:pt x="263" y="95"/>
                  </a:lnTo>
                  <a:lnTo>
                    <a:pt x="258" y="83"/>
                  </a:lnTo>
                  <a:lnTo>
                    <a:pt x="253" y="71"/>
                  </a:lnTo>
                  <a:lnTo>
                    <a:pt x="246" y="59"/>
                  </a:lnTo>
                  <a:lnTo>
                    <a:pt x="237" y="49"/>
                  </a:lnTo>
                  <a:lnTo>
                    <a:pt x="229" y="39"/>
                  </a:lnTo>
                  <a:lnTo>
                    <a:pt x="220" y="30"/>
                  </a:lnTo>
                  <a:lnTo>
                    <a:pt x="209" y="23"/>
                  </a:lnTo>
                  <a:lnTo>
                    <a:pt x="198" y="17"/>
                  </a:lnTo>
                  <a:lnTo>
                    <a:pt x="187" y="10"/>
                  </a:lnTo>
                  <a:lnTo>
                    <a:pt x="175" y="6"/>
                  </a:lnTo>
                  <a:lnTo>
                    <a:pt x="161" y="3"/>
                  </a:lnTo>
                  <a:lnTo>
                    <a:pt x="148" y="1"/>
                  </a:lnTo>
                  <a:lnTo>
                    <a:pt x="134" y="0"/>
                  </a:lnTo>
                  <a:lnTo>
                    <a:pt x="134" y="0"/>
                  </a:lnTo>
                  <a:lnTo>
                    <a:pt x="120" y="1"/>
                  </a:lnTo>
                  <a:lnTo>
                    <a:pt x="107" y="3"/>
                  </a:lnTo>
                  <a:lnTo>
                    <a:pt x="93" y="6"/>
                  </a:lnTo>
                  <a:lnTo>
                    <a:pt x="81" y="10"/>
                  </a:lnTo>
                  <a:lnTo>
                    <a:pt x="70" y="17"/>
                  </a:lnTo>
                  <a:lnTo>
                    <a:pt x="59" y="23"/>
                  </a:lnTo>
                  <a:lnTo>
                    <a:pt x="48" y="30"/>
                  </a:lnTo>
                  <a:lnTo>
                    <a:pt x="39" y="39"/>
                  </a:lnTo>
                  <a:lnTo>
                    <a:pt x="31" y="49"/>
                  </a:lnTo>
                  <a:lnTo>
                    <a:pt x="22" y="59"/>
                  </a:lnTo>
                  <a:lnTo>
                    <a:pt x="15" y="71"/>
                  </a:lnTo>
                  <a:lnTo>
                    <a:pt x="10" y="83"/>
                  </a:lnTo>
                  <a:lnTo>
                    <a:pt x="5" y="95"/>
                  </a:lnTo>
                  <a:lnTo>
                    <a:pt x="2" y="108"/>
                  </a:lnTo>
                  <a:lnTo>
                    <a:pt x="0" y="122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4"/>
                  </a:lnTo>
                  <a:lnTo>
                    <a:pt x="10" y="188"/>
                  </a:lnTo>
                  <a:lnTo>
                    <a:pt x="15" y="200"/>
                  </a:lnTo>
                  <a:lnTo>
                    <a:pt x="22" y="210"/>
                  </a:lnTo>
                  <a:lnTo>
                    <a:pt x="31" y="220"/>
                  </a:lnTo>
                  <a:lnTo>
                    <a:pt x="39" y="230"/>
                  </a:lnTo>
                  <a:lnTo>
                    <a:pt x="48" y="239"/>
                  </a:lnTo>
                  <a:lnTo>
                    <a:pt x="59" y="247"/>
                  </a:lnTo>
                  <a:lnTo>
                    <a:pt x="70" y="254"/>
                  </a:lnTo>
                  <a:lnTo>
                    <a:pt x="81" y="259"/>
                  </a:lnTo>
                  <a:lnTo>
                    <a:pt x="93" y="264"/>
                  </a:lnTo>
                  <a:lnTo>
                    <a:pt x="107" y="267"/>
                  </a:lnTo>
                  <a:lnTo>
                    <a:pt x="120" y="269"/>
                  </a:lnTo>
                  <a:lnTo>
                    <a:pt x="134" y="269"/>
                  </a:lnTo>
                  <a:lnTo>
                    <a:pt x="134" y="2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26636" name="Freeform 253"/>
            <p:cNvSpPr>
              <a:spLocks noChangeArrowheads="1"/>
            </p:cNvSpPr>
            <p:nvPr/>
          </p:nvSpPr>
          <p:spPr bwMode="auto">
            <a:xfrm>
              <a:off x="1497013" y="1093788"/>
              <a:ext cx="101600" cy="474663"/>
            </a:xfrm>
            <a:custGeom>
              <a:avLst/>
              <a:gdLst>
                <a:gd name="T0" fmla="*/ 127 w 127"/>
                <a:gd name="T1" fmla="*/ 534 h 599"/>
                <a:gd name="T2" fmla="*/ 127 w 127"/>
                <a:gd name="T3" fmla="*/ 534 h 599"/>
                <a:gd name="T4" fmla="*/ 125 w 127"/>
                <a:gd name="T5" fmla="*/ 548 h 599"/>
                <a:gd name="T6" fmla="*/ 122 w 127"/>
                <a:gd name="T7" fmla="*/ 560 h 599"/>
                <a:gd name="T8" fmla="*/ 115 w 127"/>
                <a:gd name="T9" fmla="*/ 570 h 599"/>
                <a:gd name="T10" fmla="*/ 108 w 127"/>
                <a:gd name="T11" fmla="*/ 580 h 599"/>
                <a:gd name="T12" fmla="*/ 98 w 127"/>
                <a:gd name="T13" fmla="*/ 587 h 599"/>
                <a:gd name="T14" fmla="*/ 88 w 127"/>
                <a:gd name="T15" fmla="*/ 593 h 599"/>
                <a:gd name="T16" fmla="*/ 76 w 127"/>
                <a:gd name="T17" fmla="*/ 597 h 599"/>
                <a:gd name="T18" fmla="*/ 63 w 127"/>
                <a:gd name="T19" fmla="*/ 599 h 599"/>
                <a:gd name="T20" fmla="*/ 63 w 127"/>
                <a:gd name="T21" fmla="*/ 599 h 599"/>
                <a:gd name="T22" fmla="*/ 63 w 127"/>
                <a:gd name="T23" fmla="*/ 599 h 599"/>
                <a:gd name="T24" fmla="*/ 51 w 127"/>
                <a:gd name="T25" fmla="*/ 597 h 599"/>
                <a:gd name="T26" fmla="*/ 39 w 127"/>
                <a:gd name="T27" fmla="*/ 593 h 599"/>
                <a:gd name="T28" fmla="*/ 27 w 127"/>
                <a:gd name="T29" fmla="*/ 587 h 599"/>
                <a:gd name="T30" fmla="*/ 19 w 127"/>
                <a:gd name="T31" fmla="*/ 580 h 599"/>
                <a:gd name="T32" fmla="*/ 10 w 127"/>
                <a:gd name="T33" fmla="*/ 570 h 599"/>
                <a:gd name="T34" fmla="*/ 5 w 127"/>
                <a:gd name="T35" fmla="*/ 560 h 599"/>
                <a:gd name="T36" fmla="*/ 2 w 127"/>
                <a:gd name="T37" fmla="*/ 548 h 599"/>
                <a:gd name="T38" fmla="*/ 0 w 127"/>
                <a:gd name="T39" fmla="*/ 534 h 599"/>
                <a:gd name="T40" fmla="*/ 0 w 127"/>
                <a:gd name="T41" fmla="*/ 65 h 599"/>
                <a:gd name="T42" fmla="*/ 0 w 127"/>
                <a:gd name="T43" fmla="*/ 65 h 599"/>
                <a:gd name="T44" fmla="*/ 2 w 127"/>
                <a:gd name="T45" fmla="*/ 51 h 599"/>
                <a:gd name="T46" fmla="*/ 5 w 127"/>
                <a:gd name="T47" fmla="*/ 39 h 599"/>
                <a:gd name="T48" fmla="*/ 10 w 127"/>
                <a:gd name="T49" fmla="*/ 29 h 599"/>
                <a:gd name="T50" fmla="*/ 19 w 127"/>
                <a:gd name="T51" fmla="*/ 19 h 599"/>
                <a:gd name="T52" fmla="*/ 27 w 127"/>
                <a:gd name="T53" fmla="*/ 12 h 599"/>
                <a:gd name="T54" fmla="*/ 39 w 127"/>
                <a:gd name="T55" fmla="*/ 6 h 599"/>
                <a:gd name="T56" fmla="*/ 51 w 127"/>
                <a:gd name="T57" fmla="*/ 2 h 599"/>
                <a:gd name="T58" fmla="*/ 63 w 127"/>
                <a:gd name="T59" fmla="*/ 0 h 599"/>
                <a:gd name="T60" fmla="*/ 63 w 127"/>
                <a:gd name="T61" fmla="*/ 0 h 599"/>
                <a:gd name="T62" fmla="*/ 63 w 127"/>
                <a:gd name="T63" fmla="*/ 0 h 599"/>
                <a:gd name="T64" fmla="*/ 76 w 127"/>
                <a:gd name="T65" fmla="*/ 2 h 599"/>
                <a:gd name="T66" fmla="*/ 88 w 127"/>
                <a:gd name="T67" fmla="*/ 6 h 599"/>
                <a:gd name="T68" fmla="*/ 98 w 127"/>
                <a:gd name="T69" fmla="*/ 12 h 599"/>
                <a:gd name="T70" fmla="*/ 108 w 127"/>
                <a:gd name="T71" fmla="*/ 19 h 599"/>
                <a:gd name="T72" fmla="*/ 115 w 127"/>
                <a:gd name="T73" fmla="*/ 29 h 599"/>
                <a:gd name="T74" fmla="*/ 122 w 127"/>
                <a:gd name="T75" fmla="*/ 39 h 599"/>
                <a:gd name="T76" fmla="*/ 125 w 127"/>
                <a:gd name="T77" fmla="*/ 51 h 599"/>
                <a:gd name="T78" fmla="*/ 127 w 127"/>
                <a:gd name="T79" fmla="*/ 65 h 599"/>
                <a:gd name="T80" fmla="*/ 127 w 127"/>
                <a:gd name="T81" fmla="*/ 534 h 59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27"/>
                <a:gd name="T124" fmla="*/ 0 h 599"/>
                <a:gd name="T125" fmla="*/ 127 w 127"/>
                <a:gd name="T126" fmla="*/ 599 h 599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27" h="599">
                  <a:moveTo>
                    <a:pt x="127" y="534"/>
                  </a:moveTo>
                  <a:lnTo>
                    <a:pt x="127" y="534"/>
                  </a:lnTo>
                  <a:lnTo>
                    <a:pt x="125" y="548"/>
                  </a:lnTo>
                  <a:lnTo>
                    <a:pt x="122" y="560"/>
                  </a:lnTo>
                  <a:lnTo>
                    <a:pt x="115" y="570"/>
                  </a:lnTo>
                  <a:lnTo>
                    <a:pt x="108" y="580"/>
                  </a:lnTo>
                  <a:lnTo>
                    <a:pt x="98" y="587"/>
                  </a:lnTo>
                  <a:lnTo>
                    <a:pt x="88" y="593"/>
                  </a:lnTo>
                  <a:lnTo>
                    <a:pt x="76" y="597"/>
                  </a:lnTo>
                  <a:lnTo>
                    <a:pt x="63" y="599"/>
                  </a:lnTo>
                  <a:lnTo>
                    <a:pt x="63" y="599"/>
                  </a:lnTo>
                  <a:lnTo>
                    <a:pt x="63" y="599"/>
                  </a:lnTo>
                  <a:lnTo>
                    <a:pt x="51" y="597"/>
                  </a:lnTo>
                  <a:lnTo>
                    <a:pt x="39" y="593"/>
                  </a:lnTo>
                  <a:lnTo>
                    <a:pt x="27" y="587"/>
                  </a:lnTo>
                  <a:lnTo>
                    <a:pt x="19" y="580"/>
                  </a:lnTo>
                  <a:lnTo>
                    <a:pt x="10" y="570"/>
                  </a:lnTo>
                  <a:lnTo>
                    <a:pt x="5" y="560"/>
                  </a:lnTo>
                  <a:lnTo>
                    <a:pt x="2" y="548"/>
                  </a:lnTo>
                  <a:lnTo>
                    <a:pt x="0" y="534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2" y="51"/>
                  </a:lnTo>
                  <a:lnTo>
                    <a:pt x="5" y="39"/>
                  </a:lnTo>
                  <a:lnTo>
                    <a:pt x="10" y="29"/>
                  </a:lnTo>
                  <a:lnTo>
                    <a:pt x="19" y="19"/>
                  </a:lnTo>
                  <a:lnTo>
                    <a:pt x="27" y="12"/>
                  </a:lnTo>
                  <a:lnTo>
                    <a:pt x="39" y="6"/>
                  </a:lnTo>
                  <a:lnTo>
                    <a:pt x="51" y="2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76" y="2"/>
                  </a:lnTo>
                  <a:lnTo>
                    <a:pt x="88" y="6"/>
                  </a:lnTo>
                  <a:lnTo>
                    <a:pt x="98" y="12"/>
                  </a:lnTo>
                  <a:lnTo>
                    <a:pt x="108" y="19"/>
                  </a:lnTo>
                  <a:lnTo>
                    <a:pt x="115" y="29"/>
                  </a:lnTo>
                  <a:lnTo>
                    <a:pt x="122" y="39"/>
                  </a:lnTo>
                  <a:lnTo>
                    <a:pt x="125" y="51"/>
                  </a:lnTo>
                  <a:lnTo>
                    <a:pt x="127" y="65"/>
                  </a:lnTo>
                  <a:lnTo>
                    <a:pt x="127" y="5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26637" name="Freeform 254"/>
            <p:cNvSpPr>
              <a:spLocks noChangeArrowheads="1"/>
            </p:cNvSpPr>
            <p:nvPr/>
          </p:nvSpPr>
          <p:spPr bwMode="auto">
            <a:xfrm>
              <a:off x="1636713" y="1093788"/>
              <a:ext cx="100013" cy="474663"/>
            </a:xfrm>
            <a:custGeom>
              <a:avLst/>
              <a:gdLst>
                <a:gd name="T0" fmla="*/ 127 w 127"/>
                <a:gd name="T1" fmla="*/ 534 h 599"/>
                <a:gd name="T2" fmla="*/ 127 w 127"/>
                <a:gd name="T3" fmla="*/ 534 h 599"/>
                <a:gd name="T4" fmla="*/ 126 w 127"/>
                <a:gd name="T5" fmla="*/ 548 h 599"/>
                <a:gd name="T6" fmla="*/ 122 w 127"/>
                <a:gd name="T7" fmla="*/ 560 h 599"/>
                <a:gd name="T8" fmla="*/ 116 w 127"/>
                <a:gd name="T9" fmla="*/ 570 h 599"/>
                <a:gd name="T10" fmla="*/ 109 w 127"/>
                <a:gd name="T11" fmla="*/ 580 h 599"/>
                <a:gd name="T12" fmla="*/ 99 w 127"/>
                <a:gd name="T13" fmla="*/ 587 h 599"/>
                <a:gd name="T14" fmla="*/ 88 w 127"/>
                <a:gd name="T15" fmla="*/ 593 h 599"/>
                <a:gd name="T16" fmla="*/ 77 w 127"/>
                <a:gd name="T17" fmla="*/ 597 h 599"/>
                <a:gd name="T18" fmla="*/ 63 w 127"/>
                <a:gd name="T19" fmla="*/ 599 h 599"/>
                <a:gd name="T20" fmla="*/ 63 w 127"/>
                <a:gd name="T21" fmla="*/ 599 h 599"/>
                <a:gd name="T22" fmla="*/ 63 w 127"/>
                <a:gd name="T23" fmla="*/ 599 h 599"/>
                <a:gd name="T24" fmla="*/ 51 w 127"/>
                <a:gd name="T25" fmla="*/ 597 h 599"/>
                <a:gd name="T26" fmla="*/ 39 w 127"/>
                <a:gd name="T27" fmla="*/ 593 h 599"/>
                <a:gd name="T28" fmla="*/ 28 w 127"/>
                <a:gd name="T29" fmla="*/ 587 h 599"/>
                <a:gd name="T30" fmla="*/ 19 w 127"/>
                <a:gd name="T31" fmla="*/ 580 h 599"/>
                <a:gd name="T32" fmla="*/ 11 w 127"/>
                <a:gd name="T33" fmla="*/ 570 h 599"/>
                <a:gd name="T34" fmla="*/ 5 w 127"/>
                <a:gd name="T35" fmla="*/ 560 h 599"/>
                <a:gd name="T36" fmla="*/ 2 w 127"/>
                <a:gd name="T37" fmla="*/ 548 h 599"/>
                <a:gd name="T38" fmla="*/ 0 w 127"/>
                <a:gd name="T39" fmla="*/ 534 h 599"/>
                <a:gd name="T40" fmla="*/ 0 w 127"/>
                <a:gd name="T41" fmla="*/ 65 h 599"/>
                <a:gd name="T42" fmla="*/ 0 w 127"/>
                <a:gd name="T43" fmla="*/ 65 h 599"/>
                <a:gd name="T44" fmla="*/ 2 w 127"/>
                <a:gd name="T45" fmla="*/ 51 h 599"/>
                <a:gd name="T46" fmla="*/ 5 w 127"/>
                <a:gd name="T47" fmla="*/ 39 h 599"/>
                <a:gd name="T48" fmla="*/ 11 w 127"/>
                <a:gd name="T49" fmla="*/ 29 h 599"/>
                <a:gd name="T50" fmla="*/ 19 w 127"/>
                <a:gd name="T51" fmla="*/ 19 h 599"/>
                <a:gd name="T52" fmla="*/ 28 w 127"/>
                <a:gd name="T53" fmla="*/ 12 h 599"/>
                <a:gd name="T54" fmla="*/ 39 w 127"/>
                <a:gd name="T55" fmla="*/ 6 h 599"/>
                <a:gd name="T56" fmla="*/ 51 w 127"/>
                <a:gd name="T57" fmla="*/ 2 h 599"/>
                <a:gd name="T58" fmla="*/ 63 w 127"/>
                <a:gd name="T59" fmla="*/ 0 h 599"/>
                <a:gd name="T60" fmla="*/ 63 w 127"/>
                <a:gd name="T61" fmla="*/ 0 h 599"/>
                <a:gd name="T62" fmla="*/ 63 w 127"/>
                <a:gd name="T63" fmla="*/ 0 h 599"/>
                <a:gd name="T64" fmla="*/ 77 w 127"/>
                <a:gd name="T65" fmla="*/ 2 h 599"/>
                <a:gd name="T66" fmla="*/ 88 w 127"/>
                <a:gd name="T67" fmla="*/ 6 h 599"/>
                <a:gd name="T68" fmla="*/ 99 w 127"/>
                <a:gd name="T69" fmla="*/ 12 h 599"/>
                <a:gd name="T70" fmla="*/ 109 w 127"/>
                <a:gd name="T71" fmla="*/ 19 h 599"/>
                <a:gd name="T72" fmla="*/ 116 w 127"/>
                <a:gd name="T73" fmla="*/ 29 h 599"/>
                <a:gd name="T74" fmla="*/ 122 w 127"/>
                <a:gd name="T75" fmla="*/ 39 h 599"/>
                <a:gd name="T76" fmla="*/ 126 w 127"/>
                <a:gd name="T77" fmla="*/ 51 h 599"/>
                <a:gd name="T78" fmla="*/ 127 w 127"/>
                <a:gd name="T79" fmla="*/ 65 h 599"/>
                <a:gd name="T80" fmla="*/ 127 w 127"/>
                <a:gd name="T81" fmla="*/ 534 h 59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27"/>
                <a:gd name="T124" fmla="*/ 0 h 599"/>
                <a:gd name="T125" fmla="*/ 127 w 127"/>
                <a:gd name="T126" fmla="*/ 599 h 599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27" h="599">
                  <a:moveTo>
                    <a:pt x="127" y="534"/>
                  </a:moveTo>
                  <a:lnTo>
                    <a:pt x="127" y="534"/>
                  </a:lnTo>
                  <a:lnTo>
                    <a:pt x="126" y="548"/>
                  </a:lnTo>
                  <a:lnTo>
                    <a:pt x="122" y="560"/>
                  </a:lnTo>
                  <a:lnTo>
                    <a:pt x="116" y="570"/>
                  </a:lnTo>
                  <a:lnTo>
                    <a:pt x="109" y="580"/>
                  </a:lnTo>
                  <a:lnTo>
                    <a:pt x="99" y="587"/>
                  </a:lnTo>
                  <a:lnTo>
                    <a:pt x="88" y="593"/>
                  </a:lnTo>
                  <a:lnTo>
                    <a:pt x="77" y="597"/>
                  </a:lnTo>
                  <a:lnTo>
                    <a:pt x="63" y="599"/>
                  </a:lnTo>
                  <a:lnTo>
                    <a:pt x="63" y="599"/>
                  </a:lnTo>
                  <a:lnTo>
                    <a:pt x="63" y="599"/>
                  </a:lnTo>
                  <a:lnTo>
                    <a:pt x="51" y="597"/>
                  </a:lnTo>
                  <a:lnTo>
                    <a:pt x="39" y="593"/>
                  </a:lnTo>
                  <a:lnTo>
                    <a:pt x="28" y="587"/>
                  </a:lnTo>
                  <a:lnTo>
                    <a:pt x="19" y="580"/>
                  </a:lnTo>
                  <a:lnTo>
                    <a:pt x="11" y="570"/>
                  </a:lnTo>
                  <a:lnTo>
                    <a:pt x="5" y="560"/>
                  </a:lnTo>
                  <a:lnTo>
                    <a:pt x="2" y="548"/>
                  </a:lnTo>
                  <a:lnTo>
                    <a:pt x="0" y="534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2" y="51"/>
                  </a:lnTo>
                  <a:lnTo>
                    <a:pt x="5" y="39"/>
                  </a:lnTo>
                  <a:lnTo>
                    <a:pt x="11" y="29"/>
                  </a:lnTo>
                  <a:lnTo>
                    <a:pt x="19" y="19"/>
                  </a:lnTo>
                  <a:lnTo>
                    <a:pt x="28" y="12"/>
                  </a:lnTo>
                  <a:lnTo>
                    <a:pt x="39" y="6"/>
                  </a:lnTo>
                  <a:lnTo>
                    <a:pt x="51" y="2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77" y="2"/>
                  </a:lnTo>
                  <a:lnTo>
                    <a:pt x="88" y="6"/>
                  </a:lnTo>
                  <a:lnTo>
                    <a:pt x="99" y="12"/>
                  </a:lnTo>
                  <a:lnTo>
                    <a:pt x="109" y="19"/>
                  </a:lnTo>
                  <a:lnTo>
                    <a:pt x="116" y="29"/>
                  </a:lnTo>
                  <a:lnTo>
                    <a:pt x="122" y="39"/>
                  </a:lnTo>
                  <a:lnTo>
                    <a:pt x="126" y="51"/>
                  </a:lnTo>
                  <a:lnTo>
                    <a:pt x="127" y="65"/>
                  </a:lnTo>
                  <a:lnTo>
                    <a:pt x="127" y="5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26638" name="Freeform 255"/>
            <p:cNvSpPr>
              <a:spLocks noChangeArrowheads="1"/>
            </p:cNvSpPr>
            <p:nvPr/>
          </p:nvSpPr>
          <p:spPr bwMode="auto">
            <a:xfrm>
              <a:off x="1436688" y="757238"/>
              <a:ext cx="360363" cy="406400"/>
            </a:xfrm>
            <a:custGeom>
              <a:avLst/>
              <a:gdLst>
                <a:gd name="T0" fmla="*/ 384 w 454"/>
                <a:gd name="T1" fmla="*/ 434 h 512"/>
                <a:gd name="T2" fmla="*/ 381 w 454"/>
                <a:gd name="T3" fmla="*/ 457 h 512"/>
                <a:gd name="T4" fmla="*/ 374 w 454"/>
                <a:gd name="T5" fmla="*/ 476 h 512"/>
                <a:gd name="T6" fmla="*/ 362 w 454"/>
                <a:gd name="T7" fmla="*/ 490 h 512"/>
                <a:gd name="T8" fmla="*/ 345 w 454"/>
                <a:gd name="T9" fmla="*/ 500 h 512"/>
                <a:gd name="T10" fmla="*/ 305 w 454"/>
                <a:gd name="T11" fmla="*/ 510 h 512"/>
                <a:gd name="T12" fmla="*/ 254 w 454"/>
                <a:gd name="T13" fmla="*/ 512 h 512"/>
                <a:gd name="T14" fmla="*/ 198 w 454"/>
                <a:gd name="T15" fmla="*/ 512 h 512"/>
                <a:gd name="T16" fmla="*/ 149 w 454"/>
                <a:gd name="T17" fmla="*/ 510 h 512"/>
                <a:gd name="T18" fmla="*/ 106 w 454"/>
                <a:gd name="T19" fmla="*/ 500 h 512"/>
                <a:gd name="T20" fmla="*/ 91 w 454"/>
                <a:gd name="T21" fmla="*/ 490 h 512"/>
                <a:gd name="T22" fmla="*/ 79 w 454"/>
                <a:gd name="T23" fmla="*/ 476 h 512"/>
                <a:gd name="T24" fmla="*/ 71 w 454"/>
                <a:gd name="T25" fmla="*/ 457 h 512"/>
                <a:gd name="T26" fmla="*/ 69 w 454"/>
                <a:gd name="T27" fmla="*/ 434 h 512"/>
                <a:gd name="T28" fmla="*/ 69 w 454"/>
                <a:gd name="T29" fmla="*/ 130 h 512"/>
                <a:gd name="T30" fmla="*/ 27 w 454"/>
                <a:gd name="T31" fmla="*/ 103 h 512"/>
                <a:gd name="T32" fmla="*/ 10 w 454"/>
                <a:gd name="T33" fmla="*/ 88 h 512"/>
                <a:gd name="T34" fmla="*/ 1 w 454"/>
                <a:gd name="T35" fmla="*/ 73 h 512"/>
                <a:gd name="T36" fmla="*/ 0 w 454"/>
                <a:gd name="T37" fmla="*/ 61 h 512"/>
                <a:gd name="T38" fmla="*/ 5 w 454"/>
                <a:gd name="T39" fmla="*/ 49 h 512"/>
                <a:gd name="T40" fmla="*/ 22 w 454"/>
                <a:gd name="T41" fmla="*/ 34 h 512"/>
                <a:gd name="T42" fmla="*/ 56 w 454"/>
                <a:gd name="T43" fmla="*/ 20 h 512"/>
                <a:gd name="T44" fmla="*/ 100 w 454"/>
                <a:gd name="T45" fmla="*/ 10 h 512"/>
                <a:gd name="T46" fmla="*/ 164 w 454"/>
                <a:gd name="T47" fmla="*/ 2 h 512"/>
                <a:gd name="T48" fmla="*/ 254 w 454"/>
                <a:gd name="T49" fmla="*/ 0 h 512"/>
                <a:gd name="T50" fmla="*/ 288 w 454"/>
                <a:gd name="T51" fmla="*/ 2 h 512"/>
                <a:gd name="T52" fmla="*/ 354 w 454"/>
                <a:gd name="T53" fmla="*/ 10 h 512"/>
                <a:gd name="T54" fmla="*/ 398 w 454"/>
                <a:gd name="T55" fmla="*/ 20 h 512"/>
                <a:gd name="T56" fmla="*/ 433 w 454"/>
                <a:gd name="T57" fmla="*/ 35 h 512"/>
                <a:gd name="T58" fmla="*/ 450 w 454"/>
                <a:gd name="T59" fmla="*/ 51 h 512"/>
                <a:gd name="T60" fmla="*/ 454 w 454"/>
                <a:gd name="T61" fmla="*/ 63 h 512"/>
                <a:gd name="T62" fmla="*/ 452 w 454"/>
                <a:gd name="T63" fmla="*/ 74 h 512"/>
                <a:gd name="T64" fmla="*/ 444 w 454"/>
                <a:gd name="T65" fmla="*/ 88 h 512"/>
                <a:gd name="T66" fmla="*/ 427 w 454"/>
                <a:gd name="T67" fmla="*/ 103 h 512"/>
                <a:gd name="T68" fmla="*/ 384 w 454"/>
                <a:gd name="T69" fmla="*/ 130 h 51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54"/>
                <a:gd name="T106" fmla="*/ 0 h 512"/>
                <a:gd name="T107" fmla="*/ 454 w 454"/>
                <a:gd name="T108" fmla="*/ 512 h 51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54" h="512">
                  <a:moveTo>
                    <a:pt x="384" y="434"/>
                  </a:moveTo>
                  <a:lnTo>
                    <a:pt x="384" y="434"/>
                  </a:lnTo>
                  <a:lnTo>
                    <a:pt x="383" y="447"/>
                  </a:lnTo>
                  <a:lnTo>
                    <a:pt x="381" y="457"/>
                  </a:lnTo>
                  <a:lnTo>
                    <a:pt x="377" y="468"/>
                  </a:lnTo>
                  <a:lnTo>
                    <a:pt x="374" y="476"/>
                  </a:lnTo>
                  <a:lnTo>
                    <a:pt x="367" y="483"/>
                  </a:lnTo>
                  <a:lnTo>
                    <a:pt x="362" y="490"/>
                  </a:lnTo>
                  <a:lnTo>
                    <a:pt x="354" y="495"/>
                  </a:lnTo>
                  <a:lnTo>
                    <a:pt x="345" y="500"/>
                  </a:lnTo>
                  <a:lnTo>
                    <a:pt x="327" y="506"/>
                  </a:lnTo>
                  <a:lnTo>
                    <a:pt x="305" y="510"/>
                  </a:lnTo>
                  <a:lnTo>
                    <a:pt x="279" y="512"/>
                  </a:lnTo>
                  <a:lnTo>
                    <a:pt x="254" y="512"/>
                  </a:lnTo>
                  <a:lnTo>
                    <a:pt x="198" y="512"/>
                  </a:lnTo>
                  <a:lnTo>
                    <a:pt x="198" y="512"/>
                  </a:lnTo>
                  <a:lnTo>
                    <a:pt x="172" y="512"/>
                  </a:lnTo>
                  <a:lnTo>
                    <a:pt x="149" y="510"/>
                  </a:lnTo>
                  <a:lnTo>
                    <a:pt x="125" y="506"/>
                  </a:lnTo>
                  <a:lnTo>
                    <a:pt x="106" y="500"/>
                  </a:lnTo>
                  <a:lnTo>
                    <a:pt x="98" y="495"/>
                  </a:lnTo>
                  <a:lnTo>
                    <a:pt x="91" y="490"/>
                  </a:lnTo>
                  <a:lnTo>
                    <a:pt x="84" y="483"/>
                  </a:lnTo>
                  <a:lnTo>
                    <a:pt x="79" y="476"/>
                  </a:lnTo>
                  <a:lnTo>
                    <a:pt x="74" y="468"/>
                  </a:lnTo>
                  <a:lnTo>
                    <a:pt x="71" y="457"/>
                  </a:lnTo>
                  <a:lnTo>
                    <a:pt x="69" y="447"/>
                  </a:lnTo>
                  <a:lnTo>
                    <a:pt x="69" y="434"/>
                  </a:lnTo>
                  <a:lnTo>
                    <a:pt x="69" y="130"/>
                  </a:lnTo>
                  <a:lnTo>
                    <a:pt x="69" y="130"/>
                  </a:lnTo>
                  <a:lnTo>
                    <a:pt x="39" y="112"/>
                  </a:lnTo>
                  <a:lnTo>
                    <a:pt x="27" y="103"/>
                  </a:lnTo>
                  <a:lnTo>
                    <a:pt x="18" y="95"/>
                  </a:lnTo>
                  <a:lnTo>
                    <a:pt x="10" y="88"/>
                  </a:lnTo>
                  <a:lnTo>
                    <a:pt x="5" y="80"/>
                  </a:lnTo>
                  <a:lnTo>
                    <a:pt x="1" y="73"/>
                  </a:lnTo>
                  <a:lnTo>
                    <a:pt x="0" y="66"/>
                  </a:lnTo>
                  <a:lnTo>
                    <a:pt x="0" y="61"/>
                  </a:lnTo>
                  <a:lnTo>
                    <a:pt x="1" y="54"/>
                  </a:lnTo>
                  <a:lnTo>
                    <a:pt x="5" y="49"/>
                  </a:lnTo>
                  <a:lnTo>
                    <a:pt x="10" y="44"/>
                  </a:lnTo>
                  <a:lnTo>
                    <a:pt x="22" y="34"/>
                  </a:lnTo>
                  <a:lnTo>
                    <a:pt x="37" y="27"/>
                  </a:lnTo>
                  <a:lnTo>
                    <a:pt x="56" y="20"/>
                  </a:lnTo>
                  <a:lnTo>
                    <a:pt x="78" y="13"/>
                  </a:lnTo>
                  <a:lnTo>
                    <a:pt x="100" y="10"/>
                  </a:lnTo>
                  <a:lnTo>
                    <a:pt x="122" y="5"/>
                  </a:lnTo>
                  <a:lnTo>
                    <a:pt x="164" y="2"/>
                  </a:lnTo>
                  <a:lnTo>
                    <a:pt x="198" y="0"/>
                  </a:lnTo>
                  <a:lnTo>
                    <a:pt x="254" y="0"/>
                  </a:lnTo>
                  <a:lnTo>
                    <a:pt x="254" y="0"/>
                  </a:lnTo>
                  <a:lnTo>
                    <a:pt x="288" y="2"/>
                  </a:lnTo>
                  <a:lnTo>
                    <a:pt x="332" y="7"/>
                  </a:lnTo>
                  <a:lnTo>
                    <a:pt x="354" y="10"/>
                  </a:lnTo>
                  <a:lnTo>
                    <a:pt x="377" y="15"/>
                  </a:lnTo>
                  <a:lnTo>
                    <a:pt x="398" y="20"/>
                  </a:lnTo>
                  <a:lnTo>
                    <a:pt x="416" y="27"/>
                  </a:lnTo>
                  <a:lnTo>
                    <a:pt x="433" y="35"/>
                  </a:lnTo>
                  <a:lnTo>
                    <a:pt x="445" y="46"/>
                  </a:lnTo>
                  <a:lnTo>
                    <a:pt x="450" y="51"/>
                  </a:lnTo>
                  <a:lnTo>
                    <a:pt x="452" y="56"/>
                  </a:lnTo>
                  <a:lnTo>
                    <a:pt x="454" y="63"/>
                  </a:lnTo>
                  <a:lnTo>
                    <a:pt x="454" y="68"/>
                  </a:lnTo>
                  <a:lnTo>
                    <a:pt x="452" y="74"/>
                  </a:lnTo>
                  <a:lnTo>
                    <a:pt x="449" y="81"/>
                  </a:lnTo>
                  <a:lnTo>
                    <a:pt x="444" y="88"/>
                  </a:lnTo>
                  <a:lnTo>
                    <a:pt x="437" y="96"/>
                  </a:lnTo>
                  <a:lnTo>
                    <a:pt x="427" y="103"/>
                  </a:lnTo>
                  <a:lnTo>
                    <a:pt x="415" y="112"/>
                  </a:lnTo>
                  <a:lnTo>
                    <a:pt x="384" y="130"/>
                  </a:lnTo>
                  <a:lnTo>
                    <a:pt x="384" y="4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26639" name="Freeform 256"/>
            <p:cNvSpPr>
              <a:spLocks noChangeArrowheads="1"/>
            </p:cNvSpPr>
            <p:nvPr/>
          </p:nvSpPr>
          <p:spPr bwMode="auto">
            <a:xfrm>
              <a:off x="80963" y="1035050"/>
              <a:ext cx="112713" cy="423863"/>
            </a:xfrm>
            <a:custGeom>
              <a:avLst/>
              <a:gdLst>
                <a:gd name="T0" fmla="*/ 89 w 142"/>
                <a:gd name="T1" fmla="*/ 488 h 533"/>
                <a:gd name="T2" fmla="*/ 89 w 142"/>
                <a:gd name="T3" fmla="*/ 488 h 533"/>
                <a:gd name="T4" fmla="*/ 89 w 142"/>
                <a:gd name="T5" fmla="*/ 496 h 533"/>
                <a:gd name="T6" fmla="*/ 86 w 142"/>
                <a:gd name="T7" fmla="*/ 506 h 533"/>
                <a:gd name="T8" fmla="*/ 83 w 142"/>
                <a:gd name="T9" fmla="*/ 513 h 533"/>
                <a:gd name="T10" fmla="*/ 78 w 142"/>
                <a:gd name="T11" fmla="*/ 520 h 533"/>
                <a:gd name="T12" fmla="*/ 71 w 142"/>
                <a:gd name="T13" fmla="*/ 525 h 533"/>
                <a:gd name="T14" fmla="*/ 62 w 142"/>
                <a:gd name="T15" fmla="*/ 530 h 533"/>
                <a:gd name="T16" fmla="*/ 54 w 142"/>
                <a:gd name="T17" fmla="*/ 532 h 533"/>
                <a:gd name="T18" fmla="*/ 45 w 142"/>
                <a:gd name="T19" fmla="*/ 533 h 533"/>
                <a:gd name="T20" fmla="*/ 45 w 142"/>
                <a:gd name="T21" fmla="*/ 533 h 533"/>
                <a:gd name="T22" fmla="*/ 45 w 142"/>
                <a:gd name="T23" fmla="*/ 533 h 533"/>
                <a:gd name="T24" fmla="*/ 35 w 142"/>
                <a:gd name="T25" fmla="*/ 532 h 533"/>
                <a:gd name="T26" fmla="*/ 27 w 142"/>
                <a:gd name="T27" fmla="*/ 530 h 533"/>
                <a:gd name="T28" fmla="*/ 18 w 142"/>
                <a:gd name="T29" fmla="*/ 525 h 533"/>
                <a:gd name="T30" fmla="*/ 13 w 142"/>
                <a:gd name="T31" fmla="*/ 520 h 533"/>
                <a:gd name="T32" fmla="*/ 6 w 142"/>
                <a:gd name="T33" fmla="*/ 513 h 533"/>
                <a:gd name="T34" fmla="*/ 3 w 142"/>
                <a:gd name="T35" fmla="*/ 506 h 533"/>
                <a:gd name="T36" fmla="*/ 0 w 142"/>
                <a:gd name="T37" fmla="*/ 496 h 533"/>
                <a:gd name="T38" fmla="*/ 0 w 142"/>
                <a:gd name="T39" fmla="*/ 488 h 533"/>
                <a:gd name="T40" fmla="*/ 52 w 142"/>
                <a:gd name="T41" fmla="*/ 45 h 533"/>
                <a:gd name="T42" fmla="*/ 52 w 142"/>
                <a:gd name="T43" fmla="*/ 45 h 533"/>
                <a:gd name="T44" fmla="*/ 52 w 142"/>
                <a:gd name="T45" fmla="*/ 35 h 533"/>
                <a:gd name="T46" fmla="*/ 56 w 142"/>
                <a:gd name="T47" fmla="*/ 27 h 533"/>
                <a:gd name="T48" fmla="*/ 59 w 142"/>
                <a:gd name="T49" fmla="*/ 18 h 533"/>
                <a:gd name="T50" fmla="*/ 66 w 142"/>
                <a:gd name="T51" fmla="*/ 11 h 533"/>
                <a:gd name="T52" fmla="*/ 72 w 142"/>
                <a:gd name="T53" fmla="*/ 6 h 533"/>
                <a:gd name="T54" fmla="*/ 79 w 142"/>
                <a:gd name="T55" fmla="*/ 3 h 533"/>
                <a:gd name="T56" fmla="*/ 88 w 142"/>
                <a:gd name="T57" fmla="*/ 0 h 533"/>
                <a:gd name="T58" fmla="*/ 98 w 142"/>
                <a:gd name="T59" fmla="*/ 0 h 533"/>
                <a:gd name="T60" fmla="*/ 98 w 142"/>
                <a:gd name="T61" fmla="*/ 0 h 533"/>
                <a:gd name="T62" fmla="*/ 98 w 142"/>
                <a:gd name="T63" fmla="*/ 0 h 533"/>
                <a:gd name="T64" fmla="*/ 106 w 142"/>
                <a:gd name="T65" fmla="*/ 0 h 533"/>
                <a:gd name="T66" fmla="*/ 115 w 142"/>
                <a:gd name="T67" fmla="*/ 3 h 533"/>
                <a:gd name="T68" fmla="*/ 123 w 142"/>
                <a:gd name="T69" fmla="*/ 6 h 533"/>
                <a:gd name="T70" fmla="*/ 130 w 142"/>
                <a:gd name="T71" fmla="*/ 11 h 533"/>
                <a:gd name="T72" fmla="*/ 135 w 142"/>
                <a:gd name="T73" fmla="*/ 18 h 533"/>
                <a:gd name="T74" fmla="*/ 139 w 142"/>
                <a:gd name="T75" fmla="*/ 27 h 533"/>
                <a:gd name="T76" fmla="*/ 142 w 142"/>
                <a:gd name="T77" fmla="*/ 35 h 533"/>
                <a:gd name="T78" fmla="*/ 142 w 142"/>
                <a:gd name="T79" fmla="*/ 45 h 533"/>
                <a:gd name="T80" fmla="*/ 89 w 142"/>
                <a:gd name="T81" fmla="*/ 488 h 53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42"/>
                <a:gd name="T124" fmla="*/ 0 h 533"/>
                <a:gd name="T125" fmla="*/ 142 w 142"/>
                <a:gd name="T126" fmla="*/ 533 h 53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42" h="533">
                  <a:moveTo>
                    <a:pt x="89" y="488"/>
                  </a:moveTo>
                  <a:lnTo>
                    <a:pt x="89" y="488"/>
                  </a:lnTo>
                  <a:lnTo>
                    <a:pt x="89" y="496"/>
                  </a:lnTo>
                  <a:lnTo>
                    <a:pt x="86" y="506"/>
                  </a:lnTo>
                  <a:lnTo>
                    <a:pt x="83" y="513"/>
                  </a:lnTo>
                  <a:lnTo>
                    <a:pt x="78" y="520"/>
                  </a:lnTo>
                  <a:lnTo>
                    <a:pt x="71" y="525"/>
                  </a:lnTo>
                  <a:lnTo>
                    <a:pt x="62" y="530"/>
                  </a:lnTo>
                  <a:lnTo>
                    <a:pt x="54" y="532"/>
                  </a:lnTo>
                  <a:lnTo>
                    <a:pt x="45" y="533"/>
                  </a:lnTo>
                  <a:lnTo>
                    <a:pt x="45" y="533"/>
                  </a:lnTo>
                  <a:lnTo>
                    <a:pt x="45" y="533"/>
                  </a:lnTo>
                  <a:lnTo>
                    <a:pt x="35" y="532"/>
                  </a:lnTo>
                  <a:lnTo>
                    <a:pt x="27" y="530"/>
                  </a:lnTo>
                  <a:lnTo>
                    <a:pt x="18" y="525"/>
                  </a:lnTo>
                  <a:lnTo>
                    <a:pt x="13" y="520"/>
                  </a:lnTo>
                  <a:lnTo>
                    <a:pt x="6" y="513"/>
                  </a:lnTo>
                  <a:lnTo>
                    <a:pt x="3" y="506"/>
                  </a:lnTo>
                  <a:lnTo>
                    <a:pt x="0" y="496"/>
                  </a:lnTo>
                  <a:lnTo>
                    <a:pt x="0" y="488"/>
                  </a:lnTo>
                  <a:lnTo>
                    <a:pt x="52" y="45"/>
                  </a:lnTo>
                  <a:lnTo>
                    <a:pt x="52" y="45"/>
                  </a:lnTo>
                  <a:lnTo>
                    <a:pt x="52" y="35"/>
                  </a:lnTo>
                  <a:lnTo>
                    <a:pt x="56" y="27"/>
                  </a:lnTo>
                  <a:lnTo>
                    <a:pt x="59" y="18"/>
                  </a:lnTo>
                  <a:lnTo>
                    <a:pt x="66" y="11"/>
                  </a:lnTo>
                  <a:lnTo>
                    <a:pt x="72" y="6"/>
                  </a:lnTo>
                  <a:lnTo>
                    <a:pt x="79" y="3"/>
                  </a:lnTo>
                  <a:lnTo>
                    <a:pt x="88" y="0"/>
                  </a:lnTo>
                  <a:lnTo>
                    <a:pt x="98" y="0"/>
                  </a:lnTo>
                  <a:lnTo>
                    <a:pt x="98" y="0"/>
                  </a:lnTo>
                  <a:lnTo>
                    <a:pt x="98" y="0"/>
                  </a:lnTo>
                  <a:lnTo>
                    <a:pt x="106" y="0"/>
                  </a:lnTo>
                  <a:lnTo>
                    <a:pt x="115" y="3"/>
                  </a:lnTo>
                  <a:lnTo>
                    <a:pt x="123" y="6"/>
                  </a:lnTo>
                  <a:lnTo>
                    <a:pt x="130" y="11"/>
                  </a:lnTo>
                  <a:lnTo>
                    <a:pt x="135" y="18"/>
                  </a:lnTo>
                  <a:lnTo>
                    <a:pt x="139" y="27"/>
                  </a:lnTo>
                  <a:lnTo>
                    <a:pt x="142" y="35"/>
                  </a:lnTo>
                  <a:lnTo>
                    <a:pt x="142" y="45"/>
                  </a:lnTo>
                  <a:lnTo>
                    <a:pt x="89" y="4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26640" name="Freeform 257"/>
            <p:cNvSpPr>
              <a:spLocks noChangeArrowheads="1"/>
            </p:cNvSpPr>
            <p:nvPr/>
          </p:nvSpPr>
          <p:spPr bwMode="auto">
            <a:xfrm>
              <a:off x="415925" y="1035050"/>
              <a:ext cx="114300" cy="423863"/>
            </a:xfrm>
            <a:custGeom>
              <a:avLst/>
              <a:gdLst>
                <a:gd name="T0" fmla="*/ 144 w 144"/>
                <a:gd name="T1" fmla="*/ 488 h 533"/>
                <a:gd name="T2" fmla="*/ 144 w 144"/>
                <a:gd name="T3" fmla="*/ 488 h 533"/>
                <a:gd name="T4" fmla="*/ 143 w 144"/>
                <a:gd name="T5" fmla="*/ 496 h 533"/>
                <a:gd name="T6" fmla="*/ 141 w 144"/>
                <a:gd name="T7" fmla="*/ 506 h 533"/>
                <a:gd name="T8" fmla="*/ 136 w 144"/>
                <a:gd name="T9" fmla="*/ 513 h 533"/>
                <a:gd name="T10" fmla="*/ 131 w 144"/>
                <a:gd name="T11" fmla="*/ 520 h 533"/>
                <a:gd name="T12" fmla="*/ 124 w 144"/>
                <a:gd name="T13" fmla="*/ 525 h 533"/>
                <a:gd name="T14" fmla="*/ 116 w 144"/>
                <a:gd name="T15" fmla="*/ 530 h 533"/>
                <a:gd name="T16" fmla="*/ 107 w 144"/>
                <a:gd name="T17" fmla="*/ 532 h 533"/>
                <a:gd name="T18" fmla="*/ 99 w 144"/>
                <a:gd name="T19" fmla="*/ 533 h 533"/>
                <a:gd name="T20" fmla="*/ 99 w 144"/>
                <a:gd name="T21" fmla="*/ 533 h 533"/>
                <a:gd name="T22" fmla="*/ 99 w 144"/>
                <a:gd name="T23" fmla="*/ 533 h 533"/>
                <a:gd name="T24" fmla="*/ 88 w 144"/>
                <a:gd name="T25" fmla="*/ 532 h 533"/>
                <a:gd name="T26" fmla="*/ 80 w 144"/>
                <a:gd name="T27" fmla="*/ 530 h 533"/>
                <a:gd name="T28" fmla="*/ 73 w 144"/>
                <a:gd name="T29" fmla="*/ 525 h 533"/>
                <a:gd name="T30" fmla="*/ 66 w 144"/>
                <a:gd name="T31" fmla="*/ 520 h 533"/>
                <a:gd name="T32" fmla="*/ 61 w 144"/>
                <a:gd name="T33" fmla="*/ 513 h 533"/>
                <a:gd name="T34" fmla="*/ 56 w 144"/>
                <a:gd name="T35" fmla="*/ 506 h 533"/>
                <a:gd name="T36" fmla="*/ 53 w 144"/>
                <a:gd name="T37" fmla="*/ 496 h 533"/>
                <a:gd name="T38" fmla="*/ 53 w 144"/>
                <a:gd name="T39" fmla="*/ 488 h 533"/>
                <a:gd name="T40" fmla="*/ 0 w 144"/>
                <a:gd name="T41" fmla="*/ 45 h 533"/>
                <a:gd name="T42" fmla="*/ 0 w 144"/>
                <a:gd name="T43" fmla="*/ 45 h 533"/>
                <a:gd name="T44" fmla="*/ 0 w 144"/>
                <a:gd name="T45" fmla="*/ 35 h 533"/>
                <a:gd name="T46" fmla="*/ 4 w 144"/>
                <a:gd name="T47" fmla="*/ 27 h 533"/>
                <a:gd name="T48" fmla="*/ 7 w 144"/>
                <a:gd name="T49" fmla="*/ 18 h 533"/>
                <a:gd name="T50" fmla="*/ 14 w 144"/>
                <a:gd name="T51" fmla="*/ 11 h 533"/>
                <a:gd name="T52" fmla="*/ 21 w 144"/>
                <a:gd name="T53" fmla="*/ 6 h 533"/>
                <a:gd name="T54" fmla="*/ 28 w 144"/>
                <a:gd name="T55" fmla="*/ 3 h 533"/>
                <a:gd name="T56" fmla="*/ 36 w 144"/>
                <a:gd name="T57" fmla="*/ 0 h 533"/>
                <a:gd name="T58" fmla="*/ 46 w 144"/>
                <a:gd name="T59" fmla="*/ 0 h 533"/>
                <a:gd name="T60" fmla="*/ 46 w 144"/>
                <a:gd name="T61" fmla="*/ 0 h 533"/>
                <a:gd name="T62" fmla="*/ 46 w 144"/>
                <a:gd name="T63" fmla="*/ 0 h 533"/>
                <a:gd name="T64" fmla="*/ 55 w 144"/>
                <a:gd name="T65" fmla="*/ 0 h 533"/>
                <a:gd name="T66" fmla="*/ 63 w 144"/>
                <a:gd name="T67" fmla="*/ 3 h 533"/>
                <a:gd name="T68" fmla="*/ 72 w 144"/>
                <a:gd name="T69" fmla="*/ 6 h 533"/>
                <a:gd name="T70" fmla="*/ 78 w 144"/>
                <a:gd name="T71" fmla="*/ 11 h 533"/>
                <a:gd name="T72" fmla="*/ 83 w 144"/>
                <a:gd name="T73" fmla="*/ 18 h 533"/>
                <a:gd name="T74" fmla="*/ 88 w 144"/>
                <a:gd name="T75" fmla="*/ 27 h 533"/>
                <a:gd name="T76" fmla="*/ 90 w 144"/>
                <a:gd name="T77" fmla="*/ 35 h 533"/>
                <a:gd name="T78" fmla="*/ 92 w 144"/>
                <a:gd name="T79" fmla="*/ 45 h 533"/>
                <a:gd name="T80" fmla="*/ 144 w 144"/>
                <a:gd name="T81" fmla="*/ 488 h 53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44"/>
                <a:gd name="T124" fmla="*/ 0 h 533"/>
                <a:gd name="T125" fmla="*/ 144 w 144"/>
                <a:gd name="T126" fmla="*/ 533 h 53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44" h="533">
                  <a:moveTo>
                    <a:pt x="144" y="488"/>
                  </a:moveTo>
                  <a:lnTo>
                    <a:pt x="144" y="488"/>
                  </a:lnTo>
                  <a:lnTo>
                    <a:pt x="143" y="496"/>
                  </a:lnTo>
                  <a:lnTo>
                    <a:pt x="141" y="506"/>
                  </a:lnTo>
                  <a:lnTo>
                    <a:pt x="136" y="513"/>
                  </a:lnTo>
                  <a:lnTo>
                    <a:pt x="131" y="520"/>
                  </a:lnTo>
                  <a:lnTo>
                    <a:pt x="124" y="525"/>
                  </a:lnTo>
                  <a:lnTo>
                    <a:pt x="116" y="530"/>
                  </a:lnTo>
                  <a:lnTo>
                    <a:pt x="107" y="532"/>
                  </a:lnTo>
                  <a:lnTo>
                    <a:pt x="99" y="533"/>
                  </a:lnTo>
                  <a:lnTo>
                    <a:pt x="99" y="533"/>
                  </a:lnTo>
                  <a:lnTo>
                    <a:pt x="99" y="533"/>
                  </a:lnTo>
                  <a:lnTo>
                    <a:pt x="88" y="532"/>
                  </a:lnTo>
                  <a:lnTo>
                    <a:pt x="80" y="530"/>
                  </a:lnTo>
                  <a:lnTo>
                    <a:pt x="73" y="525"/>
                  </a:lnTo>
                  <a:lnTo>
                    <a:pt x="66" y="520"/>
                  </a:lnTo>
                  <a:lnTo>
                    <a:pt x="61" y="513"/>
                  </a:lnTo>
                  <a:lnTo>
                    <a:pt x="56" y="506"/>
                  </a:lnTo>
                  <a:lnTo>
                    <a:pt x="53" y="496"/>
                  </a:lnTo>
                  <a:lnTo>
                    <a:pt x="53" y="488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35"/>
                  </a:lnTo>
                  <a:lnTo>
                    <a:pt x="4" y="27"/>
                  </a:lnTo>
                  <a:lnTo>
                    <a:pt x="7" y="18"/>
                  </a:lnTo>
                  <a:lnTo>
                    <a:pt x="14" y="11"/>
                  </a:lnTo>
                  <a:lnTo>
                    <a:pt x="21" y="6"/>
                  </a:lnTo>
                  <a:lnTo>
                    <a:pt x="28" y="3"/>
                  </a:lnTo>
                  <a:lnTo>
                    <a:pt x="3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55" y="0"/>
                  </a:lnTo>
                  <a:lnTo>
                    <a:pt x="63" y="3"/>
                  </a:lnTo>
                  <a:lnTo>
                    <a:pt x="72" y="6"/>
                  </a:lnTo>
                  <a:lnTo>
                    <a:pt x="78" y="11"/>
                  </a:lnTo>
                  <a:lnTo>
                    <a:pt x="83" y="18"/>
                  </a:lnTo>
                  <a:lnTo>
                    <a:pt x="88" y="27"/>
                  </a:lnTo>
                  <a:lnTo>
                    <a:pt x="90" y="35"/>
                  </a:lnTo>
                  <a:lnTo>
                    <a:pt x="92" y="45"/>
                  </a:lnTo>
                  <a:lnTo>
                    <a:pt x="144" y="4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26641" name="Freeform 258"/>
            <p:cNvSpPr>
              <a:spLocks noChangeArrowheads="1"/>
            </p:cNvSpPr>
            <p:nvPr/>
          </p:nvSpPr>
          <p:spPr bwMode="auto">
            <a:xfrm>
              <a:off x="196850" y="787400"/>
              <a:ext cx="214313" cy="212725"/>
            </a:xfrm>
            <a:custGeom>
              <a:avLst/>
              <a:gdLst>
                <a:gd name="T0" fmla="*/ 134 w 269"/>
                <a:gd name="T1" fmla="*/ 270 h 270"/>
                <a:gd name="T2" fmla="*/ 161 w 269"/>
                <a:gd name="T3" fmla="*/ 268 h 270"/>
                <a:gd name="T4" fmla="*/ 186 w 269"/>
                <a:gd name="T5" fmla="*/ 259 h 270"/>
                <a:gd name="T6" fmla="*/ 208 w 269"/>
                <a:gd name="T7" fmla="*/ 248 h 270"/>
                <a:gd name="T8" fmla="*/ 229 w 269"/>
                <a:gd name="T9" fmla="*/ 231 h 270"/>
                <a:gd name="T10" fmla="*/ 246 w 269"/>
                <a:gd name="T11" fmla="*/ 210 h 270"/>
                <a:gd name="T12" fmla="*/ 257 w 269"/>
                <a:gd name="T13" fmla="*/ 188 h 270"/>
                <a:gd name="T14" fmla="*/ 266 w 269"/>
                <a:gd name="T15" fmla="*/ 163 h 270"/>
                <a:gd name="T16" fmla="*/ 269 w 269"/>
                <a:gd name="T17" fmla="*/ 136 h 270"/>
                <a:gd name="T18" fmla="*/ 268 w 269"/>
                <a:gd name="T19" fmla="*/ 122 h 270"/>
                <a:gd name="T20" fmla="*/ 263 w 269"/>
                <a:gd name="T21" fmla="*/ 95 h 270"/>
                <a:gd name="T22" fmla="*/ 252 w 269"/>
                <a:gd name="T23" fmla="*/ 71 h 270"/>
                <a:gd name="T24" fmla="*/ 237 w 269"/>
                <a:gd name="T25" fmla="*/ 49 h 270"/>
                <a:gd name="T26" fmla="*/ 220 w 269"/>
                <a:gd name="T27" fmla="*/ 31 h 270"/>
                <a:gd name="T28" fmla="*/ 198 w 269"/>
                <a:gd name="T29" fmla="*/ 17 h 270"/>
                <a:gd name="T30" fmla="*/ 174 w 269"/>
                <a:gd name="T31" fmla="*/ 7 h 270"/>
                <a:gd name="T32" fmla="*/ 147 w 269"/>
                <a:gd name="T33" fmla="*/ 2 h 270"/>
                <a:gd name="T34" fmla="*/ 134 w 269"/>
                <a:gd name="T35" fmla="*/ 0 h 270"/>
                <a:gd name="T36" fmla="*/ 107 w 269"/>
                <a:gd name="T37" fmla="*/ 4 h 270"/>
                <a:gd name="T38" fmla="*/ 81 w 269"/>
                <a:gd name="T39" fmla="*/ 12 h 270"/>
                <a:gd name="T40" fmla="*/ 59 w 269"/>
                <a:gd name="T41" fmla="*/ 24 h 270"/>
                <a:gd name="T42" fmla="*/ 39 w 269"/>
                <a:gd name="T43" fmla="*/ 41 h 270"/>
                <a:gd name="T44" fmla="*/ 22 w 269"/>
                <a:gd name="T45" fmla="*/ 59 h 270"/>
                <a:gd name="T46" fmla="*/ 10 w 269"/>
                <a:gd name="T47" fmla="*/ 83 h 270"/>
                <a:gd name="T48" fmla="*/ 2 w 269"/>
                <a:gd name="T49" fmla="*/ 109 h 270"/>
                <a:gd name="T50" fmla="*/ 0 w 269"/>
                <a:gd name="T51" fmla="*/ 136 h 270"/>
                <a:gd name="T52" fmla="*/ 0 w 269"/>
                <a:gd name="T53" fmla="*/ 149 h 270"/>
                <a:gd name="T54" fmla="*/ 5 w 269"/>
                <a:gd name="T55" fmla="*/ 175 h 270"/>
                <a:gd name="T56" fmla="*/ 15 w 269"/>
                <a:gd name="T57" fmla="*/ 200 h 270"/>
                <a:gd name="T58" fmla="*/ 30 w 269"/>
                <a:gd name="T59" fmla="*/ 220 h 270"/>
                <a:gd name="T60" fmla="*/ 47 w 269"/>
                <a:gd name="T61" fmla="*/ 239 h 270"/>
                <a:gd name="T62" fmla="*/ 69 w 269"/>
                <a:gd name="T63" fmla="*/ 254 h 270"/>
                <a:gd name="T64" fmla="*/ 93 w 269"/>
                <a:gd name="T65" fmla="*/ 264 h 270"/>
                <a:gd name="T66" fmla="*/ 120 w 269"/>
                <a:gd name="T67" fmla="*/ 270 h 270"/>
                <a:gd name="T68" fmla="*/ 134 w 269"/>
                <a:gd name="T69" fmla="*/ 270 h 27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69"/>
                <a:gd name="T106" fmla="*/ 0 h 270"/>
                <a:gd name="T107" fmla="*/ 269 w 269"/>
                <a:gd name="T108" fmla="*/ 270 h 27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69" h="270">
                  <a:moveTo>
                    <a:pt x="134" y="270"/>
                  </a:moveTo>
                  <a:lnTo>
                    <a:pt x="134" y="270"/>
                  </a:lnTo>
                  <a:lnTo>
                    <a:pt x="147" y="270"/>
                  </a:lnTo>
                  <a:lnTo>
                    <a:pt x="161" y="268"/>
                  </a:lnTo>
                  <a:lnTo>
                    <a:pt x="174" y="264"/>
                  </a:lnTo>
                  <a:lnTo>
                    <a:pt x="186" y="259"/>
                  </a:lnTo>
                  <a:lnTo>
                    <a:pt x="198" y="254"/>
                  </a:lnTo>
                  <a:lnTo>
                    <a:pt x="208" y="248"/>
                  </a:lnTo>
                  <a:lnTo>
                    <a:pt x="220" y="239"/>
                  </a:lnTo>
                  <a:lnTo>
                    <a:pt x="229" y="231"/>
                  </a:lnTo>
                  <a:lnTo>
                    <a:pt x="237" y="220"/>
                  </a:lnTo>
                  <a:lnTo>
                    <a:pt x="246" y="210"/>
                  </a:lnTo>
                  <a:lnTo>
                    <a:pt x="252" y="200"/>
                  </a:lnTo>
                  <a:lnTo>
                    <a:pt x="257" y="188"/>
                  </a:lnTo>
                  <a:lnTo>
                    <a:pt x="263" y="175"/>
                  </a:lnTo>
                  <a:lnTo>
                    <a:pt x="266" y="163"/>
                  </a:lnTo>
                  <a:lnTo>
                    <a:pt x="268" y="149"/>
                  </a:lnTo>
                  <a:lnTo>
                    <a:pt x="269" y="136"/>
                  </a:lnTo>
                  <a:lnTo>
                    <a:pt x="269" y="136"/>
                  </a:lnTo>
                  <a:lnTo>
                    <a:pt x="268" y="122"/>
                  </a:lnTo>
                  <a:lnTo>
                    <a:pt x="266" y="109"/>
                  </a:lnTo>
                  <a:lnTo>
                    <a:pt x="263" y="95"/>
                  </a:lnTo>
                  <a:lnTo>
                    <a:pt x="257" y="83"/>
                  </a:lnTo>
                  <a:lnTo>
                    <a:pt x="252" y="71"/>
                  </a:lnTo>
                  <a:lnTo>
                    <a:pt x="246" y="59"/>
                  </a:lnTo>
                  <a:lnTo>
                    <a:pt x="237" y="49"/>
                  </a:lnTo>
                  <a:lnTo>
                    <a:pt x="229" y="41"/>
                  </a:lnTo>
                  <a:lnTo>
                    <a:pt x="220" y="31"/>
                  </a:lnTo>
                  <a:lnTo>
                    <a:pt x="208" y="24"/>
                  </a:lnTo>
                  <a:lnTo>
                    <a:pt x="198" y="17"/>
                  </a:lnTo>
                  <a:lnTo>
                    <a:pt x="186" y="12"/>
                  </a:lnTo>
                  <a:lnTo>
                    <a:pt x="174" y="7"/>
                  </a:lnTo>
                  <a:lnTo>
                    <a:pt x="161" y="4"/>
                  </a:lnTo>
                  <a:lnTo>
                    <a:pt x="147" y="2"/>
                  </a:lnTo>
                  <a:lnTo>
                    <a:pt x="134" y="0"/>
                  </a:lnTo>
                  <a:lnTo>
                    <a:pt x="134" y="0"/>
                  </a:lnTo>
                  <a:lnTo>
                    <a:pt x="120" y="2"/>
                  </a:lnTo>
                  <a:lnTo>
                    <a:pt x="107" y="4"/>
                  </a:lnTo>
                  <a:lnTo>
                    <a:pt x="93" y="7"/>
                  </a:lnTo>
                  <a:lnTo>
                    <a:pt x="81" y="12"/>
                  </a:lnTo>
                  <a:lnTo>
                    <a:pt x="69" y="17"/>
                  </a:lnTo>
                  <a:lnTo>
                    <a:pt x="59" y="24"/>
                  </a:lnTo>
                  <a:lnTo>
                    <a:pt x="47" y="31"/>
                  </a:lnTo>
                  <a:lnTo>
                    <a:pt x="39" y="41"/>
                  </a:lnTo>
                  <a:lnTo>
                    <a:pt x="30" y="49"/>
                  </a:lnTo>
                  <a:lnTo>
                    <a:pt x="22" y="59"/>
                  </a:lnTo>
                  <a:lnTo>
                    <a:pt x="15" y="71"/>
                  </a:lnTo>
                  <a:lnTo>
                    <a:pt x="10" y="83"/>
                  </a:lnTo>
                  <a:lnTo>
                    <a:pt x="5" y="95"/>
                  </a:lnTo>
                  <a:lnTo>
                    <a:pt x="2" y="109"/>
                  </a:lnTo>
                  <a:lnTo>
                    <a:pt x="0" y="122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3"/>
                  </a:lnTo>
                  <a:lnTo>
                    <a:pt x="5" y="175"/>
                  </a:lnTo>
                  <a:lnTo>
                    <a:pt x="10" y="188"/>
                  </a:lnTo>
                  <a:lnTo>
                    <a:pt x="15" y="200"/>
                  </a:lnTo>
                  <a:lnTo>
                    <a:pt x="22" y="210"/>
                  </a:lnTo>
                  <a:lnTo>
                    <a:pt x="30" y="220"/>
                  </a:lnTo>
                  <a:lnTo>
                    <a:pt x="39" y="231"/>
                  </a:lnTo>
                  <a:lnTo>
                    <a:pt x="47" y="239"/>
                  </a:lnTo>
                  <a:lnTo>
                    <a:pt x="59" y="248"/>
                  </a:lnTo>
                  <a:lnTo>
                    <a:pt x="69" y="254"/>
                  </a:lnTo>
                  <a:lnTo>
                    <a:pt x="81" y="259"/>
                  </a:lnTo>
                  <a:lnTo>
                    <a:pt x="93" y="264"/>
                  </a:lnTo>
                  <a:lnTo>
                    <a:pt x="107" y="268"/>
                  </a:lnTo>
                  <a:lnTo>
                    <a:pt x="120" y="270"/>
                  </a:lnTo>
                  <a:lnTo>
                    <a:pt x="134" y="270"/>
                  </a:lnTo>
                  <a:lnTo>
                    <a:pt x="134" y="2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26642" name="Freeform 259"/>
            <p:cNvSpPr>
              <a:spLocks noChangeArrowheads="1"/>
            </p:cNvSpPr>
            <p:nvPr/>
          </p:nvSpPr>
          <p:spPr bwMode="auto">
            <a:xfrm>
              <a:off x="185738" y="1346200"/>
              <a:ext cx="100013" cy="474663"/>
            </a:xfrm>
            <a:custGeom>
              <a:avLst/>
              <a:gdLst>
                <a:gd name="T0" fmla="*/ 127 w 127"/>
                <a:gd name="T1" fmla="*/ 534 h 598"/>
                <a:gd name="T2" fmla="*/ 127 w 127"/>
                <a:gd name="T3" fmla="*/ 534 h 598"/>
                <a:gd name="T4" fmla="*/ 125 w 127"/>
                <a:gd name="T5" fmla="*/ 547 h 598"/>
                <a:gd name="T6" fmla="*/ 122 w 127"/>
                <a:gd name="T7" fmla="*/ 559 h 598"/>
                <a:gd name="T8" fmla="*/ 115 w 127"/>
                <a:gd name="T9" fmla="*/ 569 h 598"/>
                <a:gd name="T10" fmla="*/ 108 w 127"/>
                <a:gd name="T11" fmla="*/ 579 h 598"/>
                <a:gd name="T12" fmla="*/ 98 w 127"/>
                <a:gd name="T13" fmla="*/ 586 h 598"/>
                <a:gd name="T14" fmla="*/ 88 w 127"/>
                <a:gd name="T15" fmla="*/ 593 h 598"/>
                <a:gd name="T16" fmla="*/ 76 w 127"/>
                <a:gd name="T17" fmla="*/ 596 h 598"/>
                <a:gd name="T18" fmla="*/ 62 w 127"/>
                <a:gd name="T19" fmla="*/ 598 h 598"/>
                <a:gd name="T20" fmla="*/ 62 w 127"/>
                <a:gd name="T21" fmla="*/ 598 h 598"/>
                <a:gd name="T22" fmla="*/ 62 w 127"/>
                <a:gd name="T23" fmla="*/ 598 h 598"/>
                <a:gd name="T24" fmla="*/ 51 w 127"/>
                <a:gd name="T25" fmla="*/ 596 h 598"/>
                <a:gd name="T26" fmla="*/ 39 w 127"/>
                <a:gd name="T27" fmla="*/ 593 h 598"/>
                <a:gd name="T28" fmla="*/ 27 w 127"/>
                <a:gd name="T29" fmla="*/ 586 h 598"/>
                <a:gd name="T30" fmla="*/ 18 w 127"/>
                <a:gd name="T31" fmla="*/ 579 h 598"/>
                <a:gd name="T32" fmla="*/ 10 w 127"/>
                <a:gd name="T33" fmla="*/ 569 h 598"/>
                <a:gd name="T34" fmla="*/ 5 w 127"/>
                <a:gd name="T35" fmla="*/ 559 h 598"/>
                <a:gd name="T36" fmla="*/ 1 w 127"/>
                <a:gd name="T37" fmla="*/ 547 h 598"/>
                <a:gd name="T38" fmla="*/ 0 w 127"/>
                <a:gd name="T39" fmla="*/ 534 h 598"/>
                <a:gd name="T40" fmla="*/ 0 w 127"/>
                <a:gd name="T41" fmla="*/ 64 h 598"/>
                <a:gd name="T42" fmla="*/ 0 w 127"/>
                <a:gd name="T43" fmla="*/ 64 h 598"/>
                <a:gd name="T44" fmla="*/ 1 w 127"/>
                <a:gd name="T45" fmla="*/ 51 h 598"/>
                <a:gd name="T46" fmla="*/ 5 w 127"/>
                <a:gd name="T47" fmla="*/ 39 h 598"/>
                <a:gd name="T48" fmla="*/ 10 w 127"/>
                <a:gd name="T49" fmla="*/ 29 h 598"/>
                <a:gd name="T50" fmla="*/ 18 w 127"/>
                <a:gd name="T51" fmla="*/ 19 h 598"/>
                <a:gd name="T52" fmla="*/ 27 w 127"/>
                <a:gd name="T53" fmla="*/ 12 h 598"/>
                <a:gd name="T54" fmla="*/ 39 w 127"/>
                <a:gd name="T55" fmla="*/ 5 h 598"/>
                <a:gd name="T56" fmla="*/ 51 w 127"/>
                <a:gd name="T57" fmla="*/ 2 h 598"/>
                <a:gd name="T58" fmla="*/ 62 w 127"/>
                <a:gd name="T59" fmla="*/ 0 h 598"/>
                <a:gd name="T60" fmla="*/ 62 w 127"/>
                <a:gd name="T61" fmla="*/ 0 h 598"/>
                <a:gd name="T62" fmla="*/ 62 w 127"/>
                <a:gd name="T63" fmla="*/ 0 h 598"/>
                <a:gd name="T64" fmla="*/ 76 w 127"/>
                <a:gd name="T65" fmla="*/ 2 h 598"/>
                <a:gd name="T66" fmla="*/ 88 w 127"/>
                <a:gd name="T67" fmla="*/ 5 h 598"/>
                <a:gd name="T68" fmla="*/ 98 w 127"/>
                <a:gd name="T69" fmla="*/ 12 h 598"/>
                <a:gd name="T70" fmla="*/ 108 w 127"/>
                <a:gd name="T71" fmla="*/ 19 h 598"/>
                <a:gd name="T72" fmla="*/ 115 w 127"/>
                <a:gd name="T73" fmla="*/ 29 h 598"/>
                <a:gd name="T74" fmla="*/ 122 w 127"/>
                <a:gd name="T75" fmla="*/ 39 h 598"/>
                <a:gd name="T76" fmla="*/ 125 w 127"/>
                <a:gd name="T77" fmla="*/ 51 h 598"/>
                <a:gd name="T78" fmla="*/ 127 w 127"/>
                <a:gd name="T79" fmla="*/ 64 h 598"/>
                <a:gd name="T80" fmla="*/ 127 w 127"/>
                <a:gd name="T81" fmla="*/ 534 h 59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27"/>
                <a:gd name="T124" fmla="*/ 0 h 598"/>
                <a:gd name="T125" fmla="*/ 127 w 127"/>
                <a:gd name="T126" fmla="*/ 598 h 59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27" h="598">
                  <a:moveTo>
                    <a:pt x="127" y="534"/>
                  </a:moveTo>
                  <a:lnTo>
                    <a:pt x="127" y="534"/>
                  </a:lnTo>
                  <a:lnTo>
                    <a:pt x="125" y="547"/>
                  </a:lnTo>
                  <a:lnTo>
                    <a:pt x="122" y="559"/>
                  </a:lnTo>
                  <a:lnTo>
                    <a:pt x="115" y="569"/>
                  </a:lnTo>
                  <a:lnTo>
                    <a:pt x="108" y="579"/>
                  </a:lnTo>
                  <a:lnTo>
                    <a:pt x="98" y="586"/>
                  </a:lnTo>
                  <a:lnTo>
                    <a:pt x="88" y="593"/>
                  </a:lnTo>
                  <a:lnTo>
                    <a:pt x="76" y="596"/>
                  </a:lnTo>
                  <a:lnTo>
                    <a:pt x="62" y="598"/>
                  </a:lnTo>
                  <a:lnTo>
                    <a:pt x="62" y="598"/>
                  </a:lnTo>
                  <a:lnTo>
                    <a:pt x="62" y="598"/>
                  </a:lnTo>
                  <a:lnTo>
                    <a:pt x="51" y="596"/>
                  </a:lnTo>
                  <a:lnTo>
                    <a:pt x="39" y="593"/>
                  </a:lnTo>
                  <a:lnTo>
                    <a:pt x="27" y="586"/>
                  </a:lnTo>
                  <a:lnTo>
                    <a:pt x="18" y="579"/>
                  </a:lnTo>
                  <a:lnTo>
                    <a:pt x="10" y="569"/>
                  </a:lnTo>
                  <a:lnTo>
                    <a:pt x="5" y="559"/>
                  </a:lnTo>
                  <a:lnTo>
                    <a:pt x="1" y="547"/>
                  </a:lnTo>
                  <a:lnTo>
                    <a:pt x="0" y="53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" y="51"/>
                  </a:lnTo>
                  <a:lnTo>
                    <a:pt x="5" y="39"/>
                  </a:lnTo>
                  <a:lnTo>
                    <a:pt x="10" y="29"/>
                  </a:lnTo>
                  <a:lnTo>
                    <a:pt x="18" y="19"/>
                  </a:lnTo>
                  <a:lnTo>
                    <a:pt x="27" y="12"/>
                  </a:lnTo>
                  <a:lnTo>
                    <a:pt x="39" y="5"/>
                  </a:lnTo>
                  <a:lnTo>
                    <a:pt x="51" y="2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76" y="2"/>
                  </a:lnTo>
                  <a:lnTo>
                    <a:pt x="88" y="5"/>
                  </a:lnTo>
                  <a:lnTo>
                    <a:pt x="98" y="12"/>
                  </a:lnTo>
                  <a:lnTo>
                    <a:pt x="108" y="19"/>
                  </a:lnTo>
                  <a:lnTo>
                    <a:pt x="115" y="29"/>
                  </a:lnTo>
                  <a:lnTo>
                    <a:pt x="122" y="39"/>
                  </a:lnTo>
                  <a:lnTo>
                    <a:pt x="125" y="51"/>
                  </a:lnTo>
                  <a:lnTo>
                    <a:pt x="127" y="64"/>
                  </a:lnTo>
                  <a:lnTo>
                    <a:pt x="127" y="5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26643" name="Freeform 260"/>
            <p:cNvSpPr>
              <a:spLocks noChangeArrowheads="1"/>
            </p:cNvSpPr>
            <p:nvPr/>
          </p:nvSpPr>
          <p:spPr bwMode="auto">
            <a:xfrm>
              <a:off x="323850" y="1346200"/>
              <a:ext cx="101600" cy="474663"/>
            </a:xfrm>
            <a:custGeom>
              <a:avLst/>
              <a:gdLst>
                <a:gd name="T0" fmla="*/ 127 w 127"/>
                <a:gd name="T1" fmla="*/ 534 h 598"/>
                <a:gd name="T2" fmla="*/ 127 w 127"/>
                <a:gd name="T3" fmla="*/ 534 h 598"/>
                <a:gd name="T4" fmla="*/ 126 w 127"/>
                <a:gd name="T5" fmla="*/ 547 h 598"/>
                <a:gd name="T6" fmla="*/ 122 w 127"/>
                <a:gd name="T7" fmla="*/ 559 h 598"/>
                <a:gd name="T8" fmla="*/ 115 w 127"/>
                <a:gd name="T9" fmla="*/ 569 h 598"/>
                <a:gd name="T10" fmla="*/ 109 w 127"/>
                <a:gd name="T11" fmla="*/ 579 h 598"/>
                <a:gd name="T12" fmla="*/ 98 w 127"/>
                <a:gd name="T13" fmla="*/ 586 h 598"/>
                <a:gd name="T14" fmla="*/ 88 w 127"/>
                <a:gd name="T15" fmla="*/ 593 h 598"/>
                <a:gd name="T16" fmla="*/ 76 w 127"/>
                <a:gd name="T17" fmla="*/ 596 h 598"/>
                <a:gd name="T18" fmla="*/ 63 w 127"/>
                <a:gd name="T19" fmla="*/ 598 h 598"/>
                <a:gd name="T20" fmla="*/ 63 w 127"/>
                <a:gd name="T21" fmla="*/ 598 h 598"/>
                <a:gd name="T22" fmla="*/ 63 w 127"/>
                <a:gd name="T23" fmla="*/ 598 h 598"/>
                <a:gd name="T24" fmla="*/ 51 w 127"/>
                <a:gd name="T25" fmla="*/ 596 h 598"/>
                <a:gd name="T26" fmla="*/ 39 w 127"/>
                <a:gd name="T27" fmla="*/ 593 h 598"/>
                <a:gd name="T28" fmla="*/ 27 w 127"/>
                <a:gd name="T29" fmla="*/ 586 h 598"/>
                <a:gd name="T30" fmla="*/ 19 w 127"/>
                <a:gd name="T31" fmla="*/ 579 h 598"/>
                <a:gd name="T32" fmla="*/ 10 w 127"/>
                <a:gd name="T33" fmla="*/ 569 h 598"/>
                <a:gd name="T34" fmla="*/ 5 w 127"/>
                <a:gd name="T35" fmla="*/ 559 h 598"/>
                <a:gd name="T36" fmla="*/ 2 w 127"/>
                <a:gd name="T37" fmla="*/ 547 h 598"/>
                <a:gd name="T38" fmla="*/ 0 w 127"/>
                <a:gd name="T39" fmla="*/ 534 h 598"/>
                <a:gd name="T40" fmla="*/ 0 w 127"/>
                <a:gd name="T41" fmla="*/ 64 h 598"/>
                <a:gd name="T42" fmla="*/ 0 w 127"/>
                <a:gd name="T43" fmla="*/ 64 h 598"/>
                <a:gd name="T44" fmla="*/ 2 w 127"/>
                <a:gd name="T45" fmla="*/ 51 h 598"/>
                <a:gd name="T46" fmla="*/ 5 w 127"/>
                <a:gd name="T47" fmla="*/ 39 h 598"/>
                <a:gd name="T48" fmla="*/ 10 w 127"/>
                <a:gd name="T49" fmla="*/ 29 h 598"/>
                <a:gd name="T50" fmla="*/ 19 w 127"/>
                <a:gd name="T51" fmla="*/ 19 h 598"/>
                <a:gd name="T52" fmla="*/ 27 w 127"/>
                <a:gd name="T53" fmla="*/ 12 h 598"/>
                <a:gd name="T54" fmla="*/ 39 w 127"/>
                <a:gd name="T55" fmla="*/ 5 h 598"/>
                <a:gd name="T56" fmla="*/ 51 w 127"/>
                <a:gd name="T57" fmla="*/ 2 h 598"/>
                <a:gd name="T58" fmla="*/ 63 w 127"/>
                <a:gd name="T59" fmla="*/ 0 h 598"/>
                <a:gd name="T60" fmla="*/ 63 w 127"/>
                <a:gd name="T61" fmla="*/ 0 h 598"/>
                <a:gd name="T62" fmla="*/ 63 w 127"/>
                <a:gd name="T63" fmla="*/ 0 h 598"/>
                <a:gd name="T64" fmla="*/ 76 w 127"/>
                <a:gd name="T65" fmla="*/ 2 h 598"/>
                <a:gd name="T66" fmla="*/ 88 w 127"/>
                <a:gd name="T67" fmla="*/ 5 h 598"/>
                <a:gd name="T68" fmla="*/ 98 w 127"/>
                <a:gd name="T69" fmla="*/ 12 h 598"/>
                <a:gd name="T70" fmla="*/ 109 w 127"/>
                <a:gd name="T71" fmla="*/ 19 h 598"/>
                <a:gd name="T72" fmla="*/ 115 w 127"/>
                <a:gd name="T73" fmla="*/ 29 h 598"/>
                <a:gd name="T74" fmla="*/ 122 w 127"/>
                <a:gd name="T75" fmla="*/ 39 h 598"/>
                <a:gd name="T76" fmla="*/ 126 w 127"/>
                <a:gd name="T77" fmla="*/ 51 h 598"/>
                <a:gd name="T78" fmla="*/ 127 w 127"/>
                <a:gd name="T79" fmla="*/ 64 h 598"/>
                <a:gd name="T80" fmla="*/ 127 w 127"/>
                <a:gd name="T81" fmla="*/ 534 h 59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27"/>
                <a:gd name="T124" fmla="*/ 0 h 598"/>
                <a:gd name="T125" fmla="*/ 127 w 127"/>
                <a:gd name="T126" fmla="*/ 598 h 59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27" h="598">
                  <a:moveTo>
                    <a:pt x="127" y="534"/>
                  </a:moveTo>
                  <a:lnTo>
                    <a:pt x="127" y="534"/>
                  </a:lnTo>
                  <a:lnTo>
                    <a:pt x="126" y="547"/>
                  </a:lnTo>
                  <a:lnTo>
                    <a:pt x="122" y="559"/>
                  </a:lnTo>
                  <a:lnTo>
                    <a:pt x="115" y="569"/>
                  </a:lnTo>
                  <a:lnTo>
                    <a:pt x="109" y="579"/>
                  </a:lnTo>
                  <a:lnTo>
                    <a:pt x="98" y="586"/>
                  </a:lnTo>
                  <a:lnTo>
                    <a:pt x="88" y="593"/>
                  </a:lnTo>
                  <a:lnTo>
                    <a:pt x="76" y="596"/>
                  </a:lnTo>
                  <a:lnTo>
                    <a:pt x="63" y="598"/>
                  </a:lnTo>
                  <a:lnTo>
                    <a:pt x="63" y="598"/>
                  </a:lnTo>
                  <a:lnTo>
                    <a:pt x="63" y="598"/>
                  </a:lnTo>
                  <a:lnTo>
                    <a:pt x="51" y="596"/>
                  </a:lnTo>
                  <a:lnTo>
                    <a:pt x="39" y="593"/>
                  </a:lnTo>
                  <a:lnTo>
                    <a:pt x="27" y="586"/>
                  </a:lnTo>
                  <a:lnTo>
                    <a:pt x="19" y="579"/>
                  </a:lnTo>
                  <a:lnTo>
                    <a:pt x="10" y="569"/>
                  </a:lnTo>
                  <a:lnTo>
                    <a:pt x="5" y="559"/>
                  </a:lnTo>
                  <a:lnTo>
                    <a:pt x="2" y="547"/>
                  </a:lnTo>
                  <a:lnTo>
                    <a:pt x="0" y="53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2" y="51"/>
                  </a:lnTo>
                  <a:lnTo>
                    <a:pt x="5" y="39"/>
                  </a:lnTo>
                  <a:lnTo>
                    <a:pt x="10" y="29"/>
                  </a:lnTo>
                  <a:lnTo>
                    <a:pt x="19" y="19"/>
                  </a:lnTo>
                  <a:lnTo>
                    <a:pt x="27" y="12"/>
                  </a:lnTo>
                  <a:lnTo>
                    <a:pt x="39" y="5"/>
                  </a:lnTo>
                  <a:lnTo>
                    <a:pt x="51" y="2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76" y="2"/>
                  </a:lnTo>
                  <a:lnTo>
                    <a:pt x="88" y="5"/>
                  </a:lnTo>
                  <a:lnTo>
                    <a:pt x="98" y="12"/>
                  </a:lnTo>
                  <a:lnTo>
                    <a:pt x="109" y="19"/>
                  </a:lnTo>
                  <a:lnTo>
                    <a:pt x="115" y="29"/>
                  </a:lnTo>
                  <a:lnTo>
                    <a:pt x="122" y="39"/>
                  </a:lnTo>
                  <a:lnTo>
                    <a:pt x="126" y="51"/>
                  </a:lnTo>
                  <a:lnTo>
                    <a:pt x="127" y="64"/>
                  </a:lnTo>
                  <a:lnTo>
                    <a:pt x="127" y="5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26644" name="Freeform 261"/>
            <p:cNvSpPr>
              <a:spLocks noChangeArrowheads="1"/>
            </p:cNvSpPr>
            <p:nvPr/>
          </p:nvSpPr>
          <p:spPr bwMode="auto">
            <a:xfrm>
              <a:off x="125413" y="1009650"/>
              <a:ext cx="360363" cy="406400"/>
            </a:xfrm>
            <a:custGeom>
              <a:avLst/>
              <a:gdLst>
                <a:gd name="T0" fmla="*/ 384 w 453"/>
                <a:gd name="T1" fmla="*/ 434 h 512"/>
                <a:gd name="T2" fmla="*/ 381 w 453"/>
                <a:gd name="T3" fmla="*/ 458 h 512"/>
                <a:gd name="T4" fmla="*/ 374 w 453"/>
                <a:gd name="T5" fmla="*/ 477 h 512"/>
                <a:gd name="T6" fmla="*/ 362 w 453"/>
                <a:gd name="T7" fmla="*/ 490 h 512"/>
                <a:gd name="T8" fmla="*/ 345 w 453"/>
                <a:gd name="T9" fmla="*/ 500 h 512"/>
                <a:gd name="T10" fmla="*/ 304 w 453"/>
                <a:gd name="T11" fmla="*/ 510 h 512"/>
                <a:gd name="T12" fmla="*/ 254 w 453"/>
                <a:gd name="T13" fmla="*/ 512 h 512"/>
                <a:gd name="T14" fmla="*/ 198 w 453"/>
                <a:gd name="T15" fmla="*/ 512 h 512"/>
                <a:gd name="T16" fmla="*/ 149 w 453"/>
                <a:gd name="T17" fmla="*/ 510 h 512"/>
                <a:gd name="T18" fmla="*/ 106 w 453"/>
                <a:gd name="T19" fmla="*/ 500 h 512"/>
                <a:gd name="T20" fmla="*/ 91 w 453"/>
                <a:gd name="T21" fmla="*/ 490 h 512"/>
                <a:gd name="T22" fmla="*/ 79 w 453"/>
                <a:gd name="T23" fmla="*/ 477 h 512"/>
                <a:gd name="T24" fmla="*/ 71 w 453"/>
                <a:gd name="T25" fmla="*/ 458 h 512"/>
                <a:gd name="T26" fmla="*/ 69 w 453"/>
                <a:gd name="T27" fmla="*/ 434 h 512"/>
                <a:gd name="T28" fmla="*/ 69 w 453"/>
                <a:gd name="T29" fmla="*/ 131 h 512"/>
                <a:gd name="T30" fmla="*/ 27 w 453"/>
                <a:gd name="T31" fmla="*/ 104 h 512"/>
                <a:gd name="T32" fmla="*/ 10 w 453"/>
                <a:gd name="T33" fmla="*/ 89 h 512"/>
                <a:gd name="T34" fmla="*/ 1 w 453"/>
                <a:gd name="T35" fmla="*/ 73 h 512"/>
                <a:gd name="T36" fmla="*/ 0 w 453"/>
                <a:gd name="T37" fmla="*/ 61 h 512"/>
                <a:gd name="T38" fmla="*/ 5 w 453"/>
                <a:gd name="T39" fmla="*/ 50 h 512"/>
                <a:gd name="T40" fmla="*/ 22 w 453"/>
                <a:gd name="T41" fmla="*/ 36 h 512"/>
                <a:gd name="T42" fmla="*/ 55 w 453"/>
                <a:gd name="T43" fmla="*/ 21 h 512"/>
                <a:gd name="T44" fmla="*/ 99 w 453"/>
                <a:gd name="T45" fmla="*/ 11 h 512"/>
                <a:gd name="T46" fmla="*/ 164 w 453"/>
                <a:gd name="T47" fmla="*/ 2 h 512"/>
                <a:gd name="T48" fmla="*/ 254 w 453"/>
                <a:gd name="T49" fmla="*/ 0 h 512"/>
                <a:gd name="T50" fmla="*/ 287 w 453"/>
                <a:gd name="T51" fmla="*/ 2 h 512"/>
                <a:gd name="T52" fmla="*/ 354 w 453"/>
                <a:gd name="T53" fmla="*/ 11 h 512"/>
                <a:gd name="T54" fmla="*/ 398 w 453"/>
                <a:gd name="T55" fmla="*/ 22 h 512"/>
                <a:gd name="T56" fmla="*/ 433 w 453"/>
                <a:gd name="T57" fmla="*/ 38 h 512"/>
                <a:gd name="T58" fmla="*/ 450 w 453"/>
                <a:gd name="T59" fmla="*/ 51 h 512"/>
                <a:gd name="T60" fmla="*/ 453 w 453"/>
                <a:gd name="T61" fmla="*/ 63 h 512"/>
                <a:gd name="T62" fmla="*/ 452 w 453"/>
                <a:gd name="T63" fmla="*/ 75 h 512"/>
                <a:gd name="T64" fmla="*/ 443 w 453"/>
                <a:gd name="T65" fmla="*/ 89 h 512"/>
                <a:gd name="T66" fmla="*/ 426 w 453"/>
                <a:gd name="T67" fmla="*/ 105 h 512"/>
                <a:gd name="T68" fmla="*/ 384 w 453"/>
                <a:gd name="T69" fmla="*/ 131 h 51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53"/>
                <a:gd name="T106" fmla="*/ 0 h 512"/>
                <a:gd name="T107" fmla="*/ 453 w 453"/>
                <a:gd name="T108" fmla="*/ 512 h 51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53" h="512">
                  <a:moveTo>
                    <a:pt x="384" y="434"/>
                  </a:moveTo>
                  <a:lnTo>
                    <a:pt x="384" y="434"/>
                  </a:lnTo>
                  <a:lnTo>
                    <a:pt x="382" y="448"/>
                  </a:lnTo>
                  <a:lnTo>
                    <a:pt x="381" y="458"/>
                  </a:lnTo>
                  <a:lnTo>
                    <a:pt x="377" y="468"/>
                  </a:lnTo>
                  <a:lnTo>
                    <a:pt x="374" y="477"/>
                  </a:lnTo>
                  <a:lnTo>
                    <a:pt x="367" y="485"/>
                  </a:lnTo>
                  <a:lnTo>
                    <a:pt x="362" y="490"/>
                  </a:lnTo>
                  <a:lnTo>
                    <a:pt x="354" y="495"/>
                  </a:lnTo>
                  <a:lnTo>
                    <a:pt x="345" y="500"/>
                  </a:lnTo>
                  <a:lnTo>
                    <a:pt x="326" y="507"/>
                  </a:lnTo>
                  <a:lnTo>
                    <a:pt x="304" y="510"/>
                  </a:lnTo>
                  <a:lnTo>
                    <a:pt x="279" y="512"/>
                  </a:lnTo>
                  <a:lnTo>
                    <a:pt x="254" y="512"/>
                  </a:lnTo>
                  <a:lnTo>
                    <a:pt x="198" y="512"/>
                  </a:lnTo>
                  <a:lnTo>
                    <a:pt x="198" y="512"/>
                  </a:lnTo>
                  <a:lnTo>
                    <a:pt x="172" y="512"/>
                  </a:lnTo>
                  <a:lnTo>
                    <a:pt x="149" y="510"/>
                  </a:lnTo>
                  <a:lnTo>
                    <a:pt x="127" y="507"/>
                  </a:lnTo>
                  <a:lnTo>
                    <a:pt x="106" y="500"/>
                  </a:lnTo>
                  <a:lnTo>
                    <a:pt x="98" y="495"/>
                  </a:lnTo>
                  <a:lnTo>
                    <a:pt x="91" y="490"/>
                  </a:lnTo>
                  <a:lnTo>
                    <a:pt x="84" y="485"/>
                  </a:lnTo>
                  <a:lnTo>
                    <a:pt x="79" y="477"/>
                  </a:lnTo>
                  <a:lnTo>
                    <a:pt x="74" y="468"/>
                  </a:lnTo>
                  <a:lnTo>
                    <a:pt x="71" y="458"/>
                  </a:lnTo>
                  <a:lnTo>
                    <a:pt x="69" y="448"/>
                  </a:lnTo>
                  <a:lnTo>
                    <a:pt x="69" y="434"/>
                  </a:lnTo>
                  <a:lnTo>
                    <a:pt x="69" y="131"/>
                  </a:lnTo>
                  <a:lnTo>
                    <a:pt x="69" y="131"/>
                  </a:lnTo>
                  <a:lnTo>
                    <a:pt x="38" y="112"/>
                  </a:lnTo>
                  <a:lnTo>
                    <a:pt x="27" y="104"/>
                  </a:lnTo>
                  <a:lnTo>
                    <a:pt x="18" y="95"/>
                  </a:lnTo>
                  <a:lnTo>
                    <a:pt x="10" y="89"/>
                  </a:lnTo>
                  <a:lnTo>
                    <a:pt x="5" y="80"/>
                  </a:lnTo>
                  <a:lnTo>
                    <a:pt x="1" y="73"/>
                  </a:lnTo>
                  <a:lnTo>
                    <a:pt x="0" y="68"/>
                  </a:lnTo>
                  <a:lnTo>
                    <a:pt x="0" y="61"/>
                  </a:lnTo>
                  <a:lnTo>
                    <a:pt x="1" y="55"/>
                  </a:lnTo>
                  <a:lnTo>
                    <a:pt x="5" y="50"/>
                  </a:lnTo>
                  <a:lnTo>
                    <a:pt x="10" y="44"/>
                  </a:lnTo>
                  <a:lnTo>
                    <a:pt x="22" y="36"/>
                  </a:lnTo>
                  <a:lnTo>
                    <a:pt x="37" y="28"/>
                  </a:lnTo>
                  <a:lnTo>
                    <a:pt x="55" y="21"/>
                  </a:lnTo>
                  <a:lnTo>
                    <a:pt x="77" y="14"/>
                  </a:lnTo>
                  <a:lnTo>
                    <a:pt x="99" y="11"/>
                  </a:lnTo>
                  <a:lnTo>
                    <a:pt x="121" y="7"/>
                  </a:lnTo>
                  <a:lnTo>
                    <a:pt x="164" y="2"/>
                  </a:lnTo>
                  <a:lnTo>
                    <a:pt x="198" y="0"/>
                  </a:lnTo>
                  <a:lnTo>
                    <a:pt x="254" y="0"/>
                  </a:lnTo>
                  <a:lnTo>
                    <a:pt x="254" y="0"/>
                  </a:lnTo>
                  <a:lnTo>
                    <a:pt x="287" y="2"/>
                  </a:lnTo>
                  <a:lnTo>
                    <a:pt x="332" y="7"/>
                  </a:lnTo>
                  <a:lnTo>
                    <a:pt x="354" y="11"/>
                  </a:lnTo>
                  <a:lnTo>
                    <a:pt x="377" y="16"/>
                  </a:lnTo>
                  <a:lnTo>
                    <a:pt x="398" y="22"/>
                  </a:lnTo>
                  <a:lnTo>
                    <a:pt x="418" y="29"/>
                  </a:lnTo>
                  <a:lnTo>
                    <a:pt x="433" y="38"/>
                  </a:lnTo>
                  <a:lnTo>
                    <a:pt x="445" y="46"/>
                  </a:lnTo>
                  <a:lnTo>
                    <a:pt x="450" y="51"/>
                  </a:lnTo>
                  <a:lnTo>
                    <a:pt x="452" y="56"/>
                  </a:lnTo>
                  <a:lnTo>
                    <a:pt x="453" y="63"/>
                  </a:lnTo>
                  <a:lnTo>
                    <a:pt x="453" y="68"/>
                  </a:lnTo>
                  <a:lnTo>
                    <a:pt x="452" y="75"/>
                  </a:lnTo>
                  <a:lnTo>
                    <a:pt x="448" y="82"/>
                  </a:lnTo>
                  <a:lnTo>
                    <a:pt x="443" y="89"/>
                  </a:lnTo>
                  <a:lnTo>
                    <a:pt x="437" y="97"/>
                  </a:lnTo>
                  <a:lnTo>
                    <a:pt x="426" y="105"/>
                  </a:lnTo>
                  <a:lnTo>
                    <a:pt x="415" y="112"/>
                  </a:lnTo>
                  <a:lnTo>
                    <a:pt x="384" y="131"/>
                  </a:lnTo>
                  <a:lnTo>
                    <a:pt x="384" y="4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26645" name="Rectangle 262"/>
            <p:cNvSpPr>
              <a:spLocks noChangeArrowheads="1"/>
            </p:cNvSpPr>
            <p:nvPr/>
          </p:nvSpPr>
          <p:spPr bwMode="auto">
            <a:xfrm>
              <a:off x="623888" y="1281113"/>
              <a:ext cx="558800" cy="698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26646" name="Rectangle 263"/>
            <p:cNvSpPr>
              <a:spLocks noChangeArrowheads="1"/>
            </p:cNvSpPr>
            <p:nvPr/>
          </p:nvSpPr>
          <p:spPr bwMode="auto">
            <a:xfrm>
              <a:off x="1320800" y="1550988"/>
              <a:ext cx="558800" cy="4286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26647" name="Rectangle 264"/>
            <p:cNvSpPr>
              <a:spLocks noChangeArrowheads="1"/>
            </p:cNvSpPr>
            <p:nvPr/>
          </p:nvSpPr>
          <p:spPr bwMode="auto">
            <a:xfrm>
              <a:off x="0" y="1809750"/>
              <a:ext cx="558800" cy="1698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26648" name="Freeform 265"/>
            <p:cNvSpPr>
              <a:spLocks noChangeArrowheads="1"/>
            </p:cNvSpPr>
            <p:nvPr/>
          </p:nvSpPr>
          <p:spPr bwMode="auto">
            <a:xfrm>
              <a:off x="608013" y="244475"/>
              <a:ext cx="198438" cy="231775"/>
            </a:xfrm>
            <a:custGeom>
              <a:avLst/>
              <a:gdLst>
                <a:gd name="T0" fmla="*/ 13 w 250"/>
                <a:gd name="T1" fmla="*/ 87 h 292"/>
                <a:gd name="T2" fmla="*/ 13 w 250"/>
                <a:gd name="T3" fmla="*/ 87 h 292"/>
                <a:gd name="T4" fmla="*/ 8 w 250"/>
                <a:gd name="T5" fmla="*/ 80 h 292"/>
                <a:gd name="T6" fmla="*/ 3 w 250"/>
                <a:gd name="T7" fmla="*/ 70 h 292"/>
                <a:gd name="T8" fmla="*/ 0 w 250"/>
                <a:gd name="T9" fmla="*/ 61 h 292"/>
                <a:gd name="T10" fmla="*/ 0 w 250"/>
                <a:gd name="T11" fmla="*/ 51 h 292"/>
                <a:gd name="T12" fmla="*/ 0 w 250"/>
                <a:gd name="T13" fmla="*/ 41 h 292"/>
                <a:gd name="T14" fmla="*/ 3 w 250"/>
                <a:gd name="T15" fmla="*/ 33 h 292"/>
                <a:gd name="T16" fmla="*/ 8 w 250"/>
                <a:gd name="T17" fmla="*/ 24 h 292"/>
                <a:gd name="T18" fmla="*/ 13 w 250"/>
                <a:gd name="T19" fmla="*/ 16 h 292"/>
                <a:gd name="T20" fmla="*/ 13 w 250"/>
                <a:gd name="T21" fmla="*/ 16 h 292"/>
                <a:gd name="T22" fmla="*/ 13 w 250"/>
                <a:gd name="T23" fmla="*/ 16 h 292"/>
                <a:gd name="T24" fmla="*/ 22 w 250"/>
                <a:gd name="T25" fmla="*/ 9 h 292"/>
                <a:gd name="T26" fmla="*/ 30 w 250"/>
                <a:gd name="T27" fmla="*/ 4 h 292"/>
                <a:gd name="T28" fmla="*/ 40 w 250"/>
                <a:gd name="T29" fmla="*/ 2 h 292"/>
                <a:gd name="T30" fmla="*/ 50 w 250"/>
                <a:gd name="T31" fmla="*/ 0 h 292"/>
                <a:gd name="T32" fmla="*/ 59 w 250"/>
                <a:gd name="T33" fmla="*/ 2 h 292"/>
                <a:gd name="T34" fmla="*/ 69 w 250"/>
                <a:gd name="T35" fmla="*/ 4 h 292"/>
                <a:gd name="T36" fmla="*/ 78 w 250"/>
                <a:gd name="T37" fmla="*/ 9 h 292"/>
                <a:gd name="T38" fmla="*/ 86 w 250"/>
                <a:gd name="T39" fmla="*/ 16 h 292"/>
                <a:gd name="T40" fmla="*/ 235 w 250"/>
                <a:gd name="T41" fmla="*/ 205 h 292"/>
                <a:gd name="T42" fmla="*/ 235 w 250"/>
                <a:gd name="T43" fmla="*/ 205 h 292"/>
                <a:gd name="T44" fmla="*/ 242 w 250"/>
                <a:gd name="T45" fmla="*/ 214 h 292"/>
                <a:gd name="T46" fmla="*/ 247 w 250"/>
                <a:gd name="T47" fmla="*/ 222 h 292"/>
                <a:gd name="T48" fmla="*/ 250 w 250"/>
                <a:gd name="T49" fmla="*/ 231 h 292"/>
                <a:gd name="T50" fmla="*/ 250 w 250"/>
                <a:gd name="T51" fmla="*/ 241 h 292"/>
                <a:gd name="T52" fmla="*/ 250 w 250"/>
                <a:gd name="T53" fmla="*/ 251 h 292"/>
                <a:gd name="T54" fmla="*/ 247 w 250"/>
                <a:gd name="T55" fmla="*/ 260 h 292"/>
                <a:gd name="T56" fmla="*/ 242 w 250"/>
                <a:gd name="T57" fmla="*/ 270 h 292"/>
                <a:gd name="T58" fmla="*/ 235 w 250"/>
                <a:gd name="T59" fmla="*/ 277 h 292"/>
                <a:gd name="T60" fmla="*/ 235 w 250"/>
                <a:gd name="T61" fmla="*/ 277 h 292"/>
                <a:gd name="T62" fmla="*/ 235 w 250"/>
                <a:gd name="T63" fmla="*/ 277 h 292"/>
                <a:gd name="T64" fmla="*/ 228 w 250"/>
                <a:gd name="T65" fmla="*/ 283 h 292"/>
                <a:gd name="T66" fmla="*/ 218 w 250"/>
                <a:gd name="T67" fmla="*/ 288 h 292"/>
                <a:gd name="T68" fmla="*/ 210 w 250"/>
                <a:gd name="T69" fmla="*/ 292 h 292"/>
                <a:gd name="T70" fmla="*/ 199 w 250"/>
                <a:gd name="T71" fmla="*/ 292 h 292"/>
                <a:gd name="T72" fmla="*/ 189 w 250"/>
                <a:gd name="T73" fmla="*/ 292 h 292"/>
                <a:gd name="T74" fmla="*/ 181 w 250"/>
                <a:gd name="T75" fmla="*/ 288 h 292"/>
                <a:gd name="T76" fmla="*/ 171 w 250"/>
                <a:gd name="T77" fmla="*/ 283 h 292"/>
                <a:gd name="T78" fmla="*/ 164 w 250"/>
                <a:gd name="T79" fmla="*/ 277 h 292"/>
                <a:gd name="T80" fmla="*/ 13 w 250"/>
                <a:gd name="T81" fmla="*/ 87 h 29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50"/>
                <a:gd name="T124" fmla="*/ 0 h 292"/>
                <a:gd name="T125" fmla="*/ 250 w 250"/>
                <a:gd name="T126" fmla="*/ 292 h 29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50" h="292">
                  <a:moveTo>
                    <a:pt x="13" y="87"/>
                  </a:moveTo>
                  <a:lnTo>
                    <a:pt x="13" y="87"/>
                  </a:lnTo>
                  <a:lnTo>
                    <a:pt x="8" y="80"/>
                  </a:lnTo>
                  <a:lnTo>
                    <a:pt x="3" y="70"/>
                  </a:lnTo>
                  <a:lnTo>
                    <a:pt x="0" y="61"/>
                  </a:lnTo>
                  <a:lnTo>
                    <a:pt x="0" y="51"/>
                  </a:lnTo>
                  <a:lnTo>
                    <a:pt x="0" y="41"/>
                  </a:lnTo>
                  <a:lnTo>
                    <a:pt x="3" y="33"/>
                  </a:lnTo>
                  <a:lnTo>
                    <a:pt x="8" y="24"/>
                  </a:lnTo>
                  <a:lnTo>
                    <a:pt x="13" y="16"/>
                  </a:lnTo>
                  <a:lnTo>
                    <a:pt x="13" y="16"/>
                  </a:lnTo>
                  <a:lnTo>
                    <a:pt x="13" y="16"/>
                  </a:lnTo>
                  <a:lnTo>
                    <a:pt x="22" y="9"/>
                  </a:lnTo>
                  <a:lnTo>
                    <a:pt x="30" y="4"/>
                  </a:lnTo>
                  <a:lnTo>
                    <a:pt x="40" y="2"/>
                  </a:lnTo>
                  <a:lnTo>
                    <a:pt x="50" y="0"/>
                  </a:lnTo>
                  <a:lnTo>
                    <a:pt x="59" y="2"/>
                  </a:lnTo>
                  <a:lnTo>
                    <a:pt x="69" y="4"/>
                  </a:lnTo>
                  <a:lnTo>
                    <a:pt x="78" y="9"/>
                  </a:lnTo>
                  <a:lnTo>
                    <a:pt x="86" y="16"/>
                  </a:lnTo>
                  <a:lnTo>
                    <a:pt x="235" y="205"/>
                  </a:lnTo>
                  <a:lnTo>
                    <a:pt x="235" y="205"/>
                  </a:lnTo>
                  <a:lnTo>
                    <a:pt x="242" y="214"/>
                  </a:lnTo>
                  <a:lnTo>
                    <a:pt x="247" y="222"/>
                  </a:lnTo>
                  <a:lnTo>
                    <a:pt x="250" y="231"/>
                  </a:lnTo>
                  <a:lnTo>
                    <a:pt x="250" y="241"/>
                  </a:lnTo>
                  <a:lnTo>
                    <a:pt x="250" y="251"/>
                  </a:lnTo>
                  <a:lnTo>
                    <a:pt x="247" y="260"/>
                  </a:lnTo>
                  <a:lnTo>
                    <a:pt x="242" y="270"/>
                  </a:lnTo>
                  <a:lnTo>
                    <a:pt x="235" y="277"/>
                  </a:lnTo>
                  <a:lnTo>
                    <a:pt x="235" y="277"/>
                  </a:lnTo>
                  <a:lnTo>
                    <a:pt x="235" y="277"/>
                  </a:lnTo>
                  <a:lnTo>
                    <a:pt x="228" y="283"/>
                  </a:lnTo>
                  <a:lnTo>
                    <a:pt x="218" y="288"/>
                  </a:lnTo>
                  <a:lnTo>
                    <a:pt x="210" y="292"/>
                  </a:lnTo>
                  <a:lnTo>
                    <a:pt x="199" y="292"/>
                  </a:lnTo>
                  <a:lnTo>
                    <a:pt x="189" y="292"/>
                  </a:lnTo>
                  <a:lnTo>
                    <a:pt x="181" y="288"/>
                  </a:lnTo>
                  <a:lnTo>
                    <a:pt x="171" y="283"/>
                  </a:lnTo>
                  <a:lnTo>
                    <a:pt x="164" y="277"/>
                  </a:lnTo>
                  <a:lnTo>
                    <a:pt x="13" y="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26649" name="Freeform 266"/>
            <p:cNvSpPr>
              <a:spLocks noChangeArrowheads="1"/>
            </p:cNvSpPr>
            <p:nvPr/>
          </p:nvSpPr>
          <p:spPr bwMode="auto">
            <a:xfrm>
              <a:off x="608013" y="52388"/>
              <a:ext cx="87313" cy="271463"/>
            </a:xfrm>
            <a:custGeom>
              <a:avLst/>
              <a:gdLst>
                <a:gd name="T0" fmla="*/ 8 w 110"/>
                <a:gd name="T1" fmla="*/ 54 h 342"/>
                <a:gd name="T2" fmla="*/ 8 w 110"/>
                <a:gd name="T3" fmla="*/ 54 h 342"/>
                <a:gd name="T4" fmla="*/ 8 w 110"/>
                <a:gd name="T5" fmla="*/ 44 h 342"/>
                <a:gd name="T6" fmla="*/ 11 w 110"/>
                <a:gd name="T7" fmla="*/ 34 h 342"/>
                <a:gd name="T8" fmla="*/ 15 w 110"/>
                <a:gd name="T9" fmla="*/ 25 h 342"/>
                <a:gd name="T10" fmla="*/ 20 w 110"/>
                <a:gd name="T11" fmla="*/ 17 h 342"/>
                <a:gd name="T12" fmla="*/ 27 w 110"/>
                <a:gd name="T13" fmla="*/ 10 h 342"/>
                <a:gd name="T14" fmla="*/ 35 w 110"/>
                <a:gd name="T15" fmla="*/ 5 h 342"/>
                <a:gd name="T16" fmla="*/ 45 w 110"/>
                <a:gd name="T17" fmla="*/ 2 h 342"/>
                <a:gd name="T18" fmla="*/ 56 w 110"/>
                <a:gd name="T19" fmla="*/ 0 h 342"/>
                <a:gd name="T20" fmla="*/ 56 w 110"/>
                <a:gd name="T21" fmla="*/ 0 h 342"/>
                <a:gd name="T22" fmla="*/ 56 w 110"/>
                <a:gd name="T23" fmla="*/ 0 h 342"/>
                <a:gd name="T24" fmla="*/ 66 w 110"/>
                <a:gd name="T25" fmla="*/ 0 h 342"/>
                <a:gd name="T26" fmla="*/ 76 w 110"/>
                <a:gd name="T27" fmla="*/ 2 h 342"/>
                <a:gd name="T28" fmla="*/ 84 w 110"/>
                <a:gd name="T29" fmla="*/ 5 h 342"/>
                <a:gd name="T30" fmla="*/ 93 w 110"/>
                <a:gd name="T31" fmla="*/ 12 h 342"/>
                <a:gd name="T32" fmla="*/ 100 w 110"/>
                <a:gd name="T33" fmla="*/ 19 h 342"/>
                <a:gd name="T34" fmla="*/ 105 w 110"/>
                <a:gd name="T35" fmla="*/ 27 h 342"/>
                <a:gd name="T36" fmla="*/ 108 w 110"/>
                <a:gd name="T37" fmla="*/ 36 h 342"/>
                <a:gd name="T38" fmla="*/ 110 w 110"/>
                <a:gd name="T39" fmla="*/ 46 h 342"/>
                <a:gd name="T40" fmla="*/ 101 w 110"/>
                <a:gd name="T41" fmla="*/ 288 h 342"/>
                <a:gd name="T42" fmla="*/ 101 w 110"/>
                <a:gd name="T43" fmla="*/ 288 h 342"/>
                <a:gd name="T44" fmla="*/ 101 w 110"/>
                <a:gd name="T45" fmla="*/ 298 h 342"/>
                <a:gd name="T46" fmla="*/ 100 w 110"/>
                <a:gd name="T47" fmla="*/ 308 h 342"/>
                <a:gd name="T48" fmla="*/ 94 w 110"/>
                <a:gd name="T49" fmla="*/ 317 h 342"/>
                <a:gd name="T50" fmla="*/ 89 w 110"/>
                <a:gd name="T51" fmla="*/ 325 h 342"/>
                <a:gd name="T52" fmla="*/ 83 w 110"/>
                <a:gd name="T53" fmla="*/ 332 h 342"/>
                <a:gd name="T54" fmla="*/ 74 w 110"/>
                <a:gd name="T55" fmla="*/ 337 h 342"/>
                <a:gd name="T56" fmla="*/ 66 w 110"/>
                <a:gd name="T57" fmla="*/ 341 h 342"/>
                <a:gd name="T58" fmla="*/ 56 w 110"/>
                <a:gd name="T59" fmla="*/ 342 h 342"/>
                <a:gd name="T60" fmla="*/ 56 w 110"/>
                <a:gd name="T61" fmla="*/ 342 h 342"/>
                <a:gd name="T62" fmla="*/ 56 w 110"/>
                <a:gd name="T63" fmla="*/ 342 h 342"/>
                <a:gd name="T64" fmla="*/ 45 w 110"/>
                <a:gd name="T65" fmla="*/ 342 h 342"/>
                <a:gd name="T66" fmla="*/ 35 w 110"/>
                <a:gd name="T67" fmla="*/ 341 h 342"/>
                <a:gd name="T68" fmla="*/ 25 w 110"/>
                <a:gd name="T69" fmla="*/ 336 h 342"/>
                <a:gd name="T70" fmla="*/ 18 w 110"/>
                <a:gd name="T71" fmla="*/ 330 h 342"/>
                <a:gd name="T72" fmla="*/ 11 w 110"/>
                <a:gd name="T73" fmla="*/ 324 h 342"/>
                <a:gd name="T74" fmla="*/ 6 w 110"/>
                <a:gd name="T75" fmla="*/ 315 h 342"/>
                <a:gd name="T76" fmla="*/ 1 w 110"/>
                <a:gd name="T77" fmla="*/ 305 h 342"/>
                <a:gd name="T78" fmla="*/ 0 w 110"/>
                <a:gd name="T79" fmla="*/ 295 h 342"/>
                <a:gd name="T80" fmla="*/ 8 w 110"/>
                <a:gd name="T81" fmla="*/ 54 h 34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10"/>
                <a:gd name="T124" fmla="*/ 0 h 342"/>
                <a:gd name="T125" fmla="*/ 110 w 110"/>
                <a:gd name="T126" fmla="*/ 342 h 34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10" h="342">
                  <a:moveTo>
                    <a:pt x="8" y="54"/>
                  </a:moveTo>
                  <a:lnTo>
                    <a:pt x="8" y="54"/>
                  </a:lnTo>
                  <a:lnTo>
                    <a:pt x="8" y="44"/>
                  </a:lnTo>
                  <a:lnTo>
                    <a:pt x="11" y="34"/>
                  </a:lnTo>
                  <a:lnTo>
                    <a:pt x="15" y="25"/>
                  </a:lnTo>
                  <a:lnTo>
                    <a:pt x="20" y="17"/>
                  </a:lnTo>
                  <a:lnTo>
                    <a:pt x="27" y="10"/>
                  </a:lnTo>
                  <a:lnTo>
                    <a:pt x="35" y="5"/>
                  </a:lnTo>
                  <a:lnTo>
                    <a:pt x="45" y="2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66" y="0"/>
                  </a:lnTo>
                  <a:lnTo>
                    <a:pt x="76" y="2"/>
                  </a:lnTo>
                  <a:lnTo>
                    <a:pt x="84" y="5"/>
                  </a:lnTo>
                  <a:lnTo>
                    <a:pt x="93" y="12"/>
                  </a:lnTo>
                  <a:lnTo>
                    <a:pt x="100" y="19"/>
                  </a:lnTo>
                  <a:lnTo>
                    <a:pt x="105" y="27"/>
                  </a:lnTo>
                  <a:lnTo>
                    <a:pt x="108" y="36"/>
                  </a:lnTo>
                  <a:lnTo>
                    <a:pt x="110" y="46"/>
                  </a:lnTo>
                  <a:lnTo>
                    <a:pt x="101" y="288"/>
                  </a:lnTo>
                  <a:lnTo>
                    <a:pt x="101" y="288"/>
                  </a:lnTo>
                  <a:lnTo>
                    <a:pt x="101" y="298"/>
                  </a:lnTo>
                  <a:lnTo>
                    <a:pt x="100" y="308"/>
                  </a:lnTo>
                  <a:lnTo>
                    <a:pt x="94" y="317"/>
                  </a:lnTo>
                  <a:lnTo>
                    <a:pt x="89" y="325"/>
                  </a:lnTo>
                  <a:lnTo>
                    <a:pt x="83" y="332"/>
                  </a:lnTo>
                  <a:lnTo>
                    <a:pt x="74" y="337"/>
                  </a:lnTo>
                  <a:lnTo>
                    <a:pt x="66" y="341"/>
                  </a:lnTo>
                  <a:lnTo>
                    <a:pt x="56" y="342"/>
                  </a:lnTo>
                  <a:lnTo>
                    <a:pt x="56" y="342"/>
                  </a:lnTo>
                  <a:lnTo>
                    <a:pt x="56" y="342"/>
                  </a:lnTo>
                  <a:lnTo>
                    <a:pt x="45" y="342"/>
                  </a:lnTo>
                  <a:lnTo>
                    <a:pt x="35" y="341"/>
                  </a:lnTo>
                  <a:lnTo>
                    <a:pt x="25" y="336"/>
                  </a:lnTo>
                  <a:lnTo>
                    <a:pt x="18" y="330"/>
                  </a:lnTo>
                  <a:lnTo>
                    <a:pt x="11" y="324"/>
                  </a:lnTo>
                  <a:lnTo>
                    <a:pt x="6" y="315"/>
                  </a:lnTo>
                  <a:lnTo>
                    <a:pt x="1" y="305"/>
                  </a:lnTo>
                  <a:lnTo>
                    <a:pt x="0" y="295"/>
                  </a:lnTo>
                  <a:lnTo>
                    <a:pt x="8" y="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26650" name="Freeform 267"/>
            <p:cNvSpPr>
              <a:spLocks noChangeArrowheads="1"/>
            </p:cNvSpPr>
            <p:nvPr/>
          </p:nvSpPr>
          <p:spPr bwMode="auto">
            <a:xfrm>
              <a:off x="1049338" y="0"/>
              <a:ext cx="157163" cy="471488"/>
            </a:xfrm>
            <a:custGeom>
              <a:avLst/>
              <a:gdLst>
                <a:gd name="T0" fmla="*/ 96 w 196"/>
                <a:gd name="T1" fmla="*/ 36 h 593"/>
                <a:gd name="T2" fmla="*/ 96 w 196"/>
                <a:gd name="T3" fmla="*/ 36 h 593"/>
                <a:gd name="T4" fmla="*/ 100 w 196"/>
                <a:gd name="T5" fmla="*/ 27 h 593"/>
                <a:gd name="T6" fmla="*/ 107 w 196"/>
                <a:gd name="T7" fmla="*/ 19 h 593"/>
                <a:gd name="T8" fmla="*/ 113 w 196"/>
                <a:gd name="T9" fmla="*/ 12 h 593"/>
                <a:gd name="T10" fmla="*/ 122 w 196"/>
                <a:gd name="T11" fmla="*/ 7 h 593"/>
                <a:gd name="T12" fmla="*/ 130 w 196"/>
                <a:gd name="T13" fmla="*/ 3 h 593"/>
                <a:gd name="T14" fmla="*/ 140 w 196"/>
                <a:gd name="T15" fmla="*/ 0 h 593"/>
                <a:gd name="T16" fmla="*/ 151 w 196"/>
                <a:gd name="T17" fmla="*/ 0 h 593"/>
                <a:gd name="T18" fmla="*/ 161 w 196"/>
                <a:gd name="T19" fmla="*/ 3 h 593"/>
                <a:gd name="T20" fmla="*/ 161 w 196"/>
                <a:gd name="T21" fmla="*/ 3 h 593"/>
                <a:gd name="T22" fmla="*/ 161 w 196"/>
                <a:gd name="T23" fmla="*/ 3 h 593"/>
                <a:gd name="T24" fmla="*/ 169 w 196"/>
                <a:gd name="T25" fmla="*/ 7 h 593"/>
                <a:gd name="T26" fmla="*/ 178 w 196"/>
                <a:gd name="T27" fmla="*/ 14 h 593"/>
                <a:gd name="T28" fmla="*/ 185 w 196"/>
                <a:gd name="T29" fmla="*/ 20 h 593"/>
                <a:gd name="T30" fmla="*/ 190 w 196"/>
                <a:gd name="T31" fmla="*/ 29 h 593"/>
                <a:gd name="T32" fmla="*/ 195 w 196"/>
                <a:gd name="T33" fmla="*/ 37 h 593"/>
                <a:gd name="T34" fmla="*/ 196 w 196"/>
                <a:gd name="T35" fmla="*/ 47 h 593"/>
                <a:gd name="T36" fmla="*/ 196 w 196"/>
                <a:gd name="T37" fmla="*/ 58 h 593"/>
                <a:gd name="T38" fmla="*/ 193 w 196"/>
                <a:gd name="T39" fmla="*/ 68 h 593"/>
                <a:gd name="T40" fmla="*/ 100 w 196"/>
                <a:gd name="T41" fmla="*/ 557 h 593"/>
                <a:gd name="T42" fmla="*/ 100 w 196"/>
                <a:gd name="T43" fmla="*/ 557 h 593"/>
                <a:gd name="T44" fmla="*/ 95 w 196"/>
                <a:gd name="T45" fmla="*/ 568 h 593"/>
                <a:gd name="T46" fmla="*/ 90 w 196"/>
                <a:gd name="T47" fmla="*/ 576 h 593"/>
                <a:gd name="T48" fmla="*/ 83 w 196"/>
                <a:gd name="T49" fmla="*/ 583 h 593"/>
                <a:gd name="T50" fmla="*/ 74 w 196"/>
                <a:gd name="T51" fmla="*/ 588 h 593"/>
                <a:gd name="T52" fmla="*/ 66 w 196"/>
                <a:gd name="T53" fmla="*/ 591 h 593"/>
                <a:gd name="T54" fmla="*/ 56 w 196"/>
                <a:gd name="T55" fmla="*/ 593 h 593"/>
                <a:gd name="T56" fmla="*/ 46 w 196"/>
                <a:gd name="T57" fmla="*/ 593 h 593"/>
                <a:gd name="T58" fmla="*/ 35 w 196"/>
                <a:gd name="T59" fmla="*/ 591 h 593"/>
                <a:gd name="T60" fmla="*/ 35 w 196"/>
                <a:gd name="T61" fmla="*/ 591 h 593"/>
                <a:gd name="T62" fmla="*/ 35 w 196"/>
                <a:gd name="T63" fmla="*/ 591 h 593"/>
                <a:gd name="T64" fmla="*/ 25 w 196"/>
                <a:gd name="T65" fmla="*/ 586 h 593"/>
                <a:gd name="T66" fmla="*/ 19 w 196"/>
                <a:gd name="T67" fmla="*/ 581 h 593"/>
                <a:gd name="T68" fmla="*/ 10 w 196"/>
                <a:gd name="T69" fmla="*/ 574 h 593"/>
                <a:gd name="T70" fmla="*/ 5 w 196"/>
                <a:gd name="T71" fmla="*/ 566 h 593"/>
                <a:gd name="T72" fmla="*/ 2 w 196"/>
                <a:gd name="T73" fmla="*/ 557 h 593"/>
                <a:gd name="T74" fmla="*/ 0 w 196"/>
                <a:gd name="T75" fmla="*/ 547 h 593"/>
                <a:gd name="T76" fmla="*/ 0 w 196"/>
                <a:gd name="T77" fmla="*/ 537 h 593"/>
                <a:gd name="T78" fmla="*/ 2 w 196"/>
                <a:gd name="T79" fmla="*/ 527 h 593"/>
                <a:gd name="T80" fmla="*/ 96 w 196"/>
                <a:gd name="T81" fmla="*/ 36 h 59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96"/>
                <a:gd name="T124" fmla="*/ 0 h 593"/>
                <a:gd name="T125" fmla="*/ 196 w 196"/>
                <a:gd name="T126" fmla="*/ 593 h 59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96" h="593">
                  <a:moveTo>
                    <a:pt x="96" y="36"/>
                  </a:moveTo>
                  <a:lnTo>
                    <a:pt x="96" y="36"/>
                  </a:lnTo>
                  <a:lnTo>
                    <a:pt x="100" y="27"/>
                  </a:lnTo>
                  <a:lnTo>
                    <a:pt x="107" y="19"/>
                  </a:lnTo>
                  <a:lnTo>
                    <a:pt x="113" y="12"/>
                  </a:lnTo>
                  <a:lnTo>
                    <a:pt x="122" y="7"/>
                  </a:lnTo>
                  <a:lnTo>
                    <a:pt x="130" y="3"/>
                  </a:lnTo>
                  <a:lnTo>
                    <a:pt x="140" y="0"/>
                  </a:lnTo>
                  <a:lnTo>
                    <a:pt x="151" y="0"/>
                  </a:lnTo>
                  <a:lnTo>
                    <a:pt x="161" y="3"/>
                  </a:lnTo>
                  <a:lnTo>
                    <a:pt x="161" y="3"/>
                  </a:lnTo>
                  <a:lnTo>
                    <a:pt x="161" y="3"/>
                  </a:lnTo>
                  <a:lnTo>
                    <a:pt x="169" y="7"/>
                  </a:lnTo>
                  <a:lnTo>
                    <a:pt x="178" y="14"/>
                  </a:lnTo>
                  <a:lnTo>
                    <a:pt x="185" y="20"/>
                  </a:lnTo>
                  <a:lnTo>
                    <a:pt x="190" y="29"/>
                  </a:lnTo>
                  <a:lnTo>
                    <a:pt x="195" y="37"/>
                  </a:lnTo>
                  <a:lnTo>
                    <a:pt x="196" y="47"/>
                  </a:lnTo>
                  <a:lnTo>
                    <a:pt x="196" y="58"/>
                  </a:lnTo>
                  <a:lnTo>
                    <a:pt x="193" y="68"/>
                  </a:lnTo>
                  <a:lnTo>
                    <a:pt x="100" y="557"/>
                  </a:lnTo>
                  <a:lnTo>
                    <a:pt x="100" y="557"/>
                  </a:lnTo>
                  <a:lnTo>
                    <a:pt x="95" y="568"/>
                  </a:lnTo>
                  <a:lnTo>
                    <a:pt x="90" y="576"/>
                  </a:lnTo>
                  <a:lnTo>
                    <a:pt x="83" y="583"/>
                  </a:lnTo>
                  <a:lnTo>
                    <a:pt x="74" y="588"/>
                  </a:lnTo>
                  <a:lnTo>
                    <a:pt x="66" y="591"/>
                  </a:lnTo>
                  <a:lnTo>
                    <a:pt x="56" y="593"/>
                  </a:lnTo>
                  <a:lnTo>
                    <a:pt x="46" y="593"/>
                  </a:lnTo>
                  <a:lnTo>
                    <a:pt x="35" y="591"/>
                  </a:lnTo>
                  <a:lnTo>
                    <a:pt x="35" y="591"/>
                  </a:lnTo>
                  <a:lnTo>
                    <a:pt x="35" y="591"/>
                  </a:lnTo>
                  <a:lnTo>
                    <a:pt x="25" y="586"/>
                  </a:lnTo>
                  <a:lnTo>
                    <a:pt x="19" y="581"/>
                  </a:lnTo>
                  <a:lnTo>
                    <a:pt x="10" y="574"/>
                  </a:lnTo>
                  <a:lnTo>
                    <a:pt x="5" y="566"/>
                  </a:lnTo>
                  <a:lnTo>
                    <a:pt x="2" y="557"/>
                  </a:lnTo>
                  <a:lnTo>
                    <a:pt x="0" y="547"/>
                  </a:lnTo>
                  <a:lnTo>
                    <a:pt x="0" y="537"/>
                  </a:lnTo>
                  <a:lnTo>
                    <a:pt x="2" y="527"/>
                  </a:lnTo>
                  <a:lnTo>
                    <a:pt x="96" y="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26651" name="Freeform 268"/>
            <p:cNvSpPr>
              <a:spLocks noChangeArrowheads="1"/>
            </p:cNvSpPr>
            <p:nvPr/>
          </p:nvSpPr>
          <p:spPr bwMode="auto">
            <a:xfrm>
              <a:off x="803275" y="131763"/>
              <a:ext cx="239713" cy="239713"/>
            </a:xfrm>
            <a:custGeom>
              <a:avLst/>
              <a:gdLst>
                <a:gd name="T0" fmla="*/ 151 w 301"/>
                <a:gd name="T1" fmla="*/ 302 h 302"/>
                <a:gd name="T2" fmla="*/ 181 w 301"/>
                <a:gd name="T3" fmla="*/ 298 h 302"/>
                <a:gd name="T4" fmla="*/ 210 w 301"/>
                <a:gd name="T5" fmla="*/ 290 h 302"/>
                <a:gd name="T6" fmla="*/ 235 w 301"/>
                <a:gd name="T7" fmla="*/ 276 h 302"/>
                <a:gd name="T8" fmla="*/ 257 w 301"/>
                <a:gd name="T9" fmla="*/ 258 h 302"/>
                <a:gd name="T10" fmla="*/ 276 w 301"/>
                <a:gd name="T11" fmla="*/ 236 h 302"/>
                <a:gd name="T12" fmla="*/ 290 w 301"/>
                <a:gd name="T13" fmla="*/ 208 h 302"/>
                <a:gd name="T14" fmla="*/ 300 w 301"/>
                <a:gd name="T15" fmla="*/ 181 h 302"/>
                <a:gd name="T16" fmla="*/ 301 w 301"/>
                <a:gd name="T17" fmla="*/ 151 h 302"/>
                <a:gd name="T18" fmla="*/ 301 w 301"/>
                <a:gd name="T19" fmla="*/ 136 h 302"/>
                <a:gd name="T20" fmla="*/ 295 w 301"/>
                <a:gd name="T21" fmla="*/ 105 h 302"/>
                <a:gd name="T22" fmla="*/ 284 w 301"/>
                <a:gd name="T23" fmla="*/ 78 h 302"/>
                <a:gd name="T24" fmla="*/ 268 w 301"/>
                <a:gd name="T25" fmla="*/ 54 h 302"/>
                <a:gd name="T26" fmla="*/ 247 w 301"/>
                <a:gd name="T27" fmla="*/ 34 h 302"/>
                <a:gd name="T28" fmla="*/ 224 w 301"/>
                <a:gd name="T29" fmla="*/ 19 h 302"/>
                <a:gd name="T30" fmla="*/ 196 w 301"/>
                <a:gd name="T31" fmla="*/ 7 h 302"/>
                <a:gd name="T32" fmla="*/ 166 w 301"/>
                <a:gd name="T33" fmla="*/ 0 h 302"/>
                <a:gd name="T34" fmla="*/ 151 w 301"/>
                <a:gd name="T35" fmla="*/ 0 h 302"/>
                <a:gd name="T36" fmla="*/ 120 w 301"/>
                <a:gd name="T37" fmla="*/ 3 h 302"/>
                <a:gd name="T38" fmla="*/ 93 w 301"/>
                <a:gd name="T39" fmla="*/ 12 h 302"/>
                <a:gd name="T40" fmla="*/ 66 w 301"/>
                <a:gd name="T41" fmla="*/ 25 h 302"/>
                <a:gd name="T42" fmla="*/ 44 w 301"/>
                <a:gd name="T43" fmla="*/ 44 h 302"/>
                <a:gd name="T44" fmla="*/ 25 w 301"/>
                <a:gd name="T45" fmla="*/ 66 h 302"/>
                <a:gd name="T46" fmla="*/ 12 w 301"/>
                <a:gd name="T47" fmla="*/ 92 h 302"/>
                <a:gd name="T48" fmla="*/ 3 w 301"/>
                <a:gd name="T49" fmla="*/ 120 h 302"/>
                <a:gd name="T50" fmla="*/ 0 w 301"/>
                <a:gd name="T51" fmla="*/ 151 h 302"/>
                <a:gd name="T52" fmla="*/ 2 w 301"/>
                <a:gd name="T53" fmla="*/ 166 h 302"/>
                <a:gd name="T54" fmla="*/ 7 w 301"/>
                <a:gd name="T55" fmla="*/ 195 h 302"/>
                <a:gd name="T56" fmla="*/ 19 w 301"/>
                <a:gd name="T57" fmla="*/ 222 h 302"/>
                <a:gd name="T58" fmla="*/ 35 w 301"/>
                <a:gd name="T59" fmla="*/ 246 h 302"/>
                <a:gd name="T60" fmla="*/ 56 w 301"/>
                <a:gd name="T61" fmla="*/ 266 h 302"/>
                <a:gd name="T62" fmla="*/ 80 w 301"/>
                <a:gd name="T63" fmla="*/ 283 h 302"/>
                <a:gd name="T64" fmla="*/ 107 w 301"/>
                <a:gd name="T65" fmla="*/ 295 h 302"/>
                <a:gd name="T66" fmla="*/ 135 w 301"/>
                <a:gd name="T67" fmla="*/ 300 h 302"/>
                <a:gd name="T68" fmla="*/ 151 w 301"/>
                <a:gd name="T69" fmla="*/ 302 h 30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01"/>
                <a:gd name="T106" fmla="*/ 0 h 302"/>
                <a:gd name="T107" fmla="*/ 301 w 301"/>
                <a:gd name="T108" fmla="*/ 302 h 30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01" h="302">
                  <a:moveTo>
                    <a:pt x="151" y="302"/>
                  </a:moveTo>
                  <a:lnTo>
                    <a:pt x="151" y="302"/>
                  </a:lnTo>
                  <a:lnTo>
                    <a:pt x="166" y="300"/>
                  </a:lnTo>
                  <a:lnTo>
                    <a:pt x="181" y="298"/>
                  </a:lnTo>
                  <a:lnTo>
                    <a:pt x="196" y="295"/>
                  </a:lnTo>
                  <a:lnTo>
                    <a:pt x="210" y="290"/>
                  </a:lnTo>
                  <a:lnTo>
                    <a:pt x="224" y="283"/>
                  </a:lnTo>
                  <a:lnTo>
                    <a:pt x="235" y="276"/>
                  </a:lnTo>
                  <a:lnTo>
                    <a:pt x="247" y="266"/>
                  </a:lnTo>
                  <a:lnTo>
                    <a:pt x="257" y="258"/>
                  </a:lnTo>
                  <a:lnTo>
                    <a:pt x="268" y="246"/>
                  </a:lnTo>
                  <a:lnTo>
                    <a:pt x="276" y="236"/>
                  </a:lnTo>
                  <a:lnTo>
                    <a:pt x="284" y="222"/>
                  </a:lnTo>
                  <a:lnTo>
                    <a:pt x="290" y="208"/>
                  </a:lnTo>
                  <a:lnTo>
                    <a:pt x="295" y="195"/>
                  </a:lnTo>
                  <a:lnTo>
                    <a:pt x="300" y="181"/>
                  </a:lnTo>
                  <a:lnTo>
                    <a:pt x="301" y="166"/>
                  </a:lnTo>
                  <a:lnTo>
                    <a:pt x="301" y="151"/>
                  </a:lnTo>
                  <a:lnTo>
                    <a:pt x="301" y="151"/>
                  </a:lnTo>
                  <a:lnTo>
                    <a:pt x="301" y="136"/>
                  </a:lnTo>
                  <a:lnTo>
                    <a:pt x="300" y="120"/>
                  </a:lnTo>
                  <a:lnTo>
                    <a:pt x="295" y="105"/>
                  </a:lnTo>
                  <a:lnTo>
                    <a:pt x="290" y="92"/>
                  </a:lnTo>
                  <a:lnTo>
                    <a:pt x="284" y="78"/>
                  </a:lnTo>
                  <a:lnTo>
                    <a:pt x="276" y="66"/>
                  </a:lnTo>
                  <a:lnTo>
                    <a:pt x="268" y="54"/>
                  </a:lnTo>
                  <a:lnTo>
                    <a:pt x="257" y="44"/>
                  </a:lnTo>
                  <a:lnTo>
                    <a:pt x="247" y="34"/>
                  </a:lnTo>
                  <a:lnTo>
                    <a:pt x="235" y="25"/>
                  </a:lnTo>
                  <a:lnTo>
                    <a:pt x="224" y="19"/>
                  </a:lnTo>
                  <a:lnTo>
                    <a:pt x="210" y="12"/>
                  </a:lnTo>
                  <a:lnTo>
                    <a:pt x="196" y="7"/>
                  </a:lnTo>
                  <a:lnTo>
                    <a:pt x="181" y="3"/>
                  </a:lnTo>
                  <a:lnTo>
                    <a:pt x="166" y="0"/>
                  </a:lnTo>
                  <a:lnTo>
                    <a:pt x="151" y="0"/>
                  </a:lnTo>
                  <a:lnTo>
                    <a:pt x="151" y="0"/>
                  </a:lnTo>
                  <a:lnTo>
                    <a:pt x="135" y="0"/>
                  </a:lnTo>
                  <a:lnTo>
                    <a:pt x="120" y="3"/>
                  </a:lnTo>
                  <a:lnTo>
                    <a:pt x="107" y="7"/>
                  </a:lnTo>
                  <a:lnTo>
                    <a:pt x="93" y="12"/>
                  </a:lnTo>
                  <a:lnTo>
                    <a:pt x="80" y="19"/>
                  </a:lnTo>
                  <a:lnTo>
                    <a:pt x="66" y="25"/>
                  </a:lnTo>
                  <a:lnTo>
                    <a:pt x="56" y="34"/>
                  </a:lnTo>
                  <a:lnTo>
                    <a:pt x="44" y="44"/>
                  </a:lnTo>
                  <a:lnTo>
                    <a:pt x="35" y="54"/>
                  </a:lnTo>
                  <a:lnTo>
                    <a:pt x="25" y="66"/>
                  </a:lnTo>
                  <a:lnTo>
                    <a:pt x="19" y="78"/>
                  </a:lnTo>
                  <a:lnTo>
                    <a:pt x="12" y="92"/>
                  </a:lnTo>
                  <a:lnTo>
                    <a:pt x="7" y="105"/>
                  </a:lnTo>
                  <a:lnTo>
                    <a:pt x="3" y="120"/>
                  </a:lnTo>
                  <a:lnTo>
                    <a:pt x="2" y="136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66"/>
                  </a:lnTo>
                  <a:lnTo>
                    <a:pt x="3" y="181"/>
                  </a:lnTo>
                  <a:lnTo>
                    <a:pt x="7" y="195"/>
                  </a:lnTo>
                  <a:lnTo>
                    <a:pt x="12" y="208"/>
                  </a:lnTo>
                  <a:lnTo>
                    <a:pt x="19" y="222"/>
                  </a:lnTo>
                  <a:lnTo>
                    <a:pt x="25" y="236"/>
                  </a:lnTo>
                  <a:lnTo>
                    <a:pt x="35" y="246"/>
                  </a:lnTo>
                  <a:lnTo>
                    <a:pt x="44" y="258"/>
                  </a:lnTo>
                  <a:lnTo>
                    <a:pt x="56" y="266"/>
                  </a:lnTo>
                  <a:lnTo>
                    <a:pt x="66" y="276"/>
                  </a:lnTo>
                  <a:lnTo>
                    <a:pt x="80" y="283"/>
                  </a:lnTo>
                  <a:lnTo>
                    <a:pt x="93" y="290"/>
                  </a:lnTo>
                  <a:lnTo>
                    <a:pt x="107" y="295"/>
                  </a:lnTo>
                  <a:lnTo>
                    <a:pt x="120" y="298"/>
                  </a:lnTo>
                  <a:lnTo>
                    <a:pt x="135" y="300"/>
                  </a:lnTo>
                  <a:lnTo>
                    <a:pt x="151" y="302"/>
                  </a:lnTo>
                  <a:lnTo>
                    <a:pt x="151" y="30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26652" name="Freeform 269"/>
            <p:cNvSpPr>
              <a:spLocks noChangeArrowheads="1"/>
            </p:cNvSpPr>
            <p:nvPr/>
          </p:nvSpPr>
          <p:spPr bwMode="auto">
            <a:xfrm>
              <a:off x="792163" y="758825"/>
              <a:ext cx="111125" cy="530225"/>
            </a:xfrm>
            <a:custGeom>
              <a:avLst/>
              <a:gdLst>
                <a:gd name="T0" fmla="*/ 140 w 140"/>
                <a:gd name="T1" fmla="*/ 596 h 667"/>
                <a:gd name="T2" fmla="*/ 140 w 140"/>
                <a:gd name="T3" fmla="*/ 596 h 667"/>
                <a:gd name="T4" fmla="*/ 139 w 140"/>
                <a:gd name="T5" fmla="*/ 611 h 667"/>
                <a:gd name="T6" fmla="*/ 135 w 140"/>
                <a:gd name="T7" fmla="*/ 625 h 667"/>
                <a:gd name="T8" fmla="*/ 128 w 140"/>
                <a:gd name="T9" fmla="*/ 637 h 667"/>
                <a:gd name="T10" fmla="*/ 120 w 140"/>
                <a:gd name="T11" fmla="*/ 647 h 667"/>
                <a:gd name="T12" fmla="*/ 110 w 140"/>
                <a:gd name="T13" fmla="*/ 655 h 667"/>
                <a:gd name="T14" fmla="*/ 98 w 140"/>
                <a:gd name="T15" fmla="*/ 662 h 667"/>
                <a:gd name="T16" fmla="*/ 84 w 140"/>
                <a:gd name="T17" fmla="*/ 665 h 667"/>
                <a:gd name="T18" fmla="*/ 69 w 140"/>
                <a:gd name="T19" fmla="*/ 667 h 667"/>
                <a:gd name="T20" fmla="*/ 69 w 140"/>
                <a:gd name="T21" fmla="*/ 667 h 667"/>
                <a:gd name="T22" fmla="*/ 69 w 140"/>
                <a:gd name="T23" fmla="*/ 667 h 667"/>
                <a:gd name="T24" fmla="*/ 56 w 140"/>
                <a:gd name="T25" fmla="*/ 665 h 667"/>
                <a:gd name="T26" fmla="*/ 42 w 140"/>
                <a:gd name="T27" fmla="*/ 662 h 667"/>
                <a:gd name="T28" fmla="*/ 30 w 140"/>
                <a:gd name="T29" fmla="*/ 655 h 667"/>
                <a:gd name="T30" fmla="*/ 20 w 140"/>
                <a:gd name="T31" fmla="*/ 647 h 667"/>
                <a:gd name="T32" fmla="*/ 12 w 140"/>
                <a:gd name="T33" fmla="*/ 637 h 667"/>
                <a:gd name="T34" fmla="*/ 5 w 140"/>
                <a:gd name="T35" fmla="*/ 625 h 667"/>
                <a:gd name="T36" fmla="*/ 0 w 140"/>
                <a:gd name="T37" fmla="*/ 611 h 667"/>
                <a:gd name="T38" fmla="*/ 0 w 140"/>
                <a:gd name="T39" fmla="*/ 596 h 667"/>
                <a:gd name="T40" fmla="*/ 0 w 140"/>
                <a:gd name="T41" fmla="*/ 71 h 667"/>
                <a:gd name="T42" fmla="*/ 0 w 140"/>
                <a:gd name="T43" fmla="*/ 71 h 667"/>
                <a:gd name="T44" fmla="*/ 0 w 140"/>
                <a:gd name="T45" fmla="*/ 55 h 667"/>
                <a:gd name="T46" fmla="*/ 5 w 140"/>
                <a:gd name="T47" fmla="*/ 42 h 667"/>
                <a:gd name="T48" fmla="*/ 12 w 140"/>
                <a:gd name="T49" fmla="*/ 30 h 667"/>
                <a:gd name="T50" fmla="*/ 20 w 140"/>
                <a:gd name="T51" fmla="*/ 20 h 667"/>
                <a:gd name="T52" fmla="*/ 30 w 140"/>
                <a:gd name="T53" fmla="*/ 11 h 667"/>
                <a:gd name="T54" fmla="*/ 42 w 140"/>
                <a:gd name="T55" fmla="*/ 5 h 667"/>
                <a:gd name="T56" fmla="*/ 56 w 140"/>
                <a:gd name="T57" fmla="*/ 1 h 667"/>
                <a:gd name="T58" fmla="*/ 69 w 140"/>
                <a:gd name="T59" fmla="*/ 0 h 667"/>
                <a:gd name="T60" fmla="*/ 69 w 140"/>
                <a:gd name="T61" fmla="*/ 0 h 667"/>
                <a:gd name="T62" fmla="*/ 69 w 140"/>
                <a:gd name="T63" fmla="*/ 0 h 667"/>
                <a:gd name="T64" fmla="*/ 84 w 140"/>
                <a:gd name="T65" fmla="*/ 1 h 667"/>
                <a:gd name="T66" fmla="*/ 98 w 140"/>
                <a:gd name="T67" fmla="*/ 5 h 667"/>
                <a:gd name="T68" fmla="*/ 110 w 140"/>
                <a:gd name="T69" fmla="*/ 11 h 667"/>
                <a:gd name="T70" fmla="*/ 120 w 140"/>
                <a:gd name="T71" fmla="*/ 20 h 667"/>
                <a:gd name="T72" fmla="*/ 128 w 140"/>
                <a:gd name="T73" fmla="*/ 30 h 667"/>
                <a:gd name="T74" fmla="*/ 135 w 140"/>
                <a:gd name="T75" fmla="*/ 42 h 667"/>
                <a:gd name="T76" fmla="*/ 139 w 140"/>
                <a:gd name="T77" fmla="*/ 55 h 667"/>
                <a:gd name="T78" fmla="*/ 140 w 140"/>
                <a:gd name="T79" fmla="*/ 71 h 667"/>
                <a:gd name="T80" fmla="*/ 140 w 140"/>
                <a:gd name="T81" fmla="*/ 596 h 66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40"/>
                <a:gd name="T124" fmla="*/ 0 h 667"/>
                <a:gd name="T125" fmla="*/ 140 w 140"/>
                <a:gd name="T126" fmla="*/ 667 h 66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40" h="667">
                  <a:moveTo>
                    <a:pt x="140" y="596"/>
                  </a:moveTo>
                  <a:lnTo>
                    <a:pt x="140" y="596"/>
                  </a:lnTo>
                  <a:lnTo>
                    <a:pt x="139" y="611"/>
                  </a:lnTo>
                  <a:lnTo>
                    <a:pt x="135" y="625"/>
                  </a:lnTo>
                  <a:lnTo>
                    <a:pt x="128" y="637"/>
                  </a:lnTo>
                  <a:lnTo>
                    <a:pt x="120" y="647"/>
                  </a:lnTo>
                  <a:lnTo>
                    <a:pt x="110" y="655"/>
                  </a:lnTo>
                  <a:lnTo>
                    <a:pt x="98" y="662"/>
                  </a:lnTo>
                  <a:lnTo>
                    <a:pt x="84" y="665"/>
                  </a:lnTo>
                  <a:lnTo>
                    <a:pt x="69" y="667"/>
                  </a:lnTo>
                  <a:lnTo>
                    <a:pt x="69" y="667"/>
                  </a:lnTo>
                  <a:lnTo>
                    <a:pt x="69" y="667"/>
                  </a:lnTo>
                  <a:lnTo>
                    <a:pt x="56" y="665"/>
                  </a:lnTo>
                  <a:lnTo>
                    <a:pt x="42" y="662"/>
                  </a:lnTo>
                  <a:lnTo>
                    <a:pt x="30" y="655"/>
                  </a:lnTo>
                  <a:lnTo>
                    <a:pt x="20" y="647"/>
                  </a:lnTo>
                  <a:lnTo>
                    <a:pt x="12" y="637"/>
                  </a:lnTo>
                  <a:lnTo>
                    <a:pt x="5" y="625"/>
                  </a:lnTo>
                  <a:lnTo>
                    <a:pt x="0" y="611"/>
                  </a:lnTo>
                  <a:lnTo>
                    <a:pt x="0" y="596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0" y="55"/>
                  </a:lnTo>
                  <a:lnTo>
                    <a:pt x="5" y="42"/>
                  </a:lnTo>
                  <a:lnTo>
                    <a:pt x="12" y="30"/>
                  </a:lnTo>
                  <a:lnTo>
                    <a:pt x="20" y="20"/>
                  </a:lnTo>
                  <a:lnTo>
                    <a:pt x="30" y="11"/>
                  </a:lnTo>
                  <a:lnTo>
                    <a:pt x="42" y="5"/>
                  </a:lnTo>
                  <a:lnTo>
                    <a:pt x="56" y="1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84" y="1"/>
                  </a:lnTo>
                  <a:lnTo>
                    <a:pt x="98" y="5"/>
                  </a:lnTo>
                  <a:lnTo>
                    <a:pt x="110" y="11"/>
                  </a:lnTo>
                  <a:lnTo>
                    <a:pt x="120" y="20"/>
                  </a:lnTo>
                  <a:lnTo>
                    <a:pt x="128" y="30"/>
                  </a:lnTo>
                  <a:lnTo>
                    <a:pt x="135" y="42"/>
                  </a:lnTo>
                  <a:lnTo>
                    <a:pt x="139" y="55"/>
                  </a:lnTo>
                  <a:lnTo>
                    <a:pt x="140" y="71"/>
                  </a:lnTo>
                  <a:lnTo>
                    <a:pt x="140" y="5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26653" name="Freeform 270"/>
            <p:cNvSpPr>
              <a:spLocks noChangeArrowheads="1"/>
            </p:cNvSpPr>
            <p:nvPr/>
          </p:nvSpPr>
          <p:spPr bwMode="auto">
            <a:xfrm>
              <a:off x="946150" y="758825"/>
              <a:ext cx="112713" cy="530225"/>
            </a:xfrm>
            <a:custGeom>
              <a:avLst/>
              <a:gdLst>
                <a:gd name="T0" fmla="*/ 143 w 143"/>
                <a:gd name="T1" fmla="*/ 596 h 667"/>
                <a:gd name="T2" fmla="*/ 143 w 143"/>
                <a:gd name="T3" fmla="*/ 596 h 667"/>
                <a:gd name="T4" fmla="*/ 141 w 143"/>
                <a:gd name="T5" fmla="*/ 611 h 667"/>
                <a:gd name="T6" fmla="*/ 136 w 143"/>
                <a:gd name="T7" fmla="*/ 625 h 667"/>
                <a:gd name="T8" fmla="*/ 129 w 143"/>
                <a:gd name="T9" fmla="*/ 637 h 667"/>
                <a:gd name="T10" fmla="*/ 121 w 143"/>
                <a:gd name="T11" fmla="*/ 647 h 667"/>
                <a:gd name="T12" fmla="*/ 111 w 143"/>
                <a:gd name="T13" fmla="*/ 655 h 667"/>
                <a:gd name="T14" fmla="*/ 99 w 143"/>
                <a:gd name="T15" fmla="*/ 662 h 667"/>
                <a:gd name="T16" fmla="*/ 85 w 143"/>
                <a:gd name="T17" fmla="*/ 665 h 667"/>
                <a:gd name="T18" fmla="*/ 72 w 143"/>
                <a:gd name="T19" fmla="*/ 667 h 667"/>
                <a:gd name="T20" fmla="*/ 72 w 143"/>
                <a:gd name="T21" fmla="*/ 667 h 667"/>
                <a:gd name="T22" fmla="*/ 72 w 143"/>
                <a:gd name="T23" fmla="*/ 667 h 667"/>
                <a:gd name="T24" fmla="*/ 56 w 143"/>
                <a:gd name="T25" fmla="*/ 665 h 667"/>
                <a:gd name="T26" fmla="*/ 43 w 143"/>
                <a:gd name="T27" fmla="*/ 662 h 667"/>
                <a:gd name="T28" fmla="*/ 31 w 143"/>
                <a:gd name="T29" fmla="*/ 655 h 667"/>
                <a:gd name="T30" fmla="*/ 21 w 143"/>
                <a:gd name="T31" fmla="*/ 647 h 667"/>
                <a:gd name="T32" fmla="*/ 12 w 143"/>
                <a:gd name="T33" fmla="*/ 637 h 667"/>
                <a:gd name="T34" fmla="*/ 6 w 143"/>
                <a:gd name="T35" fmla="*/ 625 h 667"/>
                <a:gd name="T36" fmla="*/ 2 w 143"/>
                <a:gd name="T37" fmla="*/ 611 h 667"/>
                <a:gd name="T38" fmla="*/ 0 w 143"/>
                <a:gd name="T39" fmla="*/ 596 h 667"/>
                <a:gd name="T40" fmla="*/ 0 w 143"/>
                <a:gd name="T41" fmla="*/ 71 h 667"/>
                <a:gd name="T42" fmla="*/ 0 w 143"/>
                <a:gd name="T43" fmla="*/ 71 h 667"/>
                <a:gd name="T44" fmla="*/ 2 w 143"/>
                <a:gd name="T45" fmla="*/ 55 h 667"/>
                <a:gd name="T46" fmla="*/ 6 w 143"/>
                <a:gd name="T47" fmla="*/ 42 h 667"/>
                <a:gd name="T48" fmla="*/ 12 w 143"/>
                <a:gd name="T49" fmla="*/ 30 h 667"/>
                <a:gd name="T50" fmla="*/ 21 w 143"/>
                <a:gd name="T51" fmla="*/ 20 h 667"/>
                <a:gd name="T52" fmla="*/ 31 w 143"/>
                <a:gd name="T53" fmla="*/ 11 h 667"/>
                <a:gd name="T54" fmla="*/ 43 w 143"/>
                <a:gd name="T55" fmla="*/ 5 h 667"/>
                <a:gd name="T56" fmla="*/ 56 w 143"/>
                <a:gd name="T57" fmla="*/ 1 h 667"/>
                <a:gd name="T58" fmla="*/ 72 w 143"/>
                <a:gd name="T59" fmla="*/ 0 h 667"/>
                <a:gd name="T60" fmla="*/ 72 w 143"/>
                <a:gd name="T61" fmla="*/ 0 h 667"/>
                <a:gd name="T62" fmla="*/ 72 w 143"/>
                <a:gd name="T63" fmla="*/ 0 h 667"/>
                <a:gd name="T64" fmla="*/ 85 w 143"/>
                <a:gd name="T65" fmla="*/ 1 h 667"/>
                <a:gd name="T66" fmla="*/ 99 w 143"/>
                <a:gd name="T67" fmla="*/ 5 h 667"/>
                <a:gd name="T68" fmla="*/ 111 w 143"/>
                <a:gd name="T69" fmla="*/ 11 h 667"/>
                <a:gd name="T70" fmla="*/ 121 w 143"/>
                <a:gd name="T71" fmla="*/ 20 h 667"/>
                <a:gd name="T72" fmla="*/ 129 w 143"/>
                <a:gd name="T73" fmla="*/ 30 h 667"/>
                <a:gd name="T74" fmla="*/ 136 w 143"/>
                <a:gd name="T75" fmla="*/ 42 h 667"/>
                <a:gd name="T76" fmla="*/ 141 w 143"/>
                <a:gd name="T77" fmla="*/ 55 h 667"/>
                <a:gd name="T78" fmla="*/ 143 w 143"/>
                <a:gd name="T79" fmla="*/ 71 h 667"/>
                <a:gd name="T80" fmla="*/ 143 w 143"/>
                <a:gd name="T81" fmla="*/ 596 h 66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43"/>
                <a:gd name="T124" fmla="*/ 0 h 667"/>
                <a:gd name="T125" fmla="*/ 143 w 143"/>
                <a:gd name="T126" fmla="*/ 667 h 66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43" h="667">
                  <a:moveTo>
                    <a:pt x="143" y="596"/>
                  </a:moveTo>
                  <a:lnTo>
                    <a:pt x="143" y="596"/>
                  </a:lnTo>
                  <a:lnTo>
                    <a:pt x="141" y="611"/>
                  </a:lnTo>
                  <a:lnTo>
                    <a:pt x="136" y="625"/>
                  </a:lnTo>
                  <a:lnTo>
                    <a:pt x="129" y="637"/>
                  </a:lnTo>
                  <a:lnTo>
                    <a:pt x="121" y="647"/>
                  </a:lnTo>
                  <a:lnTo>
                    <a:pt x="111" y="655"/>
                  </a:lnTo>
                  <a:lnTo>
                    <a:pt x="99" y="662"/>
                  </a:lnTo>
                  <a:lnTo>
                    <a:pt x="85" y="665"/>
                  </a:lnTo>
                  <a:lnTo>
                    <a:pt x="72" y="667"/>
                  </a:lnTo>
                  <a:lnTo>
                    <a:pt x="72" y="667"/>
                  </a:lnTo>
                  <a:lnTo>
                    <a:pt x="72" y="667"/>
                  </a:lnTo>
                  <a:lnTo>
                    <a:pt x="56" y="665"/>
                  </a:lnTo>
                  <a:lnTo>
                    <a:pt x="43" y="662"/>
                  </a:lnTo>
                  <a:lnTo>
                    <a:pt x="31" y="655"/>
                  </a:lnTo>
                  <a:lnTo>
                    <a:pt x="21" y="647"/>
                  </a:lnTo>
                  <a:lnTo>
                    <a:pt x="12" y="637"/>
                  </a:lnTo>
                  <a:lnTo>
                    <a:pt x="6" y="625"/>
                  </a:lnTo>
                  <a:lnTo>
                    <a:pt x="2" y="611"/>
                  </a:lnTo>
                  <a:lnTo>
                    <a:pt x="0" y="596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2" y="55"/>
                  </a:lnTo>
                  <a:lnTo>
                    <a:pt x="6" y="42"/>
                  </a:lnTo>
                  <a:lnTo>
                    <a:pt x="12" y="30"/>
                  </a:lnTo>
                  <a:lnTo>
                    <a:pt x="21" y="20"/>
                  </a:lnTo>
                  <a:lnTo>
                    <a:pt x="31" y="11"/>
                  </a:lnTo>
                  <a:lnTo>
                    <a:pt x="43" y="5"/>
                  </a:lnTo>
                  <a:lnTo>
                    <a:pt x="56" y="1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85" y="1"/>
                  </a:lnTo>
                  <a:lnTo>
                    <a:pt x="99" y="5"/>
                  </a:lnTo>
                  <a:lnTo>
                    <a:pt x="111" y="11"/>
                  </a:lnTo>
                  <a:lnTo>
                    <a:pt x="121" y="20"/>
                  </a:lnTo>
                  <a:lnTo>
                    <a:pt x="129" y="30"/>
                  </a:lnTo>
                  <a:lnTo>
                    <a:pt x="136" y="42"/>
                  </a:lnTo>
                  <a:lnTo>
                    <a:pt x="141" y="55"/>
                  </a:lnTo>
                  <a:lnTo>
                    <a:pt x="143" y="71"/>
                  </a:lnTo>
                  <a:lnTo>
                    <a:pt x="143" y="5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26654" name="Freeform 271"/>
            <p:cNvSpPr>
              <a:spLocks noChangeArrowheads="1"/>
            </p:cNvSpPr>
            <p:nvPr/>
          </p:nvSpPr>
          <p:spPr bwMode="auto">
            <a:xfrm>
              <a:off x="723900" y="381000"/>
              <a:ext cx="404813" cy="454025"/>
            </a:xfrm>
            <a:custGeom>
              <a:avLst/>
              <a:gdLst>
                <a:gd name="T0" fmla="*/ 429 w 508"/>
                <a:gd name="T1" fmla="*/ 487 h 573"/>
                <a:gd name="T2" fmla="*/ 425 w 508"/>
                <a:gd name="T3" fmla="*/ 514 h 573"/>
                <a:gd name="T4" fmla="*/ 417 w 508"/>
                <a:gd name="T5" fmla="*/ 534 h 573"/>
                <a:gd name="T6" fmla="*/ 405 w 508"/>
                <a:gd name="T7" fmla="*/ 549 h 573"/>
                <a:gd name="T8" fmla="*/ 386 w 508"/>
                <a:gd name="T9" fmla="*/ 561 h 573"/>
                <a:gd name="T10" fmla="*/ 364 w 508"/>
                <a:gd name="T11" fmla="*/ 568 h 573"/>
                <a:gd name="T12" fmla="*/ 313 w 508"/>
                <a:gd name="T13" fmla="*/ 573 h 573"/>
                <a:gd name="T14" fmla="*/ 222 w 508"/>
                <a:gd name="T15" fmla="*/ 573 h 573"/>
                <a:gd name="T16" fmla="*/ 193 w 508"/>
                <a:gd name="T17" fmla="*/ 573 h 573"/>
                <a:gd name="T18" fmla="*/ 141 w 508"/>
                <a:gd name="T19" fmla="*/ 568 h 573"/>
                <a:gd name="T20" fmla="*/ 119 w 508"/>
                <a:gd name="T21" fmla="*/ 561 h 573"/>
                <a:gd name="T22" fmla="*/ 102 w 508"/>
                <a:gd name="T23" fmla="*/ 549 h 573"/>
                <a:gd name="T24" fmla="*/ 88 w 508"/>
                <a:gd name="T25" fmla="*/ 534 h 573"/>
                <a:gd name="T26" fmla="*/ 80 w 508"/>
                <a:gd name="T27" fmla="*/ 514 h 573"/>
                <a:gd name="T28" fmla="*/ 76 w 508"/>
                <a:gd name="T29" fmla="*/ 487 h 573"/>
                <a:gd name="T30" fmla="*/ 76 w 508"/>
                <a:gd name="T31" fmla="*/ 146 h 573"/>
                <a:gd name="T32" fmla="*/ 42 w 508"/>
                <a:gd name="T33" fmla="*/ 126 h 573"/>
                <a:gd name="T34" fmla="*/ 19 w 508"/>
                <a:gd name="T35" fmla="*/ 107 h 573"/>
                <a:gd name="T36" fmla="*/ 5 w 508"/>
                <a:gd name="T37" fmla="*/ 90 h 573"/>
                <a:gd name="T38" fmla="*/ 0 w 508"/>
                <a:gd name="T39" fmla="*/ 77 h 573"/>
                <a:gd name="T40" fmla="*/ 2 w 508"/>
                <a:gd name="T41" fmla="*/ 63 h 573"/>
                <a:gd name="T42" fmla="*/ 10 w 508"/>
                <a:gd name="T43" fmla="*/ 51 h 573"/>
                <a:gd name="T44" fmla="*/ 24 w 508"/>
                <a:gd name="T45" fmla="*/ 39 h 573"/>
                <a:gd name="T46" fmla="*/ 63 w 508"/>
                <a:gd name="T47" fmla="*/ 24 h 573"/>
                <a:gd name="T48" fmla="*/ 110 w 508"/>
                <a:gd name="T49" fmla="*/ 12 h 573"/>
                <a:gd name="T50" fmla="*/ 183 w 508"/>
                <a:gd name="T51" fmla="*/ 2 h 573"/>
                <a:gd name="T52" fmla="*/ 283 w 508"/>
                <a:gd name="T53" fmla="*/ 0 h 573"/>
                <a:gd name="T54" fmla="*/ 322 w 508"/>
                <a:gd name="T55" fmla="*/ 2 h 573"/>
                <a:gd name="T56" fmla="*/ 396 w 508"/>
                <a:gd name="T57" fmla="*/ 12 h 573"/>
                <a:gd name="T58" fmla="*/ 445 w 508"/>
                <a:gd name="T59" fmla="*/ 24 h 573"/>
                <a:gd name="T60" fmla="*/ 484 w 508"/>
                <a:gd name="T61" fmla="*/ 41 h 573"/>
                <a:gd name="T62" fmla="*/ 498 w 508"/>
                <a:gd name="T63" fmla="*/ 53 h 573"/>
                <a:gd name="T64" fmla="*/ 506 w 508"/>
                <a:gd name="T65" fmla="*/ 65 h 573"/>
                <a:gd name="T66" fmla="*/ 508 w 508"/>
                <a:gd name="T67" fmla="*/ 77 h 573"/>
                <a:gd name="T68" fmla="*/ 501 w 508"/>
                <a:gd name="T69" fmla="*/ 92 h 573"/>
                <a:gd name="T70" fmla="*/ 488 w 508"/>
                <a:gd name="T71" fmla="*/ 109 h 573"/>
                <a:gd name="T72" fmla="*/ 464 w 508"/>
                <a:gd name="T73" fmla="*/ 128 h 573"/>
                <a:gd name="T74" fmla="*/ 429 w 508"/>
                <a:gd name="T75" fmla="*/ 146 h 57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8"/>
                <a:gd name="T115" fmla="*/ 0 h 573"/>
                <a:gd name="T116" fmla="*/ 508 w 508"/>
                <a:gd name="T117" fmla="*/ 573 h 57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8" h="573">
                  <a:moveTo>
                    <a:pt x="429" y="487"/>
                  </a:moveTo>
                  <a:lnTo>
                    <a:pt x="429" y="487"/>
                  </a:lnTo>
                  <a:lnTo>
                    <a:pt x="429" y="502"/>
                  </a:lnTo>
                  <a:lnTo>
                    <a:pt x="425" y="514"/>
                  </a:lnTo>
                  <a:lnTo>
                    <a:pt x="422" y="526"/>
                  </a:lnTo>
                  <a:lnTo>
                    <a:pt x="417" y="534"/>
                  </a:lnTo>
                  <a:lnTo>
                    <a:pt x="412" y="543"/>
                  </a:lnTo>
                  <a:lnTo>
                    <a:pt x="405" y="549"/>
                  </a:lnTo>
                  <a:lnTo>
                    <a:pt x="396" y="556"/>
                  </a:lnTo>
                  <a:lnTo>
                    <a:pt x="386" y="561"/>
                  </a:lnTo>
                  <a:lnTo>
                    <a:pt x="376" y="565"/>
                  </a:lnTo>
                  <a:lnTo>
                    <a:pt x="364" y="568"/>
                  </a:lnTo>
                  <a:lnTo>
                    <a:pt x="340" y="571"/>
                  </a:lnTo>
                  <a:lnTo>
                    <a:pt x="313" y="573"/>
                  </a:lnTo>
                  <a:lnTo>
                    <a:pt x="283" y="573"/>
                  </a:lnTo>
                  <a:lnTo>
                    <a:pt x="222" y="573"/>
                  </a:lnTo>
                  <a:lnTo>
                    <a:pt x="222" y="573"/>
                  </a:lnTo>
                  <a:lnTo>
                    <a:pt x="193" y="573"/>
                  </a:lnTo>
                  <a:lnTo>
                    <a:pt x="164" y="571"/>
                  </a:lnTo>
                  <a:lnTo>
                    <a:pt x="141" y="568"/>
                  </a:lnTo>
                  <a:lnTo>
                    <a:pt x="129" y="565"/>
                  </a:lnTo>
                  <a:lnTo>
                    <a:pt x="119" y="561"/>
                  </a:lnTo>
                  <a:lnTo>
                    <a:pt x="110" y="556"/>
                  </a:lnTo>
                  <a:lnTo>
                    <a:pt x="102" y="549"/>
                  </a:lnTo>
                  <a:lnTo>
                    <a:pt x="93" y="543"/>
                  </a:lnTo>
                  <a:lnTo>
                    <a:pt x="88" y="534"/>
                  </a:lnTo>
                  <a:lnTo>
                    <a:pt x="83" y="526"/>
                  </a:lnTo>
                  <a:lnTo>
                    <a:pt x="80" y="514"/>
                  </a:lnTo>
                  <a:lnTo>
                    <a:pt x="76" y="502"/>
                  </a:lnTo>
                  <a:lnTo>
                    <a:pt x="76" y="487"/>
                  </a:lnTo>
                  <a:lnTo>
                    <a:pt x="76" y="146"/>
                  </a:lnTo>
                  <a:lnTo>
                    <a:pt x="76" y="146"/>
                  </a:lnTo>
                  <a:lnTo>
                    <a:pt x="58" y="136"/>
                  </a:lnTo>
                  <a:lnTo>
                    <a:pt x="42" y="126"/>
                  </a:lnTo>
                  <a:lnTo>
                    <a:pt x="30" y="117"/>
                  </a:lnTo>
                  <a:lnTo>
                    <a:pt x="19" y="107"/>
                  </a:lnTo>
                  <a:lnTo>
                    <a:pt x="12" y="99"/>
                  </a:lnTo>
                  <a:lnTo>
                    <a:pt x="5" y="90"/>
                  </a:lnTo>
                  <a:lnTo>
                    <a:pt x="2" y="84"/>
                  </a:lnTo>
                  <a:lnTo>
                    <a:pt x="0" y="77"/>
                  </a:lnTo>
                  <a:lnTo>
                    <a:pt x="0" y="68"/>
                  </a:lnTo>
                  <a:lnTo>
                    <a:pt x="2" y="63"/>
                  </a:lnTo>
                  <a:lnTo>
                    <a:pt x="5" y="56"/>
                  </a:lnTo>
                  <a:lnTo>
                    <a:pt x="10" y="51"/>
                  </a:lnTo>
                  <a:lnTo>
                    <a:pt x="15" y="45"/>
                  </a:lnTo>
                  <a:lnTo>
                    <a:pt x="24" y="39"/>
                  </a:lnTo>
                  <a:lnTo>
                    <a:pt x="41" y="31"/>
                  </a:lnTo>
                  <a:lnTo>
                    <a:pt x="63" y="24"/>
                  </a:lnTo>
                  <a:lnTo>
                    <a:pt x="85" y="17"/>
                  </a:lnTo>
                  <a:lnTo>
                    <a:pt x="110" y="12"/>
                  </a:lnTo>
                  <a:lnTo>
                    <a:pt x="135" y="7"/>
                  </a:lnTo>
                  <a:lnTo>
                    <a:pt x="183" y="2"/>
                  </a:lnTo>
                  <a:lnTo>
                    <a:pt x="222" y="0"/>
                  </a:lnTo>
                  <a:lnTo>
                    <a:pt x="283" y="0"/>
                  </a:lnTo>
                  <a:lnTo>
                    <a:pt x="283" y="0"/>
                  </a:lnTo>
                  <a:lnTo>
                    <a:pt x="322" y="2"/>
                  </a:lnTo>
                  <a:lnTo>
                    <a:pt x="369" y="9"/>
                  </a:lnTo>
                  <a:lnTo>
                    <a:pt x="396" y="12"/>
                  </a:lnTo>
                  <a:lnTo>
                    <a:pt x="422" y="17"/>
                  </a:lnTo>
                  <a:lnTo>
                    <a:pt x="445" y="24"/>
                  </a:lnTo>
                  <a:lnTo>
                    <a:pt x="466" y="33"/>
                  </a:lnTo>
                  <a:lnTo>
                    <a:pt x="484" y="41"/>
                  </a:lnTo>
                  <a:lnTo>
                    <a:pt x="491" y="46"/>
                  </a:lnTo>
                  <a:lnTo>
                    <a:pt x="498" y="53"/>
                  </a:lnTo>
                  <a:lnTo>
                    <a:pt x="503" y="58"/>
                  </a:lnTo>
                  <a:lnTo>
                    <a:pt x="506" y="65"/>
                  </a:lnTo>
                  <a:lnTo>
                    <a:pt x="508" y="70"/>
                  </a:lnTo>
                  <a:lnTo>
                    <a:pt x="508" y="77"/>
                  </a:lnTo>
                  <a:lnTo>
                    <a:pt x="506" y="85"/>
                  </a:lnTo>
                  <a:lnTo>
                    <a:pt x="501" y="92"/>
                  </a:lnTo>
                  <a:lnTo>
                    <a:pt x="496" y="100"/>
                  </a:lnTo>
                  <a:lnTo>
                    <a:pt x="488" y="109"/>
                  </a:lnTo>
                  <a:lnTo>
                    <a:pt x="476" y="117"/>
                  </a:lnTo>
                  <a:lnTo>
                    <a:pt x="464" y="128"/>
                  </a:lnTo>
                  <a:lnTo>
                    <a:pt x="447" y="136"/>
                  </a:lnTo>
                  <a:lnTo>
                    <a:pt x="429" y="146"/>
                  </a:lnTo>
                  <a:lnTo>
                    <a:pt x="429" y="4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26655" name="Freeform 272"/>
            <p:cNvSpPr>
              <a:spLocks noChangeArrowheads="1"/>
            </p:cNvSpPr>
            <p:nvPr/>
          </p:nvSpPr>
          <p:spPr bwMode="auto">
            <a:xfrm>
              <a:off x="785813" y="1392238"/>
              <a:ext cx="184150" cy="476250"/>
            </a:xfrm>
            <a:custGeom>
              <a:avLst/>
              <a:gdLst>
                <a:gd name="T0" fmla="*/ 122 w 232"/>
                <a:gd name="T1" fmla="*/ 599 h 599"/>
                <a:gd name="T2" fmla="*/ 122 w 232"/>
                <a:gd name="T3" fmla="*/ 118 h 599"/>
                <a:gd name="T4" fmla="*/ 0 w 232"/>
                <a:gd name="T5" fmla="*/ 223 h 599"/>
                <a:gd name="T6" fmla="*/ 0 w 232"/>
                <a:gd name="T7" fmla="*/ 106 h 599"/>
                <a:gd name="T8" fmla="*/ 122 w 232"/>
                <a:gd name="T9" fmla="*/ 0 h 599"/>
                <a:gd name="T10" fmla="*/ 232 w 232"/>
                <a:gd name="T11" fmla="*/ 0 h 599"/>
                <a:gd name="T12" fmla="*/ 232 w 232"/>
                <a:gd name="T13" fmla="*/ 599 h 599"/>
                <a:gd name="T14" fmla="*/ 122 w 232"/>
                <a:gd name="T15" fmla="*/ 599 h 59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32"/>
                <a:gd name="T25" fmla="*/ 0 h 599"/>
                <a:gd name="T26" fmla="*/ 232 w 232"/>
                <a:gd name="T27" fmla="*/ 599 h 59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32" h="599">
                  <a:moveTo>
                    <a:pt x="122" y="599"/>
                  </a:moveTo>
                  <a:lnTo>
                    <a:pt x="122" y="118"/>
                  </a:lnTo>
                  <a:lnTo>
                    <a:pt x="0" y="223"/>
                  </a:lnTo>
                  <a:lnTo>
                    <a:pt x="0" y="106"/>
                  </a:lnTo>
                  <a:lnTo>
                    <a:pt x="122" y="0"/>
                  </a:lnTo>
                  <a:lnTo>
                    <a:pt x="232" y="0"/>
                  </a:lnTo>
                  <a:lnTo>
                    <a:pt x="232" y="599"/>
                  </a:lnTo>
                  <a:lnTo>
                    <a:pt x="122" y="5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</p:grpSp>
      <p:sp>
        <p:nvSpPr>
          <p:cNvPr id="26656" name="Freeform 272"/>
          <p:cNvSpPr>
            <a:spLocks noChangeArrowheads="1"/>
          </p:cNvSpPr>
          <p:nvPr/>
        </p:nvSpPr>
        <p:spPr bwMode="auto">
          <a:xfrm>
            <a:off x="3563938" y="4584700"/>
            <a:ext cx="290512" cy="750888"/>
          </a:xfrm>
          <a:custGeom>
            <a:avLst/>
            <a:gdLst>
              <a:gd name="T0" fmla="*/ 122 w 232"/>
              <a:gd name="T1" fmla="*/ 599 h 599"/>
              <a:gd name="T2" fmla="*/ 122 w 232"/>
              <a:gd name="T3" fmla="*/ 118 h 599"/>
              <a:gd name="T4" fmla="*/ 0 w 232"/>
              <a:gd name="T5" fmla="*/ 223 h 599"/>
              <a:gd name="T6" fmla="*/ 0 w 232"/>
              <a:gd name="T7" fmla="*/ 106 h 599"/>
              <a:gd name="T8" fmla="*/ 122 w 232"/>
              <a:gd name="T9" fmla="*/ 0 h 599"/>
              <a:gd name="T10" fmla="*/ 232 w 232"/>
              <a:gd name="T11" fmla="*/ 0 h 599"/>
              <a:gd name="T12" fmla="*/ 232 w 232"/>
              <a:gd name="T13" fmla="*/ 599 h 599"/>
              <a:gd name="T14" fmla="*/ 122 w 232"/>
              <a:gd name="T15" fmla="*/ 599 h 59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32"/>
              <a:gd name="T25" fmla="*/ 0 h 599"/>
              <a:gd name="T26" fmla="*/ 232 w 232"/>
              <a:gd name="T27" fmla="*/ 599 h 59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32" h="599">
                <a:moveTo>
                  <a:pt x="122" y="599"/>
                </a:moveTo>
                <a:lnTo>
                  <a:pt x="122" y="118"/>
                </a:lnTo>
                <a:lnTo>
                  <a:pt x="0" y="223"/>
                </a:lnTo>
                <a:lnTo>
                  <a:pt x="0" y="106"/>
                </a:lnTo>
                <a:lnTo>
                  <a:pt x="122" y="0"/>
                </a:lnTo>
                <a:lnTo>
                  <a:pt x="232" y="0"/>
                </a:lnTo>
                <a:lnTo>
                  <a:pt x="232" y="599"/>
                </a:lnTo>
                <a:lnTo>
                  <a:pt x="122" y="599"/>
                </a:lnTo>
                <a:close/>
              </a:path>
            </a:pathLst>
          </a:custGeom>
          <a:solidFill>
            <a:srgbClr val="487A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ea typeface="微软雅黑" pitchFamily="34" charset="-122"/>
              <a:sym typeface="Calibri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8"/>
          <p:cNvSpPr>
            <a:spLocks noChangeArrowheads="1"/>
          </p:cNvSpPr>
          <p:nvPr/>
        </p:nvSpPr>
        <p:spPr bwMode="auto">
          <a:xfrm>
            <a:off x="0" y="0"/>
            <a:ext cx="12192000" cy="1514475"/>
          </a:xfrm>
          <a:prstGeom prst="rect">
            <a:avLst/>
          </a:prstGeom>
          <a:solidFill>
            <a:srgbClr val="487AB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</a:endParaRPr>
          </a:p>
        </p:txBody>
      </p:sp>
      <p:sp>
        <p:nvSpPr>
          <p:cNvPr id="27651" name="TextBox 15"/>
          <p:cNvSpPr>
            <a:spLocks noChangeArrowheads="1"/>
          </p:cNvSpPr>
          <p:nvPr/>
        </p:nvSpPr>
        <p:spPr bwMode="auto">
          <a:xfrm>
            <a:off x="655638" y="1025525"/>
            <a:ext cx="1655762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方正兰亭细黑_GBK" charset="-122"/>
                <a:ea typeface="Adobe 宋体 Std L" pitchFamily="2" charset="-122"/>
                <a:sym typeface="方正兰亭细黑_GBK" charset="-122"/>
              </a:rPr>
              <a:t>Transition Page</a:t>
            </a:r>
          </a:p>
        </p:txBody>
      </p:sp>
      <p:sp>
        <p:nvSpPr>
          <p:cNvPr id="27652" name="文本框 13"/>
          <p:cNvSpPr>
            <a:spLocks noChangeArrowheads="1"/>
          </p:cNvSpPr>
          <p:nvPr/>
        </p:nvSpPr>
        <p:spPr bwMode="auto">
          <a:xfrm>
            <a:off x="655638" y="584200"/>
            <a:ext cx="16557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2400" b="1">
                <a:solidFill>
                  <a:schemeClr val="bg1"/>
                </a:solidFill>
                <a:latin typeface="方正兰亭细黑_GBK" charset="-122"/>
                <a:ea typeface="微软雅黑" pitchFamily="34" charset="-122"/>
              </a:rPr>
              <a:t>过渡页</a:t>
            </a:r>
          </a:p>
        </p:txBody>
      </p:sp>
      <p:grpSp>
        <p:nvGrpSpPr>
          <p:cNvPr id="27653" name="组合 19"/>
          <p:cNvGrpSpPr>
            <a:grpSpLocks/>
          </p:cNvGrpSpPr>
          <p:nvPr/>
        </p:nvGrpSpPr>
        <p:grpSpPr bwMode="auto">
          <a:xfrm>
            <a:off x="1968500" y="2643188"/>
            <a:ext cx="8255000" cy="3116262"/>
            <a:chOff x="0" y="0"/>
            <a:chExt cx="7503160" cy="2832100"/>
          </a:xfrm>
        </p:grpSpPr>
        <p:sp>
          <p:nvSpPr>
            <p:cNvPr id="27654" name="六边形 20"/>
            <p:cNvSpPr>
              <a:spLocks noChangeArrowheads="1"/>
            </p:cNvSpPr>
            <p:nvPr/>
          </p:nvSpPr>
          <p:spPr bwMode="auto">
            <a:xfrm>
              <a:off x="1326748" y="0"/>
              <a:ext cx="1546860" cy="1333500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触目</a:t>
              </a:r>
              <a:endParaRPr lang="zh-CN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可及</a:t>
              </a:r>
            </a:p>
          </p:txBody>
        </p:sp>
        <p:sp>
          <p:nvSpPr>
            <p:cNvPr id="27655" name="六边形 21"/>
            <p:cNvSpPr>
              <a:spLocks noChangeArrowheads="1"/>
            </p:cNvSpPr>
            <p:nvPr/>
          </p:nvSpPr>
          <p:spPr bwMode="auto">
            <a:xfrm>
              <a:off x="1326748" y="1498600"/>
              <a:ext cx="1546860" cy="1333500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培训</a:t>
              </a:r>
              <a:endParaRPr lang="zh-CN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宣导</a:t>
              </a:r>
            </a:p>
          </p:txBody>
        </p:sp>
        <p:sp>
          <p:nvSpPr>
            <p:cNvPr id="27656" name="六边形 22"/>
            <p:cNvSpPr>
              <a:spLocks noChangeArrowheads="1"/>
            </p:cNvSpPr>
            <p:nvPr/>
          </p:nvSpPr>
          <p:spPr bwMode="auto">
            <a:xfrm>
              <a:off x="4629553" y="0"/>
              <a:ext cx="1546860" cy="1333500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标杆</a:t>
              </a:r>
              <a:endParaRPr lang="zh-CN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示范</a:t>
              </a:r>
            </a:p>
          </p:txBody>
        </p:sp>
        <p:sp>
          <p:nvSpPr>
            <p:cNvPr id="27657" name="六边形 23"/>
            <p:cNvSpPr>
              <a:spLocks noChangeArrowheads="1"/>
            </p:cNvSpPr>
            <p:nvPr/>
          </p:nvSpPr>
          <p:spPr bwMode="auto">
            <a:xfrm>
              <a:off x="4629553" y="1498600"/>
              <a:ext cx="1546860" cy="1333500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仪式</a:t>
              </a:r>
              <a:endParaRPr lang="zh-CN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强化</a:t>
              </a:r>
            </a:p>
          </p:txBody>
        </p:sp>
        <p:sp>
          <p:nvSpPr>
            <p:cNvPr id="27658" name="六边形 24"/>
            <p:cNvSpPr>
              <a:spLocks noChangeArrowheads="1"/>
            </p:cNvSpPr>
            <p:nvPr/>
          </p:nvSpPr>
          <p:spPr bwMode="auto">
            <a:xfrm>
              <a:off x="0" y="749300"/>
              <a:ext cx="1546860" cy="1333500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成文</a:t>
              </a:r>
              <a:endParaRPr lang="zh-CN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入册</a:t>
              </a:r>
            </a:p>
          </p:txBody>
        </p:sp>
        <p:sp>
          <p:nvSpPr>
            <p:cNvPr id="27659" name="六边形 25"/>
            <p:cNvSpPr>
              <a:spLocks noChangeArrowheads="1"/>
            </p:cNvSpPr>
            <p:nvPr/>
          </p:nvSpPr>
          <p:spPr bwMode="auto">
            <a:xfrm>
              <a:off x="5956300" y="749300"/>
              <a:ext cx="1546860" cy="1333500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互动</a:t>
              </a:r>
              <a:endParaRPr lang="zh-CN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参与</a:t>
              </a:r>
            </a:p>
          </p:txBody>
        </p:sp>
        <p:sp>
          <p:nvSpPr>
            <p:cNvPr id="27660" name="六边形 26"/>
            <p:cNvSpPr>
              <a:spLocks noChangeArrowheads="1"/>
            </p:cNvSpPr>
            <p:nvPr/>
          </p:nvSpPr>
          <p:spPr bwMode="auto">
            <a:xfrm>
              <a:off x="2653496" y="488949"/>
              <a:ext cx="2196169" cy="1893249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44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机制</a:t>
              </a:r>
              <a:endParaRPr lang="zh-CN" sz="44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44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保障</a:t>
              </a:r>
            </a:p>
          </p:txBody>
        </p:sp>
      </p:grpSp>
      <p:sp>
        <p:nvSpPr>
          <p:cNvPr id="27661" name="六边形 9"/>
          <p:cNvSpPr>
            <a:spLocks noChangeArrowheads="1"/>
          </p:cNvSpPr>
          <p:nvPr/>
        </p:nvSpPr>
        <p:spPr bwMode="auto">
          <a:xfrm>
            <a:off x="8521700" y="3467100"/>
            <a:ext cx="1701800" cy="1466850"/>
          </a:xfrm>
          <a:prstGeom prst="hexagon">
            <a:avLst>
              <a:gd name="adj" fmla="val 24997"/>
              <a:gd name="vf" fmla="val 115470"/>
            </a:avLst>
          </a:prstGeom>
          <a:solidFill>
            <a:srgbClr val="487AB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</a:rPr>
              <a:t>互动</a:t>
            </a:r>
            <a:endParaRPr lang="zh-CN" altLang="en-US" sz="2800" b="1">
              <a:solidFill>
                <a:srgbClr val="FFFFFF"/>
              </a:solidFill>
              <a:latin typeface="方正兰亭细黑_GBK" charset="-122"/>
              <a:ea typeface="方正兰亭细黑_GBK" charset="-122"/>
              <a:sym typeface="Calibri" pitchFamily="34" charset="0"/>
            </a:endParaRPr>
          </a:p>
          <a:p>
            <a:pPr algn="ctr"/>
            <a:r>
              <a:rPr lang="zh-CN" altLang="en-US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</a:rPr>
              <a:t>参与</a:t>
            </a:r>
          </a:p>
        </p:txBody>
      </p:sp>
    </p:spTree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2"/>
          <p:cNvSpPr>
            <a:spLocks noChangeArrowheads="1"/>
          </p:cNvSpPr>
          <p:nvPr/>
        </p:nvSpPr>
        <p:spPr bwMode="auto">
          <a:xfrm>
            <a:off x="1914525" y="282575"/>
            <a:ext cx="2828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落地方法七 </a:t>
            </a:r>
            <a:r>
              <a:rPr lang="zh-CN" sz="2800" b="1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互动参与</a:t>
            </a:r>
          </a:p>
        </p:txBody>
      </p:sp>
      <p:grpSp>
        <p:nvGrpSpPr>
          <p:cNvPr id="28675" name="组合 3"/>
          <p:cNvGrpSpPr>
            <a:grpSpLocks/>
          </p:cNvGrpSpPr>
          <p:nvPr/>
        </p:nvGrpSpPr>
        <p:grpSpPr bwMode="auto">
          <a:xfrm>
            <a:off x="1719263" y="1936750"/>
            <a:ext cx="4202112" cy="4202113"/>
            <a:chOff x="0" y="0"/>
            <a:chExt cx="4202689" cy="4202689"/>
          </a:xfrm>
        </p:grpSpPr>
        <p:sp>
          <p:nvSpPr>
            <p:cNvPr id="28676" name="圆角矩形 4"/>
            <p:cNvSpPr>
              <a:spLocks noChangeArrowheads="1"/>
            </p:cNvSpPr>
            <p:nvPr/>
          </p:nvSpPr>
          <p:spPr bwMode="auto">
            <a:xfrm>
              <a:off x="0" y="0"/>
              <a:ext cx="4202689" cy="4202689"/>
            </a:xfrm>
            <a:prstGeom prst="roundRect">
              <a:avLst>
                <a:gd name="adj" fmla="val 3370"/>
              </a:avLst>
            </a:prstGeom>
            <a:solidFill>
              <a:srgbClr val="487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方正兰亭细黑_GBK" charset="-122"/>
                <a:ea typeface="方正兰亭细黑_GBK" charset="-122"/>
              </a:endParaRPr>
            </a:p>
          </p:txBody>
        </p:sp>
        <p:sp>
          <p:nvSpPr>
            <p:cNvPr id="28677" name="圆角矩形 5"/>
            <p:cNvSpPr>
              <a:spLocks noChangeArrowheads="1"/>
            </p:cNvSpPr>
            <p:nvPr/>
          </p:nvSpPr>
          <p:spPr bwMode="auto">
            <a:xfrm>
              <a:off x="173861" y="173861"/>
              <a:ext cx="3854966" cy="3854966"/>
            </a:xfrm>
            <a:prstGeom prst="roundRect">
              <a:avLst>
                <a:gd name="adj" fmla="val 3370"/>
              </a:avLst>
            </a:prstGeom>
            <a:noFill/>
            <a:ln w="12700" cap="flat" cmpd="sng">
              <a:solidFill>
                <a:schemeClr val="bg1"/>
              </a:solidFill>
              <a:prstDash val="dash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方正兰亭细黑_GBK" charset="-122"/>
                <a:ea typeface="方正兰亭细黑_GBK" charset="-122"/>
              </a:endParaRPr>
            </a:p>
          </p:txBody>
        </p:sp>
      </p:grpSp>
      <p:sp>
        <p:nvSpPr>
          <p:cNvPr id="28678" name="矩形 2"/>
          <p:cNvSpPr>
            <a:spLocks noChangeArrowheads="1"/>
          </p:cNvSpPr>
          <p:nvPr/>
        </p:nvSpPr>
        <p:spPr bwMode="auto">
          <a:xfrm>
            <a:off x="7158038" y="2320925"/>
            <a:ext cx="357028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6600" b="1">
                <a:solidFill>
                  <a:srgbClr val="487AB5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征文比赛</a:t>
            </a:r>
            <a:endParaRPr lang="zh-CN" altLang="en-US"/>
          </a:p>
        </p:txBody>
      </p:sp>
      <p:sp>
        <p:nvSpPr>
          <p:cNvPr id="28679" name="文本框 3"/>
          <p:cNvSpPr>
            <a:spLocks noChangeArrowheads="1"/>
          </p:cNvSpPr>
          <p:nvPr/>
        </p:nvSpPr>
        <p:spPr bwMode="auto">
          <a:xfrm>
            <a:off x="7462838" y="3598863"/>
            <a:ext cx="3509962" cy="210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以核心价值观为主题，进行征文比赛，可以是对其理解和诠释，也可以是对行为或思维习惯的详述或案例的叙述、提炼。</a:t>
            </a:r>
            <a:endParaRPr lang="en-US">
              <a:solidFill>
                <a:srgbClr val="595959"/>
              </a:solidFill>
              <a:latin typeface="Calibri" pitchFamily="34" charset="0"/>
              <a:ea typeface="微软雅黑" pitchFamily="34" charset="-122"/>
              <a:sym typeface="Calibri" pitchFamily="34" charset="0"/>
            </a:endParaRPr>
          </a:p>
          <a:p>
            <a:pPr marL="285750" indent="-285750">
              <a:lnSpc>
                <a:spcPct val="12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在全公司组织企业文化故事有奖征集活动。</a:t>
            </a:r>
          </a:p>
        </p:txBody>
      </p:sp>
      <p:sp>
        <p:nvSpPr>
          <p:cNvPr id="28680" name="Freeform 65"/>
          <p:cNvSpPr>
            <a:spLocks noEditPoints="1" noChangeArrowheads="1"/>
          </p:cNvSpPr>
          <p:nvPr/>
        </p:nvSpPr>
        <p:spPr bwMode="auto">
          <a:xfrm>
            <a:off x="2560638" y="2549525"/>
            <a:ext cx="2517775" cy="2789238"/>
          </a:xfrm>
          <a:custGeom>
            <a:avLst/>
            <a:gdLst>
              <a:gd name="T0" fmla="*/ 157 w 178"/>
              <a:gd name="T1" fmla="*/ 53 h 197"/>
              <a:gd name="T2" fmla="*/ 125 w 178"/>
              <a:gd name="T3" fmla="*/ 21 h 197"/>
              <a:gd name="T4" fmla="*/ 141 w 178"/>
              <a:gd name="T5" fmla="*/ 5 h 197"/>
              <a:gd name="T6" fmla="*/ 160 w 178"/>
              <a:gd name="T7" fmla="*/ 5 h 197"/>
              <a:gd name="T8" fmla="*/ 173 w 178"/>
              <a:gd name="T9" fmla="*/ 18 h 197"/>
              <a:gd name="T10" fmla="*/ 173 w 178"/>
              <a:gd name="T11" fmla="*/ 37 h 197"/>
              <a:gd name="T12" fmla="*/ 157 w 178"/>
              <a:gd name="T13" fmla="*/ 53 h 197"/>
              <a:gd name="T14" fmla="*/ 65 w 178"/>
              <a:gd name="T15" fmla="*/ 144 h 197"/>
              <a:gd name="T16" fmla="*/ 33 w 178"/>
              <a:gd name="T17" fmla="*/ 113 h 197"/>
              <a:gd name="T18" fmla="*/ 119 w 178"/>
              <a:gd name="T19" fmla="*/ 28 h 197"/>
              <a:gd name="T20" fmla="*/ 151 w 178"/>
              <a:gd name="T21" fmla="*/ 59 h 197"/>
              <a:gd name="T22" fmla="*/ 65 w 178"/>
              <a:gd name="T23" fmla="*/ 144 h 197"/>
              <a:gd name="T24" fmla="*/ 8 w 178"/>
              <a:gd name="T25" fmla="*/ 170 h 197"/>
              <a:gd name="T26" fmla="*/ 27 w 178"/>
              <a:gd name="T27" fmla="*/ 119 h 197"/>
              <a:gd name="T28" fmla="*/ 59 w 178"/>
              <a:gd name="T29" fmla="*/ 150 h 197"/>
              <a:gd name="T30" fmla="*/ 8 w 178"/>
              <a:gd name="T31" fmla="*/ 170 h 197"/>
              <a:gd name="T32" fmla="*/ 150 w 178"/>
              <a:gd name="T33" fmla="*/ 181 h 197"/>
              <a:gd name="T34" fmla="*/ 158 w 178"/>
              <a:gd name="T35" fmla="*/ 189 h 197"/>
              <a:gd name="T36" fmla="*/ 150 w 178"/>
              <a:gd name="T37" fmla="*/ 197 h 197"/>
              <a:gd name="T38" fmla="*/ 8 w 178"/>
              <a:gd name="T39" fmla="*/ 197 h 197"/>
              <a:gd name="T40" fmla="*/ 0 w 178"/>
              <a:gd name="T41" fmla="*/ 189 h 197"/>
              <a:gd name="T42" fmla="*/ 8 w 178"/>
              <a:gd name="T43" fmla="*/ 181 h 197"/>
              <a:gd name="T44" fmla="*/ 150 w 178"/>
              <a:gd name="T45" fmla="*/ 181 h 19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78"/>
              <a:gd name="T70" fmla="*/ 0 h 197"/>
              <a:gd name="T71" fmla="*/ 178 w 178"/>
              <a:gd name="T72" fmla="*/ 197 h 197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78" h="197">
                <a:moveTo>
                  <a:pt x="157" y="53"/>
                </a:moveTo>
                <a:cubicBezTo>
                  <a:pt x="125" y="21"/>
                  <a:pt x="125" y="21"/>
                  <a:pt x="125" y="21"/>
                </a:cubicBezTo>
                <a:cubicBezTo>
                  <a:pt x="141" y="5"/>
                  <a:pt x="141" y="5"/>
                  <a:pt x="141" y="5"/>
                </a:cubicBezTo>
                <a:cubicBezTo>
                  <a:pt x="146" y="0"/>
                  <a:pt x="155" y="0"/>
                  <a:pt x="160" y="5"/>
                </a:cubicBezTo>
                <a:cubicBezTo>
                  <a:pt x="173" y="18"/>
                  <a:pt x="173" y="18"/>
                  <a:pt x="173" y="18"/>
                </a:cubicBezTo>
                <a:cubicBezTo>
                  <a:pt x="178" y="23"/>
                  <a:pt x="178" y="32"/>
                  <a:pt x="173" y="37"/>
                </a:cubicBezTo>
                <a:lnTo>
                  <a:pt x="157" y="53"/>
                </a:lnTo>
                <a:close/>
                <a:moveTo>
                  <a:pt x="65" y="144"/>
                </a:moveTo>
                <a:cubicBezTo>
                  <a:pt x="33" y="113"/>
                  <a:pt x="33" y="113"/>
                  <a:pt x="33" y="113"/>
                </a:cubicBezTo>
                <a:cubicBezTo>
                  <a:pt x="119" y="28"/>
                  <a:pt x="119" y="28"/>
                  <a:pt x="119" y="28"/>
                </a:cubicBezTo>
                <a:cubicBezTo>
                  <a:pt x="151" y="59"/>
                  <a:pt x="151" y="59"/>
                  <a:pt x="151" y="59"/>
                </a:cubicBezTo>
                <a:lnTo>
                  <a:pt x="65" y="144"/>
                </a:lnTo>
                <a:close/>
                <a:moveTo>
                  <a:pt x="8" y="170"/>
                </a:moveTo>
                <a:cubicBezTo>
                  <a:pt x="27" y="119"/>
                  <a:pt x="27" y="119"/>
                  <a:pt x="27" y="119"/>
                </a:cubicBezTo>
                <a:cubicBezTo>
                  <a:pt x="59" y="150"/>
                  <a:pt x="59" y="150"/>
                  <a:pt x="59" y="150"/>
                </a:cubicBezTo>
                <a:lnTo>
                  <a:pt x="8" y="170"/>
                </a:lnTo>
                <a:close/>
                <a:moveTo>
                  <a:pt x="150" y="181"/>
                </a:moveTo>
                <a:cubicBezTo>
                  <a:pt x="154" y="181"/>
                  <a:pt x="158" y="185"/>
                  <a:pt x="158" y="189"/>
                </a:cubicBezTo>
                <a:cubicBezTo>
                  <a:pt x="158" y="194"/>
                  <a:pt x="154" y="197"/>
                  <a:pt x="150" y="197"/>
                </a:cubicBezTo>
                <a:cubicBezTo>
                  <a:pt x="8" y="197"/>
                  <a:pt x="8" y="197"/>
                  <a:pt x="8" y="197"/>
                </a:cubicBezTo>
                <a:cubicBezTo>
                  <a:pt x="4" y="197"/>
                  <a:pt x="0" y="194"/>
                  <a:pt x="0" y="189"/>
                </a:cubicBezTo>
                <a:cubicBezTo>
                  <a:pt x="0" y="185"/>
                  <a:pt x="4" y="181"/>
                  <a:pt x="8" y="181"/>
                </a:cubicBezTo>
                <a:lnTo>
                  <a:pt x="150" y="1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ea typeface="微软雅黑" pitchFamily="34" charset="-122"/>
              <a:sym typeface="Calibri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2"/>
          <p:cNvSpPr>
            <a:spLocks noChangeArrowheads="1"/>
          </p:cNvSpPr>
          <p:nvPr/>
        </p:nvSpPr>
        <p:spPr bwMode="auto">
          <a:xfrm>
            <a:off x="1914525" y="282575"/>
            <a:ext cx="2828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落地方法七 </a:t>
            </a:r>
            <a:r>
              <a:rPr lang="zh-CN" sz="2800" b="1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互动参与</a:t>
            </a:r>
          </a:p>
        </p:txBody>
      </p:sp>
      <p:grpSp>
        <p:nvGrpSpPr>
          <p:cNvPr id="29699" name="组合 3"/>
          <p:cNvGrpSpPr>
            <a:grpSpLocks/>
          </p:cNvGrpSpPr>
          <p:nvPr/>
        </p:nvGrpSpPr>
        <p:grpSpPr bwMode="auto">
          <a:xfrm>
            <a:off x="1719263" y="1936750"/>
            <a:ext cx="4202112" cy="4202113"/>
            <a:chOff x="0" y="0"/>
            <a:chExt cx="4202689" cy="4202689"/>
          </a:xfrm>
        </p:grpSpPr>
        <p:sp>
          <p:nvSpPr>
            <p:cNvPr id="29700" name="圆角矩形 4"/>
            <p:cNvSpPr>
              <a:spLocks noChangeArrowheads="1"/>
            </p:cNvSpPr>
            <p:nvPr/>
          </p:nvSpPr>
          <p:spPr bwMode="auto">
            <a:xfrm>
              <a:off x="0" y="0"/>
              <a:ext cx="4202689" cy="4202689"/>
            </a:xfrm>
            <a:prstGeom prst="roundRect">
              <a:avLst>
                <a:gd name="adj" fmla="val 3370"/>
              </a:avLst>
            </a:prstGeom>
            <a:solidFill>
              <a:srgbClr val="487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方正兰亭细黑_GBK" charset="-122"/>
                <a:ea typeface="方正兰亭细黑_GBK" charset="-122"/>
              </a:endParaRPr>
            </a:p>
          </p:txBody>
        </p:sp>
        <p:sp>
          <p:nvSpPr>
            <p:cNvPr id="29701" name="圆角矩形 5"/>
            <p:cNvSpPr>
              <a:spLocks noChangeArrowheads="1"/>
            </p:cNvSpPr>
            <p:nvPr/>
          </p:nvSpPr>
          <p:spPr bwMode="auto">
            <a:xfrm>
              <a:off x="173861" y="173861"/>
              <a:ext cx="3854966" cy="3854966"/>
            </a:xfrm>
            <a:prstGeom prst="roundRect">
              <a:avLst>
                <a:gd name="adj" fmla="val 3370"/>
              </a:avLst>
            </a:prstGeom>
            <a:noFill/>
            <a:ln w="12700" cap="flat" cmpd="sng">
              <a:solidFill>
                <a:schemeClr val="bg1"/>
              </a:solidFill>
              <a:prstDash val="dash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方正兰亭细黑_GBK" charset="-122"/>
                <a:ea typeface="方正兰亭细黑_GBK" charset="-122"/>
              </a:endParaRPr>
            </a:p>
          </p:txBody>
        </p:sp>
      </p:grpSp>
      <p:sp>
        <p:nvSpPr>
          <p:cNvPr id="29702" name="矩形 1"/>
          <p:cNvSpPr>
            <a:spLocks noChangeArrowheads="1"/>
          </p:cNvSpPr>
          <p:nvPr/>
        </p:nvSpPr>
        <p:spPr bwMode="auto">
          <a:xfrm>
            <a:off x="7158038" y="2320925"/>
            <a:ext cx="357028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6600" b="1">
                <a:solidFill>
                  <a:srgbClr val="487AB5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微信互动</a:t>
            </a:r>
            <a:endParaRPr lang="zh-CN" altLang="en-US"/>
          </a:p>
        </p:txBody>
      </p:sp>
      <p:sp>
        <p:nvSpPr>
          <p:cNvPr id="29703" name="文本框 2"/>
          <p:cNvSpPr>
            <a:spLocks noChangeArrowheads="1"/>
          </p:cNvSpPr>
          <p:nvPr/>
        </p:nvSpPr>
        <p:spPr bwMode="auto">
          <a:xfrm>
            <a:off x="7462838" y="3598863"/>
            <a:ext cx="3509962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发布前新采纳核心价值观竞猜（不含原有价值观）；</a:t>
            </a:r>
            <a:endParaRPr lang="en-US">
              <a:solidFill>
                <a:srgbClr val="595959"/>
              </a:solidFill>
              <a:latin typeface="Calibri" pitchFamily="34" charset="0"/>
              <a:ea typeface="微软雅黑" pitchFamily="34" charset="-122"/>
              <a:sym typeface="Calibri" pitchFamily="34" charset="0"/>
            </a:endParaRP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发布后，诠释、倡导行为与反对行为、案例线索征集活动。</a:t>
            </a:r>
            <a:endParaRPr lang="zh-CN" altLang="en-US"/>
          </a:p>
        </p:txBody>
      </p:sp>
      <p:grpSp>
        <p:nvGrpSpPr>
          <p:cNvPr id="29704" name="组合 3"/>
          <p:cNvGrpSpPr>
            <a:grpSpLocks/>
          </p:cNvGrpSpPr>
          <p:nvPr/>
        </p:nvGrpSpPr>
        <p:grpSpPr bwMode="auto">
          <a:xfrm>
            <a:off x="2216150" y="2789238"/>
            <a:ext cx="3225800" cy="2628900"/>
            <a:chOff x="0" y="0"/>
            <a:chExt cx="917575" cy="747713"/>
          </a:xfrm>
        </p:grpSpPr>
        <p:sp>
          <p:nvSpPr>
            <p:cNvPr id="29705" name="Freeform 21"/>
            <p:cNvSpPr>
              <a:spLocks noEditPoints="1" noChangeArrowheads="1"/>
            </p:cNvSpPr>
            <p:nvPr/>
          </p:nvSpPr>
          <p:spPr bwMode="auto">
            <a:xfrm>
              <a:off x="0" y="0"/>
              <a:ext cx="652462" cy="596900"/>
            </a:xfrm>
            <a:custGeom>
              <a:avLst/>
              <a:gdLst>
                <a:gd name="T0" fmla="*/ 87 w 91"/>
                <a:gd name="T1" fmla="*/ 32 h 83"/>
                <a:gd name="T2" fmla="*/ 91 w 91"/>
                <a:gd name="T3" fmla="*/ 32 h 83"/>
                <a:gd name="T4" fmla="*/ 45 w 91"/>
                <a:gd name="T5" fmla="*/ 0 h 83"/>
                <a:gd name="T6" fmla="*/ 0 w 91"/>
                <a:gd name="T7" fmla="*/ 39 h 83"/>
                <a:gd name="T8" fmla="*/ 18 w 91"/>
                <a:gd name="T9" fmla="*/ 69 h 83"/>
                <a:gd name="T10" fmla="*/ 14 w 91"/>
                <a:gd name="T11" fmla="*/ 83 h 83"/>
                <a:gd name="T12" fmla="*/ 30 w 91"/>
                <a:gd name="T13" fmla="*/ 75 h 83"/>
                <a:gd name="T14" fmla="*/ 45 w 91"/>
                <a:gd name="T15" fmla="*/ 77 h 83"/>
                <a:gd name="T16" fmla="*/ 50 w 91"/>
                <a:gd name="T17" fmla="*/ 77 h 83"/>
                <a:gd name="T18" fmla="*/ 48 w 91"/>
                <a:gd name="T19" fmla="*/ 67 h 83"/>
                <a:gd name="T20" fmla="*/ 87 w 91"/>
                <a:gd name="T21" fmla="*/ 32 h 83"/>
                <a:gd name="T22" fmla="*/ 62 w 91"/>
                <a:gd name="T23" fmla="*/ 19 h 83"/>
                <a:gd name="T24" fmla="*/ 68 w 91"/>
                <a:gd name="T25" fmla="*/ 25 h 83"/>
                <a:gd name="T26" fmla="*/ 62 w 91"/>
                <a:gd name="T27" fmla="*/ 31 h 83"/>
                <a:gd name="T28" fmla="*/ 56 w 91"/>
                <a:gd name="T29" fmla="*/ 25 h 83"/>
                <a:gd name="T30" fmla="*/ 62 w 91"/>
                <a:gd name="T31" fmla="*/ 19 h 83"/>
                <a:gd name="T32" fmla="*/ 31 w 91"/>
                <a:gd name="T33" fmla="*/ 31 h 83"/>
                <a:gd name="T34" fmla="*/ 24 w 91"/>
                <a:gd name="T35" fmla="*/ 25 h 83"/>
                <a:gd name="T36" fmla="*/ 31 w 91"/>
                <a:gd name="T37" fmla="*/ 19 h 83"/>
                <a:gd name="T38" fmla="*/ 36 w 91"/>
                <a:gd name="T39" fmla="*/ 25 h 83"/>
                <a:gd name="T40" fmla="*/ 31 w 91"/>
                <a:gd name="T41" fmla="*/ 31 h 8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1"/>
                <a:gd name="T64" fmla="*/ 0 h 83"/>
                <a:gd name="T65" fmla="*/ 91 w 91"/>
                <a:gd name="T66" fmla="*/ 83 h 8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1" h="83">
                  <a:moveTo>
                    <a:pt x="87" y="32"/>
                  </a:moveTo>
                  <a:cubicBezTo>
                    <a:pt x="88" y="32"/>
                    <a:pt x="89" y="32"/>
                    <a:pt x="91" y="32"/>
                  </a:cubicBezTo>
                  <a:cubicBezTo>
                    <a:pt x="87" y="14"/>
                    <a:pt x="68" y="0"/>
                    <a:pt x="45" y="0"/>
                  </a:cubicBezTo>
                  <a:cubicBezTo>
                    <a:pt x="21" y="0"/>
                    <a:pt x="0" y="17"/>
                    <a:pt x="0" y="39"/>
                  </a:cubicBezTo>
                  <a:cubicBezTo>
                    <a:pt x="0" y="51"/>
                    <a:pt x="7" y="61"/>
                    <a:pt x="18" y="69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5" y="76"/>
                    <a:pt x="40" y="77"/>
                    <a:pt x="45" y="77"/>
                  </a:cubicBezTo>
                  <a:cubicBezTo>
                    <a:pt x="47" y="77"/>
                    <a:pt x="48" y="77"/>
                    <a:pt x="50" y="77"/>
                  </a:cubicBezTo>
                  <a:cubicBezTo>
                    <a:pt x="49" y="74"/>
                    <a:pt x="48" y="71"/>
                    <a:pt x="48" y="67"/>
                  </a:cubicBezTo>
                  <a:cubicBezTo>
                    <a:pt x="48" y="48"/>
                    <a:pt x="65" y="32"/>
                    <a:pt x="87" y="32"/>
                  </a:cubicBezTo>
                  <a:close/>
                  <a:moveTo>
                    <a:pt x="62" y="19"/>
                  </a:moveTo>
                  <a:cubicBezTo>
                    <a:pt x="66" y="19"/>
                    <a:pt x="68" y="22"/>
                    <a:pt x="68" y="25"/>
                  </a:cubicBezTo>
                  <a:cubicBezTo>
                    <a:pt x="68" y="29"/>
                    <a:pt x="66" y="31"/>
                    <a:pt x="62" y="31"/>
                  </a:cubicBezTo>
                  <a:cubicBezTo>
                    <a:pt x="59" y="31"/>
                    <a:pt x="56" y="29"/>
                    <a:pt x="56" y="25"/>
                  </a:cubicBezTo>
                  <a:cubicBezTo>
                    <a:pt x="56" y="22"/>
                    <a:pt x="59" y="19"/>
                    <a:pt x="62" y="19"/>
                  </a:cubicBezTo>
                  <a:close/>
                  <a:moveTo>
                    <a:pt x="31" y="31"/>
                  </a:moveTo>
                  <a:cubicBezTo>
                    <a:pt x="27" y="31"/>
                    <a:pt x="24" y="29"/>
                    <a:pt x="24" y="25"/>
                  </a:cubicBezTo>
                  <a:cubicBezTo>
                    <a:pt x="24" y="22"/>
                    <a:pt x="27" y="19"/>
                    <a:pt x="31" y="19"/>
                  </a:cubicBezTo>
                  <a:cubicBezTo>
                    <a:pt x="34" y="19"/>
                    <a:pt x="36" y="22"/>
                    <a:pt x="36" y="25"/>
                  </a:cubicBezTo>
                  <a:cubicBezTo>
                    <a:pt x="36" y="29"/>
                    <a:pt x="34" y="31"/>
                    <a:pt x="31" y="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29706" name="Freeform 22"/>
            <p:cNvSpPr>
              <a:spLocks noEditPoints="1" noChangeArrowheads="1"/>
            </p:cNvSpPr>
            <p:nvPr/>
          </p:nvSpPr>
          <p:spPr bwMode="auto">
            <a:xfrm>
              <a:off x="365125" y="244475"/>
              <a:ext cx="552450" cy="503238"/>
            </a:xfrm>
            <a:custGeom>
              <a:avLst/>
              <a:gdLst>
                <a:gd name="T0" fmla="*/ 77 w 77"/>
                <a:gd name="T1" fmla="*/ 33 h 70"/>
                <a:gd name="T2" fmla="*/ 38 w 77"/>
                <a:gd name="T3" fmla="*/ 0 h 70"/>
                <a:gd name="T4" fmla="*/ 0 w 77"/>
                <a:gd name="T5" fmla="*/ 33 h 70"/>
                <a:gd name="T6" fmla="*/ 38 w 77"/>
                <a:gd name="T7" fmla="*/ 66 h 70"/>
                <a:gd name="T8" fmla="*/ 52 w 77"/>
                <a:gd name="T9" fmla="*/ 63 h 70"/>
                <a:gd name="T10" fmla="*/ 64 w 77"/>
                <a:gd name="T11" fmla="*/ 70 h 70"/>
                <a:gd name="T12" fmla="*/ 61 w 77"/>
                <a:gd name="T13" fmla="*/ 59 h 70"/>
                <a:gd name="T14" fmla="*/ 77 w 77"/>
                <a:gd name="T15" fmla="*/ 33 h 70"/>
                <a:gd name="T16" fmla="*/ 26 w 77"/>
                <a:gd name="T17" fmla="*/ 27 h 70"/>
                <a:gd name="T18" fmla="*/ 21 w 77"/>
                <a:gd name="T19" fmla="*/ 23 h 70"/>
                <a:gd name="T20" fmla="*/ 26 w 77"/>
                <a:gd name="T21" fmla="*/ 18 h 70"/>
                <a:gd name="T22" fmla="*/ 32 w 77"/>
                <a:gd name="T23" fmla="*/ 23 h 70"/>
                <a:gd name="T24" fmla="*/ 26 w 77"/>
                <a:gd name="T25" fmla="*/ 27 h 70"/>
                <a:gd name="T26" fmla="*/ 51 w 77"/>
                <a:gd name="T27" fmla="*/ 27 h 70"/>
                <a:gd name="T28" fmla="*/ 46 w 77"/>
                <a:gd name="T29" fmla="*/ 23 h 70"/>
                <a:gd name="T30" fmla="*/ 51 w 77"/>
                <a:gd name="T31" fmla="*/ 18 h 70"/>
                <a:gd name="T32" fmla="*/ 56 w 77"/>
                <a:gd name="T33" fmla="*/ 23 h 70"/>
                <a:gd name="T34" fmla="*/ 51 w 77"/>
                <a:gd name="T35" fmla="*/ 27 h 7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7"/>
                <a:gd name="T55" fmla="*/ 0 h 70"/>
                <a:gd name="T56" fmla="*/ 77 w 77"/>
                <a:gd name="T57" fmla="*/ 70 h 7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7" h="70">
                  <a:moveTo>
                    <a:pt x="77" y="33"/>
                  </a:moveTo>
                  <a:cubicBezTo>
                    <a:pt x="77" y="15"/>
                    <a:pt x="59" y="0"/>
                    <a:pt x="38" y="0"/>
                  </a:cubicBezTo>
                  <a:cubicBezTo>
                    <a:pt x="17" y="0"/>
                    <a:pt x="0" y="15"/>
                    <a:pt x="0" y="33"/>
                  </a:cubicBezTo>
                  <a:cubicBezTo>
                    <a:pt x="0" y="51"/>
                    <a:pt x="17" y="66"/>
                    <a:pt x="38" y="66"/>
                  </a:cubicBezTo>
                  <a:cubicBezTo>
                    <a:pt x="43" y="66"/>
                    <a:pt x="47" y="65"/>
                    <a:pt x="52" y="63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70" y="52"/>
                    <a:pt x="77" y="43"/>
                    <a:pt x="77" y="33"/>
                  </a:cubicBezTo>
                  <a:close/>
                  <a:moveTo>
                    <a:pt x="26" y="27"/>
                  </a:moveTo>
                  <a:cubicBezTo>
                    <a:pt x="24" y="27"/>
                    <a:pt x="21" y="25"/>
                    <a:pt x="21" y="23"/>
                  </a:cubicBezTo>
                  <a:cubicBezTo>
                    <a:pt x="21" y="21"/>
                    <a:pt x="24" y="18"/>
                    <a:pt x="26" y="18"/>
                  </a:cubicBezTo>
                  <a:cubicBezTo>
                    <a:pt x="29" y="18"/>
                    <a:pt x="32" y="21"/>
                    <a:pt x="32" y="23"/>
                  </a:cubicBezTo>
                  <a:cubicBezTo>
                    <a:pt x="32" y="25"/>
                    <a:pt x="29" y="27"/>
                    <a:pt x="26" y="27"/>
                  </a:cubicBezTo>
                  <a:close/>
                  <a:moveTo>
                    <a:pt x="51" y="27"/>
                  </a:moveTo>
                  <a:cubicBezTo>
                    <a:pt x="49" y="27"/>
                    <a:pt x="46" y="25"/>
                    <a:pt x="46" y="23"/>
                  </a:cubicBezTo>
                  <a:cubicBezTo>
                    <a:pt x="46" y="21"/>
                    <a:pt x="49" y="18"/>
                    <a:pt x="51" y="18"/>
                  </a:cubicBezTo>
                  <a:cubicBezTo>
                    <a:pt x="54" y="18"/>
                    <a:pt x="56" y="21"/>
                    <a:pt x="56" y="23"/>
                  </a:cubicBezTo>
                  <a:cubicBezTo>
                    <a:pt x="56" y="25"/>
                    <a:pt x="54" y="27"/>
                    <a:pt x="51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</p:grpSp>
    </p:spTree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2"/>
          <p:cNvSpPr>
            <a:spLocks noChangeArrowheads="1"/>
          </p:cNvSpPr>
          <p:nvPr/>
        </p:nvSpPr>
        <p:spPr bwMode="auto">
          <a:xfrm>
            <a:off x="1914525" y="282575"/>
            <a:ext cx="2828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落地方法七 </a:t>
            </a:r>
            <a:r>
              <a:rPr lang="zh-CN" sz="2800" b="1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互动参与</a:t>
            </a:r>
          </a:p>
        </p:txBody>
      </p:sp>
      <p:grpSp>
        <p:nvGrpSpPr>
          <p:cNvPr id="30723" name="组合 3"/>
          <p:cNvGrpSpPr>
            <a:grpSpLocks/>
          </p:cNvGrpSpPr>
          <p:nvPr/>
        </p:nvGrpSpPr>
        <p:grpSpPr bwMode="auto">
          <a:xfrm>
            <a:off x="1719263" y="1936750"/>
            <a:ext cx="4202112" cy="4202113"/>
            <a:chOff x="0" y="0"/>
            <a:chExt cx="4202689" cy="4202689"/>
          </a:xfrm>
        </p:grpSpPr>
        <p:sp>
          <p:nvSpPr>
            <p:cNvPr id="30724" name="圆角矩形 4"/>
            <p:cNvSpPr>
              <a:spLocks noChangeArrowheads="1"/>
            </p:cNvSpPr>
            <p:nvPr/>
          </p:nvSpPr>
          <p:spPr bwMode="auto">
            <a:xfrm>
              <a:off x="0" y="0"/>
              <a:ext cx="4202689" cy="4202689"/>
            </a:xfrm>
            <a:prstGeom prst="roundRect">
              <a:avLst>
                <a:gd name="adj" fmla="val 3370"/>
              </a:avLst>
            </a:prstGeom>
            <a:solidFill>
              <a:srgbClr val="487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方正兰亭细黑_GBK" charset="-122"/>
                <a:ea typeface="方正兰亭细黑_GBK" charset="-122"/>
              </a:endParaRPr>
            </a:p>
          </p:txBody>
        </p:sp>
        <p:sp>
          <p:nvSpPr>
            <p:cNvPr id="30725" name="圆角矩形 5"/>
            <p:cNvSpPr>
              <a:spLocks noChangeArrowheads="1"/>
            </p:cNvSpPr>
            <p:nvPr/>
          </p:nvSpPr>
          <p:spPr bwMode="auto">
            <a:xfrm>
              <a:off x="173861" y="173861"/>
              <a:ext cx="3854966" cy="3854966"/>
            </a:xfrm>
            <a:prstGeom prst="roundRect">
              <a:avLst>
                <a:gd name="adj" fmla="val 3370"/>
              </a:avLst>
            </a:prstGeom>
            <a:noFill/>
            <a:ln w="12700" cap="flat" cmpd="sng">
              <a:solidFill>
                <a:schemeClr val="bg1"/>
              </a:solidFill>
              <a:prstDash val="dash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方正兰亭细黑_GBK" charset="-122"/>
                <a:ea typeface="方正兰亭细黑_GBK" charset="-122"/>
              </a:endParaRPr>
            </a:p>
          </p:txBody>
        </p:sp>
      </p:grpSp>
      <p:sp>
        <p:nvSpPr>
          <p:cNvPr id="30726" name="文本框 1"/>
          <p:cNvSpPr>
            <a:spLocks noChangeArrowheads="1"/>
          </p:cNvSpPr>
          <p:nvPr/>
        </p:nvSpPr>
        <p:spPr bwMode="auto">
          <a:xfrm>
            <a:off x="6792913" y="3598863"/>
            <a:ext cx="4656137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内刊开辟“文化大家谈”栏目，微信、公司办公平台同时跟进，采访员工对现有价值观的理解和看法等观点。</a:t>
            </a:r>
            <a:endParaRPr lang="zh-CN" altLang="en-US"/>
          </a:p>
        </p:txBody>
      </p:sp>
      <p:sp>
        <p:nvSpPr>
          <p:cNvPr id="30727" name="矩形 2"/>
          <p:cNvSpPr>
            <a:spLocks noChangeArrowheads="1"/>
          </p:cNvSpPr>
          <p:nvPr/>
        </p:nvSpPr>
        <p:spPr bwMode="auto">
          <a:xfrm>
            <a:off x="6911975" y="2320925"/>
            <a:ext cx="44164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6600" b="1">
                <a:solidFill>
                  <a:srgbClr val="487AB5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文化大家谈</a:t>
            </a:r>
            <a:endParaRPr lang="zh-CN" altLang="en-US"/>
          </a:p>
        </p:txBody>
      </p:sp>
      <p:grpSp>
        <p:nvGrpSpPr>
          <p:cNvPr id="30728" name="组合 3"/>
          <p:cNvGrpSpPr>
            <a:grpSpLocks/>
          </p:cNvGrpSpPr>
          <p:nvPr/>
        </p:nvGrpSpPr>
        <p:grpSpPr bwMode="auto">
          <a:xfrm>
            <a:off x="2682875" y="2525713"/>
            <a:ext cx="1806575" cy="3087687"/>
            <a:chOff x="0" y="0"/>
            <a:chExt cx="635001" cy="1085850"/>
          </a:xfrm>
        </p:grpSpPr>
        <p:sp>
          <p:nvSpPr>
            <p:cNvPr id="30729" name="Oval 2242"/>
            <p:cNvSpPr>
              <a:spLocks noChangeArrowheads="1"/>
            </p:cNvSpPr>
            <p:nvPr/>
          </p:nvSpPr>
          <p:spPr bwMode="auto">
            <a:xfrm>
              <a:off x="401638" y="0"/>
              <a:ext cx="163513" cy="1635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30730" name="Freeform 2243"/>
            <p:cNvSpPr>
              <a:spLocks noChangeArrowheads="1"/>
            </p:cNvSpPr>
            <p:nvPr/>
          </p:nvSpPr>
          <p:spPr bwMode="auto">
            <a:xfrm>
              <a:off x="0" y="144462"/>
              <a:ext cx="85725" cy="93663"/>
            </a:xfrm>
            <a:custGeom>
              <a:avLst/>
              <a:gdLst>
                <a:gd name="T0" fmla="*/ 30 w 45"/>
                <a:gd name="T1" fmla="*/ 46 h 49"/>
                <a:gd name="T2" fmla="*/ 41 w 45"/>
                <a:gd name="T3" fmla="*/ 18 h 49"/>
                <a:gd name="T4" fmla="*/ 15 w 45"/>
                <a:gd name="T5" fmla="*/ 3 h 49"/>
                <a:gd name="T6" fmla="*/ 4 w 45"/>
                <a:gd name="T7" fmla="*/ 31 h 49"/>
                <a:gd name="T8" fmla="*/ 30 w 45"/>
                <a:gd name="T9" fmla="*/ 46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"/>
                <a:gd name="T16" fmla="*/ 0 h 49"/>
                <a:gd name="T17" fmla="*/ 45 w 45"/>
                <a:gd name="T18" fmla="*/ 49 h 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" h="49">
                  <a:moveTo>
                    <a:pt x="30" y="46"/>
                  </a:moveTo>
                  <a:cubicBezTo>
                    <a:pt x="40" y="42"/>
                    <a:pt x="45" y="30"/>
                    <a:pt x="41" y="18"/>
                  </a:cubicBezTo>
                  <a:cubicBezTo>
                    <a:pt x="37" y="6"/>
                    <a:pt x="25" y="0"/>
                    <a:pt x="15" y="3"/>
                  </a:cubicBezTo>
                  <a:cubicBezTo>
                    <a:pt x="5" y="7"/>
                    <a:pt x="0" y="19"/>
                    <a:pt x="4" y="31"/>
                  </a:cubicBezTo>
                  <a:cubicBezTo>
                    <a:pt x="8" y="42"/>
                    <a:pt x="20" y="49"/>
                    <a:pt x="30" y="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30731" name="Freeform 2244"/>
            <p:cNvSpPr>
              <a:spLocks noEditPoints="1" noChangeArrowheads="1"/>
            </p:cNvSpPr>
            <p:nvPr/>
          </p:nvSpPr>
          <p:spPr bwMode="auto">
            <a:xfrm>
              <a:off x="11113" y="195262"/>
              <a:ext cx="623888" cy="890588"/>
            </a:xfrm>
            <a:custGeom>
              <a:avLst/>
              <a:gdLst>
                <a:gd name="T0" fmla="*/ 310 w 328"/>
                <a:gd name="T1" fmla="*/ 225 h 468"/>
                <a:gd name="T2" fmla="*/ 310 w 328"/>
                <a:gd name="T3" fmla="*/ 68 h 468"/>
                <a:gd name="T4" fmla="*/ 254 w 328"/>
                <a:gd name="T5" fmla="*/ 1 h 468"/>
                <a:gd name="T6" fmla="*/ 227 w 328"/>
                <a:gd name="T7" fmla="*/ 5 h 468"/>
                <a:gd name="T8" fmla="*/ 167 w 328"/>
                <a:gd name="T9" fmla="*/ 45 h 468"/>
                <a:gd name="T10" fmla="*/ 120 w 328"/>
                <a:gd name="T11" fmla="*/ 84 h 468"/>
                <a:gd name="T12" fmla="*/ 63 w 328"/>
                <a:gd name="T13" fmla="*/ 95 h 468"/>
                <a:gd name="T14" fmla="*/ 51 w 328"/>
                <a:gd name="T15" fmla="*/ 60 h 468"/>
                <a:gd name="T16" fmla="*/ 64 w 328"/>
                <a:gd name="T17" fmla="*/ 56 h 468"/>
                <a:gd name="T18" fmla="*/ 50 w 328"/>
                <a:gd name="T19" fmla="*/ 16 h 468"/>
                <a:gd name="T20" fmla="*/ 47 w 328"/>
                <a:gd name="T21" fmla="*/ 17 h 468"/>
                <a:gd name="T22" fmla="*/ 0 w 328"/>
                <a:gd name="T23" fmla="*/ 34 h 468"/>
                <a:gd name="T24" fmla="*/ 14 w 328"/>
                <a:gd name="T25" fmla="*/ 73 h 468"/>
                <a:gd name="T26" fmla="*/ 30 w 328"/>
                <a:gd name="T27" fmla="*/ 68 h 468"/>
                <a:gd name="T28" fmla="*/ 41 w 328"/>
                <a:gd name="T29" fmla="*/ 100 h 468"/>
                <a:gd name="T30" fmla="*/ 31 w 328"/>
                <a:gd name="T31" fmla="*/ 102 h 468"/>
                <a:gd name="T32" fmla="*/ 35 w 328"/>
                <a:gd name="T33" fmla="*/ 126 h 468"/>
                <a:gd name="T34" fmla="*/ 126 w 328"/>
                <a:gd name="T35" fmla="*/ 123 h 468"/>
                <a:gd name="T36" fmla="*/ 199 w 328"/>
                <a:gd name="T37" fmla="*/ 87 h 468"/>
                <a:gd name="T38" fmla="*/ 197 w 328"/>
                <a:gd name="T39" fmla="*/ 225 h 468"/>
                <a:gd name="T40" fmla="*/ 179 w 328"/>
                <a:gd name="T41" fmla="*/ 309 h 468"/>
                <a:gd name="T42" fmla="*/ 219 w 328"/>
                <a:gd name="T43" fmla="*/ 309 h 468"/>
                <a:gd name="T44" fmla="*/ 237 w 328"/>
                <a:gd name="T45" fmla="*/ 468 h 468"/>
                <a:gd name="T46" fmla="*/ 254 w 328"/>
                <a:gd name="T47" fmla="*/ 468 h 468"/>
                <a:gd name="T48" fmla="*/ 270 w 328"/>
                <a:gd name="T49" fmla="*/ 468 h 468"/>
                <a:gd name="T50" fmla="*/ 289 w 328"/>
                <a:gd name="T51" fmla="*/ 309 h 468"/>
                <a:gd name="T52" fmla="*/ 328 w 328"/>
                <a:gd name="T53" fmla="*/ 309 h 468"/>
                <a:gd name="T54" fmla="*/ 310 w 328"/>
                <a:gd name="T55" fmla="*/ 225 h 468"/>
                <a:gd name="T56" fmla="*/ 11 w 328"/>
                <a:gd name="T57" fmla="*/ 39 h 468"/>
                <a:gd name="T58" fmla="*/ 45 w 328"/>
                <a:gd name="T59" fmla="*/ 27 h 468"/>
                <a:gd name="T60" fmla="*/ 54 w 328"/>
                <a:gd name="T61" fmla="*/ 51 h 468"/>
                <a:gd name="T62" fmla="*/ 19 w 328"/>
                <a:gd name="T63" fmla="*/ 63 h 468"/>
                <a:gd name="T64" fmla="*/ 11 w 328"/>
                <a:gd name="T65" fmla="*/ 39 h 46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28"/>
                <a:gd name="T100" fmla="*/ 0 h 468"/>
                <a:gd name="T101" fmla="*/ 328 w 328"/>
                <a:gd name="T102" fmla="*/ 468 h 46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28" h="468">
                  <a:moveTo>
                    <a:pt x="310" y="225"/>
                  </a:moveTo>
                  <a:cubicBezTo>
                    <a:pt x="310" y="68"/>
                    <a:pt x="310" y="68"/>
                    <a:pt x="310" y="68"/>
                  </a:cubicBezTo>
                  <a:cubicBezTo>
                    <a:pt x="310" y="0"/>
                    <a:pt x="254" y="1"/>
                    <a:pt x="254" y="1"/>
                  </a:cubicBezTo>
                  <a:cubicBezTo>
                    <a:pt x="254" y="1"/>
                    <a:pt x="237" y="2"/>
                    <a:pt x="227" y="5"/>
                  </a:cubicBezTo>
                  <a:cubicBezTo>
                    <a:pt x="199" y="14"/>
                    <a:pt x="181" y="33"/>
                    <a:pt x="167" y="45"/>
                  </a:cubicBezTo>
                  <a:cubicBezTo>
                    <a:pt x="139" y="69"/>
                    <a:pt x="120" y="84"/>
                    <a:pt x="120" y="84"/>
                  </a:cubicBezTo>
                  <a:cubicBezTo>
                    <a:pt x="63" y="95"/>
                    <a:pt x="63" y="95"/>
                    <a:pt x="63" y="95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31" y="102"/>
                    <a:pt x="31" y="102"/>
                    <a:pt x="31" y="102"/>
                  </a:cubicBezTo>
                  <a:cubicBezTo>
                    <a:pt x="35" y="126"/>
                    <a:pt x="35" y="126"/>
                    <a:pt x="35" y="126"/>
                  </a:cubicBezTo>
                  <a:cubicBezTo>
                    <a:pt x="35" y="126"/>
                    <a:pt x="103" y="126"/>
                    <a:pt x="126" y="123"/>
                  </a:cubicBezTo>
                  <a:cubicBezTo>
                    <a:pt x="158" y="119"/>
                    <a:pt x="184" y="101"/>
                    <a:pt x="199" y="87"/>
                  </a:cubicBezTo>
                  <a:cubicBezTo>
                    <a:pt x="197" y="225"/>
                    <a:pt x="197" y="225"/>
                    <a:pt x="197" y="225"/>
                  </a:cubicBezTo>
                  <a:cubicBezTo>
                    <a:pt x="179" y="309"/>
                    <a:pt x="179" y="309"/>
                    <a:pt x="179" y="309"/>
                  </a:cubicBezTo>
                  <a:cubicBezTo>
                    <a:pt x="219" y="309"/>
                    <a:pt x="219" y="309"/>
                    <a:pt x="219" y="309"/>
                  </a:cubicBezTo>
                  <a:cubicBezTo>
                    <a:pt x="237" y="468"/>
                    <a:pt x="237" y="468"/>
                    <a:pt x="237" y="468"/>
                  </a:cubicBezTo>
                  <a:cubicBezTo>
                    <a:pt x="254" y="468"/>
                    <a:pt x="254" y="468"/>
                    <a:pt x="254" y="468"/>
                  </a:cubicBezTo>
                  <a:cubicBezTo>
                    <a:pt x="270" y="468"/>
                    <a:pt x="270" y="468"/>
                    <a:pt x="270" y="468"/>
                  </a:cubicBezTo>
                  <a:cubicBezTo>
                    <a:pt x="289" y="309"/>
                    <a:pt x="289" y="309"/>
                    <a:pt x="289" y="309"/>
                  </a:cubicBezTo>
                  <a:cubicBezTo>
                    <a:pt x="328" y="309"/>
                    <a:pt x="328" y="309"/>
                    <a:pt x="328" y="309"/>
                  </a:cubicBezTo>
                  <a:lnTo>
                    <a:pt x="310" y="225"/>
                  </a:lnTo>
                  <a:close/>
                  <a:moveTo>
                    <a:pt x="11" y="39"/>
                  </a:moveTo>
                  <a:cubicBezTo>
                    <a:pt x="17" y="37"/>
                    <a:pt x="40" y="29"/>
                    <a:pt x="45" y="27"/>
                  </a:cubicBezTo>
                  <a:cubicBezTo>
                    <a:pt x="47" y="32"/>
                    <a:pt x="52" y="45"/>
                    <a:pt x="54" y="51"/>
                  </a:cubicBezTo>
                  <a:cubicBezTo>
                    <a:pt x="48" y="53"/>
                    <a:pt x="25" y="61"/>
                    <a:pt x="19" y="63"/>
                  </a:cubicBezTo>
                  <a:cubicBezTo>
                    <a:pt x="17" y="58"/>
                    <a:pt x="13" y="44"/>
                    <a:pt x="11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</p:grpSp>
    </p:spTree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矩形 15"/>
          <p:cNvSpPr>
            <a:spLocks noChangeArrowheads="1"/>
          </p:cNvSpPr>
          <p:nvPr/>
        </p:nvSpPr>
        <p:spPr bwMode="auto">
          <a:xfrm>
            <a:off x="0" y="1920875"/>
            <a:ext cx="12192000" cy="46038"/>
          </a:xfrm>
          <a:prstGeom prst="rect">
            <a:avLst/>
          </a:pr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</a:endParaRPr>
          </a:p>
        </p:txBody>
      </p:sp>
      <p:sp>
        <p:nvSpPr>
          <p:cNvPr id="31747" name="矩形 3"/>
          <p:cNvSpPr>
            <a:spLocks noChangeArrowheads="1"/>
          </p:cNvSpPr>
          <p:nvPr/>
        </p:nvSpPr>
        <p:spPr bwMode="auto">
          <a:xfrm>
            <a:off x="0" y="0"/>
            <a:ext cx="12192000" cy="1930400"/>
          </a:xfrm>
          <a:prstGeom prst="rect">
            <a:avLst/>
          </a:prstGeom>
          <a:solidFill>
            <a:srgbClr val="487AB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</a:endParaRPr>
          </a:p>
        </p:txBody>
      </p:sp>
      <p:pic>
        <p:nvPicPr>
          <p:cNvPr id="3174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125" y="317500"/>
            <a:ext cx="3257550" cy="501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9" name="矩形 5"/>
          <p:cNvSpPr>
            <a:spLocks noChangeArrowheads="1"/>
          </p:cNvSpPr>
          <p:nvPr/>
        </p:nvSpPr>
        <p:spPr bwMode="auto">
          <a:xfrm>
            <a:off x="5278438" y="3140075"/>
            <a:ext cx="6527800" cy="94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2000"/>
              </a:lnSpc>
              <a:buFont typeface="Wingdings" pitchFamily="2" charset="2"/>
              <a:buNone/>
            </a:pPr>
            <a:r>
              <a:rPr lang="zh-CN" sz="2200" b="1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本</a:t>
            </a:r>
            <a:r>
              <a:rPr lang="zh-CN" altLang="zh-CN" sz="2200" b="1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PPT</a:t>
            </a:r>
            <a:r>
              <a:rPr lang="zh-CN" sz="2200" b="1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有关企业文化落地的一些措施，纯属个人经验及思考，仅代表个人观点，期待您多多指点！</a:t>
            </a:r>
          </a:p>
        </p:txBody>
      </p:sp>
      <p:sp>
        <p:nvSpPr>
          <p:cNvPr id="31750" name="矩形 9"/>
          <p:cNvSpPr>
            <a:spLocks noChangeArrowheads="1"/>
          </p:cNvSpPr>
          <p:nvPr/>
        </p:nvSpPr>
        <p:spPr bwMode="auto">
          <a:xfrm>
            <a:off x="0" y="5362575"/>
            <a:ext cx="12192000" cy="1495425"/>
          </a:xfrm>
          <a:prstGeom prst="rect">
            <a:avLst/>
          </a:prstGeom>
          <a:solidFill>
            <a:srgbClr val="487AB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</a:endParaRPr>
          </a:p>
        </p:txBody>
      </p:sp>
      <p:sp>
        <p:nvSpPr>
          <p:cNvPr id="31751" name="Freeform 9"/>
          <p:cNvSpPr>
            <a:spLocks noEditPoints="1"/>
          </p:cNvSpPr>
          <p:nvPr/>
        </p:nvSpPr>
        <p:spPr bwMode="auto">
          <a:xfrm>
            <a:off x="8458200" y="920750"/>
            <a:ext cx="719138" cy="719138"/>
          </a:xfrm>
          <a:custGeom>
            <a:avLst/>
            <a:gdLst>
              <a:gd name="T0" fmla="*/ 88 w 149"/>
              <a:gd name="T1" fmla="*/ 67 h 149"/>
              <a:gd name="T2" fmla="*/ 65 w 149"/>
              <a:gd name="T3" fmla="*/ 46 h 149"/>
              <a:gd name="T4" fmla="*/ 84 w 149"/>
              <a:gd name="T5" fmla="*/ 46 h 149"/>
              <a:gd name="T6" fmla="*/ 115 w 149"/>
              <a:gd name="T7" fmla="*/ 75 h 149"/>
              <a:gd name="T8" fmla="*/ 84 w 149"/>
              <a:gd name="T9" fmla="*/ 104 h 149"/>
              <a:gd name="T10" fmla="*/ 65 w 149"/>
              <a:gd name="T11" fmla="*/ 104 h 149"/>
              <a:gd name="T12" fmla="*/ 88 w 149"/>
              <a:gd name="T13" fmla="*/ 82 h 149"/>
              <a:gd name="T14" fmla="*/ 36 w 149"/>
              <a:gd name="T15" fmla="*/ 82 h 149"/>
              <a:gd name="T16" fmla="*/ 36 w 149"/>
              <a:gd name="T17" fmla="*/ 67 h 149"/>
              <a:gd name="T18" fmla="*/ 88 w 149"/>
              <a:gd name="T19" fmla="*/ 67 h 149"/>
              <a:gd name="T20" fmla="*/ 74 w 149"/>
              <a:gd name="T21" fmla="*/ 9 h 149"/>
              <a:gd name="T22" fmla="*/ 140 w 149"/>
              <a:gd name="T23" fmla="*/ 75 h 149"/>
              <a:gd name="T24" fmla="*/ 74 w 149"/>
              <a:gd name="T25" fmla="*/ 140 h 149"/>
              <a:gd name="T26" fmla="*/ 9 w 149"/>
              <a:gd name="T27" fmla="*/ 75 h 149"/>
              <a:gd name="T28" fmla="*/ 74 w 149"/>
              <a:gd name="T29" fmla="*/ 9 h 149"/>
              <a:gd name="T30" fmla="*/ 74 w 149"/>
              <a:gd name="T31" fmla="*/ 0 h 149"/>
              <a:gd name="T32" fmla="*/ 0 w 149"/>
              <a:gd name="T33" fmla="*/ 75 h 149"/>
              <a:gd name="T34" fmla="*/ 74 w 149"/>
              <a:gd name="T35" fmla="*/ 149 h 149"/>
              <a:gd name="T36" fmla="*/ 149 w 149"/>
              <a:gd name="T37" fmla="*/ 75 h 149"/>
              <a:gd name="T38" fmla="*/ 74 w 149"/>
              <a:gd name="T39" fmla="*/ 0 h 149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49"/>
              <a:gd name="T61" fmla="*/ 0 h 149"/>
              <a:gd name="T62" fmla="*/ 149 w 149"/>
              <a:gd name="T63" fmla="*/ 149 h 149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49" h="149">
                <a:moveTo>
                  <a:pt x="88" y="67"/>
                </a:moveTo>
                <a:cubicBezTo>
                  <a:pt x="65" y="46"/>
                  <a:pt x="65" y="46"/>
                  <a:pt x="65" y="46"/>
                </a:cubicBezTo>
                <a:cubicBezTo>
                  <a:pt x="84" y="46"/>
                  <a:pt x="84" y="46"/>
                  <a:pt x="84" y="46"/>
                </a:cubicBezTo>
                <a:cubicBezTo>
                  <a:pt x="115" y="75"/>
                  <a:pt x="115" y="75"/>
                  <a:pt x="115" y="75"/>
                </a:cubicBezTo>
                <a:cubicBezTo>
                  <a:pt x="84" y="104"/>
                  <a:pt x="84" y="104"/>
                  <a:pt x="84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88" y="82"/>
                  <a:pt x="88" y="82"/>
                  <a:pt x="88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67"/>
                  <a:pt x="36" y="67"/>
                  <a:pt x="36" y="67"/>
                </a:cubicBezTo>
                <a:lnTo>
                  <a:pt x="88" y="67"/>
                </a:lnTo>
                <a:close/>
                <a:moveTo>
                  <a:pt x="74" y="9"/>
                </a:moveTo>
                <a:cubicBezTo>
                  <a:pt x="110" y="9"/>
                  <a:pt x="140" y="39"/>
                  <a:pt x="140" y="75"/>
                </a:cubicBezTo>
                <a:cubicBezTo>
                  <a:pt x="140" y="111"/>
                  <a:pt x="110" y="140"/>
                  <a:pt x="74" y="140"/>
                </a:cubicBezTo>
                <a:cubicBezTo>
                  <a:pt x="38" y="140"/>
                  <a:pt x="9" y="111"/>
                  <a:pt x="9" y="75"/>
                </a:cubicBezTo>
                <a:cubicBezTo>
                  <a:pt x="9" y="39"/>
                  <a:pt x="38" y="9"/>
                  <a:pt x="74" y="9"/>
                </a:cubicBezTo>
                <a:moveTo>
                  <a:pt x="74" y="0"/>
                </a:moveTo>
                <a:cubicBezTo>
                  <a:pt x="33" y="0"/>
                  <a:pt x="0" y="33"/>
                  <a:pt x="0" y="75"/>
                </a:cubicBezTo>
                <a:cubicBezTo>
                  <a:pt x="0" y="116"/>
                  <a:pt x="33" y="149"/>
                  <a:pt x="74" y="149"/>
                </a:cubicBezTo>
                <a:cubicBezTo>
                  <a:pt x="116" y="149"/>
                  <a:pt x="149" y="116"/>
                  <a:pt x="149" y="75"/>
                </a:cubicBezTo>
                <a:cubicBezTo>
                  <a:pt x="149" y="33"/>
                  <a:pt x="116" y="0"/>
                  <a:pt x="74" y="0"/>
                </a:cubicBezTo>
              </a:path>
            </a:pathLst>
          </a:custGeom>
          <a:solidFill>
            <a:srgbClr val="FFFFFF">
              <a:alpha val="93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548640" tIns="146304" rIns="0" bIns="146304" anchor="ctr"/>
          <a:lstStyle/>
          <a:p>
            <a:endParaRPr lang="zh-CN" altLang="zh-CN" sz="3200">
              <a:solidFill>
                <a:srgbClr val="FFFFFF"/>
              </a:solidFill>
              <a:latin typeface="Browallia New" pitchFamily="34" charset="-34"/>
              <a:ea typeface="方正兰亭细黑_GBK" charset="-122"/>
              <a:sym typeface="Browallia New" pitchFamily="34" charset="-34"/>
            </a:endParaRPr>
          </a:p>
        </p:txBody>
      </p:sp>
      <p:sp>
        <p:nvSpPr>
          <p:cNvPr id="31752" name="文本框 14"/>
          <p:cNvSpPr>
            <a:spLocks noChangeArrowheads="1"/>
          </p:cNvSpPr>
          <p:nvPr/>
        </p:nvSpPr>
        <p:spPr bwMode="auto">
          <a:xfrm>
            <a:off x="9420225" y="1019175"/>
            <a:ext cx="2371725" cy="557213"/>
          </a:xfrm>
          <a:custGeom>
            <a:avLst/>
            <a:gdLst>
              <a:gd name="T0" fmla="*/ 0 w 2371725"/>
              <a:gd name="T1" fmla="*/ 0 h 557212"/>
              <a:gd name="T2" fmla="*/ 2371725 w 2371725"/>
              <a:gd name="T3" fmla="*/ 557212 h 557212"/>
            </a:gdLst>
            <a:ahLst/>
            <a:cxnLst/>
            <a:rect l="T0" t="T1" r="T2" b="T3"/>
            <a:pathLst>
              <a:path w="2371725" h="557212">
                <a:moveTo>
                  <a:pt x="2200275" y="330993"/>
                </a:moveTo>
                <a:lnTo>
                  <a:pt x="2266950" y="330993"/>
                </a:lnTo>
                <a:cubicBezTo>
                  <a:pt x="2284413" y="362743"/>
                  <a:pt x="2296319" y="399256"/>
                  <a:pt x="2302669" y="440531"/>
                </a:cubicBezTo>
                <a:lnTo>
                  <a:pt x="2228850" y="440531"/>
                </a:lnTo>
                <a:cubicBezTo>
                  <a:pt x="2224087" y="402431"/>
                  <a:pt x="2214563" y="365918"/>
                  <a:pt x="2200275" y="330993"/>
                </a:cubicBezTo>
                <a:close/>
                <a:moveTo>
                  <a:pt x="714375" y="230981"/>
                </a:moveTo>
                <a:lnTo>
                  <a:pt x="714375" y="461962"/>
                </a:lnTo>
                <a:lnTo>
                  <a:pt x="735806" y="461962"/>
                </a:lnTo>
                <a:cubicBezTo>
                  <a:pt x="754856" y="461962"/>
                  <a:pt x="763588" y="453231"/>
                  <a:pt x="762000" y="435768"/>
                </a:cubicBezTo>
                <a:lnTo>
                  <a:pt x="762000" y="230981"/>
                </a:lnTo>
                <a:close/>
                <a:moveTo>
                  <a:pt x="1859756" y="42862"/>
                </a:moveTo>
                <a:lnTo>
                  <a:pt x="2350294" y="42862"/>
                </a:lnTo>
                <a:lnTo>
                  <a:pt x="2350294" y="95250"/>
                </a:lnTo>
                <a:lnTo>
                  <a:pt x="2138363" y="95250"/>
                </a:lnTo>
                <a:lnTo>
                  <a:pt x="2138363" y="238125"/>
                </a:lnTo>
                <a:lnTo>
                  <a:pt x="2331244" y="238125"/>
                </a:lnTo>
                <a:lnTo>
                  <a:pt x="2331244" y="290512"/>
                </a:lnTo>
                <a:lnTo>
                  <a:pt x="2138363" y="290512"/>
                </a:lnTo>
                <a:lnTo>
                  <a:pt x="2138363" y="473868"/>
                </a:lnTo>
                <a:lnTo>
                  <a:pt x="2371725" y="473868"/>
                </a:lnTo>
                <a:lnTo>
                  <a:pt x="2371725" y="521493"/>
                </a:lnTo>
                <a:lnTo>
                  <a:pt x="1838325" y="521493"/>
                </a:lnTo>
                <a:lnTo>
                  <a:pt x="1838325" y="473868"/>
                </a:lnTo>
                <a:lnTo>
                  <a:pt x="2057400" y="473868"/>
                </a:lnTo>
                <a:lnTo>
                  <a:pt x="2057400" y="290512"/>
                </a:lnTo>
                <a:lnTo>
                  <a:pt x="1876425" y="290512"/>
                </a:lnTo>
                <a:lnTo>
                  <a:pt x="1876425" y="238125"/>
                </a:lnTo>
                <a:lnTo>
                  <a:pt x="2057400" y="238125"/>
                </a:lnTo>
                <a:lnTo>
                  <a:pt x="2057400" y="95250"/>
                </a:lnTo>
                <a:lnTo>
                  <a:pt x="1859756" y="95250"/>
                </a:lnTo>
                <a:close/>
                <a:moveTo>
                  <a:pt x="619125" y="40481"/>
                </a:moveTo>
                <a:lnTo>
                  <a:pt x="833438" y="40481"/>
                </a:lnTo>
                <a:lnTo>
                  <a:pt x="833438" y="90487"/>
                </a:lnTo>
                <a:lnTo>
                  <a:pt x="750094" y="90487"/>
                </a:lnTo>
                <a:cubicBezTo>
                  <a:pt x="745332" y="120650"/>
                  <a:pt x="736600" y="151606"/>
                  <a:pt x="723900" y="183356"/>
                </a:cubicBezTo>
                <a:lnTo>
                  <a:pt x="819150" y="183356"/>
                </a:lnTo>
                <a:lnTo>
                  <a:pt x="819150" y="435768"/>
                </a:lnTo>
                <a:cubicBezTo>
                  <a:pt x="822325" y="486568"/>
                  <a:pt x="798513" y="510381"/>
                  <a:pt x="747713" y="507206"/>
                </a:cubicBezTo>
                <a:lnTo>
                  <a:pt x="652463" y="507206"/>
                </a:lnTo>
                <a:lnTo>
                  <a:pt x="652463" y="278606"/>
                </a:lnTo>
                <a:cubicBezTo>
                  <a:pt x="638175" y="289718"/>
                  <a:pt x="623094" y="300037"/>
                  <a:pt x="607219" y="309562"/>
                </a:cubicBezTo>
                <a:lnTo>
                  <a:pt x="607219" y="259556"/>
                </a:lnTo>
                <a:cubicBezTo>
                  <a:pt x="648494" y="218281"/>
                  <a:pt x="673100" y="161925"/>
                  <a:pt x="681038" y="90487"/>
                </a:cubicBezTo>
                <a:lnTo>
                  <a:pt x="619125" y="90487"/>
                </a:lnTo>
                <a:close/>
                <a:moveTo>
                  <a:pt x="1243013" y="26193"/>
                </a:moveTo>
                <a:lnTo>
                  <a:pt x="1538288" y="26193"/>
                </a:lnTo>
                <a:lnTo>
                  <a:pt x="1538288" y="138112"/>
                </a:lnTo>
                <a:cubicBezTo>
                  <a:pt x="1539875" y="187325"/>
                  <a:pt x="1514475" y="211931"/>
                  <a:pt x="1462088" y="211931"/>
                </a:cubicBezTo>
                <a:lnTo>
                  <a:pt x="1316831" y="211931"/>
                </a:lnTo>
                <a:lnTo>
                  <a:pt x="1316831" y="271462"/>
                </a:lnTo>
                <a:cubicBezTo>
                  <a:pt x="1315244" y="293687"/>
                  <a:pt x="1326356" y="304006"/>
                  <a:pt x="1350169" y="302418"/>
                </a:cubicBezTo>
                <a:lnTo>
                  <a:pt x="1540669" y="302418"/>
                </a:lnTo>
                <a:lnTo>
                  <a:pt x="1540669" y="464343"/>
                </a:lnTo>
                <a:cubicBezTo>
                  <a:pt x="1540669" y="515143"/>
                  <a:pt x="1513682" y="540543"/>
                  <a:pt x="1459706" y="540543"/>
                </a:cubicBezTo>
                <a:lnTo>
                  <a:pt x="1326356" y="540543"/>
                </a:lnTo>
                <a:lnTo>
                  <a:pt x="1326356" y="490537"/>
                </a:lnTo>
                <a:lnTo>
                  <a:pt x="1428750" y="490537"/>
                </a:lnTo>
                <a:cubicBezTo>
                  <a:pt x="1452563" y="490537"/>
                  <a:pt x="1463675" y="478631"/>
                  <a:pt x="1462088" y="454818"/>
                </a:cubicBezTo>
                <a:lnTo>
                  <a:pt x="1462088" y="352425"/>
                </a:lnTo>
                <a:lnTo>
                  <a:pt x="1314450" y="352425"/>
                </a:lnTo>
                <a:cubicBezTo>
                  <a:pt x="1266825" y="354012"/>
                  <a:pt x="1243806" y="330993"/>
                  <a:pt x="1245394" y="283368"/>
                </a:cubicBezTo>
                <a:lnTo>
                  <a:pt x="1245394" y="161925"/>
                </a:lnTo>
                <a:lnTo>
                  <a:pt x="1435894" y="161925"/>
                </a:lnTo>
                <a:cubicBezTo>
                  <a:pt x="1454944" y="161925"/>
                  <a:pt x="1463675" y="153193"/>
                  <a:pt x="1462088" y="135731"/>
                </a:cubicBezTo>
                <a:lnTo>
                  <a:pt x="1462088" y="76200"/>
                </a:lnTo>
                <a:lnTo>
                  <a:pt x="1243013" y="76200"/>
                </a:lnTo>
                <a:close/>
                <a:moveTo>
                  <a:pt x="1647825" y="2381"/>
                </a:moveTo>
                <a:lnTo>
                  <a:pt x="1724025" y="2381"/>
                </a:lnTo>
                <a:lnTo>
                  <a:pt x="1724025" y="547687"/>
                </a:lnTo>
                <a:lnTo>
                  <a:pt x="1647825" y="547687"/>
                </a:lnTo>
                <a:close/>
                <a:moveTo>
                  <a:pt x="185738" y="2381"/>
                </a:moveTo>
                <a:lnTo>
                  <a:pt x="245269" y="2381"/>
                </a:lnTo>
                <a:lnTo>
                  <a:pt x="245269" y="50006"/>
                </a:lnTo>
                <a:lnTo>
                  <a:pt x="245269" y="73818"/>
                </a:lnTo>
                <a:lnTo>
                  <a:pt x="338138" y="73818"/>
                </a:lnTo>
                <a:lnTo>
                  <a:pt x="338138" y="466725"/>
                </a:lnTo>
                <a:cubicBezTo>
                  <a:pt x="336550" y="482600"/>
                  <a:pt x="342900" y="489743"/>
                  <a:pt x="357188" y="488156"/>
                </a:cubicBezTo>
                <a:lnTo>
                  <a:pt x="478631" y="488156"/>
                </a:lnTo>
                <a:cubicBezTo>
                  <a:pt x="488156" y="488156"/>
                  <a:pt x="492919" y="483393"/>
                  <a:pt x="492919" y="473868"/>
                </a:cubicBezTo>
                <a:lnTo>
                  <a:pt x="492919" y="450056"/>
                </a:lnTo>
                <a:lnTo>
                  <a:pt x="550069" y="450056"/>
                </a:lnTo>
                <a:lnTo>
                  <a:pt x="550069" y="476250"/>
                </a:lnTo>
                <a:cubicBezTo>
                  <a:pt x="550069" y="512762"/>
                  <a:pt x="530225" y="531018"/>
                  <a:pt x="490538" y="531018"/>
                </a:cubicBezTo>
                <a:lnTo>
                  <a:pt x="338138" y="531018"/>
                </a:lnTo>
                <a:cubicBezTo>
                  <a:pt x="296863" y="532606"/>
                  <a:pt x="277019" y="513556"/>
                  <a:pt x="278607" y="473868"/>
                </a:cubicBezTo>
                <a:lnTo>
                  <a:pt x="278607" y="121443"/>
                </a:lnTo>
                <a:lnTo>
                  <a:pt x="242888" y="121443"/>
                </a:lnTo>
                <a:cubicBezTo>
                  <a:pt x="246063" y="342106"/>
                  <a:pt x="211138" y="484187"/>
                  <a:pt x="138113" y="547687"/>
                </a:cubicBezTo>
                <a:lnTo>
                  <a:pt x="138113" y="488156"/>
                </a:lnTo>
                <a:cubicBezTo>
                  <a:pt x="169863" y="424656"/>
                  <a:pt x="185738" y="302418"/>
                  <a:pt x="185738" y="121443"/>
                </a:cubicBezTo>
                <a:lnTo>
                  <a:pt x="159544" y="121443"/>
                </a:lnTo>
                <a:lnTo>
                  <a:pt x="159544" y="73818"/>
                </a:lnTo>
                <a:lnTo>
                  <a:pt x="185738" y="73818"/>
                </a:lnTo>
                <a:close/>
                <a:moveTo>
                  <a:pt x="52388" y="2381"/>
                </a:moveTo>
                <a:lnTo>
                  <a:pt x="114300" y="2381"/>
                </a:lnTo>
                <a:lnTo>
                  <a:pt x="114300" y="80962"/>
                </a:lnTo>
                <a:lnTo>
                  <a:pt x="145257" y="80962"/>
                </a:lnTo>
                <a:lnTo>
                  <a:pt x="145257" y="128587"/>
                </a:lnTo>
                <a:lnTo>
                  <a:pt x="114300" y="128587"/>
                </a:lnTo>
                <a:lnTo>
                  <a:pt x="114300" y="247650"/>
                </a:lnTo>
                <a:cubicBezTo>
                  <a:pt x="119063" y="246062"/>
                  <a:pt x="126207" y="243681"/>
                  <a:pt x="135732" y="240506"/>
                </a:cubicBezTo>
                <a:cubicBezTo>
                  <a:pt x="143669" y="237331"/>
                  <a:pt x="150019" y="234950"/>
                  <a:pt x="154782" y="233362"/>
                </a:cubicBezTo>
                <a:lnTo>
                  <a:pt x="154782" y="278606"/>
                </a:lnTo>
                <a:cubicBezTo>
                  <a:pt x="151607" y="280193"/>
                  <a:pt x="148432" y="281781"/>
                  <a:pt x="145257" y="283368"/>
                </a:cubicBezTo>
                <a:cubicBezTo>
                  <a:pt x="138907" y="288131"/>
                  <a:pt x="128588" y="292893"/>
                  <a:pt x="114300" y="297656"/>
                </a:cubicBezTo>
                <a:lnTo>
                  <a:pt x="114300" y="473868"/>
                </a:lnTo>
                <a:cubicBezTo>
                  <a:pt x="114300" y="519906"/>
                  <a:pt x="92869" y="542131"/>
                  <a:pt x="50007" y="540543"/>
                </a:cubicBezTo>
                <a:lnTo>
                  <a:pt x="7144" y="540543"/>
                </a:lnTo>
                <a:lnTo>
                  <a:pt x="7144" y="492918"/>
                </a:lnTo>
                <a:lnTo>
                  <a:pt x="26194" y="492918"/>
                </a:lnTo>
                <a:cubicBezTo>
                  <a:pt x="43657" y="492918"/>
                  <a:pt x="52388" y="485775"/>
                  <a:pt x="52388" y="471487"/>
                </a:cubicBezTo>
                <a:lnTo>
                  <a:pt x="52388" y="321468"/>
                </a:lnTo>
                <a:cubicBezTo>
                  <a:pt x="46038" y="323056"/>
                  <a:pt x="36513" y="325437"/>
                  <a:pt x="23813" y="328612"/>
                </a:cubicBezTo>
                <a:cubicBezTo>
                  <a:pt x="14288" y="330200"/>
                  <a:pt x="6350" y="331787"/>
                  <a:pt x="0" y="333375"/>
                </a:cubicBezTo>
                <a:lnTo>
                  <a:pt x="0" y="273843"/>
                </a:lnTo>
                <a:cubicBezTo>
                  <a:pt x="19050" y="272256"/>
                  <a:pt x="36513" y="269081"/>
                  <a:pt x="52388" y="264318"/>
                </a:cubicBezTo>
                <a:lnTo>
                  <a:pt x="52388" y="128587"/>
                </a:lnTo>
                <a:lnTo>
                  <a:pt x="4763" y="128587"/>
                </a:lnTo>
                <a:lnTo>
                  <a:pt x="4763" y="80962"/>
                </a:lnTo>
                <a:lnTo>
                  <a:pt x="52388" y="80962"/>
                </a:lnTo>
                <a:close/>
                <a:moveTo>
                  <a:pt x="940594" y="0"/>
                </a:moveTo>
                <a:lnTo>
                  <a:pt x="1016794" y="0"/>
                </a:lnTo>
                <a:lnTo>
                  <a:pt x="1009650" y="50006"/>
                </a:lnTo>
                <a:lnTo>
                  <a:pt x="1143000" y="50006"/>
                </a:lnTo>
                <a:lnTo>
                  <a:pt x="1143000" y="100012"/>
                </a:lnTo>
                <a:lnTo>
                  <a:pt x="1000125" y="100012"/>
                </a:lnTo>
                <a:cubicBezTo>
                  <a:pt x="993775" y="130175"/>
                  <a:pt x="986631" y="157162"/>
                  <a:pt x="978694" y="180975"/>
                </a:cubicBezTo>
                <a:lnTo>
                  <a:pt x="1162050" y="180975"/>
                </a:lnTo>
                <a:lnTo>
                  <a:pt x="1162050" y="230981"/>
                </a:lnTo>
                <a:lnTo>
                  <a:pt x="962025" y="230981"/>
                </a:lnTo>
                <a:cubicBezTo>
                  <a:pt x="958850" y="240506"/>
                  <a:pt x="952500" y="255587"/>
                  <a:pt x="942975" y="276225"/>
                </a:cubicBezTo>
                <a:cubicBezTo>
                  <a:pt x="939800" y="285750"/>
                  <a:pt x="937419" y="292893"/>
                  <a:pt x="935831" y="297656"/>
                </a:cubicBezTo>
                <a:lnTo>
                  <a:pt x="1135856" y="297656"/>
                </a:lnTo>
                <a:lnTo>
                  <a:pt x="1135856" y="345281"/>
                </a:lnTo>
                <a:cubicBezTo>
                  <a:pt x="1108869" y="394493"/>
                  <a:pt x="1081088" y="432593"/>
                  <a:pt x="1052513" y="459581"/>
                </a:cubicBezTo>
                <a:cubicBezTo>
                  <a:pt x="1071563" y="467518"/>
                  <a:pt x="1095375" y="477837"/>
                  <a:pt x="1123950" y="490537"/>
                </a:cubicBezTo>
                <a:lnTo>
                  <a:pt x="1123950" y="557212"/>
                </a:lnTo>
                <a:cubicBezTo>
                  <a:pt x="1047750" y="517525"/>
                  <a:pt x="961232" y="484187"/>
                  <a:pt x="864394" y="457200"/>
                </a:cubicBezTo>
                <a:lnTo>
                  <a:pt x="864394" y="404812"/>
                </a:lnTo>
                <a:cubicBezTo>
                  <a:pt x="873919" y="406400"/>
                  <a:pt x="887413" y="409575"/>
                  <a:pt x="904875" y="414337"/>
                </a:cubicBezTo>
                <a:cubicBezTo>
                  <a:pt x="925513" y="419100"/>
                  <a:pt x="955675" y="427037"/>
                  <a:pt x="995363" y="438150"/>
                </a:cubicBezTo>
                <a:cubicBezTo>
                  <a:pt x="1014413" y="417512"/>
                  <a:pt x="1033463" y="386556"/>
                  <a:pt x="1052513" y="345281"/>
                </a:cubicBezTo>
                <a:lnTo>
                  <a:pt x="869156" y="345281"/>
                </a:lnTo>
                <a:lnTo>
                  <a:pt x="869156" y="297656"/>
                </a:lnTo>
                <a:cubicBezTo>
                  <a:pt x="878682" y="273843"/>
                  <a:pt x="886619" y="251618"/>
                  <a:pt x="892969" y="230981"/>
                </a:cubicBezTo>
                <a:lnTo>
                  <a:pt x="833438" y="230981"/>
                </a:lnTo>
                <a:lnTo>
                  <a:pt x="833438" y="180975"/>
                </a:lnTo>
                <a:lnTo>
                  <a:pt x="907256" y="180975"/>
                </a:lnTo>
                <a:cubicBezTo>
                  <a:pt x="910431" y="169862"/>
                  <a:pt x="914400" y="152400"/>
                  <a:pt x="919163" y="128587"/>
                </a:cubicBezTo>
                <a:cubicBezTo>
                  <a:pt x="922338" y="115887"/>
                  <a:pt x="924719" y="106362"/>
                  <a:pt x="926306" y="100012"/>
                </a:cubicBezTo>
                <a:lnTo>
                  <a:pt x="852488" y="100012"/>
                </a:lnTo>
                <a:lnTo>
                  <a:pt x="852488" y="50006"/>
                </a:lnTo>
                <a:lnTo>
                  <a:pt x="933450" y="50006"/>
                </a:lnTo>
                <a:close/>
                <a:moveTo>
                  <a:pt x="388144" y="0"/>
                </a:moveTo>
                <a:lnTo>
                  <a:pt x="442913" y="0"/>
                </a:lnTo>
                <a:lnTo>
                  <a:pt x="442913" y="42862"/>
                </a:lnTo>
                <a:lnTo>
                  <a:pt x="442913" y="61912"/>
                </a:lnTo>
                <a:lnTo>
                  <a:pt x="528638" y="61912"/>
                </a:lnTo>
                <a:lnTo>
                  <a:pt x="528638" y="369093"/>
                </a:lnTo>
                <a:cubicBezTo>
                  <a:pt x="530225" y="411956"/>
                  <a:pt x="509588" y="433387"/>
                  <a:pt x="466725" y="433387"/>
                </a:cubicBezTo>
                <a:lnTo>
                  <a:pt x="431006" y="433387"/>
                </a:lnTo>
                <a:lnTo>
                  <a:pt x="431006" y="390525"/>
                </a:lnTo>
                <a:lnTo>
                  <a:pt x="450056" y="390525"/>
                </a:lnTo>
                <a:cubicBezTo>
                  <a:pt x="465932" y="390525"/>
                  <a:pt x="473869" y="381000"/>
                  <a:pt x="473869" y="361950"/>
                </a:cubicBezTo>
                <a:lnTo>
                  <a:pt x="473869" y="107156"/>
                </a:lnTo>
                <a:lnTo>
                  <a:pt x="442913" y="107156"/>
                </a:lnTo>
                <a:cubicBezTo>
                  <a:pt x="444500" y="281781"/>
                  <a:pt x="415131" y="396875"/>
                  <a:pt x="354807" y="452437"/>
                </a:cubicBezTo>
                <a:lnTo>
                  <a:pt x="354807" y="385762"/>
                </a:lnTo>
                <a:cubicBezTo>
                  <a:pt x="377031" y="341312"/>
                  <a:pt x="388144" y="248443"/>
                  <a:pt x="388144" y="107156"/>
                </a:cubicBezTo>
                <a:lnTo>
                  <a:pt x="354807" y="107156"/>
                </a:lnTo>
                <a:lnTo>
                  <a:pt x="354807" y="61912"/>
                </a:lnTo>
                <a:lnTo>
                  <a:pt x="388144" y="619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z="4800">
              <a:solidFill>
                <a:srgbClr val="000000"/>
              </a:solidFill>
              <a:latin typeface="方正正中黑简体" pitchFamily="2" charset="-122"/>
              <a:ea typeface="方正正中黑简体" pitchFamily="2" charset="-122"/>
              <a:sym typeface="方正正中黑简体" pitchFamily="2" charset="-122"/>
            </a:endParaRPr>
          </a:p>
        </p:txBody>
      </p:sp>
      <p:sp>
        <p:nvSpPr>
          <p:cNvPr id="31753" name="矩形 16"/>
          <p:cNvSpPr>
            <a:spLocks noChangeArrowheads="1"/>
          </p:cNvSpPr>
          <p:nvPr/>
        </p:nvSpPr>
        <p:spPr bwMode="auto">
          <a:xfrm>
            <a:off x="0" y="5311775"/>
            <a:ext cx="12192000" cy="44450"/>
          </a:xfrm>
          <a:prstGeom prst="rect">
            <a:avLst/>
          </a:pr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</a:endParaRPr>
          </a:p>
        </p:txBody>
      </p:sp>
    </p:spTree>
  </p:cSld>
  <p:clrMapOvr>
    <a:masterClrMapping/>
  </p:clrMapOvr>
  <p:transition spd="med">
    <p:comb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8"/>
          <p:cNvSpPr>
            <a:spLocks noChangeArrowheads="1"/>
          </p:cNvSpPr>
          <p:nvPr/>
        </p:nvSpPr>
        <p:spPr bwMode="auto">
          <a:xfrm>
            <a:off x="0" y="0"/>
            <a:ext cx="12192000" cy="1514475"/>
          </a:xfrm>
          <a:prstGeom prst="rect">
            <a:avLst/>
          </a:prstGeom>
          <a:solidFill>
            <a:srgbClr val="487AB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</a:endParaRPr>
          </a:p>
        </p:txBody>
      </p:sp>
      <p:sp>
        <p:nvSpPr>
          <p:cNvPr id="5123" name="TextBox 15"/>
          <p:cNvSpPr>
            <a:spLocks noChangeArrowheads="1"/>
          </p:cNvSpPr>
          <p:nvPr/>
        </p:nvSpPr>
        <p:spPr bwMode="auto">
          <a:xfrm>
            <a:off x="655638" y="1025525"/>
            <a:ext cx="1655762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方正兰亭细黑_GBK" charset="-122"/>
                <a:ea typeface="Adobe 宋体 Std L" pitchFamily="2" charset="-122"/>
                <a:sym typeface="方正兰亭细黑_GBK" charset="-122"/>
              </a:rPr>
              <a:t>Contents Page</a:t>
            </a:r>
          </a:p>
        </p:txBody>
      </p:sp>
      <p:sp>
        <p:nvSpPr>
          <p:cNvPr id="5124" name="文本框 13"/>
          <p:cNvSpPr>
            <a:spLocks noChangeArrowheads="1"/>
          </p:cNvSpPr>
          <p:nvPr/>
        </p:nvSpPr>
        <p:spPr bwMode="auto">
          <a:xfrm>
            <a:off x="655638" y="584200"/>
            <a:ext cx="16557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2400" b="1">
                <a:solidFill>
                  <a:schemeClr val="bg1"/>
                </a:solidFill>
                <a:latin typeface="方正兰亭细黑_GBK" charset="-122"/>
                <a:ea typeface="微软雅黑" pitchFamily="34" charset="-122"/>
              </a:rPr>
              <a:t>目录页</a:t>
            </a:r>
          </a:p>
        </p:txBody>
      </p:sp>
      <p:grpSp>
        <p:nvGrpSpPr>
          <p:cNvPr id="5125" name="组合 19"/>
          <p:cNvGrpSpPr>
            <a:grpSpLocks/>
          </p:cNvGrpSpPr>
          <p:nvPr/>
        </p:nvGrpSpPr>
        <p:grpSpPr bwMode="auto">
          <a:xfrm>
            <a:off x="1968500" y="2643188"/>
            <a:ext cx="8255000" cy="3116262"/>
            <a:chOff x="0" y="0"/>
            <a:chExt cx="7503160" cy="2832100"/>
          </a:xfrm>
        </p:grpSpPr>
        <p:sp>
          <p:nvSpPr>
            <p:cNvPr id="5126" name="六边形 20"/>
            <p:cNvSpPr>
              <a:spLocks noChangeArrowheads="1"/>
            </p:cNvSpPr>
            <p:nvPr/>
          </p:nvSpPr>
          <p:spPr bwMode="auto">
            <a:xfrm>
              <a:off x="1326748" y="0"/>
              <a:ext cx="1546860" cy="1333500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487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触目</a:t>
              </a:r>
              <a:endParaRPr lang="zh-CN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可及</a:t>
              </a:r>
            </a:p>
          </p:txBody>
        </p:sp>
        <p:sp>
          <p:nvSpPr>
            <p:cNvPr id="5127" name="六边形 21"/>
            <p:cNvSpPr>
              <a:spLocks noChangeArrowheads="1"/>
            </p:cNvSpPr>
            <p:nvPr/>
          </p:nvSpPr>
          <p:spPr bwMode="auto">
            <a:xfrm>
              <a:off x="1326748" y="1498600"/>
              <a:ext cx="1546860" cy="1333500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487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培训</a:t>
              </a:r>
              <a:endParaRPr lang="zh-CN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宣导</a:t>
              </a:r>
            </a:p>
          </p:txBody>
        </p:sp>
        <p:sp>
          <p:nvSpPr>
            <p:cNvPr id="5128" name="六边形 22"/>
            <p:cNvSpPr>
              <a:spLocks noChangeArrowheads="1"/>
            </p:cNvSpPr>
            <p:nvPr/>
          </p:nvSpPr>
          <p:spPr bwMode="auto">
            <a:xfrm>
              <a:off x="4629553" y="0"/>
              <a:ext cx="1546860" cy="1333500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487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标杆</a:t>
              </a:r>
              <a:endParaRPr lang="zh-CN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示范</a:t>
              </a:r>
            </a:p>
          </p:txBody>
        </p:sp>
        <p:sp>
          <p:nvSpPr>
            <p:cNvPr id="5129" name="六边形 23"/>
            <p:cNvSpPr>
              <a:spLocks noChangeArrowheads="1"/>
            </p:cNvSpPr>
            <p:nvPr/>
          </p:nvSpPr>
          <p:spPr bwMode="auto">
            <a:xfrm>
              <a:off x="4629553" y="1498600"/>
              <a:ext cx="1546860" cy="1333500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487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仪式</a:t>
              </a:r>
              <a:endParaRPr lang="zh-CN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强化</a:t>
              </a:r>
            </a:p>
          </p:txBody>
        </p:sp>
        <p:sp>
          <p:nvSpPr>
            <p:cNvPr id="5130" name="六边形 24"/>
            <p:cNvSpPr>
              <a:spLocks noChangeArrowheads="1"/>
            </p:cNvSpPr>
            <p:nvPr/>
          </p:nvSpPr>
          <p:spPr bwMode="auto">
            <a:xfrm>
              <a:off x="0" y="749300"/>
              <a:ext cx="1546860" cy="1333500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487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成文</a:t>
              </a:r>
              <a:endParaRPr lang="zh-CN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入册</a:t>
              </a:r>
            </a:p>
          </p:txBody>
        </p:sp>
        <p:sp>
          <p:nvSpPr>
            <p:cNvPr id="5131" name="六边形 25"/>
            <p:cNvSpPr>
              <a:spLocks noChangeArrowheads="1"/>
            </p:cNvSpPr>
            <p:nvPr/>
          </p:nvSpPr>
          <p:spPr bwMode="auto">
            <a:xfrm>
              <a:off x="5956300" y="749300"/>
              <a:ext cx="1546860" cy="1333500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487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互动</a:t>
              </a:r>
              <a:endParaRPr lang="zh-CN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参与</a:t>
              </a:r>
            </a:p>
          </p:txBody>
        </p:sp>
        <p:sp>
          <p:nvSpPr>
            <p:cNvPr id="5132" name="六边形 26"/>
            <p:cNvSpPr>
              <a:spLocks noChangeArrowheads="1"/>
            </p:cNvSpPr>
            <p:nvPr/>
          </p:nvSpPr>
          <p:spPr bwMode="auto">
            <a:xfrm>
              <a:off x="2653496" y="488949"/>
              <a:ext cx="2196169" cy="1893249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487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44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机制</a:t>
              </a:r>
              <a:endParaRPr lang="zh-CN" sz="44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44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保障</a:t>
              </a:r>
            </a:p>
          </p:txBody>
        </p:sp>
      </p:grpSp>
    </p:spTree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487A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椭圆 3"/>
          <p:cNvSpPr>
            <a:spLocks noChangeArrowheads="1"/>
          </p:cNvSpPr>
          <p:nvPr/>
        </p:nvSpPr>
        <p:spPr bwMode="auto">
          <a:xfrm>
            <a:off x="1189038" y="4292600"/>
            <a:ext cx="3870325" cy="1225550"/>
          </a:xfrm>
          <a:prstGeom prst="ellipse">
            <a:avLst/>
          </a:prstGeom>
          <a:solidFill>
            <a:srgbClr val="222A35">
              <a:alpha val="23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</a:endParaRPr>
          </a:p>
        </p:txBody>
      </p:sp>
      <p:sp>
        <p:nvSpPr>
          <p:cNvPr id="32771" name="矩形 2"/>
          <p:cNvSpPr>
            <a:spLocks noChangeArrowheads="1"/>
          </p:cNvSpPr>
          <p:nvPr/>
        </p:nvSpPr>
        <p:spPr bwMode="auto">
          <a:xfrm>
            <a:off x="0" y="0"/>
            <a:ext cx="12192000" cy="3860800"/>
          </a:xfrm>
          <a:custGeom>
            <a:avLst/>
            <a:gdLst>
              <a:gd name="T0" fmla="*/ 0 w 12192000"/>
              <a:gd name="T1" fmla="*/ 0 h 3284984"/>
              <a:gd name="T2" fmla="*/ 12192000 w 12192000"/>
              <a:gd name="T3" fmla="*/ 3284984 h 3284984"/>
            </a:gdLst>
            <a:ahLst/>
            <a:cxnLst/>
            <a:rect l="T0" t="T1" r="T2" b="T3"/>
            <a:pathLst>
              <a:path w="12192000" h="3284984">
                <a:moveTo>
                  <a:pt x="0" y="0"/>
                </a:moveTo>
                <a:lnTo>
                  <a:pt x="12192000" y="0"/>
                </a:lnTo>
                <a:lnTo>
                  <a:pt x="12192000" y="2855551"/>
                </a:lnTo>
                <a:cubicBezTo>
                  <a:pt x="10200663" y="3139752"/>
                  <a:pt x="8165292" y="3284984"/>
                  <a:pt x="6096000" y="3284984"/>
                </a:cubicBezTo>
                <a:cubicBezTo>
                  <a:pt x="4026708" y="3284984"/>
                  <a:pt x="1991337" y="3139752"/>
                  <a:pt x="0" y="2855551"/>
                </a:cubicBezTo>
                <a:close/>
              </a:path>
            </a:pathLst>
          </a:custGeom>
          <a:solidFill>
            <a:srgbClr val="FFFFFF">
              <a:alpha val="14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</a:endParaRPr>
          </a:p>
        </p:txBody>
      </p:sp>
      <p:pic>
        <p:nvPicPr>
          <p:cNvPr id="32772" name="Picture 2" descr="C:\Documents and Settings\t11318\桌面\白色咖啡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150" y="1397000"/>
            <a:ext cx="4354513" cy="377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3" name="文本框 10"/>
          <p:cNvSpPr>
            <a:spLocks noChangeArrowheads="1"/>
          </p:cNvSpPr>
          <p:nvPr/>
        </p:nvSpPr>
        <p:spPr bwMode="auto">
          <a:xfrm>
            <a:off x="5457825" y="1782763"/>
            <a:ext cx="6083300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sz="1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谢谢大家</a:t>
            </a:r>
          </a:p>
        </p:txBody>
      </p:sp>
      <p:grpSp>
        <p:nvGrpSpPr>
          <p:cNvPr id="32774" name="组合 16"/>
          <p:cNvGrpSpPr>
            <a:grpSpLocks/>
          </p:cNvGrpSpPr>
          <p:nvPr/>
        </p:nvGrpSpPr>
        <p:grpSpPr bwMode="auto">
          <a:xfrm>
            <a:off x="5815013" y="5251450"/>
            <a:ext cx="592137" cy="479425"/>
            <a:chOff x="0" y="0"/>
            <a:chExt cx="4856163" cy="3943350"/>
          </a:xfrm>
        </p:grpSpPr>
        <p:sp>
          <p:nvSpPr>
            <p:cNvPr id="32775" name="Freeform 10"/>
            <p:cNvSpPr>
              <a:spLocks noEditPoints="1" noChangeArrowheads="1"/>
            </p:cNvSpPr>
            <p:nvPr/>
          </p:nvSpPr>
          <p:spPr bwMode="auto">
            <a:xfrm>
              <a:off x="0" y="446087"/>
              <a:ext cx="4173538" cy="3497263"/>
            </a:xfrm>
            <a:custGeom>
              <a:avLst/>
              <a:gdLst>
                <a:gd name="T0" fmla="*/ 957 w 1111"/>
                <a:gd name="T1" fmla="*/ 394 h 930"/>
                <a:gd name="T2" fmla="*/ 936 w 1111"/>
                <a:gd name="T3" fmla="*/ 362 h 930"/>
                <a:gd name="T4" fmla="*/ 936 w 1111"/>
                <a:gd name="T5" fmla="*/ 235 h 930"/>
                <a:gd name="T6" fmla="*/ 652 w 1111"/>
                <a:gd name="T7" fmla="*/ 233 h 930"/>
                <a:gd name="T8" fmla="*/ 622 w 1111"/>
                <a:gd name="T9" fmla="*/ 219 h 930"/>
                <a:gd name="T10" fmla="*/ 608 w 1111"/>
                <a:gd name="T11" fmla="*/ 70 h 930"/>
                <a:gd name="T12" fmla="*/ 190 w 1111"/>
                <a:gd name="T13" fmla="*/ 233 h 930"/>
                <a:gd name="T14" fmla="*/ 0 w 1111"/>
                <a:gd name="T15" fmla="*/ 591 h 930"/>
                <a:gd name="T16" fmla="*/ 534 w 1111"/>
                <a:gd name="T17" fmla="*/ 930 h 930"/>
                <a:gd name="T18" fmla="*/ 1111 w 1111"/>
                <a:gd name="T19" fmla="*/ 568 h 930"/>
                <a:gd name="T20" fmla="*/ 957 w 1111"/>
                <a:gd name="T21" fmla="*/ 394 h 930"/>
                <a:gd name="T22" fmla="*/ 535 w 1111"/>
                <a:gd name="T23" fmla="*/ 854 h 930"/>
                <a:gd name="T24" fmla="*/ 128 w 1111"/>
                <a:gd name="T25" fmla="*/ 641 h 930"/>
                <a:gd name="T26" fmla="*/ 485 w 1111"/>
                <a:gd name="T27" fmla="*/ 353 h 930"/>
                <a:gd name="T28" fmla="*/ 892 w 1111"/>
                <a:gd name="T29" fmla="*/ 565 h 930"/>
                <a:gd name="T30" fmla="*/ 535 w 1111"/>
                <a:gd name="T31" fmla="*/ 854 h 93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111"/>
                <a:gd name="T49" fmla="*/ 0 h 930"/>
                <a:gd name="T50" fmla="*/ 1111 w 1111"/>
                <a:gd name="T51" fmla="*/ 930 h 93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111" h="930">
                  <a:moveTo>
                    <a:pt x="957" y="394"/>
                  </a:moveTo>
                  <a:cubicBezTo>
                    <a:pt x="939" y="389"/>
                    <a:pt x="926" y="385"/>
                    <a:pt x="936" y="362"/>
                  </a:cubicBezTo>
                  <a:cubicBezTo>
                    <a:pt x="956" y="311"/>
                    <a:pt x="958" y="266"/>
                    <a:pt x="936" y="235"/>
                  </a:cubicBezTo>
                  <a:cubicBezTo>
                    <a:pt x="895" y="176"/>
                    <a:pt x="782" y="179"/>
                    <a:pt x="652" y="233"/>
                  </a:cubicBezTo>
                  <a:cubicBezTo>
                    <a:pt x="652" y="233"/>
                    <a:pt x="611" y="251"/>
                    <a:pt x="622" y="219"/>
                  </a:cubicBezTo>
                  <a:cubicBezTo>
                    <a:pt x="642" y="155"/>
                    <a:pt x="639" y="101"/>
                    <a:pt x="608" y="70"/>
                  </a:cubicBezTo>
                  <a:cubicBezTo>
                    <a:pt x="537" y="0"/>
                    <a:pt x="350" y="73"/>
                    <a:pt x="190" y="233"/>
                  </a:cubicBezTo>
                  <a:cubicBezTo>
                    <a:pt x="69" y="353"/>
                    <a:pt x="0" y="481"/>
                    <a:pt x="0" y="591"/>
                  </a:cubicBezTo>
                  <a:cubicBezTo>
                    <a:pt x="0" y="801"/>
                    <a:pt x="270" y="930"/>
                    <a:pt x="534" y="930"/>
                  </a:cubicBezTo>
                  <a:cubicBezTo>
                    <a:pt x="881" y="930"/>
                    <a:pt x="1111" y="728"/>
                    <a:pt x="1111" y="568"/>
                  </a:cubicBezTo>
                  <a:cubicBezTo>
                    <a:pt x="1111" y="472"/>
                    <a:pt x="1030" y="417"/>
                    <a:pt x="957" y="394"/>
                  </a:cubicBezTo>
                  <a:close/>
                  <a:moveTo>
                    <a:pt x="535" y="854"/>
                  </a:moveTo>
                  <a:cubicBezTo>
                    <a:pt x="324" y="875"/>
                    <a:pt x="142" y="779"/>
                    <a:pt x="128" y="641"/>
                  </a:cubicBezTo>
                  <a:cubicBezTo>
                    <a:pt x="114" y="503"/>
                    <a:pt x="274" y="373"/>
                    <a:pt x="485" y="353"/>
                  </a:cubicBezTo>
                  <a:cubicBezTo>
                    <a:pt x="696" y="332"/>
                    <a:pt x="878" y="427"/>
                    <a:pt x="892" y="565"/>
                  </a:cubicBezTo>
                  <a:cubicBezTo>
                    <a:pt x="906" y="704"/>
                    <a:pt x="746" y="833"/>
                    <a:pt x="535" y="8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32776" name="Freeform 11"/>
            <p:cNvSpPr>
              <a:spLocks noChangeArrowheads="1"/>
            </p:cNvSpPr>
            <p:nvPr/>
          </p:nvSpPr>
          <p:spPr bwMode="auto">
            <a:xfrm>
              <a:off x="3090863" y="0"/>
              <a:ext cx="1765300" cy="1868488"/>
            </a:xfrm>
            <a:custGeom>
              <a:avLst/>
              <a:gdLst>
                <a:gd name="T0" fmla="*/ 364 w 470"/>
                <a:gd name="T1" fmla="*/ 128 h 497"/>
                <a:gd name="T2" fmla="*/ 43 w 470"/>
                <a:gd name="T3" fmla="*/ 24 h 497"/>
                <a:gd name="T4" fmla="*/ 43 w 470"/>
                <a:gd name="T5" fmla="*/ 24 h 497"/>
                <a:gd name="T6" fmla="*/ 5 w 470"/>
                <a:gd name="T7" fmla="*/ 82 h 497"/>
                <a:gd name="T8" fmla="*/ 63 w 470"/>
                <a:gd name="T9" fmla="*/ 119 h 497"/>
                <a:gd name="T10" fmla="*/ 291 w 470"/>
                <a:gd name="T11" fmla="*/ 193 h 497"/>
                <a:gd name="T12" fmla="*/ 341 w 470"/>
                <a:gd name="T13" fmla="*/ 428 h 497"/>
                <a:gd name="T14" fmla="*/ 341 w 470"/>
                <a:gd name="T15" fmla="*/ 428 h 497"/>
                <a:gd name="T16" fmla="*/ 373 w 470"/>
                <a:gd name="T17" fmla="*/ 489 h 497"/>
                <a:gd name="T18" fmla="*/ 434 w 470"/>
                <a:gd name="T19" fmla="*/ 458 h 497"/>
                <a:gd name="T20" fmla="*/ 434 w 470"/>
                <a:gd name="T21" fmla="*/ 458 h 497"/>
                <a:gd name="T22" fmla="*/ 364 w 470"/>
                <a:gd name="T23" fmla="*/ 128 h 49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70"/>
                <a:gd name="T37" fmla="*/ 0 h 497"/>
                <a:gd name="T38" fmla="*/ 470 w 470"/>
                <a:gd name="T39" fmla="*/ 497 h 49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70" h="497">
                  <a:moveTo>
                    <a:pt x="364" y="128"/>
                  </a:moveTo>
                  <a:cubicBezTo>
                    <a:pt x="280" y="35"/>
                    <a:pt x="157" y="0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16" y="30"/>
                    <a:pt x="0" y="55"/>
                    <a:pt x="5" y="82"/>
                  </a:cubicBezTo>
                  <a:cubicBezTo>
                    <a:pt x="11" y="108"/>
                    <a:pt x="37" y="125"/>
                    <a:pt x="63" y="119"/>
                  </a:cubicBezTo>
                  <a:cubicBezTo>
                    <a:pt x="144" y="102"/>
                    <a:pt x="232" y="127"/>
                    <a:pt x="291" y="193"/>
                  </a:cubicBezTo>
                  <a:cubicBezTo>
                    <a:pt x="351" y="259"/>
                    <a:pt x="367" y="349"/>
                    <a:pt x="341" y="428"/>
                  </a:cubicBezTo>
                  <a:cubicBezTo>
                    <a:pt x="341" y="428"/>
                    <a:pt x="341" y="428"/>
                    <a:pt x="341" y="428"/>
                  </a:cubicBezTo>
                  <a:cubicBezTo>
                    <a:pt x="333" y="453"/>
                    <a:pt x="347" y="481"/>
                    <a:pt x="373" y="489"/>
                  </a:cubicBezTo>
                  <a:cubicBezTo>
                    <a:pt x="398" y="497"/>
                    <a:pt x="426" y="483"/>
                    <a:pt x="434" y="458"/>
                  </a:cubicBezTo>
                  <a:cubicBezTo>
                    <a:pt x="434" y="458"/>
                    <a:pt x="434" y="458"/>
                    <a:pt x="434" y="458"/>
                  </a:cubicBezTo>
                  <a:cubicBezTo>
                    <a:pt x="470" y="347"/>
                    <a:pt x="447" y="220"/>
                    <a:pt x="364" y="12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32777" name="Freeform 12"/>
            <p:cNvSpPr>
              <a:spLocks noChangeArrowheads="1"/>
            </p:cNvSpPr>
            <p:nvPr/>
          </p:nvSpPr>
          <p:spPr bwMode="auto">
            <a:xfrm>
              <a:off x="3249613" y="679450"/>
              <a:ext cx="919163" cy="969963"/>
            </a:xfrm>
            <a:custGeom>
              <a:avLst/>
              <a:gdLst>
                <a:gd name="T0" fmla="*/ 193 w 245"/>
                <a:gd name="T1" fmla="*/ 63 h 258"/>
                <a:gd name="T2" fmla="*/ 37 w 245"/>
                <a:gd name="T3" fmla="*/ 12 h 258"/>
                <a:gd name="T4" fmla="*/ 5 w 245"/>
                <a:gd name="T5" fmla="*/ 62 h 258"/>
                <a:gd name="T6" fmla="*/ 54 w 245"/>
                <a:gd name="T7" fmla="*/ 94 h 258"/>
                <a:gd name="T8" fmla="*/ 54 w 245"/>
                <a:gd name="T9" fmla="*/ 94 h 258"/>
                <a:gd name="T10" fmla="*/ 131 w 245"/>
                <a:gd name="T11" fmla="*/ 119 h 258"/>
                <a:gd name="T12" fmla="*/ 148 w 245"/>
                <a:gd name="T13" fmla="*/ 198 h 258"/>
                <a:gd name="T14" fmla="*/ 148 w 245"/>
                <a:gd name="T15" fmla="*/ 198 h 258"/>
                <a:gd name="T16" fmla="*/ 175 w 245"/>
                <a:gd name="T17" fmla="*/ 251 h 258"/>
                <a:gd name="T18" fmla="*/ 228 w 245"/>
                <a:gd name="T19" fmla="*/ 223 h 258"/>
                <a:gd name="T20" fmla="*/ 193 w 245"/>
                <a:gd name="T21" fmla="*/ 63 h 25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45"/>
                <a:gd name="T34" fmla="*/ 0 h 258"/>
                <a:gd name="T35" fmla="*/ 245 w 245"/>
                <a:gd name="T36" fmla="*/ 258 h 25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45" h="258">
                  <a:moveTo>
                    <a:pt x="193" y="63"/>
                  </a:moveTo>
                  <a:cubicBezTo>
                    <a:pt x="153" y="18"/>
                    <a:pt x="92" y="0"/>
                    <a:pt x="37" y="12"/>
                  </a:cubicBezTo>
                  <a:cubicBezTo>
                    <a:pt x="14" y="17"/>
                    <a:pt x="0" y="39"/>
                    <a:pt x="5" y="62"/>
                  </a:cubicBezTo>
                  <a:cubicBezTo>
                    <a:pt x="9" y="85"/>
                    <a:pt x="32" y="99"/>
                    <a:pt x="54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82" y="89"/>
                    <a:pt x="111" y="97"/>
                    <a:pt x="131" y="119"/>
                  </a:cubicBezTo>
                  <a:cubicBezTo>
                    <a:pt x="151" y="141"/>
                    <a:pt x="156" y="171"/>
                    <a:pt x="148" y="198"/>
                  </a:cubicBezTo>
                  <a:cubicBezTo>
                    <a:pt x="148" y="198"/>
                    <a:pt x="148" y="198"/>
                    <a:pt x="148" y="198"/>
                  </a:cubicBezTo>
                  <a:cubicBezTo>
                    <a:pt x="141" y="220"/>
                    <a:pt x="153" y="243"/>
                    <a:pt x="175" y="251"/>
                  </a:cubicBezTo>
                  <a:cubicBezTo>
                    <a:pt x="197" y="258"/>
                    <a:pt x="220" y="246"/>
                    <a:pt x="228" y="223"/>
                  </a:cubicBezTo>
                  <a:cubicBezTo>
                    <a:pt x="245" y="169"/>
                    <a:pt x="234" y="108"/>
                    <a:pt x="193" y="6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32778" name="Freeform 13"/>
            <p:cNvSpPr>
              <a:spLocks noEditPoints="1" noChangeArrowheads="1"/>
            </p:cNvSpPr>
            <p:nvPr/>
          </p:nvSpPr>
          <p:spPr bwMode="auto">
            <a:xfrm>
              <a:off x="954088" y="2074862"/>
              <a:ext cx="1724025" cy="1485900"/>
            </a:xfrm>
            <a:custGeom>
              <a:avLst/>
              <a:gdLst>
                <a:gd name="T0" fmla="*/ 302 w 459"/>
                <a:gd name="T1" fmla="*/ 26 h 395"/>
                <a:gd name="T2" fmla="*/ 45 w 459"/>
                <a:gd name="T3" fmla="*/ 138 h 395"/>
                <a:gd name="T4" fmla="*/ 144 w 459"/>
                <a:gd name="T5" fmla="*/ 362 h 395"/>
                <a:gd name="T6" fmla="*/ 416 w 459"/>
                <a:gd name="T7" fmla="*/ 246 h 395"/>
                <a:gd name="T8" fmla="*/ 302 w 459"/>
                <a:gd name="T9" fmla="*/ 26 h 395"/>
                <a:gd name="T10" fmla="*/ 225 w 459"/>
                <a:gd name="T11" fmla="*/ 256 h 395"/>
                <a:gd name="T12" fmla="*/ 128 w 459"/>
                <a:gd name="T13" fmla="*/ 288 h 395"/>
                <a:gd name="T14" fmla="*/ 107 w 459"/>
                <a:gd name="T15" fmla="*/ 204 h 395"/>
                <a:gd name="T16" fmla="*/ 202 w 459"/>
                <a:gd name="T17" fmla="*/ 172 h 395"/>
                <a:gd name="T18" fmla="*/ 225 w 459"/>
                <a:gd name="T19" fmla="*/ 256 h 395"/>
                <a:gd name="T20" fmla="*/ 292 w 459"/>
                <a:gd name="T21" fmla="*/ 170 h 395"/>
                <a:gd name="T22" fmla="*/ 256 w 459"/>
                <a:gd name="T23" fmla="*/ 184 h 395"/>
                <a:gd name="T24" fmla="*/ 247 w 459"/>
                <a:gd name="T25" fmla="*/ 152 h 395"/>
                <a:gd name="T26" fmla="*/ 282 w 459"/>
                <a:gd name="T27" fmla="*/ 139 h 395"/>
                <a:gd name="T28" fmla="*/ 292 w 459"/>
                <a:gd name="T29" fmla="*/ 170 h 39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59"/>
                <a:gd name="T46" fmla="*/ 0 h 395"/>
                <a:gd name="T47" fmla="*/ 459 w 459"/>
                <a:gd name="T48" fmla="*/ 395 h 39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59" h="395">
                  <a:moveTo>
                    <a:pt x="302" y="26"/>
                  </a:moveTo>
                  <a:cubicBezTo>
                    <a:pt x="202" y="0"/>
                    <a:pt x="88" y="50"/>
                    <a:pt x="45" y="138"/>
                  </a:cubicBezTo>
                  <a:cubicBezTo>
                    <a:pt x="0" y="229"/>
                    <a:pt x="43" y="329"/>
                    <a:pt x="144" y="362"/>
                  </a:cubicBezTo>
                  <a:cubicBezTo>
                    <a:pt x="249" y="395"/>
                    <a:pt x="373" y="343"/>
                    <a:pt x="416" y="246"/>
                  </a:cubicBezTo>
                  <a:cubicBezTo>
                    <a:pt x="459" y="151"/>
                    <a:pt x="406" y="53"/>
                    <a:pt x="302" y="26"/>
                  </a:cubicBezTo>
                  <a:close/>
                  <a:moveTo>
                    <a:pt x="225" y="256"/>
                  </a:moveTo>
                  <a:cubicBezTo>
                    <a:pt x="205" y="289"/>
                    <a:pt x="161" y="303"/>
                    <a:pt x="128" y="288"/>
                  </a:cubicBezTo>
                  <a:cubicBezTo>
                    <a:pt x="96" y="273"/>
                    <a:pt x="86" y="236"/>
                    <a:pt x="107" y="204"/>
                  </a:cubicBezTo>
                  <a:cubicBezTo>
                    <a:pt x="127" y="172"/>
                    <a:pt x="169" y="158"/>
                    <a:pt x="202" y="172"/>
                  </a:cubicBezTo>
                  <a:cubicBezTo>
                    <a:pt x="235" y="186"/>
                    <a:pt x="245" y="224"/>
                    <a:pt x="225" y="256"/>
                  </a:cubicBezTo>
                  <a:close/>
                  <a:moveTo>
                    <a:pt x="292" y="170"/>
                  </a:moveTo>
                  <a:cubicBezTo>
                    <a:pt x="285" y="183"/>
                    <a:pt x="269" y="189"/>
                    <a:pt x="256" y="184"/>
                  </a:cubicBezTo>
                  <a:cubicBezTo>
                    <a:pt x="243" y="178"/>
                    <a:pt x="240" y="164"/>
                    <a:pt x="247" y="152"/>
                  </a:cubicBezTo>
                  <a:cubicBezTo>
                    <a:pt x="254" y="140"/>
                    <a:pt x="270" y="134"/>
                    <a:pt x="282" y="139"/>
                  </a:cubicBezTo>
                  <a:cubicBezTo>
                    <a:pt x="295" y="143"/>
                    <a:pt x="300" y="158"/>
                    <a:pt x="292" y="1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</p:grpSp>
      <p:grpSp>
        <p:nvGrpSpPr>
          <p:cNvPr id="32779" name="组合 21"/>
          <p:cNvGrpSpPr>
            <a:grpSpLocks/>
          </p:cNvGrpSpPr>
          <p:nvPr/>
        </p:nvGrpSpPr>
        <p:grpSpPr bwMode="auto">
          <a:xfrm>
            <a:off x="5815013" y="4616450"/>
            <a:ext cx="592137" cy="477838"/>
            <a:chOff x="0" y="0"/>
            <a:chExt cx="442913" cy="357188"/>
          </a:xfrm>
        </p:grpSpPr>
        <p:sp>
          <p:nvSpPr>
            <p:cNvPr id="32780" name="Freeform 14"/>
            <p:cNvSpPr>
              <a:spLocks noChangeArrowheads="1"/>
            </p:cNvSpPr>
            <p:nvPr/>
          </p:nvSpPr>
          <p:spPr bwMode="auto">
            <a:xfrm>
              <a:off x="0" y="0"/>
              <a:ext cx="442913" cy="204788"/>
            </a:xfrm>
            <a:custGeom>
              <a:avLst/>
              <a:gdLst>
                <a:gd name="T0" fmla="*/ 553 w 558"/>
                <a:gd name="T1" fmla="*/ 229 h 257"/>
                <a:gd name="T2" fmla="*/ 354 w 558"/>
                <a:gd name="T3" fmla="*/ 30 h 257"/>
                <a:gd name="T4" fmla="*/ 354 w 558"/>
                <a:gd name="T5" fmla="*/ 30 h 257"/>
                <a:gd name="T6" fmla="*/ 346 w 558"/>
                <a:gd name="T7" fmla="*/ 24 h 257"/>
                <a:gd name="T8" fmla="*/ 339 w 558"/>
                <a:gd name="T9" fmla="*/ 17 h 257"/>
                <a:gd name="T10" fmla="*/ 329 w 558"/>
                <a:gd name="T11" fmla="*/ 12 h 257"/>
                <a:gd name="T12" fmla="*/ 320 w 558"/>
                <a:gd name="T13" fmla="*/ 7 h 257"/>
                <a:gd name="T14" fmla="*/ 310 w 558"/>
                <a:gd name="T15" fmla="*/ 3 h 257"/>
                <a:gd name="T16" fmla="*/ 300 w 558"/>
                <a:gd name="T17" fmla="*/ 1 h 257"/>
                <a:gd name="T18" fmla="*/ 290 w 558"/>
                <a:gd name="T19" fmla="*/ 0 h 257"/>
                <a:gd name="T20" fmla="*/ 280 w 558"/>
                <a:gd name="T21" fmla="*/ 0 h 257"/>
                <a:gd name="T22" fmla="*/ 280 w 558"/>
                <a:gd name="T23" fmla="*/ 0 h 257"/>
                <a:gd name="T24" fmla="*/ 268 w 558"/>
                <a:gd name="T25" fmla="*/ 0 h 257"/>
                <a:gd name="T26" fmla="*/ 258 w 558"/>
                <a:gd name="T27" fmla="*/ 1 h 257"/>
                <a:gd name="T28" fmla="*/ 248 w 558"/>
                <a:gd name="T29" fmla="*/ 3 h 257"/>
                <a:gd name="T30" fmla="*/ 238 w 558"/>
                <a:gd name="T31" fmla="*/ 7 h 257"/>
                <a:gd name="T32" fmla="*/ 229 w 558"/>
                <a:gd name="T33" fmla="*/ 12 h 257"/>
                <a:gd name="T34" fmla="*/ 220 w 558"/>
                <a:gd name="T35" fmla="*/ 17 h 257"/>
                <a:gd name="T36" fmla="*/ 212 w 558"/>
                <a:gd name="T37" fmla="*/ 24 h 257"/>
                <a:gd name="T38" fmla="*/ 204 w 558"/>
                <a:gd name="T39" fmla="*/ 30 h 257"/>
                <a:gd name="T40" fmla="*/ 169 w 558"/>
                <a:gd name="T41" fmla="*/ 65 h 257"/>
                <a:gd name="T42" fmla="*/ 169 w 558"/>
                <a:gd name="T43" fmla="*/ 17 h 257"/>
                <a:gd name="T44" fmla="*/ 84 w 558"/>
                <a:gd name="T45" fmla="*/ 17 h 257"/>
                <a:gd name="T46" fmla="*/ 84 w 558"/>
                <a:gd name="T47" fmla="*/ 151 h 257"/>
                <a:gd name="T48" fmla="*/ 5 w 558"/>
                <a:gd name="T49" fmla="*/ 229 h 257"/>
                <a:gd name="T50" fmla="*/ 5 w 558"/>
                <a:gd name="T51" fmla="*/ 229 h 257"/>
                <a:gd name="T52" fmla="*/ 1 w 558"/>
                <a:gd name="T53" fmla="*/ 234 h 257"/>
                <a:gd name="T54" fmla="*/ 0 w 558"/>
                <a:gd name="T55" fmla="*/ 240 h 257"/>
                <a:gd name="T56" fmla="*/ 1 w 558"/>
                <a:gd name="T57" fmla="*/ 247 h 257"/>
                <a:gd name="T58" fmla="*/ 5 w 558"/>
                <a:gd name="T59" fmla="*/ 252 h 257"/>
                <a:gd name="T60" fmla="*/ 5 w 558"/>
                <a:gd name="T61" fmla="*/ 252 h 257"/>
                <a:gd name="T62" fmla="*/ 10 w 558"/>
                <a:gd name="T63" fmla="*/ 255 h 257"/>
                <a:gd name="T64" fmla="*/ 16 w 558"/>
                <a:gd name="T65" fmla="*/ 257 h 257"/>
                <a:gd name="T66" fmla="*/ 23 w 558"/>
                <a:gd name="T67" fmla="*/ 255 h 257"/>
                <a:gd name="T68" fmla="*/ 29 w 558"/>
                <a:gd name="T69" fmla="*/ 252 h 257"/>
                <a:gd name="T70" fmla="*/ 227 w 558"/>
                <a:gd name="T71" fmla="*/ 54 h 257"/>
                <a:gd name="T72" fmla="*/ 227 w 558"/>
                <a:gd name="T73" fmla="*/ 54 h 257"/>
                <a:gd name="T74" fmla="*/ 238 w 558"/>
                <a:gd name="T75" fmla="*/ 45 h 257"/>
                <a:gd name="T76" fmla="*/ 251 w 558"/>
                <a:gd name="T77" fmla="*/ 37 h 257"/>
                <a:gd name="T78" fmla="*/ 265 w 558"/>
                <a:gd name="T79" fmla="*/ 34 h 257"/>
                <a:gd name="T80" fmla="*/ 280 w 558"/>
                <a:gd name="T81" fmla="*/ 32 h 257"/>
                <a:gd name="T82" fmla="*/ 280 w 558"/>
                <a:gd name="T83" fmla="*/ 32 h 257"/>
                <a:gd name="T84" fmla="*/ 293 w 558"/>
                <a:gd name="T85" fmla="*/ 34 h 257"/>
                <a:gd name="T86" fmla="*/ 307 w 558"/>
                <a:gd name="T87" fmla="*/ 37 h 257"/>
                <a:gd name="T88" fmla="*/ 320 w 558"/>
                <a:gd name="T89" fmla="*/ 45 h 257"/>
                <a:gd name="T90" fmla="*/ 331 w 558"/>
                <a:gd name="T91" fmla="*/ 54 h 257"/>
                <a:gd name="T92" fmla="*/ 530 w 558"/>
                <a:gd name="T93" fmla="*/ 252 h 257"/>
                <a:gd name="T94" fmla="*/ 530 w 558"/>
                <a:gd name="T95" fmla="*/ 252 h 257"/>
                <a:gd name="T96" fmla="*/ 535 w 558"/>
                <a:gd name="T97" fmla="*/ 255 h 257"/>
                <a:gd name="T98" fmla="*/ 542 w 558"/>
                <a:gd name="T99" fmla="*/ 257 h 257"/>
                <a:gd name="T100" fmla="*/ 548 w 558"/>
                <a:gd name="T101" fmla="*/ 255 h 257"/>
                <a:gd name="T102" fmla="*/ 553 w 558"/>
                <a:gd name="T103" fmla="*/ 252 h 257"/>
                <a:gd name="T104" fmla="*/ 553 w 558"/>
                <a:gd name="T105" fmla="*/ 252 h 257"/>
                <a:gd name="T106" fmla="*/ 557 w 558"/>
                <a:gd name="T107" fmla="*/ 247 h 257"/>
                <a:gd name="T108" fmla="*/ 558 w 558"/>
                <a:gd name="T109" fmla="*/ 240 h 257"/>
                <a:gd name="T110" fmla="*/ 557 w 558"/>
                <a:gd name="T111" fmla="*/ 234 h 257"/>
                <a:gd name="T112" fmla="*/ 553 w 558"/>
                <a:gd name="T113" fmla="*/ 229 h 257"/>
                <a:gd name="T114" fmla="*/ 553 w 558"/>
                <a:gd name="T115" fmla="*/ 229 h 25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58"/>
                <a:gd name="T175" fmla="*/ 0 h 257"/>
                <a:gd name="T176" fmla="*/ 558 w 558"/>
                <a:gd name="T177" fmla="*/ 257 h 25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58" h="257">
                  <a:moveTo>
                    <a:pt x="553" y="229"/>
                  </a:moveTo>
                  <a:lnTo>
                    <a:pt x="354" y="30"/>
                  </a:lnTo>
                  <a:lnTo>
                    <a:pt x="354" y="30"/>
                  </a:lnTo>
                  <a:lnTo>
                    <a:pt x="346" y="24"/>
                  </a:lnTo>
                  <a:lnTo>
                    <a:pt x="339" y="17"/>
                  </a:lnTo>
                  <a:lnTo>
                    <a:pt x="329" y="12"/>
                  </a:lnTo>
                  <a:lnTo>
                    <a:pt x="320" y="7"/>
                  </a:lnTo>
                  <a:lnTo>
                    <a:pt x="310" y="3"/>
                  </a:lnTo>
                  <a:lnTo>
                    <a:pt x="300" y="1"/>
                  </a:lnTo>
                  <a:lnTo>
                    <a:pt x="290" y="0"/>
                  </a:lnTo>
                  <a:lnTo>
                    <a:pt x="280" y="0"/>
                  </a:lnTo>
                  <a:lnTo>
                    <a:pt x="280" y="0"/>
                  </a:lnTo>
                  <a:lnTo>
                    <a:pt x="268" y="0"/>
                  </a:lnTo>
                  <a:lnTo>
                    <a:pt x="258" y="1"/>
                  </a:lnTo>
                  <a:lnTo>
                    <a:pt x="248" y="3"/>
                  </a:lnTo>
                  <a:lnTo>
                    <a:pt x="238" y="7"/>
                  </a:lnTo>
                  <a:lnTo>
                    <a:pt x="229" y="12"/>
                  </a:lnTo>
                  <a:lnTo>
                    <a:pt x="220" y="17"/>
                  </a:lnTo>
                  <a:lnTo>
                    <a:pt x="212" y="24"/>
                  </a:lnTo>
                  <a:lnTo>
                    <a:pt x="204" y="30"/>
                  </a:lnTo>
                  <a:lnTo>
                    <a:pt x="169" y="65"/>
                  </a:lnTo>
                  <a:lnTo>
                    <a:pt x="169" y="17"/>
                  </a:lnTo>
                  <a:lnTo>
                    <a:pt x="84" y="17"/>
                  </a:lnTo>
                  <a:lnTo>
                    <a:pt x="84" y="151"/>
                  </a:lnTo>
                  <a:lnTo>
                    <a:pt x="5" y="229"/>
                  </a:lnTo>
                  <a:lnTo>
                    <a:pt x="5" y="229"/>
                  </a:lnTo>
                  <a:lnTo>
                    <a:pt x="1" y="234"/>
                  </a:lnTo>
                  <a:lnTo>
                    <a:pt x="0" y="240"/>
                  </a:lnTo>
                  <a:lnTo>
                    <a:pt x="1" y="247"/>
                  </a:lnTo>
                  <a:lnTo>
                    <a:pt x="5" y="252"/>
                  </a:lnTo>
                  <a:lnTo>
                    <a:pt x="5" y="252"/>
                  </a:lnTo>
                  <a:lnTo>
                    <a:pt x="10" y="255"/>
                  </a:lnTo>
                  <a:lnTo>
                    <a:pt x="16" y="257"/>
                  </a:lnTo>
                  <a:lnTo>
                    <a:pt x="23" y="255"/>
                  </a:lnTo>
                  <a:lnTo>
                    <a:pt x="29" y="252"/>
                  </a:lnTo>
                  <a:lnTo>
                    <a:pt x="227" y="54"/>
                  </a:lnTo>
                  <a:lnTo>
                    <a:pt x="227" y="54"/>
                  </a:lnTo>
                  <a:lnTo>
                    <a:pt x="238" y="45"/>
                  </a:lnTo>
                  <a:lnTo>
                    <a:pt x="251" y="37"/>
                  </a:lnTo>
                  <a:lnTo>
                    <a:pt x="265" y="34"/>
                  </a:lnTo>
                  <a:lnTo>
                    <a:pt x="280" y="32"/>
                  </a:lnTo>
                  <a:lnTo>
                    <a:pt x="280" y="32"/>
                  </a:lnTo>
                  <a:lnTo>
                    <a:pt x="293" y="34"/>
                  </a:lnTo>
                  <a:lnTo>
                    <a:pt x="307" y="37"/>
                  </a:lnTo>
                  <a:lnTo>
                    <a:pt x="320" y="45"/>
                  </a:lnTo>
                  <a:lnTo>
                    <a:pt x="331" y="54"/>
                  </a:lnTo>
                  <a:lnTo>
                    <a:pt x="530" y="252"/>
                  </a:lnTo>
                  <a:lnTo>
                    <a:pt x="530" y="252"/>
                  </a:lnTo>
                  <a:lnTo>
                    <a:pt x="535" y="255"/>
                  </a:lnTo>
                  <a:lnTo>
                    <a:pt x="542" y="257"/>
                  </a:lnTo>
                  <a:lnTo>
                    <a:pt x="548" y="255"/>
                  </a:lnTo>
                  <a:lnTo>
                    <a:pt x="553" y="252"/>
                  </a:lnTo>
                  <a:lnTo>
                    <a:pt x="553" y="252"/>
                  </a:lnTo>
                  <a:lnTo>
                    <a:pt x="557" y="247"/>
                  </a:lnTo>
                  <a:lnTo>
                    <a:pt x="558" y="240"/>
                  </a:lnTo>
                  <a:lnTo>
                    <a:pt x="557" y="234"/>
                  </a:lnTo>
                  <a:lnTo>
                    <a:pt x="553" y="229"/>
                  </a:lnTo>
                  <a:lnTo>
                    <a:pt x="553" y="2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32781" name="Freeform 15"/>
            <p:cNvSpPr>
              <a:spLocks noChangeArrowheads="1"/>
            </p:cNvSpPr>
            <p:nvPr/>
          </p:nvSpPr>
          <p:spPr bwMode="auto">
            <a:xfrm>
              <a:off x="60325" y="47625"/>
              <a:ext cx="322263" cy="309563"/>
            </a:xfrm>
            <a:custGeom>
              <a:avLst/>
              <a:gdLst>
                <a:gd name="T0" fmla="*/ 249 w 404"/>
                <a:gd name="T1" fmla="*/ 20 h 389"/>
                <a:gd name="T2" fmla="*/ 249 w 404"/>
                <a:gd name="T3" fmla="*/ 20 h 389"/>
                <a:gd name="T4" fmla="*/ 239 w 404"/>
                <a:gd name="T5" fmla="*/ 11 h 389"/>
                <a:gd name="T6" fmla="*/ 228 w 404"/>
                <a:gd name="T7" fmla="*/ 5 h 389"/>
                <a:gd name="T8" fmla="*/ 215 w 404"/>
                <a:gd name="T9" fmla="*/ 1 h 389"/>
                <a:gd name="T10" fmla="*/ 203 w 404"/>
                <a:gd name="T11" fmla="*/ 0 h 389"/>
                <a:gd name="T12" fmla="*/ 203 w 404"/>
                <a:gd name="T13" fmla="*/ 0 h 389"/>
                <a:gd name="T14" fmla="*/ 189 w 404"/>
                <a:gd name="T15" fmla="*/ 1 h 389"/>
                <a:gd name="T16" fmla="*/ 177 w 404"/>
                <a:gd name="T17" fmla="*/ 5 h 389"/>
                <a:gd name="T18" fmla="*/ 166 w 404"/>
                <a:gd name="T19" fmla="*/ 11 h 389"/>
                <a:gd name="T20" fmla="*/ 156 w 404"/>
                <a:gd name="T21" fmla="*/ 20 h 389"/>
                <a:gd name="T22" fmla="*/ 0 w 404"/>
                <a:gd name="T23" fmla="*/ 175 h 389"/>
                <a:gd name="T24" fmla="*/ 0 w 404"/>
                <a:gd name="T25" fmla="*/ 354 h 389"/>
                <a:gd name="T26" fmla="*/ 0 w 404"/>
                <a:gd name="T27" fmla="*/ 354 h 389"/>
                <a:gd name="T28" fmla="*/ 1 w 404"/>
                <a:gd name="T29" fmla="*/ 360 h 389"/>
                <a:gd name="T30" fmla="*/ 2 w 404"/>
                <a:gd name="T31" fmla="*/ 367 h 389"/>
                <a:gd name="T32" fmla="*/ 6 w 404"/>
                <a:gd name="T33" fmla="*/ 373 h 389"/>
                <a:gd name="T34" fmla="*/ 10 w 404"/>
                <a:gd name="T35" fmla="*/ 378 h 389"/>
                <a:gd name="T36" fmla="*/ 16 w 404"/>
                <a:gd name="T37" fmla="*/ 383 h 389"/>
                <a:gd name="T38" fmla="*/ 21 w 404"/>
                <a:gd name="T39" fmla="*/ 385 h 389"/>
                <a:gd name="T40" fmla="*/ 29 w 404"/>
                <a:gd name="T41" fmla="*/ 388 h 389"/>
                <a:gd name="T42" fmla="*/ 35 w 404"/>
                <a:gd name="T43" fmla="*/ 389 h 389"/>
                <a:gd name="T44" fmla="*/ 122 w 404"/>
                <a:gd name="T45" fmla="*/ 389 h 389"/>
                <a:gd name="T46" fmla="*/ 122 w 404"/>
                <a:gd name="T47" fmla="*/ 283 h 389"/>
                <a:gd name="T48" fmla="*/ 122 w 404"/>
                <a:gd name="T49" fmla="*/ 283 h 389"/>
                <a:gd name="T50" fmla="*/ 122 w 404"/>
                <a:gd name="T51" fmla="*/ 278 h 389"/>
                <a:gd name="T52" fmla="*/ 123 w 404"/>
                <a:gd name="T53" fmla="*/ 275 h 389"/>
                <a:gd name="T54" fmla="*/ 126 w 404"/>
                <a:gd name="T55" fmla="*/ 271 h 389"/>
                <a:gd name="T56" fmla="*/ 128 w 404"/>
                <a:gd name="T57" fmla="*/ 267 h 389"/>
                <a:gd name="T58" fmla="*/ 132 w 404"/>
                <a:gd name="T59" fmla="*/ 264 h 389"/>
                <a:gd name="T60" fmla="*/ 136 w 404"/>
                <a:gd name="T61" fmla="*/ 262 h 389"/>
                <a:gd name="T62" fmla="*/ 140 w 404"/>
                <a:gd name="T63" fmla="*/ 261 h 389"/>
                <a:gd name="T64" fmla="*/ 145 w 404"/>
                <a:gd name="T65" fmla="*/ 259 h 389"/>
                <a:gd name="T66" fmla="*/ 259 w 404"/>
                <a:gd name="T67" fmla="*/ 259 h 389"/>
                <a:gd name="T68" fmla="*/ 259 w 404"/>
                <a:gd name="T69" fmla="*/ 259 h 389"/>
                <a:gd name="T70" fmla="*/ 264 w 404"/>
                <a:gd name="T71" fmla="*/ 261 h 389"/>
                <a:gd name="T72" fmla="*/ 268 w 404"/>
                <a:gd name="T73" fmla="*/ 262 h 389"/>
                <a:gd name="T74" fmla="*/ 272 w 404"/>
                <a:gd name="T75" fmla="*/ 264 h 389"/>
                <a:gd name="T76" fmla="*/ 276 w 404"/>
                <a:gd name="T77" fmla="*/ 267 h 389"/>
                <a:gd name="T78" fmla="*/ 278 w 404"/>
                <a:gd name="T79" fmla="*/ 271 h 389"/>
                <a:gd name="T80" fmla="*/ 281 w 404"/>
                <a:gd name="T81" fmla="*/ 275 h 389"/>
                <a:gd name="T82" fmla="*/ 282 w 404"/>
                <a:gd name="T83" fmla="*/ 278 h 389"/>
                <a:gd name="T84" fmla="*/ 283 w 404"/>
                <a:gd name="T85" fmla="*/ 283 h 389"/>
                <a:gd name="T86" fmla="*/ 283 w 404"/>
                <a:gd name="T87" fmla="*/ 389 h 389"/>
                <a:gd name="T88" fmla="*/ 369 w 404"/>
                <a:gd name="T89" fmla="*/ 389 h 389"/>
                <a:gd name="T90" fmla="*/ 369 w 404"/>
                <a:gd name="T91" fmla="*/ 389 h 389"/>
                <a:gd name="T92" fmla="*/ 376 w 404"/>
                <a:gd name="T93" fmla="*/ 388 h 389"/>
                <a:gd name="T94" fmla="*/ 383 w 404"/>
                <a:gd name="T95" fmla="*/ 385 h 389"/>
                <a:gd name="T96" fmla="*/ 389 w 404"/>
                <a:gd name="T97" fmla="*/ 383 h 389"/>
                <a:gd name="T98" fmla="*/ 394 w 404"/>
                <a:gd name="T99" fmla="*/ 378 h 389"/>
                <a:gd name="T100" fmla="*/ 398 w 404"/>
                <a:gd name="T101" fmla="*/ 373 h 389"/>
                <a:gd name="T102" fmla="*/ 402 w 404"/>
                <a:gd name="T103" fmla="*/ 367 h 389"/>
                <a:gd name="T104" fmla="*/ 403 w 404"/>
                <a:gd name="T105" fmla="*/ 360 h 389"/>
                <a:gd name="T106" fmla="*/ 404 w 404"/>
                <a:gd name="T107" fmla="*/ 354 h 389"/>
                <a:gd name="T108" fmla="*/ 404 w 404"/>
                <a:gd name="T109" fmla="*/ 175 h 389"/>
                <a:gd name="T110" fmla="*/ 249 w 404"/>
                <a:gd name="T111" fmla="*/ 20 h 38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404"/>
                <a:gd name="T169" fmla="*/ 0 h 389"/>
                <a:gd name="T170" fmla="*/ 404 w 404"/>
                <a:gd name="T171" fmla="*/ 389 h 38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404" h="389">
                  <a:moveTo>
                    <a:pt x="249" y="20"/>
                  </a:moveTo>
                  <a:lnTo>
                    <a:pt x="249" y="20"/>
                  </a:lnTo>
                  <a:lnTo>
                    <a:pt x="239" y="11"/>
                  </a:lnTo>
                  <a:lnTo>
                    <a:pt x="228" y="5"/>
                  </a:lnTo>
                  <a:lnTo>
                    <a:pt x="215" y="1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89" y="1"/>
                  </a:lnTo>
                  <a:lnTo>
                    <a:pt x="177" y="5"/>
                  </a:lnTo>
                  <a:lnTo>
                    <a:pt x="166" y="11"/>
                  </a:lnTo>
                  <a:lnTo>
                    <a:pt x="156" y="20"/>
                  </a:lnTo>
                  <a:lnTo>
                    <a:pt x="0" y="175"/>
                  </a:lnTo>
                  <a:lnTo>
                    <a:pt x="0" y="354"/>
                  </a:lnTo>
                  <a:lnTo>
                    <a:pt x="0" y="354"/>
                  </a:lnTo>
                  <a:lnTo>
                    <a:pt x="1" y="360"/>
                  </a:lnTo>
                  <a:lnTo>
                    <a:pt x="2" y="367"/>
                  </a:lnTo>
                  <a:lnTo>
                    <a:pt x="6" y="373"/>
                  </a:lnTo>
                  <a:lnTo>
                    <a:pt x="10" y="378"/>
                  </a:lnTo>
                  <a:lnTo>
                    <a:pt x="16" y="383"/>
                  </a:lnTo>
                  <a:lnTo>
                    <a:pt x="21" y="385"/>
                  </a:lnTo>
                  <a:lnTo>
                    <a:pt x="29" y="388"/>
                  </a:lnTo>
                  <a:lnTo>
                    <a:pt x="35" y="389"/>
                  </a:lnTo>
                  <a:lnTo>
                    <a:pt x="122" y="389"/>
                  </a:lnTo>
                  <a:lnTo>
                    <a:pt x="122" y="283"/>
                  </a:lnTo>
                  <a:lnTo>
                    <a:pt x="122" y="283"/>
                  </a:lnTo>
                  <a:lnTo>
                    <a:pt x="122" y="278"/>
                  </a:lnTo>
                  <a:lnTo>
                    <a:pt x="123" y="275"/>
                  </a:lnTo>
                  <a:lnTo>
                    <a:pt x="126" y="271"/>
                  </a:lnTo>
                  <a:lnTo>
                    <a:pt x="128" y="267"/>
                  </a:lnTo>
                  <a:lnTo>
                    <a:pt x="132" y="264"/>
                  </a:lnTo>
                  <a:lnTo>
                    <a:pt x="136" y="262"/>
                  </a:lnTo>
                  <a:lnTo>
                    <a:pt x="140" y="261"/>
                  </a:lnTo>
                  <a:lnTo>
                    <a:pt x="145" y="259"/>
                  </a:lnTo>
                  <a:lnTo>
                    <a:pt x="259" y="259"/>
                  </a:lnTo>
                  <a:lnTo>
                    <a:pt x="259" y="259"/>
                  </a:lnTo>
                  <a:lnTo>
                    <a:pt x="264" y="261"/>
                  </a:lnTo>
                  <a:lnTo>
                    <a:pt x="268" y="262"/>
                  </a:lnTo>
                  <a:lnTo>
                    <a:pt x="272" y="264"/>
                  </a:lnTo>
                  <a:lnTo>
                    <a:pt x="276" y="267"/>
                  </a:lnTo>
                  <a:lnTo>
                    <a:pt x="278" y="271"/>
                  </a:lnTo>
                  <a:lnTo>
                    <a:pt x="281" y="275"/>
                  </a:lnTo>
                  <a:lnTo>
                    <a:pt x="282" y="278"/>
                  </a:lnTo>
                  <a:lnTo>
                    <a:pt x="283" y="283"/>
                  </a:lnTo>
                  <a:lnTo>
                    <a:pt x="283" y="389"/>
                  </a:lnTo>
                  <a:lnTo>
                    <a:pt x="369" y="389"/>
                  </a:lnTo>
                  <a:lnTo>
                    <a:pt x="369" y="389"/>
                  </a:lnTo>
                  <a:lnTo>
                    <a:pt x="376" y="388"/>
                  </a:lnTo>
                  <a:lnTo>
                    <a:pt x="383" y="385"/>
                  </a:lnTo>
                  <a:lnTo>
                    <a:pt x="389" y="383"/>
                  </a:lnTo>
                  <a:lnTo>
                    <a:pt x="394" y="378"/>
                  </a:lnTo>
                  <a:lnTo>
                    <a:pt x="398" y="373"/>
                  </a:lnTo>
                  <a:lnTo>
                    <a:pt x="402" y="367"/>
                  </a:lnTo>
                  <a:lnTo>
                    <a:pt x="403" y="360"/>
                  </a:lnTo>
                  <a:lnTo>
                    <a:pt x="404" y="354"/>
                  </a:lnTo>
                  <a:lnTo>
                    <a:pt x="404" y="175"/>
                  </a:lnTo>
                  <a:lnTo>
                    <a:pt x="249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</p:grpSp>
      <p:sp>
        <p:nvSpPr>
          <p:cNvPr id="32782" name="Freeform 137"/>
          <p:cNvSpPr>
            <a:spLocks noChangeAspect="1" noEditPoints="1" noChangeArrowheads="1"/>
          </p:cNvSpPr>
          <p:nvPr/>
        </p:nvSpPr>
        <p:spPr bwMode="auto">
          <a:xfrm>
            <a:off x="5842000" y="4059238"/>
            <a:ext cx="536575" cy="350837"/>
          </a:xfrm>
          <a:custGeom>
            <a:avLst/>
            <a:gdLst>
              <a:gd name="T0" fmla="*/ 112 w 128"/>
              <a:gd name="T1" fmla="*/ 0 h 84"/>
              <a:gd name="T2" fmla="*/ 16 w 128"/>
              <a:gd name="T3" fmla="*/ 0 h 84"/>
              <a:gd name="T4" fmla="*/ 0 w 128"/>
              <a:gd name="T5" fmla="*/ 16 h 84"/>
              <a:gd name="T6" fmla="*/ 0 w 128"/>
              <a:gd name="T7" fmla="*/ 68 h 84"/>
              <a:gd name="T8" fmla="*/ 16 w 128"/>
              <a:gd name="T9" fmla="*/ 84 h 84"/>
              <a:gd name="T10" fmla="*/ 112 w 128"/>
              <a:gd name="T11" fmla="*/ 84 h 84"/>
              <a:gd name="T12" fmla="*/ 128 w 128"/>
              <a:gd name="T13" fmla="*/ 68 h 84"/>
              <a:gd name="T14" fmla="*/ 128 w 128"/>
              <a:gd name="T15" fmla="*/ 16 h 84"/>
              <a:gd name="T16" fmla="*/ 112 w 128"/>
              <a:gd name="T17" fmla="*/ 0 h 84"/>
              <a:gd name="T18" fmla="*/ 8 w 128"/>
              <a:gd name="T19" fmla="*/ 21 h 84"/>
              <a:gd name="T20" fmla="*/ 36 w 128"/>
              <a:gd name="T21" fmla="*/ 42 h 84"/>
              <a:gd name="T22" fmla="*/ 8 w 128"/>
              <a:gd name="T23" fmla="*/ 63 h 84"/>
              <a:gd name="T24" fmla="*/ 8 w 128"/>
              <a:gd name="T25" fmla="*/ 21 h 84"/>
              <a:gd name="T26" fmla="*/ 120 w 128"/>
              <a:gd name="T27" fmla="*/ 68 h 84"/>
              <a:gd name="T28" fmla="*/ 112 w 128"/>
              <a:gd name="T29" fmla="*/ 76 h 84"/>
              <a:gd name="T30" fmla="*/ 16 w 128"/>
              <a:gd name="T31" fmla="*/ 76 h 84"/>
              <a:gd name="T32" fmla="*/ 8 w 128"/>
              <a:gd name="T33" fmla="*/ 68 h 84"/>
              <a:gd name="T34" fmla="*/ 40 w 128"/>
              <a:gd name="T35" fmla="*/ 45 h 84"/>
              <a:gd name="T36" fmla="*/ 57 w 128"/>
              <a:gd name="T37" fmla="*/ 58 h 84"/>
              <a:gd name="T38" fmla="*/ 64 w 128"/>
              <a:gd name="T39" fmla="*/ 60 h 84"/>
              <a:gd name="T40" fmla="*/ 71 w 128"/>
              <a:gd name="T41" fmla="*/ 58 h 84"/>
              <a:gd name="T42" fmla="*/ 89 w 128"/>
              <a:gd name="T43" fmla="*/ 45 h 84"/>
              <a:gd name="T44" fmla="*/ 120 w 128"/>
              <a:gd name="T45" fmla="*/ 68 h 84"/>
              <a:gd name="T46" fmla="*/ 120 w 128"/>
              <a:gd name="T47" fmla="*/ 63 h 84"/>
              <a:gd name="T48" fmla="*/ 92 w 128"/>
              <a:gd name="T49" fmla="*/ 42 h 84"/>
              <a:gd name="T50" fmla="*/ 120 w 128"/>
              <a:gd name="T51" fmla="*/ 21 h 84"/>
              <a:gd name="T52" fmla="*/ 120 w 128"/>
              <a:gd name="T53" fmla="*/ 63 h 84"/>
              <a:gd name="T54" fmla="*/ 69 w 128"/>
              <a:gd name="T55" fmla="*/ 54 h 84"/>
              <a:gd name="T56" fmla="*/ 64 w 128"/>
              <a:gd name="T57" fmla="*/ 56 h 84"/>
              <a:gd name="T58" fmla="*/ 59 w 128"/>
              <a:gd name="T59" fmla="*/ 54 h 84"/>
              <a:gd name="T60" fmla="*/ 43 w 128"/>
              <a:gd name="T61" fmla="*/ 42 h 84"/>
              <a:gd name="T62" fmla="*/ 40 w 128"/>
              <a:gd name="T63" fmla="*/ 40 h 84"/>
              <a:gd name="T64" fmla="*/ 8 w 128"/>
              <a:gd name="T65" fmla="*/ 16 h 84"/>
              <a:gd name="T66" fmla="*/ 8 w 128"/>
              <a:gd name="T67" fmla="*/ 16 h 84"/>
              <a:gd name="T68" fmla="*/ 16 w 128"/>
              <a:gd name="T69" fmla="*/ 8 h 84"/>
              <a:gd name="T70" fmla="*/ 112 w 128"/>
              <a:gd name="T71" fmla="*/ 8 h 84"/>
              <a:gd name="T72" fmla="*/ 120 w 128"/>
              <a:gd name="T73" fmla="*/ 16 h 84"/>
              <a:gd name="T74" fmla="*/ 69 w 128"/>
              <a:gd name="T75" fmla="*/ 54 h 8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28"/>
              <a:gd name="T115" fmla="*/ 0 h 84"/>
              <a:gd name="T116" fmla="*/ 128 w 128"/>
              <a:gd name="T117" fmla="*/ 84 h 84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28" h="84">
                <a:moveTo>
                  <a:pt x="11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7"/>
                  <a:pt x="7" y="84"/>
                  <a:pt x="16" y="84"/>
                </a:cubicBezTo>
                <a:cubicBezTo>
                  <a:pt x="112" y="84"/>
                  <a:pt x="112" y="84"/>
                  <a:pt x="112" y="84"/>
                </a:cubicBezTo>
                <a:cubicBezTo>
                  <a:pt x="121" y="84"/>
                  <a:pt x="128" y="77"/>
                  <a:pt x="128" y="68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moveTo>
                  <a:pt x="8" y="21"/>
                </a:moveTo>
                <a:cubicBezTo>
                  <a:pt x="36" y="42"/>
                  <a:pt x="36" y="42"/>
                  <a:pt x="36" y="42"/>
                </a:cubicBezTo>
                <a:cubicBezTo>
                  <a:pt x="8" y="63"/>
                  <a:pt x="8" y="63"/>
                  <a:pt x="8" y="63"/>
                </a:cubicBezTo>
                <a:lnTo>
                  <a:pt x="8" y="21"/>
                </a:lnTo>
                <a:close/>
                <a:moveTo>
                  <a:pt x="120" y="68"/>
                </a:moveTo>
                <a:cubicBezTo>
                  <a:pt x="120" y="72"/>
                  <a:pt x="117" y="76"/>
                  <a:pt x="112" y="76"/>
                </a:cubicBezTo>
                <a:cubicBezTo>
                  <a:pt x="16" y="76"/>
                  <a:pt x="16" y="76"/>
                  <a:pt x="16" y="76"/>
                </a:cubicBezTo>
                <a:cubicBezTo>
                  <a:pt x="12" y="76"/>
                  <a:pt x="8" y="72"/>
                  <a:pt x="8" y="68"/>
                </a:cubicBezTo>
                <a:cubicBezTo>
                  <a:pt x="40" y="45"/>
                  <a:pt x="40" y="45"/>
                  <a:pt x="40" y="45"/>
                </a:cubicBezTo>
                <a:cubicBezTo>
                  <a:pt x="57" y="58"/>
                  <a:pt x="57" y="58"/>
                  <a:pt x="57" y="58"/>
                </a:cubicBezTo>
                <a:cubicBezTo>
                  <a:pt x="59" y="59"/>
                  <a:pt x="62" y="60"/>
                  <a:pt x="64" y="60"/>
                </a:cubicBezTo>
                <a:cubicBezTo>
                  <a:pt x="67" y="60"/>
                  <a:pt x="69" y="59"/>
                  <a:pt x="71" y="58"/>
                </a:cubicBezTo>
                <a:cubicBezTo>
                  <a:pt x="89" y="45"/>
                  <a:pt x="89" y="45"/>
                  <a:pt x="89" y="45"/>
                </a:cubicBezTo>
                <a:lnTo>
                  <a:pt x="120" y="68"/>
                </a:lnTo>
                <a:close/>
                <a:moveTo>
                  <a:pt x="120" y="63"/>
                </a:moveTo>
                <a:cubicBezTo>
                  <a:pt x="92" y="42"/>
                  <a:pt x="92" y="42"/>
                  <a:pt x="92" y="42"/>
                </a:cubicBezTo>
                <a:cubicBezTo>
                  <a:pt x="120" y="21"/>
                  <a:pt x="120" y="21"/>
                  <a:pt x="120" y="21"/>
                </a:cubicBezTo>
                <a:lnTo>
                  <a:pt x="120" y="63"/>
                </a:lnTo>
                <a:close/>
                <a:moveTo>
                  <a:pt x="69" y="54"/>
                </a:moveTo>
                <a:cubicBezTo>
                  <a:pt x="68" y="55"/>
                  <a:pt x="66" y="56"/>
                  <a:pt x="64" y="56"/>
                </a:cubicBezTo>
                <a:cubicBezTo>
                  <a:pt x="62" y="56"/>
                  <a:pt x="61" y="55"/>
                  <a:pt x="59" y="54"/>
                </a:cubicBezTo>
                <a:cubicBezTo>
                  <a:pt x="43" y="42"/>
                  <a:pt x="43" y="42"/>
                  <a:pt x="43" y="42"/>
                </a:cubicBezTo>
                <a:cubicBezTo>
                  <a:pt x="40" y="40"/>
                  <a:pt x="40" y="40"/>
                  <a:pt x="40" y="4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7" y="8"/>
                  <a:pt x="120" y="12"/>
                  <a:pt x="120" y="16"/>
                </a:cubicBezTo>
                <a:lnTo>
                  <a:pt x="69" y="5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ea typeface="微软雅黑" pitchFamily="34" charset="-122"/>
              <a:sym typeface="Calibri" pitchFamily="34" charset="0"/>
            </a:endParaRPr>
          </a:p>
        </p:txBody>
      </p:sp>
    </p:spTree>
  </p:cSld>
  <p:clrMapOvr>
    <a:masterClrMapping/>
  </p:clrMapOvr>
  <p:transition>
    <p:cover dir="l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8"/>
          <p:cNvSpPr>
            <a:spLocks noChangeArrowheads="1"/>
          </p:cNvSpPr>
          <p:nvPr/>
        </p:nvSpPr>
        <p:spPr bwMode="auto">
          <a:xfrm>
            <a:off x="0" y="0"/>
            <a:ext cx="12192000" cy="1514475"/>
          </a:xfrm>
          <a:prstGeom prst="rect">
            <a:avLst/>
          </a:prstGeom>
          <a:solidFill>
            <a:srgbClr val="487AB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</a:endParaRPr>
          </a:p>
        </p:txBody>
      </p:sp>
      <p:sp>
        <p:nvSpPr>
          <p:cNvPr id="6147" name="TextBox 15"/>
          <p:cNvSpPr>
            <a:spLocks noChangeArrowheads="1"/>
          </p:cNvSpPr>
          <p:nvPr/>
        </p:nvSpPr>
        <p:spPr bwMode="auto">
          <a:xfrm>
            <a:off x="655638" y="1025525"/>
            <a:ext cx="1655762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方正兰亭细黑_GBK" charset="-122"/>
                <a:ea typeface="Adobe 宋体 Std L" pitchFamily="2" charset="-122"/>
                <a:sym typeface="方正兰亭细黑_GBK" charset="-122"/>
              </a:rPr>
              <a:t>Transition Page</a:t>
            </a:r>
          </a:p>
        </p:txBody>
      </p:sp>
      <p:sp>
        <p:nvSpPr>
          <p:cNvPr id="6148" name="文本框 13"/>
          <p:cNvSpPr>
            <a:spLocks noChangeArrowheads="1"/>
          </p:cNvSpPr>
          <p:nvPr/>
        </p:nvSpPr>
        <p:spPr bwMode="auto">
          <a:xfrm>
            <a:off x="655638" y="584200"/>
            <a:ext cx="16557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2400" b="1">
                <a:solidFill>
                  <a:schemeClr val="bg1"/>
                </a:solidFill>
                <a:latin typeface="方正兰亭细黑_GBK" charset="-122"/>
                <a:ea typeface="微软雅黑" pitchFamily="34" charset="-122"/>
              </a:rPr>
              <a:t>过渡页</a:t>
            </a:r>
          </a:p>
        </p:txBody>
      </p:sp>
      <p:grpSp>
        <p:nvGrpSpPr>
          <p:cNvPr id="6149" name="组合 19"/>
          <p:cNvGrpSpPr>
            <a:grpSpLocks/>
          </p:cNvGrpSpPr>
          <p:nvPr/>
        </p:nvGrpSpPr>
        <p:grpSpPr bwMode="auto">
          <a:xfrm>
            <a:off x="1968500" y="2643188"/>
            <a:ext cx="8255000" cy="3116262"/>
            <a:chOff x="0" y="0"/>
            <a:chExt cx="7503160" cy="2832100"/>
          </a:xfrm>
        </p:grpSpPr>
        <p:sp>
          <p:nvSpPr>
            <p:cNvPr id="6150" name="六边形 20"/>
            <p:cNvSpPr>
              <a:spLocks noChangeArrowheads="1"/>
            </p:cNvSpPr>
            <p:nvPr/>
          </p:nvSpPr>
          <p:spPr bwMode="auto">
            <a:xfrm>
              <a:off x="1326748" y="0"/>
              <a:ext cx="1546860" cy="1333500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触目</a:t>
              </a:r>
              <a:endParaRPr lang="zh-CN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可及</a:t>
              </a:r>
            </a:p>
          </p:txBody>
        </p:sp>
        <p:sp>
          <p:nvSpPr>
            <p:cNvPr id="6151" name="六边形 21"/>
            <p:cNvSpPr>
              <a:spLocks noChangeArrowheads="1"/>
            </p:cNvSpPr>
            <p:nvPr/>
          </p:nvSpPr>
          <p:spPr bwMode="auto">
            <a:xfrm>
              <a:off x="1326748" y="1498600"/>
              <a:ext cx="1546860" cy="1333500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培训</a:t>
              </a:r>
              <a:endParaRPr lang="zh-CN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宣导</a:t>
              </a:r>
            </a:p>
          </p:txBody>
        </p:sp>
        <p:sp>
          <p:nvSpPr>
            <p:cNvPr id="6152" name="六边形 22"/>
            <p:cNvSpPr>
              <a:spLocks noChangeArrowheads="1"/>
            </p:cNvSpPr>
            <p:nvPr/>
          </p:nvSpPr>
          <p:spPr bwMode="auto">
            <a:xfrm>
              <a:off x="4629553" y="0"/>
              <a:ext cx="1546860" cy="1333500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标杆</a:t>
              </a:r>
              <a:endParaRPr lang="zh-CN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示范</a:t>
              </a:r>
            </a:p>
          </p:txBody>
        </p:sp>
        <p:sp>
          <p:nvSpPr>
            <p:cNvPr id="6153" name="六边形 23"/>
            <p:cNvSpPr>
              <a:spLocks noChangeArrowheads="1"/>
            </p:cNvSpPr>
            <p:nvPr/>
          </p:nvSpPr>
          <p:spPr bwMode="auto">
            <a:xfrm>
              <a:off x="4629553" y="1498600"/>
              <a:ext cx="1546860" cy="1333500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仪式</a:t>
              </a:r>
              <a:endParaRPr lang="zh-CN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强化</a:t>
              </a:r>
            </a:p>
          </p:txBody>
        </p:sp>
        <p:sp>
          <p:nvSpPr>
            <p:cNvPr id="6154" name="六边形 24"/>
            <p:cNvSpPr>
              <a:spLocks noChangeArrowheads="1"/>
            </p:cNvSpPr>
            <p:nvPr/>
          </p:nvSpPr>
          <p:spPr bwMode="auto">
            <a:xfrm>
              <a:off x="0" y="749300"/>
              <a:ext cx="1546860" cy="1333500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成文</a:t>
              </a:r>
              <a:endParaRPr lang="zh-CN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入册</a:t>
              </a:r>
            </a:p>
          </p:txBody>
        </p:sp>
        <p:sp>
          <p:nvSpPr>
            <p:cNvPr id="6155" name="六边形 25"/>
            <p:cNvSpPr>
              <a:spLocks noChangeArrowheads="1"/>
            </p:cNvSpPr>
            <p:nvPr/>
          </p:nvSpPr>
          <p:spPr bwMode="auto">
            <a:xfrm>
              <a:off x="5956300" y="749300"/>
              <a:ext cx="1546860" cy="1333500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互动</a:t>
              </a:r>
              <a:endParaRPr lang="zh-CN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参与</a:t>
              </a:r>
            </a:p>
          </p:txBody>
        </p:sp>
        <p:sp>
          <p:nvSpPr>
            <p:cNvPr id="6156" name="六边形 26"/>
            <p:cNvSpPr>
              <a:spLocks noChangeArrowheads="1"/>
            </p:cNvSpPr>
            <p:nvPr/>
          </p:nvSpPr>
          <p:spPr bwMode="auto">
            <a:xfrm>
              <a:off x="2653496" y="488949"/>
              <a:ext cx="2196169" cy="1893249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44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机制</a:t>
              </a:r>
              <a:endParaRPr lang="zh-CN" sz="44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44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保障</a:t>
              </a:r>
            </a:p>
          </p:txBody>
        </p:sp>
      </p:grpSp>
      <p:sp>
        <p:nvSpPr>
          <p:cNvPr id="6157" name="六边形 9"/>
          <p:cNvSpPr>
            <a:spLocks noChangeArrowheads="1"/>
          </p:cNvSpPr>
          <p:nvPr/>
        </p:nvSpPr>
        <p:spPr bwMode="auto">
          <a:xfrm>
            <a:off x="1968500" y="3467100"/>
            <a:ext cx="1701800" cy="1466850"/>
          </a:xfrm>
          <a:prstGeom prst="hexagon">
            <a:avLst>
              <a:gd name="adj" fmla="val 24997"/>
              <a:gd name="vf" fmla="val 115470"/>
            </a:avLst>
          </a:prstGeom>
          <a:solidFill>
            <a:srgbClr val="487AB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</a:rPr>
              <a:t>成文</a:t>
            </a:r>
            <a:endParaRPr lang="zh-CN" altLang="en-US" sz="2800" b="1">
              <a:solidFill>
                <a:srgbClr val="FFFFFF"/>
              </a:solidFill>
              <a:latin typeface="方正兰亭细黑_GBK" charset="-122"/>
              <a:ea typeface="方正兰亭细黑_GBK" charset="-122"/>
              <a:sym typeface="Calibri" pitchFamily="34" charset="0"/>
            </a:endParaRPr>
          </a:p>
          <a:p>
            <a:pPr algn="ctr"/>
            <a:r>
              <a:rPr lang="zh-CN" altLang="en-US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</a:rPr>
              <a:t>入册</a:t>
            </a:r>
          </a:p>
        </p:txBody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6"/>
          <p:cNvSpPr>
            <a:spLocks noChangeArrowheads="1"/>
          </p:cNvSpPr>
          <p:nvPr/>
        </p:nvSpPr>
        <p:spPr bwMode="auto">
          <a:xfrm>
            <a:off x="1914525" y="282575"/>
            <a:ext cx="2828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落地方法一 </a:t>
            </a:r>
            <a:r>
              <a:rPr lang="zh-CN" sz="2800" b="1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成文入册</a:t>
            </a:r>
          </a:p>
        </p:txBody>
      </p:sp>
      <p:grpSp>
        <p:nvGrpSpPr>
          <p:cNvPr id="7171" name="组合 2"/>
          <p:cNvGrpSpPr>
            <a:grpSpLocks/>
          </p:cNvGrpSpPr>
          <p:nvPr/>
        </p:nvGrpSpPr>
        <p:grpSpPr bwMode="auto">
          <a:xfrm>
            <a:off x="1719263" y="1936750"/>
            <a:ext cx="4202112" cy="4202113"/>
            <a:chOff x="0" y="0"/>
            <a:chExt cx="4202689" cy="4202689"/>
          </a:xfrm>
        </p:grpSpPr>
        <p:sp>
          <p:nvSpPr>
            <p:cNvPr id="7172" name="圆角矩形 3"/>
            <p:cNvSpPr>
              <a:spLocks noChangeArrowheads="1"/>
            </p:cNvSpPr>
            <p:nvPr/>
          </p:nvSpPr>
          <p:spPr bwMode="auto">
            <a:xfrm>
              <a:off x="0" y="0"/>
              <a:ext cx="4202689" cy="4202689"/>
            </a:xfrm>
            <a:prstGeom prst="roundRect">
              <a:avLst>
                <a:gd name="adj" fmla="val 3370"/>
              </a:avLst>
            </a:prstGeom>
            <a:solidFill>
              <a:srgbClr val="487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方正兰亭细黑_GBK" charset="-122"/>
                <a:ea typeface="方正兰亭细黑_GBK" charset="-122"/>
              </a:endParaRPr>
            </a:p>
          </p:txBody>
        </p:sp>
        <p:sp>
          <p:nvSpPr>
            <p:cNvPr id="7173" name="圆角矩形 4"/>
            <p:cNvSpPr>
              <a:spLocks noChangeArrowheads="1"/>
            </p:cNvSpPr>
            <p:nvPr/>
          </p:nvSpPr>
          <p:spPr bwMode="auto">
            <a:xfrm>
              <a:off x="173861" y="173861"/>
              <a:ext cx="3854966" cy="3854966"/>
            </a:xfrm>
            <a:prstGeom prst="roundRect">
              <a:avLst>
                <a:gd name="adj" fmla="val 3370"/>
              </a:avLst>
            </a:prstGeom>
            <a:noFill/>
            <a:ln w="12700" cap="flat" cmpd="sng">
              <a:solidFill>
                <a:schemeClr val="bg1"/>
              </a:solidFill>
              <a:prstDash val="dash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方正兰亭细黑_GBK" charset="-122"/>
                <a:ea typeface="方正兰亭细黑_GBK" charset="-122"/>
              </a:endParaRPr>
            </a:p>
          </p:txBody>
        </p:sp>
      </p:grpSp>
      <p:sp>
        <p:nvSpPr>
          <p:cNvPr id="7174" name="矩形 13"/>
          <p:cNvSpPr>
            <a:spLocks noChangeArrowheads="1"/>
          </p:cNvSpPr>
          <p:nvPr/>
        </p:nvSpPr>
        <p:spPr bwMode="auto">
          <a:xfrm>
            <a:off x="6311900" y="2320925"/>
            <a:ext cx="5262563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600" b="1">
                <a:solidFill>
                  <a:srgbClr val="487AB5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企业文化手册</a:t>
            </a:r>
            <a:endParaRPr lang="zh-CN" altLang="en-US" sz="6600">
              <a:solidFill>
                <a:srgbClr val="487AB5"/>
              </a:solidFill>
              <a:latin typeface="Calibri" pitchFamily="34" charset="0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7175" name="文本框 14"/>
          <p:cNvSpPr>
            <a:spLocks noChangeArrowheads="1"/>
          </p:cNvSpPr>
          <p:nvPr/>
        </p:nvSpPr>
        <p:spPr bwMode="auto">
          <a:xfrm>
            <a:off x="7462838" y="3598863"/>
            <a:ext cx="2960687" cy="243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愿景</a:t>
            </a:r>
            <a:r>
              <a:rPr 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/</a:t>
            </a: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使命</a:t>
            </a:r>
            <a:r>
              <a:rPr 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/</a:t>
            </a: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核心价值观；</a:t>
            </a:r>
            <a:endParaRPr lang="en-US">
              <a:solidFill>
                <a:srgbClr val="595959"/>
              </a:solidFill>
              <a:latin typeface="Calibri" pitchFamily="34" charset="0"/>
              <a:ea typeface="微软雅黑" pitchFamily="34" charset="-122"/>
              <a:sym typeface="Calibri" pitchFamily="34" charset="0"/>
            </a:endParaRP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企业</a:t>
            </a:r>
            <a:r>
              <a:rPr 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LOGO</a:t>
            </a: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及诠释；</a:t>
            </a:r>
            <a:endParaRPr lang="en-US">
              <a:solidFill>
                <a:srgbClr val="595959"/>
              </a:solidFill>
              <a:latin typeface="Calibri" pitchFamily="34" charset="0"/>
              <a:ea typeface="微软雅黑" pitchFamily="34" charset="-122"/>
              <a:sym typeface="Calibri" pitchFamily="34" charset="0"/>
            </a:endParaRP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倡导与反对行为；</a:t>
            </a:r>
            <a:endParaRPr lang="en-US">
              <a:solidFill>
                <a:srgbClr val="595959"/>
              </a:solidFill>
              <a:latin typeface="Calibri" pitchFamily="34" charset="0"/>
              <a:ea typeface="微软雅黑" pitchFamily="34" charset="-122"/>
              <a:sym typeface="Calibri" pitchFamily="34" charset="0"/>
            </a:endParaRP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员工行为规范；</a:t>
            </a:r>
            <a:endParaRPr lang="en-US">
              <a:solidFill>
                <a:srgbClr val="595959"/>
              </a:solidFill>
              <a:latin typeface="Calibri" pitchFamily="34" charset="0"/>
              <a:ea typeface="微软雅黑" pitchFamily="34" charset="-122"/>
              <a:sym typeface="Calibri" pitchFamily="34" charset="0"/>
            </a:endParaRP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企业高压线；</a:t>
            </a:r>
            <a:endParaRPr lang="en-US">
              <a:solidFill>
                <a:srgbClr val="595959"/>
              </a:solidFill>
              <a:latin typeface="Calibri" pitchFamily="34" charset="0"/>
              <a:ea typeface="微软雅黑" pitchFamily="34" charset="-122"/>
              <a:sym typeface="Calibri" pitchFamily="34" charset="0"/>
            </a:endParaRP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企业大事记；</a:t>
            </a:r>
            <a:endParaRPr lang="en-US">
              <a:solidFill>
                <a:srgbClr val="595959"/>
              </a:solidFill>
              <a:latin typeface="Calibri" pitchFamily="34" charset="0"/>
              <a:ea typeface="微软雅黑" pitchFamily="34" charset="-122"/>
              <a:sym typeface="Calibri" pitchFamily="34" charset="0"/>
            </a:endParaRP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企业文化形成记；</a:t>
            </a:r>
            <a:endParaRPr lang="zh-CN" altLang="en-US"/>
          </a:p>
        </p:txBody>
      </p:sp>
      <p:sp>
        <p:nvSpPr>
          <p:cNvPr id="7176" name="Freeform 152"/>
          <p:cNvSpPr>
            <a:spLocks noEditPoints="1" noChangeArrowheads="1"/>
          </p:cNvSpPr>
          <p:nvPr/>
        </p:nvSpPr>
        <p:spPr bwMode="auto">
          <a:xfrm>
            <a:off x="2371725" y="2616200"/>
            <a:ext cx="2855913" cy="2870200"/>
          </a:xfrm>
          <a:custGeom>
            <a:avLst/>
            <a:gdLst>
              <a:gd name="T0" fmla="*/ 194 w 199"/>
              <a:gd name="T1" fmla="*/ 29 h 199"/>
              <a:gd name="T2" fmla="*/ 184 w 199"/>
              <a:gd name="T3" fmla="*/ 28 h 199"/>
              <a:gd name="T4" fmla="*/ 129 w 199"/>
              <a:gd name="T5" fmla="*/ 38 h 199"/>
              <a:gd name="T6" fmla="*/ 181 w 199"/>
              <a:gd name="T7" fmla="*/ 22 h 199"/>
              <a:gd name="T8" fmla="*/ 185 w 199"/>
              <a:gd name="T9" fmla="*/ 18 h 199"/>
              <a:gd name="T10" fmla="*/ 181 w 199"/>
              <a:gd name="T11" fmla="*/ 14 h 199"/>
              <a:gd name="T12" fmla="*/ 120 w 199"/>
              <a:gd name="T13" fmla="*/ 34 h 199"/>
              <a:gd name="T14" fmla="*/ 173 w 199"/>
              <a:gd name="T15" fmla="*/ 8 h 199"/>
              <a:gd name="T16" fmla="*/ 176 w 199"/>
              <a:gd name="T17" fmla="*/ 4 h 199"/>
              <a:gd name="T18" fmla="*/ 172 w 199"/>
              <a:gd name="T19" fmla="*/ 0 h 199"/>
              <a:gd name="T20" fmla="*/ 100 w 199"/>
              <a:gd name="T21" fmla="*/ 48 h 199"/>
              <a:gd name="T22" fmla="*/ 28 w 199"/>
              <a:gd name="T23" fmla="*/ 0 h 199"/>
              <a:gd name="T24" fmla="*/ 23 w 199"/>
              <a:gd name="T25" fmla="*/ 4 h 199"/>
              <a:gd name="T26" fmla="*/ 26 w 199"/>
              <a:gd name="T27" fmla="*/ 8 h 199"/>
              <a:gd name="T28" fmla="*/ 79 w 199"/>
              <a:gd name="T29" fmla="*/ 35 h 199"/>
              <a:gd name="T30" fmla="*/ 19 w 199"/>
              <a:gd name="T31" fmla="*/ 15 h 199"/>
              <a:gd name="T32" fmla="*/ 14 w 199"/>
              <a:gd name="T33" fmla="*/ 18 h 199"/>
              <a:gd name="T34" fmla="*/ 18 w 199"/>
              <a:gd name="T35" fmla="*/ 23 h 199"/>
              <a:gd name="T36" fmla="*/ 70 w 199"/>
              <a:gd name="T37" fmla="*/ 38 h 199"/>
              <a:gd name="T38" fmla="*/ 15 w 199"/>
              <a:gd name="T39" fmla="*/ 28 h 199"/>
              <a:gd name="T40" fmla="*/ 6 w 199"/>
              <a:gd name="T41" fmla="*/ 29 h 199"/>
              <a:gd name="T42" fmla="*/ 1 w 199"/>
              <a:gd name="T43" fmla="*/ 35 h 199"/>
              <a:gd name="T44" fmla="*/ 11 w 199"/>
              <a:gd name="T45" fmla="*/ 168 h 199"/>
              <a:gd name="T46" fmla="*/ 16 w 199"/>
              <a:gd name="T47" fmla="*/ 173 h 199"/>
              <a:gd name="T48" fmla="*/ 96 w 199"/>
              <a:gd name="T49" fmla="*/ 197 h 199"/>
              <a:gd name="T50" fmla="*/ 100 w 199"/>
              <a:gd name="T51" fmla="*/ 199 h 199"/>
              <a:gd name="T52" fmla="*/ 102 w 199"/>
              <a:gd name="T53" fmla="*/ 198 h 199"/>
              <a:gd name="T54" fmla="*/ 104 w 199"/>
              <a:gd name="T55" fmla="*/ 197 h 199"/>
              <a:gd name="T56" fmla="*/ 183 w 199"/>
              <a:gd name="T57" fmla="*/ 173 h 199"/>
              <a:gd name="T58" fmla="*/ 189 w 199"/>
              <a:gd name="T59" fmla="*/ 168 h 199"/>
              <a:gd name="T60" fmla="*/ 199 w 199"/>
              <a:gd name="T61" fmla="*/ 35 h 199"/>
              <a:gd name="T62" fmla="*/ 194 w 199"/>
              <a:gd name="T63" fmla="*/ 29 h 199"/>
              <a:gd name="T64" fmla="*/ 94 w 199"/>
              <a:gd name="T65" fmla="*/ 182 h 199"/>
              <a:gd name="T66" fmla="*/ 22 w 199"/>
              <a:gd name="T67" fmla="*/ 161 h 199"/>
              <a:gd name="T68" fmla="*/ 13 w 199"/>
              <a:gd name="T69" fmla="*/ 40 h 199"/>
              <a:gd name="T70" fmla="*/ 15 w 199"/>
              <a:gd name="T71" fmla="*/ 40 h 199"/>
              <a:gd name="T72" fmla="*/ 94 w 199"/>
              <a:gd name="T73" fmla="*/ 61 h 199"/>
              <a:gd name="T74" fmla="*/ 94 w 199"/>
              <a:gd name="T75" fmla="*/ 182 h 199"/>
              <a:gd name="T76" fmla="*/ 177 w 199"/>
              <a:gd name="T77" fmla="*/ 161 h 199"/>
              <a:gd name="T78" fmla="*/ 106 w 199"/>
              <a:gd name="T79" fmla="*/ 182 h 199"/>
              <a:gd name="T80" fmla="*/ 106 w 199"/>
              <a:gd name="T81" fmla="*/ 61 h 199"/>
              <a:gd name="T82" fmla="*/ 184 w 199"/>
              <a:gd name="T83" fmla="*/ 40 h 199"/>
              <a:gd name="T84" fmla="*/ 186 w 199"/>
              <a:gd name="T85" fmla="*/ 40 h 199"/>
              <a:gd name="T86" fmla="*/ 177 w 199"/>
              <a:gd name="T87" fmla="*/ 161 h 199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99"/>
              <a:gd name="T133" fmla="*/ 0 h 199"/>
              <a:gd name="T134" fmla="*/ 199 w 199"/>
              <a:gd name="T135" fmla="*/ 199 h 199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99" h="199">
                <a:moveTo>
                  <a:pt x="194" y="29"/>
                </a:moveTo>
                <a:cubicBezTo>
                  <a:pt x="193" y="28"/>
                  <a:pt x="190" y="28"/>
                  <a:pt x="184" y="28"/>
                </a:cubicBezTo>
                <a:cubicBezTo>
                  <a:pt x="173" y="28"/>
                  <a:pt x="154" y="30"/>
                  <a:pt x="129" y="38"/>
                </a:cubicBezTo>
                <a:cubicBezTo>
                  <a:pt x="155" y="24"/>
                  <a:pt x="181" y="22"/>
                  <a:pt x="181" y="22"/>
                </a:cubicBezTo>
                <a:cubicBezTo>
                  <a:pt x="183" y="22"/>
                  <a:pt x="185" y="20"/>
                  <a:pt x="185" y="18"/>
                </a:cubicBezTo>
                <a:cubicBezTo>
                  <a:pt x="185" y="16"/>
                  <a:pt x="183" y="14"/>
                  <a:pt x="181" y="14"/>
                </a:cubicBezTo>
                <a:cubicBezTo>
                  <a:pt x="179" y="15"/>
                  <a:pt x="148" y="16"/>
                  <a:pt x="120" y="34"/>
                </a:cubicBezTo>
                <a:cubicBezTo>
                  <a:pt x="141" y="14"/>
                  <a:pt x="173" y="8"/>
                  <a:pt x="173" y="8"/>
                </a:cubicBezTo>
                <a:cubicBezTo>
                  <a:pt x="175" y="8"/>
                  <a:pt x="177" y="6"/>
                  <a:pt x="176" y="4"/>
                </a:cubicBezTo>
                <a:cubicBezTo>
                  <a:pt x="176" y="1"/>
                  <a:pt x="174" y="0"/>
                  <a:pt x="172" y="0"/>
                </a:cubicBezTo>
                <a:cubicBezTo>
                  <a:pt x="169" y="1"/>
                  <a:pt x="119" y="10"/>
                  <a:pt x="100" y="48"/>
                </a:cubicBezTo>
                <a:cubicBezTo>
                  <a:pt x="80" y="11"/>
                  <a:pt x="30" y="1"/>
                  <a:pt x="28" y="0"/>
                </a:cubicBezTo>
                <a:cubicBezTo>
                  <a:pt x="25" y="0"/>
                  <a:pt x="23" y="1"/>
                  <a:pt x="23" y="4"/>
                </a:cubicBezTo>
                <a:cubicBezTo>
                  <a:pt x="22" y="6"/>
                  <a:pt x="24" y="8"/>
                  <a:pt x="26" y="8"/>
                </a:cubicBezTo>
                <a:cubicBezTo>
                  <a:pt x="27" y="8"/>
                  <a:pt x="58" y="14"/>
                  <a:pt x="79" y="35"/>
                </a:cubicBezTo>
                <a:cubicBezTo>
                  <a:pt x="51" y="16"/>
                  <a:pt x="20" y="15"/>
                  <a:pt x="19" y="15"/>
                </a:cubicBezTo>
                <a:cubicBezTo>
                  <a:pt x="16" y="14"/>
                  <a:pt x="15" y="16"/>
                  <a:pt x="14" y="18"/>
                </a:cubicBezTo>
                <a:cubicBezTo>
                  <a:pt x="14" y="21"/>
                  <a:pt x="16" y="22"/>
                  <a:pt x="18" y="23"/>
                </a:cubicBezTo>
                <a:cubicBezTo>
                  <a:pt x="19" y="23"/>
                  <a:pt x="45" y="24"/>
                  <a:pt x="70" y="38"/>
                </a:cubicBezTo>
                <a:cubicBezTo>
                  <a:pt x="45" y="30"/>
                  <a:pt x="26" y="28"/>
                  <a:pt x="15" y="28"/>
                </a:cubicBezTo>
                <a:cubicBezTo>
                  <a:pt x="9" y="28"/>
                  <a:pt x="6" y="29"/>
                  <a:pt x="6" y="29"/>
                </a:cubicBezTo>
                <a:cubicBezTo>
                  <a:pt x="3" y="29"/>
                  <a:pt x="0" y="32"/>
                  <a:pt x="1" y="35"/>
                </a:cubicBezTo>
                <a:cubicBezTo>
                  <a:pt x="11" y="168"/>
                  <a:pt x="11" y="168"/>
                  <a:pt x="11" y="168"/>
                </a:cubicBezTo>
                <a:cubicBezTo>
                  <a:pt x="11" y="171"/>
                  <a:pt x="13" y="173"/>
                  <a:pt x="16" y="173"/>
                </a:cubicBezTo>
                <a:cubicBezTo>
                  <a:pt x="66" y="175"/>
                  <a:pt x="96" y="197"/>
                  <a:pt x="96" y="197"/>
                </a:cubicBezTo>
                <a:cubicBezTo>
                  <a:pt x="97" y="198"/>
                  <a:pt x="98" y="199"/>
                  <a:pt x="100" y="199"/>
                </a:cubicBezTo>
                <a:cubicBezTo>
                  <a:pt x="101" y="199"/>
                  <a:pt x="101" y="198"/>
                  <a:pt x="102" y="198"/>
                </a:cubicBezTo>
                <a:cubicBezTo>
                  <a:pt x="103" y="198"/>
                  <a:pt x="103" y="197"/>
                  <a:pt x="104" y="197"/>
                </a:cubicBezTo>
                <a:cubicBezTo>
                  <a:pt x="107" y="194"/>
                  <a:pt x="137" y="175"/>
                  <a:pt x="183" y="173"/>
                </a:cubicBezTo>
                <a:cubicBezTo>
                  <a:pt x="186" y="173"/>
                  <a:pt x="188" y="171"/>
                  <a:pt x="189" y="168"/>
                </a:cubicBezTo>
                <a:cubicBezTo>
                  <a:pt x="199" y="35"/>
                  <a:pt x="199" y="35"/>
                  <a:pt x="199" y="35"/>
                </a:cubicBezTo>
                <a:cubicBezTo>
                  <a:pt x="199" y="32"/>
                  <a:pt x="197" y="29"/>
                  <a:pt x="194" y="29"/>
                </a:cubicBezTo>
                <a:close/>
                <a:moveTo>
                  <a:pt x="94" y="182"/>
                </a:moveTo>
                <a:cubicBezTo>
                  <a:pt x="81" y="175"/>
                  <a:pt x="56" y="164"/>
                  <a:pt x="22" y="161"/>
                </a:cubicBezTo>
                <a:cubicBezTo>
                  <a:pt x="13" y="40"/>
                  <a:pt x="13" y="40"/>
                  <a:pt x="13" y="40"/>
                </a:cubicBezTo>
                <a:cubicBezTo>
                  <a:pt x="14" y="40"/>
                  <a:pt x="14" y="40"/>
                  <a:pt x="15" y="40"/>
                </a:cubicBezTo>
                <a:cubicBezTo>
                  <a:pt x="29" y="40"/>
                  <a:pt x="57" y="43"/>
                  <a:pt x="94" y="61"/>
                </a:cubicBezTo>
                <a:lnTo>
                  <a:pt x="94" y="182"/>
                </a:lnTo>
                <a:close/>
                <a:moveTo>
                  <a:pt x="177" y="161"/>
                </a:moveTo>
                <a:cubicBezTo>
                  <a:pt x="143" y="164"/>
                  <a:pt x="118" y="175"/>
                  <a:pt x="106" y="182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42" y="43"/>
                  <a:pt x="170" y="40"/>
                  <a:pt x="184" y="40"/>
                </a:cubicBezTo>
                <a:cubicBezTo>
                  <a:pt x="185" y="40"/>
                  <a:pt x="186" y="40"/>
                  <a:pt x="186" y="40"/>
                </a:cubicBezTo>
                <a:lnTo>
                  <a:pt x="177" y="1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ea typeface="微软雅黑" pitchFamily="34" charset="-122"/>
              <a:sym typeface="Calibri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6"/>
          <p:cNvSpPr>
            <a:spLocks noChangeArrowheads="1"/>
          </p:cNvSpPr>
          <p:nvPr/>
        </p:nvSpPr>
        <p:spPr bwMode="auto">
          <a:xfrm>
            <a:off x="1914525" y="282575"/>
            <a:ext cx="2828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落地方法一 </a:t>
            </a:r>
            <a:r>
              <a:rPr lang="zh-CN" sz="2800" b="1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成文入册</a:t>
            </a:r>
          </a:p>
        </p:txBody>
      </p:sp>
      <p:grpSp>
        <p:nvGrpSpPr>
          <p:cNvPr id="8195" name="组合 2"/>
          <p:cNvGrpSpPr>
            <a:grpSpLocks/>
          </p:cNvGrpSpPr>
          <p:nvPr/>
        </p:nvGrpSpPr>
        <p:grpSpPr bwMode="auto">
          <a:xfrm>
            <a:off x="1719263" y="1936750"/>
            <a:ext cx="4202112" cy="4202113"/>
            <a:chOff x="0" y="0"/>
            <a:chExt cx="4202689" cy="4202689"/>
          </a:xfrm>
        </p:grpSpPr>
        <p:sp>
          <p:nvSpPr>
            <p:cNvPr id="8196" name="圆角矩形 3"/>
            <p:cNvSpPr>
              <a:spLocks noChangeArrowheads="1"/>
            </p:cNvSpPr>
            <p:nvPr/>
          </p:nvSpPr>
          <p:spPr bwMode="auto">
            <a:xfrm>
              <a:off x="0" y="0"/>
              <a:ext cx="4202689" cy="4202689"/>
            </a:xfrm>
            <a:prstGeom prst="roundRect">
              <a:avLst>
                <a:gd name="adj" fmla="val 3370"/>
              </a:avLst>
            </a:prstGeom>
            <a:solidFill>
              <a:srgbClr val="487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方正兰亭细黑_GBK" charset="-122"/>
                <a:ea typeface="方正兰亭细黑_GBK" charset="-122"/>
              </a:endParaRPr>
            </a:p>
          </p:txBody>
        </p:sp>
        <p:sp>
          <p:nvSpPr>
            <p:cNvPr id="8197" name="圆角矩形 4"/>
            <p:cNvSpPr>
              <a:spLocks noChangeArrowheads="1"/>
            </p:cNvSpPr>
            <p:nvPr/>
          </p:nvSpPr>
          <p:spPr bwMode="auto">
            <a:xfrm>
              <a:off x="173861" y="173861"/>
              <a:ext cx="3854966" cy="3854966"/>
            </a:xfrm>
            <a:prstGeom prst="roundRect">
              <a:avLst>
                <a:gd name="adj" fmla="val 3370"/>
              </a:avLst>
            </a:prstGeom>
            <a:noFill/>
            <a:ln w="12700" cap="flat" cmpd="sng">
              <a:solidFill>
                <a:schemeClr val="bg1"/>
              </a:solidFill>
              <a:prstDash val="dash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方正兰亭细黑_GBK" charset="-122"/>
                <a:ea typeface="方正兰亭细黑_GBK" charset="-122"/>
              </a:endParaRPr>
            </a:p>
          </p:txBody>
        </p:sp>
      </p:grpSp>
      <p:sp>
        <p:nvSpPr>
          <p:cNvPr id="8198" name="矩形 13"/>
          <p:cNvSpPr>
            <a:spLocks noChangeArrowheads="1"/>
          </p:cNvSpPr>
          <p:nvPr/>
        </p:nvSpPr>
        <p:spPr bwMode="auto">
          <a:xfrm>
            <a:off x="6096000" y="2320925"/>
            <a:ext cx="60960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6400" b="1">
                <a:solidFill>
                  <a:srgbClr val="487AB5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企业文化故事集</a:t>
            </a:r>
            <a:endParaRPr lang="zh-CN" altLang="en-US" sz="6400">
              <a:solidFill>
                <a:srgbClr val="487AB5"/>
              </a:solidFill>
              <a:latin typeface="Calibri" pitchFamily="34" charset="0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8199" name="文本框 14"/>
          <p:cNvSpPr>
            <a:spLocks noChangeArrowheads="1"/>
          </p:cNvSpPr>
          <p:nvPr/>
        </p:nvSpPr>
        <p:spPr bwMode="auto">
          <a:xfrm>
            <a:off x="7462838" y="3598863"/>
            <a:ext cx="3705225" cy="108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企业核心价值观；</a:t>
            </a: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以价值观主导的故事</a:t>
            </a:r>
            <a:r>
              <a:rPr 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/</a:t>
            </a: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案例；</a:t>
            </a: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以故事为主导所彰显的价值观；</a:t>
            </a:r>
            <a:endParaRPr lang="zh-CN" altLang="en-US"/>
          </a:p>
        </p:txBody>
      </p:sp>
      <p:grpSp>
        <p:nvGrpSpPr>
          <p:cNvPr id="8200" name="组合 8"/>
          <p:cNvGrpSpPr>
            <a:grpSpLocks/>
          </p:cNvGrpSpPr>
          <p:nvPr/>
        </p:nvGrpSpPr>
        <p:grpSpPr bwMode="auto">
          <a:xfrm>
            <a:off x="2524125" y="2749550"/>
            <a:ext cx="2963863" cy="2689225"/>
            <a:chOff x="0" y="0"/>
            <a:chExt cx="446088" cy="404812"/>
          </a:xfrm>
        </p:grpSpPr>
        <p:sp>
          <p:nvSpPr>
            <p:cNvPr id="8201" name="Freeform 49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38" cy="404812"/>
            </a:xfrm>
            <a:custGeom>
              <a:avLst/>
              <a:gdLst>
                <a:gd name="T0" fmla="*/ 86 w 90"/>
                <a:gd name="T1" fmla="*/ 95 h 108"/>
                <a:gd name="T2" fmla="*/ 78 w 90"/>
                <a:gd name="T3" fmla="*/ 104 h 108"/>
                <a:gd name="T4" fmla="*/ 21 w 90"/>
                <a:gd name="T5" fmla="*/ 104 h 108"/>
                <a:gd name="T6" fmla="*/ 12 w 90"/>
                <a:gd name="T7" fmla="*/ 95 h 108"/>
                <a:gd name="T8" fmla="*/ 12 w 90"/>
                <a:gd name="T9" fmla="*/ 12 h 108"/>
                <a:gd name="T10" fmla="*/ 21 w 90"/>
                <a:gd name="T11" fmla="*/ 4 h 108"/>
                <a:gd name="T12" fmla="*/ 78 w 90"/>
                <a:gd name="T13" fmla="*/ 4 h 108"/>
                <a:gd name="T14" fmla="*/ 86 w 90"/>
                <a:gd name="T15" fmla="*/ 12 h 108"/>
                <a:gd name="T16" fmla="*/ 86 w 90"/>
                <a:gd name="T17" fmla="*/ 31 h 108"/>
                <a:gd name="T18" fmla="*/ 90 w 90"/>
                <a:gd name="T19" fmla="*/ 27 h 108"/>
                <a:gd name="T20" fmla="*/ 90 w 90"/>
                <a:gd name="T21" fmla="*/ 12 h 108"/>
                <a:gd name="T22" fmla="*/ 78 w 90"/>
                <a:gd name="T23" fmla="*/ 0 h 108"/>
                <a:gd name="T24" fmla="*/ 21 w 90"/>
                <a:gd name="T25" fmla="*/ 0 h 108"/>
                <a:gd name="T26" fmla="*/ 11 w 90"/>
                <a:gd name="T27" fmla="*/ 4 h 108"/>
                <a:gd name="T28" fmla="*/ 0 w 90"/>
                <a:gd name="T29" fmla="*/ 16 h 108"/>
                <a:gd name="T30" fmla="*/ 0 w 90"/>
                <a:gd name="T31" fmla="*/ 93 h 108"/>
                <a:gd name="T32" fmla="*/ 12 w 90"/>
                <a:gd name="T33" fmla="*/ 104 h 108"/>
                <a:gd name="T34" fmla="*/ 21 w 90"/>
                <a:gd name="T35" fmla="*/ 108 h 108"/>
                <a:gd name="T36" fmla="*/ 78 w 90"/>
                <a:gd name="T37" fmla="*/ 108 h 108"/>
                <a:gd name="T38" fmla="*/ 90 w 90"/>
                <a:gd name="T39" fmla="*/ 95 h 108"/>
                <a:gd name="T40" fmla="*/ 90 w 90"/>
                <a:gd name="T41" fmla="*/ 66 h 108"/>
                <a:gd name="T42" fmla="*/ 86 w 90"/>
                <a:gd name="T43" fmla="*/ 70 h 108"/>
                <a:gd name="T44" fmla="*/ 86 w 90"/>
                <a:gd name="T45" fmla="*/ 95 h 108"/>
                <a:gd name="T46" fmla="*/ 4 w 90"/>
                <a:gd name="T47" fmla="*/ 93 h 108"/>
                <a:gd name="T48" fmla="*/ 4 w 90"/>
                <a:gd name="T49" fmla="*/ 16 h 108"/>
                <a:gd name="T50" fmla="*/ 9 w 90"/>
                <a:gd name="T51" fmla="*/ 9 h 108"/>
                <a:gd name="T52" fmla="*/ 8 w 90"/>
                <a:gd name="T53" fmla="*/ 12 h 108"/>
                <a:gd name="T54" fmla="*/ 8 w 90"/>
                <a:gd name="T55" fmla="*/ 95 h 108"/>
                <a:gd name="T56" fmla="*/ 9 w 90"/>
                <a:gd name="T57" fmla="*/ 100 h 108"/>
                <a:gd name="T58" fmla="*/ 4 w 90"/>
                <a:gd name="T59" fmla="*/ 93 h 10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90"/>
                <a:gd name="T91" fmla="*/ 0 h 108"/>
                <a:gd name="T92" fmla="*/ 90 w 90"/>
                <a:gd name="T93" fmla="*/ 108 h 10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90" h="108">
                  <a:moveTo>
                    <a:pt x="86" y="95"/>
                  </a:moveTo>
                  <a:cubicBezTo>
                    <a:pt x="86" y="100"/>
                    <a:pt x="82" y="104"/>
                    <a:pt x="78" y="104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16" y="104"/>
                    <a:pt x="12" y="100"/>
                    <a:pt x="12" y="95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8"/>
                    <a:pt x="16" y="4"/>
                    <a:pt x="21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82" y="4"/>
                    <a:pt x="86" y="8"/>
                    <a:pt x="86" y="12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0" y="5"/>
                    <a:pt x="85" y="0"/>
                    <a:pt x="7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3" y="2"/>
                    <a:pt x="11" y="4"/>
                  </a:cubicBezTo>
                  <a:cubicBezTo>
                    <a:pt x="5" y="5"/>
                    <a:pt x="0" y="10"/>
                    <a:pt x="0" y="1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9"/>
                    <a:pt x="5" y="104"/>
                    <a:pt x="12" y="104"/>
                  </a:cubicBezTo>
                  <a:cubicBezTo>
                    <a:pt x="14" y="107"/>
                    <a:pt x="17" y="108"/>
                    <a:pt x="21" y="108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85" y="108"/>
                    <a:pt x="90" y="102"/>
                    <a:pt x="90" y="95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86" y="70"/>
                    <a:pt x="86" y="70"/>
                    <a:pt x="86" y="70"/>
                  </a:cubicBezTo>
                  <a:lnTo>
                    <a:pt x="86" y="95"/>
                  </a:lnTo>
                  <a:close/>
                  <a:moveTo>
                    <a:pt x="4" y="93"/>
                  </a:moveTo>
                  <a:cubicBezTo>
                    <a:pt x="4" y="16"/>
                    <a:pt x="4" y="16"/>
                    <a:pt x="4" y="16"/>
                  </a:cubicBezTo>
                  <a:cubicBezTo>
                    <a:pt x="4" y="13"/>
                    <a:pt x="6" y="10"/>
                    <a:pt x="9" y="9"/>
                  </a:cubicBezTo>
                  <a:cubicBezTo>
                    <a:pt x="8" y="10"/>
                    <a:pt x="8" y="11"/>
                    <a:pt x="8" y="12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8" y="97"/>
                    <a:pt x="8" y="98"/>
                    <a:pt x="9" y="100"/>
                  </a:cubicBezTo>
                  <a:cubicBezTo>
                    <a:pt x="6" y="98"/>
                    <a:pt x="4" y="96"/>
                    <a:pt x="4" y="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8202" name="Rectangle 50"/>
            <p:cNvSpPr>
              <a:spLocks noChangeArrowheads="1"/>
            </p:cNvSpPr>
            <p:nvPr/>
          </p:nvSpPr>
          <p:spPr bwMode="auto">
            <a:xfrm>
              <a:off x="79375" y="85725"/>
              <a:ext cx="212725" cy="793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8203" name="Rectangle 51"/>
            <p:cNvSpPr>
              <a:spLocks noChangeArrowheads="1"/>
            </p:cNvSpPr>
            <p:nvPr/>
          </p:nvSpPr>
          <p:spPr bwMode="auto">
            <a:xfrm>
              <a:off x="79375" y="146050"/>
              <a:ext cx="212725" cy="793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8204" name="Freeform 52"/>
            <p:cNvSpPr>
              <a:spLocks noChangeArrowheads="1"/>
            </p:cNvSpPr>
            <p:nvPr/>
          </p:nvSpPr>
          <p:spPr bwMode="auto">
            <a:xfrm>
              <a:off x="79375" y="206375"/>
              <a:ext cx="152400" cy="11112"/>
            </a:xfrm>
            <a:custGeom>
              <a:avLst/>
              <a:gdLst>
                <a:gd name="T0" fmla="*/ 0 w 96"/>
                <a:gd name="T1" fmla="*/ 7 h 7"/>
                <a:gd name="T2" fmla="*/ 92 w 96"/>
                <a:gd name="T3" fmla="*/ 7 h 7"/>
                <a:gd name="T4" fmla="*/ 96 w 96"/>
                <a:gd name="T5" fmla="*/ 0 h 7"/>
                <a:gd name="T6" fmla="*/ 0 w 96"/>
                <a:gd name="T7" fmla="*/ 0 h 7"/>
                <a:gd name="T8" fmla="*/ 0 w 96"/>
                <a:gd name="T9" fmla="*/ 7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7"/>
                <a:gd name="T17" fmla="*/ 96 w 96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7">
                  <a:moveTo>
                    <a:pt x="0" y="7"/>
                  </a:moveTo>
                  <a:lnTo>
                    <a:pt x="92" y="7"/>
                  </a:lnTo>
                  <a:lnTo>
                    <a:pt x="96" y="0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8205" name="Freeform 53"/>
            <p:cNvSpPr>
              <a:spLocks noChangeArrowheads="1"/>
            </p:cNvSpPr>
            <p:nvPr/>
          </p:nvSpPr>
          <p:spPr bwMode="auto">
            <a:xfrm>
              <a:off x="79375" y="266700"/>
              <a:ext cx="119063" cy="11112"/>
            </a:xfrm>
            <a:custGeom>
              <a:avLst/>
              <a:gdLst>
                <a:gd name="T0" fmla="*/ 0 w 75"/>
                <a:gd name="T1" fmla="*/ 7 h 7"/>
                <a:gd name="T2" fmla="*/ 75 w 75"/>
                <a:gd name="T3" fmla="*/ 7 h 7"/>
                <a:gd name="T4" fmla="*/ 75 w 75"/>
                <a:gd name="T5" fmla="*/ 2 h 7"/>
                <a:gd name="T6" fmla="*/ 75 w 75"/>
                <a:gd name="T7" fmla="*/ 0 h 7"/>
                <a:gd name="T8" fmla="*/ 0 w 75"/>
                <a:gd name="T9" fmla="*/ 0 h 7"/>
                <a:gd name="T10" fmla="*/ 0 w 75"/>
                <a:gd name="T11" fmla="*/ 7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7"/>
                <a:gd name="T20" fmla="*/ 75 w 75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7">
                  <a:moveTo>
                    <a:pt x="0" y="7"/>
                  </a:moveTo>
                  <a:lnTo>
                    <a:pt x="75" y="7"/>
                  </a:lnTo>
                  <a:lnTo>
                    <a:pt x="75" y="2"/>
                  </a:lnTo>
                  <a:lnTo>
                    <a:pt x="75" y="0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8206" name="Rectangle 54"/>
            <p:cNvSpPr>
              <a:spLocks noChangeArrowheads="1"/>
            </p:cNvSpPr>
            <p:nvPr/>
          </p:nvSpPr>
          <p:spPr bwMode="auto">
            <a:xfrm>
              <a:off x="79375" y="330200"/>
              <a:ext cx="212725" cy="793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8207" name="Freeform 55"/>
            <p:cNvSpPr>
              <a:spLocks noChangeArrowheads="1"/>
            </p:cNvSpPr>
            <p:nvPr/>
          </p:nvSpPr>
          <p:spPr bwMode="auto">
            <a:xfrm>
              <a:off x="206375" y="239712"/>
              <a:ext cx="66675" cy="68262"/>
            </a:xfrm>
            <a:custGeom>
              <a:avLst/>
              <a:gdLst>
                <a:gd name="T0" fmla="*/ 9 w 42"/>
                <a:gd name="T1" fmla="*/ 0 h 43"/>
                <a:gd name="T2" fmla="*/ 5 w 42"/>
                <a:gd name="T3" fmla="*/ 22 h 43"/>
                <a:gd name="T4" fmla="*/ 0 w 42"/>
                <a:gd name="T5" fmla="*/ 43 h 43"/>
                <a:gd name="T6" fmla="*/ 21 w 42"/>
                <a:gd name="T7" fmla="*/ 38 h 43"/>
                <a:gd name="T8" fmla="*/ 42 w 42"/>
                <a:gd name="T9" fmla="*/ 33 h 43"/>
                <a:gd name="T10" fmla="*/ 26 w 42"/>
                <a:gd name="T11" fmla="*/ 17 h 43"/>
                <a:gd name="T12" fmla="*/ 9 w 42"/>
                <a:gd name="T13" fmla="*/ 0 h 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2"/>
                <a:gd name="T22" fmla="*/ 0 h 43"/>
                <a:gd name="T23" fmla="*/ 42 w 42"/>
                <a:gd name="T24" fmla="*/ 43 h 4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2" h="43">
                  <a:moveTo>
                    <a:pt x="9" y="0"/>
                  </a:moveTo>
                  <a:lnTo>
                    <a:pt x="5" y="22"/>
                  </a:lnTo>
                  <a:lnTo>
                    <a:pt x="0" y="43"/>
                  </a:lnTo>
                  <a:lnTo>
                    <a:pt x="21" y="38"/>
                  </a:lnTo>
                  <a:lnTo>
                    <a:pt x="42" y="33"/>
                  </a:lnTo>
                  <a:lnTo>
                    <a:pt x="26" y="17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8208" name="Freeform 56"/>
            <p:cNvSpPr>
              <a:spLocks noChangeArrowheads="1"/>
            </p:cNvSpPr>
            <p:nvPr/>
          </p:nvSpPr>
          <p:spPr bwMode="auto">
            <a:xfrm>
              <a:off x="228600" y="115887"/>
              <a:ext cx="123825" cy="123825"/>
            </a:xfrm>
            <a:custGeom>
              <a:avLst/>
              <a:gdLst>
                <a:gd name="T0" fmla="*/ 0 w 78"/>
                <a:gd name="T1" fmla="*/ 74 h 78"/>
                <a:gd name="T2" fmla="*/ 5 w 78"/>
                <a:gd name="T3" fmla="*/ 78 h 78"/>
                <a:gd name="T4" fmla="*/ 78 w 78"/>
                <a:gd name="T5" fmla="*/ 5 h 78"/>
                <a:gd name="T6" fmla="*/ 73 w 78"/>
                <a:gd name="T7" fmla="*/ 0 h 78"/>
                <a:gd name="T8" fmla="*/ 0 w 78"/>
                <a:gd name="T9" fmla="*/ 74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78"/>
                <a:gd name="T17" fmla="*/ 78 w 78"/>
                <a:gd name="T18" fmla="*/ 78 h 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78">
                  <a:moveTo>
                    <a:pt x="0" y="74"/>
                  </a:moveTo>
                  <a:lnTo>
                    <a:pt x="5" y="78"/>
                  </a:lnTo>
                  <a:lnTo>
                    <a:pt x="78" y="5"/>
                  </a:lnTo>
                  <a:lnTo>
                    <a:pt x="73" y="0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8209" name="Freeform 57"/>
            <p:cNvSpPr>
              <a:spLocks noChangeArrowheads="1"/>
            </p:cNvSpPr>
            <p:nvPr/>
          </p:nvSpPr>
          <p:spPr bwMode="auto">
            <a:xfrm>
              <a:off x="273050" y="161925"/>
              <a:ext cx="123825" cy="123825"/>
            </a:xfrm>
            <a:custGeom>
              <a:avLst/>
              <a:gdLst>
                <a:gd name="T0" fmla="*/ 0 w 78"/>
                <a:gd name="T1" fmla="*/ 73 h 78"/>
                <a:gd name="T2" fmla="*/ 5 w 78"/>
                <a:gd name="T3" fmla="*/ 78 h 78"/>
                <a:gd name="T4" fmla="*/ 78 w 78"/>
                <a:gd name="T5" fmla="*/ 4 h 78"/>
                <a:gd name="T6" fmla="*/ 74 w 78"/>
                <a:gd name="T7" fmla="*/ 0 h 78"/>
                <a:gd name="T8" fmla="*/ 0 w 78"/>
                <a:gd name="T9" fmla="*/ 73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78"/>
                <a:gd name="T17" fmla="*/ 78 w 78"/>
                <a:gd name="T18" fmla="*/ 78 h 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78">
                  <a:moveTo>
                    <a:pt x="0" y="73"/>
                  </a:moveTo>
                  <a:lnTo>
                    <a:pt x="5" y="78"/>
                  </a:lnTo>
                  <a:lnTo>
                    <a:pt x="78" y="4"/>
                  </a:lnTo>
                  <a:lnTo>
                    <a:pt x="74" y="0"/>
                  </a:lnTo>
                  <a:lnTo>
                    <a:pt x="0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8210" name="Freeform 58"/>
            <p:cNvSpPr>
              <a:spLocks noChangeArrowheads="1"/>
            </p:cNvSpPr>
            <p:nvPr/>
          </p:nvSpPr>
          <p:spPr bwMode="auto">
            <a:xfrm>
              <a:off x="242888" y="131762"/>
              <a:ext cx="136525" cy="134937"/>
            </a:xfrm>
            <a:custGeom>
              <a:avLst/>
              <a:gdLst>
                <a:gd name="T0" fmla="*/ 76 w 86"/>
                <a:gd name="T1" fmla="*/ 0 h 85"/>
                <a:gd name="T2" fmla="*/ 0 w 86"/>
                <a:gd name="T3" fmla="*/ 75 h 85"/>
                <a:gd name="T4" fmla="*/ 12 w 86"/>
                <a:gd name="T5" fmla="*/ 85 h 85"/>
                <a:gd name="T6" fmla="*/ 86 w 86"/>
                <a:gd name="T7" fmla="*/ 12 h 85"/>
                <a:gd name="T8" fmla="*/ 76 w 86"/>
                <a:gd name="T9" fmla="*/ 0 h 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6"/>
                <a:gd name="T16" fmla="*/ 0 h 85"/>
                <a:gd name="T17" fmla="*/ 86 w 86"/>
                <a:gd name="T18" fmla="*/ 85 h 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6" h="85">
                  <a:moveTo>
                    <a:pt x="76" y="0"/>
                  </a:moveTo>
                  <a:lnTo>
                    <a:pt x="0" y="75"/>
                  </a:lnTo>
                  <a:lnTo>
                    <a:pt x="12" y="85"/>
                  </a:lnTo>
                  <a:lnTo>
                    <a:pt x="86" y="12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8211" name="Freeform 59"/>
            <p:cNvSpPr>
              <a:spLocks noChangeArrowheads="1"/>
            </p:cNvSpPr>
            <p:nvPr/>
          </p:nvSpPr>
          <p:spPr bwMode="auto">
            <a:xfrm>
              <a:off x="349250" y="101600"/>
              <a:ext cx="63500" cy="63500"/>
            </a:xfrm>
            <a:custGeom>
              <a:avLst/>
              <a:gdLst>
                <a:gd name="T0" fmla="*/ 0 w 40"/>
                <a:gd name="T1" fmla="*/ 7 h 40"/>
                <a:gd name="T2" fmla="*/ 33 w 40"/>
                <a:gd name="T3" fmla="*/ 40 h 40"/>
                <a:gd name="T4" fmla="*/ 40 w 40"/>
                <a:gd name="T5" fmla="*/ 33 h 40"/>
                <a:gd name="T6" fmla="*/ 7 w 40"/>
                <a:gd name="T7" fmla="*/ 0 h 40"/>
                <a:gd name="T8" fmla="*/ 0 w 40"/>
                <a:gd name="T9" fmla="*/ 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40"/>
                <a:gd name="T17" fmla="*/ 40 w 40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40">
                  <a:moveTo>
                    <a:pt x="0" y="7"/>
                  </a:moveTo>
                  <a:lnTo>
                    <a:pt x="33" y="40"/>
                  </a:lnTo>
                  <a:lnTo>
                    <a:pt x="40" y="33"/>
                  </a:lnTo>
                  <a:lnTo>
                    <a:pt x="7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8212" name="Freeform 60"/>
            <p:cNvSpPr>
              <a:spLocks noChangeArrowheads="1"/>
            </p:cNvSpPr>
            <p:nvPr/>
          </p:nvSpPr>
          <p:spPr bwMode="auto">
            <a:xfrm>
              <a:off x="360363" y="68262"/>
              <a:ext cx="85725" cy="85725"/>
            </a:xfrm>
            <a:custGeom>
              <a:avLst/>
              <a:gdLst>
                <a:gd name="T0" fmla="*/ 20 w 23"/>
                <a:gd name="T1" fmla="*/ 8 h 23"/>
                <a:gd name="T2" fmla="*/ 15 w 23"/>
                <a:gd name="T3" fmla="*/ 3 h 23"/>
                <a:gd name="T4" fmla="*/ 6 w 23"/>
                <a:gd name="T5" fmla="*/ 3 h 23"/>
                <a:gd name="T6" fmla="*/ 0 w 23"/>
                <a:gd name="T7" fmla="*/ 8 h 23"/>
                <a:gd name="T8" fmla="*/ 15 w 23"/>
                <a:gd name="T9" fmla="*/ 23 h 23"/>
                <a:gd name="T10" fmla="*/ 20 w 23"/>
                <a:gd name="T11" fmla="*/ 17 h 23"/>
                <a:gd name="T12" fmla="*/ 20 w 23"/>
                <a:gd name="T13" fmla="*/ 8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"/>
                <a:gd name="T22" fmla="*/ 0 h 23"/>
                <a:gd name="T23" fmla="*/ 23 w 23"/>
                <a:gd name="T24" fmla="*/ 23 h 2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" h="23">
                  <a:moveTo>
                    <a:pt x="20" y="8"/>
                  </a:moveTo>
                  <a:cubicBezTo>
                    <a:pt x="15" y="3"/>
                    <a:pt x="15" y="3"/>
                    <a:pt x="15" y="3"/>
                  </a:cubicBezTo>
                  <a:cubicBezTo>
                    <a:pt x="12" y="0"/>
                    <a:pt x="8" y="0"/>
                    <a:pt x="6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3" y="15"/>
                    <a:pt x="23" y="11"/>
                    <a:pt x="20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</p:grpSp>
      <p:sp>
        <p:nvSpPr>
          <p:cNvPr id="8213" name="矩形 17"/>
          <p:cNvSpPr>
            <a:spLocks noChangeArrowheads="1"/>
          </p:cNvSpPr>
          <p:nvPr/>
        </p:nvSpPr>
        <p:spPr bwMode="auto">
          <a:xfrm>
            <a:off x="7397750" y="5500688"/>
            <a:ext cx="3625850" cy="500062"/>
          </a:xfrm>
          <a:prstGeom prst="rect">
            <a:avLst/>
          </a:prstGeom>
          <a:solidFill>
            <a:srgbClr val="487AB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</a:endParaRPr>
          </a:p>
        </p:txBody>
      </p:sp>
      <p:sp>
        <p:nvSpPr>
          <p:cNvPr id="8214" name="矩形 25"/>
          <p:cNvSpPr>
            <a:spLocks noChangeArrowheads="1"/>
          </p:cNvSpPr>
          <p:nvPr/>
        </p:nvSpPr>
        <p:spPr bwMode="auto">
          <a:xfrm>
            <a:off x="7397750" y="5565775"/>
            <a:ext cx="36258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可在全公司进行有奖征集</a:t>
            </a:r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8"/>
          <p:cNvSpPr>
            <a:spLocks noChangeArrowheads="1"/>
          </p:cNvSpPr>
          <p:nvPr/>
        </p:nvSpPr>
        <p:spPr bwMode="auto">
          <a:xfrm>
            <a:off x="0" y="0"/>
            <a:ext cx="12192000" cy="1514475"/>
          </a:xfrm>
          <a:prstGeom prst="rect">
            <a:avLst/>
          </a:prstGeom>
          <a:solidFill>
            <a:srgbClr val="487AB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</a:endParaRPr>
          </a:p>
        </p:txBody>
      </p:sp>
      <p:sp>
        <p:nvSpPr>
          <p:cNvPr id="9219" name="TextBox 15"/>
          <p:cNvSpPr>
            <a:spLocks noChangeArrowheads="1"/>
          </p:cNvSpPr>
          <p:nvPr/>
        </p:nvSpPr>
        <p:spPr bwMode="auto">
          <a:xfrm>
            <a:off x="655638" y="1025525"/>
            <a:ext cx="1655762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方正兰亭细黑_GBK" charset="-122"/>
                <a:ea typeface="Adobe 宋体 Std L" pitchFamily="2" charset="-122"/>
                <a:sym typeface="方正兰亭细黑_GBK" charset="-122"/>
              </a:rPr>
              <a:t>Transition Page</a:t>
            </a:r>
          </a:p>
        </p:txBody>
      </p:sp>
      <p:sp>
        <p:nvSpPr>
          <p:cNvPr id="9220" name="文本框 13"/>
          <p:cNvSpPr>
            <a:spLocks noChangeArrowheads="1"/>
          </p:cNvSpPr>
          <p:nvPr/>
        </p:nvSpPr>
        <p:spPr bwMode="auto">
          <a:xfrm>
            <a:off x="655638" y="584200"/>
            <a:ext cx="16557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2400" b="1">
                <a:solidFill>
                  <a:schemeClr val="bg1"/>
                </a:solidFill>
                <a:latin typeface="方正兰亭细黑_GBK" charset="-122"/>
                <a:ea typeface="微软雅黑" pitchFamily="34" charset="-122"/>
              </a:rPr>
              <a:t>过渡页</a:t>
            </a:r>
          </a:p>
        </p:txBody>
      </p:sp>
      <p:grpSp>
        <p:nvGrpSpPr>
          <p:cNvPr id="9221" name="组合 19"/>
          <p:cNvGrpSpPr>
            <a:grpSpLocks/>
          </p:cNvGrpSpPr>
          <p:nvPr/>
        </p:nvGrpSpPr>
        <p:grpSpPr bwMode="auto">
          <a:xfrm>
            <a:off x="1968500" y="2643188"/>
            <a:ext cx="8255000" cy="3116262"/>
            <a:chOff x="0" y="0"/>
            <a:chExt cx="7503160" cy="2832100"/>
          </a:xfrm>
        </p:grpSpPr>
        <p:sp>
          <p:nvSpPr>
            <p:cNvPr id="9222" name="六边形 20"/>
            <p:cNvSpPr>
              <a:spLocks noChangeArrowheads="1"/>
            </p:cNvSpPr>
            <p:nvPr/>
          </p:nvSpPr>
          <p:spPr bwMode="auto">
            <a:xfrm>
              <a:off x="1326748" y="0"/>
              <a:ext cx="1546860" cy="1333500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触目</a:t>
              </a:r>
              <a:endParaRPr lang="zh-CN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可及</a:t>
              </a:r>
            </a:p>
          </p:txBody>
        </p:sp>
        <p:sp>
          <p:nvSpPr>
            <p:cNvPr id="9223" name="六边形 21"/>
            <p:cNvSpPr>
              <a:spLocks noChangeArrowheads="1"/>
            </p:cNvSpPr>
            <p:nvPr/>
          </p:nvSpPr>
          <p:spPr bwMode="auto">
            <a:xfrm>
              <a:off x="1326748" y="1498600"/>
              <a:ext cx="1546860" cy="1333500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培训</a:t>
              </a:r>
              <a:endParaRPr lang="zh-CN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宣导</a:t>
              </a:r>
            </a:p>
          </p:txBody>
        </p:sp>
        <p:sp>
          <p:nvSpPr>
            <p:cNvPr id="9224" name="六边形 22"/>
            <p:cNvSpPr>
              <a:spLocks noChangeArrowheads="1"/>
            </p:cNvSpPr>
            <p:nvPr/>
          </p:nvSpPr>
          <p:spPr bwMode="auto">
            <a:xfrm>
              <a:off x="4629553" y="0"/>
              <a:ext cx="1546860" cy="1333500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标杆</a:t>
              </a:r>
              <a:endParaRPr lang="zh-CN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示范</a:t>
              </a:r>
            </a:p>
          </p:txBody>
        </p:sp>
        <p:sp>
          <p:nvSpPr>
            <p:cNvPr id="9225" name="六边形 23"/>
            <p:cNvSpPr>
              <a:spLocks noChangeArrowheads="1"/>
            </p:cNvSpPr>
            <p:nvPr/>
          </p:nvSpPr>
          <p:spPr bwMode="auto">
            <a:xfrm>
              <a:off x="4629553" y="1498600"/>
              <a:ext cx="1546860" cy="1333500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仪式</a:t>
              </a:r>
              <a:endParaRPr lang="zh-CN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强化</a:t>
              </a:r>
            </a:p>
          </p:txBody>
        </p:sp>
        <p:sp>
          <p:nvSpPr>
            <p:cNvPr id="9226" name="六边形 24"/>
            <p:cNvSpPr>
              <a:spLocks noChangeArrowheads="1"/>
            </p:cNvSpPr>
            <p:nvPr/>
          </p:nvSpPr>
          <p:spPr bwMode="auto">
            <a:xfrm>
              <a:off x="0" y="749300"/>
              <a:ext cx="1546860" cy="1333500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成文</a:t>
              </a:r>
              <a:endParaRPr lang="zh-CN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入册</a:t>
              </a:r>
            </a:p>
          </p:txBody>
        </p:sp>
        <p:sp>
          <p:nvSpPr>
            <p:cNvPr id="9227" name="六边形 25"/>
            <p:cNvSpPr>
              <a:spLocks noChangeArrowheads="1"/>
            </p:cNvSpPr>
            <p:nvPr/>
          </p:nvSpPr>
          <p:spPr bwMode="auto">
            <a:xfrm>
              <a:off x="5956300" y="749300"/>
              <a:ext cx="1546860" cy="1333500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互动</a:t>
              </a:r>
              <a:endParaRPr lang="zh-CN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28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参与</a:t>
              </a:r>
            </a:p>
          </p:txBody>
        </p:sp>
        <p:sp>
          <p:nvSpPr>
            <p:cNvPr id="9228" name="六边形 26"/>
            <p:cNvSpPr>
              <a:spLocks noChangeArrowheads="1"/>
            </p:cNvSpPr>
            <p:nvPr/>
          </p:nvSpPr>
          <p:spPr bwMode="auto">
            <a:xfrm>
              <a:off x="2653496" y="488949"/>
              <a:ext cx="2196169" cy="1893249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sz="44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机制</a:t>
              </a:r>
              <a:endParaRPr lang="zh-CN" sz="4400" b="1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Calibri" pitchFamily="34" charset="0"/>
              </a:endParaRPr>
            </a:p>
            <a:p>
              <a:pPr algn="ctr"/>
              <a:r>
                <a:rPr lang="zh-CN" sz="4400" b="1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</a:rPr>
                <a:t>保障</a:t>
              </a:r>
            </a:p>
          </p:txBody>
        </p:sp>
      </p:grpSp>
      <p:sp>
        <p:nvSpPr>
          <p:cNvPr id="9229" name="六边形 3"/>
          <p:cNvSpPr>
            <a:spLocks noChangeArrowheads="1"/>
          </p:cNvSpPr>
          <p:nvPr/>
        </p:nvSpPr>
        <p:spPr bwMode="auto">
          <a:xfrm>
            <a:off x="3429000" y="2643188"/>
            <a:ext cx="1701800" cy="1466850"/>
          </a:xfrm>
          <a:prstGeom prst="hexagon">
            <a:avLst>
              <a:gd name="adj" fmla="val 24997"/>
              <a:gd name="vf" fmla="val 115470"/>
            </a:avLst>
          </a:prstGeom>
          <a:solidFill>
            <a:srgbClr val="487AB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</a:rPr>
              <a:t>触目</a:t>
            </a:r>
            <a:endParaRPr lang="zh-CN" altLang="en-US" sz="2800" b="1">
              <a:solidFill>
                <a:srgbClr val="FFFFFF"/>
              </a:solidFill>
              <a:latin typeface="方正兰亭细黑_GBK" charset="-122"/>
              <a:ea typeface="方正兰亭细黑_GBK" charset="-122"/>
              <a:sym typeface="Calibri" pitchFamily="34" charset="0"/>
            </a:endParaRPr>
          </a:p>
          <a:p>
            <a:pPr algn="ctr"/>
            <a:r>
              <a:rPr lang="zh-CN" altLang="en-US" sz="2800" b="1">
                <a:solidFill>
                  <a:srgbClr val="FFFFFF"/>
                </a:solidFill>
                <a:latin typeface="方正兰亭细黑_GBK" charset="-122"/>
                <a:ea typeface="方正兰亭细黑_GBK" charset="-122"/>
              </a:rPr>
              <a:t>可及</a:t>
            </a:r>
          </a:p>
        </p:txBody>
      </p: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1"/>
          <p:cNvSpPr>
            <a:spLocks noChangeArrowheads="1"/>
          </p:cNvSpPr>
          <p:nvPr/>
        </p:nvSpPr>
        <p:spPr bwMode="auto">
          <a:xfrm>
            <a:off x="1914525" y="282575"/>
            <a:ext cx="2828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落地方法二 </a:t>
            </a:r>
            <a:r>
              <a:rPr lang="zh-CN" sz="2800" b="1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触目可及</a:t>
            </a:r>
          </a:p>
        </p:txBody>
      </p:sp>
      <p:grpSp>
        <p:nvGrpSpPr>
          <p:cNvPr id="10243" name="组合 2"/>
          <p:cNvGrpSpPr>
            <a:grpSpLocks/>
          </p:cNvGrpSpPr>
          <p:nvPr/>
        </p:nvGrpSpPr>
        <p:grpSpPr bwMode="auto">
          <a:xfrm>
            <a:off x="1719263" y="1936750"/>
            <a:ext cx="4202112" cy="4202113"/>
            <a:chOff x="0" y="0"/>
            <a:chExt cx="4202689" cy="4202689"/>
          </a:xfrm>
        </p:grpSpPr>
        <p:sp>
          <p:nvSpPr>
            <p:cNvPr id="10244" name="圆角矩形 3"/>
            <p:cNvSpPr>
              <a:spLocks noChangeArrowheads="1"/>
            </p:cNvSpPr>
            <p:nvPr/>
          </p:nvSpPr>
          <p:spPr bwMode="auto">
            <a:xfrm>
              <a:off x="0" y="0"/>
              <a:ext cx="4202689" cy="4202689"/>
            </a:xfrm>
            <a:prstGeom prst="roundRect">
              <a:avLst>
                <a:gd name="adj" fmla="val 3370"/>
              </a:avLst>
            </a:prstGeom>
            <a:solidFill>
              <a:srgbClr val="487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方正兰亭细黑_GBK" charset="-122"/>
                <a:ea typeface="方正兰亭细黑_GBK" charset="-122"/>
              </a:endParaRPr>
            </a:p>
          </p:txBody>
        </p:sp>
        <p:sp>
          <p:nvSpPr>
            <p:cNvPr id="10245" name="圆角矩形 4"/>
            <p:cNvSpPr>
              <a:spLocks noChangeArrowheads="1"/>
            </p:cNvSpPr>
            <p:nvPr/>
          </p:nvSpPr>
          <p:spPr bwMode="auto">
            <a:xfrm>
              <a:off x="173861" y="173861"/>
              <a:ext cx="3854966" cy="3854966"/>
            </a:xfrm>
            <a:prstGeom prst="roundRect">
              <a:avLst>
                <a:gd name="adj" fmla="val 3370"/>
              </a:avLst>
            </a:prstGeom>
            <a:noFill/>
            <a:ln w="12700" cap="flat" cmpd="sng">
              <a:solidFill>
                <a:schemeClr val="bg1"/>
              </a:solidFill>
              <a:prstDash val="dash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方正兰亭细黑_GBK" charset="-122"/>
                <a:ea typeface="方正兰亭细黑_GBK" charset="-122"/>
              </a:endParaRPr>
            </a:p>
          </p:txBody>
        </p:sp>
      </p:grpSp>
      <p:sp>
        <p:nvSpPr>
          <p:cNvPr id="10246" name="矩形 3"/>
          <p:cNvSpPr>
            <a:spLocks noChangeArrowheads="1"/>
          </p:cNvSpPr>
          <p:nvPr/>
        </p:nvSpPr>
        <p:spPr bwMode="auto">
          <a:xfrm>
            <a:off x="7158038" y="2320925"/>
            <a:ext cx="357028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6600" b="1">
                <a:solidFill>
                  <a:srgbClr val="487AB5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平面宣传</a:t>
            </a:r>
          </a:p>
        </p:txBody>
      </p:sp>
      <p:sp>
        <p:nvSpPr>
          <p:cNvPr id="10247" name="文本框 4"/>
          <p:cNvSpPr>
            <a:spLocks noChangeArrowheads="1"/>
          </p:cNvSpPr>
          <p:nvPr/>
        </p:nvSpPr>
        <p:spPr bwMode="auto">
          <a:xfrm>
            <a:off x="7462838" y="3598863"/>
            <a:ext cx="3754437" cy="2363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各种墙面宣传；</a:t>
            </a:r>
            <a:endParaRPr lang="en-US">
              <a:solidFill>
                <a:srgbClr val="595959"/>
              </a:solidFill>
              <a:latin typeface="Calibri" pitchFamily="34" charset="0"/>
              <a:ea typeface="微软雅黑" pitchFamily="34" charset="-122"/>
              <a:sym typeface="Calibri" pitchFamily="34" charset="0"/>
            </a:endParaRP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工卡、折页；</a:t>
            </a:r>
            <a:endParaRPr lang="en-US">
              <a:solidFill>
                <a:srgbClr val="595959"/>
              </a:solidFill>
              <a:latin typeface="Calibri" pitchFamily="34" charset="0"/>
              <a:ea typeface="微软雅黑" pitchFamily="34" charset="-122"/>
              <a:sym typeface="Calibri" pitchFamily="34" charset="0"/>
            </a:endParaRP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办公用品（笔记本、便签纸、信纸、纸杯、台历、包装等）；</a:t>
            </a:r>
            <a:endParaRPr lang="en-US">
              <a:solidFill>
                <a:srgbClr val="595959"/>
              </a:solidFill>
              <a:latin typeface="Calibri" pitchFamily="34" charset="0"/>
              <a:ea typeface="微软雅黑" pitchFamily="34" charset="-122"/>
              <a:sym typeface="Calibri" pitchFamily="34" charset="0"/>
            </a:endParaRP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旗帜、文化衫；</a:t>
            </a:r>
            <a:endParaRPr lang="en-US">
              <a:solidFill>
                <a:srgbClr val="595959"/>
              </a:solidFill>
              <a:latin typeface="Calibri" pitchFamily="34" charset="0"/>
              <a:ea typeface="微软雅黑" pitchFamily="34" charset="-122"/>
              <a:sym typeface="Calibri" pitchFamily="34" charset="0"/>
            </a:endParaRP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内刊（专题</a:t>
            </a:r>
            <a:r>
              <a:rPr 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&amp;</a:t>
            </a: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每期体现愿景、使命、核心价值观）</a:t>
            </a:r>
            <a:endParaRPr lang="en-US">
              <a:solidFill>
                <a:srgbClr val="595959"/>
              </a:solidFill>
              <a:latin typeface="Calibri" pitchFamily="34" charset="0"/>
              <a:ea typeface="微软雅黑" pitchFamily="34" charset="-122"/>
              <a:sym typeface="Calibri" pitchFamily="34" charset="0"/>
            </a:endParaRPr>
          </a:p>
        </p:txBody>
      </p:sp>
      <p:grpSp>
        <p:nvGrpSpPr>
          <p:cNvPr id="10248" name="组合 7"/>
          <p:cNvGrpSpPr>
            <a:grpSpLocks/>
          </p:cNvGrpSpPr>
          <p:nvPr/>
        </p:nvGrpSpPr>
        <p:grpSpPr bwMode="auto">
          <a:xfrm>
            <a:off x="2257425" y="2492375"/>
            <a:ext cx="3222625" cy="3209925"/>
            <a:chOff x="0" y="0"/>
            <a:chExt cx="766763" cy="763588"/>
          </a:xfrm>
        </p:grpSpPr>
        <p:sp>
          <p:nvSpPr>
            <p:cNvPr id="10249" name="Freeform 18"/>
            <p:cNvSpPr>
              <a:spLocks noEditPoints="1" noChangeArrowheads="1"/>
            </p:cNvSpPr>
            <p:nvPr/>
          </p:nvSpPr>
          <p:spPr bwMode="auto">
            <a:xfrm>
              <a:off x="0" y="0"/>
              <a:ext cx="766763" cy="763588"/>
            </a:xfrm>
            <a:custGeom>
              <a:avLst/>
              <a:gdLst>
                <a:gd name="T0" fmla="*/ 375 w 403"/>
                <a:gd name="T1" fmla="*/ 27 h 402"/>
                <a:gd name="T2" fmla="*/ 351 w 403"/>
                <a:gd name="T3" fmla="*/ 27 h 402"/>
                <a:gd name="T4" fmla="*/ 295 w 403"/>
                <a:gd name="T5" fmla="*/ 25 h 402"/>
                <a:gd name="T6" fmla="*/ 242 w 403"/>
                <a:gd name="T7" fmla="*/ 25 h 402"/>
                <a:gd name="T8" fmla="*/ 218 w 403"/>
                <a:gd name="T9" fmla="*/ 2 h 402"/>
                <a:gd name="T10" fmla="*/ 142 w 403"/>
                <a:gd name="T11" fmla="*/ 27 h 402"/>
                <a:gd name="T12" fmla="*/ 176 w 403"/>
                <a:gd name="T13" fmla="*/ 188 h 402"/>
                <a:gd name="T14" fmla="*/ 174 w 403"/>
                <a:gd name="T15" fmla="*/ 197 h 402"/>
                <a:gd name="T16" fmla="*/ 177 w 403"/>
                <a:gd name="T17" fmla="*/ 209 h 402"/>
                <a:gd name="T18" fmla="*/ 120 w 403"/>
                <a:gd name="T19" fmla="*/ 268 h 402"/>
                <a:gd name="T20" fmla="*/ 72 w 403"/>
                <a:gd name="T21" fmla="*/ 200 h 402"/>
                <a:gd name="T22" fmla="*/ 54 w 403"/>
                <a:gd name="T23" fmla="*/ 299 h 402"/>
                <a:gd name="T24" fmla="*/ 0 w 403"/>
                <a:gd name="T25" fmla="*/ 402 h 402"/>
                <a:gd name="T26" fmla="*/ 54 w 403"/>
                <a:gd name="T27" fmla="*/ 318 h 402"/>
                <a:gd name="T28" fmla="*/ 94 w 403"/>
                <a:gd name="T29" fmla="*/ 361 h 402"/>
                <a:gd name="T30" fmla="*/ 99 w 403"/>
                <a:gd name="T31" fmla="*/ 340 h 402"/>
                <a:gd name="T32" fmla="*/ 116 w 403"/>
                <a:gd name="T33" fmla="*/ 402 h 402"/>
                <a:gd name="T34" fmla="*/ 122 w 403"/>
                <a:gd name="T35" fmla="*/ 348 h 402"/>
                <a:gd name="T36" fmla="*/ 139 w 403"/>
                <a:gd name="T37" fmla="*/ 338 h 402"/>
                <a:gd name="T38" fmla="*/ 134 w 403"/>
                <a:gd name="T39" fmla="*/ 278 h 402"/>
                <a:gd name="T40" fmla="*/ 232 w 403"/>
                <a:gd name="T41" fmla="*/ 212 h 402"/>
                <a:gd name="T42" fmla="*/ 299 w 403"/>
                <a:gd name="T43" fmla="*/ 188 h 402"/>
                <a:gd name="T44" fmla="*/ 180 w 403"/>
                <a:gd name="T45" fmla="*/ 321 h 402"/>
                <a:gd name="T46" fmla="*/ 203 w 403"/>
                <a:gd name="T47" fmla="*/ 402 h 402"/>
                <a:gd name="T48" fmla="*/ 189 w 403"/>
                <a:gd name="T49" fmla="*/ 324 h 402"/>
                <a:gd name="T50" fmla="*/ 308 w 403"/>
                <a:gd name="T51" fmla="*/ 188 h 402"/>
                <a:gd name="T52" fmla="*/ 375 w 403"/>
                <a:gd name="T53" fmla="*/ 112 h 402"/>
                <a:gd name="T54" fmla="*/ 375 w 403"/>
                <a:gd name="T55" fmla="*/ 56 h 402"/>
                <a:gd name="T56" fmla="*/ 61 w 403"/>
                <a:gd name="T57" fmla="*/ 301 h 402"/>
                <a:gd name="T58" fmla="*/ 89 w 403"/>
                <a:gd name="T59" fmla="*/ 348 h 402"/>
                <a:gd name="T60" fmla="*/ 72 w 403"/>
                <a:gd name="T61" fmla="*/ 208 h 402"/>
                <a:gd name="T62" fmla="*/ 72 w 403"/>
                <a:gd name="T63" fmla="*/ 295 h 402"/>
                <a:gd name="T64" fmla="*/ 72 w 403"/>
                <a:gd name="T65" fmla="*/ 208 h 402"/>
                <a:gd name="T66" fmla="*/ 99 w 403"/>
                <a:gd name="T67" fmla="*/ 311 h 402"/>
                <a:gd name="T68" fmla="*/ 104 w 403"/>
                <a:gd name="T69" fmla="*/ 291 h 402"/>
                <a:gd name="T70" fmla="*/ 106 w 403"/>
                <a:gd name="T71" fmla="*/ 314 h 402"/>
                <a:gd name="T72" fmla="*/ 117 w 403"/>
                <a:gd name="T73" fmla="*/ 276 h 402"/>
                <a:gd name="T74" fmla="*/ 132 w 403"/>
                <a:gd name="T75" fmla="*/ 323 h 402"/>
                <a:gd name="T76" fmla="*/ 229 w 403"/>
                <a:gd name="T77" fmla="*/ 205 h 402"/>
                <a:gd name="T78" fmla="*/ 184 w 403"/>
                <a:gd name="T79" fmla="*/ 204 h 402"/>
                <a:gd name="T80" fmla="*/ 215 w 403"/>
                <a:gd name="T81" fmla="*/ 172 h 402"/>
                <a:gd name="T82" fmla="*/ 249 w 403"/>
                <a:gd name="T83" fmla="*/ 178 h 402"/>
                <a:gd name="T84" fmla="*/ 256 w 403"/>
                <a:gd name="T85" fmla="*/ 175 h 402"/>
                <a:gd name="T86" fmla="*/ 212 w 403"/>
                <a:gd name="T87" fmla="*/ 164 h 402"/>
                <a:gd name="T88" fmla="*/ 212 w 403"/>
                <a:gd name="T89" fmla="*/ 164 h 402"/>
                <a:gd name="T90" fmla="*/ 150 w 403"/>
                <a:gd name="T91" fmla="*/ 180 h 402"/>
                <a:gd name="T92" fmla="*/ 367 w 403"/>
                <a:gd name="T93" fmla="*/ 81 h 402"/>
                <a:gd name="T94" fmla="*/ 257 w 403"/>
                <a:gd name="T95" fmla="*/ 180 h 402"/>
                <a:gd name="T96" fmla="*/ 367 w 403"/>
                <a:gd name="T97" fmla="*/ 35 h 402"/>
                <a:gd name="T98" fmla="*/ 150 w 403"/>
                <a:gd name="T99" fmla="*/ 67 h 402"/>
                <a:gd name="T100" fmla="*/ 367 w 403"/>
                <a:gd name="T101" fmla="*/ 35 h 402"/>
                <a:gd name="T102" fmla="*/ 343 w 403"/>
                <a:gd name="T103" fmla="*/ 27 h 402"/>
                <a:gd name="T104" fmla="*/ 325 w 403"/>
                <a:gd name="T105" fmla="*/ 9 h 402"/>
                <a:gd name="T106" fmla="*/ 287 w 403"/>
                <a:gd name="T107" fmla="*/ 27 h 402"/>
                <a:gd name="T108" fmla="*/ 271 w 403"/>
                <a:gd name="T109" fmla="*/ 9 h 402"/>
                <a:gd name="T110" fmla="*/ 229 w 403"/>
                <a:gd name="T111" fmla="*/ 14 h 402"/>
                <a:gd name="T112" fmla="*/ 196 w 403"/>
                <a:gd name="T113" fmla="*/ 27 h 402"/>
                <a:gd name="T114" fmla="*/ 375 w 403"/>
                <a:gd name="T115" fmla="*/ 104 h 402"/>
                <a:gd name="T116" fmla="*/ 390 w 403"/>
                <a:gd name="T117" fmla="*/ 78 h 40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03"/>
                <a:gd name="T178" fmla="*/ 0 h 402"/>
                <a:gd name="T179" fmla="*/ 403 w 403"/>
                <a:gd name="T180" fmla="*/ 402 h 40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03" h="402">
                  <a:moveTo>
                    <a:pt x="375" y="56"/>
                  </a:moveTo>
                  <a:cubicBezTo>
                    <a:pt x="375" y="27"/>
                    <a:pt x="375" y="27"/>
                    <a:pt x="375" y="27"/>
                  </a:cubicBezTo>
                  <a:cubicBezTo>
                    <a:pt x="371" y="27"/>
                    <a:pt x="371" y="27"/>
                    <a:pt x="371" y="27"/>
                  </a:cubicBezTo>
                  <a:cubicBezTo>
                    <a:pt x="351" y="27"/>
                    <a:pt x="351" y="27"/>
                    <a:pt x="351" y="27"/>
                  </a:cubicBezTo>
                  <a:cubicBezTo>
                    <a:pt x="350" y="17"/>
                    <a:pt x="344" y="3"/>
                    <a:pt x="325" y="2"/>
                  </a:cubicBezTo>
                  <a:cubicBezTo>
                    <a:pt x="307" y="0"/>
                    <a:pt x="298" y="13"/>
                    <a:pt x="295" y="25"/>
                  </a:cubicBezTo>
                  <a:cubicBezTo>
                    <a:pt x="293" y="15"/>
                    <a:pt x="286" y="2"/>
                    <a:pt x="272" y="2"/>
                  </a:cubicBezTo>
                  <a:cubicBezTo>
                    <a:pt x="255" y="1"/>
                    <a:pt x="246" y="13"/>
                    <a:pt x="242" y="25"/>
                  </a:cubicBezTo>
                  <a:cubicBezTo>
                    <a:pt x="241" y="20"/>
                    <a:pt x="239" y="13"/>
                    <a:pt x="235" y="9"/>
                  </a:cubicBezTo>
                  <a:cubicBezTo>
                    <a:pt x="230" y="4"/>
                    <a:pt x="225" y="2"/>
                    <a:pt x="218" y="2"/>
                  </a:cubicBezTo>
                  <a:cubicBezTo>
                    <a:pt x="200" y="1"/>
                    <a:pt x="191" y="16"/>
                    <a:pt x="187" y="27"/>
                  </a:cubicBezTo>
                  <a:cubicBezTo>
                    <a:pt x="142" y="27"/>
                    <a:pt x="142" y="27"/>
                    <a:pt x="142" y="27"/>
                  </a:cubicBezTo>
                  <a:cubicBezTo>
                    <a:pt x="142" y="188"/>
                    <a:pt x="142" y="188"/>
                    <a:pt x="142" y="188"/>
                  </a:cubicBezTo>
                  <a:cubicBezTo>
                    <a:pt x="176" y="188"/>
                    <a:pt x="176" y="188"/>
                    <a:pt x="176" y="188"/>
                  </a:cubicBezTo>
                  <a:cubicBezTo>
                    <a:pt x="176" y="189"/>
                    <a:pt x="175" y="189"/>
                    <a:pt x="175" y="190"/>
                  </a:cubicBezTo>
                  <a:cubicBezTo>
                    <a:pt x="174" y="192"/>
                    <a:pt x="174" y="195"/>
                    <a:pt x="174" y="197"/>
                  </a:cubicBezTo>
                  <a:cubicBezTo>
                    <a:pt x="174" y="201"/>
                    <a:pt x="175" y="205"/>
                    <a:pt x="177" y="208"/>
                  </a:cubicBezTo>
                  <a:cubicBezTo>
                    <a:pt x="177" y="209"/>
                    <a:pt x="177" y="209"/>
                    <a:pt x="177" y="209"/>
                  </a:cubicBezTo>
                  <a:cubicBezTo>
                    <a:pt x="162" y="238"/>
                    <a:pt x="136" y="265"/>
                    <a:pt x="129" y="272"/>
                  </a:cubicBezTo>
                  <a:cubicBezTo>
                    <a:pt x="120" y="268"/>
                    <a:pt x="120" y="268"/>
                    <a:pt x="120" y="268"/>
                  </a:cubicBezTo>
                  <a:cubicBezTo>
                    <a:pt x="122" y="263"/>
                    <a:pt x="123" y="257"/>
                    <a:pt x="123" y="251"/>
                  </a:cubicBezTo>
                  <a:cubicBezTo>
                    <a:pt x="123" y="223"/>
                    <a:pt x="100" y="200"/>
                    <a:pt x="72" y="200"/>
                  </a:cubicBezTo>
                  <a:cubicBezTo>
                    <a:pt x="43" y="200"/>
                    <a:pt x="20" y="223"/>
                    <a:pt x="20" y="251"/>
                  </a:cubicBezTo>
                  <a:cubicBezTo>
                    <a:pt x="20" y="273"/>
                    <a:pt x="34" y="292"/>
                    <a:pt x="54" y="299"/>
                  </a:cubicBezTo>
                  <a:cubicBezTo>
                    <a:pt x="52" y="309"/>
                    <a:pt x="52" y="309"/>
                    <a:pt x="52" y="309"/>
                  </a:cubicBezTo>
                  <a:cubicBezTo>
                    <a:pt x="17" y="340"/>
                    <a:pt x="4" y="386"/>
                    <a:pt x="0" y="402"/>
                  </a:cubicBezTo>
                  <a:cubicBezTo>
                    <a:pt x="9" y="402"/>
                    <a:pt x="9" y="402"/>
                    <a:pt x="9" y="402"/>
                  </a:cubicBezTo>
                  <a:cubicBezTo>
                    <a:pt x="12" y="386"/>
                    <a:pt x="24" y="347"/>
                    <a:pt x="54" y="318"/>
                  </a:cubicBezTo>
                  <a:cubicBezTo>
                    <a:pt x="65" y="341"/>
                    <a:pt x="88" y="357"/>
                    <a:pt x="89" y="358"/>
                  </a:cubicBezTo>
                  <a:cubicBezTo>
                    <a:pt x="94" y="361"/>
                    <a:pt x="94" y="361"/>
                    <a:pt x="94" y="361"/>
                  </a:cubicBezTo>
                  <a:cubicBezTo>
                    <a:pt x="95" y="356"/>
                    <a:pt x="95" y="356"/>
                    <a:pt x="95" y="356"/>
                  </a:cubicBezTo>
                  <a:cubicBezTo>
                    <a:pt x="96" y="351"/>
                    <a:pt x="98" y="345"/>
                    <a:pt x="99" y="340"/>
                  </a:cubicBezTo>
                  <a:cubicBezTo>
                    <a:pt x="109" y="353"/>
                    <a:pt x="109" y="353"/>
                    <a:pt x="109" y="353"/>
                  </a:cubicBezTo>
                  <a:cubicBezTo>
                    <a:pt x="116" y="402"/>
                    <a:pt x="116" y="402"/>
                    <a:pt x="116" y="402"/>
                  </a:cubicBezTo>
                  <a:cubicBezTo>
                    <a:pt x="154" y="402"/>
                    <a:pt x="154" y="402"/>
                    <a:pt x="154" y="402"/>
                  </a:cubicBezTo>
                  <a:cubicBezTo>
                    <a:pt x="122" y="348"/>
                    <a:pt x="122" y="348"/>
                    <a:pt x="122" y="348"/>
                  </a:cubicBezTo>
                  <a:cubicBezTo>
                    <a:pt x="119" y="329"/>
                    <a:pt x="119" y="329"/>
                    <a:pt x="119" y="329"/>
                  </a:cubicBezTo>
                  <a:cubicBezTo>
                    <a:pt x="139" y="338"/>
                    <a:pt x="139" y="338"/>
                    <a:pt x="139" y="338"/>
                  </a:cubicBezTo>
                  <a:cubicBezTo>
                    <a:pt x="140" y="333"/>
                    <a:pt x="140" y="333"/>
                    <a:pt x="140" y="333"/>
                  </a:cubicBezTo>
                  <a:cubicBezTo>
                    <a:pt x="140" y="332"/>
                    <a:pt x="142" y="311"/>
                    <a:pt x="134" y="278"/>
                  </a:cubicBezTo>
                  <a:cubicBezTo>
                    <a:pt x="141" y="271"/>
                    <a:pt x="167" y="245"/>
                    <a:pt x="183" y="215"/>
                  </a:cubicBezTo>
                  <a:cubicBezTo>
                    <a:pt x="200" y="228"/>
                    <a:pt x="230" y="213"/>
                    <a:pt x="232" y="212"/>
                  </a:cubicBezTo>
                  <a:cubicBezTo>
                    <a:pt x="240" y="209"/>
                    <a:pt x="253" y="200"/>
                    <a:pt x="257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66" y="259"/>
                    <a:pt x="183" y="318"/>
                    <a:pt x="182" y="319"/>
                  </a:cubicBezTo>
                  <a:cubicBezTo>
                    <a:pt x="180" y="321"/>
                    <a:pt x="180" y="321"/>
                    <a:pt x="180" y="321"/>
                  </a:cubicBezTo>
                  <a:cubicBezTo>
                    <a:pt x="181" y="323"/>
                    <a:pt x="181" y="323"/>
                    <a:pt x="181" y="323"/>
                  </a:cubicBezTo>
                  <a:cubicBezTo>
                    <a:pt x="181" y="324"/>
                    <a:pt x="198" y="370"/>
                    <a:pt x="203" y="402"/>
                  </a:cubicBezTo>
                  <a:cubicBezTo>
                    <a:pt x="211" y="402"/>
                    <a:pt x="211" y="402"/>
                    <a:pt x="211" y="402"/>
                  </a:cubicBezTo>
                  <a:cubicBezTo>
                    <a:pt x="207" y="373"/>
                    <a:pt x="193" y="334"/>
                    <a:pt x="189" y="324"/>
                  </a:cubicBezTo>
                  <a:cubicBezTo>
                    <a:pt x="204" y="313"/>
                    <a:pt x="278" y="256"/>
                    <a:pt x="308" y="188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75" y="188"/>
                    <a:pt x="375" y="188"/>
                    <a:pt x="375" y="188"/>
                  </a:cubicBezTo>
                  <a:cubicBezTo>
                    <a:pt x="375" y="112"/>
                    <a:pt x="375" y="112"/>
                    <a:pt x="375" y="112"/>
                  </a:cubicBezTo>
                  <a:cubicBezTo>
                    <a:pt x="386" y="108"/>
                    <a:pt x="403" y="96"/>
                    <a:pt x="398" y="76"/>
                  </a:cubicBezTo>
                  <a:cubicBezTo>
                    <a:pt x="394" y="61"/>
                    <a:pt x="382" y="56"/>
                    <a:pt x="375" y="56"/>
                  </a:cubicBezTo>
                  <a:close/>
                  <a:moveTo>
                    <a:pt x="60" y="313"/>
                  </a:moveTo>
                  <a:cubicBezTo>
                    <a:pt x="60" y="312"/>
                    <a:pt x="61" y="307"/>
                    <a:pt x="61" y="301"/>
                  </a:cubicBezTo>
                  <a:cubicBezTo>
                    <a:pt x="69" y="306"/>
                    <a:pt x="82" y="314"/>
                    <a:pt x="97" y="318"/>
                  </a:cubicBezTo>
                  <a:cubicBezTo>
                    <a:pt x="95" y="324"/>
                    <a:pt x="92" y="337"/>
                    <a:pt x="89" y="348"/>
                  </a:cubicBezTo>
                  <a:cubicBezTo>
                    <a:pt x="82" y="342"/>
                    <a:pt x="68" y="329"/>
                    <a:pt x="60" y="313"/>
                  </a:cubicBezTo>
                  <a:close/>
                  <a:moveTo>
                    <a:pt x="72" y="208"/>
                  </a:moveTo>
                  <a:cubicBezTo>
                    <a:pt x="96" y="208"/>
                    <a:pt x="115" y="227"/>
                    <a:pt x="115" y="251"/>
                  </a:cubicBezTo>
                  <a:cubicBezTo>
                    <a:pt x="115" y="275"/>
                    <a:pt x="96" y="295"/>
                    <a:pt x="72" y="295"/>
                  </a:cubicBezTo>
                  <a:cubicBezTo>
                    <a:pt x="48" y="295"/>
                    <a:pt x="28" y="275"/>
                    <a:pt x="28" y="251"/>
                  </a:cubicBezTo>
                  <a:cubicBezTo>
                    <a:pt x="28" y="227"/>
                    <a:pt x="48" y="208"/>
                    <a:pt x="72" y="208"/>
                  </a:cubicBezTo>
                  <a:close/>
                  <a:moveTo>
                    <a:pt x="104" y="291"/>
                  </a:moveTo>
                  <a:cubicBezTo>
                    <a:pt x="103" y="298"/>
                    <a:pt x="101" y="305"/>
                    <a:pt x="99" y="311"/>
                  </a:cubicBezTo>
                  <a:cubicBezTo>
                    <a:pt x="92" y="309"/>
                    <a:pt x="84" y="305"/>
                    <a:pt x="78" y="302"/>
                  </a:cubicBezTo>
                  <a:cubicBezTo>
                    <a:pt x="88" y="301"/>
                    <a:pt x="97" y="297"/>
                    <a:pt x="104" y="291"/>
                  </a:cubicBezTo>
                  <a:close/>
                  <a:moveTo>
                    <a:pt x="132" y="326"/>
                  </a:moveTo>
                  <a:cubicBezTo>
                    <a:pt x="125" y="323"/>
                    <a:pt x="111" y="316"/>
                    <a:pt x="106" y="314"/>
                  </a:cubicBezTo>
                  <a:cubicBezTo>
                    <a:pt x="110" y="303"/>
                    <a:pt x="113" y="289"/>
                    <a:pt x="114" y="280"/>
                  </a:cubicBezTo>
                  <a:cubicBezTo>
                    <a:pt x="115" y="278"/>
                    <a:pt x="116" y="277"/>
                    <a:pt x="117" y="276"/>
                  </a:cubicBezTo>
                  <a:cubicBezTo>
                    <a:pt x="121" y="277"/>
                    <a:pt x="125" y="279"/>
                    <a:pt x="127" y="279"/>
                  </a:cubicBezTo>
                  <a:cubicBezTo>
                    <a:pt x="131" y="299"/>
                    <a:pt x="132" y="314"/>
                    <a:pt x="132" y="323"/>
                  </a:cubicBezTo>
                  <a:cubicBezTo>
                    <a:pt x="132" y="324"/>
                    <a:pt x="132" y="325"/>
                    <a:pt x="132" y="326"/>
                  </a:cubicBezTo>
                  <a:close/>
                  <a:moveTo>
                    <a:pt x="229" y="205"/>
                  </a:moveTo>
                  <a:cubicBezTo>
                    <a:pt x="228" y="205"/>
                    <a:pt x="228" y="205"/>
                    <a:pt x="228" y="205"/>
                  </a:cubicBezTo>
                  <a:cubicBezTo>
                    <a:pt x="228" y="205"/>
                    <a:pt x="194" y="223"/>
                    <a:pt x="184" y="204"/>
                  </a:cubicBezTo>
                  <a:cubicBezTo>
                    <a:pt x="182" y="202"/>
                    <a:pt x="181" y="198"/>
                    <a:pt x="183" y="193"/>
                  </a:cubicBezTo>
                  <a:cubicBezTo>
                    <a:pt x="185" y="187"/>
                    <a:pt x="192" y="179"/>
                    <a:pt x="215" y="172"/>
                  </a:cubicBezTo>
                  <a:cubicBezTo>
                    <a:pt x="215" y="172"/>
                    <a:pt x="215" y="172"/>
                    <a:pt x="215" y="172"/>
                  </a:cubicBezTo>
                  <a:cubicBezTo>
                    <a:pt x="215" y="171"/>
                    <a:pt x="243" y="162"/>
                    <a:pt x="249" y="178"/>
                  </a:cubicBezTo>
                  <a:cubicBezTo>
                    <a:pt x="254" y="194"/>
                    <a:pt x="229" y="205"/>
                    <a:pt x="229" y="205"/>
                  </a:cubicBezTo>
                  <a:close/>
                  <a:moveTo>
                    <a:pt x="256" y="175"/>
                  </a:moveTo>
                  <a:cubicBezTo>
                    <a:pt x="248" y="153"/>
                    <a:pt x="214" y="163"/>
                    <a:pt x="212" y="164"/>
                  </a:cubicBezTo>
                  <a:cubicBezTo>
                    <a:pt x="212" y="164"/>
                    <a:pt x="212" y="164"/>
                    <a:pt x="212" y="164"/>
                  </a:cubicBezTo>
                  <a:cubicBezTo>
                    <a:pt x="212" y="164"/>
                    <a:pt x="212" y="164"/>
                    <a:pt x="212" y="164"/>
                  </a:cubicBezTo>
                  <a:cubicBezTo>
                    <a:pt x="212" y="164"/>
                    <a:pt x="212" y="164"/>
                    <a:pt x="212" y="164"/>
                  </a:cubicBezTo>
                  <a:cubicBezTo>
                    <a:pt x="198" y="168"/>
                    <a:pt x="188" y="174"/>
                    <a:pt x="181" y="180"/>
                  </a:cubicBezTo>
                  <a:cubicBezTo>
                    <a:pt x="164" y="180"/>
                    <a:pt x="152" y="180"/>
                    <a:pt x="150" y="180"/>
                  </a:cubicBezTo>
                  <a:cubicBezTo>
                    <a:pt x="150" y="176"/>
                    <a:pt x="150" y="122"/>
                    <a:pt x="150" y="81"/>
                  </a:cubicBezTo>
                  <a:cubicBezTo>
                    <a:pt x="367" y="81"/>
                    <a:pt x="367" y="81"/>
                    <a:pt x="367" y="81"/>
                  </a:cubicBezTo>
                  <a:cubicBezTo>
                    <a:pt x="367" y="122"/>
                    <a:pt x="367" y="176"/>
                    <a:pt x="367" y="180"/>
                  </a:cubicBezTo>
                  <a:cubicBezTo>
                    <a:pt x="363" y="180"/>
                    <a:pt x="310" y="180"/>
                    <a:pt x="257" y="180"/>
                  </a:cubicBezTo>
                  <a:cubicBezTo>
                    <a:pt x="257" y="179"/>
                    <a:pt x="257" y="177"/>
                    <a:pt x="256" y="175"/>
                  </a:cubicBezTo>
                  <a:close/>
                  <a:moveTo>
                    <a:pt x="367" y="35"/>
                  </a:moveTo>
                  <a:cubicBezTo>
                    <a:pt x="367" y="37"/>
                    <a:pt x="367" y="50"/>
                    <a:pt x="367" y="67"/>
                  </a:cubicBezTo>
                  <a:cubicBezTo>
                    <a:pt x="150" y="67"/>
                    <a:pt x="150" y="67"/>
                    <a:pt x="150" y="67"/>
                  </a:cubicBezTo>
                  <a:cubicBezTo>
                    <a:pt x="150" y="50"/>
                    <a:pt x="150" y="37"/>
                    <a:pt x="150" y="35"/>
                  </a:cubicBezTo>
                  <a:cubicBezTo>
                    <a:pt x="158" y="35"/>
                    <a:pt x="359" y="35"/>
                    <a:pt x="367" y="35"/>
                  </a:cubicBezTo>
                  <a:close/>
                  <a:moveTo>
                    <a:pt x="325" y="9"/>
                  </a:moveTo>
                  <a:cubicBezTo>
                    <a:pt x="339" y="10"/>
                    <a:pt x="342" y="21"/>
                    <a:pt x="343" y="27"/>
                  </a:cubicBezTo>
                  <a:cubicBezTo>
                    <a:pt x="302" y="27"/>
                    <a:pt x="302" y="27"/>
                    <a:pt x="302" y="27"/>
                  </a:cubicBezTo>
                  <a:cubicBezTo>
                    <a:pt x="305" y="20"/>
                    <a:pt x="311" y="9"/>
                    <a:pt x="325" y="9"/>
                  </a:cubicBezTo>
                  <a:close/>
                  <a:moveTo>
                    <a:pt x="271" y="9"/>
                  </a:moveTo>
                  <a:cubicBezTo>
                    <a:pt x="282" y="10"/>
                    <a:pt x="286" y="21"/>
                    <a:pt x="287" y="27"/>
                  </a:cubicBezTo>
                  <a:cubicBezTo>
                    <a:pt x="249" y="27"/>
                    <a:pt x="249" y="27"/>
                    <a:pt x="249" y="27"/>
                  </a:cubicBezTo>
                  <a:cubicBezTo>
                    <a:pt x="252" y="19"/>
                    <a:pt x="258" y="9"/>
                    <a:pt x="271" y="9"/>
                  </a:cubicBezTo>
                  <a:close/>
                  <a:moveTo>
                    <a:pt x="218" y="9"/>
                  </a:moveTo>
                  <a:cubicBezTo>
                    <a:pt x="222" y="10"/>
                    <a:pt x="226" y="11"/>
                    <a:pt x="229" y="14"/>
                  </a:cubicBezTo>
                  <a:cubicBezTo>
                    <a:pt x="232" y="18"/>
                    <a:pt x="234" y="23"/>
                    <a:pt x="234" y="27"/>
                  </a:cubicBezTo>
                  <a:cubicBezTo>
                    <a:pt x="196" y="27"/>
                    <a:pt x="196" y="27"/>
                    <a:pt x="196" y="27"/>
                  </a:cubicBezTo>
                  <a:cubicBezTo>
                    <a:pt x="198" y="20"/>
                    <a:pt x="205" y="9"/>
                    <a:pt x="218" y="9"/>
                  </a:cubicBezTo>
                  <a:close/>
                  <a:moveTo>
                    <a:pt x="375" y="104"/>
                  </a:moveTo>
                  <a:cubicBezTo>
                    <a:pt x="375" y="64"/>
                    <a:pt x="375" y="64"/>
                    <a:pt x="375" y="64"/>
                  </a:cubicBezTo>
                  <a:cubicBezTo>
                    <a:pt x="378" y="64"/>
                    <a:pt x="387" y="67"/>
                    <a:pt x="390" y="78"/>
                  </a:cubicBezTo>
                  <a:cubicBezTo>
                    <a:pt x="394" y="92"/>
                    <a:pt x="381" y="100"/>
                    <a:pt x="375" y="1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  <p:sp>
          <p:nvSpPr>
            <p:cNvPr id="10250" name="Rectangle 20"/>
            <p:cNvSpPr>
              <a:spLocks noChangeArrowheads="1"/>
            </p:cNvSpPr>
            <p:nvPr/>
          </p:nvSpPr>
          <p:spPr bwMode="auto">
            <a:xfrm>
              <a:off x="577850" y="177800"/>
              <a:ext cx="96838" cy="1158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endParaRPr>
            </a:p>
          </p:txBody>
        </p:sp>
      </p:grp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1"/>
          <p:cNvSpPr>
            <a:spLocks noChangeArrowheads="1"/>
          </p:cNvSpPr>
          <p:nvPr/>
        </p:nvSpPr>
        <p:spPr bwMode="auto">
          <a:xfrm>
            <a:off x="1914525" y="282575"/>
            <a:ext cx="2828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落地方法二 </a:t>
            </a:r>
            <a:r>
              <a:rPr lang="zh-CN" sz="2800" b="1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触目可及</a:t>
            </a:r>
          </a:p>
        </p:txBody>
      </p:sp>
      <p:grpSp>
        <p:nvGrpSpPr>
          <p:cNvPr id="11267" name="组合 2"/>
          <p:cNvGrpSpPr>
            <a:grpSpLocks/>
          </p:cNvGrpSpPr>
          <p:nvPr/>
        </p:nvGrpSpPr>
        <p:grpSpPr bwMode="auto">
          <a:xfrm>
            <a:off x="1719263" y="1936750"/>
            <a:ext cx="4202112" cy="4202113"/>
            <a:chOff x="0" y="0"/>
            <a:chExt cx="4202689" cy="4202689"/>
          </a:xfrm>
        </p:grpSpPr>
        <p:sp>
          <p:nvSpPr>
            <p:cNvPr id="11268" name="圆角矩形 3"/>
            <p:cNvSpPr>
              <a:spLocks noChangeArrowheads="1"/>
            </p:cNvSpPr>
            <p:nvPr/>
          </p:nvSpPr>
          <p:spPr bwMode="auto">
            <a:xfrm>
              <a:off x="0" y="0"/>
              <a:ext cx="4202689" cy="4202689"/>
            </a:xfrm>
            <a:prstGeom prst="roundRect">
              <a:avLst>
                <a:gd name="adj" fmla="val 3370"/>
              </a:avLst>
            </a:prstGeom>
            <a:solidFill>
              <a:srgbClr val="487A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方正兰亭细黑_GBK" charset="-122"/>
                <a:ea typeface="方正兰亭细黑_GBK" charset="-122"/>
              </a:endParaRPr>
            </a:p>
          </p:txBody>
        </p:sp>
        <p:sp>
          <p:nvSpPr>
            <p:cNvPr id="11269" name="圆角矩形 4"/>
            <p:cNvSpPr>
              <a:spLocks noChangeArrowheads="1"/>
            </p:cNvSpPr>
            <p:nvPr/>
          </p:nvSpPr>
          <p:spPr bwMode="auto">
            <a:xfrm>
              <a:off x="173861" y="173861"/>
              <a:ext cx="3854966" cy="3854966"/>
            </a:xfrm>
            <a:prstGeom prst="roundRect">
              <a:avLst>
                <a:gd name="adj" fmla="val 3370"/>
              </a:avLst>
            </a:prstGeom>
            <a:noFill/>
            <a:ln w="12700" cap="flat" cmpd="sng">
              <a:solidFill>
                <a:schemeClr val="bg1"/>
              </a:solidFill>
              <a:prstDash val="dash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方正兰亭细黑_GBK" charset="-122"/>
                <a:ea typeface="方正兰亭细黑_GBK" charset="-122"/>
              </a:endParaRPr>
            </a:p>
          </p:txBody>
        </p:sp>
      </p:grpSp>
      <p:sp>
        <p:nvSpPr>
          <p:cNvPr id="11270" name="矩形 3"/>
          <p:cNvSpPr>
            <a:spLocks noChangeArrowheads="1"/>
          </p:cNvSpPr>
          <p:nvPr/>
        </p:nvSpPr>
        <p:spPr bwMode="auto">
          <a:xfrm>
            <a:off x="7158038" y="2320925"/>
            <a:ext cx="357028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6600" b="1">
                <a:solidFill>
                  <a:srgbClr val="487AB5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视频宣传</a:t>
            </a:r>
            <a:endParaRPr lang="zh-CN" altLang="en-US"/>
          </a:p>
        </p:txBody>
      </p:sp>
      <p:sp>
        <p:nvSpPr>
          <p:cNvPr id="11271" name="文本框 4"/>
          <p:cNvSpPr>
            <a:spLocks noChangeArrowheads="1"/>
          </p:cNvSpPr>
          <p:nvPr/>
        </p:nvSpPr>
        <p:spPr bwMode="auto">
          <a:xfrm>
            <a:off x="7462838" y="3598863"/>
            <a:ext cx="3509962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以视频的方式，描述企业的愿景、使命、核心价值观极其诠释。</a:t>
            </a:r>
            <a:endParaRPr lang="en-US">
              <a:solidFill>
                <a:srgbClr val="595959"/>
              </a:solidFill>
              <a:latin typeface="Calibri" pitchFamily="34" charset="0"/>
              <a:ea typeface="微软雅黑" pitchFamily="34" charset="-122"/>
              <a:sym typeface="Calibri" pitchFamily="34" charset="0"/>
            </a:endParaRPr>
          </a:p>
          <a:p>
            <a:pPr marL="285750" indent="-285750">
              <a:lnSpc>
                <a:spcPct val="110000"/>
              </a:lnSpc>
              <a:spcBef>
                <a:spcPts val="300"/>
              </a:spcBef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Calibri" pitchFamily="34" charset="0"/>
                <a:ea typeface="微软雅黑" pitchFamily="34" charset="-122"/>
                <a:sym typeface="Calibri" pitchFamily="34" charset="0"/>
              </a:rPr>
              <a:t>以视频的方式宣传典型人物、榜样案例。</a:t>
            </a:r>
            <a:endParaRPr lang="zh-CN" altLang="en-US"/>
          </a:p>
        </p:txBody>
      </p:sp>
      <p:sp>
        <p:nvSpPr>
          <p:cNvPr id="11272" name="Freeform 77"/>
          <p:cNvSpPr>
            <a:spLocks noEditPoints="1" noChangeArrowheads="1"/>
          </p:cNvSpPr>
          <p:nvPr/>
        </p:nvSpPr>
        <p:spPr bwMode="auto">
          <a:xfrm flipH="1">
            <a:off x="2324100" y="2849563"/>
            <a:ext cx="2854325" cy="2687637"/>
          </a:xfrm>
          <a:custGeom>
            <a:avLst/>
            <a:gdLst>
              <a:gd name="T0" fmla="*/ 224 w 272"/>
              <a:gd name="T1" fmla="*/ 0 h 256"/>
              <a:gd name="T2" fmla="*/ 208 w 272"/>
              <a:gd name="T3" fmla="*/ 24 h 256"/>
              <a:gd name="T4" fmla="*/ 48 w 272"/>
              <a:gd name="T5" fmla="*/ 8 h 256"/>
              <a:gd name="T6" fmla="*/ 16 w 272"/>
              <a:gd name="T7" fmla="*/ 0 h 256"/>
              <a:gd name="T8" fmla="*/ 0 w 272"/>
              <a:gd name="T9" fmla="*/ 240 h 256"/>
              <a:gd name="T10" fmla="*/ 48 w 272"/>
              <a:gd name="T11" fmla="*/ 256 h 256"/>
              <a:gd name="T12" fmla="*/ 64 w 272"/>
              <a:gd name="T13" fmla="*/ 232 h 256"/>
              <a:gd name="T14" fmla="*/ 224 w 272"/>
              <a:gd name="T15" fmla="*/ 248 h 256"/>
              <a:gd name="T16" fmla="*/ 256 w 272"/>
              <a:gd name="T17" fmla="*/ 256 h 256"/>
              <a:gd name="T18" fmla="*/ 272 w 272"/>
              <a:gd name="T19" fmla="*/ 16 h 256"/>
              <a:gd name="T20" fmla="*/ 32 w 272"/>
              <a:gd name="T21" fmla="*/ 248 h 256"/>
              <a:gd name="T22" fmla="*/ 16 w 272"/>
              <a:gd name="T23" fmla="*/ 232 h 256"/>
              <a:gd name="T24" fmla="*/ 32 w 272"/>
              <a:gd name="T25" fmla="*/ 248 h 256"/>
              <a:gd name="T26" fmla="*/ 16 w 272"/>
              <a:gd name="T27" fmla="*/ 216 h 256"/>
              <a:gd name="T28" fmla="*/ 32 w 272"/>
              <a:gd name="T29" fmla="*/ 200 h 256"/>
              <a:gd name="T30" fmla="*/ 32 w 272"/>
              <a:gd name="T31" fmla="*/ 184 h 256"/>
              <a:gd name="T32" fmla="*/ 16 w 272"/>
              <a:gd name="T33" fmla="*/ 168 h 256"/>
              <a:gd name="T34" fmla="*/ 32 w 272"/>
              <a:gd name="T35" fmla="*/ 184 h 256"/>
              <a:gd name="T36" fmla="*/ 16 w 272"/>
              <a:gd name="T37" fmla="*/ 152 h 256"/>
              <a:gd name="T38" fmla="*/ 32 w 272"/>
              <a:gd name="T39" fmla="*/ 136 h 256"/>
              <a:gd name="T40" fmla="*/ 32 w 272"/>
              <a:gd name="T41" fmla="*/ 120 h 256"/>
              <a:gd name="T42" fmla="*/ 16 w 272"/>
              <a:gd name="T43" fmla="*/ 104 h 256"/>
              <a:gd name="T44" fmla="*/ 32 w 272"/>
              <a:gd name="T45" fmla="*/ 120 h 256"/>
              <a:gd name="T46" fmla="*/ 16 w 272"/>
              <a:gd name="T47" fmla="*/ 88 h 256"/>
              <a:gd name="T48" fmla="*/ 32 w 272"/>
              <a:gd name="T49" fmla="*/ 72 h 256"/>
              <a:gd name="T50" fmla="*/ 32 w 272"/>
              <a:gd name="T51" fmla="*/ 56 h 256"/>
              <a:gd name="T52" fmla="*/ 16 w 272"/>
              <a:gd name="T53" fmla="*/ 40 h 256"/>
              <a:gd name="T54" fmla="*/ 32 w 272"/>
              <a:gd name="T55" fmla="*/ 56 h 256"/>
              <a:gd name="T56" fmla="*/ 16 w 272"/>
              <a:gd name="T57" fmla="*/ 24 h 256"/>
              <a:gd name="T58" fmla="*/ 32 w 272"/>
              <a:gd name="T59" fmla="*/ 8 h 256"/>
              <a:gd name="T60" fmla="*/ 224 w 272"/>
              <a:gd name="T61" fmla="*/ 200 h 256"/>
              <a:gd name="T62" fmla="*/ 64 w 272"/>
              <a:gd name="T63" fmla="*/ 216 h 256"/>
              <a:gd name="T64" fmla="*/ 48 w 272"/>
              <a:gd name="T65" fmla="*/ 56 h 256"/>
              <a:gd name="T66" fmla="*/ 208 w 272"/>
              <a:gd name="T67" fmla="*/ 40 h 256"/>
              <a:gd name="T68" fmla="*/ 224 w 272"/>
              <a:gd name="T69" fmla="*/ 200 h 256"/>
              <a:gd name="T70" fmla="*/ 240 w 272"/>
              <a:gd name="T71" fmla="*/ 248 h 256"/>
              <a:gd name="T72" fmla="*/ 256 w 272"/>
              <a:gd name="T73" fmla="*/ 232 h 256"/>
              <a:gd name="T74" fmla="*/ 256 w 272"/>
              <a:gd name="T75" fmla="*/ 216 h 256"/>
              <a:gd name="T76" fmla="*/ 240 w 272"/>
              <a:gd name="T77" fmla="*/ 200 h 256"/>
              <a:gd name="T78" fmla="*/ 256 w 272"/>
              <a:gd name="T79" fmla="*/ 216 h 256"/>
              <a:gd name="T80" fmla="*/ 240 w 272"/>
              <a:gd name="T81" fmla="*/ 184 h 256"/>
              <a:gd name="T82" fmla="*/ 256 w 272"/>
              <a:gd name="T83" fmla="*/ 168 h 256"/>
              <a:gd name="T84" fmla="*/ 256 w 272"/>
              <a:gd name="T85" fmla="*/ 152 h 256"/>
              <a:gd name="T86" fmla="*/ 240 w 272"/>
              <a:gd name="T87" fmla="*/ 136 h 256"/>
              <a:gd name="T88" fmla="*/ 256 w 272"/>
              <a:gd name="T89" fmla="*/ 152 h 256"/>
              <a:gd name="T90" fmla="*/ 240 w 272"/>
              <a:gd name="T91" fmla="*/ 120 h 256"/>
              <a:gd name="T92" fmla="*/ 256 w 272"/>
              <a:gd name="T93" fmla="*/ 104 h 256"/>
              <a:gd name="T94" fmla="*/ 256 w 272"/>
              <a:gd name="T95" fmla="*/ 88 h 256"/>
              <a:gd name="T96" fmla="*/ 240 w 272"/>
              <a:gd name="T97" fmla="*/ 72 h 256"/>
              <a:gd name="T98" fmla="*/ 256 w 272"/>
              <a:gd name="T99" fmla="*/ 88 h 256"/>
              <a:gd name="T100" fmla="*/ 240 w 272"/>
              <a:gd name="T101" fmla="*/ 56 h 256"/>
              <a:gd name="T102" fmla="*/ 256 w 272"/>
              <a:gd name="T103" fmla="*/ 40 h 256"/>
              <a:gd name="T104" fmla="*/ 256 w 272"/>
              <a:gd name="T105" fmla="*/ 24 h 256"/>
              <a:gd name="T106" fmla="*/ 240 w 272"/>
              <a:gd name="T107" fmla="*/ 8 h 256"/>
              <a:gd name="T108" fmla="*/ 256 w 272"/>
              <a:gd name="T109" fmla="*/ 24 h 25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272"/>
              <a:gd name="T166" fmla="*/ 0 h 256"/>
              <a:gd name="T167" fmla="*/ 272 w 272"/>
              <a:gd name="T168" fmla="*/ 256 h 25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272" h="256">
                <a:moveTo>
                  <a:pt x="256" y="0"/>
                </a:moveTo>
                <a:cubicBezTo>
                  <a:pt x="224" y="0"/>
                  <a:pt x="224" y="0"/>
                  <a:pt x="224" y="0"/>
                </a:cubicBezTo>
                <a:cubicBezTo>
                  <a:pt x="224" y="8"/>
                  <a:pt x="224" y="8"/>
                  <a:pt x="224" y="8"/>
                </a:cubicBezTo>
                <a:cubicBezTo>
                  <a:pt x="224" y="17"/>
                  <a:pt x="217" y="24"/>
                  <a:pt x="208" y="24"/>
                </a:cubicBezTo>
                <a:cubicBezTo>
                  <a:pt x="64" y="24"/>
                  <a:pt x="64" y="24"/>
                  <a:pt x="64" y="24"/>
                </a:cubicBezTo>
                <a:cubicBezTo>
                  <a:pt x="55" y="24"/>
                  <a:pt x="48" y="17"/>
                  <a:pt x="48" y="8"/>
                </a:cubicBezTo>
                <a:cubicBezTo>
                  <a:pt x="48" y="0"/>
                  <a:pt x="48" y="0"/>
                  <a:pt x="48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49"/>
                  <a:pt x="7" y="256"/>
                  <a:pt x="16" y="256"/>
                </a:cubicBezTo>
                <a:cubicBezTo>
                  <a:pt x="48" y="256"/>
                  <a:pt x="48" y="256"/>
                  <a:pt x="48" y="256"/>
                </a:cubicBezTo>
                <a:cubicBezTo>
                  <a:pt x="48" y="248"/>
                  <a:pt x="48" y="248"/>
                  <a:pt x="48" y="248"/>
                </a:cubicBezTo>
                <a:cubicBezTo>
                  <a:pt x="48" y="239"/>
                  <a:pt x="55" y="232"/>
                  <a:pt x="64" y="232"/>
                </a:cubicBezTo>
                <a:cubicBezTo>
                  <a:pt x="208" y="232"/>
                  <a:pt x="208" y="232"/>
                  <a:pt x="208" y="232"/>
                </a:cubicBezTo>
                <a:cubicBezTo>
                  <a:pt x="217" y="232"/>
                  <a:pt x="224" y="239"/>
                  <a:pt x="224" y="248"/>
                </a:cubicBezTo>
                <a:cubicBezTo>
                  <a:pt x="224" y="256"/>
                  <a:pt x="224" y="256"/>
                  <a:pt x="224" y="256"/>
                </a:cubicBezTo>
                <a:cubicBezTo>
                  <a:pt x="256" y="256"/>
                  <a:pt x="256" y="256"/>
                  <a:pt x="256" y="256"/>
                </a:cubicBezTo>
                <a:cubicBezTo>
                  <a:pt x="265" y="256"/>
                  <a:pt x="272" y="249"/>
                  <a:pt x="272" y="240"/>
                </a:cubicBezTo>
                <a:cubicBezTo>
                  <a:pt x="272" y="16"/>
                  <a:pt x="272" y="16"/>
                  <a:pt x="272" y="16"/>
                </a:cubicBezTo>
                <a:cubicBezTo>
                  <a:pt x="272" y="7"/>
                  <a:pt x="265" y="0"/>
                  <a:pt x="256" y="0"/>
                </a:cubicBezTo>
                <a:close/>
                <a:moveTo>
                  <a:pt x="32" y="248"/>
                </a:moveTo>
                <a:cubicBezTo>
                  <a:pt x="16" y="248"/>
                  <a:pt x="16" y="248"/>
                  <a:pt x="16" y="248"/>
                </a:cubicBezTo>
                <a:cubicBezTo>
                  <a:pt x="16" y="232"/>
                  <a:pt x="16" y="232"/>
                  <a:pt x="16" y="232"/>
                </a:cubicBezTo>
                <a:cubicBezTo>
                  <a:pt x="32" y="232"/>
                  <a:pt x="32" y="232"/>
                  <a:pt x="32" y="232"/>
                </a:cubicBezTo>
                <a:lnTo>
                  <a:pt x="32" y="248"/>
                </a:lnTo>
                <a:close/>
                <a:moveTo>
                  <a:pt x="32" y="216"/>
                </a:moveTo>
                <a:cubicBezTo>
                  <a:pt x="16" y="216"/>
                  <a:pt x="16" y="216"/>
                  <a:pt x="16" y="216"/>
                </a:cubicBezTo>
                <a:cubicBezTo>
                  <a:pt x="16" y="200"/>
                  <a:pt x="16" y="200"/>
                  <a:pt x="16" y="200"/>
                </a:cubicBezTo>
                <a:cubicBezTo>
                  <a:pt x="32" y="200"/>
                  <a:pt x="32" y="200"/>
                  <a:pt x="32" y="200"/>
                </a:cubicBezTo>
                <a:lnTo>
                  <a:pt x="32" y="216"/>
                </a:lnTo>
                <a:close/>
                <a:moveTo>
                  <a:pt x="32" y="184"/>
                </a:moveTo>
                <a:cubicBezTo>
                  <a:pt x="16" y="184"/>
                  <a:pt x="16" y="184"/>
                  <a:pt x="16" y="184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32" y="168"/>
                  <a:pt x="32" y="168"/>
                  <a:pt x="32" y="168"/>
                </a:cubicBezTo>
                <a:lnTo>
                  <a:pt x="32" y="184"/>
                </a:lnTo>
                <a:close/>
                <a:moveTo>
                  <a:pt x="32" y="152"/>
                </a:moveTo>
                <a:cubicBezTo>
                  <a:pt x="16" y="152"/>
                  <a:pt x="16" y="152"/>
                  <a:pt x="16" y="152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32" y="136"/>
                  <a:pt x="32" y="136"/>
                  <a:pt x="32" y="136"/>
                </a:cubicBezTo>
                <a:lnTo>
                  <a:pt x="32" y="152"/>
                </a:lnTo>
                <a:close/>
                <a:moveTo>
                  <a:pt x="32" y="120"/>
                </a:moveTo>
                <a:cubicBezTo>
                  <a:pt x="16" y="120"/>
                  <a:pt x="16" y="120"/>
                  <a:pt x="16" y="120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32" y="104"/>
                  <a:pt x="32" y="104"/>
                  <a:pt x="32" y="104"/>
                </a:cubicBezTo>
                <a:lnTo>
                  <a:pt x="32" y="120"/>
                </a:lnTo>
                <a:close/>
                <a:moveTo>
                  <a:pt x="32" y="88"/>
                </a:moveTo>
                <a:cubicBezTo>
                  <a:pt x="16" y="88"/>
                  <a:pt x="16" y="88"/>
                  <a:pt x="16" y="88"/>
                </a:cubicBezTo>
                <a:cubicBezTo>
                  <a:pt x="16" y="72"/>
                  <a:pt x="16" y="72"/>
                  <a:pt x="16" y="72"/>
                </a:cubicBezTo>
                <a:cubicBezTo>
                  <a:pt x="32" y="72"/>
                  <a:pt x="32" y="72"/>
                  <a:pt x="32" y="72"/>
                </a:cubicBezTo>
                <a:lnTo>
                  <a:pt x="32" y="88"/>
                </a:lnTo>
                <a:close/>
                <a:moveTo>
                  <a:pt x="32" y="56"/>
                </a:moveTo>
                <a:cubicBezTo>
                  <a:pt x="16" y="56"/>
                  <a:pt x="16" y="56"/>
                  <a:pt x="16" y="56"/>
                </a:cubicBezTo>
                <a:cubicBezTo>
                  <a:pt x="16" y="40"/>
                  <a:pt x="16" y="40"/>
                  <a:pt x="16" y="40"/>
                </a:cubicBezTo>
                <a:cubicBezTo>
                  <a:pt x="32" y="40"/>
                  <a:pt x="32" y="40"/>
                  <a:pt x="32" y="40"/>
                </a:cubicBezTo>
                <a:lnTo>
                  <a:pt x="32" y="56"/>
                </a:lnTo>
                <a:close/>
                <a:moveTo>
                  <a:pt x="32" y="24"/>
                </a:moveTo>
                <a:cubicBezTo>
                  <a:pt x="16" y="24"/>
                  <a:pt x="16" y="24"/>
                  <a:pt x="16" y="24"/>
                </a:cubicBezTo>
                <a:cubicBezTo>
                  <a:pt x="16" y="8"/>
                  <a:pt x="16" y="8"/>
                  <a:pt x="16" y="8"/>
                </a:cubicBezTo>
                <a:cubicBezTo>
                  <a:pt x="32" y="8"/>
                  <a:pt x="32" y="8"/>
                  <a:pt x="32" y="8"/>
                </a:cubicBezTo>
                <a:lnTo>
                  <a:pt x="32" y="24"/>
                </a:lnTo>
                <a:close/>
                <a:moveTo>
                  <a:pt x="224" y="200"/>
                </a:moveTo>
                <a:cubicBezTo>
                  <a:pt x="224" y="209"/>
                  <a:pt x="217" y="216"/>
                  <a:pt x="208" y="216"/>
                </a:cubicBezTo>
                <a:cubicBezTo>
                  <a:pt x="64" y="216"/>
                  <a:pt x="64" y="216"/>
                  <a:pt x="64" y="216"/>
                </a:cubicBezTo>
                <a:cubicBezTo>
                  <a:pt x="55" y="216"/>
                  <a:pt x="48" y="209"/>
                  <a:pt x="48" y="200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47"/>
                  <a:pt x="55" y="40"/>
                  <a:pt x="64" y="40"/>
                </a:cubicBezTo>
                <a:cubicBezTo>
                  <a:pt x="208" y="40"/>
                  <a:pt x="208" y="40"/>
                  <a:pt x="208" y="40"/>
                </a:cubicBezTo>
                <a:cubicBezTo>
                  <a:pt x="217" y="40"/>
                  <a:pt x="224" y="47"/>
                  <a:pt x="224" y="56"/>
                </a:cubicBezTo>
                <a:lnTo>
                  <a:pt x="224" y="200"/>
                </a:lnTo>
                <a:close/>
                <a:moveTo>
                  <a:pt x="256" y="248"/>
                </a:moveTo>
                <a:cubicBezTo>
                  <a:pt x="240" y="248"/>
                  <a:pt x="240" y="248"/>
                  <a:pt x="240" y="248"/>
                </a:cubicBezTo>
                <a:cubicBezTo>
                  <a:pt x="240" y="232"/>
                  <a:pt x="240" y="232"/>
                  <a:pt x="240" y="232"/>
                </a:cubicBezTo>
                <a:cubicBezTo>
                  <a:pt x="256" y="232"/>
                  <a:pt x="256" y="232"/>
                  <a:pt x="256" y="232"/>
                </a:cubicBezTo>
                <a:lnTo>
                  <a:pt x="256" y="248"/>
                </a:lnTo>
                <a:close/>
                <a:moveTo>
                  <a:pt x="256" y="216"/>
                </a:moveTo>
                <a:cubicBezTo>
                  <a:pt x="240" y="216"/>
                  <a:pt x="240" y="216"/>
                  <a:pt x="240" y="216"/>
                </a:cubicBezTo>
                <a:cubicBezTo>
                  <a:pt x="240" y="200"/>
                  <a:pt x="240" y="200"/>
                  <a:pt x="240" y="200"/>
                </a:cubicBezTo>
                <a:cubicBezTo>
                  <a:pt x="256" y="200"/>
                  <a:pt x="256" y="200"/>
                  <a:pt x="256" y="200"/>
                </a:cubicBezTo>
                <a:lnTo>
                  <a:pt x="256" y="216"/>
                </a:lnTo>
                <a:close/>
                <a:moveTo>
                  <a:pt x="256" y="184"/>
                </a:moveTo>
                <a:cubicBezTo>
                  <a:pt x="240" y="184"/>
                  <a:pt x="240" y="184"/>
                  <a:pt x="240" y="184"/>
                </a:cubicBezTo>
                <a:cubicBezTo>
                  <a:pt x="240" y="168"/>
                  <a:pt x="240" y="168"/>
                  <a:pt x="240" y="168"/>
                </a:cubicBezTo>
                <a:cubicBezTo>
                  <a:pt x="256" y="168"/>
                  <a:pt x="256" y="168"/>
                  <a:pt x="256" y="168"/>
                </a:cubicBezTo>
                <a:lnTo>
                  <a:pt x="256" y="184"/>
                </a:lnTo>
                <a:close/>
                <a:moveTo>
                  <a:pt x="256" y="152"/>
                </a:moveTo>
                <a:cubicBezTo>
                  <a:pt x="240" y="152"/>
                  <a:pt x="240" y="152"/>
                  <a:pt x="240" y="152"/>
                </a:cubicBezTo>
                <a:cubicBezTo>
                  <a:pt x="240" y="136"/>
                  <a:pt x="240" y="136"/>
                  <a:pt x="240" y="136"/>
                </a:cubicBezTo>
                <a:cubicBezTo>
                  <a:pt x="256" y="136"/>
                  <a:pt x="256" y="136"/>
                  <a:pt x="256" y="136"/>
                </a:cubicBezTo>
                <a:lnTo>
                  <a:pt x="256" y="152"/>
                </a:lnTo>
                <a:close/>
                <a:moveTo>
                  <a:pt x="256" y="120"/>
                </a:moveTo>
                <a:cubicBezTo>
                  <a:pt x="240" y="120"/>
                  <a:pt x="240" y="120"/>
                  <a:pt x="240" y="120"/>
                </a:cubicBezTo>
                <a:cubicBezTo>
                  <a:pt x="240" y="104"/>
                  <a:pt x="240" y="104"/>
                  <a:pt x="240" y="104"/>
                </a:cubicBezTo>
                <a:cubicBezTo>
                  <a:pt x="256" y="104"/>
                  <a:pt x="256" y="104"/>
                  <a:pt x="256" y="104"/>
                </a:cubicBezTo>
                <a:lnTo>
                  <a:pt x="256" y="120"/>
                </a:lnTo>
                <a:close/>
                <a:moveTo>
                  <a:pt x="256" y="88"/>
                </a:moveTo>
                <a:cubicBezTo>
                  <a:pt x="240" y="88"/>
                  <a:pt x="240" y="88"/>
                  <a:pt x="240" y="88"/>
                </a:cubicBezTo>
                <a:cubicBezTo>
                  <a:pt x="240" y="72"/>
                  <a:pt x="240" y="72"/>
                  <a:pt x="240" y="72"/>
                </a:cubicBezTo>
                <a:cubicBezTo>
                  <a:pt x="256" y="72"/>
                  <a:pt x="256" y="72"/>
                  <a:pt x="256" y="72"/>
                </a:cubicBezTo>
                <a:lnTo>
                  <a:pt x="256" y="88"/>
                </a:lnTo>
                <a:close/>
                <a:moveTo>
                  <a:pt x="256" y="56"/>
                </a:moveTo>
                <a:cubicBezTo>
                  <a:pt x="240" y="56"/>
                  <a:pt x="240" y="56"/>
                  <a:pt x="240" y="56"/>
                </a:cubicBezTo>
                <a:cubicBezTo>
                  <a:pt x="240" y="40"/>
                  <a:pt x="240" y="40"/>
                  <a:pt x="240" y="40"/>
                </a:cubicBezTo>
                <a:cubicBezTo>
                  <a:pt x="256" y="40"/>
                  <a:pt x="256" y="40"/>
                  <a:pt x="256" y="40"/>
                </a:cubicBezTo>
                <a:lnTo>
                  <a:pt x="256" y="56"/>
                </a:lnTo>
                <a:close/>
                <a:moveTo>
                  <a:pt x="256" y="24"/>
                </a:moveTo>
                <a:cubicBezTo>
                  <a:pt x="240" y="24"/>
                  <a:pt x="240" y="24"/>
                  <a:pt x="240" y="24"/>
                </a:cubicBezTo>
                <a:cubicBezTo>
                  <a:pt x="240" y="8"/>
                  <a:pt x="240" y="8"/>
                  <a:pt x="240" y="8"/>
                </a:cubicBezTo>
                <a:cubicBezTo>
                  <a:pt x="256" y="8"/>
                  <a:pt x="256" y="8"/>
                  <a:pt x="256" y="8"/>
                </a:cubicBezTo>
                <a:lnTo>
                  <a:pt x="256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b="1" i="1">
              <a:solidFill>
                <a:srgbClr val="000000"/>
              </a:solidFill>
              <a:latin typeface="Calibri" pitchFamily="34" charset="0"/>
              <a:sym typeface="Calibri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Browallia New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923</Words>
  <Characters>0</Characters>
  <Application>Microsoft Office PowerPoint</Application>
  <DocSecurity>0</DocSecurity>
  <PresentationFormat>自定义</PresentationFormat>
  <Lines>0</Lines>
  <Paragraphs>231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7" baseType="lpstr">
      <vt:lpstr>Arial</vt:lpstr>
      <vt:lpstr>宋体</vt:lpstr>
      <vt:lpstr>Wingdings</vt:lpstr>
      <vt:lpstr>Browallia New</vt:lpstr>
      <vt:lpstr>微软雅黑</vt:lpstr>
      <vt:lpstr>Calibri</vt:lpstr>
      <vt:lpstr>Agency FB</vt:lpstr>
      <vt:lpstr>Adobe 宋体 Std L</vt:lpstr>
      <vt:lpstr>方正正中黑简体</vt:lpstr>
      <vt:lpstr>Tahoma</vt:lpstr>
      <vt:lpstr>微软雅黑 Light</vt:lpstr>
      <vt:lpstr>Times New Roman</vt:lpstr>
      <vt:lpstr>RIOT!</vt:lpstr>
      <vt:lpstr>RIOT!</vt:lpstr>
      <vt:lpstr>黑体</vt:lpstr>
      <vt:lpstr>方正兰亭细黑_GBK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Teliss Tong</dc:creator>
  <cp:lastModifiedBy>许敏斌</cp:lastModifiedBy>
  <cp:revision>271</cp:revision>
  <dcterms:created xsi:type="dcterms:W3CDTF">2014-07-03T02:35:00Z</dcterms:created>
  <dcterms:modified xsi:type="dcterms:W3CDTF">2016-03-26T04:19:49Z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2052-9.1.0.4885</vt:lpwstr>
  </property>
</Properties>
</file>