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90" r:id="rId12"/>
    <p:sldId id="266" r:id="rId13"/>
    <p:sldId id="268" r:id="rId14"/>
    <p:sldId id="269" r:id="rId15"/>
    <p:sldId id="270" r:id="rId16"/>
    <p:sldId id="271" r:id="rId17"/>
    <p:sldId id="273" r:id="rId18"/>
    <p:sldId id="275" r:id="rId19"/>
    <p:sldId id="272" r:id="rId20"/>
    <p:sldId id="274" r:id="rId21"/>
    <p:sldId id="276" r:id="rId22"/>
    <p:sldId id="277" r:id="rId23"/>
    <p:sldId id="278" r:id="rId24"/>
    <p:sldId id="291" r:id="rId25"/>
    <p:sldId id="279" r:id="rId26"/>
    <p:sldId id="280" r:id="rId27"/>
    <p:sldId id="283" r:id="rId28"/>
    <p:sldId id="282" r:id="rId29"/>
    <p:sldId id="286" r:id="rId30"/>
    <p:sldId id="284" r:id="rId31"/>
    <p:sldId id="285" r:id="rId32"/>
    <p:sldId id="288" r:id="rId33"/>
    <p:sldId id="287" r:id="rId34"/>
    <p:sldId id="289" r:id="rId35"/>
  </p:sldIdLst>
  <p:sldSz cx="9144000" cy="5715000" type="screen16x1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E3D"/>
    <a:srgbClr val="90D24B"/>
    <a:srgbClr val="E60012"/>
    <a:srgbClr val="003B8F"/>
    <a:srgbClr val="0074AA"/>
    <a:srgbClr val="0A638F"/>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086" y="-72"/>
      </p:cViewPr>
      <p:guideLst>
        <p:guide orient="horz" pos="1800"/>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B35A59-A87F-4CE9-A501-8D8FFB64F7F5}" type="datetimeFigureOut">
              <a:rPr lang="zh-CN" altLang="en-US" smtClean="0"/>
              <a:t>2014/11/4</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71C411-67F5-4702-A253-B628B296991D}" type="slidenum">
              <a:rPr lang="zh-CN" altLang="en-US" smtClean="0"/>
              <a:t>‹#›</a:t>
            </a:fld>
            <a:endParaRPr lang="zh-CN" altLang="en-US"/>
          </a:p>
        </p:txBody>
      </p:sp>
    </p:spTree>
    <p:extLst>
      <p:ext uri="{BB962C8B-B14F-4D97-AF65-F5344CB8AC3E}">
        <p14:creationId xmlns:p14="http://schemas.microsoft.com/office/powerpoint/2010/main" val="4293566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a:t>
            </a:fld>
            <a:endParaRPr lang="zh-CN" altLang="en-US"/>
          </a:p>
        </p:txBody>
      </p:sp>
    </p:spTree>
    <p:extLst>
      <p:ext uri="{BB962C8B-B14F-4D97-AF65-F5344CB8AC3E}">
        <p14:creationId xmlns:p14="http://schemas.microsoft.com/office/powerpoint/2010/main" val="3948985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10</a:t>
            </a:fld>
            <a:endParaRPr lang="zh-CN" altLang="en-US"/>
          </a:p>
        </p:txBody>
      </p:sp>
    </p:spTree>
    <p:extLst>
      <p:ext uri="{BB962C8B-B14F-4D97-AF65-F5344CB8AC3E}">
        <p14:creationId xmlns:p14="http://schemas.microsoft.com/office/powerpoint/2010/main" val="3233540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11</a:t>
            </a:fld>
            <a:endParaRPr lang="zh-CN" altLang="en-US"/>
          </a:p>
        </p:txBody>
      </p:sp>
    </p:spTree>
    <p:extLst>
      <p:ext uri="{BB962C8B-B14F-4D97-AF65-F5344CB8AC3E}">
        <p14:creationId xmlns:p14="http://schemas.microsoft.com/office/powerpoint/2010/main" val="14025942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12</a:t>
            </a:fld>
            <a:endParaRPr lang="zh-CN" altLang="en-US"/>
          </a:p>
        </p:txBody>
      </p:sp>
    </p:spTree>
    <p:extLst>
      <p:ext uri="{BB962C8B-B14F-4D97-AF65-F5344CB8AC3E}">
        <p14:creationId xmlns:p14="http://schemas.microsoft.com/office/powerpoint/2010/main" val="3406068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13</a:t>
            </a:fld>
            <a:endParaRPr lang="zh-CN" altLang="en-US"/>
          </a:p>
        </p:txBody>
      </p:sp>
    </p:spTree>
    <p:extLst>
      <p:ext uri="{BB962C8B-B14F-4D97-AF65-F5344CB8AC3E}">
        <p14:creationId xmlns:p14="http://schemas.microsoft.com/office/powerpoint/2010/main" val="1733851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14</a:t>
            </a:fld>
            <a:endParaRPr lang="zh-CN" altLang="en-US"/>
          </a:p>
        </p:txBody>
      </p:sp>
    </p:spTree>
    <p:extLst>
      <p:ext uri="{BB962C8B-B14F-4D97-AF65-F5344CB8AC3E}">
        <p14:creationId xmlns:p14="http://schemas.microsoft.com/office/powerpoint/2010/main" val="2792952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15</a:t>
            </a:fld>
            <a:endParaRPr lang="zh-CN" altLang="en-US"/>
          </a:p>
        </p:txBody>
      </p:sp>
    </p:spTree>
    <p:extLst>
      <p:ext uri="{BB962C8B-B14F-4D97-AF65-F5344CB8AC3E}">
        <p14:creationId xmlns:p14="http://schemas.microsoft.com/office/powerpoint/2010/main" val="3283815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16</a:t>
            </a:fld>
            <a:endParaRPr lang="zh-CN" altLang="en-US"/>
          </a:p>
        </p:txBody>
      </p:sp>
    </p:spTree>
    <p:extLst>
      <p:ext uri="{BB962C8B-B14F-4D97-AF65-F5344CB8AC3E}">
        <p14:creationId xmlns:p14="http://schemas.microsoft.com/office/powerpoint/2010/main" val="1319285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17</a:t>
            </a:fld>
            <a:endParaRPr lang="zh-CN" altLang="en-US"/>
          </a:p>
        </p:txBody>
      </p:sp>
    </p:spTree>
    <p:extLst>
      <p:ext uri="{BB962C8B-B14F-4D97-AF65-F5344CB8AC3E}">
        <p14:creationId xmlns:p14="http://schemas.microsoft.com/office/powerpoint/2010/main" val="2022739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18</a:t>
            </a:fld>
            <a:endParaRPr lang="zh-CN" altLang="en-US"/>
          </a:p>
        </p:txBody>
      </p:sp>
    </p:spTree>
    <p:extLst>
      <p:ext uri="{BB962C8B-B14F-4D97-AF65-F5344CB8AC3E}">
        <p14:creationId xmlns:p14="http://schemas.microsoft.com/office/powerpoint/2010/main" val="1962907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19</a:t>
            </a:fld>
            <a:endParaRPr lang="zh-CN" altLang="en-US"/>
          </a:p>
        </p:txBody>
      </p:sp>
    </p:spTree>
    <p:extLst>
      <p:ext uri="{BB962C8B-B14F-4D97-AF65-F5344CB8AC3E}">
        <p14:creationId xmlns:p14="http://schemas.microsoft.com/office/powerpoint/2010/main" val="736626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771C411-67F5-4702-A253-B628B296991D}" type="slidenum">
              <a:rPr lang="zh-CN" altLang="en-US" smtClean="0"/>
              <a:t>2</a:t>
            </a:fld>
            <a:endParaRPr lang="zh-CN" altLang="en-US"/>
          </a:p>
        </p:txBody>
      </p:sp>
    </p:spTree>
    <p:extLst>
      <p:ext uri="{BB962C8B-B14F-4D97-AF65-F5344CB8AC3E}">
        <p14:creationId xmlns:p14="http://schemas.microsoft.com/office/powerpoint/2010/main" val="1159471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20</a:t>
            </a:fld>
            <a:endParaRPr lang="zh-CN" altLang="en-US"/>
          </a:p>
        </p:txBody>
      </p:sp>
    </p:spTree>
    <p:extLst>
      <p:ext uri="{BB962C8B-B14F-4D97-AF65-F5344CB8AC3E}">
        <p14:creationId xmlns:p14="http://schemas.microsoft.com/office/powerpoint/2010/main" val="1363492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21</a:t>
            </a:fld>
            <a:endParaRPr lang="zh-CN" altLang="en-US"/>
          </a:p>
        </p:txBody>
      </p:sp>
    </p:spTree>
    <p:extLst>
      <p:ext uri="{BB962C8B-B14F-4D97-AF65-F5344CB8AC3E}">
        <p14:creationId xmlns:p14="http://schemas.microsoft.com/office/powerpoint/2010/main" val="42564786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22</a:t>
            </a:fld>
            <a:endParaRPr lang="zh-CN" altLang="en-US"/>
          </a:p>
        </p:txBody>
      </p:sp>
    </p:spTree>
    <p:extLst>
      <p:ext uri="{BB962C8B-B14F-4D97-AF65-F5344CB8AC3E}">
        <p14:creationId xmlns:p14="http://schemas.microsoft.com/office/powerpoint/2010/main" val="3573128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23</a:t>
            </a:fld>
            <a:endParaRPr lang="zh-CN" altLang="en-US"/>
          </a:p>
        </p:txBody>
      </p:sp>
    </p:spTree>
    <p:extLst>
      <p:ext uri="{BB962C8B-B14F-4D97-AF65-F5344CB8AC3E}">
        <p14:creationId xmlns:p14="http://schemas.microsoft.com/office/powerpoint/2010/main" val="34013672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24</a:t>
            </a:fld>
            <a:endParaRPr lang="zh-CN" altLang="en-US"/>
          </a:p>
        </p:txBody>
      </p:sp>
    </p:spTree>
    <p:extLst>
      <p:ext uri="{BB962C8B-B14F-4D97-AF65-F5344CB8AC3E}">
        <p14:creationId xmlns:p14="http://schemas.microsoft.com/office/powerpoint/2010/main" val="25048141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25</a:t>
            </a:fld>
            <a:endParaRPr lang="zh-CN" altLang="en-US"/>
          </a:p>
        </p:txBody>
      </p:sp>
    </p:spTree>
    <p:extLst>
      <p:ext uri="{BB962C8B-B14F-4D97-AF65-F5344CB8AC3E}">
        <p14:creationId xmlns:p14="http://schemas.microsoft.com/office/powerpoint/2010/main" val="182349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26</a:t>
            </a:fld>
            <a:endParaRPr lang="zh-CN" altLang="en-US"/>
          </a:p>
        </p:txBody>
      </p:sp>
    </p:spTree>
    <p:extLst>
      <p:ext uri="{BB962C8B-B14F-4D97-AF65-F5344CB8AC3E}">
        <p14:creationId xmlns:p14="http://schemas.microsoft.com/office/powerpoint/2010/main" val="1788529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27</a:t>
            </a:fld>
            <a:endParaRPr lang="zh-CN" altLang="en-US"/>
          </a:p>
        </p:txBody>
      </p:sp>
    </p:spTree>
    <p:extLst>
      <p:ext uri="{BB962C8B-B14F-4D97-AF65-F5344CB8AC3E}">
        <p14:creationId xmlns:p14="http://schemas.microsoft.com/office/powerpoint/2010/main" val="35589587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28</a:t>
            </a:fld>
            <a:endParaRPr lang="zh-CN" altLang="en-US"/>
          </a:p>
        </p:txBody>
      </p:sp>
    </p:spTree>
    <p:extLst>
      <p:ext uri="{BB962C8B-B14F-4D97-AF65-F5344CB8AC3E}">
        <p14:creationId xmlns:p14="http://schemas.microsoft.com/office/powerpoint/2010/main" val="2083674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29</a:t>
            </a:fld>
            <a:endParaRPr lang="zh-CN" altLang="en-US"/>
          </a:p>
        </p:txBody>
      </p:sp>
    </p:spTree>
    <p:extLst>
      <p:ext uri="{BB962C8B-B14F-4D97-AF65-F5344CB8AC3E}">
        <p14:creationId xmlns:p14="http://schemas.microsoft.com/office/powerpoint/2010/main" val="3739546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a:t>
            </a:fld>
            <a:endParaRPr lang="zh-CN" altLang="en-US"/>
          </a:p>
        </p:txBody>
      </p:sp>
    </p:spTree>
    <p:extLst>
      <p:ext uri="{BB962C8B-B14F-4D97-AF65-F5344CB8AC3E}">
        <p14:creationId xmlns:p14="http://schemas.microsoft.com/office/powerpoint/2010/main" val="39904634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30</a:t>
            </a:fld>
            <a:endParaRPr lang="zh-CN" altLang="en-US"/>
          </a:p>
        </p:txBody>
      </p:sp>
    </p:spTree>
    <p:extLst>
      <p:ext uri="{BB962C8B-B14F-4D97-AF65-F5344CB8AC3E}">
        <p14:creationId xmlns:p14="http://schemas.microsoft.com/office/powerpoint/2010/main" val="291626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31</a:t>
            </a:fld>
            <a:endParaRPr lang="zh-CN" altLang="en-US"/>
          </a:p>
        </p:txBody>
      </p:sp>
    </p:spTree>
    <p:extLst>
      <p:ext uri="{BB962C8B-B14F-4D97-AF65-F5344CB8AC3E}">
        <p14:creationId xmlns:p14="http://schemas.microsoft.com/office/powerpoint/2010/main" val="824185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32</a:t>
            </a:fld>
            <a:endParaRPr lang="zh-CN" altLang="en-US"/>
          </a:p>
        </p:txBody>
      </p:sp>
    </p:spTree>
    <p:extLst>
      <p:ext uri="{BB962C8B-B14F-4D97-AF65-F5344CB8AC3E}">
        <p14:creationId xmlns:p14="http://schemas.microsoft.com/office/powerpoint/2010/main" val="11109082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33</a:t>
            </a:fld>
            <a:endParaRPr lang="zh-CN" altLang="en-US"/>
          </a:p>
        </p:txBody>
      </p:sp>
    </p:spTree>
    <p:extLst>
      <p:ext uri="{BB962C8B-B14F-4D97-AF65-F5344CB8AC3E}">
        <p14:creationId xmlns:p14="http://schemas.microsoft.com/office/powerpoint/2010/main" val="9396948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34</a:t>
            </a:fld>
            <a:endParaRPr lang="zh-CN" altLang="en-US"/>
          </a:p>
        </p:txBody>
      </p:sp>
    </p:spTree>
    <p:extLst>
      <p:ext uri="{BB962C8B-B14F-4D97-AF65-F5344CB8AC3E}">
        <p14:creationId xmlns:p14="http://schemas.microsoft.com/office/powerpoint/2010/main" val="3469614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4</a:t>
            </a:fld>
            <a:endParaRPr lang="zh-CN" altLang="en-US"/>
          </a:p>
        </p:txBody>
      </p:sp>
    </p:spTree>
    <p:extLst>
      <p:ext uri="{BB962C8B-B14F-4D97-AF65-F5344CB8AC3E}">
        <p14:creationId xmlns:p14="http://schemas.microsoft.com/office/powerpoint/2010/main" val="1082227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5</a:t>
            </a:fld>
            <a:endParaRPr lang="zh-CN" altLang="en-US"/>
          </a:p>
        </p:txBody>
      </p:sp>
    </p:spTree>
    <p:extLst>
      <p:ext uri="{BB962C8B-B14F-4D97-AF65-F5344CB8AC3E}">
        <p14:creationId xmlns:p14="http://schemas.microsoft.com/office/powerpoint/2010/main" val="81287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6</a:t>
            </a:fld>
            <a:endParaRPr lang="zh-CN" altLang="en-US"/>
          </a:p>
        </p:txBody>
      </p:sp>
    </p:spTree>
    <p:extLst>
      <p:ext uri="{BB962C8B-B14F-4D97-AF65-F5344CB8AC3E}">
        <p14:creationId xmlns:p14="http://schemas.microsoft.com/office/powerpoint/2010/main" val="3187753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7</a:t>
            </a:fld>
            <a:endParaRPr lang="zh-CN" altLang="en-US"/>
          </a:p>
        </p:txBody>
      </p:sp>
    </p:spTree>
    <p:extLst>
      <p:ext uri="{BB962C8B-B14F-4D97-AF65-F5344CB8AC3E}">
        <p14:creationId xmlns:p14="http://schemas.microsoft.com/office/powerpoint/2010/main" val="4270319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8</a:t>
            </a:fld>
            <a:endParaRPr lang="zh-CN" altLang="en-US"/>
          </a:p>
        </p:txBody>
      </p:sp>
    </p:spTree>
    <p:extLst>
      <p:ext uri="{BB962C8B-B14F-4D97-AF65-F5344CB8AC3E}">
        <p14:creationId xmlns:p14="http://schemas.microsoft.com/office/powerpoint/2010/main" val="3717475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1C411-67F5-4702-A253-B628B296991D}" type="slidenum">
              <a:rPr lang="zh-CN" altLang="en-US" smtClean="0"/>
              <a:t>9</a:t>
            </a:fld>
            <a:endParaRPr lang="zh-CN" altLang="en-US"/>
          </a:p>
        </p:txBody>
      </p:sp>
    </p:spTree>
    <p:extLst>
      <p:ext uri="{BB962C8B-B14F-4D97-AF65-F5344CB8AC3E}">
        <p14:creationId xmlns:p14="http://schemas.microsoft.com/office/powerpoint/2010/main" val="316566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569501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500895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700350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360968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7133340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204649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882283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4872763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206003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18927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A13D8A-8A91-4636-A38A-460AF7FF56D0}" type="datetimeFigureOut">
              <a:rPr lang="zh-CN" altLang="en-US" smtClean="0"/>
              <a:t>2014/11/4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1823827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86A13D8A-8A91-4636-A38A-460AF7FF56D0}" type="datetimeFigureOut">
              <a:rPr lang="zh-CN" altLang="en-US" smtClean="0"/>
              <a:t>2014/11/4</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196B4B31-0E7A-4E4B-BCA8-9565F1C26258}" type="slidenum">
              <a:rPr lang="zh-CN" altLang="en-US" smtClean="0"/>
              <a:t>‹#›</a:t>
            </a:fld>
            <a:endParaRPr lang="zh-CN" altLang="en-US"/>
          </a:p>
        </p:txBody>
      </p:sp>
    </p:spTree>
    <p:extLst>
      <p:ext uri="{BB962C8B-B14F-4D97-AF65-F5344CB8AC3E}">
        <p14:creationId xmlns:p14="http://schemas.microsoft.com/office/powerpoint/2010/main" val="3213360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audio" Target="file:///D:\&#20010;&#20154;&#36164;&#26009;\PPT&#32456;&#26497;&#27169;&#26495;&#19979;&#36733;&#21253;\&#32463;&#20856;&#27169;&#26495;&#22270;&#34920;&#32032;&#26448;&#31561;\&#12304;18&#12305;PPT&#32463;&#20856;&#32972;&#26223;&#38899;&#20048;&#24211;\&#32972;&#26223;&#38899;&#20048;\%5b%5dCarnavals%20-%20&#23578;.wma"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microsoft.com/office/2007/relationships/hdphoto" Target="../media/hdphoto5.wdp"/></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35.jpg"/><Relationship Id="rId4" Type="http://schemas.openxmlformats.org/officeDocument/2006/relationships/image" Target="../media/image34.jpe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E3D"/>
        </a:solidFill>
        <a:effectLst/>
      </p:bgPr>
    </p:bg>
    <p:spTree>
      <p:nvGrpSpPr>
        <p:cNvPr id="1" name=""/>
        <p:cNvGrpSpPr/>
        <p:nvPr/>
      </p:nvGrpSpPr>
      <p:grpSpPr>
        <a:xfrm>
          <a:off x="0" y="0"/>
          <a:ext cx="0" cy="0"/>
          <a:chOff x="0" y="0"/>
          <a:chExt cx="0" cy="0"/>
        </a:xfrm>
      </p:grpSpPr>
      <p:pic>
        <p:nvPicPr>
          <p:cNvPr id="4" name="[]Carnavals - 尚.wma">
            <a:hlinkClick r:id="" action="ppaction://media"/>
          </p:cNvPr>
          <p:cNvPicPr>
            <a:picLocks noRot="1" noChangeAspect="1"/>
          </p:cNvPicPr>
          <p:nvPr>
            <a:audioFile r:link="rId1"/>
          </p:nvPr>
        </p:nvPicPr>
        <p:blipFill>
          <a:blip r:embed="rId4"/>
          <a:srcRect/>
          <a:stretch>
            <a:fillRect/>
          </a:stretch>
        </p:blipFill>
        <p:spPr bwMode="auto">
          <a:xfrm>
            <a:off x="9540552" y="36545"/>
            <a:ext cx="713421" cy="713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0" y="1036236"/>
            <a:ext cx="9144000" cy="2341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51645" y="3727908"/>
            <a:ext cx="7040710" cy="707886"/>
          </a:xfrm>
          <a:prstGeom prst="rect">
            <a:avLst/>
          </a:prstGeom>
          <a:noFill/>
        </p:spPr>
        <p:txBody>
          <a:bodyPr wrap="none" rtlCol="0">
            <a:spAutoFit/>
          </a:bodyPr>
          <a:lstStyle/>
          <a:p>
            <a:r>
              <a:rPr lang="zh-CN" altLang="en-US" sz="4000" dirty="0" smtClean="0">
                <a:solidFill>
                  <a:schemeClr val="bg1"/>
                </a:solidFill>
                <a:latin typeface="方正正粗黑简体" panose="02000000000000000000" pitchFamily="2" charset="-122"/>
                <a:ea typeface="方正正粗黑简体" panose="02000000000000000000" pitchFamily="2" charset="-122"/>
              </a:rPr>
              <a:t>年终总结汇报扁平化</a:t>
            </a:r>
            <a:r>
              <a:rPr lang="en-US" altLang="zh-CN" sz="4000" dirty="0" smtClean="0">
                <a:solidFill>
                  <a:schemeClr val="bg1"/>
                </a:solidFill>
                <a:latin typeface="方正正粗黑简体" panose="02000000000000000000" pitchFamily="2" charset="-122"/>
                <a:ea typeface="方正正粗黑简体" panose="02000000000000000000" pitchFamily="2" charset="-122"/>
              </a:rPr>
              <a:t>PPT</a:t>
            </a:r>
            <a:r>
              <a:rPr lang="zh-CN" altLang="en-US" sz="4000" dirty="0" smtClean="0">
                <a:solidFill>
                  <a:schemeClr val="bg1"/>
                </a:solidFill>
                <a:latin typeface="方正正粗黑简体" panose="02000000000000000000" pitchFamily="2" charset="-122"/>
                <a:ea typeface="方正正粗黑简体" panose="02000000000000000000" pitchFamily="2" charset="-122"/>
              </a:rPr>
              <a:t>模板</a:t>
            </a:r>
            <a:endParaRPr lang="zh-CN" altLang="en-US" sz="4000" dirty="0">
              <a:solidFill>
                <a:schemeClr val="bg1"/>
              </a:solidFill>
              <a:latin typeface="方正正粗黑简体" panose="02000000000000000000" pitchFamily="2" charset="-122"/>
              <a:ea typeface="方正正粗黑简体" panose="02000000000000000000" pitchFamily="2" charset="-122"/>
            </a:endParaRP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64384" y="1175736"/>
            <a:ext cx="5415233" cy="2062130"/>
          </a:xfrm>
          <a:prstGeom prst="rect">
            <a:avLst/>
          </a:prstGeom>
        </p:spPr>
      </p:pic>
      <p:sp>
        <p:nvSpPr>
          <p:cNvPr id="16" name="TextBox 15"/>
          <p:cNvSpPr txBox="1"/>
          <p:nvPr/>
        </p:nvSpPr>
        <p:spPr>
          <a:xfrm>
            <a:off x="5928129" y="4525457"/>
            <a:ext cx="2100255"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汇报人：</a:t>
            </a:r>
            <a:r>
              <a:rPr lang="en-US" altLang="zh-CN" dirty="0" smtClean="0">
                <a:solidFill>
                  <a:schemeClr val="bg1"/>
                </a:solidFill>
                <a:latin typeface="微软雅黑" panose="020B0503020204020204" pitchFamily="34" charset="-122"/>
                <a:ea typeface="微软雅黑" panose="020B0503020204020204" pitchFamily="34" charset="-122"/>
              </a:rPr>
              <a:t>dzh0205</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653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37"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4"/>
                </p:tgtEl>
              </p:cMediaNode>
            </p:audio>
          </p:childTnLst>
        </p:cTn>
      </p:par>
    </p:tnLst>
    <p:bldLst>
      <p:bldP spid="2" grpId="0" animBg="1"/>
      <p:bldP spid="6"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培训学习情况</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a:off x="1486397" y="2401863"/>
            <a:ext cx="465137" cy="401637"/>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8" name="六边形 7"/>
          <p:cNvSpPr/>
          <p:nvPr/>
        </p:nvSpPr>
        <p:spPr>
          <a:xfrm>
            <a:off x="2902447" y="3754413"/>
            <a:ext cx="465137" cy="401637"/>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9" name="六边形 8"/>
          <p:cNvSpPr/>
          <p:nvPr/>
        </p:nvSpPr>
        <p:spPr>
          <a:xfrm>
            <a:off x="3924797" y="3836963"/>
            <a:ext cx="465137" cy="401637"/>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0" name="六边形 9"/>
          <p:cNvSpPr/>
          <p:nvPr/>
        </p:nvSpPr>
        <p:spPr>
          <a:xfrm>
            <a:off x="5283697" y="2441550"/>
            <a:ext cx="301625" cy="258763"/>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1" name="六边形 10"/>
          <p:cNvSpPr/>
          <p:nvPr/>
        </p:nvSpPr>
        <p:spPr>
          <a:xfrm>
            <a:off x="4610597" y="2287563"/>
            <a:ext cx="442912" cy="382587"/>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六边形 11"/>
          <p:cNvSpPr/>
          <p:nvPr/>
        </p:nvSpPr>
        <p:spPr>
          <a:xfrm>
            <a:off x="2640509" y="2001813"/>
            <a:ext cx="182563" cy="157162"/>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六边形 17"/>
          <p:cNvSpPr/>
          <p:nvPr/>
        </p:nvSpPr>
        <p:spPr>
          <a:xfrm>
            <a:off x="3734297" y="3751238"/>
            <a:ext cx="204787" cy="177800"/>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六边形 18"/>
          <p:cNvSpPr/>
          <p:nvPr/>
        </p:nvSpPr>
        <p:spPr>
          <a:xfrm>
            <a:off x="5039222" y="2670150"/>
            <a:ext cx="214312" cy="184150"/>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0" name="六边形 19"/>
          <p:cNvSpPr/>
          <p:nvPr/>
        </p:nvSpPr>
        <p:spPr>
          <a:xfrm>
            <a:off x="2329359" y="2185963"/>
            <a:ext cx="358775" cy="307975"/>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1" name="六边形 20"/>
          <p:cNvSpPr/>
          <p:nvPr/>
        </p:nvSpPr>
        <p:spPr>
          <a:xfrm>
            <a:off x="6453684" y="3697263"/>
            <a:ext cx="444500" cy="382587"/>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2" name="六边形 21"/>
          <p:cNvSpPr/>
          <p:nvPr/>
        </p:nvSpPr>
        <p:spPr>
          <a:xfrm>
            <a:off x="6998197" y="3654400"/>
            <a:ext cx="320675" cy="276225"/>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3" name="六边形 22"/>
          <p:cNvSpPr/>
          <p:nvPr/>
        </p:nvSpPr>
        <p:spPr>
          <a:xfrm>
            <a:off x="6904534" y="3989363"/>
            <a:ext cx="212725" cy="184150"/>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4" name="六边形 23"/>
          <p:cNvSpPr/>
          <p:nvPr/>
        </p:nvSpPr>
        <p:spPr>
          <a:xfrm>
            <a:off x="2019797" y="2454250"/>
            <a:ext cx="301625" cy="258763"/>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nvGrpSpPr>
          <p:cNvPr id="25" name="组合 24"/>
          <p:cNvGrpSpPr/>
          <p:nvPr/>
        </p:nvGrpSpPr>
        <p:grpSpPr>
          <a:xfrm>
            <a:off x="827584" y="2916213"/>
            <a:ext cx="2009775" cy="1733550"/>
            <a:chOff x="1620713" y="2772197"/>
            <a:chExt cx="2009775" cy="1733550"/>
          </a:xfrm>
        </p:grpSpPr>
        <p:sp>
          <p:nvSpPr>
            <p:cNvPr id="26" name="六边形 25"/>
            <p:cNvSpPr/>
            <p:nvPr/>
          </p:nvSpPr>
          <p:spPr>
            <a:xfrm>
              <a:off x="1620713" y="2772197"/>
              <a:ext cx="2009775" cy="1733550"/>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7" name="TextBox 1"/>
            <p:cNvSpPr txBox="1">
              <a:spLocks noChangeArrowheads="1"/>
            </p:cNvSpPr>
            <p:nvPr/>
          </p:nvSpPr>
          <p:spPr bwMode="auto">
            <a:xfrm>
              <a:off x="1996951" y="3651672"/>
              <a:ext cx="1241425" cy="400050"/>
            </a:xfrm>
            <a:prstGeom prst="rect">
              <a:avLst/>
            </a:prstGeom>
            <a:noFill/>
            <a:ln w="9525">
              <a:noFill/>
              <a:miter lim="800000"/>
              <a:headEnd/>
              <a:tailEnd/>
            </a:ln>
          </p:spPr>
          <p:txBody>
            <a:bodyPr>
              <a:spAutoFit/>
            </a:bodyPr>
            <a:lstStyle/>
            <a:p>
              <a:pPr algn="ctr"/>
              <a:r>
                <a:rPr lang="zh-CN" altLang="en-US" sz="2000" b="1">
                  <a:solidFill>
                    <a:srgbClr val="FFFFFF"/>
                  </a:solidFill>
                  <a:ea typeface="微软雅黑" pitchFamily="34" charset="-122"/>
                </a:rPr>
                <a:t>收入增加</a:t>
              </a:r>
            </a:p>
          </p:txBody>
        </p:sp>
        <p:sp>
          <p:nvSpPr>
            <p:cNvPr id="28" name="流程图: 联系 2"/>
            <p:cNvSpPr/>
            <p:nvPr/>
          </p:nvSpPr>
          <p:spPr>
            <a:xfrm>
              <a:off x="2423988" y="307699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grpSp>
      <p:grpSp>
        <p:nvGrpSpPr>
          <p:cNvPr id="29" name="组合 28"/>
          <p:cNvGrpSpPr/>
          <p:nvPr/>
        </p:nvGrpSpPr>
        <p:grpSpPr>
          <a:xfrm>
            <a:off x="2586534" y="1865288"/>
            <a:ext cx="2011363" cy="1733550"/>
            <a:chOff x="3379663" y="1721272"/>
            <a:chExt cx="2011363" cy="1733550"/>
          </a:xfrm>
        </p:grpSpPr>
        <p:sp>
          <p:nvSpPr>
            <p:cNvPr id="30" name="六边形 29"/>
            <p:cNvSpPr/>
            <p:nvPr/>
          </p:nvSpPr>
          <p:spPr>
            <a:xfrm>
              <a:off x="3379663" y="1721272"/>
              <a:ext cx="2011363" cy="1733550"/>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1" name="矩形 45"/>
            <p:cNvSpPr/>
            <p:nvPr/>
          </p:nvSpPr>
          <p:spPr>
            <a:xfrm>
              <a:off x="4205163" y="2065759"/>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2" name="TextBox 8"/>
            <p:cNvSpPr txBox="1">
              <a:spLocks noChangeArrowheads="1"/>
            </p:cNvSpPr>
            <p:nvPr/>
          </p:nvSpPr>
          <p:spPr bwMode="auto">
            <a:xfrm>
              <a:off x="3824163" y="2572172"/>
              <a:ext cx="1139825" cy="707886"/>
            </a:xfrm>
            <a:prstGeom prst="rect">
              <a:avLst/>
            </a:prstGeom>
            <a:noFill/>
            <a:ln w="9525">
              <a:noFill/>
              <a:miter lim="800000"/>
              <a:headEnd/>
              <a:tailEnd/>
            </a:ln>
          </p:spPr>
          <p:txBody>
            <a:bodyPr>
              <a:spAutoFit/>
            </a:bodyPr>
            <a:lstStyle/>
            <a:p>
              <a:pPr algn="ctr"/>
              <a:r>
                <a:rPr lang="zh-CN" altLang="en-US" sz="2000" b="1" dirty="0" smtClean="0">
                  <a:solidFill>
                    <a:srgbClr val="FFFFFF"/>
                  </a:solidFill>
                  <a:ea typeface="微软雅黑" pitchFamily="34" charset="-122"/>
                </a:rPr>
                <a:t>新的</a:t>
              </a:r>
              <a:endParaRPr lang="en-US" altLang="zh-CN" sz="2000" b="1" dirty="0" smtClean="0">
                <a:solidFill>
                  <a:srgbClr val="FFFFFF"/>
                </a:solidFill>
                <a:ea typeface="微软雅黑" pitchFamily="34" charset="-122"/>
              </a:endParaRPr>
            </a:p>
            <a:p>
              <a:pPr algn="ctr"/>
              <a:r>
                <a:rPr lang="zh-CN" altLang="en-US" sz="2000" b="1" dirty="0" smtClean="0">
                  <a:solidFill>
                    <a:srgbClr val="FFFFFF"/>
                  </a:solidFill>
                  <a:ea typeface="微软雅黑" pitchFamily="34" charset="-122"/>
                </a:rPr>
                <a:t>视野</a:t>
              </a:r>
              <a:endParaRPr lang="zh-CN" altLang="en-US" sz="2000" b="1" dirty="0">
                <a:solidFill>
                  <a:srgbClr val="FFFFFF"/>
                </a:solidFill>
                <a:ea typeface="微软雅黑" pitchFamily="34" charset="-122"/>
              </a:endParaRPr>
            </a:p>
          </p:txBody>
        </p:sp>
      </p:grpSp>
      <p:grpSp>
        <p:nvGrpSpPr>
          <p:cNvPr id="33" name="组合 32"/>
          <p:cNvGrpSpPr/>
          <p:nvPr/>
        </p:nvGrpSpPr>
        <p:grpSpPr>
          <a:xfrm>
            <a:off x="4393109" y="2924150"/>
            <a:ext cx="2011363" cy="1733550"/>
            <a:chOff x="5186238" y="2780134"/>
            <a:chExt cx="2011363" cy="1733550"/>
          </a:xfrm>
        </p:grpSpPr>
        <p:sp>
          <p:nvSpPr>
            <p:cNvPr id="34" name="六边形 33"/>
            <p:cNvSpPr/>
            <p:nvPr/>
          </p:nvSpPr>
          <p:spPr>
            <a:xfrm>
              <a:off x="5186238" y="2780134"/>
              <a:ext cx="2011363" cy="1733550"/>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5" name="圆角矩形 51"/>
            <p:cNvSpPr/>
            <p:nvPr/>
          </p:nvSpPr>
          <p:spPr>
            <a:xfrm flipH="1">
              <a:off x="5965701" y="3110334"/>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6" name="TextBox 11"/>
            <p:cNvSpPr txBox="1">
              <a:spLocks noChangeArrowheads="1"/>
            </p:cNvSpPr>
            <p:nvPr/>
          </p:nvSpPr>
          <p:spPr bwMode="auto">
            <a:xfrm>
              <a:off x="5570413" y="3642147"/>
              <a:ext cx="1243013" cy="400050"/>
            </a:xfrm>
            <a:prstGeom prst="rect">
              <a:avLst/>
            </a:prstGeom>
            <a:noFill/>
            <a:ln w="9525">
              <a:noFill/>
              <a:miter lim="800000"/>
              <a:headEnd/>
              <a:tailEnd/>
            </a:ln>
          </p:spPr>
          <p:txBody>
            <a:bodyPr>
              <a:spAutoFit/>
            </a:bodyPr>
            <a:lstStyle/>
            <a:p>
              <a:pPr algn="ctr"/>
              <a:r>
                <a:rPr lang="zh-CN" altLang="en-US" sz="2000" b="1" dirty="0" smtClean="0">
                  <a:solidFill>
                    <a:srgbClr val="FFFFFF"/>
                  </a:solidFill>
                  <a:ea typeface="微软雅黑" pitchFamily="34" charset="-122"/>
                </a:rPr>
                <a:t>新的知识</a:t>
              </a:r>
              <a:endParaRPr lang="zh-CN" altLang="en-US" sz="2000" b="1" dirty="0">
                <a:solidFill>
                  <a:srgbClr val="FFFFFF"/>
                </a:solidFill>
                <a:ea typeface="微软雅黑" pitchFamily="34" charset="-122"/>
              </a:endParaRPr>
            </a:p>
          </p:txBody>
        </p:sp>
      </p:grpSp>
      <p:grpSp>
        <p:nvGrpSpPr>
          <p:cNvPr id="37" name="组合 36"/>
          <p:cNvGrpSpPr/>
          <p:nvPr/>
        </p:nvGrpSpPr>
        <p:grpSpPr>
          <a:xfrm>
            <a:off x="6161584" y="1857350"/>
            <a:ext cx="2009775" cy="1733550"/>
            <a:chOff x="6954713" y="1713334"/>
            <a:chExt cx="2009775" cy="1733550"/>
          </a:xfrm>
        </p:grpSpPr>
        <p:sp>
          <p:nvSpPr>
            <p:cNvPr id="38" name="六边形 37"/>
            <p:cNvSpPr/>
            <p:nvPr/>
          </p:nvSpPr>
          <p:spPr>
            <a:xfrm>
              <a:off x="6954713" y="1713334"/>
              <a:ext cx="2009775" cy="1733550"/>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9" name="流程图: 联系 56"/>
            <p:cNvSpPr/>
            <p:nvPr/>
          </p:nvSpPr>
          <p:spPr>
            <a:xfrm>
              <a:off x="7797676" y="1992734"/>
              <a:ext cx="303212" cy="422275"/>
            </a:xfrm>
            <a:custGeom>
              <a:avLst/>
              <a:gdLst/>
              <a:ahLst/>
              <a:cxnLst/>
              <a:rect l="l" t="t" r="r" b="b"/>
              <a:pathLst>
                <a:path w="595312" h="826293">
                  <a:moveTo>
                    <a:pt x="296986" y="34194"/>
                  </a:moveTo>
                  <a:cubicBezTo>
                    <a:pt x="150533" y="34194"/>
                    <a:pt x="31810" y="152917"/>
                    <a:pt x="31810" y="299370"/>
                  </a:cubicBezTo>
                  <a:cubicBezTo>
                    <a:pt x="31810" y="404714"/>
                    <a:pt x="93237" y="495710"/>
                    <a:pt x="182627" y="537660"/>
                  </a:cubicBezTo>
                  <a:lnTo>
                    <a:pt x="184845" y="545529"/>
                  </a:lnTo>
                  <a:lnTo>
                    <a:pt x="186214" y="545304"/>
                  </a:lnTo>
                  <a:lnTo>
                    <a:pt x="192968" y="574347"/>
                  </a:lnTo>
                  <a:lnTo>
                    <a:pt x="193290" y="575489"/>
                  </a:lnTo>
                  <a:lnTo>
                    <a:pt x="193226" y="575453"/>
                  </a:lnTo>
                  <a:lnTo>
                    <a:pt x="210026" y="647697"/>
                  </a:lnTo>
                  <a:lnTo>
                    <a:pt x="208599" y="648045"/>
                  </a:lnTo>
                  <a:lnTo>
                    <a:pt x="273368" y="647283"/>
                  </a:lnTo>
                  <a:lnTo>
                    <a:pt x="273368" y="514349"/>
                  </a:lnTo>
                  <a:lnTo>
                    <a:pt x="319087" y="514349"/>
                  </a:lnTo>
                  <a:lnTo>
                    <a:pt x="319087" y="646745"/>
                  </a:lnTo>
                  <a:lnTo>
                    <a:pt x="390552" y="645904"/>
                  </a:lnTo>
                  <a:lnTo>
                    <a:pt x="388142" y="645316"/>
                  </a:lnTo>
                  <a:lnTo>
                    <a:pt x="404872" y="573378"/>
                  </a:lnTo>
                  <a:cubicBezTo>
                    <a:pt x="403310" y="574897"/>
                    <a:pt x="401432" y="575587"/>
                    <a:pt x="399545" y="576258"/>
                  </a:cubicBezTo>
                  <a:lnTo>
                    <a:pt x="407038" y="539998"/>
                  </a:lnTo>
                  <a:cubicBezTo>
                    <a:pt x="498685" y="498719"/>
                    <a:pt x="562162" y="406458"/>
                    <a:pt x="562162" y="299370"/>
                  </a:cubicBezTo>
                  <a:cubicBezTo>
                    <a:pt x="562162" y="152917"/>
                    <a:pt x="443439" y="34194"/>
                    <a:pt x="296986" y="34194"/>
                  </a:cubicBezTo>
                  <a:close/>
                  <a:moveTo>
                    <a:pt x="297656" y="0"/>
                  </a:moveTo>
                  <a:cubicBezTo>
                    <a:pt x="462047" y="0"/>
                    <a:pt x="595312" y="133265"/>
                    <a:pt x="595312" y="297656"/>
                  </a:cubicBezTo>
                  <a:cubicBezTo>
                    <a:pt x="595312" y="410299"/>
                    <a:pt x="532742" y="508329"/>
                    <a:pt x="438573" y="555157"/>
                  </a:cubicBezTo>
                  <a:lnTo>
                    <a:pt x="407666" y="650078"/>
                  </a:lnTo>
                  <a:lnTo>
                    <a:pt x="400101" y="648233"/>
                  </a:lnTo>
                  <a:lnTo>
                    <a:pt x="400275" y="656999"/>
                  </a:lnTo>
                  <a:cubicBezTo>
                    <a:pt x="400123" y="656041"/>
                    <a:pt x="399871" y="650619"/>
                    <a:pt x="399829" y="651730"/>
                  </a:cubicBezTo>
                  <a:lnTo>
                    <a:pt x="400052" y="662936"/>
                  </a:lnTo>
                  <a:lnTo>
                    <a:pt x="319087" y="662936"/>
                  </a:lnTo>
                  <a:lnTo>
                    <a:pt x="319087" y="675380"/>
                  </a:lnTo>
                  <a:cubicBezTo>
                    <a:pt x="367743" y="678023"/>
                    <a:pt x="404813" y="696667"/>
                    <a:pt x="404813" y="719137"/>
                  </a:cubicBezTo>
                  <a:cubicBezTo>
                    <a:pt x="404813" y="733486"/>
                    <a:pt x="389698" y="746274"/>
                    <a:pt x="365852" y="753802"/>
                  </a:cubicBezTo>
                  <a:lnTo>
                    <a:pt x="302422" y="826293"/>
                  </a:lnTo>
                  <a:lnTo>
                    <a:pt x="238994" y="753805"/>
                  </a:lnTo>
                  <a:cubicBezTo>
                    <a:pt x="215144" y="746277"/>
                    <a:pt x="200025" y="733487"/>
                    <a:pt x="200025" y="719137"/>
                  </a:cubicBezTo>
                  <a:cubicBezTo>
                    <a:pt x="200025" y="698623"/>
                    <a:pt x="230920" y="681299"/>
                    <a:pt x="273368" y="676485"/>
                  </a:cubicBezTo>
                  <a:lnTo>
                    <a:pt x="273368" y="662936"/>
                  </a:lnTo>
                  <a:lnTo>
                    <a:pt x="197645" y="662936"/>
                  </a:lnTo>
                  <a:lnTo>
                    <a:pt x="197645" y="650717"/>
                  </a:lnTo>
                  <a:lnTo>
                    <a:pt x="190502" y="652459"/>
                  </a:lnTo>
                  <a:lnTo>
                    <a:pt x="159343" y="556762"/>
                  </a:lnTo>
                  <a:cubicBezTo>
                    <a:pt x="63794" y="510234"/>
                    <a:pt x="0" y="411395"/>
                    <a:pt x="0" y="297656"/>
                  </a:cubicBezTo>
                  <a:cubicBezTo>
                    <a:pt x="0" y="133265"/>
                    <a:pt x="133265" y="0"/>
                    <a:pt x="2976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solidFill>
                  <a:srgbClr val="FFFFFF"/>
                </a:solidFill>
              </a:endParaRPr>
            </a:p>
          </p:txBody>
        </p:sp>
        <p:sp>
          <p:nvSpPr>
            <p:cNvPr id="40" name="TextBox 4"/>
            <p:cNvSpPr txBox="1">
              <a:spLocks noChangeArrowheads="1"/>
            </p:cNvSpPr>
            <p:nvPr/>
          </p:nvSpPr>
          <p:spPr bwMode="auto">
            <a:xfrm>
              <a:off x="7805613" y="1978447"/>
              <a:ext cx="241300" cy="369887"/>
            </a:xfrm>
            <a:prstGeom prst="rect">
              <a:avLst/>
            </a:prstGeom>
            <a:noFill/>
            <a:ln w="9525">
              <a:noFill/>
              <a:miter lim="800000"/>
              <a:headEnd/>
              <a:tailEnd/>
            </a:ln>
          </p:spPr>
          <p:txBody>
            <a:bodyPr>
              <a:spAutoFit/>
            </a:bodyPr>
            <a:lstStyle/>
            <a:p>
              <a:r>
                <a:rPr lang="en-US" altLang="zh-CN" b="1">
                  <a:solidFill>
                    <a:srgbClr val="FFFFFF"/>
                  </a:solidFill>
                  <a:ea typeface="微软雅黑" pitchFamily="34" charset="-122"/>
                </a:rPr>
                <a:t>$</a:t>
              </a:r>
              <a:endParaRPr lang="zh-CN" altLang="en-US" b="1">
                <a:solidFill>
                  <a:srgbClr val="FFFFFF"/>
                </a:solidFill>
                <a:ea typeface="微软雅黑" pitchFamily="34" charset="-122"/>
              </a:endParaRPr>
            </a:p>
          </p:txBody>
        </p:sp>
        <p:sp>
          <p:nvSpPr>
            <p:cNvPr id="41" name="TextBox 12"/>
            <p:cNvSpPr txBox="1">
              <a:spLocks noChangeArrowheads="1"/>
            </p:cNvSpPr>
            <p:nvPr/>
          </p:nvSpPr>
          <p:spPr bwMode="auto">
            <a:xfrm>
              <a:off x="7335713" y="2570584"/>
              <a:ext cx="1241425" cy="400050"/>
            </a:xfrm>
            <a:prstGeom prst="rect">
              <a:avLst/>
            </a:prstGeom>
            <a:noFill/>
            <a:ln w="9525">
              <a:noFill/>
              <a:miter lim="800000"/>
              <a:headEnd/>
              <a:tailEnd/>
            </a:ln>
          </p:spPr>
          <p:txBody>
            <a:bodyPr>
              <a:spAutoFit/>
            </a:bodyPr>
            <a:lstStyle/>
            <a:p>
              <a:pPr algn="ctr"/>
              <a:r>
                <a:rPr lang="zh-CN" altLang="en-US" sz="2000" b="1">
                  <a:solidFill>
                    <a:srgbClr val="FFFFFF"/>
                  </a:solidFill>
                  <a:ea typeface="微软雅黑" pitchFamily="34" charset="-122"/>
                </a:rPr>
                <a:t>新的观点</a:t>
              </a:r>
            </a:p>
          </p:txBody>
        </p:sp>
      </p:grpSp>
    </p:spTree>
    <p:extLst>
      <p:ext uri="{BB962C8B-B14F-4D97-AF65-F5344CB8AC3E}">
        <p14:creationId xmlns:p14="http://schemas.microsoft.com/office/powerpoint/2010/main" val="16717835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animEffect transition="in" filter="fade">
                                      <p:cBhvr>
                                        <p:cTn id="25" dur="500"/>
                                        <p:tgtEl>
                                          <p:spTgt spid="2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down)">
                                      <p:cBhvr>
                                        <p:cTn id="56" dur="500"/>
                                        <p:tgtEl>
                                          <p:spTgt spid="24"/>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down)">
                                      <p:cBhvr>
                                        <p:cTn id="59" dur="500"/>
                                        <p:tgtEl>
                                          <p:spTgt spid="12"/>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wipe(down)">
                                      <p:cBhvr>
                                        <p:cTn id="65" dur="500"/>
                                        <p:tgtEl>
                                          <p:spTgt spid="22"/>
                                        </p:tgtEl>
                                      </p:cBhvr>
                                    </p:animEffect>
                                  </p:childTnLst>
                                </p:cTn>
                              </p:par>
                            </p:childTnLst>
                          </p:cTn>
                        </p:par>
                        <p:par>
                          <p:cTn id="66" fill="hold">
                            <p:stCondLst>
                              <p:cond delay="3500"/>
                            </p:stCondLst>
                            <p:childTnLst>
                              <p:par>
                                <p:cTn id="67" presetID="2" presetClass="entr" presetSubtype="8"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0-#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0-#ppt_w/2"/>
                                          </p:val>
                                        </p:tav>
                                        <p:tav tm="100000">
                                          <p:val>
                                            <p:strVal val="#ppt_x"/>
                                          </p:val>
                                        </p:tav>
                                      </p:tavLst>
                                    </p:anim>
                                    <p:anim calcmode="lin" valueType="num">
                                      <p:cBhvr additive="base">
                                        <p:cTn id="74" dur="500" fill="hold"/>
                                        <p:tgtEl>
                                          <p:spTgt spid="9"/>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500" fill="hold"/>
                                        <p:tgtEl>
                                          <p:spTgt spid="19"/>
                                        </p:tgtEl>
                                        <p:attrNameLst>
                                          <p:attrName>ppt_x</p:attrName>
                                        </p:attrNameLst>
                                      </p:cBhvr>
                                      <p:tavLst>
                                        <p:tav tm="0">
                                          <p:val>
                                            <p:strVal val="0-#ppt_w/2"/>
                                          </p:val>
                                        </p:tav>
                                        <p:tav tm="100000">
                                          <p:val>
                                            <p:strVal val="#ppt_x"/>
                                          </p:val>
                                        </p:tav>
                                      </p:tavLst>
                                    </p:anim>
                                    <p:anim calcmode="lin" valueType="num">
                                      <p:cBhvr additive="base">
                                        <p:cTn id="78" dur="500" fill="hold"/>
                                        <p:tgtEl>
                                          <p:spTgt spid="19"/>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0-#ppt_w/2"/>
                                          </p:val>
                                        </p:tav>
                                        <p:tav tm="100000">
                                          <p:val>
                                            <p:strVal val="#ppt_x"/>
                                          </p:val>
                                        </p:tav>
                                      </p:tavLst>
                                    </p:anim>
                                    <p:anim calcmode="lin" valueType="num">
                                      <p:cBhvr additive="base">
                                        <p:cTn id="82"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1" grpId="0" animBg="1"/>
      <p:bldP spid="12" grpId="0" animBg="1"/>
      <p:bldP spid="18" grpId="0" animBg="1"/>
      <p:bldP spid="19" grpId="0" animBg="1"/>
      <p:bldP spid="20" grpId="0" animBg="1"/>
      <p:bldP spid="21" grpId="0" animBg="1"/>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617818" y="2195775"/>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2</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115614" y="2645246"/>
            <a:ext cx="3046189" cy="523220"/>
          </a:xfrm>
          <a:prstGeom prst="rect">
            <a:avLst/>
          </a:prstGeom>
          <a:noFill/>
        </p:spPr>
        <p:txBody>
          <a:bodyPr wrap="square">
            <a:spAutoFit/>
          </a:bodyPr>
          <a:lstStyle/>
          <a:p>
            <a:pPr fontAlgn="auto">
              <a:spcBef>
                <a:spcPts val="0"/>
              </a:spcBef>
              <a:spcAft>
                <a:spcPts val="0"/>
              </a:spcAft>
              <a:defRPr/>
            </a:pPr>
            <a:r>
              <a:rPr lang="zh-CN" altLang="en-US" sz="2800" dirty="0">
                <a:solidFill>
                  <a:schemeClr val="bg1"/>
                </a:solidFill>
                <a:latin typeface="微软雅黑" panose="020B0503020204020204" pitchFamily="34" charset="-122"/>
                <a:ea typeface="微软雅黑" panose="020B0503020204020204" pitchFamily="34" charset="-122"/>
              </a:rPr>
              <a:t>前一阶段工作总结</a:t>
            </a:r>
          </a:p>
        </p:txBody>
      </p:sp>
      <p:cxnSp>
        <p:nvCxnSpPr>
          <p:cNvPr id="34" name="直接连接符 33"/>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右箭头 49"/>
          <p:cNvSpPr/>
          <p:nvPr/>
        </p:nvSpPr>
        <p:spPr>
          <a:xfrm>
            <a:off x="3304113" y="350568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482836" y="3442274"/>
            <a:ext cx="1491114" cy="307777"/>
          </a:xfrm>
          <a:prstGeom prst="rect">
            <a:avLst/>
          </a:prstGeom>
          <a:noFill/>
        </p:spPr>
        <p:txBody>
          <a:bodyPr wrap="none" rtlCol="0">
            <a:spAutoFit/>
          </a:bodyPr>
          <a:lstStyle/>
          <a:p>
            <a:r>
              <a:rPr lang="zh-CN" altLang="en-US" sz="1400" dirty="0">
                <a:solidFill>
                  <a:schemeClr val="bg1"/>
                </a:solidFill>
              </a:rPr>
              <a:t>宏观环境的影响 </a:t>
            </a:r>
          </a:p>
        </p:txBody>
      </p:sp>
      <p:sp>
        <p:nvSpPr>
          <p:cNvPr id="52" name="右箭头 51"/>
          <p:cNvSpPr/>
          <p:nvPr/>
        </p:nvSpPr>
        <p:spPr>
          <a:xfrm>
            <a:off x="5320337" y="350568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471323" y="3442274"/>
            <a:ext cx="1620957" cy="307777"/>
          </a:xfrm>
          <a:prstGeom prst="rect">
            <a:avLst/>
          </a:prstGeom>
          <a:noFill/>
        </p:spPr>
        <p:txBody>
          <a:bodyPr wrap="none" rtlCol="0">
            <a:spAutoFit/>
          </a:bodyPr>
          <a:lstStyle/>
          <a:p>
            <a:r>
              <a:rPr lang="zh-CN" altLang="en-US" sz="1400" dirty="0">
                <a:solidFill>
                  <a:schemeClr val="bg1"/>
                </a:solidFill>
              </a:rPr>
              <a:t>自身对目标的重视</a:t>
            </a:r>
          </a:p>
        </p:txBody>
      </p:sp>
      <p:sp>
        <p:nvSpPr>
          <p:cNvPr id="54" name="右箭头 53"/>
          <p:cNvSpPr/>
          <p:nvPr/>
        </p:nvSpPr>
        <p:spPr>
          <a:xfrm>
            <a:off x="3289653" y="385962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TextBox 54"/>
          <p:cNvSpPr txBox="1"/>
          <p:nvPr/>
        </p:nvSpPr>
        <p:spPr>
          <a:xfrm>
            <a:off x="3475866" y="3796217"/>
            <a:ext cx="1800493" cy="307777"/>
          </a:xfrm>
          <a:prstGeom prst="rect">
            <a:avLst/>
          </a:prstGeom>
          <a:noFill/>
        </p:spPr>
        <p:txBody>
          <a:bodyPr wrap="none" rtlCol="0">
            <a:spAutoFit/>
          </a:bodyPr>
          <a:lstStyle/>
          <a:p>
            <a:r>
              <a:rPr lang="zh-CN" altLang="en-US" sz="1400" dirty="0">
                <a:solidFill>
                  <a:schemeClr val="bg1"/>
                </a:solidFill>
              </a:rPr>
              <a:t>公司给予的大力支持</a:t>
            </a:r>
          </a:p>
        </p:txBody>
      </p:sp>
      <p:sp>
        <p:nvSpPr>
          <p:cNvPr id="56" name="右箭头 55"/>
          <p:cNvSpPr/>
          <p:nvPr/>
        </p:nvSpPr>
        <p:spPr>
          <a:xfrm>
            <a:off x="5305877" y="385962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TextBox 56"/>
          <p:cNvSpPr txBox="1"/>
          <p:nvPr/>
        </p:nvSpPr>
        <p:spPr>
          <a:xfrm>
            <a:off x="5456863" y="3796217"/>
            <a:ext cx="1441420" cy="307777"/>
          </a:xfrm>
          <a:prstGeom prst="rect">
            <a:avLst/>
          </a:prstGeom>
          <a:noFill/>
        </p:spPr>
        <p:txBody>
          <a:bodyPr wrap="none" rtlCol="0">
            <a:spAutoFit/>
          </a:bodyPr>
          <a:lstStyle/>
          <a:p>
            <a:r>
              <a:rPr lang="zh-CN" altLang="en-US" sz="1400" dirty="0">
                <a:solidFill>
                  <a:schemeClr val="bg1"/>
                </a:solidFill>
              </a:rPr>
              <a:t>自身能力的提升</a:t>
            </a:r>
          </a:p>
        </p:txBody>
      </p:sp>
      <p:sp>
        <p:nvSpPr>
          <p:cNvPr id="58" name="右箭头 57"/>
          <p:cNvSpPr/>
          <p:nvPr/>
        </p:nvSpPr>
        <p:spPr>
          <a:xfrm>
            <a:off x="3289653" y="421966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TextBox 58"/>
          <p:cNvSpPr txBox="1"/>
          <p:nvPr/>
        </p:nvSpPr>
        <p:spPr>
          <a:xfrm>
            <a:off x="3468376" y="4156257"/>
            <a:ext cx="1441420" cy="307777"/>
          </a:xfrm>
          <a:prstGeom prst="rect">
            <a:avLst/>
          </a:prstGeom>
          <a:noFill/>
        </p:spPr>
        <p:txBody>
          <a:bodyPr wrap="none" rtlCol="0">
            <a:spAutoFit/>
          </a:bodyPr>
          <a:lstStyle/>
          <a:p>
            <a:r>
              <a:rPr lang="zh-CN" altLang="en-US" sz="1400" dirty="0">
                <a:solidFill>
                  <a:schemeClr val="bg1"/>
                </a:solidFill>
              </a:rPr>
              <a:t>竞争对手的影响</a:t>
            </a:r>
          </a:p>
        </p:txBody>
      </p:sp>
      <p:sp>
        <p:nvSpPr>
          <p:cNvPr id="60" name="右箭头 59"/>
          <p:cNvSpPr/>
          <p:nvPr/>
        </p:nvSpPr>
        <p:spPr>
          <a:xfrm>
            <a:off x="5305877" y="421966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TextBox 60"/>
          <p:cNvSpPr txBox="1"/>
          <p:nvPr/>
        </p:nvSpPr>
        <p:spPr>
          <a:xfrm>
            <a:off x="5456863" y="4156257"/>
            <a:ext cx="1620957" cy="307777"/>
          </a:xfrm>
          <a:prstGeom prst="rect">
            <a:avLst/>
          </a:prstGeom>
          <a:noFill/>
        </p:spPr>
        <p:txBody>
          <a:bodyPr wrap="none" rtlCol="0">
            <a:spAutoFit/>
          </a:bodyPr>
          <a:lstStyle/>
          <a:p>
            <a:r>
              <a:rPr lang="zh-CN" altLang="en-US" sz="1400" dirty="0">
                <a:solidFill>
                  <a:schemeClr val="bg1"/>
                </a:solidFill>
              </a:rPr>
              <a:t>对市场的了解认知</a:t>
            </a:r>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1801" y="337220"/>
            <a:ext cx="2458242" cy="936103"/>
          </a:xfrm>
          <a:prstGeom prst="rect">
            <a:avLst/>
          </a:prstGeom>
        </p:spPr>
      </p:pic>
    </p:spTree>
    <p:extLst>
      <p:ext uri="{BB962C8B-B14F-4D97-AF65-F5344CB8AC3E}">
        <p14:creationId xmlns:p14="http://schemas.microsoft.com/office/powerpoint/2010/main" val="42619399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fade">
                                      <p:cBhvr>
                                        <p:cTn id="21" dur="750"/>
                                        <p:tgtEl>
                                          <p:spTgt spid="34"/>
                                        </p:tgtEl>
                                      </p:cBhvr>
                                    </p:animEffect>
                                    <p:anim calcmode="lin" valueType="num">
                                      <p:cBhvr>
                                        <p:cTn id="22" dur="750" fill="hold"/>
                                        <p:tgtEl>
                                          <p:spTgt spid="34"/>
                                        </p:tgtEl>
                                        <p:attrNameLst>
                                          <p:attrName>ppt_x</p:attrName>
                                        </p:attrNameLst>
                                      </p:cBhvr>
                                      <p:tavLst>
                                        <p:tav tm="0">
                                          <p:val>
                                            <p:strVal val="#ppt_x"/>
                                          </p:val>
                                        </p:tav>
                                        <p:tav tm="100000">
                                          <p:val>
                                            <p:strVal val="#ppt_x"/>
                                          </p:val>
                                        </p:tav>
                                      </p:tavLst>
                                    </p:anim>
                                    <p:anim calcmode="lin" valueType="num">
                                      <p:cBhvr>
                                        <p:cTn id="23" dur="750" fill="hold"/>
                                        <p:tgtEl>
                                          <p:spTgt spid="34"/>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ppt_x"/>
                                          </p:val>
                                        </p:tav>
                                        <p:tav tm="100000">
                                          <p:val>
                                            <p:strVal val="#ppt_x"/>
                                          </p:val>
                                        </p:tav>
                                      </p:tavLst>
                                    </p:anim>
                                    <p:anim calcmode="lin" valueType="num">
                                      <p:cBhvr additive="base">
                                        <p:cTn id="46" dur="500" fill="hold"/>
                                        <p:tgtEl>
                                          <p:spTgt spid="5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additive="base">
                                        <p:cTn id="65" dur="500" fill="hold"/>
                                        <p:tgtEl>
                                          <p:spTgt spid="59"/>
                                        </p:tgtEl>
                                        <p:attrNameLst>
                                          <p:attrName>ppt_x</p:attrName>
                                        </p:attrNameLst>
                                      </p:cBhvr>
                                      <p:tavLst>
                                        <p:tav tm="0">
                                          <p:val>
                                            <p:strVal val="#ppt_x"/>
                                          </p:val>
                                        </p:tav>
                                        <p:tav tm="100000">
                                          <p:val>
                                            <p:strVal val="#ppt_x"/>
                                          </p:val>
                                        </p:tav>
                                      </p:tavLst>
                                    </p:anim>
                                    <p:anim calcmode="lin" valueType="num">
                                      <p:cBhvr additive="base">
                                        <p:cTn id="66" dur="500" fill="hold"/>
                                        <p:tgtEl>
                                          <p:spTgt spid="5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 calcmode="lin" valueType="num">
                                      <p:cBhvr additive="base">
                                        <p:cTn id="69" dur="500" fill="hold"/>
                                        <p:tgtEl>
                                          <p:spTgt spid="58"/>
                                        </p:tgtEl>
                                        <p:attrNameLst>
                                          <p:attrName>ppt_x</p:attrName>
                                        </p:attrNameLst>
                                      </p:cBhvr>
                                      <p:tavLst>
                                        <p:tav tm="0">
                                          <p:val>
                                            <p:strVal val="#ppt_x"/>
                                          </p:val>
                                        </p:tav>
                                        <p:tav tm="100000">
                                          <p:val>
                                            <p:strVal val="#ppt_x"/>
                                          </p:val>
                                        </p:tav>
                                      </p:tavLst>
                                    </p:anim>
                                    <p:anim calcmode="lin" valueType="num">
                                      <p:cBhvr additive="base">
                                        <p:cTn id="70" dur="500" fill="hold"/>
                                        <p:tgtEl>
                                          <p:spTgt spid="5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 calcmode="lin" valueType="num">
                                      <p:cBhvr additive="base">
                                        <p:cTn id="73" dur="500" fill="hold"/>
                                        <p:tgtEl>
                                          <p:spTgt spid="61"/>
                                        </p:tgtEl>
                                        <p:attrNameLst>
                                          <p:attrName>ppt_x</p:attrName>
                                        </p:attrNameLst>
                                      </p:cBhvr>
                                      <p:tavLst>
                                        <p:tav tm="0">
                                          <p:val>
                                            <p:strVal val="#ppt_x"/>
                                          </p:val>
                                        </p:tav>
                                        <p:tav tm="100000">
                                          <p:val>
                                            <p:strVal val="#ppt_x"/>
                                          </p:val>
                                        </p:tav>
                                      </p:tavLst>
                                    </p:anim>
                                    <p:anim calcmode="lin" valueType="num">
                                      <p:cBhvr additive="base">
                                        <p:cTn id="74" dur="500" fill="hold"/>
                                        <p:tgtEl>
                                          <p:spTgt spid="6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60"/>
                                        </p:tgtEl>
                                        <p:attrNameLst>
                                          <p:attrName>style.visibility</p:attrName>
                                        </p:attrNameLst>
                                      </p:cBhvr>
                                      <p:to>
                                        <p:strVal val="visible"/>
                                      </p:to>
                                    </p:set>
                                    <p:anim calcmode="lin" valueType="num">
                                      <p:cBhvr additive="base">
                                        <p:cTn id="77" dur="500" fill="hold"/>
                                        <p:tgtEl>
                                          <p:spTgt spid="60"/>
                                        </p:tgtEl>
                                        <p:attrNameLst>
                                          <p:attrName>ppt_x</p:attrName>
                                        </p:attrNameLst>
                                      </p:cBhvr>
                                      <p:tavLst>
                                        <p:tav tm="0">
                                          <p:val>
                                            <p:strVal val="#ppt_x"/>
                                          </p:val>
                                        </p:tav>
                                        <p:tav tm="100000">
                                          <p:val>
                                            <p:strVal val="#ppt_x"/>
                                          </p:val>
                                        </p:tav>
                                      </p:tavLst>
                                    </p:anim>
                                    <p:anim calcmode="lin" valueType="num">
                                      <p:cBhvr additive="base">
                                        <p:cTn id="78" dur="500" fill="hold"/>
                                        <p:tgtEl>
                                          <p:spTgt spid="60"/>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8"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additive="base">
                                        <p:cTn id="82" dur="500" fill="hold"/>
                                        <p:tgtEl>
                                          <p:spTgt spid="22"/>
                                        </p:tgtEl>
                                        <p:attrNameLst>
                                          <p:attrName>ppt_x</p:attrName>
                                        </p:attrNameLst>
                                      </p:cBhvr>
                                      <p:tavLst>
                                        <p:tav tm="0">
                                          <p:val>
                                            <p:strVal val="0-#ppt_w/2"/>
                                          </p:val>
                                        </p:tav>
                                        <p:tav tm="100000">
                                          <p:val>
                                            <p:strVal val="#ppt_x"/>
                                          </p:val>
                                        </p:tav>
                                      </p:tavLst>
                                    </p:anim>
                                    <p:anim calcmode="lin" valueType="num">
                                      <p:cBhvr additive="base">
                                        <p:cTn id="8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2" grpId="0"/>
      <p:bldP spid="33" grpId="0"/>
      <p:bldP spid="50" grpId="0" animBg="1"/>
      <p:bldP spid="51" grpId="0"/>
      <p:bldP spid="52" grpId="0" animBg="1"/>
      <p:bldP spid="53" grpId="0"/>
      <p:bldP spid="54" grpId="0" animBg="1"/>
      <p:bldP spid="55" grpId="0"/>
      <p:bldP spid="56" grpId="0" animBg="1"/>
      <p:bldP spid="57" grpId="0"/>
      <p:bldP spid="58" grpId="0" animBg="1"/>
      <p:bldP spid="59" grpId="0"/>
      <p:bldP spid="60" grpId="0" animBg="1"/>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宏观环境的影响</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椭圆形标注 6"/>
          <p:cNvSpPr/>
          <p:nvPr/>
        </p:nvSpPr>
        <p:spPr>
          <a:xfrm rot="13890513">
            <a:off x="4216095" y="1532741"/>
            <a:ext cx="1313909" cy="1313909"/>
          </a:xfrm>
          <a:prstGeom prst="wedgeEllipseCallou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499992" y="175083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868144" y="2909960"/>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0" name="矩形 9"/>
          <p:cNvSpPr/>
          <p:nvPr/>
        </p:nvSpPr>
        <p:spPr>
          <a:xfrm>
            <a:off x="5868144" y="133878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6012160" y="1667076"/>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9055605">
            <a:off x="3915045" y="2494478"/>
            <a:ext cx="1313909" cy="1313909"/>
          </a:xfrm>
          <a:prstGeom prst="wedgeEllipseCallou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156991" y="2861856"/>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9" name="矩形 18"/>
          <p:cNvSpPr/>
          <p:nvPr/>
        </p:nvSpPr>
        <p:spPr>
          <a:xfrm flipH="1">
            <a:off x="2382080" y="430327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2376199" y="4115054"/>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5078703" y="4140375"/>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形标注 21"/>
          <p:cNvSpPr/>
          <p:nvPr/>
        </p:nvSpPr>
        <p:spPr>
          <a:xfrm rot="5557516">
            <a:off x="3228689" y="1712187"/>
            <a:ext cx="1313909" cy="1313909"/>
          </a:xfrm>
          <a:prstGeom prst="wedgeEllipseCallou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419872" y="195679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4" name="矩形 23"/>
          <p:cNvSpPr/>
          <p:nvPr/>
        </p:nvSpPr>
        <p:spPr>
          <a:xfrm flipH="1">
            <a:off x="539552" y="268597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539552" y="132730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83568" y="1655601"/>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64155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5"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350"/>
                                        <p:tgtEl>
                                          <p:spTgt spid="10"/>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0"/>
                                        </p:tgtEl>
                                      </p:cBhvr>
                                    </p:animEffect>
                                    <p:animScale>
                                      <p:cBhvr>
                                        <p:cTn id="36" dur="200" autoRev="1" fill="hold"/>
                                        <p:tgtEl>
                                          <p:spTgt spid="10"/>
                                        </p:tgtEl>
                                      </p:cBhvr>
                                      <p:by x="105000" y="105000"/>
                                    </p:animScale>
                                  </p:childTnLst>
                                </p:cTn>
                              </p:par>
                            </p:childTnLst>
                          </p:cTn>
                        </p:par>
                        <p:par>
                          <p:cTn id="37" fill="hold">
                            <p:stCondLst>
                              <p:cond delay="2900"/>
                            </p:stCondLst>
                            <p:childTnLst>
                              <p:par>
                                <p:cTn id="38" presetID="3" presetClass="entr" presetSubtype="1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par>
                          <p:cTn id="41" fill="hold">
                            <p:stCondLst>
                              <p:cond delay="34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3900"/>
                            </p:stCondLst>
                            <p:childTnLst>
                              <p:par>
                                <p:cTn id="46" presetID="2" presetClass="entr" presetSubtype="1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0-#ppt_w/2"/>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childTnLst>
                          </p:cTn>
                        </p:par>
                        <p:par>
                          <p:cTn id="50" fill="hold">
                            <p:stCondLst>
                              <p:cond delay="4400"/>
                            </p:stCondLst>
                            <p:childTnLst>
                              <p:par>
                                <p:cTn id="51" presetID="25"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6" dur="1000" fill="hold"/>
                                        <p:tgtEl>
                                          <p:spTgt spid="18"/>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8"/>
                                        </p:tgtEl>
                                      </p:cBhvr>
                                    </p:animEffect>
                                  </p:childTnLst>
                                </p:cTn>
                              </p:par>
                            </p:childTnLst>
                          </p:cTn>
                        </p:par>
                        <p:par>
                          <p:cTn id="61" fill="hold">
                            <p:stCondLst>
                              <p:cond delay="5400"/>
                            </p:stCondLst>
                            <p:childTnLst>
                              <p:par>
                                <p:cTn id="62" presetID="10"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350"/>
                                        <p:tgtEl>
                                          <p:spTgt spid="20"/>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0"/>
                                        </p:tgtEl>
                                      </p:cBhvr>
                                    </p:animEffect>
                                    <p:animScale>
                                      <p:cBhvr>
                                        <p:cTn id="67" dur="200" autoRev="1" fill="hold"/>
                                        <p:tgtEl>
                                          <p:spTgt spid="20"/>
                                        </p:tgtEl>
                                      </p:cBhvr>
                                      <p:by x="105000" y="105000"/>
                                    </p:animScale>
                                  </p:childTnLst>
                                </p:cTn>
                              </p:par>
                            </p:childTnLst>
                          </p:cTn>
                        </p:par>
                        <p:par>
                          <p:cTn id="68" fill="hold">
                            <p:stCondLst>
                              <p:cond delay="5800"/>
                            </p:stCondLst>
                            <p:childTnLst>
                              <p:par>
                                <p:cTn id="69" presetID="3" presetClass="entr" presetSubtype="1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blinds(horizontal)">
                                      <p:cBhvr>
                                        <p:cTn id="71" dur="500"/>
                                        <p:tgtEl>
                                          <p:spTgt spid="21"/>
                                        </p:tgtEl>
                                      </p:cBhvr>
                                    </p:animEffect>
                                  </p:childTnLst>
                                </p:cTn>
                              </p:par>
                            </p:childTnLst>
                          </p:cTn>
                        </p:par>
                        <p:par>
                          <p:cTn id="72" fill="hold">
                            <p:stCondLst>
                              <p:cond delay="63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childTnLst>
                          </p:cTn>
                        </p:par>
                        <p:par>
                          <p:cTn id="76" fill="hold">
                            <p:stCondLst>
                              <p:cond delay="6800"/>
                            </p:stCondLst>
                            <p:childTnLst>
                              <p:par>
                                <p:cTn id="77" presetID="2" presetClass="entr" presetSubtype="12"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0-#ppt_w/2"/>
                                          </p:val>
                                        </p:tav>
                                        <p:tav tm="100000">
                                          <p:val>
                                            <p:strVal val="#ppt_x"/>
                                          </p:val>
                                        </p:tav>
                                      </p:tavLst>
                                    </p:anim>
                                    <p:anim calcmode="lin" valueType="num">
                                      <p:cBhvr additive="base">
                                        <p:cTn id="80" dur="500" fill="hold"/>
                                        <p:tgtEl>
                                          <p:spTgt spid="22"/>
                                        </p:tgtEl>
                                        <p:attrNameLst>
                                          <p:attrName>ppt_y</p:attrName>
                                        </p:attrNameLst>
                                      </p:cBhvr>
                                      <p:tavLst>
                                        <p:tav tm="0">
                                          <p:val>
                                            <p:strVal val="1+#ppt_h/2"/>
                                          </p:val>
                                        </p:tav>
                                        <p:tav tm="100000">
                                          <p:val>
                                            <p:strVal val="#ppt_y"/>
                                          </p:val>
                                        </p:tav>
                                      </p:tavLst>
                                    </p:anim>
                                  </p:childTnLst>
                                </p:cTn>
                              </p:par>
                            </p:childTnLst>
                          </p:cTn>
                        </p:par>
                        <p:par>
                          <p:cTn id="81" fill="hold">
                            <p:stCondLst>
                              <p:cond delay="7300"/>
                            </p:stCondLst>
                            <p:childTnLst>
                              <p:par>
                                <p:cTn id="82" presetID="25"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87" dur="1000" fill="hold"/>
                                        <p:tgtEl>
                                          <p:spTgt spid="23"/>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23"/>
                                        </p:tgtEl>
                                      </p:cBhvr>
                                    </p:animEffect>
                                  </p:childTnLst>
                                </p:cTn>
                              </p:par>
                            </p:childTnLst>
                          </p:cTn>
                        </p:par>
                        <p:par>
                          <p:cTn id="92" fill="hold">
                            <p:stCondLst>
                              <p:cond delay="8300"/>
                            </p:stCondLst>
                            <p:childTnLst>
                              <p:par>
                                <p:cTn id="93" presetID="10" presetClass="entr" presetSubtype="0"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350"/>
                                        <p:tgtEl>
                                          <p:spTgt spid="25"/>
                                        </p:tgtEl>
                                      </p:cBhvr>
                                    </p:animEffect>
                                  </p:childTnLst>
                                </p:cTn>
                              </p:par>
                              <p:par>
                                <p:cTn id="96" presetID="26" presetClass="emph" presetSubtype="0" fill="hold" grpId="1" nodeType="withEffect">
                                  <p:stCondLst>
                                    <p:cond delay="0"/>
                                  </p:stCondLst>
                                  <p:childTnLst>
                                    <p:animEffect transition="out" filter="fade">
                                      <p:cBhvr>
                                        <p:cTn id="97" dur="400" tmFilter="0, 0; .2, .5; .8, .5; 1, 0"/>
                                        <p:tgtEl>
                                          <p:spTgt spid="25"/>
                                        </p:tgtEl>
                                      </p:cBhvr>
                                    </p:animEffect>
                                    <p:animScale>
                                      <p:cBhvr>
                                        <p:cTn id="98" dur="200" autoRev="1" fill="hold"/>
                                        <p:tgtEl>
                                          <p:spTgt spid="25"/>
                                        </p:tgtEl>
                                      </p:cBhvr>
                                      <p:by x="105000" y="105000"/>
                                    </p:animScale>
                                  </p:childTnLst>
                                </p:cTn>
                              </p:par>
                            </p:childTnLst>
                          </p:cTn>
                        </p:par>
                        <p:par>
                          <p:cTn id="99" fill="hold">
                            <p:stCondLst>
                              <p:cond delay="8700"/>
                            </p:stCondLst>
                            <p:childTnLst>
                              <p:par>
                                <p:cTn id="100" presetID="3" presetClass="entr" presetSubtype="10" fill="hold" grpId="0" nodeType="afterEffect">
                                  <p:stCondLst>
                                    <p:cond delay="0"/>
                                  </p:stCondLst>
                                  <p:childTnLst>
                                    <p:set>
                                      <p:cBhvr>
                                        <p:cTn id="101" dur="1" fill="hold">
                                          <p:stCondLst>
                                            <p:cond delay="0"/>
                                          </p:stCondLst>
                                        </p:cTn>
                                        <p:tgtEl>
                                          <p:spTgt spid="26"/>
                                        </p:tgtEl>
                                        <p:attrNameLst>
                                          <p:attrName>style.visibility</p:attrName>
                                        </p:attrNameLst>
                                      </p:cBhvr>
                                      <p:to>
                                        <p:strVal val="visible"/>
                                      </p:to>
                                    </p:set>
                                    <p:animEffect transition="in" filter="blinds(horizontal)">
                                      <p:cBhvr>
                                        <p:cTn id="102" dur="500"/>
                                        <p:tgtEl>
                                          <p:spTgt spid="26"/>
                                        </p:tgtEl>
                                      </p:cBhvr>
                                    </p:animEffect>
                                  </p:childTnLst>
                                </p:cTn>
                              </p:par>
                            </p:childTnLst>
                          </p:cTn>
                        </p:par>
                        <p:par>
                          <p:cTn id="103" fill="hold">
                            <p:stCondLst>
                              <p:cond delay="9200"/>
                            </p:stCondLst>
                            <p:childTnLst>
                              <p:par>
                                <p:cTn id="104" presetID="10" presetClass="entr" presetSubtype="0" fill="hold" grpId="0" nodeType="after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p:bldP spid="9" grpId="0"/>
      <p:bldP spid="10" grpId="0"/>
      <p:bldP spid="10" grpId="1"/>
      <p:bldP spid="11" grpId="0" animBg="1"/>
      <p:bldP spid="12" grpId="0" animBg="1"/>
      <p:bldP spid="18" grpId="0"/>
      <p:bldP spid="19" grpId="0"/>
      <p:bldP spid="20" grpId="0"/>
      <p:bldP spid="20" grpId="1"/>
      <p:bldP spid="21" grpId="0" animBg="1"/>
      <p:bldP spid="22" grpId="0" animBg="1"/>
      <p:bldP spid="23" grpId="0"/>
      <p:bldP spid="24" grpId="0"/>
      <p:bldP spid="25" grpId="0"/>
      <p:bldP spid="25" grpId="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公司给予的支持</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3" name="椭圆 32"/>
          <p:cNvSpPr/>
          <p:nvPr/>
        </p:nvSpPr>
        <p:spPr>
          <a:xfrm>
            <a:off x="3416069" y="4951529"/>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4" name="组合 33"/>
          <p:cNvGrpSpPr/>
          <p:nvPr/>
        </p:nvGrpSpPr>
        <p:grpSpPr>
          <a:xfrm>
            <a:off x="3501759" y="1518915"/>
            <a:ext cx="2155176" cy="3613065"/>
            <a:chOff x="3546995" y="2016281"/>
            <a:chExt cx="1616382" cy="2709799"/>
          </a:xfrm>
        </p:grpSpPr>
        <p:sp>
          <p:nvSpPr>
            <p:cNvPr id="3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7" name="组合 36"/>
            <p:cNvGrpSpPr/>
            <p:nvPr/>
          </p:nvGrpSpPr>
          <p:grpSpPr>
            <a:xfrm>
              <a:off x="3999883" y="4025097"/>
              <a:ext cx="716912" cy="700983"/>
              <a:chOff x="3759201" y="3508375"/>
              <a:chExt cx="828024" cy="809626"/>
            </a:xfrm>
          </p:grpSpPr>
          <p:sp>
            <p:nvSpPr>
              <p:cNvPr id="3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07E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61" name="Group 37"/>
          <p:cNvGrpSpPr>
            <a:grpSpLocks noChangeAspect="1"/>
          </p:cNvGrpSpPr>
          <p:nvPr/>
        </p:nvGrpSpPr>
        <p:grpSpPr bwMode="auto">
          <a:xfrm>
            <a:off x="3475205" y="1495124"/>
            <a:ext cx="2208313" cy="2671983"/>
            <a:chOff x="2250" y="790"/>
            <a:chExt cx="1205" cy="1458"/>
          </a:xfrm>
          <a:solidFill>
            <a:srgbClr val="007E3D"/>
          </a:solidFill>
        </p:grpSpPr>
        <p:sp>
          <p:nvSpPr>
            <p:cNvPr id="6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79" name="组合 178"/>
          <p:cNvGrpSpPr/>
          <p:nvPr/>
        </p:nvGrpSpPr>
        <p:grpSpPr>
          <a:xfrm>
            <a:off x="2279797" y="3447845"/>
            <a:ext cx="354368" cy="354368"/>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1" name="椭圆 180"/>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3" name="矩形 182"/>
          <p:cNvSpPr/>
          <p:nvPr/>
        </p:nvSpPr>
        <p:spPr>
          <a:xfrm flipH="1">
            <a:off x="395536" y="422567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84" name="矩形 183"/>
          <p:cNvSpPr/>
          <p:nvPr/>
        </p:nvSpPr>
        <p:spPr>
          <a:xfrm>
            <a:off x="1348703" y="39088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85" name="组合 184"/>
          <p:cNvGrpSpPr/>
          <p:nvPr/>
        </p:nvGrpSpPr>
        <p:grpSpPr>
          <a:xfrm>
            <a:off x="2279797" y="1719653"/>
            <a:ext cx="354368" cy="354368"/>
            <a:chOff x="2771800" y="2974815"/>
            <a:chExt cx="265776" cy="265776"/>
          </a:xfrm>
        </p:grpSpPr>
        <p:sp>
          <p:nvSpPr>
            <p:cNvPr id="186" name="椭圆 18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7" name="椭圆 186"/>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9" name="矩形 188"/>
          <p:cNvSpPr/>
          <p:nvPr/>
        </p:nvSpPr>
        <p:spPr>
          <a:xfrm flipH="1">
            <a:off x="395536" y="24974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0" name="矩形 189"/>
          <p:cNvSpPr/>
          <p:nvPr/>
        </p:nvSpPr>
        <p:spPr>
          <a:xfrm>
            <a:off x="1348703" y="21806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1" name="组合 190"/>
          <p:cNvGrpSpPr/>
          <p:nvPr/>
        </p:nvGrpSpPr>
        <p:grpSpPr>
          <a:xfrm>
            <a:off x="6592343" y="1719653"/>
            <a:ext cx="354368" cy="354368"/>
            <a:chOff x="2771800" y="2974815"/>
            <a:chExt cx="265776" cy="265776"/>
          </a:xfrm>
        </p:grpSpPr>
        <p:sp>
          <p:nvSpPr>
            <p:cNvPr id="192" name="椭圆 19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3" name="椭圆 192"/>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95" name="矩形 194"/>
          <p:cNvSpPr/>
          <p:nvPr/>
        </p:nvSpPr>
        <p:spPr>
          <a:xfrm flipH="1">
            <a:off x="6492940" y="24974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6" name="矩形 195"/>
          <p:cNvSpPr/>
          <p:nvPr/>
        </p:nvSpPr>
        <p:spPr>
          <a:xfrm>
            <a:off x="6492949" y="21806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7" name="组合 196"/>
          <p:cNvGrpSpPr/>
          <p:nvPr/>
        </p:nvGrpSpPr>
        <p:grpSpPr>
          <a:xfrm>
            <a:off x="6592343" y="3447845"/>
            <a:ext cx="354368" cy="354368"/>
            <a:chOff x="2771800" y="2974815"/>
            <a:chExt cx="265776" cy="265776"/>
          </a:xfrm>
        </p:grpSpPr>
        <p:sp>
          <p:nvSpPr>
            <p:cNvPr id="198" name="椭圆 19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9" name="椭圆 198"/>
            <p:cNvSpPr/>
            <p:nvPr/>
          </p:nvSpPr>
          <p:spPr>
            <a:xfrm>
              <a:off x="2798757" y="2999947"/>
              <a:ext cx="211861" cy="211861"/>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20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201" name="矩形 200"/>
          <p:cNvSpPr/>
          <p:nvPr/>
        </p:nvSpPr>
        <p:spPr>
          <a:xfrm flipH="1">
            <a:off x="6492940" y="422567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492949" y="390889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335058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300" fill="hold"/>
                                        <p:tgtEl>
                                          <p:spTgt spid="34"/>
                                        </p:tgtEl>
                                        <p:attrNameLst>
                                          <p:attrName>ppt_x</p:attrName>
                                        </p:attrNameLst>
                                      </p:cBhvr>
                                      <p:tavLst>
                                        <p:tav tm="0">
                                          <p:val>
                                            <p:strVal val="#ppt_x"/>
                                          </p:val>
                                        </p:tav>
                                        <p:tav tm="100000">
                                          <p:val>
                                            <p:strVal val="#ppt_x"/>
                                          </p:val>
                                        </p:tav>
                                      </p:tavLst>
                                    </p:anim>
                                    <p:anim calcmode="lin" valueType="num">
                                      <p:cBhvr additive="base">
                                        <p:cTn id="18" dur="300" fill="hold"/>
                                        <p:tgtEl>
                                          <p:spTgt spid="34"/>
                                        </p:tgtEl>
                                        <p:attrNameLst>
                                          <p:attrName>ppt_y</p:attrName>
                                        </p:attrNameLst>
                                      </p:cBhvr>
                                      <p:tavLst>
                                        <p:tav tm="0">
                                          <p:val>
                                            <p:strVal val="0-#ppt_h/2"/>
                                          </p:val>
                                        </p:tav>
                                        <p:tav tm="100000">
                                          <p:val>
                                            <p:strVal val="#ppt_y"/>
                                          </p:val>
                                        </p:tav>
                                      </p:tavLst>
                                    </p:anim>
                                  </p:childTnLst>
                                </p:cTn>
                              </p:par>
                              <p:par>
                                <p:cTn id="19" presetID="6" presetClass="entr" presetSubtype="32"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circle(out)">
                                      <p:cBhvr>
                                        <p:cTn id="21" dur="300"/>
                                        <p:tgtEl>
                                          <p:spTgt spid="33"/>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fade">
                                      <p:cBhvr>
                                        <p:cTn id="25" dur="500"/>
                                        <p:tgtEl>
                                          <p:spTgt spid="61"/>
                                        </p:tgtEl>
                                      </p:cBhvr>
                                    </p:animEffect>
                                  </p:childTnLst>
                                </p:cTn>
                              </p:par>
                              <p:par>
                                <p:cTn id="26" presetID="26" presetClass="emph" presetSubtype="0" fill="hold" nodeType="withEffect">
                                  <p:stCondLst>
                                    <p:cond delay="0"/>
                                  </p:stCondLst>
                                  <p:childTnLst>
                                    <p:animEffect transition="out" filter="fade">
                                      <p:cBhvr>
                                        <p:cTn id="27" dur="400" tmFilter="0, 0; .2, .5; .8, .5; 1, 0"/>
                                        <p:tgtEl>
                                          <p:spTgt spid="61"/>
                                        </p:tgtEl>
                                      </p:cBhvr>
                                    </p:animEffect>
                                    <p:animScale>
                                      <p:cBhvr>
                                        <p:cTn id="28" dur="200" autoRev="1" fill="hold"/>
                                        <p:tgtEl>
                                          <p:spTgt spid="61"/>
                                        </p:tgtEl>
                                      </p:cBhvr>
                                      <p:by x="105000" y="105000"/>
                                    </p:animScale>
                                  </p:childTnLst>
                                </p:cTn>
                              </p:par>
                            </p:childTnLst>
                          </p:cTn>
                        </p:par>
                        <p:par>
                          <p:cTn id="29" fill="hold">
                            <p:stCondLst>
                              <p:cond delay="1800"/>
                            </p:stCondLst>
                            <p:childTnLst>
                              <p:par>
                                <p:cTn id="30" presetID="10" presetClass="entr" presetSubtype="0" fill="hold" nodeType="afterEffect">
                                  <p:stCondLst>
                                    <p:cond delay="0"/>
                                  </p:stCondLst>
                                  <p:childTnLst>
                                    <p:set>
                                      <p:cBhvr>
                                        <p:cTn id="31" dur="1" fill="hold">
                                          <p:stCondLst>
                                            <p:cond delay="0"/>
                                          </p:stCondLst>
                                        </p:cTn>
                                        <p:tgtEl>
                                          <p:spTgt spid="185"/>
                                        </p:tgtEl>
                                        <p:attrNameLst>
                                          <p:attrName>style.visibility</p:attrName>
                                        </p:attrNameLst>
                                      </p:cBhvr>
                                      <p:to>
                                        <p:strVal val="visible"/>
                                      </p:to>
                                    </p:set>
                                    <p:animEffect transition="in" filter="fade">
                                      <p:cBhvr>
                                        <p:cTn id="32" dur="350"/>
                                        <p:tgtEl>
                                          <p:spTgt spid="185"/>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185"/>
                                        </p:tgtEl>
                                      </p:cBhvr>
                                    </p:animEffect>
                                    <p:animScale>
                                      <p:cBhvr>
                                        <p:cTn id="35" dur="200" autoRev="1" fill="hold"/>
                                        <p:tgtEl>
                                          <p:spTgt spid="185"/>
                                        </p:tgtEl>
                                      </p:cBhvr>
                                      <p:by x="105000" y="105000"/>
                                    </p:animScale>
                                  </p:childTnLst>
                                </p:cTn>
                              </p:par>
                            </p:childTnLst>
                          </p:cTn>
                        </p:par>
                        <p:par>
                          <p:cTn id="36" fill="hold">
                            <p:stCondLst>
                              <p:cond delay="2200"/>
                            </p:stCondLst>
                            <p:childTnLst>
                              <p:par>
                                <p:cTn id="37" presetID="10" presetClass="entr" presetSubtype="0" fill="hold" grpId="0" nodeType="afterEffect">
                                  <p:stCondLst>
                                    <p:cond delay="0"/>
                                  </p:stCondLst>
                                  <p:childTnLst>
                                    <p:set>
                                      <p:cBhvr>
                                        <p:cTn id="38" dur="1" fill="hold">
                                          <p:stCondLst>
                                            <p:cond delay="0"/>
                                          </p:stCondLst>
                                        </p:cTn>
                                        <p:tgtEl>
                                          <p:spTgt spid="190"/>
                                        </p:tgtEl>
                                        <p:attrNameLst>
                                          <p:attrName>style.visibility</p:attrName>
                                        </p:attrNameLst>
                                      </p:cBhvr>
                                      <p:to>
                                        <p:strVal val="visible"/>
                                      </p:to>
                                    </p:set>
                                    <p:animEffect transition="in" filter="fade">
                                      <p:cBhvr>
                                        <p:cTn id="39" dur="350"/>
                                        <p:tgtEl>
                                          <p:spTgt spid="190"/>
                                        </p:tgtEl>
                                      </p:cBhvr>
                                    </p:animEffect>
                                  </p:childTnLst>
                                </p:cTn>
                              </p:par>
                              <p:par>
                                <p:cTn id="40" presetID="26" presetClass="emph" presetSubtype="0" fill="hold" grpId="1" nodeType="withEffect">
                                  <p:stCondLst>
                                    <p:cond delay="0"/>
                                  </p:stCondLst>
                                  <p:childTnLst>
                                    <p:animEffect transition="out" filter="fade">
                                      <p:cBhvr>
                                        <p:cTn id="41" dur="400" tmFilter="0, 0; .2, .5; .8, .5; 1, 0"/>
                                        <p:tgtEl>
                                          <p:spTgt spid="190"/>
                                        </p:tgtEl>
                                      </p:cBhvr>
                                    </p:animEffect>
                                    <p:animScale>
                                      <p:cBhvr>
                                        <p:cTn id="42" dur="200" autoRev="1" fill="hold"/>
                                        <p:tgtEl>
                                          <p:spTgt spid="190"/>
                                        </p:tgtEl>
                                      </p:cBhvr>
                                      <p:by x="105000" y="105000"/>
                                    </p:animScale>
                                  </p:childTnLst>
                                </p:cTn>
                              </p:par>
                            </p:childTnLst>
                          </p:cTn>
                        </p:par>
                        <p:par>
                          <p:cTn id="43" fill="hold">
                            <p:stCondLst>
                              <p:cond delay="2600"/>
                            </p:stCondLst>
                            <p:childTnLst>
                              <p:par>
                                <p:cTn id="44" presetID="10" presetClass="entr" presetSubtype="0" fill="hold" grpId="0" nodeType="afterEffect">
                                  <p:stCondLst>
                                    <p:cond delay="0"/>
                                  </p:stCondLst>
                                  <p:childTnLst>
                                    <p:set>
                                      <p:cBhvr>
                                        <p:cTn id="45" dur="1" fill="hold">
                                          <p:stCondLst>
                                            <p:cond delay="0"/>
                                          </p:stCondLst>
                                        </p:cTn>
                                        <p:tgtEl>
                                          <p:spTgt spid="189"/>
                                        </p:tgtEl>
                                        <p:attrNameLst>
                                          <p:attrName>style.visibility</p:attrName>
                                        </p:attrNameLst>
                                      </p:cBhvr>
                                      <p:to>
                                        <p:strVal val="visible"/>
                                      </p:to>
                                    </p:set>
                                    <p:animEffect transition="in" filter="fade">
                                      <p:cBhvr>
                                        <p:cTn id="46" dur="500"/>
                                        <p:tgtEl>
                                          <p:spTgt spid="189"/>
                                        </p:tgtEl>
                                      </p:cBhvr>
                                    </p:animEffect>
                                  </p:childTnLst>
                                </p:cTn>
                              </p:par>
                            </p:childTnLst>
                          </p:cTn>
                        </p:par>
                        <p:par>
                          <p:cTn id="47" fill="hold">
                            <p:stCondLst>
                              <p:cond delay="3100"/>
                            </p:stCondLst>
                            <p:childTnLst>
                              <p:par>
                                <p:cTn id="48" presetID="10" presetClass="entr" presetSubtype="0" fill="hold" nodeType="after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fade">
                                      <p:cBhvr>
                                        <p:cTn id="50" dur="350"/>
                                        <p:tgtEl>
                                          <p:spTgt spid="179"/>
                                        </p:tgtEl>
                                      </p:cBhvr>
                                    </p:animEffect>
                                  </p:childTnLst>
                                </p:cTn>
                              </p:par>
                              <p:par>
                                <p:cTn id="51" presetID="26" presetClass="emph" presetSubtype="0" fill="hold" nodeType="withEffect">
                                  <p:stCondLst>
                                    <p:cond delay="0"/>
                                  </p:stCondLst>
                                  <p:childTnLst>
                                    <p:animEffect transition="out" filter="fade">
                                      <p:cBhvr>
                                        <p:cTn id="52" dur="400" tmFilter="0, 0; .2, .5; .8, .5; 1, 0"/>
                                        <p:tgtEl>
                                          <p:spTgt spid="179"/>
                                        </p:tgtEl>
                                      </p:cBhvr>
                                    </p:animEffect>
                                    <p:animScale>
                                      <p:cBhvr>
                                        <p:cTn id="53" dur="200" autoRev="1" fill="hold"/>
                                        <p:tgtEl>
                                          <p:spTgt spid="179"/>
                                        </p:tgtEl>
                                      </p:cBhvr>
                                      <p:by x="105000" y="105000"/>
                                    </p:animScale>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84"/>
                                        </p:tgtEl>
                                        <p:attrNameLst>
                                          <p:attrName>style.visibility</p:attrName>
                                        </p:attrNameLst>
                                      </p:cBhvr>
                                      <p:to>
                                        <p:strVal val="visible"/>
                                      </p:to>
                                    </p:set>
                                    <p:animEffect transition="in" filter="fade">
                                      <p:cBhvr>
                                        <p:cTn id="57" dur="350"/>
                                        <p:tgtEl>
                                          <p:spTgt spid="184"/>
                                        </p:tgtEl>
                                      </p:cBhvr>
                                    </p:animEffect>
                                  </p:childTnLst>
                                </p:cTn>
                              </p:par>
                              <p:par>
                                <p:cTn id="58" presetID="26" presetClass="emph" presetSubtype="0" fill="hold" grpId="1" nodeType="withEffect">
                                  <p:stCondLst>
                                    <p:cond delay="0"/>
                                  </p:stCondLst>
                                  <p:childTnLst>
                                    <p:animEffect transition="out" filter="fade">
                                      <p:cBhvr>
                                        <p:cTn id="59" dur="400" tmFilter="0, 0; .2, .5; .8, .5; 1, 0"/>
                                        <p:tgtEl>
                                          <p:spTgt spid="184"/>
                                        </p:tgtEl>
                                      </p:cBhvr>
                                    </p:animEffect>
                                    <p:animScale>
                                      <p:cBhvr>
                                        <p:cTn id="60" dur="200" autoRev="1" fill="hold"/>
                                        <p:tgtEl>
                                          <p:spTgt spid="184"/>
                                        </p:tgtEl>
                                      </p:cBhvr>
                                      <p:by x="105000" y="105000"/>
                                    </p:animScale>
                                  </p:childTnLst>
                                </p:cTn>
                              </p:par>
                            </p:childTnLst>
                          </p:cTn>
                        </p:par>
                        <p:par>
                          <p:cTn id="61" fill="hold">
                            <p:stCondLst>
                              <p:cond delay="3900"/>
                            </p:stCondLst>
                            <p:childTnLst>
                              <p:par>
                                <p:cTn id="62" presetID="10" presetClass="entr" presetSubtype="0" fill="hold" grpId="0" nodeType="afterEffect">
                                  <p:stCondLst>
                                    <p:cond delay="0"/>
                                  </p:stCondLst>
                                  <p:childTnLst>
                                    <p:set>
                                      <p:cBhvr>
                                        <p:cTn id="63" dur="1" fill="hold">
                                          <p:stCondLst>
                                            <p:cond delay="0"/>
                                          </p:stCondLst>
                                        </p:cTn>
                                        <p:tgtEl>
                                          <p:spTgt spid="183"/>
                                        </p:tgtEl>
                                        <p:attrNameLst>
                                          <p:attrName>style.visibility</p:attrName>
                                        </p:attrNameLst>
                                      </p:cBhvr>
                                      <p:to>
                                        <p:strVal val="visible"/>
                                      </p:to>
                                    </p:set>
                                    <p:animEffect transition="in" filter="fade">
                                      <p:cBhvr>
                                        <p:cTn id="64" dur="500"/>
                                        <p:tgtEl>
                                          <p:spTgt spid="183"/>
                                        </p:tgtEl>
                                      </p:cBhvr>
                                    </p:animEffect>
                                  </p:childTnLst>
                                </p:cTn>
                              </p:par>
                            </p:childTnLst>
                          </p:cTn>
                        </p:par>
                        <p:par>
                          <p:cTn id="65" fill="hold">
                            <p:stCondLst>
                              <p:cond delay="4400"/>
                            </p:stCondLst>
                            <p:childTnLst>
                              <p:par>
                                <p:cTn id="66" presetID="10" presetClass="entr" presetSubtype="0" fill="hold" nodeType="afterEffect">
                                  <p:stCondLst>
                                    <p:cond delay="0"/>
                                  </p:stCondLst>
                                  <p:childTnLst>
                                    <p:set>
                                      <p:cBhvr>
                                        <p:cTn id="67" dur="1" fill="hold">
                                          <p:stCondLst>
                                            <p:cond delay="0"/>
                                          </p:stCondLst>
                                        </p:cTn>
                                        <p:tgtEl>
                                          <p:spTgt spid="191"/>
                                        </p:tgtEl>
                                        <p:attrNameLst>
                                          <p:attrName>style.visibility</p:attrName>
                                        </p:attrNameLst>
                                      </p:cBhvr>
                                      <p:to>
                                        <p:strVal val="visible"/>
                                      </p:to>
                                    </p:set>
                                    <p:animEffect transition="in" filter="fade">
                                      <p:cBhvr>
                                        <p:cTn id="68" dur="350"/>
                                        <p:tgtEl>
                                          <p:spTgt spid="191"/>
                                        </p:tgtEl>
                                      </p:cBhvr>
                                    </p:animEffect>
                                  </p:childTnLst>
                                </p:cTn>
                              </p:par>
                              <p:par>
                                <p:cTn id="69" presetID="26" presetClass="emph" presetSubtype="0" fill="hold" nodeType="withEffect">
                                  <p:stCondLst>
                                    <p:cond delay="0"/>
                                  </p:stCondLst>
                                  <p:childTnLst>
                                    <p:animEffect transition="out" filter="fade">
                                      <p:cBhvr>
                                        <p:cTn id="70" dur="400" tmFilter="0, 0; .2, .5; .8, .5; 1, 0"/>
                                        <p:tgtEl>
                                          <p:spTgt spid="191"/>
                                        </p:tgtEl>
                                      </p:cBhvr>
                                    </p:animEffect>
                                    <p:animScale>
                                      <p:cBhvr>
                                        <p:cTn id="71" dur="200" autoRev="1" fill="hold"/>
                                        <p:tgtEl>
                                          <p:spTgt spid="191"/>
                                        </p:tgtEl>
                                      </p:cBhvr>
                                      <p:by x="105000" y="105000"/>
                                    </p:animScale>
                                  </p:childTnLst>
                                </p:cTn>
                              </p:par>
                            </p:childTnLst>
                          </p:cTn>
                        </p:par>
                        <p:par>
                          <p:cTn id="72" fill="hold">
                            <p:stCondLst>
                              <p:cond delay="4800"/>
                            </p:stCondLst>
                            <p:childTnLst>
                              <p:par>
                                <p:cTn id="73" presetID="10" presetClass="entr" presetSubtype="0" fill="hold" grpId="0" nodeType="afterEffect">
                                  <p:stCondLst>
                                    <p:cond delay="0"/>
                                  </p:stCondLst>
                                  <p:childTnLst>
                                    <p:set>
                                      <p:cBhvr>
                                        <p:cTn id="74" dur="1" fill="hold">
                                          <p:stCondLst>
                                            <p:cond delay="0"/>
                                          </p:stCondLst>
                                        </p:cTn>
                                        <p:tgtEl>
                                          <p:spTgt spid="196"/>
                                        </p:tgtEl>
                                        <p:attrNameLst>
                                          <p:attrName>style.visibility</p:attrName>
                                        </p:attrNameLst>
                                      </p:cBhvr>
                                      <p:to>
                                        <p:strVal val="visible"/>
                                      </p:to>
                                    </p:set>
                                    <p:animEffect transition="in" filter="fade">
                                      <p:cBhvr>
                                        <p:cTn id="75" dur="350"/>
                                        <p:tgtEl>
                                          <p:spTgt spid="19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196"/>
                                        </p:tgtEl>
                                      </p:cBhvr>
                                    </p:animEffect>
                                    <p:animScale>
                                      <p:cBhvr>
                                        <p:cTn id="78" dur="200" autoRev="1" fill="hold"/>
                                        <p:tgtEl>
                                          <p:spTgt spid="196"/>
                                        </p:tgtEl>
                                      </p:cBhvr>
                                      <p:by x="105000" y="105000"/>
                                    </p:animScale>
                                  </p:childTnLst>
                                </p:cTn>
                              </p:par>
                            </p:childTnLst>
                          </p:cTn>
                        </p:par>
                        <p:par>
                          <p:cTn id="79" fill="hold">
                            <p:stCondLst>
                              <p:cond delay="5200"/>
                            </p:stCondLst>
                            <p:childTnLst>
                              <p:par>
                                <p:cTn id="80" presetID="10" presetClass="entr" presetSubtype="0" fill="hold" grpId="0" nodeType="afterEffect">
                                  <p:stCondLst>
                                    <p:cond delay="0"/>
                                  </p:stCondLst>
                                  <p:childTnLst>
                                    <p:set>
                                      <p:cBhvr>
                                        <p:cTn id="81" dur="1" fill="hold">
                                          <p:stCondLst>
                                            <p:cond delay="0"/>
                                          </p:stCondLst>
                                        </p:cTn>
                                        <p:tgtEl>
                                          <p:spTgt spid="195"/>
                                        </p:tgtEl>
                                        <p:attrNameLst>
                                          <p:attrName>style.visibility</p:attrName>
                                        </p:attrNameLst>
                                      </p:cBhvr>
                                      <p:to>
                                        <p:strVal val="visible"/>
                                      </p:to>
                                    </p:set>
                                    <p:animEffect transition="in" filter="fade">
                                      <p:cBhvr>
                                        <p:cTn id="82" dur="500"/>
                                        <p:tgtEl>
                                          <p:spTgt spid="195"/>
                                        </p:tgtEl>
                                      </p:cBhvr>
                                    </p:animEffect>
                                  </p:childTnLst>
                                </p:cTn>
                              </p:par>
                            </p:childTnLst>
                          </p:cTn>
                        </p:par>
                        <p:par>
                          <p:cTn id="83" fill="hold">
                            <p:stCondLst>
                              <p:cond delay="5700"/>
                            </p:stCondLst>
                            <p:childTnLst>
                              <p:par>
                                <p:cTn id="84" presetID="10" presetClass="entr" presetSubtype="0" fill="hold" nodeType="afterEffect">
                                  <p:stCondLst>
                                    <p:cond delay="0"/>
                                  </p:stCondLst>
                                  <p:childTnLst>
                                    <p:set>
                                      <p:cBhvr>
                                        <p:cTn id="85" dur="1" fill="hold">
                                          <p:stCondLst>
                                            <p:cond delay="0"/>
                                          </p:stCondLst>
                                        </p:cTn>
                                        <p:tgtEl>
                                          <p:spTgt spid="197"/>
                                        </p:tgtEl>
                                        <p:attrNameLst>
                                          <p:attrName>style.visibility</p:attrName>
                                        </p:attrNameLst>
                                      </p:cBhvr>
                                      <p:to>
                                        <p:strVal val="visible"/>
                                      </p:to>
                                    </p:set>
                                    <p:animEffect transition="in" filter="fade">
                                      <p:cBhvr>
                                        <p:cTn id="86" dur="350"/>
                                        <p:tgtEl>
                                          <p:spTgt spid="197"/>
                                        </p:tgtEl>
                                      </p:cBhvr>
                                    </p:animEffect>
                                  </p:childTnLst>
                                </p:cTn>
                              </p:par>
                              <p:par>
                                <p:cTn id="87" presetID="26" presetClass="emph" presetSubtype="0" fill="hold" nodeType="withEffect">
                                  <p:stCondLst>
                                    <p:cond delay="0"/>
                                  </p:stCondLst>
                                  <p:childTnLst>
                                    <p:animEffect transition="out" filter="fade">
                                      <p:cBhvr>
                                        <p:cTn id="88" dur="400" tmFilter="0, 0; .2, .5; .8, .5; 1, 0"/>
                                        <p:tgtEl>
                                          <p:spTgt spid="197"/>
                                        </p:tgtEl>
                                      </p:cBhvr>
                                    </p:animEffect>
                                    <p:animScale>
                                      <p:cBhvr>
                                        <p:cTn id="89" dur="200" autoRev="1" fill="hold"/>
                                        <p:tgtEl>
                                          <p:spTgt spid="197"/>
                                        </p:tgtEl>
                                      </p:cBhvr>
                                      <p:by x="105000" y="105000"/>
                                    </p:animScale>
                                  </p:childTnLst>
                                </p:cTn>
                              </p:par>
                            </p:childTnLst>
                          </p:cTn>
                        </p:par>
                        <p:par>
                          <p:cTn id="90" fill="hold">
                            <p:stCondLst>
                              <p:cond delay="6100"/>
                            </p:stCondLst>
                            <p:childTnLst>
                              <p:par>
                                <p:cTn id="91" presetID="10" presetClass="entr" presetSubtype="0" fill="hold" grpId="0" nodeType="afterEffect">
                                  <p:stCondLst>
                                    <p:cond delay="0"/>
                                  </p:stCondLst>
                                  <p:childTnLst>
                                    <p:set>
                                      <p:cBhvr>
                                        <p:cTn id="92" dur="1" fill="hold">
                                          <p:stCondLst>
                                            <p:cond delay="0"/>
                                          </p:stCondLst>
                                        </p:cTn>
                                        <p:tgtEl>
                                          <p:spTgt spid="202"/>
                                        </p:tgtEl>
                                        <p:attrNameLst>
                                          <p:attrName>style.visibility</p:attrName>
                                        </p:attrNameLst>
                                      </p:cBhvr>
                                      <p:to>
                                        <p:strVal val="visible"/>
                                      </p:to>
                                    </p:set>
                                    <p:animEffect transition="in" filter="fade">
                                      <p:cBhvr>
                                        <p:cTn id="93" dur="350"/>
                                        <p:tgtEl>
                                          <p:spTgt spid="202"/>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02"/>
                                        </p:tgtEl>
                                      </p:cBhvr>
                                    </p:animEffect>
                                    <p:animScale>
                                      <p:cBhvr>
                                        <p:cTn id="96" dur="200" autoRev="1" fill="hold"/>
                                        <p:tgtEl>
                                          <p:spTgt spid="202"/>
                                        </p:tgtEl>
                                      </p:cBhvr>
                                      <p:by x="105000" y="105000"/>
                                    </p:animScale>
                                  </p:childTnLst>
                                </p:cTn>
                              </p:par>
                            </p:childTnLst>
                          </p:cTn>
                        </p:par>
                        <p:par>
                          <p:cTn id="97" fill="hold">
                            <p:stCondLst>
                              <p:cond delay="6500"/>
                            </p:stCondLst>
                            <p:childTnLst>
                              <p:par>
                                <p:cTn id="98" presetID="10" presetClass="entr" presetSubtype="0" fill="hold" grpId="0" nodeType="afterEffect">
                                  <p:stCondLst>
                                    <p:cond delay="0"/>
                                  </p:stCondLst>
                                  <p:childTnLst>
                                    <p:set>
                                      <p:cBhvr>
                                        <p:cTn id="99" dur="1" fill="hold">
                                          <p:stCondLst>
                                            <p:cond delay="0"/>
                                          </p:stCondLst>
                                        </p:cTn>
                                        <p:tgtEl>
                                          <p:spTgt spid="201"/>
                                        </p:tgtEl>
                                        <p:attrNameLst>
                                          <p:attrName>style.visibility</p:attrName>
                                        </p:attrNameLst>
                                      </p:cBhvr>
                                      <p:to>
                                        <p:strVal val="visible"/>
                                      </p:to>
                                    </p:set>
                                    <p:animEffect transition="in" filter="fade">
                                      <p:cBhvr>
                                        <p:cTn id="100"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3" grpId="0" animBg="1"/>
      <p:bldP spid="183" grpId="0"/>
      <p:bldP spid="184" grpId="0"/>
      <p:bldP spid="184" grpId="1"/>
      <p:bldP spid="189" grpId="0"/>
      <p:bldP spid="190" grpId="0"/>
      <p:bldP spid="190" grpId="1"/>
      <p:bldP spid="195" grpId="0"/>
      <p:bldP spid="196" grpId="0"/>
      <p:bldP spid="196" grpId="1"/>
      <p:bldP spid="201" grpId="0"/>
      <p:bldP spid="202" grpId="0"/>
      <p:bldP spid="20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竟争对手的影响</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椭圆 1"/>
          <p:cNvSpPr/>
          <p:nvPr/>
        </p:nvSpPr>
        <p:spPr>
          <a:xfrm>
            <a:off x="1008453" y="1705372"/>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265036" y="1720669"/>
            <a:ext cx="1872208" cy="1872208"/>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1"/>
          <p:cNvSpPr/>
          <p:nvPr/>
        </p:nvSpPr>
        <p:spPr>
          <a:xfrm>
            <a:off x="2759718" y="1720669"/>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1"/>
          <p:cNvSpPr/>
          <p:nvPr/>
        </p:nvSpPr>
        <p:spPr>
          <a:xfrm>
            <a:off x="4510983" y="1720669"/>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619672" y="1715885"/>
            <a:ext cx="601447"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12" name="TextBox 11"/>
          <p:cNvSpPr txBox="1"/>
          <p:nvPr/>
        </p:nvSpPr>
        <p:spPr>
          <a:xfrm>
            <a:off x="3399808" y="1715885"/>
            <a:ext cx="601447" cy="584775"/>
          </a:xfrm>
          <a:prstGeom prst="rect">
            <a:avLst/>
          </a:prstGeom>
          <a:noFill/>
        </p:spPr>
        <p:txBody>
          <a:bodyPr wrap="non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18" name="TextBox 17"/>
          <p:cNvSpPr txBox="1"/>
          <p:nvPr/>
        </p:nvSpPr>
        <p:spPr>
          <a:xfrm>
            <a:off x="5111316" y="1715885"/>
            <a:ext cx="601447" cy="584775"/>
          </a:xfrm>
          <a:prstGeom prst="rect">
            <a:avLst/>
          </a:prstGeom>
          <a:noFill/>
        </p:spPr>
        <p:txBody>
          <a:bodyPr wrap="non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19" name="TextBox 18"/>
          <p:cNvSpPr txBox="1"/>
          <p:nvPr/>
        </p:nvSpPr>
        <p:spPr>
          <a:xfrm>
            <a:off x="6925841" y="1715885"/>
            <a:ext cx="601447" cy="584775"/>
          </a:xfrm>
          <a:prstGeom prst="rect">
            <a:avLst/>
          </a:prstGeom>
          <a:noFill/>
        </p:spPr>
        <p:txBody>
          <a:bodyPr wrap="none" rtlCol="0">
            <a:spAutoFit/>
          </a:bodyPr>
          <a:lstStyle/>
          <a:p>
            <a:r>
              <a:rPr lang="en-US" altLang="zh-CN" sz="3200" b="1" dirty="0" smtClean="0">
                <a:solidFill>
                  <a:schemeClr val="bg1"/>
                </a:solidFill>
              </a:rPr>
              <a:t>04</a:t>
            </a:r>
            <a:endParaRPr lang="zh-CN" altLang="en-US" sz="3200" b="1" dirty="0">
              <a:solidFill>
                <a:schemeClr val="bg1"/>
              </a:solidFill>
            </a:endParaRPr>
          </a:p>
        </p:txBody>
      </p:sp>
      <p:cxnSp>
        <p:nvCxnSpPr>
          <p:cNvPr id="20" name="直接连接符 19"/>
          <p:cNvCxnSpPr/>
          <p:nvPr/>
        </p:nvCxnSpPr>
        <p:spPr>
          <a:xfrm>
            <a:off x="1224476"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92856"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744120" y="2300660"/>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504216" y="2300660"/>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075141"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5" name="TextBox 24"/>
          <p:cNvSpPr txBox="1"/>
          <p:nvPr/>
        </p:nvSpPr>
        <p:spPr>
          <a:xfrm>
            <a:off x="1097030"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6" name="TextBox 25"/>
          <p:cNvSpPr txBox="1"/>
          <p:nvPr/>
        </p:nvSpPr>
        <p:spPr>
          <a:xfrm>
            <a:off x="2847656"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7" name="TextBox 26"/>
          <p:cNvSpPr txBox="1"/>
          <p:nvPr/>
        </p:nvSpPr>
        <p:spPr>
          <a:xfrm>
            <a:off x="2869545"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8" name="TextBox 27"/>
          <p:cNvSpPr txBox="1"/>
          <p:nvPr/>
        </p:nvSpPr>
        <p:spPr>
          <a:xfrm>
            <a:off x="4605617" y="2418496"/>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9" name="TextBox 28"/>
          <p:cNvSpPr txBox="1"/>
          <p:nvPr/>
        </p:nvSpPr>
        <p:spPr>
          <a:xfrm>
            <a:off x="4627506" y="2764418"/>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30" name="TextBox 29"/>
          <p:cNvSpPr txBox="1"/>
          <p:nvPr/>
        </p:nvSpPr>
        <p:spPr>
          <a:xfrm>
            <a:off x="6407239" y="2446743"/>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31" name="TextBox 30"/>
          <p:cNvSpPr txBox="1"/>
          <p:nvPr/>
        </p:nvSpPr>
        <p:spPr>
          <a:xfrm>
            <a:off x="6429128" y="2792665"/>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32" name="等腰三角形 31"/>
          <p:cNvSpPr/>
          <p:nvPr/>
        </p:nvSpPr>
        <p:spPr>
          <a:xfrm rot="5400000">
            <a:off x="879728" y="4012649"/>
            <a:ext cx="288032" cy="248304"/>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1182088" y="3920777"/>
            <a:ext cx="7206336"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输入简单的文字概述里输入简单文字概述输入简单的文字概述里输入输入输入简单的文字概述里输入简单文字概述输入简单的文字概述里输入输入输入简单的文字概述里输入简单文字概述输入简单的文字概述里输入输入</a:t>
            </a:r>
            <a:endParaRPr lang="en-US" altLang="zh-CN" sz="1400" dirty="0" smtClean="0">
              <a:solidFill>
                <a:schemeClr val="tx1">
                  <a:lumMod val="75000"/>
                  <a:lumOff val="25000"/>
                </a:schemeClr>
              </a:solidFill>
            </a:endParaRPr>
          </a:p>
        </p:txBody>
      </p:sp>
    </p:spTree>
    <p:extLst>
      <p:ext uri="{BB962C8B-B14F-4D97-AF65-F5344CB8AC3E}">
        <p14:creationId xmlns:p14="http://schemas.microsoft.com/office/powerpoint/2010/main" val="37406660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250" fill="hold"/>
                                        <p:tgtEl>
                                          <p:spTgt spid="7"/>
                                        </p:tgtEl>
                                        <p:attrNameLst>
                                          <p:attrName>ppt_w</p:attrName>
                                        </p:attrNameLst>
                                      </p:cBhvr>
                                      <p:tavLst>
                                        <p:tav tm="0">
                                          <p:val>
                                            <p:strVal val="4*#ppt_w"/>
                                          </p:val>
                                        </p:tav>
                                        <p:tav tm="100000">
                                          <p:val>
                                            <p:strVal val="#ppt_w"/>
                                          </p:val>
                                        </p:tav>
                                      </p:tavLst>
                                    </p:anim>
                                    <p:anim calcmode="lin" valueType="num">
                                      <p:cBhvr>
                                        <p:cTn id="18" dur="250" fill="hold"/>
                                        <p:tgtEl>
                                          <p:spTgt spid="7"/>
                                        </p:tgtEl>
                                        <p:attrNameLst>
                                          <p:attrName>ppt_h</p:attrName>
                                        </p:attrNameLst>
                                      </p:cBhvr>
                                      <p:tavLst>
                                        <p:tav tm="0">
                                          <p:val>
                                            <p:strVal val="4*#ppt_h"/>
                                          </p:val>
                                        </p:tav>
                                        <p:tav tm="100000">
                                          <p:val>
                                            <p:strVal val="#ppt_h"/>
                                          </p:val>
                                        </p:tav>
                                      </p:tavLst>
                                    </p:anim>
                                  </p:childTnLst>
                                </p:cTn>
                              </p:par>
                              <p:par>
                                <p:cTn id="19" presetID="23" presetClass="entr" presetSubtype="32"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 calcmode="lin" valueType="num">
                                      <p:cBhvr>
                                        <p:cTn id="21" dur="250" fill="hold"/>
                                        <p:tgtEl>
                                          <p:spTgt spid="9"/>
                                        </p:tgtEl>
                                        <p:attrNameLst>
                                          <p:attrName>ppt_w</p:attrName>
                                        </p:attrNameLst>
                                      </p:cBhvr>
                                      <p:tavLst>
                                        <p:tav tm="0">
                                          <p:val>
                                            <p:strVal val="4*#ppt_w"/>
                                          </p:val>
                                        </p:tav>
                                        <p:tav tm="100000">
                                          <p:val>
                                            <p:strVal val="#ppt_w"/>
                                          </p:val>
                                        </p:tav>
                                      </p:tavLst>
                                    </p:anim>
                                    <p:anim calcmode="lin" valueType="num">
                                      <p:cBhvr>
                                        <p:cTn id="22" dur="250" fill="hold"/>
                                        <p:tgtEl>
                                          <p:spTgt spid="9"/>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5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strVal val="4*#ppt_w"/>
                                          </p:val>
                                        </p:tav>
                                        <p:tav tm="100000">
                                          <p:val>
                                            <p:strVal val="#ppt_w"/>
                                          </p:val>
                                        </p:tav>
                                      </p:tavLst>
                                    </p:anim>
                                    <p:anim calcmode="lin" valueType="num">
                                      <p:cBhvr>
                                        <p:cTn id="26" dur="250" fill="hold"/>
                                        <p:tgtEl>
                                          <p:spTgt spid="10"/>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750"/>
                                  </p:stCondLst>
                                  <p:childTnLst>
                                    <p:set>
                                      <p:cBhvr>
                                        <p:cTn id="28" dur="1" fill="hold">
                                          <p:stCondLst>
                                            <p:cond delay="0"/>
                                          </p:stCondLst>
                                        </p:cTn>
                                        <p:tgtEl>
                                          <p:spTgt spid="8"/>
                                        </p:tgtEl>
                                        <p:attrNameLst>
                                          <p:attrName>style.visibility</p:attrName>
                                        </p:attrNameLst>
                                      </p:cBhvr>
                                      <p:to>
                                        <p:strVal val="visible"/>
                                      </p:to>
                                    </p:set>
                                    <p:anim calcmode="lin" valueType="num">
                                      <p:cBhvr>
                                        <p:cTn id="29" dur="250" fill="hold"/>
                                        <p:tgtEl>
                                          <p:spTgt spid="8"/>
                                        </p:tgtEl>
                                        <p:attrNameLst>
                                          <p:attrName>ppt_w</p:attrName>
                                        </p:attrNameLst>
                                      </p:cBhvr>
                                      <p:tavLst>
                                        <p:tav tm="0">
                                          <p:val>
                                            <p:strVal val="4*#ppt_w"/>
                                          </p:val>
                                        </p:tav>
                                        <p:tav tm="100000">
                                          <p:val>
                                            <p:strVal val="#ppt_w"/>
                                          </p:val>
                                        </p:tav>
                                      </p:tavLst>
                                    </p:anim>
                                    <p:anim calcmode="lin" valueType="num">
                                      <p:cBhvr>
                                        <p:cTn id="30" dur="250" fill="hold"/>
                                        <p:tgtEl>
                                          <p:spTgt spid="8"/>
                                        </p:tgtEl>
                                        <p:attrNameLst>
                                          <p:attrName>ppt_h</p:attrName>
                                        </p:attrNameLst>
                                      </p:cBhvr>
                                      <p:tavLst>
                                        <p:tav tm="0">
                                          <p:val>
                                            <p:strVal val="4*#ppt_h"/>
                                          </p:val>
                                        </p:tav>
                                        <p:tav tm="100000">
                                          <p:val>
                                            <p:strVal val="#ppt_h"/>
                                          </p:val>
                                        </p:tav>
                                      </p:tavLst>
                                    </p:anim>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22" presetClass="entr" presetSubtype="8" fill="hold" nodeType="withEffect">
                                  <p:stCondLst>
                                    <p:cond delay="25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par>
                                <p:cTn id="47" presetID="22" presetClass="entr" presetSubtype="8" fill="hold" nodeType="withEffect">
                                  <p:stCondLst>
                                    <p:cond delay="250"/>
                                  </p:stCondLst>
                                  <p:childTnLst>
                                    <p:set>
                                      <p:cBhvr>
                                        <p:cTn id="48" dur="1" fill="hold">
                                          <p:stCondLst>
                                            <p:cond delay="0"/>
                                          </p:stCondLst>
                                        </p:cTn>
                                        <p:tgtEl>
                                          <p:spTgt spid="21"/>
                                        </p:tgtEl>
                                        <p:attrNameLst>
                                          <p:attrName>style.visibility</p:attrName>
                                        </p:attrNameLst>
                                      </p:cBhvr>
                                      <p:to>
                                        <p:strVal val="visible"/>
                                      </p:to>
                                    </p:set>
                                    <p:animEffect transition="in" filter="wipe(left)">
                                      <p:cBhvr>
                                        <p:cTn id="49" dur="500"/>
                                        <p:tgtEl>
                                          <p:spTgt spid="21"/>
                                        </p:tgtEl>
                                      </p:cBhvr>
                                    </p:animEffect>
                                  </p:childTnLst>
                                </p:cTn>
                              </p:par>
                              <p:par>
                                <p:cTn id="50" presetID="22" presetClass="entr" presetSubtype="8" fill="hold" nodeType="withEffect">
                                  <p:stCondLst>
                                    <p:cond delay="250"/>
                                  </p:stCondLst>
                                  <p:childTnLst>
                                    <p:set>
                                      <p:cBhvr>
                                        <p:cTn id="51" dur="1" fill="hold">
                                          <p:stCondLst>
                                            <p:cond delay="0"/>
                                          </p:stCondLst>
                                        </p:cTn>
                                        <p:tgtEl>
                                          <p:spTgt spid="22"/>
                                        </p:tgtEl>
                                        <p:attrNameLst>
                                          <p:attrName>style.visibility</p:attrName>
                                        </p:attrNameLst>
                                      </p:cBhvr>
                                      <p:to>
                                        <p:strVal val="visible"/>
                                      </p:to>
                                    </p:set>
                                    <p:animEffect transition="in" filter="wipe(left)">
                                      <p:cBhvr>
                                        <p:cTn id="52" dur="500"/>
                                        <p:tgtEl>
                                          <p:spTgt spid="22"/>
                                        </p:tgtEl>
                                      </p:cBhvr>
                                    </p:animEffect>
                                  </p:childTnLst>
                                </p:cTn>
                              </p:par>
                              <p:par>
                                <p:cTn id="53" presetID="22" presetClass="entr" presetSubtype="8" fill="hold" nodeType="withEffect">
                                  <p:stCondLst>
                                    <p:cond delay="25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par>
                          <p:cTn id="56" fill="hold">
                            <p:stCondLst>
                              <p:cond delay="275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25"/>
                                        </p:tgtEl>
                                        <p:attrNameLst>
                                          <p:attrName>ppt_y</p:attrName>
                                        </p:attrNameLst>
                                      </p:cBhvr>
                                      <p:tavLst>
                                        <p:tav tm="0">
                                          <p:val>
                                            <p:strVal val="#ppt_y"/>
                                          </p:val>
                                        </p:tav>
                                        <p:tav tm="100000">
                                          <p:val>
                                            <p:strVal val="#ppt_y"/>
                                          </p:val>
                                        </p:tav>
                                      </p:tavLst>
                                    </p:anim>
                                    <p:anim calcmode="lin" valueType="num">
                                      <p:cBhvr>
                                        <p:cTn id="61"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25"/>
                                        </p:tgtEl>
                                      </p:cBhvr>
                                    </p:animEffect>
                                  </p:childTnLst>
                                </p:cTn>
                              </p:par>
                              <p:par>
                                <p:cTn id="64" presetID="41" presetClass="entr" presetSubtype="0" fill="hold" grpId="0" nodeType="withEffect">
                                  <p:stCondLst>
                                    <p:cond delay="0"/>
                                  </p:stCondLst>
                                  <p:iterate type="lt">
                                    <p:tmPct val="10000"/>
                                  </p:iterate>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24"/>
                                        </p:tgtEl>
                                        <p:attrNameLst>
                                          <p:attrName>ppt_y</p:attrName>
                                        </p:attrNameLst>
                                      </p:cBhvr>
                                      <p:tavLst>
                                        <p:tav tm="0">
                                          <p:val>
                                            <p:strVal val="#ppt_y"/>
                                          </p:val>
                                        </p:tav>
                                        <p:tav tm="100000">
                                          <p:val>
                                            <p:strVal val="#ppt_y"/>
                                          </p:val>
                                        </p:tav>
                                      </p:tavLst>
                                    </p:anim>
                                    <p:anim calcmode="lin" valueType="num">
                                      <p:cBhvr>
                                        <p:cTn id="6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24"/>
                                        </p:tgtEl>
                                      </p:cBhvr>
                                    </p:animEffect>
                                  </p:childTnLst>
                                </p:cTn>
                              </p:par>
                            </p:childTnLst>
                          </p:cTn>
                        </p:par>
                        <p:par>
                          <p:cTn id="71" fill="hold">
                            <p:stCondLst>
                              <p:cond delay="35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27"/>
                                        </p:tgtEl>
                                        <p:attrNameLst>
                                          <p:attrName>style.visibility</p:attrName>
                                        </p:attrNameLst>
                                      </p:cBhvr>
                                      <p:to>
                                        <p:strVal val="visible"/>
                                      </p:to>
                                    </p:set>
                                    <p:anim calcmode="lin" valueType="num">
                                      <p:cBhvr>
                                        <p:cTn id="7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27"/>
                                        </p:tgtEl>
                                        <p:attrNameLst>
                                          <p:attrName>ppt_y</p:attrName>
                                        </p:attrNameLst>
                                      </p:cBhvr>
                                      <p:tavLst>
                                        <p:tav tm="0">
                                          <p:val>
                                            <p:strVal val="#ppt_y"/>
                                          </p:val>
                                        </p:tav>
                                        <p:tav tm="100000">
                                          <p:val>
                                            <p:strVal val="#ppt_y"/>
                                          </p:val>
                                        </p:tav>
                                      </p:tavLst>
                                    </p:anim>
                                    <p:anim calcmode="lin" valueType="num">
                                      <p:cBhvr>
                                        <p:cTn id="7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27"/>
                                        </p:tgtEl>
                                      </p:cBhvr>
                                    </p:animEffect>
                                  </p:childTnLst>
                                </p:cTn>
                              </p:par>
                              <p:par>
                                <p:cTn id="79" presetID="41" presetClass="entr" presetSubtype="0" fill="hold" grpId="0" nodeType="withEffect">
                                  <p:stCondLst>
                                    <p:cond delay="0"/>
                                  </p:stCondLst>
                                  <p:iterate type="lt">
                                    <p:tmPct val="10000"/>
                                  </p:iterate>
                                  <p:childTnLst>
                                    <p:set>
                                      <p:cBhvr>
                                        <p:cTn id="80" dur="1" fill="hold">
                                          <p:stCondLst>
                                            <p:cond delay="0"/>
                                          </p:stCondLst>
                                        </p:cTn>
                                        <p:tgtEl>
                                          <p:spTgt spid="26"/>
                                        </p:tgtEl>
                                        <p:attrNameLst>
                                          <p:attrName>style.visibility</p:attrName>
                                        </p:attrNameLst>
                                      </p:cBhvr>
                                      <p:to>
                                        <p:strVal val="visible"/>
                                      </p:to>
                                    </p:set>
                                    <p:anim calcmode="lin" valueType="num">
                                      <p:cBhvr>
                                        <p:cTn id="81"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26"/>
                                        </p:tgtEl>
                                        <p:attrNameLst>
                                          <p:attrName>ppt_y</p:attrName>
                                        </p:attrNameLst>
                                      </p:cBhvr>
                                      <p:tavLst>
                                        <p:tav tm="0">
                                          <p:val>
                                            <p:strVal val="#ppt_y"/>
                                          </p:val>
                                        </p:tav>
                                        <p:tav tm="100000">
                                          <p:val>
                                            <p:strVal val="#ppt_y"/>
                                          </p:val>
                                        </p:tav>
                                      </p:tavLst>
                                    </p:anim>
                                    <p:anim calcmode="lin" valueType="num">
                                      <p:cBhvr>
                                        <p:cTn id="83"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26"/>
                                        </p:tgtEl>
                                      </p:cBhvr>
                                    </p:animEffect>
                                  </p:childTnLst>
                                </p:cTn>
                              </p:par>
                            </p:childTnLst>
                          </p:cTn>
                        </p:par>
                        <p:par>
                          <p:cTn id="86" fill="hold">
                            <p:stCondLst>
                              <p:cond delay="42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9"/>
                                        </p:tgtEl>
                                        <p:attrNameLst>
                                          <p:attrName>ppt_y</p:attrName>
                                        </p:attrNameLst>
                                      </p:cBhvr>
                                      <p:tavLst>
                                        <p:tav tm="0">
                                          <p:val>
                                            <p:strVal val="#ppt_y"/>
                                          </p:val>
                                        </p:tav>
                                        <p:tav tm="100000">
                                          <p:val>
                                            <p:strVal val="#ppt_y"/>
                                          </p:val>
                                        </p:tav>
                                      </p:tavLst>
                                    </p:anim>
                                    <p:anim calcmode="lin" valueType="num">
                                      <p:cBhvr>
                                        <p:cTn id="9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9"/>
                                        </p:tgtEl>
                                      </p:cBhvr>
                                    </p:animEffect>
                                  </p:childTnLst>
                                </p:cTn>
                              </p:par>
                              <p:par>
                                <p:cTn id="94" presetID="41" presetClass="entr" presetSubtype="0" fill="hold" grpId="0" nodeType="withEffect">
                                  <p:stCondLst>
                                    <p:cond delay="0"/>
                                  </p:stCondLst>
                                  <p:iterate type="lt">
                                    <p:tmPct val="10000"/>
                                  </p:iterate>
                                  <p:childTnLst>
                                    <p:set>
                                      <p:cBhvr>
                                        <p:cTn id="95" dur="1" fill="hold">
                                          <p:stCondLst>
                                            <p:cond delay="0"/>
                                          </p:stCondLst>
                                        </p:cTn>
                                        <p:tgtEl>
                                          <p:spTgt spid="28"/>
                                        </p:tgtEl>
                                        <p:attrNameLst>
                                          <p:attrName>style.visibility</p:attrName>
                                        </p:attrNameLst>
                                      </p:cBhvr>
                                      <p:to>
                                        <p:strVal val="visible"/>
                                      </p:to>
                                    </p:set>
                                    <p:anim calcmode="lin" valueType="num">
                                      <p:cBhvr>
                                        <p:cTn id="96"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28"/>
                                        </p:tgtEl>
                                        <p:attrNameLst>
                                          <p:attrName>ppt_y</p:attrName>
                                        </p:attrNameLst>
                                      </p:cBhvr>
                                      <p:tavLst>
                                        <p:tav tm="0">
                                          <p:val>
                                            <p:strVal val="#ppt_y"/>
                                          </p:val>
                                        </p:tav>
                                        <p:tav tm="100000">
                                          <p:val>
                                            <p:strVal val="#ppt_y"/>
                                          </p:val>
                                        </p:tav>
                                      </p:tavLst>
                                    </p:anim>
                                    <p:anim calcmode="lin" valueType="num">
                                      <p:cBhvr>
                                        <p:cTn id="98"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28"/>
                                        </p:tgtEl>
                                      </p:cBhvr>
                                    </p:animEffect>
                                  </p:childTnLst>
                                </p:cTn>
                              </p:par>
                            </p:childTnLst>
                          </p:cTn>
                        </p:par>
                        <p:par>
                          <p:cTn id="101" fill="hold">
                            <p:stCondLst>
                              <p:cond delay="5000"/>
                            </p:stCondLst>
                            <p:childTnLst>
                              <p:par>
                                <p:cTn id="102" presetID="41" presetClass="entr" presetSubtype="0" fill="hold" grpId="0" nodeType="afterEffect">
                                  <p:stCondLst>
                                    <p:cond delay="0"/>
                                  </p:stCondLst>
                                  <p:iterate type="lt">
                                    <p:tmPct val="10000"/>
                                  </p:iterate>
                                  <p:childTnLst>
                                    <p:set>
                                      <p:cBhvr>
                                        <p:cTn id="103" dur="1" fill="hold">
                                          <p:stCondLst>
                                            <p:cond delay="0"/>
                                          </p:stCondLst>
                                        </p:cTn>
                                        <p:tgtEl>
                                          <p:spTgt spid="31"/>
                                        </p:tgtEl>
                                        <p:attrNameLst>
                                          <p:attrName>style.visibility</p:attrName>
                                        </p:attrNameLst>
                                      </p:cBhvr>
                                      <p:to>
                                        <p:strVal val="visible"/>
                                      </p:to>
                                    </p:set>
                                    <p:anim calcmode="lin" valueType="num">
                                      <p:cBhvr>
                                        <p:cTn id="10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31"/>
                                        </p:tgtEl>
                                        <p:attrNameLst>
                                          <p:attrName>ppt_y</p:attrName>
                                        </p:attrNameLst>
                                      </p:cBhvr>
                                      <p:tavLst>
                                        <p:tav tm="0">
                                          <p:val>
                                            <p:strVal val="#ppt_y"/>
                                          </p:val>
                                        </p:tav>
                                        <p:tav tm="100000">
                                          <p:val>
                                            <p:strVal val="#ppt_y"/>
                                          </p:val>
                                        </p:tav>
                                      </p:tavLst>
                                    </p:anim>
                                    <p:anim calcmode="lin" valueType="num">
                                      <p:cBhvr>
                                        <p:cTn id="10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31"/>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30"/>
                                        </p:tgtEl>
                                        <p:attrNameLst>
                                          <p:attrName>style.visibility</p:attrName>
                                        </p:attrNameLst>
                                      </p:cBhvr>
                                      <p:to>
                                        <p:strVal val="visible"/>
                                      </p:to>
                                    </p:set>
                                    <p:anim calcmode="lin" valueType="num">
                                      <p:cBhvr>
                                        <p:cTn id="11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30"/>
                                        </p:tgtEl>
                                        <p:attrNameLst>
                                          <p:attrName>ppt_y</p:attrName>
                                        </p:attrNameLst>
                                      </p:cBhvr>
                                      <p:tavLst>
                                        <p:tav tm="0">
                                          <p:val>
                                            <p:strVal val="#ppt_y"/>
                                          </p:val>
                                        </p:tav>
                                        <p:tav tm="100000">
                                          <p:val>
                                            <p:strVal val="#ppt_y"/>
                                          </p:val>
                                        </p:tav>
                                      </p:tavLst>
                                    </p:anim>
                                    <p:anim calcmode="lin" valueType="num">
                                      <p:cBhvr>
                                        <p:cTn id="11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30"/>
                                        </p:tgtEl>
                                      </p:cBhvr>
                                    </p:animEffect>
                                  </p:childTnLst>
                                </p:cTn>
                              </p:par>
                            </p:childTnLst>
                          </p:cTn>
                        </p:par>
                        <p:par>
                          <p:cTn id="116" fill="hold">
                            <p:stCondLst>
                              <p:cond delay="5750"/>
                            </p:stCondLst>
                            <p:childTnLst>
                              <p:par>
                                <p:cTn id="117" presetID="2" presetClass="entr" presetSubtype="8"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 calcmode="lin" valueType="num">
                                      <p:cBhvr additive="base">
                                        <p:cTn id="119" dur="500" fill="hold"/>
                                        <p:tgtEl>
                                          <p:spTgt spid="32"/>
                                        </p:tgtEl>
                                        <p:attrNameLst>
                                          <p:attrName>ppt_x</p:attrName>
                                        </p:attrNameLst>
                                      </p:cBhvr>
                                      <p:tavLst>
                                        <p:tav tm="0">
                                          <p:val>
                                            <p:strVal val="0-#ppt_w/2"/>
                                          </p:val>
                                        </p:tav>
                                        <p:tav tm="100000">
                                          <p:val>
                                            <p:strVal val="#ppt_x"/>
                                          </p:val>
                                        </p:tav>
                                      </p:tavLst>
                                    </p:anim>
                                    <p:anim calcmode="lin" valueType="num">
                                      <p:cBhvr additive="base">
                                        <p:cTn id="120" dur="500" fill="hold"/>
                                        <p:tgtEl>
                                          <p:spTgt spid="32"/>
                                        </p:tgtEl>
                                        <p:attrNameLst>
                                          <p:attrName>ppt_y</p:attrName>
                                        </p:attrNameLst>
                                      </p:cBhvr>
                                      <p:tavLst>
                                        <p:tav tm="0">
                                          <p:val>
                                            <p:strVal val="#ppt_y"/>
                                          </p:val>
                                        </p:tav>
                                        <p:tav tm="100000">
                                          <p:val>
                                            <p:strVal val="#ppt_y"/>
                                          </p:val>
                                        </p:tav>
                                      </p:tavLst>
                                    </p:anim>
                                  </p:childTnLst>
                                </p:cTn>
                              </p:par>
                            </p:childTnLst>
                          </p:cTn>
                        </p:par>
                        <p:par>
                          <p:cTn id="121" fill="hold">
                            <p:stCondLst>
                              <p:cond delay="6250"/>
                            </p:stCondLst>
                            <p:childTnLst>
                              <p:par>
                                <p:cTn id="122" presetID="22" presetClass="entr" presetSubtype="1" fill="hold" grpId="0" nodeType="after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wipe(up)">
                                      <p:cBhvr>
                                        <p:cTn id="12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1" grpId="0"/>
      <p:bldP spid="12" grpId="0"/>
      <p:bldP spid="18" grpId="0"/>
      <p:bldP spid="19" grpId="0"/>
      <p:bldP spid="24" grpId="0"/>
      <p:bldP spid="25" grpId="0"/>
      <p:bldP spid="26" grpId="0"/>
      <p:bldP spid="27" grpId="0"/>
      <p:bldP spid="28" grpId="0"/>
      <p:bldP spid="29" grpId="0"/>
      <p:bldP spid="30" grpId="0"/>
      <p:bldP spid="31" grpId="0"/>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自身对目标的重视</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712984" y="2426415"/>
            <a:ext cx="1327474" cy="1410442"/>
            <a:chOff x="395537" y="2426415"/>
            <a:chExt cx="1327474" cy="1410442"/>
          </a:xfrm>
          <a:solidFill>
            <a:srgbClr val="E60012"/>
          </a:solidFill>
        </p:grpSpPr>
        <p:sp>
          <p:nvSpPr>
            <p:cNvPr id="29" name="六边形 28"/>
            <p:cNvSpPr/>
            <p:nvPr/>
          </p:nvSpPr>
          <p:spPr>
            <a:xfrm rot="16200000">
              <a:off x="354053" y="2467899"/>
              <a:ext cx="1410442" cy="1327474"/>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576707" y="2931581"/>
              <a:ext cx="954107" cy="400110"/>
            </a:xfrm>
            <a:prstGeom prst="rect">
              <a:avLst/>
            </a:prstGeom>
            <a:noFill/>
            <a:ln>
              <a:noFill/>
            </a:ln>
          </p:spPr>
          <p:txBody>
            <a:bodyPr wrap="non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关键词</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1" name="等腰三角形 30"/>
          <p:cNvSpPr/>
          <p:nvPr/>
        </p:nvSpPr>
        <p:spPr>
          <a:xfrm rot="5400000">
            <a:off x="2120782" y="3059628"/>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5400000">
            <a:off x="2358936" y="3056362"/>
            <a:ext cx="224916" cy="19389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p:nvSpPr>
        <p:spPr>
          <a:xfrm rot="16200000">
            <a:off x="2569439" y="1727479"/>
            <a:ext cx="2983834" cy="2808313"/>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六边形 33"/>
          <p:cNvSpPr/>
          <p:nvPr/>
        </p:nvSpPr>
        <p:spPr>
          <a:xfrm rot="16200000">
            <a:off x="4505956" y="1584808"/>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585644" y="1696662"/>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六边形 35"/>
          <p:cNvSpPr/>
          <p:nvPr/>
        </p:nvSpPr>
        <p:spPr>
          <a:xfrm rot="16200000">
            <a:off x="5066830" y="2756404"/>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146518" y="286825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六边形 37"/>
          <p:cNvSpPr/>
          <p:nvPr/>
        </p:nvSpPr>
        <p:spPr>
          <a:xfrm rot="16200000">
            <a:off x="4563367" y="4019184"/>
            <a:ext cx="797366" cy="750462"/>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4643055" y="4131038"/>
            <a:ext cx="665567" cy="584775"/>
          </a:xfrm>
          <a:prstGeom prst="rect">
            <a:avLst/>
          </a:prstGeom>
          <a:noFill/>
        </p:spPr>
        <p:txBody>
          <a:bodyPr wrap="none" rtlCol="0">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0" name="TextBox 39"/>
          <p:cNvSpPr txBox="1"/>
          <p:nvPr/>
        </p:nvSpPr>
        <p:spPr bwMode="auto">
          <a:xfrm>
            <a:off x="5554370" y="1417340"/>
            <a:ext cx="2834054"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a:t>
            </a:r>
            <a:endParaRPr lang="zh-CN" altLang="en-US" sz="1200" dirty="0">
              <a:solidFill>
                <a:schemeClr val="tx1">
                  <a:lumMod val="65000"/>
                  <a:lumOff val="35000"/>
                </a:schemeClr>
              </a:solidFill>
              <a:latin typeface="Calibri" pitchFamily="34" charset="0"/>
            </a:endParaRPr>
          </a:p>
        </p:txBody>
      </p:sp>
      <p:sp>
        <p:nvSpPr>
          <p:cNvPr id="41" name="TextBox 40"/>
          <p:cNvSpPr txBox="1"/>
          <p:nvPr/>
        </p:nvSpPr>
        <p:spPr bwMode="auto">
          <a:xfrm>
            <a:off x="6058426" y="2633305"/>
            <a:ext cx="2834054"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a:t>
            </a:r>
            <a:endParaRPr lang="zh-CN" altLang="en-US" sz="1200" dirty="0">
              <a:solidFill>
                <a:schemeClr val="tx1">
                  <a:lumMod val="65000"/>
                  <a:lumOff val="35000"/>
                </a:schemeClr>
              </a:solidFill>
              <a:latin typeface="Calibri" pitchFamily="34" charset="0"/>
            </a:endParaRPr>
          </a:p>
        </p:txBody>
      </p:sp>
      <p:sp>
        <p:nvSpPr>
          <p:cNvPr id="42" name="TextBox 41"/>
          <p:cNvSpPr txBox="1"/>
          <p:nvPr/>
        </p:nvSpPr>
        <p:spPr bwMode="auto">
          <a:xfrm>
            <a:off x="5554370" y="3937620"/>
            <a:ext cx="2834054"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a:t>
            </a:r>
            <a:endParaRPr lang="zh-CN" altLang="en-US" sz="1200" dirty="0">
              <a:solidFill>
                <a:schemeClr val="tx1">
                  <a:lumMod val="65000"/>
                  <a:lumOff val="35000"/>
                </a:schemeClr>
              </a:solidFill>
              <a:latin typeface="Calibri" pitchFamily="34" charset="0"/>
            </a:endParaRPr>
          </a:p>
        </p:txBody>
      </p:sp>
    </p:spTree>
    <p:extLst>
      <p:ext uri="{BB962C8B-B14F-4D97-AF65-F5344CB8AC3E}">
        <p14:creationId xmlns:p14="http://schemas.microsoft.com/office/powerpoint/2010/main" val="11382567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p:cTn id="17" dur="1000" fill="hold"/>
                                        <p:tgtEl>
                                          <p:spTgt spid="28"/>
                                        </p:tgtEl>
                                        <p:attrNameLst>
                                          <p:attrName>ppt_w</p:attrName>
                                        </p:attrNameLst>
                                      </p:cBhvr>
                                      <p:tavLst>
                                        <p:tav tm="0">
                                          <p:val>
                                            <p:fltVal val="0"/>
                                          </p:val>
                                        </p:tav>
                                        <p:tav tm="100000">
                                          <p:val>
                                            <p:strVal val="#ppt_w"/>
                                          </p:val>
                                        </p:tav>
                                      </p:tavLst>
                                    </p:anim>
                                    <p:anim calcmode="lin" valueType="num">
                                      <p:cBhvr>
                                        <p:cTn id="18" dur="1000" fill="hold"/>
                                        <p:tgtEl>
                                          <p:spTgt spid="28"/>
                                        </p:tgtEl>
                                        <p:attrNameLst>
                                          <p:attrName>ppt_h</p:attrName>
                                        </p:attrNameLst>
                                      </p:cBhvr>
                                      <p:tavLst>
                                        <p:tav tm="0">
                                          <p:val>
                                            <p:fltVal val="0"/>
                                          </p:val>
                                        </p:tav>
                                        <p:tav tm="100000">
                                          <p:val>
                                            <p:strVal val="#ppt_h"/>
                                          </p:val>
                                        </p:tav>
                                      </p:tavLst>
                                    </p:anim>
                                    <p:anim calcmode="lin" valueType="num">
                                      <p:cBhvr>
                                        <p:cTn id="19" dur="1000" fill="hold"/>
                                        <p:tgtEl>
                                          <p:spTgt spid="28"/>
                                        </p:tgtEl>
                                        <p:attrNameLst>
                                          <p:attrName>style.rotation</p:attrName>
                                        </p:attrNameLst>
                                      </p:cBhvr>
                                      <p:tavLst>
                                        <p:tav tm="0">
                                          <p:val>
                                            <p:fltVal val="90"/>
                                          </p:val>
                                        </p:tav>
                                        <p:tav tm="100000">
                                          <p:val>
                                            <p:fltVal val="0"/>
                                          </p:val>
                                        </p:tav>
                                      </p:tavLst>
                                    </p:anim>
                                    <p:animEffect transition="in" filter="fade">
                                      <p:cBhvr>
                                        <p:cTn id="20" dur="1000"/>
                                        <p:tgtEl>
                                          <p:spTgt spid="28"/>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left)">
                                      <p:cBhvr>
                                        <p:cTn id="24" dur="500"/>
                                        <p:tgtEl>
                                          <p:spTgt spid="31"/>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p:cTn id="32" dur="500" fill="hold"/>
                                        <p:tgtEl>
                                          <p:spTgt spid="33"/>
                                        </p:tgtEl>
                                        <p:attrNameLst>
                                          <p:attrName>ppt_w</p:attrName>
                                        </p:attrNameLst>
                                      </p:cBhvr>
                                      <p:tavLst>
                                        <p:tav tm="0">
                                          <p:val>
                                            <p:fltVal val="0"/>
                                          </p:val>
                                        </p:tav>
                                        <p:tav tm="100000">
                                          <p:val>
                                            <p:strVal val="#ppt_w"/>
                                          </p:val>
                                        </p:tav>
                                      </p:tavLst>
                                    </p:anim>
                                    <p:anim calcmode="lin" valueType="num">
                                      <p:cBhvr>
                                        <p:cTn id="33" dur="500" fill="hold"/>
                                        <p:tgtEl>
                                          <p:spTgt spid="33"/>
                                        </p:tgtEl>
                                        <p:attrNameLst>
                                          <p:attrName>ppt_h</p:attrName>
                                        </p:attrNameLst>
                                      </p:cBhvr>
                                      <p:tavLst>
                                        <p:tav tm="0">
                                          <p:val>
                                            <p:fltVal val="0"/>
                                          </p:val>
                                        </p:tav>
                                        <p:tav tm="100000">
                                          <p:val>
                                            <p:strVal val="#ppt_h"/>
                                          </p:val>
                                        </p:tav>
                                      </p:tavLst>
                                    </p:anim>
                                    <p:animEffect transition="in" filter="fade">
                                      <p:cBhvr>
                                        <p:cTn id="34" dur="500"/>
                                        <p:tgtEl>
                                          <p:spTgt spid="3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0-#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0-#ppt_w/2"/>
                                          </p:val>
                                        </p:tav>
                                        <p:tav tm="100000">
                                          <p:val>
                                            <p:strVal val="#ppt_x"/>
                                          </p:val>
                                        </p:tav>
                                      </p:tavLst>
                                    </p:anim>
                                    <p:anim calcmode="lin" valueType="num">
                                      <p:cBhvr additive="base">
                                        <p:cTn id="43" dur="500" fill="hold"/>
                                        <p:tgtEl>
                                          <p:spTgt spid="35"/>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 presetClass="entr" presetSubtype="8"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0-#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0-#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42"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childTnLst>
                          </p:cTn>
                        </p:par>
                        <p:par>
                          <p:cTn id="65" fill="hold">
                            <p:stCondLst>
                              <p:cond delay="6500"/>
                            </p:stCondLst>
                            <p:childTnLst>
                              <p:par>
                                <p:cTn id="66" presetID="2" presetClass="entr" presetSubtype="8"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0-#ppt_w/2"/>
                                          </p:val>
                                        </p:tav>
                                        <p:tav tm="100000">
                                          <p:val>
                                            <p:strVal val="#ppt_x"/>
                                          </p:val>
                                        </p:tav>
                                      </p:tavLst>
                                    </p:anim>
                                    <p:anim calcmode="lin" valueType="num">
                                      <p:cBhvr additive="base">
                                        <p:cTn id="69" dur="500" fill="hold"/>
                                        <p:tgtEl>
                                          <p:spTgt spid="39"/>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additive="base">
                                        <p:cTn id="72" dur="500" fill="hold"/>
                                        <p:tgtEl>
                                          <p:spTgt spid="38"/>
                                        </p:tgtEl>
                                        <p:attrNameLst>
                                          <p:attrName>ppt_x</p:attrName>
                                        </p:attrNameLst>
                                      </p:cBhvr>
                                      <p:tavLst>
                                        <p:tav tm="0">
                                          <p:val>
                                            <p:strVal val="0-#ppt_w/2"/>
                                          </p:val>
                                        </p:tav>
                                        <p:tav tm="100000">
                                          <p:val>
                                            <p:strVal val="#ppt_x"/>
                                          </p:val>
                                        </p:tav>
                                      </p:tavLst>
                                    </p:anim>
                                    <p:anim calcmode="lin" valueType="num">
                                      <p:cBhvr additive="base">
                                        <p:cTn id="73" dur="500" fill="hold"/>
                                        <p:tgtEl>
                                          <p:spTgt spid="38"/>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1" grpId="0" animBg="1"/>
      <p:bldP spid="32" grpId="0" animBg="1"/>
      <p:bldP spid="33" grpId="0" animBg="1"/>
      <p:bldP spid="34" grpId="0" animBg="1"/>
      <p:bldP spid="35" grpId="0"/>
      <p:bldP spid="36" grpId="0" animBg="1"/>
      <p:bldP spid="37" grpId="0"/>
      <p:bldP spid="38" grpId="0" animBg="1"/>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自身能力的提升</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35" name="六边形 34"/>
          <p:cNvSpPr/>
          <p:nvPr/>
        </p:nvSpPr>
        <p:spPr>
          <a:xfrm rot="16200000">
            <a:off x="4418901" y="2755817"/>
            <a:ext cx="1142824" cy="1075598"/>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六边形 35"/>
          <p:cNvSpPr/>
          <p:nvPr/>
        </p:nvSpPr>
        <p:spPr>
          <a:xfrm rot="16200000">
            <a:off x="6091738" y="3993958"/>
            <a:ext cx="1142824" cy="1075598"/>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rot="16200000">
            <a:off x="5890024" y="1450954"/>
            <a:ext cx="1142824" cy="1075598"/>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rot="16200000">
            <a:off x="7423229" y="2744405"/>
            <a:ext cx="1142824" cy="1075598"/>
          </a:xfrm>
          <a:prstGeom prst="hexagon">
            <a:avLst/>
          </a:prstGeom>
          <a:solidFill>
            <a:srgbClr val="007E3D"/>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70660" y="3003139"/>
            <a:ext cx="452586" cy="558129"/>
          </a:xfrm>
          <a:prstGeom prst="rect">
            <a:avLst/>
          </a:prstGeom>
        </p:spPr>
      </p:pic>
      <p:pic>
        <p:nvPicPr>
          <p:cNvPr id="40" name="图片 39"/>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6336853" y="4248377"/>
            <a:ext cx="626402" cy="626402"/>
          </a:xfrm>
          <a:prstGeom prst="rect">
            <a:avLst/>
          </a:prstGeom>
        </p:spPr>
      </p:pic>
      <p:pic>
        <p:nvPicPr>
          <p:cNvPr id="41" name="图片 40"/>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68734" y="1700383"/>
            <a:ext cx="585401" cy="626402"/>
          </a:xfrm>
          <a:prstGeom prst="rect">
            <a:avLst/>
          </a:prstGeom>
        </p:spPr>
      </p:pic>
      <p:pic>
        <p:nvPicPr>
          <p:cNvPr id="42" name="图片 41"/>
          <p:cNvPicPr>
            <a:picLocks noChangeAspect="1"/>
          </p:cNvPicPr>
          <p:nvPr/>
        </p:nvPicPr>
        <p:blipFill>
          <a:blip r:embed="rId9" cstate="print">
            <a:biLevel thresh="2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7701940" y="3010020"/>
            <a:ext cx="585401" cy="585401"/>
          </a:xfrm>
          <a:prstGeom prst="rect">
            <a:avLst/>
          </a:prstGeom>
        </p:spPr>
      </p:pic>
      <p:sp>
        <p:nvSpPr>
          <p:cNvPr id="43" name="圆角右箭头 42"/>
          <p:cNvSpPr/>
          <p:nvPr/>
        </p:nvSpPr>
        <p:spPr>
          <a:xfrm>
            <a:off x="4996953" y="1820383"/>
            <a:ext cx="757452" cy="733500"/>
          </a:xfrm>
          <a:prstGeom prst="bentArrow">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圆角右箭头 43"/>
          <p:cNvSpPr/>
          <p:nvPr/>
        </p:nvSpPr>
        <p:spPr>
          <a:xfrm rot="5400000">
            <a:off x="7373391" y="1832359"/>
            <a:ext cx="757452" cy="733500"/>
          </a:xfrm>
          <a:prstGeom prst="bentArrow">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圆角右箭头 44"/>
          <p:cNvSpPr/>
          <p:nvPr/>
        </p:nvSpPr>
        <p:spPr>
          <a:xfrm rot="10800000">
            <a:off x="7385367" y="4017968"/>
            <a:ext cx="757452" cy="733500"/>
          </a:xfrm>
          <a:prstGeom prst="bentArrow">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圆角右箭头 45"/>
          <p:cNvSpPr/>
          <p:nvPr/>
        </p:nvSpPr>
        <p:spPr>
          <a:xfrm rot="16200000">
            <a:off x="5008929" y="3972320"/>
            <a:ext cx="757452" cy="733500"/>
          </a:xfrm>
          <a:prstGeom prst="bentArrow">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TextBox 46"/>
          <p:cNvSpPr txBox="1"/>
          <p:nvPr/>
        </p:nvSpPr>
        <p:spPr>
          <a:xfrm>
            <a:off x="6081644" y="3062783"/>
            <a:ext cx="1107996" cy="461665"/>
          </a:xfrm>
          <a:prstGeom prst="rect">
            <a:avLst/>
          </a:prstGeom>
          <a:noFill/>
        </p:spPr>
        <p:txBody>
          <a:bodyPr wrap="none" rtlCol="0">
            <a:spAutoFit/>
          </a:bodyPr>
          <a:lstStyle/>
          <a:p>
            <a:r>
              <a:rPr lang="zh-CN" altLang="en-US" sz="2400" b="1" dirty="0" smtClean="0">
                <a:solidFill>
                  <a:srgbClr val="2D2D2D"/>
                </a:solidFill>
                <a:latin typeface="微软雅黑" panose="020B0503020204020204" pitchFamily="34" charset="-122"/>
                <a:ea typeface="微软雅黑" panose="020B0503020204020204" pitchFamily="34" charset="-122"/>
              </a:rPr>
              <a:t>关键词</a:t>
            </a:r>
            <a:endParaRPr lang="zh-CN" altLang="en-US" sz="2400" b="1" dirty="0">
              <a:solidFill>
                <a:srgbClr val="2D2D2D"/>
              </a:solidFill>
              <a:latin typeface="微软雅黑" panose="020B0503020204020204" pitchFamily="34" charset="-122"/>
              <a:ea typeface="微软雅黑" panose="020B0503020204020204" pitchFamily="34" charset="-122"/>
            </a:endParaRPr>
          </a:p>
        </p:txBody>
      </p:sp>
      <p:sp>
        <p:nvSpPr>
          <p:cNvPr id="48" name="矩形 47"/>
          <p:cNvSpPr/>
          <p:nvPr/>
        </p:nvSpPr>
        <p:spPr>
          <a:xfrm flipH="1">
            <a:off x="604289" y="2198748"/>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a:off x="614654" y="18493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flipH="1">
            <a:off x="590523" y="3862226"/>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a:off x="600888" y="3512867"/>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881510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heel(1)">
                                      <p:cBhvr>
                                        <p:cTn id="17" dur="2000"/>
                                        <p:tgtEl>
                                          <p:spTgt spid="37"/>
                                        </p:tgtEl>
                                      </p:cBhvr>
                                    </p:animEffect>
                                  </p:childTnLst>
                                </p:cTn>
                              </p:par>
                              <p:par>
                                <p:cTn id="18" presetID="21" presetClass="entr" presetSubtype="1" fill="hold" nodeType="with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wheel(1)">
                                      <p:cBhvr>
                                        <p:cTn id="20" dur="2000"/>
                                        <p:tgtEl>
                                          <p:spTgt spid="39"/>
                                        </p:tgtEl>
                                      </p:cBhvr>
                                    </p:animEffect>
                                  </p:childTnLst>
                                </p:cTn>
                              </p:par>
                              <p:par>
                                <p:cTn id="21" presetID="21" presetClass="entr" presetSubtype="1"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heel(1)">
                                      <p:cBhvr>
                                        <p:cTn id="23" dur="2000"/>
                                        <p:tgtEl>
                                          <p:spTgt spid="35"/>
                                        </p:tgtEl>
                                      </p:cBhvr>
                                    </p:animEffect>
                                  </p:childTnLst>
                                </p:cTn>
                              </p:par>
                              <p:par>
                                <p:cTn id="24" presetID="21"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heel(1)">
                                      <p:cBhvr>
                                        <p:cTn id="26" dur="2000"/>
                                        <p:tgtEl>
                                          <p:spTgt spid="41"/>
                                        </p:tgtEl>
                                      </p:cBhvr>
                                    </p:animEffect>
                                  </p:childTnLst>
                                </p:cTn>
                              </p:par>
                              <p:par>
                                <p:cTn id="27" presetID="21" presetClass="entr" presetSubtype="1"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heel(1)">
                                      <p:cBhvr>
                                        <p:cTn id="29" dur="2000"/>
                                        <p:tgtEl>
                                          <p:spTgt spid="42"/>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heel(1)">
                                      <p:cBhvr>
                                        <p:cTn id="32" dur="2000"/>
                                        <p:tgtEl>
                                          <p:spTgt spid="38"/>
                                        </p:tgtEl>
                                      </p:cBhvr>
                                    </p:animEffect>
                                  </p:childTnLst>
                                </p:cTn>
                              </p:par>
                              <p:par>
                                <p:cTn id="33" presetID="21" presetClass="entr" presetSubtype="1" fill="hold" nodeType="with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wheel(1)">
                                      <p:cBhvr>
                                        <p:cTn id="35" dur="2000"/>
                                        <p:tgtEl>
                                          <p:spTgt spid="40"/>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heel(1)">
                                      <p:cBhvr>
                                        <p:cTn id="38" dur="2000"/>
                                        <p:tgtEl>
                                          <p:spTgt spid="36"/>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down)">
                                      <p:cBhvr>
                                        <p:cTn id="42" dur="500"/>
                                        <p:tgtEl>
                                          <p:spTgt spid="43"/>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up)">
                                      <p:cBhvr>
                                        <p:cTn id="46" dur="500"/>
                                        <p:tgtEl>
                                          <p:spTgt spid="44"/>
                                        </p:tgtEl>
                                      </p:cBhvr>
                                    </p:animEffect>
                                  </p:childTnLst>
                                </p:cTn>
                              </p:par>
                            </p:childTnLst>
                          </p:cTn>
                        </p:par>
                        <p:par>
                          <p:cTn id="47" fill="hold">
                            <p:stCondLst>
                              <p:cond delay="4000"/>
                            </p:stCondLst>
                            <p:childTnLst>
                              <p:par>
                                <p:cTn id="48" presetID="22" presetClass="entr" presetSubtype="1"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up)">
                                      <p:cBhvr>
                                        <p:cTn id="50" dur="500"/>
                                        <p:tgtEl>
                                          <p:spTgt spid="45"/>
                                        </p:tgtEl>
                                      </p:cBhvr>
                                    </p:animEffect>
                                  </p:childTnLst>
                                </p:cTn>
                              </p:par>
                            </p:childTnLst>
                          </p:cTn>
                        </p:par>
                        <p:par>
                          <p:cTn id="51" fill="hold">
                            <p:stCondLst>
                              <p:cond delay="45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500" fill="hold"/>
                                        <p:tgtEl>
                                          <p:spTgt spid="47"/>
                                        </p:tgtEl>
                                        <p:attrNameLst>
                                          <p:attrName>ppt_w</p:attrName>
                                        </p:attrNameLst>
                                      </p:cBhvr>
                                      <p:tavLst>
                                        <p:tav tm="0">
                                          <p:val>
                                            <p:fltVal val="0"/>
                                          </p:val>
                                        </p:tav>
                                        <p:tav tm="100000">
                                          <p:val>
                                            <p:strVal val="#ppt_w"/>
                                          </p:val>
                                        </p:tav>
                                      </p:tavLst>
                                    </p:anim>
                                    <p:anim calcmode="lin" valueType="num">
                                      <p:cBhvr>
                                        <p:cTn id="59" dur="500" fill="hold"/>
                                        <p:tgtEl>
                                          <p:spTgt spid="47"/>
                                        </p:tgtEl>
                                        <p:attrNameLst>
                                          <p:attrName>ppt_h</p:attrName>
                                        </p:attrNameLst>
                                      </p:cBhvr>
                                      <p:tavLst>
                                        <p:tav tm="0">
                                          <p:val>
                                            <p:fltVal val="0"/>
                                          </p:val>
                                        </p:tav>
                                        <p:tav tm="100000">
                                          <p:val>
                                            <p:strVal val="#ppt_h"/>
                                          </p:val>
                                        </p:tav>
                                      </p:tavLst>
                                    </p:anim>
                                    <p:animEffect transition="in" filter="fade">
                                      <p:cBhvr>
                                        <p:cTn id="60" dur="500"/>
                                        <p:tgtEl>
                                          <p:spTgt spid="47"/>
                                        </p:tgtEl>
                                      </p:cBhvr>
                                    </p:animEffect>
                                  </p:childTnLst>
                                </p:cTn>
                              </p:par>
                            </p:childTnLst>
                          </p:cTn>
                        </p:par>
                        <p:par>
                          <p:cTn id="61" fill="hold">
                            <p:stCondLst>
                              <p:cond delay="5500"/>
                            </p:stCondLst>
                            <p:childTnLst>
                              <p:par>
                                <p:cTn id="62" presetID="10" presetClass="entr" presetSubtype="0"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350"/>
                                        <p:tgtEl>
                                          <p:spTgt spid="49"/>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49"/>
                                        </p:tgtEl>
                                      </p:cBhvr>
                                    </p:animEffect>
                                    <p:animScale>
                                      <p:cBhvr>
                                        <p:cTn id="67" dur="200" autoRev="1" fill="hold"/>
                                        <p:tgtEl>
                                          <p:spTgt spid="49"/>
                                        </p:tgtEl>
                                      </p:cBhvr>
                                      <p:by x="105000" y="105000"/>
                                    </p:animScale>
                                  </p:childTnLst>
                                </p:cTn>
                              </p:par>
                            </p:childTnLst>
                          </p:cTn>
                        </p:par>
                        <p:par>
                          <p:cTn id="68" fill="hold">
                            <p:stCondLst>
                              <p:cond delay="5900"/>
                            </p:stCondLst>
                            <p:childTnLst>
                              <p:par>
                                <p:cTn id="69" presetID="10" presetClass="entr" presetSubtype="0"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childTnLst>
                          </p:cTn>
                        </p:par>
                        <p:par>
                          <p:cTn id="72" fill="hold">
                            <p:stCondLst>
                              <p:cond delay="6400"/>
                            </p:stCondLst>
                            <p:childTnLst>
                              <p:par>
                                <p:cTn id="73" presetID="10" presetClass="entr" presetSubtype="0"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fade">
                                      <p:cBhvr>
                                        <p:cTn id="75" dur="350"/>
                                        <p:tgtEl>
                                          <p:spTgt spid="51"/>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51"/>
                                        </p:tgtEl>
                                      </p:cBhvr>
                                    </p:animEffect>
                                    <p:animScale>
                                      <p:cBhvr>
                                        <p:cTn id="78" dur="200" autoRev="1" fill="hold"/>
                                        <p:tgtEl>
                                          <p:spTgt spid="51"/>
                                        </p:tgtEl>
                                      </p:cBhvr>
                                      <p:by x="105000" y="105000"/>
                                    </p:animScale>
                                  </p:childTnLst>
                                </p:cTn>
                              </p:par>
                            </p:childTnLst>
                          </p:cTn>
                        </p:par>
                        <p:par>
                          <p:cTn id="79" fill="hold">
                            <p:stCondLst>
                              <p:cond delay="6800"/>
                            </p:stCondLst>
                            <p:childTnLst>
                              <p:par>
                                <p:cTn id="80" presetID="10" presetClass="entr" presetSubtype="0"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5" grpId="0" animBg="1"/>
      <p:bldP spid="36" grpId="0" animBg="1"/>
      <p:bldP spid="37" grpId="0" animBg="1"/>
      <p:bldP spid="38" grpId="0" animBg="1"/>
      <p:bldP spid="43" grpId="0" animBg="1"/>
      <p:bldP spid="44" grpId="0" animBg="1"/>
      <p:bldP spid="45" grpId="0" animBg="1"/>
      <p:bldP spid="46" grpId="0" animBg="1"/>
      <p:bldP spid="47" grpId="0"/>
      <p:bldP spid="48" grpId="0"/>
      <p:bldP spid="49" grpId="0"/>
      <p:bldP spid="49" grpId="1"/>
      <p:bldP spid="50" grpId="0"/>
      <p:bldP spid="51" grpId="0"/>
      <p:bldP spid="5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市场情况分析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Oval 2"/>
          <p:cNvSpPr>
            <a:spLocks noChangeArrowheads="1"/>
          </p:cNvSpPr>
          <p:nvPr/>
        </p:nvSpPr>
        <p:spPr bwMode="auto">
          <a:xfrm>
            <a:off x="3605534" y="2282155"/>
            <a:ext cx="2025650" cy="2025650"/>
          </a:xfrm>
          <a:prstGeom prst="ellipse">
            <a:avLst/>
          </a:prstGeom>
          <a:solidFill>
            <a:schemeClr val="tx1">
              <a:alpha val="10196"/>
            </a:schemeClr>
          </a:solidFill>
          <a:ln w="19050" cap="rnd" algn="ctr">
            <a:solidFill>
              <a:srgbClr val="9E9E9E"/>
            </a:solidFill>
            <a:prstDash val="sysDot"/>
            <a:round/>
            <a:headEnd/>
            <a:tailEnd/>
          </a:ln>
        </p:spPr>
        <p:txBody>
          <a:bodyPr wrap="none" lIns="100803" tIns="50402" rIns="100803" bIns="50402"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ea typeface="微软雅黑" pitchFamily="34" charset="-122"/>
            </a:endParaRPr>
          </a:p>
        </p:txBody>
      </p:sp>
      <p:sp>
        <p:nvSpPr>
          <p:cNvPr id="8" name="Freeform 6"/>
          <p:cNvSpPr>
            <a:spLocks/>
          </p:cNvSpPr>
          <p:nvPr/>
        </p:nvSpPr>
        <p:spPr bwMode="auto">
          <a:xfrm rot="5400000">
            <a:off x="2160115" y="1943225"/>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007E3D"/>
          </a:solidFill>
          <a:ln>
            <a:noFill/>
          </a:ln>
          <a:effectLst/>
          <a:extLst/>
        </p:spPr>
        <p:txBody>
          <a:bodyPr wrap="none" lIns="100803" tIns="50402" rIns="100803" bIns="50402" anchor="ctr"/>
          <a:lstStyle/>
          <a:p>
            <a:pPr fontAlgn="auto">
              <a:spcBef>
                <a:spcPts val="0"/>
              </a:spcBef>
              <a:spcAft>
                <a:spcPts val="0"/>
              </a:spcAft>
              <a:defRPr/>
            </a:pPr>
            <a:endParaRPr lang="zh-CN" altLang="en-US">
              <a:latin typeface="+mn-lt"/>
              <a:ea typeface="+mn-ea"/>
            </a:endParaRPr>
          </a:p>
        </p:txBody>
      </p:sp>
      <p:sp>
        <p:nvSpPr>
          <p:cNvPr id="9" name="Freeform 7"/>
          <p:cNvSpPr>
            <a:spLocks/>
          </p:cNvSpPr>
          <p:nvPr/>
        </p:nvSpPr>
        <p:spPr bwMode="auto">
          <a:xfrm rot="5400000">
            <a:off x="3338834" y="2326605"/>
            <a:ext cx="3743325" cy="2359025"/>
          </a:xfrm>
          <a:custGeom>
            <a:avLst/>
            <a:gdLst>
              <a:gd name="T0" fmla="*/ 2147483647 w 2849"/>
              <a:gd name="T1" fmla="*/ 2147483647 h 1794"/>
              <a:gd name="T2" fmla="*/ 2147483647 w 2849"/>
              <a:gd name="T3" fmla="*/ 2147483647 h 1794"/>
              <a:gd name="T4" fmla="*/ 2147483647 w 2849"/>
              <a:gd name="T5" fmla="*/ 2147483647 h 1794"/>
              <a:gd name="T6" fmla="*/ 2147483647 w 2849"/>
              <a:gd name="T7" fmla="*/ 2147483647 h 1794"/>
              <a:gd name="T8" fmla="*/ 2147483647 w 2849"/>
              <a:gd name="T9" fmla="*/ 2147483647 h 1794"/>
              <a:gd name="T10" fmla="*/ 2147483647 w 2849"/>
              <a:gd name="T11" fmla="*/ 2147483647 h 1794"/>
              <a:gd name="T12" fmla="*/ 2147483647 w 2849"/>
              <a:gd name="T13" fmla="*/ 2147483647 h 1794"/>
              <a:gd name="T14" fmla="*/ 2147483647 w 2849"/>
              <a:gd name="T15" fmla="*/ 2147483647 h 1794"/>
              <a:gd name="T16" fmla="*/ 2147483647 w 2849"/>
              <a:gd name="T17" fmla="*/ 2147483647 h 1794"/>
              <a:gd name="T18" fmla="*/ 2147483647 w 2849"/>
              <a:gd name="T19" fmla="*/ 2147483647 h 1794"/>
              <a:gd name="T20" fmla="*/ 2147483647 w 2849"/>
              <a:gd name="T21" fmla="*/ 2147483647 h 1794"/>
              <a:gd name="T22" fmla="*/ 2147483647 w 2849"/>
              <a:gd name="T23" fmla="*/ 2147483647 h 1794"/>
              <a:gd name="T24" fmla="*/ 2147483647 w 2849"/>
              <a:gd name="T25" fmla="*/ 2147483647 h 1794"/>
              <a:gd name="T26" fmla="*/ 2147483647 w 2849"/>
              <a:gd name="T27" fmla="*/ 2147483647 h 1794"/>
              <a:gd name="T28" fmla="*/ 2147483647 w 2849"/>
              <a:gd name="T29" fmla="*/ 2147483647 h 1794"/>
              <a:gd name="T30" fmla="*/ 2147483647 w 2849"/>
              <a:gd name="T31" fmla="*/ 2147483647 h 1794"/>
              <a:gd name="T32" fmla="*/ 2147483647 w 2849"/>
              <a:gd name="T33" fmla="*/ 2147483647 h 1794"/>
              <a:gd name="T34" fmla="*/ 2147483647 w 2849"/>
              <a:gd name="T35" fmla="*/ 2147483647 h 1794"/>
              <a:gd name="T36" fmla="*/ 2147483647 w 2849"/>
              <a:gd name="T37" fmla="*/ 2147483647 h 1794"/>
              <a:gd name="T38" fmla="*/ 2147483647 w 2849"/>
              <a:gd name="T39" fmla="*/ 2147483647 h 1794"/>
              <a:gd name="T40" fmla="*/ 2147483647 w 2849"/>
              <a:gd name="T41" fmla="*/ 2147483647 h 1794"/>
              <a:gd name="T42" fmla="*/ 2147483647 w 2849"/>
              <a:gd name="T43" fmla="*/ 0 h 1794"/>
              <a:gd name="T44" fmla="*/ 2147483647 w 2849"/>
              <a:gd name="T45" fmla="*/ 2147483647 h 1794"/>
              <a:gd name="T46" fmla="*/ 2147483647 w 2849"/>
              <a:gd name="T47" fmla="*/ 2147483647 h 1794"/>
              <a:gd name="T48" fmla="*/ 2147483647 w 2849"/>
              <a:gd name="T49" fmla="*/ 2147483647 h 1794"/>
              <a:gd name="T50" fmla="*/ 2147483647 w 2849"/>
              <a:gd name="T51" fmla="*/ 2147483647 h 1794"/>
              <a:gd name="T52" fmla="*/ 2147483647 w 2849"/>
              <a:gd name="T53" fmla="*/ 2147483647 h 1794"/>
              <a:gd name="T54" fmla="*/ 2147483647 w 2849"/>
              <a:gd name="T55" fmla="*/ 2147483647 h 1794"/>
              <a:gd name="T56" fmla="*/ 2147483647 w 2849"/>
              <a:gd name="T57" fmla="*/ 2147483647 h 1794"/>
              <a:gd name="T58" fmla="*/ 2147483647 w 2849"/>
              <a:gd name="T59" fmla="*/ 2147483647 h 1794"/>
              <a:gd name="T60" fmla="*/ 2147483647 w 2849"/>
              <a:gd name="T61" fmla="*/ 2147483647 h 1794"/>
              <a:gd name="T62" fmla="*/ 2147483647 w 2849"/>
              <a:gd name="T63" fmla="*/ 2147483647 h 1794"/>
              <a:gd name="T64" fmla="*/ 0 w 2849"/>
              <a:gd name="T65" fmla="*/ 2147483647 h 1794"/>
              <a:gd name="T66" fmla="*/ 2147483647 w 2849"/>
              <a:gd name="T67" fmla="*/ 2147483647 h 1794"/>
              <a:gd name="T68" fmla="*/ 2147483647 w 2849"/>
              <a:gd name="T69" fmla="*/ 2147483647 h 1794"/>
              <a:gd name="T70" fmla="*/ 2147483647 w 2849"/>
              <a:gd name="T71" fmla="*/ 2147483647 h 1794"/>
              <a:gd name="T72" fmla="*/ 2147483647 w 2849"/>
              <a:gd name="T73" fmla="*/ 2147483647 h 1794"/>
              <a:gd name="T74" fmla="*/ 2147483647 w 2849"/>
              <a:gd name="T75" fmla="*/ 2147483647 h 1794"/>
              <a:gd name="T76" fmla="*/ 2147483647 w 2849"/>
              <a:gd name="T77" fmla="*/ 2147483647 h 1794"/>
              <a:gd name="T78" fmla="*/ 2147483647 w 2849"/>
              <a:gd name="T79" fmla="*/ 2147483647 h 1794"/>
              <a:gd name="T80" fmla="*/ 2147483647 w 2849"/>
              <a:gd name="T81" fmla="*/ 2147483647 h 1794"/>
              <a:gd name="T82" fmla="*/ 2147483647 w 2849"/>
              <a:gd name="T83" fmla="*/ 2147483647 h 1794"/>
              <a:gd name="T84" fmla="*/ 2147483647 w 2849"/>
              <a:gd name="T85" fmla="*/ 2147483647 h 1794"/>
              <a:gd name="T86" fmla="*/ 2147483647 w 2849"/>
              <a:gd name="T87" fmla="*/ 2147483647 h 1794"/>
              <a:gd name="T88" fmla="*/ 2147483647 w 2849"/>
              <a:gd name="T89" fmla="*/ 2147483647 h 1794"/>
              <a:gd name="T90" fmla="*/ 2147483647 w 2849"/>
              <a:gd name="T91" fmla="*/ 2147483647 h 1794"/>
              <a:gd name="T92" fmla="*/ 2147483647 w 2849"/>
              <a:gd name="T93" fmla="*/ 2147483647 h 1794"/>
              <a:gd name="T94" fmla="*/ 2147483647 w 2849"/>
              <a:gd name="T95" fmla="*/ 2147483647 h 1794"/>
              <a:gd name="T96" fmla="*/ 2147483647 w 2849"/>
              <a:gd name="T97" fmla="*/ 2147483647 h 1794"/>
              <a:gd name="T98" fmla="*/ 2147483647 w 2849"/>
              <a:gd name="T99" fmla="*/ 2147483647 h 1794"/>
              <a:gd name="T100" fmla="*/ 2147483647 w 2849"/>
              <a:gd name="T101" fmla="*/ 2147483647 h 1794"/>
              <a:gd name="T102" fmla="*/ 2147483647 w 2849"/>
              <a:gd name="T103" fmla="*/ 2147483647 h 1794"/>
              <a:gd name="T104" fmla="*/ 2147483647 w 2849"/>
              <a:gd name="T105" fmla="*/ 2147483647 h 1794"/>
              <a:gd name="T106" fmla="*/ 2147483647 w 2849"/>
              <a:gd name="T107" fmla="*/ 2147483647 h 1794"/>
              <a:gd name="T108" fmla="*/ 2147483647 w 2849"/>
              <a:gd name="T109" fmla="*/ 2147483647 h 1794"/>
              <a:gd name="T110" fmla="*/ 2147483647 w 2849"/>
              <a:gd name="T111" fmla="*/ 2147483647 h 1794"/>
              <a:gd name="T112" fmla="*/ 2147483647 w 2849"/>
              <a:gd name="T113" fmla="*/ 2147483647 h 1794"/>
              <a:gd name="T114" fmla="*/ 2147483647 w 2849"/>
              <a:gd name="T115" fmla="*/ 2147483647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007E3D"/>
          </a:solidFill>
          <a:ln>
            <a:noFill/>
          </a:ln>
          <a:extLst/>
        </p:spPr>
        <p:txBody>
          <a:bodyPr wrap="none" lIns="100803" tIns="50402" rIns="100803" bIns="50402" anchor="ctr"/>
          <a:lstStyle/>
          <a:p>
            <a:endParaRPr lang="zh-CN" altLang="en-US"/>
          </a:p>
        </p:txBody>
      </p:sp>
      <p:sp>
        <p:nvSpPr>
          <p:cNvPr id="10" name="WordArt 9"/>
          <p:cNvSpPr>
            <a:spLocks noChangeArrowheads="1" noChangeShapeType="1" noTextEdit="1"/>
          </p:cNvSpPr>
          <p:nvPr/>
        </p:nvSpPr>
        <p:spPr bwMode="auto">
          <a:xfrm rot="-5400000">
            <a:off x="3072928" y="1982912"/>
            <a:ext cx="2820987" cy="2628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6668"/>
              </a:avLst>
            </a:prstTxWarp>
          </a:bodyPr>
          <a:lstStyle/>
          <a:p>
            <a:pPr algn="ctr"/>
            <a:r>
              <a:rPr lang="zh-CN" altLang="en-US" sz="700" kern="10">
                <a:solidFill>
                  <a:schemeClr val="bg1"/>
                </a:solidFill>
                <a:latin typeface="微软雅黑"/>
                <a:ea typeface="微软雅黑"/>
              </a:rPr>
              <a:t>       单击此处填加文字内容     </a:t>
            </a:r>
          </a:p>
        </p:txBody>
      </p:sp>
      <p:sp>
        <p:nvSpPr>
          <p:cNvPr id="11" name="WordArt 9"/>
          <p:cNvSpPr>
            <a:spLocks noChangeArrowheads="1" noChangeShapeType="1" noTextEdit="1"/>
          </p:cNvSpPr>
          <p:nvPr/>
        </p:nvSpPr>
        <p:spPr bwMode="auto">
          <a:xfrm rot="5400000">
            <a:off x="3380903" y="2022599"/>
            <a:ext cx="2820988" cy="2628900"/>
          </a:xfrm>
          <a:prstGeom prst="rect">
            <a:avLst/>
          </a:prstGeom>
          <a:noFill/>
          <a:extLst/>
        </p:spPr>
        <p:txBody>
          <a:bodyPr spcFirstLastPara="1" wrap="none" fromWordArt="1">
            <a:prstTxWarp prst="textArchUp">
              <a:avLst>
                <a:gd name="adj" fmla="val 12276668"/>
              </a:avLst>
            </a:prstTxWarp>
          </a:bodyPr>
          <a:lstStyle/>
          <a:p>
            <a:pPr algn="ctr"/>
            <a:r>
              <a:rPr lang="zh-CN" altLang="en-US" sz="700" kern="10" dirty="0">
                <a:solidFill>
                  <a:schemeClr val="bg1"/>
                </a:solidFill>
                <a:latin typeface="微软雅黑"/>
                <a:ea typeface="微软雅黑"/>
              </a:rPr>
              <a:t>       单击此处填加文字内容     </a:t>
            </a:r>
          </a:p>
        </p:txBody>
      </p:sp>
      <p:sp>
        <p:nvSpPr>
          <p:cNvPr id="12" name="Text Box 45"/>
          <p:cNvSpPr txBox="1">
            <a:spLocks noChangeArrowheads="1"/>
          </p:cNvSpPr>
          <p:nvPr/>
        </p:nvSpPr>
        <p:spPr bwMode="auto">
          <a:xfrm>
            <a:off x="540072" y="216468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18" name="Text Box 45"/>
          <p:cNvSpPr txBox="1">
            <a:spLocks noChangeArrowheads="1"/>
          </p:cNvSpPr>
          <p:nvPr/>
        </p:nvSpPr>
        <p:spPr bwMode="auto">
          <a:xfrm>
            <a:off x="540072" y="315369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19" name="Text Box 45"/>
          <p:cNvSpPr txBox="1">
            <a:spLocks noChangeArrowheads="1"/>
          </p:cNvSpPr>
          <p:nvPr/>
        </p:nvSpPr>
        <p:spPr bwMode="auto">
          <a:xfrm>
            <a:off x="540072" y="410778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20" name="Text Box 45"/>
          <p:cNvSpPr txBox="1">
            <a:spLocks noChangeArrowheads="1"/>
          </p:cNvSpPr>
          <p:nvPr/>
        </p:nvSpPr>
        <p:spPr bwMode="auto">
          <a:xfrm>
            <a:off x="6597972" y="216468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007E3D"/>
                </a:solidFill>
                <a:latin typeface="微软雅黑" pitchFamily="34" charset="-122"/>
                <a:ea typeface="微软雅黑" pitchFamily="34" charset="-122"/>
              </a:rPr>
              <a:t>单击填加标题</a:t>
            </a:r>
            <a:endParaRPr lang="en-US" altLang="ko-KR" sz="1500" b="1" dirty="0">
              <a:solidFill>
                <a:srgbClr val="007E3D"/>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1" name="Text Box 45"/>
          <p:cNvSpPr txBox="1">
            <a:spLocks noChangeArrowheads="1"/>
          </p:cNvSpPr>
          <p:nvPr/>
        </p:nvSpPr>
        <p:spPr bwMode="auto">
          <a:xfrm>
            <a:off x="6597972" y="315369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007E3D"/>
                </a:solidFill>
                <a:latin typeface="微软雅黑" pitchFamily="34" charset="-122"/>
                <a:ea typeface="微软雅黑" pitchFamily="34" charset="-122"/>
              </a:rPr>
              <a:t>单击填加标题</a:t>
            </a:r>
            <a:endParaRPr lang="en-US" altLang="ko-KR" sz="1500" b="1" dirty="0">
              <a:solidFill>
                <a:srgbClr val="007E3D"/>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2" name="Text Box 45"/>
          <p:cNvSpPr txBox="1">
            <a:spLocks noChangeArrowheads="1"/>
          </p:cNvSpPr>
          <p:nvPr/>
        </p:nvSpPr>
        <p:spPr bwMode="auto">
          <a:xfrm>
            <a:off x="6597972" y="410778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007E3D"/>
                </a:solidFill>
                <a:latin typeface="微软雅黑" pitchFamily="34" charset="-122"/>
                <a:ea typeface="微软雅黑" pitchFamily="34" charset="-122"/>
              </a:rPr>
              <a:t>单击填加标题</a:t>
            </a:r>
            <a:endParaRPr lang="en-US" altLang="ko-KR" sz="1500" b="1" dirty="0">
              <a:solidFill>
                <a:srgbClr val="007E3D"/>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3" name="Text Box 16"/>
          <p:cNvSpPr txBox="1">
            <a:spLocks noChangeArrowheads="1"/>
          </p:cNvSpPr>
          <p:nvPr/>
        </p:nvSpPr>
        <p:spPr bwMode="auto">
          <a:xfrm>
            <a:off x="4121472" y="2799680"/>
            <a:ext cx="9953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r>
              <a:rPr lang="zh-CN" altLang="en-US" sz="3100" b="1" dirty="0">
                <a:solidFill>
                  <a:srgbClr val="007E3D"/>
                </a:solidFill>
                <a:latin typeface="微软雅黑" pitchFamily="34" charset="-122"/>
                <a:ea typeface="微软雅黑" pitchFamily="34" charset="-122"/>
              </a:rPr>
              <a:t>填加</a:t>
            </a:r>
            <a:endParaRPr lang="en-US" altLang="zh-CN" sz="3100" b="1" dirty="0">
              <a:solidFill>
                <a:srgbClr val="007E3D"/>
              </a:solidFill>
              <a:latin typeface="微软雅黑" pitchFamily="34" charset="-122"/>
              <a:ea typeface="微软雅黑" pitchFamily="34" charset="-122"/>
            </a:endParaRPr>
          </a:p>
          <a:p>
            <a:pPr algn="r" eaLnBrk="1" hangingPunct="1"/>
            <a:r>
              <a:rPr lang="zh-CN" altLang="en-US" sz="3100" b="1" dirty="0">
                <a:solidFill>
                  <a:srgbClr val="007E3D"/>
                </a:solidFill>
                <a:latin typeface="微软雅黑" pitchFamily="34" charset="-122"/>
                <a:ea typeface="微软雅黑" pitchFamily="34" charset="-122"/>
              </a:rPr>
              <a:t>标题</a:t>
            </a:r>
            <a:endParaRPr lang="en-US" altLang="ko-KR" sz="3100" b="1" dirty="0">
              <a:solidFill>
                <a:srgbClr val="007E3D"/>
              </a:solidFill>
              <a:latin typeface="微软雅黑" pitchFamily="34" charset="-122"/>
              <a:ea typeface="微软雅黑" pitchFamily="34" charset="-122"/>
            </a:endParaRPr>
          </a:p>
        </p:txBody>
      </p:sp>
    </p:spTree>
    <p:extLst>
      <p:ext uri="{BB962C8B-B14F-4D97-AF65-F5344CB8AC3E}">
        <p14:creationId xmlns:p14="http://schemas.microsoft.com/office/powerpoint/2010/main" val="27327119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750"/>
                                        <p:tgtEl>
                                          <p:spTgt spid="8"/>
                                        </p:tgtEl>
                                      </p:cBhvr>
                                    </p:animEffect>
                                  </p:childTnLst>
                                </p:cTn>
                              </p:par>
                            </p:childTnLst>
                          </p:cTn>
                        </p:par>
                        <p:par>
                          <p:cTn id="18" fill="hold">
                            <p:stCondLst>
                              <p:cond delay="1750"/>
                            </p:stCondLst>
                            <p:childTnLst>
                              <p:par>
                                <p:cTn id="19" presetID="22"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750"/>
                                        <p:tgtEl>
                                          <p:spTgt spid="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Effect transition="in" filter="fade">
                                      <p:cBhvr>
                                        <p:cTn id="27" dur="750"/>
                                        <p:tgtEl>
                                          <p:spTgt spid="7"/>
                                        </p:tgtEl>
                                      </p:cBhvr>
                                    </p:animEffect>
                                  </p:childTnLst>
                                </p:cTn>
                              </p:par>
                            </p:childTnLst>
                          </p:cTn>
                        </p:par>
                        <p:par>
                          <p:cTn id="28" fill="hold">
                            <p:stCondLst>
                              <p:cond delay="3250"/>
                            </p:stCondLst>
                            <p:childTnLst>
                              <p:par>
                                <p:cTn id="29" presetID="49" presetClass="entr" presetSubtype="0" decel="100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750" fill="hold"/>
                                        <p:tgtEl>
                                          <p:spTgt spid="23"/>
                                        </p:tgtEl>
                                        <p:attrNameLst>
                                          <p:attrName>ppt_w</p:attrName>
                                        </p:attrNameLst>
                                      </p:cBhvr>
                                      <p:tavLst>
                                        <p:tav tm="0">
                                          <p:val>
                                            <p:fltVal val="0"/>
                                          </p:val>
                                        </p:tav>
                                        <p:tav tm="100000">
                                          <p:val>
                                            <p:strVal val="#ppt_w"/>
                                          </p:val>
                                        </p:tav>
                                      </p:tavLst>
                                    </p:anim>
                                    <p:anim calcmode="lin" valueType="num">
                                      <p:cBhvr>
                                        <p:cTn id="32" dur="750" fill="hold"/>
                                        <p:tgtEl>
                                          <p:spTgt spid="23"/>
                                        </p:tgtEl>
                                        <p:attrNameLst>
                                          <p:attrName>ppt_h</p:attrName>
                                        </p:attrNameLst>
                                      </p:cBhvr>
                                      <p:tavLst>
                                        <p:tav tm="0">
                                          <p:val>
                                            <p:fltVal val="0"/>
                                          </p:val>
                                        </p:tav>
                                        <p:tav tm="100000">
                                          <p:val>
                                            <p:strVal val="#ppt_h"/>
                                          </p:val>
                                        </p:tav>
                                      </p:tavLst>
                                    </p:anim>
                                    <p:anim calcmode="lin" valueType="num">
                                      <p:cBhvr>
                                        <p:cTn id="33" dur="750" fill="hold"/>
                                        <p:tgtEl>
                                          <p:spTgt spid="23"/>
                                        </p:tgtEl>
                                        <p:attrNameLst>
                                          <p:attrName>style.rotation</p:attrName>
                                        </p:attrNameLst>
                                      </p:cBhvr>
                                      <p:tavLst>
                                        <p:tav tm="0">
                                          <p:val>
                                            <p:fltVal val="360"/>
                                          </p:val>
                                        </p:tav>
                                        <p:tav tm="100000">
                                          <p:val>
                                            <p:fltVal val="0"/>
                                          </p:val>
                                        </p:tav>
                                      </p:tavLst>
                                    </p:anim>
                                    <p:animEffect transition="in" filter="fade">
                                      <p:cBhvr>
                                        <p:cTn id="34" dur="750"/>
                                        <p:tgtEl>
                                          <p:spTgt spid="23"/>
                                        </p:tgtEl>
                                      </p:cBhvr>
                                    </p:animEffect>
                                  </p:childTnLst>
                                </p:cTn>
                              </p:par>
                            </p:childTnLst>
                          </p:cTn>
                        </p:par>
                        <p:par>
                          <p:cTn id="35" fill="hold">
                            <p:stCondLst>
                              <p:cond delay="4000"/>
                            </p:stCondLst>
                            <p:childTnLst>
                              <p:par>
                                <p:cTn id="36" presetID="21" presetClass="entr" presetSubtype="1"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heel(1)">
                                      <p:cBhvr>
                                        <p:cTn id="38" dur="1750"/>
                                        <p:tgtEl>
                                          <p:spTgt spid="11"/>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heel(1)">
                                      <p:cBhvr>
                                        <p:cTn id="41" dur="1750"/>
                                        <p:tgtEl>
                                          <p:spTgt spid="10"/>
                                        </p:tgtEl>
                                      </p:cBhvr>
                                    </p:animEffect>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2" presetClass="entr" presetSubtype="0"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anim calcmode="lin" valueType="num">
                                      <p:cBhvr>
                                        <p:cTn id="52" dur="500" fill="hold"/>
                                        <p:tgtEl>
                                          <p:spTgt spid="18"/>
                                        </p:tgtEl>
                                        <p:attrNameLst>
                                          <p:attrName>ppt_x</p:attrName>
                                        </p:attrNameLst>
                                      </p:cBhvr>
                                      <p:tavLst>
                                        <p:tav tm="0">
                                          <p:val>
                                            <p:strVal val="#ppt_x"/>
                                          </p:val>
                                        </p:tav>
                                        <p:tav tm="100000">
                                          <p:val>
                                            <p:strVal val="#ppt_x"/>
                                          </p:val>
                                        </p:tav>
                                      </p:tavLst>
                                    </p:anim>
                                    <p:anim calcmode="lin" valueType="num">
                                      <p:cBhvr>
                                        <p:cTn id="53" dur="500" fill="hold"/>
                                        <p:tgtEl>
                                          <p:spTgt spid="18"/>
                                        </p:tgtEl>
                                        <p:attrNameLst>
                                          <p:attrName>ppt_y</p:attrName>
                                        </p:attrNameLst>
                                      </p:cBhvr>
                                      <p:tavLst>
                                        <p:tav tm="0">
                                          <p:val>
                                            <p:strVal val="#ppt_y+.1"/>
                                          </p:val>
                                        </p:tav>
                                        <p:tav tm="100000">
                                          <p:val>
                                            <p:strVal val="#ppt_y"/>
                                          </p:val>
                                        </p:tav>
                                      </p:tavLst>
                                    </p:anim>
                                  </p:childTnLst>
                                </p:cTn>
                              </p:par>
                            </p:childTnLst>
                          </p:cTn>
                        </p:par>
                        <p:par>
                          <p:cTn id="54" fill="hold">
                            <p:stCondLst>
                              <p:cond delay="6750"/>
                            </p:stCondLst>
                            <p:childTnLst>
                              <p:par>
                                <p:cTn id="55" presetID="42"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par>
                          <p:cTn id="60" fill="hold">
                            <p:stCondLst>
                              <p:cond delay="7250"/>
                            </p:stCondLst>
                            <p:childTnLst>
                              <p:par>
                                <p:cTn id="61" presetID="42"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anim calcmode="lin" valueType="num">
                                      <p:cBhvr>
                                        <p:cTn id="64" dur="500" fill="hold"/>
                                        <p:tgtEl>
                                          <p:spTgt spid="20"/>
                                        </p:tgtEl>
                                        <p:attrNameLst>
                                          <p:attrName>ppt_x</p:attrName>
                                        </p:attrNameLst>
                                      </p:cBhvr>
                                      <p:tavLst>
                                        <p:tav tm="0">
                                          <p:val>
                                            <p:strVal val="#ppt_x"/>
                                          </p:val>
                                        </p:tav>
                                        <p:tav tm="100000">
                                          <p:val>
                                            <p:strVal val="#ppt_x"/>
                                          </p:val>
                                        </p:tav>
                                      </p:tavLst>
                                    </p:anim>
                                    <p:anim calcmode="lin" valueType="num">
                                      <p:cBhvr>
                                        <p:cTn id="65" dur="500" fill="hold"/>
                                        <p:tgtEl>
                                          <p:spTgt spid="20"/>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42" presetClass="entr" presetSubtype="0"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anim calcmode="lin" valueType="num">
                                      <p:cBhvr>
                                        <p:cTn id="70" dur="500" fill="hold"/>
                                        <p:tgtEl>
                                          <p:spTgt spid="21"/>
                                        </p:tgtEl>
                                        <p:attrNameLst>
                                          <p:attrName>ppt_x</p:attrName>
                                        </p:attrNameLst>
                                      </p:cBhvr>
                                      <p:tavLst>
                                        <p:tav tm="0">
                                          <p:val>
                                            <p:strVal val="#ppt_x"/>
                                          </p:val>
                                        </p:tav>
                                        <p:tav tm="100000">
                                          <p:val>
                                            <p:strVal val="#ppt_x"/>
                                          </p:val>
                                        </p:tav>
                                      </p:tavLst>
                                    </p:anim>
                                    <p:anim calcmode="lin" valueType="num">
                                      <p:cBhvr>
                                        <p:cTn id="71" dur="500" fill="hold"/>
                                        <p:tgtEl>
                                          <p:spTgt spid="21"/>
                                        </p:tgtEl>
                                        <p:attrNameLst>
                                          <p:attrName>ppt_y</p:attrName>
                                        </p:attrNameLst>
                                      </p:cBhvr>
                                      <p:tavLst>
                                        <p:tav tm="0">
                                          <p:val>
                                            <p:strVal val="#ppt_y+.1"/>
                                          </p:val>
                                        </p:tav>
                                        <p:tav tm="100000">
                                          <p:val>
                                            <p:strVal val="#ppt_y"/>
                                          </p:val>
                                        </p:tav>
                                      </p:tavLst>
                                    </p:anim>
                                  </p:childTnLst>
                                </p:cTn>
                              </p:par>
                            </p:childTnLst>
                          </p:cTn>
                        </p:par>
                        <p:par>
                          <p:cTn id="72" fill="hold">
                            <p:stCondLst>
                              <p:cond delay="8250"/>
                            </p:stCondLst>
                            <p:childTnLst>
                              <p:par>
                                <p:cTn id="73" presetID="42"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anim calcmode="lin" valueType="num">
                                      <p:cBhvr>
                                        <p:cTn id="76" dur="500" fill="hold"/>
                                        <p:tgtEl>
                                          <p:spTgt spid="22"/>
                                        </p:tgtEl>
                                        <p:attrNameLst>
                                          <p:attrName>ppt_x</p:attrName>
                                        </p:attrNameLst>
                                      </p:cBhvr>
                                      <p:tavLst>
                                        <p:tav tm="0">
                                          <p:val>
                                            <p:strVal val="#ppt_x"/>
                                          </p:val>
                                        </p:tav>
                                        <p:tav tm="100000">
                                          <p:val>
                                            <p:strVal val="#ppt_x"/>
                                          </p:val>
                                        </p:tav>
                                      </p:tavLst>
                                    </p:anim>
                                    <p:anim calcmode="lin" valueType="num">
                                      <p:cBhvr>
                                        <p:cTn id="7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9" grpId="0" animBg="1"/>
      <p:bldP spid="10" grpId="0" animBg="1"/>
      <p:bldP spid="11" grpId="0"/>
      <p:bldP spid="12" grpId="0"/>
      <p:bldP spid="18" grpId="0"/>
      <p:bldP spid="19" grpId="0"/>
      <p:bldP spid="20" grpId="0"/>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597474" y="22610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3</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115614" y="2645246"/>
            <a:ext cx="3046189" cy="523220"/>
          </a:xfrm>
          <a:prstGeom prst="rect">
            <a:avLst/>
          </a:prstGeom>
          <a:noFill/>
        </p:spPr>
        <p:txBody>
          <a:bodyPr wrap="square">
            <a:spAutoFit/>
          </a:bodyPr>
          <a:lstStyle/>
          <a:p>
            <a:pPr fontAlgn="auto">
              <a:spcBef>
                <a:spcPts val="0"/>
              </a:spcBef>
              <a:spcAft>
                <a:spcPts val="0"/>
              </a:spcAft>
              <a:defRPr/>
            </a:pPr>
            <a:r>
              <a:rPr lang="zh-CN" altLang="en-US" sz="2800" dirty="0">
                <a:solidFill>
                  <a:schemeClr val="bg1"/>
                </a:solidFill>
                <a:latin typeface="微软雅黑" panose="020B0503020204020204" pitchFamily="34" charset="-122"/>
                <a:ea typeface="微软雅黑" panose="020B0503020204020204" pitchFamily="34" charset="-122"/>
              </a:rPr>
              <a:t>前一阶段工作总结</a:t>
            </a:r>
          </a:p>
        </p:txBody>
      </p:sp>
      <p:cxnSp>
        <p:nvCxnSpPr>
          <p:cNvPr id="42" name="直接连接符 41"/>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8" name="右箭头 57"/>
          <p:cNvSpPr/>
          <p:nvPr/>
        </p:nvSpPr>
        <p:spPr>
          <a:xfrm>
            <a:off x="3356322" y="342496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9" name="TextBox 58"/>
          <p:cNvSpPr txBox="1"/>
          <p:nvPr/>
        </p:nvSpPr>
        <p:spPr>
          <a:xfrm>
            <a:off x="3535045" y="3361556"/>
            <a:ext cx="1620957" cy="307777"/>
          </a:xfrm>
          <a:prstGeom prst="rect">
            <a:avLst/>
          </a:prstGeom>
          <a:noFill/>
        </p:spPr>
        <p:txBody>
          <a:bodyPr wrap="none" rtlCol="0">
            <a:spAutoFit/>
          </a:bodyPr>
          <a:lstStyle/>
          <a:p>
            <a:r>
              <a:rPr lang="zh-CN" altLang="en-US" sz="1400" dirty="0">
                <a:solidFill>
                  <a:schemeClr val="bg1"/>
                </a:solidFill>
              </a:rPr>
              <a:t>某些问题认识不足</a:t>
            </a:r>
          </a:p>
        </p:txBody>
      </p:sp>
      <p:sp>
        <p:nvSpPr>
          <p:cNvPr id="60" name="右箭头 59"/>
          <p:cNvSpPr/>
          <p:nvPr/>
        </p:nvSpPr>
        <p:spPr>
          <a:xfrm>
            <a:off x="5500841" y="342496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TextBox 60"/>
          <p:cNvSpPr txBox="1"/>
          <p:nvPr/>
        </p:nvSpPr>
        <p:spPr>
          <a:xfrm>
            <a:off x="5651827" y="3361556"/>
            <a:ext cx="1800493" cy="307777"/>
          </a:xfrm>
          <a:prstGeom prst="rect">
            <a:avLst/>
          </a:prstGeom>
          <a:noFill/>
        </p:spPr>
        <p:txBody>
          <a:bodyPr wrap="none" rtlCol="0">
            <a:spAutoFit/>
          </a:bodyPr>
          <a:lstStyle/>
          <a:p>
            <a:r>
              <a:rPr lang="zh-CN" altLang="en-US" sz="1400" dirty="0">
                <a:solidFill>
                  <a:schemeClr val="bg1"/>
                </a:solidFill>
              </a:rPr>
              <a:t>对竟争对手分析不够</a:t>
            </a:r>
          </a:p>
        </p:txBody>
      </p:sp>
      <p:sp>
        <p:nvSpPr>
          <p:cNvPr id="62" name="右箭头 61"/>
          <p:cNvSpPr/>
          <p:nvPr/>
        </p:nvSpPr>
        <p:spPr>
          <a:xfrm>
            <a:off x="3341862" y="377891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3" name="TextBox 62"/>
          <p:cNvSpPr txBox="1"/>
          <p:nvPr/>
        </p:nvSpPr>
        <p:spPr>
          <a:xfrm>
            <a:off x="3528075" y="3715499"/>
            <a:ext cx="1980029" cy="307777"/>
          </a:xfrm>
          <a:prstGeom prst="rect">
            <a:avLst/>
          </a:prstGeom>
          <a:noFill/>
        </p:spPr>
        <p:txBody>
          <a:bodyPr wrap="none" rtlCol="0">
            <a:spAutoFit/>
          </a:bodyPr>
          <a:lstStyle/>
          <a:p>
            <a:r>
              <a:rPr lang="zh-CN" altLang="en-US" sz="1400" dirty="0">
                <a:solidFill>
                  <a:schemeClr val="bg1"/>
                </a:solidFill>
              </a:rPr>
              <a:t>一些目标制定脱离实际</a:t>
            </a:r>
          </a:p>
        </p:txBody>
      </p:sp>
      <p:sp>
        <p:nvSpPr>
          <p:cNvPr id="64" name="右箭头 63"/>
          <p:cNvSpPr/>
          <p:nvPr/>
        </p:nvSpPr>
        <p:spPr>
          <a:xfrm>
            <a:off x="5486381" y="377891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TextBox 64"/>
          <p:cNvSpPr txBox="1"/>
          <p:nvPr/>
        </p:nvSpPr>
        <p:spPr>
          <a:xfrm>
            <a:off x="5637367" y="3715499"/>
            <a:ext cx="1620957" cy="307777"/>
          </a:xfrm>
          <a:prstGeom prst="rect">
            <a:avLst/>
          </a:prstGeom>
          <a:noFill/>
        </p:spPr>
        <p:txBody>
          <a:bodyPr wrap="none" rtlCol="0">
            <a:spAutoFit/>
          </a:bodyPr>
          <a:lstStyle/>
          <a:p>
            <a:r>
              <a:rPr lang="zh-CN" altLang="en-US" sz="1400" dirty="0">
                <a:solidFill>
                  <a:schemeClr val="bg1"/>
                </a:solidFill>
              </a:rPr>
              <a:t>自身能力有待提高</a:t>
            </a:r>
          </a:p>
        </p:txBody>
      </p:sp>
      <p:sp>
        <p:nvSpPr>
          <p:cNvPr id="66" name="右箭头 65"/>
          <p:cNvSpPr/>
          <p:nvPr/>
        </p:nvSpPr>
        <p:spPr>
          <a:xfrm>
            <a:off x="3341862" y="413895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TextBox 66"/>
          <p:cNvSpPr txBox="1"/>
          <p:nvPr/>
        </p:nvSpPr>
        <p:spPr>
          <a:xfrm>
            <a:off x="3520585" y="4075539"/>
            <a:ext cx="1441420" cy="307777"/>
          </a:xfrm>
          <a:prstGeom prst="rect">
            <a:avLst/>
          </a:prstGeom>
          <a:noFill/>
        </p:spPr>
        <p:txBody>
          <a:bodyPr wrap="none" rtlCol="0">
            <a:spAutoFit/>
          </a:bodyPr>
          <a:lstStyle/>
          <a:p>
            <a:r>
              <a:rPr lang="zh-CN" altLang="en-US" sz="1400" dirty="0">
                <a:solidFill>
                  <a:schemeClr val="bg1"/>
                </a:solidFill>
              </a:rPr>
              <a:t>执行力有待加强</a:t>
            </a: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3199" y="337220"/>
            <a:ext cx="2458242" cy="936103"/>
          </a:xfrm>
          <a:prstGeom prst="rect">
            <a:avLst/>
          </a:prstGeom>
        </p:spPr>
      </p:pic>
    </p:spTree>
    <p:extLst>
      <p:ext uri="{BB962C8B-B14F-4D97-AF65-F5344CB8AC3E}">
        <p14:creationId xmlns:p14="http://schemas.microsoft.com/office/powerpoint/2010/main" val="7792210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50"/>
                                        <p:tgtEl>
                                          <p:spTgt spid="42"/>
                                        </p:tgtEl>
                                      </p:cBhvr>
                                    </p:animEffect>
                                    <p:anim calcmode="lin" valueType="num">
                                      <p:cBhvr>
                                        <p:cTn id="22" dur="750" fill="hold"/>
                                        <p:tgtEl>
                                          <p:spTgt spid="42"/>
                                        </p:tgtEl>
                                        <p:attrNameLst>
                                          <p:attrName>ppt_x</p:attrName>
                                        </p:attrNameLst>
                                      </p:cBhvr>
                                      <p:tavLst>
                                        <p:tav tm="0">
                                          <p:val>
                                            <p:strVal val="#ppt_x"/>
                                          </p:val>
                                        </p:tav>
                                        <p:tav tm="100000">
                                          <p:val>
                                            <p:strVal val="#ppt_x"/>
                                          </p:val>
                                        </p:tav>
                                      </p:tavLst>
                                    </p:anim>
                                    <p:anim calcmode="lin" valueType="num">
                                      <p:cBhvr>
                                        <p:cTn id="23" dur="750" fill="hold"/>
                                        <p:tgtEl>
                                          <p:spTgt spid="42"/>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ppt_x"/>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additive="base">
                                        <p:cTn id="37" dur="500" fill="hold"/>
                                        <p:tgtEl>
                                          <p:spTgt spid="58"/>
                                        </p:tgtEl>
                                        <p:attrNameLst>
                                          <p:attrName>ppt_x</p:attrName>
                                        </p:attrNameLst>
                                      </p:cBhvr>
                                      <p:tavLst>
                                        <p:tav tm="0">
                                          <p:val>
                                            <p:strVal val="#ppt_x"/>
                                          </p:val>
                                        </p:tav>
                                        <p:tav tm="100000">
                                          <p:val>
                                            <p:strVal val="#ppt_x"/>
                                          </p:val>
                                        </p:tav>
                                      </p:tavLst>
                                    </p:anim>
                                    <p:anim calcmode="lin" valueType="num">
                                      <p:cBhvr additive="base">
                                        <p:cTn id="38" dur="500" fill="hold"/>
                                        <p:tgtEl>
                                          <p:spTgt spid="5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ppt_x"/>
                                          </p:val>
                                        </p:tav>
                                        <p:tav tm="100000">
                                          <p:val>
                                            <p:strVal val="#ppt_x"/>
                                          </p:val>
                                        </p:tav>
                                      </p:tavLst>
                                    </p:anim>
                                    <p:anim calcmode="lin" valueType="num">
                                      <p:cBhvr additive="base">
                                        <p:cTn id="42" dur="500" fill="hold"/>
                                        <p:tgtEl>
                                          <p:spTgt spid="6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ppt_x"/>
                                          </p:val>
                                        </p:tav>
                                        <p:tav tm="100000">
                                          <p:val>
                                            <p:strVal val="#ppt_x"/>
                                          </p:val>
                                        </p:tav>
                                      </p:tavLst>
                                    </p:anim>
                                    <p:anim calcmode="lin" valueType="num">
                                      <p:cBhvr additive="base">
                                        <p:cTn id="46" dur="500" fill="hold"/>
                                        <p:tgtEl>
                                          <p:spTgt spid="6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additive="base">
                                        <p:cTn id="53" dur="500" fill="hold"/>
                                        <p:tgtEl>
                                          <p:spTgt spid="62"/>
                                        </p:tgtEl>
                                        <p:attrNameLst>
                                          <p:attrName>ppt_x</p:attrName>
                                        </p:attrNameLst>
                                      </p:cBhvr>
                                      <p:tavLst>
                                        <p:tav tm="0">
                                          <p:val>
                                            <p:strVal val="#ppt_x"/>
                                          </p:val>
                                        </p:tav>
                                        <p:tav tm="100000">
                                          <p:val>
                                            <p:strVal val="#ppt_x"/>
                                          </p:val>
                                        </p:tav>
                                      </p:tavLst>
                                    </p:anim>
                                    <p:anim calcmode="lin" valueType="num">
                                      <p:cBhvr additive="base">
                                        <p:cTn id="54" dur="500" fill="hold"/>
                                        <p:tgtEl>
                                          <p:spTgt spid="6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ppt_x"/>
                                          </p:val>
                                        </p:tav>
                                        <p:tav tm="100000">
                                          <p:val>
                                            <p:strVal val="#ppt_x"/>
                                          </p:val>
                                        </p:tav>
                                      </p:tavLst>
                                    </p:anim>
                                    <p:anim calcmode="lin" valueType="num">
                                      <p:cBhvr additive="base">
                                        <p:cTn id="58" dur="500" fill="hold"/>
                                        <p:tgtEl>
                                          <p:spTgt spid="6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additive="base">
                                        <p:cTn id="61" dur="500" fill="hold"/>
                                        <p:tgtEl>
                                          <p:spTgt spid="65"/>
                                        </p:tgtEl>
                                        <p:attrNameLst>
                                          <p:attrName>ppt_x</p:attrName>
                                        </p:attrNameLst>
                                      </p:cBhvr>
                                      <p:tavLst>
                                        <p:tav tm="0">
                                          <p:val>
                                            <p:strVal val="#ppt_x"/>
                                          </p:val>
                                        </p:tav>
                                        <p:tav tm="100000">
                                          <p:val>
                                            <p:strVal val="#ppt_x"/>
                                          </p:val>
                                        </p:tav>
                                      </p:tavLst>
                                    </p:anim>
                                    <p:anim calcmode="lin" valueType="num">
                                      <p:cBhvr additive="base">
                                        <p:cTn id="62" dur="500" fill="hold"/>
                                        <p:tgtEl>
                                          <p:spTgt spid="6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additive="base">
                                        <p:cTn id="65" dur="500" fill="hold"/>
                                        <p:tgtEl>
                                          <p:spTgt spid="67"/>
                                        </p:tgtEl>
                                        <p:attrNameLst>
                                          <p:attrName>ppt_x</p:attrName>
                                        </p:attrNameLst>
                                      </p:cBhvr>
                                      <p:tavLst>
                                        <p:tav tm="0">
                                          <p:val>
                                            <p:strVal val="#ppt_x"/>
                                          </p:val>
                                        </p:tav>
                                        <p:tav tm="100000">
                                          <p:val>
                                            <p:strVal val="#ppt_x"/>
                                          </p:val>
                                        </p:tav>
                                      </p:tavLst>
                                    </p:anim>
                                    <p:anim calcmode="lin" valueType="num">
                                      <p:cBhvr additive="base">
                                        <p:cTn id="66" dur="500" fill="hold"/>
                                        <p:tgtEl>
                                          <p:spTgt spid="6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66"/>
                                        </p:tgtEl>
                                        <p:attrNameLst>
                                          <p:attrName>style.visibility</p:attrName>
                                        </p:attrNameLst>
                                      </p:cBhvr>
                                      <p:to>
                                        <p:strVal val="visible"/>
                                      </p:to>
                                    </p:set>
                                    <p:anim calcmode="lin" valueType="num">
                                      <p:cBhvr additive="base">
                                        <p:cTn id="69" dur="500" fill="hold"/>
                                        <p:tgtEl>
                                          <p:spTgt spid="66"/>
                                        </p:tgtEl>
                                        <p:attrNameLst>
                                          <p:attrName>ppt_x</p:attrName>
                                        </p:attrNameLst>
                                      </p:cBhvr>
                                      <p:tavLst>
                                        <p:tav tm="0">
                                          <p:val>
                                            <p:strVal val="#ppt_x"/>
                                          </p:val>
                                        </p:tav>
                                        <p:tav tm="100000">
                                          <p:val>
                                            <p:strVal val="#ppt_x"/>
                                          </p:val>
                                        </p:tav>
                                      </p:tavLst>
                                    </p:anim>
                                    <p:anim calcmode="lin" valueType="num">
                                      <p:cBhvr additive="base">
                                        <p:cTn id="70" dur="500" fill="hold"/>
                                        <p:tgtEl>
                                          <p:spTgt spid="66"/>
                                        </p:tgtEl>
                                        <p:attrNameLst>
                                          <p:attrName>ppt_y</p:attrName>
                                        </p:attrNameLst>
                                      </p:cBhvr>
                                      <p:tavLst>
                                        <p:tav tm="0">
                                          <p:val>
                                            <p:strVal val="1+#ppt_h/2"/>
                                          </p:val>
                                        </p:tav>
                                        <p:tav tm="100000">
                                          <p:val>
                                            <p:strVal val="#ppt_y"/>
                                          </p:val>
                                        </p:tav>
                                      </p:tavLst>
                                    </p:anim>
                                  </p:childTnLst>
                                </p:cTn>
                              </p:par>
                            </p:childTnLst>
                          </p:cTn>
                        </p:par>
                        <p:par>
                          <p:cTn id="71" fill="hold">
                            <p:stCondLst>
                              <p:cond delay="3750"/>
                            </p:stCondLst>
                            <p:childTnLst>
                              <p:par>
                                <p:cTn id="72" presetID="2" presetClass="entr" presetSubtype="4" fill="hold" nodeType="after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fill="hold"/>
                                        <p:tgtEl>
                                          <p:spTgt spid="20"/>
                                        </p:tgtEl>
                                        <p:attrNameLst>
                                          <p:attrName>ppt_x</p:attrName>
                                        </p:attrNameLst>
                                      </p:cBhvr>
                                      <p:tavLst>
                                        <p:tav tm="0">
                                          <p:val>
                                            <p:strVal val="#ppt_x"/>
                                          </p:val>
                                        </p:tav>
                                        <p:tav tm="100000">
                                          <p:val>
                                            <p:strVal val="#ppt_x"/>
                                          </p:val>
                                        </p:tav>
                                      </p:tavLst>
                                    </p:anim>
                                    <p:anim calcmode="lin" valueType="num">
                                      <p:cBhvr additive="base">
                                        <p:cTn id="7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0" grpId="0"/>
      <p:bldP spid="41" grpId="0"/>
      <p:bldP spid="58" grpId="0" animBg="1"/>
      <p:bldP spid="59" grpId="0"/>
      <p:bldP spid="60" grpId="0" animBg="1"/>
      <p:bldP spid="61" grpId="0"/>
      <p:bldP spid="62" grpId="0" animBg="1"/>
      <p:bldP spid="63" grpId="0"/>
      <p:bldP spid="64" grpId="0" animBg="1"/>
      <p:bldP spid="65" grpId="0"/>
      <p:bldP spid="66" grpId="0" animBg="1"/>
      <p:bldP spid="6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某些问题认识不足</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89463" y="2376338"/>
            <a:ext cx="1046234" cy="936104"/>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7574" y="2376338"/>
            <a:ext cx="1046234" cy="936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861471"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01</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755576" y="1326748"/>
            <a:ext cx="7560839"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
        <p:nvSpPr>
          <p:cNvPr id="11" name="矩形 10"/>
          <p:cNvSpPr/>
          <p:nvPr/>
        </p:nvSpPr>
        <p:spPr>
          <a:xfrm>
            <a:off x="3453759" y="2376338"/>
            <a:ext cx="1046234" cy="936104"/>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461870" y="2376338"/>
            <a:ext cx="1046234" cy="93610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525767"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02</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9" name="矩形 18"/>
          <p:cNvSpPr/>
          <p:nvPr/>
        </p:nvSpPr>
        <p:spPr>
          <a:xfrm>
            <a:off x="6262070" y="2376338"/>
            <a:ext cx="1046234" cy="936104"/>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270181" y="2376338"/>
            <a:ext cx="1046234" cy="93610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334078" y="2533128"/>
            <a:ext cx="899134" cy="707886"/>
          </a:xfrm>
          <a:prstGeom prst="rect">
            <a:avLst/>
          </a:prstGeom>
          <a:noFill/>
        </p:spPr>
        <p:txBody>
          <a:bodyPr wrap="square" rtlCol="0">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03</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83568" y="3558996"/>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3" name="TextBox 22"/>
          <p:cNvSpPr txBox="1"/>
          <p:nvPr/>
        </p:nvSpPr>
        <p:spPr>
          <a:xfrm>
            <a:off x="3347864" y="3577580"/>
            <a:ext cx="2232248" cy="1671291"/>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
        <p:nvSpPr>
          <p:cNvPr id="24" name="TextBox 23"/>
          <p:cNvSpPr txBox="1"/>
          <p:nvPr/>
        </p:nvSpPr>
        <p:spPr>
          <a:xfrm>
            <a:off x="6262070" y="3577580"/>
            <a:ext cx="2232248" cy="1708160"/>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简单文字概述这里</a:t>
            </a:r>
            <a:endParaRPr lang="en-US" altLang="zh-CN" sz="1400" dirty="0" smtClean="0">
              <a:solidFill>
                <a:schemeClr val="tx1">
                  <a:lumMod val="75000"/>
                  <a:lumOff val="25000"/>
                </a:schemeClr>
              </a:solidFill>
            </a:endParaRPr>
          </a:p>
          <a:p>
            <a:pPr>
              <a:lnSpc>
                <a:spcPct val="150000"/>
              </a:lnSpc>
            </a:pPr>
            <a:r>
              <a:rPr lang="zh-CN" altLang="en-US" sz="1400" dirty="0" smtClean="0">
                <a:solidFill>
                  <a:schemeClr val="tx1">
                    <a:lumMod val="75000"/>
                    <a:lumOff val="25000"/>
                  </a:schemeClr>
                </a:solidFill>
              </a:rPr>
              <a:t>输入简单的文字概述输入简单的文字概述输入简单的文字概述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8387117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up)">
                                      <p:cBhvr>
                                        <p:cTn id="39" dur="500"/>
                                        <p:tgtEl>
                                          <p:spTgt spid="22"/>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22"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1000"/>
                                        <p:tgtEl>
                                          <p:spTgt spid="20"/>
                                        </p:tgtEl>
                                      </p:cBhvr>
                                    </p:animEffect>
                                    <p:anim calcmode="lin" valueType="num">
                                      <p:cBhvr>
                                        <p:cTn id="69" dur="1000" fill="hold"/>
                                        <p:tgtEl>
                                          <p:spTgt spid="20"/>
                                        </p:tgtEl>
                                        <p:attrNameLst>
                                          <p:attrName>ppt_x</p:attrName>
                                        </p:attrNameLst>
                                      </p:cBhvr>
                                      <p:tavLst>
                                        <p:tav tm="0">
                                          <p:val>
                                            <p:strVal val="#ppt_x"/>
                                          </p:val>
                                        </p:tav>
                                        <p:tav tm="100000">
                                          <p:val>
                                            <p:strVal val="#ppt_x"/>
                                          </p:val>
                                        </p:tav>
                                      </p:tavLst>
                                    </p:anim>
                                    <p:anim calcmode="lin" valueType="num">
                                      <p:cBhvr>
                                        <p:cTn id="70" dur="10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1000"/>
                                        <p:tgtEl>
                                          <p:spTgt spid="21"/>
                                        </p:tgtEl>
                                      </p:cBhvr>
                                    </p:animEffect>
                                    <p:anim calcmode="lin" valueType="num">
                                      <p:cBhvr>
                                        <p:cTn id="74" dur="1000" fill="hold"/>
                                        <p:tgtEl>
                                          <p:spTgt spid="21"/>
                                        </p:tgtEl>
                                        <p:attrNameLst>
                                          <p:attrName>ppt_x</p:attrName>
                                        </p:attrNameLst>
                                      </p:cBhvr>
                                      <p:tavLst>
                                        <p:tav tm="0">
                                          <p:val>
                                            <p:strVal val="#ppt_x"/>
                                          </p:val>
                                        </p:tav>
                                        <p:tav tm="100000">
                                          <p:val>
                                            <p:strVal val="#ppt_x"/>
                                          </p:val>
                                        </p:tav>
                                      </p:tavLst>
                                    </p:anim>
                                    <p:anim calcmode="lin" valueType="num">
                                      <p:cBhvr>
                                        <p:cTn id="75" dur="100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up)">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p:bldP spid="10" grpId="0"/>
      <p:bldP spid="11" grpId="0" animBg="1"/>
      <p:bldP spid="12" grpId="0" animBg="1"/>
      <p:bldP spid="18" grpId="0"/>
      <p:bldP spid="19" grpId="0" animBg="1"/>
      <p:bldP spid="20" grpId="0" animBg="1"/>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23528" y="-94828"/>
            <a:ext cx="2869281" cy="864096"/>
          </a:xfrm>
          <a:prstGeom prst="roundRect">
            <a:avLst>
              <a:gd name="adj" fmla="val 8019"/>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986116" y="1830224"/>
            <a:ext cx="1515351" cy="523220"/>
          </a:xfrm>
          <a:prstGeom prst="rect">
            <a:avLst/>
          </a:prstGeom>
          <a:noFill/>
        </p:spPr>
        <p:txBody>
          <a:bodyPr wrap="none">
            <a:spAutoFit/>
          </a:bodyPr>
          <a:lstStyle/>
          <a:p>
            <a:pPr fontAlgn="auto">
              <a:spcBef>
                <a:spcPts val="0"/>
              </a:spcBef>
              <a:spcAft>
                <a:spcPts val="0"/>
              </a:spcAft>
              <a:defRPr/>
            </a:pPr>
            <a:r>
              <a:rPr lang="en-US" altLang="zh-CN" sz="2800" dirty="0">
                <a:solidFill>
                  <a:srgbClr val="007E3D"/>
                </a:solidFill>
                <a:latin typeface="+mn-lt"/>
                <a:ea typeface="+mn-ea"/>
              </a:rPr>
              <a:t>Contents</a:t>
            </a:r>
            <a:endParaRPr lang="zh-CN" altLang="en-US" sz="2800" dirty="0">
              <a:solidFill>
                <a:srgbClr val="007E3D"/>
              </a:solidFill>
              <a:latin typeface="+mn-lt"/>
              <a:ea typeface="+mn-ea"/>
            </a:endParaRPr>
          </a:p>
        </p:txBody>
      </p:sp>
      <p:sp>
        <p:nvSpPr>
          <p:cNvPr id="6" name="TextBox 5"/>
          <p:cNvSpPr txBox="1"/>
          <p:nvPr/>
        </p:nvSpPr>
        <p:spPr>
          <a:xfrm>
            <a:off x="986116" y="1003938"/>
            <a:ext cx="1569660" cy="923330"/>
          </a:xfrm>
          <a:prstGeom prst="rect">
            <a:avLst/>
          </a:prstGeom>
          <a:noFill/>
        </p:spPr>
        <p:txBody>
          <a:bodyPr wrap="none">
            <a:spAutoFit/>
          </a:bodyPr>
          <a:lstStyle/>
          <a:p>
            <a:pPr fontAlgn="auto">
              <a:spcBef>
                <a:spcPts val="0"/>
              </a:spcBef>
              <a:spcAft>
                <a:spcPts val="0"/>
              </a:spcAft>
              <a:defRPr/>
            </a:pPr>
            <a:r>
              <a:rPr lang="zh-CN" altLang="en-US" sz="5400" dirty="0">
                <a:solidFill>
                  <a:schemeClr val="tx1">
                    <a:lumMod val="85000"/>
                    <a:lumOff val="15000"/>
                  </a:schemeClr>
                </a:solidFill>
                <a:latin typeface="微软雅黑" pitchFamily="34" charset="-122"/>
                <a:ea typeface="微软雅黑" pitchFamily="34" charset="-122"/>
              </a:rPr>
              <a:t>目录</a:t>
            </a:r>
          </a:p>
        </p:txBody>
      </p:sp>
      <p:sp>
        <p:nvSpPr>
          <p:cNvPr id="7" name="矩形 6"/>
          <p:cNvSpPr/>
          <p:nvPr/>
        </p:nvSpPr>
        <p:spPr>
          <a:xfrm flipH="1">
            <a:off x="4211960" y="1129718"/>
            <a:ext cx="720080" cy="4608102"/>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3968" y="1849388"/>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3968" y="2425452"/>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0" name="矩形 9"/>
          <p:cNvSpPr/>
          <p:nvPr/>
        </p:nvSpPr>
        <p:spPr>
          <a:xfrm>
            <a:off x="4283968" y="3001516"/>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1" name="矩形 10"/>
          <p:cNvSpPr/>
          <p:nvPr/>
        </p:nvSpPr>
        <p:spPr>
          <a:xfrm>
            <a:off x="4283968" y="3577580"/>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2" name="矩形 11"/>
          <p:cNvSpPr/>
          <p:nvPr/>
        </p:nvSpPr>
        <p:spPr>
          <a:xfrm>
            <a:off x="4283968" y="4153644"/>
            <a:ext cx="648072" cy="360040"/>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25000" dirty="0"/>
          </a:p>
        </p:txBody>
      </p:sp>
      <p:sp>
        <p:nvSpPr>
          <p:cNvPr id="13" name="TextBox 12"/>
          <p:cNvSpPr txBox="1"/>
          <p:nvPr/>
        </p:nvSpPr>
        <p:spPr>
          <a:xfrm>
            <a:off x="4393132" y="1840096"/>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4393132" y="2425452"/>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393132" y="3001516"/>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374002" y="3577580"/>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374002" y="4154462"/>
            <a:ext cx="486030"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05</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148064" y="1849388"/>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前一阶段工作总结</a:t>
            </a:r>
          </a:p>
        </p:txBody>
      </p:sp>
      <p:sp>
        <p:nvSpPr>
          <p:cNvPr id="19" name="TextBox 18"/>
          <p:cNvSpPr txBox="1"/>
          <p:nvPr/>
        </p:nvSpPr>
        <p:spPr>
          <a:xfrm>
            <a:off x="5148064" y="242621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取得的成绩及经验</a:t>
            </a:r>
          </a:p>
        </p:txBody>
      </p:sp>
      <p:sp>
        <p:nvSpPr>
          <p:cNvPr id="20" name="TextBox 19"/>
          <p:cNvSpPr txBox="1"/>
          <p:nvPr/>
        </p:nvSpPr>
        <p:spPr>
          <a:xfrm>
            <a:off x="5148063" y="3001516"/>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不足之处原因分析</a:t>
            </a:r>
          </a:p>
        </p:txBody>
      </p:sp>
      <p:sp>
        <p:nvSpPr>
          <p:cNvPr id="21" name="TextBox 20"/>
          <p:cNvSpPr txBox="1"/>
          <p:nvPr/>
        </p:nvSpPr>
        <p:spPr>
          <a:xfrm>
            <a:off x="5148062" y="3577375"/>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目前市场情况分析</a:t>
            </a:r>
          </a:p>
        </p:txBody>
      </p:sp>
      <p:sp>
        <p:nvSpPr>
          <p:cNvPr id="22" name="TextBox 21"/>
          <p:cNvSpPr txBox="1"/>
          <p:nvPr/>
        </p:nvSpPr>
        <p:spPr>
          <a:xfrm>
            <a:off x="5204971" y="4144352"/>
            <a:ext cx="2031325" cy="369332"/>
          </a:xfrm>
          <a:prstGeom prst="rect">
            <a:avLst/>
          </a:prstGeom>
          <a:noFill/>
        </p:spPr>
        <p:txBody>
          <a:bodyPr wrap="none" rtlCol="0">
            <a:spAutoFit/>
          </a:bodyPr>
          <a:lstStyle/>
          <a:p>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下一阶段工作计划</a:t>
            </a:r>
          </a:p>
        </p:txBody>
      </p:sp>
    </p:spTree>
    <p:extLst>
      <p:ext uri="{BB962C8B-B14F-4D97-AF65-F5344CB8AC3E}">
        <p14:creationId xmlns:p14="http://schemas.microsoft.com/office/powerpoint/2010/main" val="1198518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1+#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1+#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2" presetClass="entr" presetSubtype="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1+#ppt_w/2"/>
                                          </p:val>
                                        </p:tav>
                                        <p:tav tm="100000">
                                          <p:val>
                                            <p:strVal val="#ppt_x"/>
                                          </p:val>
                                        </p:tav>
                                      </p:tavLst>
                                    </p:anim>
                                    <p:anim calcmode="lin" valueType="num">
                                      <p:cBhvr additive="base">
                                        <p:cTn id="48" dur="500" fill="hold"/>
                                        <p:tgtEl>
                                          <p:spTgt spid="19"/>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1+#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additive="base">
                                        <p:cTn id="56" dur="500" fill="hold"/>
                                        <p:tgtEl>
                                          <p:spTgt spid="10"/>
                                        </p:tgtEl>
                                        <p:attrNameLst>
                                          <p:attrName>ppt_x</p:attrName>
                                        </p:attrNameLst>
                                      </p:cBhvr>
                                      <p:tavLst>
                                        <p:tav tm="0">
                                          <p:val>
                                            <p:strVal val="1+#ppt_w/2"/>
                                          </p:val>
                                        </p:tav>
                                        <p:tav tm="100000">
                                          <p:val>
                                            <p:strVal val="#ppt_x"/>
                                          </p:val>
                                        </p:tav>
                                      </p:tavLst>
                                    </p:anim>
                                    <p:anim calcmode="lin" valueType="num">
                                      <p:cBhvr additive="base">
                                        <p:cTn id="57" dur="500" fill="hold"/>
                                        <p:tgtEl>
                                          <p:spTgt spid="10"/>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childTnLst>
                          </p:cTn>
                        </p:par>
                        <p:par>
                          <p:cTn id="62" fill="hold">
                            <p:stCondLst>
                              <p:cond delay="3000"/>
                            </p:stCondLst>
                            <p:childTnLst>
                              <p:par>
                                <p:cTn id="63" presetID="2" presetClass="entr" presetSubtype="2"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1+#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一些目标脱离实际</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泪滴形 6"/>
          <p:cNvSpPr/>
          <p:nvPr/>
        </p:nvSpPr>
        <p:spPr>
          <a:xfrm rot="8035252">
            <a:off x="586957" y="1873992"/>
            <a:ext cx="2664296" cy="2664296"/>
          </a:xfrm>
          <a:prstGeom prst="teardrop">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泪滴形 7"/>
          <p:cNvSpPr/>
          <p:nvPr/>
        </p:nvSpPr>
        <p:spPr>
          <a:xfrm rot="8035252">
            <a:off x="2913000" y="2910691"/>
            <a:ext cx="1779427" cy="1779427"/>
          </a:xfrm>
          <a:prstGeom prst="teardrop">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44691" y="1898596"/>
            <a:ext cx="864096" cy="8640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43985" y="2919623"/>
            <a:ext cx="672032" cy="672032"/>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2660787" y="2114620"/>
            <a:ext cx="697627" cy="400110"/>
          </a:xfrm>
          <a:prstGeom prst="rect">
            <a:avLst/>
          </a:prstGeom>
          <a:noFill/>
        </p:spPr>
        <p:txBody>
          <a:bodyPr wrap="none" rtlCol="0">
            <a:spAutoFit/>
          </a:bodyPr>
          <a:lstStyle/>
          <a:p>
            <a:r>
              <a:rPr lang="en-US" altLang="zh-CN" sz="2000" dirty="0" smtClean="0">
                <a:solidFill>
                  <a:schemeClr val="bg1"/>
                </a:solidFill>
              </a:rPr>
              <a:t>80%</a:t>
            </a:r>
            <a:endParaRPr lang="zh-CN" altLang="en-US" sz="2000" dirty="0">
              <a:solidFill>
                <a:schemeClr val="bg1"/>
              </a:solidFill>
            </a:endParaRPr>
          </a:p>
        </p:txBody>
      </p:sp>
      <p:sp>
        <p:nvSpPr>
          <p:cNvPr id="12" name="TextBox 11"/>
          <p:cNvSpPr txBox="1"/>
          <p:nvPr/>
        </p:nvSpPr>
        <p:spPr>
          <a:xfrm>
            <a:off x="4084113" y="3055584"/>
            <a:ext cx="646331" cy="369332"/>
          </a:xfrm>
          <a:prstGeom prst="rect">
            <a:avLst/>
          </a:prstGeom>
          <a:noFill/>
        </p:spPr>
        <p:txBody>
          <a:bodyPr wrap="none" rtlCol="0">
            <a:spAutoFit/>
          </a:bodyPr>
          <a:lstStyle/>
          <a:p>
            <a:r>
              <a:rPr lang="en-US" altLang="zh-CN" dirty="0" smtClean="0">
                <a:solidFill>
                  <a:schemeClr val="bg1"/>
                </a:solidFill>
              </a:rPr>
              <a:t>35%</a:t>
            </a:r>
            <a:endParaRPr lang="zh-CN" altLang="en-US" dirty="0">
              <a:solidFill>
                <a:schemeClr val="bg1"/>
              </a:solidFill>
            </a:endParaRPr>
          </a:p>
        </p:txBody>
      </p:sp>
      <p:sp>
        <p:nvSpPr>
          <p:cNvPr id="18" name="矩形 17"/>
          <p:cNvSpPr/>
          <p:nvPr/>
        </p:nvSpPr>
        <p:spPr>
          <a:xfrm flipH="1">
            <a:off x="1032523" y="2908114"/>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19" name="矩形 18"/>
          <p:cNvSpPr/>
          <p:nvPr/>
        </p:nvSpPr>
        <p:spPr>
          <a:xfrm>
            <a:off x="1104530" y="259132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0" name="矩形 19"/>
          <p:cNvSpPr/>
          <p:nvPr/>
        </p:nvSpPr>
        <p:spPr>
          <a:xfrm flipH="1">
            <a:off x="3002387" y="3705484"/>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21" name="矩形 20"/>
          <p:cNvSpPr/>
          <p:nvPr/>
        </p:nvSpPr>
        <p:spPr>
          <a:xfrm>
            <a:off x="3074394" y="33886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22" name="矩形 21"/>
          <p:cNvSpPr/>
          <p:nvPr/>
        </p:nvSpPr>
        <p:spPr>
          <a:xfrm flipH="1">
            <a:off x="4043984" y="1870286"/>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5652121" y="3151486"/>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328821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6"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par>
                                <p:cTn id="31" presetID="26"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80">
                                          <p:stCondLst>
                                            <p:cond delay="0"/>
                                          </p:stCondLst>
                                        </p:cTn>
                                        <p:tgtEl>
                                          <p:spTgt spid="8"/>
                                        </p:tgtEl>
                                      </p:cBhvr>
                                    </p:animEffect>
                                    <p:anim calcmode="lin" valueType="num">
                                      <p:cBhvr>
                                        <p:cTn id="3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9" dur="26">
                                          <p:stCondLst>
                                            <p:cond delay="650"/>
                                          </p:stCondLst>
                                        </p:cTn>
                                        <p:tgtEl>
                                          <p:spTgt spid="8"/>
                                        </p:tgtEl>
                                      </p:cBhvr>
                                      <p:to x="100000" y="60000"/>
                                    </p:animScale>
                                    <p:animScale>
                                      <p:cBhvr>
                                        <p:cTn id="40" dur="166" decel="50000">
                                          <p:stCondLst>
                                            <p:cond delay="676"/>
                                          </p:stCondLst>
                                        </p:cTn>
                                        <p:tgtEl>
                                          <p:spTgt spid="8"/>
                                        </p:tgtEl>
                                      </p:cBhvr>
                                      <p:to x="100000" y="100000"/>
                                    </p:animScale>
                                    <p:animScale>
                                      <p:cBhvr>
                                        <p:cTn id="41" dur="26">
                                          <p:stCondLst>
                                            <p:cond delay="1312"/>
                                          </p:stCondLst>
                                        </p:cTn>
                                        <p:tgtEl>
                                          <p:spTgt spid="8"/>
                                        </p:tgtEl>
                                      </p:cBhvr>
                                      <p:to x="100000" y="80000"/>
                                    </p:animScale>
                                    <p:animScale>
                                      <p:cBhvr>
                                        <p:cTn id="42" dur="166" decel="50000">
                                          <p:stCondLst>
                                            <p:cond delay="1338"/>
                                          </p:stCondLst>
                                        </p:cTn>
                                        <p:tgtEl>
                                          <p:spTgt spid="8"/>
                                        </p:tgtEl>
                                      </p:cBhvr>
                                      <p:to x="100000" y="100000"/>
                                    </p:animScale>
                                    <p:animScale>
                                      <p:cBhvr>
                                        <p:cTn id="43" dur="26">
                                          <p:stCondLst>
                                            <p:cond delay="1642"/>
                                          </p:stCondLst>
                                        </p:cTn>
                                        <p:tgtEl>
                                          <p:spTgt spid="8"/>
                                        </p:tgtEl>
                                      </p:cBhvr>
                                      <p:to x="100000" y="90000"/>
                                    </p:animScale>
                                    <p:animScale>
                                      <p:cBhvr>
                                        <p:cTn id="44" dur="166" decel="50000">
                                          <p:stCondLst>
                                            <p:cond delay="1668"/>
                                          </p:stCondLst>
                                        </p:cTn>
                                        <p:tgtEl>
                                          <p:spTgt spid="8"/>
                                        </p:tgtEl>
                                      </p:cBhvr>
                                      <p:to x="100000" y="100000"/>
                                    </p:animScale>
                                    <p:animScale>
                                      <p:cBhvr>
                                        <p:cTn id="45" dur="26">
                                          <p:stCondLst>
                                            <p:cond delay="1808"/>
                                          </p:stCondLst>
                                        </p:cTn>
                                        <p:tgtEl>
                                          <p:spTgt spid="8"/>
                                        </p:tgtEl>
                                      </p:cBhvr>
                                      <p:to x="100000" y="95000"/>
                                    </p:animScale>
                                    <p:animScale>
                                      <p:cBhvr>
                                        <p:cTn id="46" dur="166" decel="50000">
                                          <p:stCondLst>
                                            <p:cond delay="1834"/>
                                          </p:stCondLst>
                                        </p:cTn>
                                        <p:tgtEl>
                                          <p:spTgt spid="8"/>
                                        </p:tgtEl>
                                      </p:cBhvr>
                                      <p:to x="100000" y="100000"/>
                                    </p:animScale>
                                  </p:childTnLst>
                                </p:cTn>
                              </p:par>
                            </p:childTnLst>
                          </p:cTn>
                        </p:par>
                        <p:par>
                          <p:cTn id="47" fill="hold">
                            <p:stCondLst>
                              <p:cond delay="3000"/>
                            </p:stCondLst>
                            <p:childTnLst>
                              <p:par>
                                <p:cTn id="48" presetID="52"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Scale>
                                      <p:cBhvr>
                                        <p:cTn id="5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1"/>
                                        </p:tgtEl>
                                        <p:attrNameLst>
                                          <p:attrName>ppt_x</p:attrName>
                                          <p:attrName>ppt_y</p:attrName>
                                        </p:attrNameLst>
                                      </p:cBhvr>
                                    </p:animMotion>
                                    <p:animEffect transition="in" filter="fade">
                                      <p:cBhvr>
                                        <p:cTn id="57" dur="1000"/>
                                        <p:tgtEl>
                                          <p:spTgt spid="11"/>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350"/>
                                        <p:tgtEl>
                                          <p:spTgt spid="19"/>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19"/>
                                        </p:tgtEl>
                                      </p:cBhvr>
                                    </p:animEffect>
                                    <p:animScale>
                                      <p:cBhvr>
                                        <p:cTn id="64" dur="200" autoRev="1" fill="hold"/>
                                        <p:tgtEl>
                                          <p:spTgt spid="19"/>
                                        </p:tgtEl>
                                      </p:cBhvr>
                                      <p:by x="105000" y="105000"/>
                                    </p:animScale>
                                  </p:childTnLst>
                                </p:cTn>
                              </p:par>
                            </p:childTnLst>
                          </p:cTn>
                        </p:par>
                        <p:par>
                          <p:cTn id="65" fill="hold">
                            <p:stCondLst>
                              <p:cond delay="4400"/>
                            </p:stCondLst>
                            <p:childTnLst>
                              <p:par>
                                <p:cTn id="66" presetID="1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500"/>
                                        <p:tgtEl>
                                          <p:spTgt spid="18"/>
                                        </p:tgtEl>
                                      </p:cBhvr>
                                    </p:animEffect>
                                  </p:childTnLst>
                                </p:cTn>
                              </p:par>
                            </p:childTnLst>
                          </p:cTn>
                        </p:par>
                        <p:par>
                          <p:cTn id="69" fill="hold">
                            <p:stCondLst>
                              <p:cond delay="4900"/>
                            </p:stCondLst>
                            <p:childTnLst>
                              <p:par>
                                <p:cTn id="70" presetID="10"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500"/>
                                        <p:tgtEl>
                                          <p:spTgt spid="22"/>
                                        </p:tgtEl>
                                      </p:cBhvr>
                                    </p:animEffect>
                                  </p:childTnLst>
                                </p:cTn>
                              </p:par>
                            </p:childTnLst>
                          </p:cTn>
                        </p:par>
                        <p:par>
                          <p:cTn id="73" fill="hold">
                            <p:stCondLst>
                              <p:cond delay="5400"/>
                            </p:stCondLst>
                            <p:childTnLst>
                              <p:par>
                                <p:cTn id="74" presetID="52" presetClass="entr" presetSubtype="0"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Scale>
                                      <p:cBhvr>
                                        <p:cTn id="7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7" dur="1000" decel="50000" fill="hold">
                                          <p:stCondLst>
                                            <p:cond delay="0"/>
                                          </p:stCondLst>
                                        </p:cTn>
                                        <p:tgtEl>
                                          <p:spTgt spid="10"/>
                                        </p:tgtEl>
                                        <p:attrNameLst>
                                          <p:attrName>ppt_x</p:attrName>
                                          <p:attrName>ppt_y</p:attrName>
                                        </p:attrNameLst>
                                      </p:cBhvr>
                                    </p:animMotion>
                                    <p:animEffect transition="in" filter="fade">
                                      <p:cBhvr>
                                        <p:cTn id="78" dur="1000"/>
                                        <p:tgtEl>
                                          <p:spTgt spid="10"/>
                                        </p:tgtEl>
                                      </p:cBhvr>
                                    </p:animEffect>
                                  </p:childTnLst>
                                </p:cTn>
                              </p:par>
                              <p:par>
                                <p:cTn id="79" presetID="52"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Scale>
                                      <p:cBhvr>
                                        <p:cTn id="8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2" dur="1000" decel="50000" fill="hold">
                                          <p:stCondLst>
                                            <p:cond delay="0"/>
                                          </p:stCondLst>
                                        </p:cTn>
                                        <p:tgtEl>
                                          <p:spTgt spid="12"/>
                                        </p:tgtEl>
                                        <p:attrNameLst>
                                          <p:attrName>ppt_x</p:attrName>
                                          <p:attrName>ppt_y</p:attrName>
                                        </p:attrNameLst>
                                      </p:cBhvr>
                                    </p:animMotion>
                                    <p:animEffect transition="in" filter="fade">
                                      <p:cBhvr>
                                        <p:cTn id="83" dur="1000"/>
                                        <p:tgtEl>
                                          <p:spTgt spid="12"/>
                                        </p:tgtEl>
                                      </p:cBhvr>
                                    </p:animEffect>
                                  </p:childTnLst>
                                </p:cTn>
                              </p:par>
                            </p:childTnLst>
                          </p:cTn>
                        </p:par>
                        <p:par>
                          <p:cTn id="84" fill="hold">
                            <p:stCondLst>
                              <p:cond delay="6400"/>
                            </p:stCondLst>
                            <p:childTnLst>
                              <p:par>
                                <p:cTn id="85" presetID="10" presetClass="entr" presetSubtype="0" fill="hold" grpId="0" nodeType="after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350"/>
                                        <p:tgtEl>
                                          <p:spTgt spid="21"/>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1"/>
                                        </p:tgtEl>
                                      </p:cBhvr>
                                    </p:animEffect>
                                    <p:animScale>
                                      <p:cBhvr>
                                        <p:cTn id="90" dur="200" autoRev="1" fill="hold"/>
                                        <p:tgtEl>
                                          <p:spTgt spid="21"/>
                                        </p:tgtEl>
                                      </p:cBhvr>
                                      <p:by x="105000" y="105000"/>
                                    </p:animScale>
                                  </p:childTnLst>
                                </p:cTn>
                              </p:par>
                            </p:childTnLst>
                          </p:cTn>
                        </p:par>
                        <p:par>
                          <p:cTn id="91" fill="hold">
                            <p:stCondLst>
                              <p:cond delay="6800"/>
                            </p:stCondLst>
                            <p:childTnLst>
                              <p:par>
                                <p:cTn id="92" presetID="10" presetClass="entr" presetSubtype="0"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fade">
                                      <p:cBhvr>
                                        <p:cTn id="94" dur="500"/>
                                        <p:tgtEl>
                                          <p:spTgt spid="20"/>
                                        </p:tgtEl>
                                      </p:cBhvr>
                                    </p:animEffect>
                                  </p:childTnLst>
                                </p:cTn>
                              </p:par>
                            </p:childTnLst>
                          </p:cTn>
                        </p:par>
                        <p:par>
                          <p:cTn id="95" fill="hold">
                            <p:stCondLst>
                              <p:cond delay="7300"/>
                            </p:stCondLst>
                            <p:childTnLst>
                              <p:par>
                                <p:cTn id="96" presetID="10" presetClass="entr" presetSubtype="0"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1" grpId="0"/>
      <p:bldP spid="12" grpId="0"/>
      <p:bldP spid="18" grpId="0"/>
      <p:bldP spid="19" grpId="0"/>
      <p:bldP spid="19" grpId="1"/>
      <p:bldP spid="20" grpId="0"/>
      <p:bldP spid="21" grpId="0"/>
      <p:bldP spid="21" grpId="1"/>
      <p:bldP spid="22"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执行能力有待加强</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0" y="3388142"/>
            <a:ext cx="9144000" cy="0"/>
          </a:xfrm>
          <a:prstGeom prst="line">
            <a:avLst/>
          </a:prstGeom>
          <a:ln w="57150">
            <a:solidFill>
              <a:srgbClr val="007E3D"/>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bwMode="auto">
          <a:xfrm>
            <a:off x="607298" y="373437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3" name="TextBox 42"/>
          <p:cNvSpPr txBox="1"/>
          <p:nvPr/>
        </p:nvSpPr>
        <p:spPr bwMode="auto">
          <a:xfrm>
            <a:off x="2697661" y="215019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4" name="TextBox 43"/>
          <p:cNvSpPr txBox="1"/>
          <p:nvPr/>
        </p:nvSpPr>
        <p:spPr bwMode="auto">
          <a:xfrm>
            <a:off x="4644008" y="3734369"/>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45" name="TextBox 44"/>
          <p:cNvSpPr txBox="1"/>
          <p:nvPr/>
        </p:nvSpPr>
        <p:spPr bwMode="auto">
          <a:xfrm>
            <a:off x="6588224" y="2132973"/>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grpSp>
        <p:nvGrpSpPr>
          <p:cNvPr id="46" name="组合 45"/>
          <p:cNvGrpSpPr/>
          <p:nvPr/>
        </p:nvGrpSpPr>
        <p:grpSpPr>
          <a:xfrm>
            <a:off x="1149855" y="2380030"/>
            <a:ext cx="1368152" cy="1186001"/>
            <a:chOff x="1149855" y="1520381"/>
            <a:chExt cx="1368152" cy="1186001"/>
          </a:xfrm>
          <a:solidFill>
            <a:srgbClr val="007E3D"/>
          </a:solidFill>
        </p:grpSpPr>
        <p:sp>
          <p:nvSpPr>
            <p:cNvPr id="47" name="椭圆 46"/>
            <p:cNvSpPr/>
            <p:nvPr/>
          </p:nvSpPr>
          <p:spPr>
            <a:xfrm>
              <a:off x="1399386"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标注 47"/>
            <p:cNvSpPr/>
            <p:nvPr/>
          </p:nvSpPr>
          <p:spPr>
            <a:xfrm>
              <a:off x="1149855" y="1520381"/>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bwMode="auto">
            <a:xfrm>
              <a:off x="1484581" y="1561356"/>
              <a:ext cx="783163" cy="338554"/>
            </a:xfrm>
            <a:prstGeom prst="rect">
              <a:avLst/>
            </a:prstGeom>
            <a:grpFill/>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2011</a:t>
              </a:r>
              <a:endParaRPr lang="zh-CN" altLang="en-US" sz="1600" b="1" dirty="0">
                <a:solidFill>
                  <a:schemeClr val="bg1"/>
                </a:solidFill>
              </a:endParaRPr>
            </a:p>
          </p:txBody>
        </p:sp>
      </p:grpSp>
      <p:grpSp>
        <p:nvGrpSpPr>
          <p:cNvPr id="50" name="组合 49"/>
          <p:cNvGrpSpPr/>
          <p:nvPr/>
        </p:nvGrpSpPr>
        <p:grpSpPr>
          <a:xfrm>
            <a:off x="2987824" y="3244126"/>
            <a:ext cx="1368152" cy="1152128"/>
            <a:chOff x="2987824" y="2384477"/>
            <a:chExt cx="1368152" cy="1152128"/>
          </a:xfrm>
          <a:solidFill>
            <a:srgbClr val="007E3D"/>
          </a:solidFill>
        </p:grpSpPr>
        <p:sp>
          <p:nvSpPr>
            <p:cNvPr id="51" name="椭圆 50"/>
            <p:cNvSpPr/>
            <p:nvPr/>
          </p:nvSpPr>
          <p:spPr>
            <a:xfrm>
              <a:off x="3237721"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标注 51"/>
            <p:cNvSpPr/>
            <p:nvPr/>
          </p:nvSpPr>
          <p:spPr>
            <a:xfrm flipV="1">
              <a:off x="2987824" y="3104557"/>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bwMode="auto">
            <a:xfrm>
              <a:off x="3284781" y="3151304"/>
              <a:ext cx="783163" cy="338554"/>
            </a:xfrm>
            <a:prstGeom prst="rect">
              <a:avLst/>
            </a:prstGeom>
            <a:grpFill/>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2012</a:t>
              </a:r>
              <a:endParaRPr lang="zh-CN" altLang="en-US" sz="1600" b="1" dirty="0">
                <a:solidFill>
                  <a:schemeClr val="bg1"/>
                </a:solidFill>
              </a:endParaRPr>
            </a:p>
          </p:txBody>
        </p:sp>
      </p:grpSp>
      <p:grpSp>
        <p:nvGrpSpPr>
          <p:cNvPr id="54" name="组合 53"/>
          <p:cNvGrpSpPr/>
          <p:nvPr/>
        </p:nvGrpSpPr>
        <p:grpSpPr>
          <a:xfrm>
            <a:off x="4777509" y="2380030"/>
            <a:ext cx="1368152" cy="1186001"/>
            <a:chOff x="4777509" y="1520381"/>
            <a:chExt cx="1368152" cy="1186001"/>
          </a:xfrm>
          <a:solidFill>
            <a:srgbClr val="007E3D"/>
          </a:solidFill>
        </p:grpSpPr>
        <p:sp>
          <p:nvSpPr>
            <p:cNvPr id="55" name="椭圆 54"/>
            <p:cNvSpPr/>
            <p:nvPr/>
          </p:nvSpPr>
          <p:spPr>
            <a:xfrm>
              <a:off x="5027406"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标注 55"/>
            <p:cNvSpPr/>
            <p:nvPr/>
          </p:nvSpPr>
          <p:spPr>
            <a:xfrm>
              <a:off x="4777509" y="1520381"/>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bwMode="auto">
            <a:xfrm>
              <a:off x="5070003" y="1567128"/>
              <a:ext cx="783163" cy="338554"/>
            </a:xfrm>
            <a:prstGeom prst="rect">
              <a:avLst/>
            </a:prstGeom>
            <a:grpFill/>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grpSp>
      <p:grpSp>
        <p:nvGrpSpPr>
          <p:cNvPr id="58" name="组合 57"/>
          <p:cNvGrpSpPr/>
          <p:nvPr/>
        </p:nvGrpSpPr>
        <p:grpSpPr>
          <a:xfrm>
            <a:off x="6747911" y="3244126"/>
            <a:ext cx="1368152" cy="1152128"/>
            <a:chOff x="6747911" y="2384477"/>
            <a:chExt cx="1368152" cy="1152128"/>
          </a:xfrm>
          <a:solidFill>
            <a:srgbClr val="007E3D"/>
          </a:solidFill>
        </p:grpSpPr>
        <p:sp>
          <p:nvSpPr>
            <p:cNvPr id="59" name="椭圆 58"/>
            <p:cNvSpPr/>
            <p:nvPr/>
          </p:nvSpPr>
          <p:spPr>
            <a:xfrm>
              <a:off x="6966417" y="2384477"/>
              <a:ext cx="321905" cy="3219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标注 59"/>
            <p:cNvSpPr/>
            <p:nvPr/>
          </p:nvSpPr>
          <p:spPr>
            <a:xfrm flipV="1">
              <a:off x="6747911" y="3104557"/>
              <a:ext cx="1368152" cy="432048"/>
            </a:xfrm>
            <a:prstGeom prst="wedgeRectCallout">
              <a:avLst>
                <a:gd name="adj1" fmla="val -20833"/>
                <a:gd name="adj2" fmla="val 9273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bwMode="auto">
            <a:xfrm>
              <a:off x="7040405" y="3151304"/>
              <a:ext cx="783163" cy="338554"/>
            </a:xfrm>
            <a:prstGeom prst="rect">
              <a:avLst/>
            </a:prstGeom>
            <a:grpFill/>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grpSp>
    </p:spTree>
    <p:extLst>
      <p:ext uri="{BB962C8B-B14F-4D97-AF65-F5344CB8AC3E}">
        <p14:creationId xmlns:p14="http://schemas.microsoft.com/office/powerpoint/2010/main" val="743709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12200"/>
                                        <p:tgtEl>
                                          <p:spTgt spid="41"/>
                                        </p:tgtEl>
                                      </p:cBhvr>
                                    </p:animEffect>
                                  </p:childTnLst>
                                </p:cTn>
                              </p:par>
                              <p:par>
                                <p:cTn id="18" presetID="47" presetClass="entr" presetSubtype="0" fill="hold" nodeType="withEffect">
                                  <p:stCondLst>
                                    <p:cond delay="260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1000"/>
                                        <p:tgtEl>
                                          <p:spTgt spid="46"/>
                                        </p:tgtEl>
                                      </p:cBhvr>
                                    </p:animEffect>
                                    <p:anim calcmode="lin" valueType="num">
                                      <p:cBhvr>
                                        <p:cTn id="21" dur="1000" fill="hold"/>
                                        <p:tgtEl>
                                          <p:spTgt spid="46"/>
                                        </p:tgtEl>
                                        <p:attrNameLst>
                                          <p:attrName>ppt_x</p:attrName>
                                        </p:attrNameLst>
                                      </p:cBhvr>
                                      <p:tavLst>
                                        <p:tav tm="0">
                                          <p:val>
                                            <p:strVal val="#ppt_x"/>
                                          </p:val>
                                        </p:tav>
                                        <p:tav tm="100000">
                                          <p:val>
                                            <p:strVal val="#ppt_x"/>
                                          </p:val>
                                        </p:tav>
                                      </p:tavLst>
                                    </p:anim>
                                    <p:anim calcmode="lin" valueType="num">
                                      <p:cBhvr>
                                        <p:cTn id="22" dur="1000" fill="hold"/>
                                        <p:tgtEl>
                                          <p:spTgt spid="4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260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anim calcmode="lin" valueType="num">
                                      <p:cBhvr>
                                        <p:cTn id="26" dur="1000" fill="hold"/>
                                        <p:tgtEl>
                                          <p:spTgt spid="42"/>
                                        </p:tgtEl>
                                        <p:attrNameLst>
                                          <p:attrName>ppt_x</p:attrName>
                                        </p:attrNameLst>
                                      </p:cBhvr>
                                      <p:tavLst>
                                        <p:tav tm="0">
                                          <p:val>
                                            <p:strVal val="#ppt_x"/>
                                          </p:val>
                                        </p:tav>
                                        <p:tav tm="100000">
                                          <p:val>
                                            <p:strVal val="#ppt_x"/>
                                          </p:val>
                                        </p:tav>
                                      </p:tavLst>
                                    </p:anim>
                                    <p:anim calcmode="lin" valueType="num">
                                      <p:cBhvr>
                                        <p:cTn id="27" dur="1000" fill="hold"/>
                                        <p:tgtEl>
                                          <p:spTgt spid="42"/>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520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1000"/>
                                        <p:tgtEl>
                                          <p:spTgt spid="43"/>
                                        </p:tgtEl>
                                      </p:cBhvr>
                                    </p:animEffect>
                                    <p:anim calcmode="lin" valueType="num">
                                      <p:cBhvr>
                                        <p:cTn id="31" dur="1000" fill="hold"/>
                                        <p:tgtEl>
                                          <p:spTgt spid="43"/>
                                        </p:tgtEl>
                                        <p:attrNameLst>
                                          <p:attrName>ppt_x</p:attrName>
                                        </p:attrNameLst>
                                      </p:cBhvr>
                                      <p:tavLst>
                                        <p:tav tm="0">
                                          <p:val>
                                            <p:strVal val="#ppt_x"/>
                                          </p:val>
                                        </p:tav>
                                        <p:tav tm="100000">
                                          <p:val>
                                            <p:strVal val="#ppt_x"/>
                                          </p:val>
                                        </p:tav>
                                      </p:tavLst>
                                    </p:anim>
                                    <p:anim calcmode="lin" valueType="num">
                                      <p:cBhvr>
                                        <p:cTn id="32" dur="1000" fill="hold"/>
                                        <p:tgtEl>
                                          <p:spTgt spid="43"/>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520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1000"/>
                                        <p:tgtEl>
                                          <p:spTgt spid="50"/>
                                        </p:tgtEl>
                                      </p:cBhvr>
                                    </p:animEffect>
                                    <p:anim calcmode="lin" valueType="num">
                                      <p:cBhvr>
                                        <p:cTn id="36" dur="1000" fill="hold"/>
                                        <p:tgtEl>
                                          <p:spTgt spid="50"/>
                                        </p:tgtEl>
                                        <p:attrNameLst>
                                          <p:attrName>ppt_x</p:attrName>
                                        </p:attrNameLst>
                                      </p:cBhvr>
                                      <p:tavLst>
                                        <p:tav tm="0">
                                          <p:val>
                                            <p:strVal val="#ppt_x"/>
                                          </p:val>
                                        </p:tav>
                                        <p:tav tm="100000">
                                          <p:val>
                                            <p:strVal val="#ppt_x"/>
                                          </p:val>
                                        </p:tav>
                                      </p:tavLst>
                                    </p:anim>
                                    <p:anim calcmode="lin" valueType="num">
                                      <p:cBhvr>
                                        <p:cTn id="37" dur="1000" fill="hold"/>
                                        <p:tgtEl>
                                          <p:spTgt spid="5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79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1000"/>
                                        <p:tgtEl>
                                          <p:spTgt spid="44"/>
                                        </p:tgtEl>
                                      </p:cBhvr>
                                    </p:animEffect>
                                    <p:anim calcmode="lin" valueType="num">
                                      <p:cBhvr>
                                        <p:cTn id="41" dur="1000" fill="hold"/>
                                        <p:tgtEl>
                                          <p:spTgt spid="44"/>
                                        </p:tgtEl>
                                        <p:attrNameLst>
                                          <p:attrName>ppt_x</p:attrName>
                                        </p:attrNameLst>
                                      </p:cBhvr>
                                      <p:tavLst>
                                        <p:tav tm="0">
                                          <p:val>
                                            <p:strVal val="#ppt_x"/>
                                          </p:val>
                                        </p:tav>
                                        <p:tav tm="100000">
                                          <p:val>
                                            <p:strVal val="#ppt_x"/>
                                          </p:val>
                                        </p:tav>
                                      </p:tavLst>
                                    </p:anim>
                                    <p:anim calcmode="lin" valueType="num">
                                      <p:cBhvr>
                                        <p:cTn id="42" dur="1000" fill="hold"/>
                                        <p:tgtEl>
                                          <p:spTgt spid="44"/>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790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1000"/>
                                        <p:tgtEl>
                                          <p:spTgt spid="54"/>
                                        </p:tgtEl>
                                      </p:cBhvr>
                                    </p:animEffect>
                                    <p:anim calcmode="lin" valueType="num">
                                      <p:cBhvr>
                                        <p:cTn id="46" dur="1000" fill="hold"/>
                                        <p:tgtEl>
                                          <p:spTgt spid="54"/>
                                        </p:tgtEl>
                                        <p:attrNameLst>
                                          <p:attrName>ppt_x</p:attrName>
                                        </p:attrNameLst>
                                      </p:cBhvr>
                                      <p:tavLst>
                                        <p:tav tm="0">
                                          <p:val>
                                            <p:strVal val="#ppt_x"/>
                                          </p:val>
                                        </p:tav>
                                        <p:tav tm="100000">
                                          <p:val>
                                            <p:strVal val="#ppt_x"/>
                                          </p:val>
                                        </p:tav>
                                      </p:tavLst>
                                    </p:anim>
                                    <p:anim calcmode="lin" valueType="num">
                                      <p:cBhvr>
                                        <p:cTn id="47" dur="1000" fill="hold"/>
                                        <p:tgtEl>
                                          <p:spTgt spid="54"/>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00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1100"/>
                                        <p:tgtEl>
                                          <p:spTgt spid="45"/>
                                        </p:tgtEl>
                                      </p:cBhvr>
                                    </p:animEffect>
                                    <p:anim calcmode="lin" valueType="num">
                                      <p:cBhvr>
                                        <p:cTn id="51" dur="1100" fill="hold"/>
                                        <p:tgtEl>
                                          <p:spTgt spid="45"/>
                                        </p:tgtEl>
                                        <p:attrNameLst>
                                          <p:attrName>ppt_x</p:attrName>
                                        </p:attrNameLst>
                                      </p:cBhvr>
                                      <p:tavLst>
                                        <p:tav tm="0">
                                          <p:val>
                                            <p:strVal val="#ppt_x"/>
                                          </p:val>
                                        </p:tav>
                                        <p:tav tm="100000">
                                          <p:val>
                                            <p:strVal val="#ppt_x"/>
                                          </p:val>
                                        </p:tav>
                                      </p:tavLst>
                                    </p:anim>
                                    <p:anim calcmode="lin" valueType="num">
                                      <p:cBhvr>
                                        <p:cTn id="52" dur="1100" fill="hold"/>
                                        <p:tgtEl>
                                          <p:spTgt spid="4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1000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1000"/>
                                        <p:tgtEl>
                                          <p:spTgt spid="58"/>
                                        </p:tgtEl>
                                      </p:cBhvr>
                                    </p:animEffect>
                                    <p:anim calcmode="lin" valueType="num">
                                      <p:cBhvr>
                                        <p:cTn id="56" dur="1000" fill="hold"/>
                                        <p:tgtEl>
                                          <p:spTgt spid="58"/>
                                        </p:tgtEl>
                                        <p:attrNameLst>
                                          <p:attrName>ppt_x</p:attrName>
                                        </p:attrNameLst>
                                      </p:cBhvr>
                                      <p:tavLst>
                                        <p:tav tm="0">
                                          <p:val>
                                            <p:strVal val="#ppt_x"/>
                                          </p:val>
                                        </p:tav>
                                        <p:tav tm="100000">
                                          <p:val>
                                            <p:strVal val="#ppt_x"/>
                                          </p:val>
                                        </p:tav>
                                      </p:tavLst>
                                    </p:anim>
                                    <p:anim calcmode="lin" valueType="num">
                                      <p:cBhvr>
                                        <p:cTn id="5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对竟争对手的分析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7" name="组合 20"/>
          <p:cNvGrpSpPr/>
          <p:nvPr/>
        </p:nvGrpSpPr>
        <p:grpSpPr>
          <a:xfrm>
            <a:off x="2481577" y="1655709"/>
            <a:ext cx="1849061" cy="1708856"/>
            <a:chOff x="3201431" y="1806525"/>
            <a:chExt cx="1956750" cy="2020951"/>
          </a:xfrm>
          <a:solidFill>
            <a:srgbClr val="90D24B"/>
          </a:solidFill>
        </p:grpSpPr>
        <p:sp>
          <p:nvSpPr>
            <p:cNvPr id="8" name="上弧形箭头 2"/>
            <p:cNvSpPr/>
            <p:nvPr/>
          </p:nvSpPr>
          <p:spPr bwMode="auto">
            <a:xfrm rot="19829800">
              <a:off x="3201431"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9" name="TextBox 8"/>
            <p:cNvSpPr txBox="1">
              <a:spLocks noChangeArrowheads="1"/>
            </p:cNvSpPr>
            <p:nvPr/>
          </p:nvSpPr>
          <p:spPr bwMode="auto">
            <a:xfrm rot="2590855">
              <a:off x="3879057" y="2245967"/>
              <a:ext cx="1279124" cy="418585"/>
            </a:xfrm>
            <a:prstGeom prst="rect">
              <a:avLst/>
            </a:prstGeom>
            <a:grp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工作业绩</a:t>
              </a:r>
            </a:p>
          </p:txBody>
        </p:sp>
      </p:grpSp>
      <p:grpSp>
        <p:nvGrpSpPr>
          <p:cNvPr id="10" name="组合 23"/>
          <p:cNvGrpSpPr/>
          <p:nvPr/>
        </p:nvGrpSpPr>
        <p:grpSpPr>
          <a:xfrm>
            <a:off x="4608247" y="2866056"/>
            <a:ext cx="1823090" cy="1708856"/>
            <a:chOff x="5451958" y="3237922"/>
            <a:chExt cx="1929267" cy="2020951"/>
          </a:xfrm>
          <a:solidFill>
            <a:srgbClr val="90D24B"/>
          </a:solidFill>
        </p:grpSpPr>
        <p:sp>
          <p:nvSpPr>
            <p:cNvPr id="11" name="上弧形箭头 2"/>
            <p:cNvSpPr/>
            <p:nvPr/>
          </p:nvSpPr>
          <p:spPr bwMode="auto">
            <a:xfrm rot="19829800" flipH="1" flipV="1">
              <a:off x="5451958"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12" name="TextBox 13"/>
            <p:cNvSpPr txBox="1">
              <a:spLocks noChangeArrowheads="1"/>
            </p:cNvSpPr>
            <p:nvPr/>
          </p:nvSpPr>
          <p:spPr bwMode="auto">
            <a:xfrm rot="2635062">
              <a:off x="5459859" y="4386103"/>
              <a:ext cx="1279124" cy="418585"/>
            </a:xfrm>
            <a:prstGeom prst="rect">
              <a:avLst/>
            </a:prstGeom>
            <a:grpFill/>
            <a:ln w="9525">
              <a:noFill/>
              <a:miter lim="800000"/>
              <a:headEnd/>
              <a:tailEnd/>
            </a:ln>
          </p:spPr>
          <p:txBody>
            <a:bodyPr>
              <a:spAutoFit/>
            </a:bodyPr>
            <a:lstStyle/>
            <a:p>
              <a:r>
                <a:rPr lang="zh-CN" altLang="en-US" b="1" dirty="0">
                  <a:solidFill>
                    <a:schemeClr val="bg1"/>
                  </a:solidFill>
                  <a:latin typeface="微软雅黑" pitchFamily="34" charset="-122"/>
                  <a:ea typeface="微软雅黑" pitchFamily="34" charset="-122"/>
                </a:rPr>
                <a:t>新的目标</a:t>
              </a:r>
            </a:p>
          </p:txBody>
        </p:sp>
      </p:grpSp>
      <p:sp>
        <p:nvSpPr>
          <p:cNvPr id="18" name="TextBox 17"/>
          <p:cNvSpPr txBox="1"/>
          <p:nvPr/>
        </p:nvSpPr>
        <p:spPr bwMode="auto">
          <a:xfrm>
            <a:off x="643176" y="1517490"/>
            <a:ext cx="1537398" cy="1448285"/>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通过对绩效结果的反馈，总结绩效达成的经验，找出绩效未能有效达成的原因，为以后更好地完成工作打下基础。</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19" name="组合 27"/>
          <p:cNvGrpSpPr/>
          <p:nvPr/>
        </p:nvGrpSpPr>
        <p:grpSpPr>
          <a:xfrm>
            <a:off x="4608248" y="1423787"/>
            <a:ext cx="1823090" cy="1940778"/>
            <a:chOff x="5451959" y="1532245"/>
            <a:chExt cx="1929267" cy="2295231"/>
          </a:xfrm>
          <a:solidFill>
            <a:srgbClr val="007E3D"/>
          </a:solidFill>
        </p:grpSpPr>
        <p:sp>
          <p:nvSpPr>
            <p:cNvPr id="20" name="上弧形箭头 2"/>
            <p:cNvSpPr/>
            <p:nvPr/>
          </p:nvSpPr>
          <p:spPr bwMode="auto">
            <a:xfrm rot="1770200" flipH="1">
              <a:off x="5451959" y="1806525"/>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endParaRPr>
            </a:p>
          </p:txBody>
        </p:sp>
        <p:sp>
          <p:nvSpPr>
            <p:cNvPr id="21" name="TextBox 20"/>
            <p:cNvSpPr txBox="1">
              <a:spLocks noChangeArrowheads="1"/>
            </p:cNvSpPr>
            <p:nvPr/>
          </p:nvSpPr>
          <p:spPr bwMode="auto">
            <a:xfrm rot="18759385">
              <a:off x="5428899" y="2105805"/>
              <a:ext cx="1521678" cy="374557"/>
            </a:xfrm>
            <a:prstGeom prst="rect">
              <a:avLst/>
            </a:prstGeom>
            <a:noFill/>
            <a:ln w="9525">
              <a:noFill/>
              <a:miter lim="800000"/>
              <a:headEnd/>
              <a:tailEnd/>
            </a:ln>
          </p:spPr>
          <p:txBody>
            <a:bodyPr wrap="square">
              <a:spAutoFit/>
            </a:bodyPr>
            <a:lstStyle/>
            <a:p>
              <a:r>
                <a:rPr lang="zh-CN" altLang="en-US" b="1" dirty="0">
                  <a:solidFill>
                    <a:schemeClr val="bg1"/>
                  </a:solidFill>
                  <a:latin typeface="微软雅黑" pitchFamily="34" charset="-122"/>
                  <a:ea typeface="微软雅黑" pitchFamily="34" charset="-122"/>
                </a:rPr>
                <a:t>改进措施</a:t>
              </a:r>
            </a:p>
          </p:txBody>
        </p:sp>
      </p:grpSp>
      <p:cxnSp>
        <p:nvCxnSpPr>
          <p:cNvPr id="22" name="直接连接符 21"/>
          <p:cNvCxnSpPr/>
          <p:nvPr/>
        </p:nvCxnSpPr>
        <p:spPr bwMode="auto">
          <a:xfrm>
            <a:off x="5854401" y="1760454"/>
            <a:ext cx="8175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3" name="TextBox 18"/>
          <p:cNvSpPr txBox="1"/>
          <p:nvPr/>
        </p:nvSpPr>
        <p:spPr bwMode="auto">
          <a:xfrm>
            <a:off x="6710977" y="1517490"/>
            <a:ext cx="1893471" cy="1653012"/>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绩效管理的最终目的是改善绩效。在面谈过程中，针对下属未能有效完成的绩效计划，主管应该和下属一起分析绩效不佳的原因，并设法帮助下属提出具体的绩效改进措施。</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24" name="直接连接符 23"/>
          <p:cNvCxnSpPr/>
          <p:nvPr/>
        </p:nvCxnSpPr>
        <p:spPr bwMode="auto">
          <a:xfrm>
            <a:off x="5773394" y="4501518"/>
            <a:ext cx="8175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bwMode="auto">
          <a:xfrm>
            <a:off x="6671972" y="3702655"/>
            <a:ext cx="1796387" cy="1675125"/>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结合上一绩效周期的绩效计划完成情况，并结合下属新的工作任务，和下属一起提出下一绩效周期中的新的工作目标和工作标准，这实际上是帮助下属一起制定新的绩效计划。</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26" name="组合 34"/>
          <p:cNvGrpSpPr/>
          <p:nvPr/>
        </p:nvGrpSpPr>
        <p:grpSpPr>
          <a:xfrm>
            <a:off x="2452338" y="2866056"/>
            <a:ext cx="1823090" cy="1708856"/>
            <a:chOff x="3170489" y="3237922"/>
            <a:chExt cx="1929267" cy="2020951"/>
          </a:xfrm>
          <a:solidFill>
            <a:srgbClr val="007E3D"/>
          </a:solidFill>
        </p:grpSpPr>
        <p:sp>
          <p:nvSpPr>
            <p:cNvPr id="27" name="上弧形箭头 2"/>
            <p:cNvSpPr/>
            <p:nvPr/>
          </p:nvSpPr>
          <p:spPr bwMode="auto">
            <a:xfrm rot="1770200" flipV="1">
              <a:off x="3170489" y="3237922"/>
              <a:ext cx="1929267" cy="2020951"/>
            </a:xfrm>
            <a:custGeom>
              <a:avLst/>
              <a:gdLst>
                <a:gd name="connsiteX0" fmla="*/ 3114346 w 3960440"/>
                <a:gd name="connsiteY0" fmla="*/ 3384376 h 3384376"/>
                <a:gd name="connsiteX1" fmla="*/ 2228160 w 3960440"/>
                <a:gd name="connsiteY1" fmla="*/ 2538282 h 3384376"/>
                <a:gd name="connsiteX2" fmla="*/ 2485035 w 3960440"/>
                <a:gd name="connsiteY2" fmla="*/ 2538282 h 3384376"/>
                <a:gd name="connsiteX3" fmla="*/ 1262564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12781 w 3960440"/>
                <a:gd name="connsiteY3" fmla="*/ 1986193 h 3384376"/>
                <a:gd name="connsiteX4" fmla="*/ 1851782 w 3960440"/>
                <a:gd name="connsiteY4" fmla="*/ 391155 h 3384376"/>
                <a:gd name="connsiteX5" fmla="*/ 1851783 w 3960440"/>
                <a:gd name="connsiteY5" fmla="*/ 391155 h 3384376"/>
                <a:gd name="connsiteX0" fmla="*/ 1851783 w 3960440"/>
                <a:gd name="connsiteY0" fmla="*/ 391155 h 3384376"/>
                <a:gd name="connsiteX1" fmla="*/ 1178440 w 3960440"/>
                <a:gd name="connsiteY1" fmla="*/ 3384376 h 3384376"/>
                <a:gd name="connsiteX2" fmla="*/ 0 w 3960440"/>
                <a:gd name="connsiteY2" fmla="*/ 3384376 h 3384376"/>
                <a:gd name="connsiteX3" fmla="*/ 1262563 w 3960440"/>
                <a:gd name="connsiteY3" fmla="*/ 0 h 3384376"/>
                <a:gd name="connsiteX4" fmla="*/ 2441003 w 3960440"/>
                <a:gd name="connsiteY4" fmla="*/ 0 h 3384376"/>
                <a:gd name="connsiteX5" fmla="*/ 3663474 w 3960440"/>
                <a:gd name="connsiteY5" fmla="*/ 2538282 h 3384376"/>
                <a:gd name="connsiteX6" fmla="*/ 3920348 w 3960440"/>
                <a:gd name="connsiteY6" fmla="*/ 2538282 h 3384376"/>
                <a:gd name="connsiteX7" fmla="*/ 3114346 w 3960440"/>
                <a:gd name="connsiteY7" fmla="*/ 3384376 h 3384376"/>
                <a:gd name="connsiteX8" fmla="*/ 2228160 w 3960440"/>
                <a:gd name="connsiteY8" fmla="*/ 2538282 h 3384376"/>
                <a:gd name="connsiteX9" fmla="*/ 2485035 w 3960440"/>
                <a:gd name="connsiteY9" fmla="*/ 2538282 h 3384376"/>
                <a:gd name="connsiteX10" fmla="*/ 1262564 w 3960440"/>
                <a:gd name="connsiteY10" fmla="*/ 0 h 3384376"/>
                <a:gd name="connsiteX0" fmla="*/ 3131660 w 3937662"/>
                <a:gd name="connsiteY0" fmla="*/ 3385291 h 3385291"/>
                <a:gd name="connsiteX1" fmla="*/ 2245474 w 3937662"/>
                <a:gd name="connsiteY1" fmla="*/ 2539197 h 3385291"/>
                <a:gd name="connsiteX2" fmla="*/ 2502349 w 3937662"/>
                <a:gd name="connsiteY2" fmla="*/ 2539197 h 3385291"/>
                <a:gd name="connsiteX3" fmla="*/ 1279878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0" fmla="*/ 1869097 w 3937662"/>
                <a:gd name="connsiteY0" fmla="*/ 392070 h 3385291"/>
                <a:gd name="connsiteX1" fmla="*/ 1195754 w 3937662"/>
                <a:gd name="connsiteY1" fmla="*/ 3385291 h 3385291"/>
                <a:gd name="connsiteX2" fmla="*/ 17314 w 3937662"/>
                <a:gd name="connsiteY2" fmla="*/ 3385291 h 3385291"/>
                <a:gd name="connsiteX3" fmla="*/ 130095 w 3937662"/>
                <a:gd name="connsiteY3" fmla="*/ 1987108 h 3385291"/>
                <a:gd name="connsiteX4" fmla="*/ 1869096 w 3937662"/>
                <a:gd name="connsiteY4" fmla="*/ 392070 h 3385291"/>
                <a:gd name="connsiteX5" fmla="*/ 1869097 w 3937662"/>
                <a:gd name="connsiteY5" fmla="*/ 392070 h 3385291"/>
                <a:gd name="connsiteX0" fmla="*/ 1869097 w 3937662"/>
                <a:gd name="connsiteY0" fmla="*/ 392070 h 3385291"/>
                <a:gd name="connsiteX1" fmla="*/ 0 w 3937662"/>
                <a:gd name="connsiteY1" fmla="*/ 3385291 h 3385291"/>
                <a:gd name="connsiteX2" fmla="*/ 17314 w 3937662"/>
                <a:gd name="connsiteY2" fmla="*/ 3385291 h 3385291"/>
                <a:gd name="connsiteX3" fmla="*/ 1279877 w 3937662"/>
                <a:gd name="connsiteY3" fmla="*/ 915 h 3385291"/>
                <a:gd name="connsiteX4" fmla="*/ 2458317 w 3937662"/>
                <a:gd name="connsiteY4" fmla="*/ 915 h 3385291"/>
                <a:gd name="connsiteX5" fmla="*/ 3680788 w 3937662"/>
                <a:gd name="connsiteY5" fmla="*/ 2539197 h 3385291"/>
                <a:gd name="connsiteX6" fmla="*/ 3937662 w 3937662"/>
                <a:gd name="connsiteY6" fmla="*/ 2539197 h 3385291"/>
                <a:gd name="connsiteX7" fmla="*/ 3131660 w 3937662"/>
                <a:gd name="connsiteY7" fmla="*/ 3385291 h 3385291"/>
                <a:gd name="connsiteX8" fmla="*/ 2245474 w 3937662"/>
                <a:gd name="connsiteY8" fmla="*/ 2539197 h 3385291"/>
                <a:gd name="connsiteX9" fmla="*/ 2502349 w 3937662"/>
                <a:gd name="connsiteY9" fmla="*/ 2539197 h 3385291"/>
                <a:gd name="connsiteX10" fmla="*/ 1279878 w 3937662"/>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31382 w 3951730"/>
                <a:gd name="connsiteY2" fmla="*/ 3385291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385291"/>
                <a:gd name="connsiteX1" fmla="*/ 2259542 w 3951730"/>
                <a:gd name="connsiteY1" fmla="*/ 2539197 h 3385291"/>
                <a:gd name="connsiteX2" fmla="*/ 2516417 w 3951730"/>
                <a:gd name="connsiteY2" fmla="*/ 2539197 h 3385291"/>
                <a:gd name="connsiteX3" fmla="*/ 1293946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0" fmla="*/ 1883165 w 3951730"/>
                <a:gd name="connsiteY0" fmla="*/ 392070 h 3385291"/>
                <a:gd name="connsiteX1" fmla="*/ 0 w 3951730"/>
                <a:gd name="connsiteY1" fmla="*/ 3343088 h 3385291"/>
                <a:gd name="connsiteX2" fmla="*/ 31382 w 3951730"/>
                <a:gd name="connsiteY2" fmla="*/ 3385291 h 3385291"/>
                <a:gd name="connsiteX3" fmla="*/ 144163 w 3951730"/>
                <a:gd name="connsiteY3" fmla="*/ 1987108 h 3385291"/>
                <a:gd name="connsiteX4" fmla="*/ 1883164 w 3951730"/>
                <a:gd name="connsiteY4" fmla="*/ 392070 h 3385291"/>
                <a:gd name="connsiteX5" fmla="*/ 1883165 w 3951730"/>
                <a:gd name="connsiteY5" fmla="*/ 392070 h 3385291"/>
                <a:gd name="connsiteX0" fmla="*/ 1883165 w 3951730"/>
                <a:gd name="connsiteY0" fmla="*/ 392070 h 3385291"/>
                <a:gd name="connsiteX1" fmla="*/ 14068 w 3951730"/>
                <a:gd name="connsiteY1" fmla="*/ 3385291 h 3385291"/>
                <a:gd name="connsiteX2" fmla="*/ 45450 w 3951730"/>
                <a:gd name="connsiteY2" fmla="*/ 2794448 h 3385291"/>
                <a:gd name="connsiteX3" fmla="*/ 1293945 w 3951730"/>
                <a:gd name="connsiteY3" fmla="*/ 915 h 3385291"/>
                <a:gd name="connsiteX4" fmla="*/ 2472385 w 3951730"/>
                <a:gd name="connsiteY4" fmla="*/ 915 h 3385291"/>
                <a:gd name="connsiteX5" fmla="*/ 3694856 w 3951730"/>
                <a:gd name="connsiteY5" fmla="*/ 2539197 h 3385291"/>
                <a:gd name="connsiteX6" fmla="*/ 3951730 w 3951730"/>
                <a:gd name="connsiteY6" fmla="*/ 2539197 h 3385291"/>
                <a:gd name="connsiteX7" fmla="*/ 3145728 w 3951730"/>
                <a:gd name="connsiteY7" fmla="*/ 3385291 h 3385291"/>
                <a:gd name="connsiteX8" fmla="*/ 2259542 w 3951730"/>
                <a:gd name="connsiteY8" fmla="*/ 2539197 h 3385291"/>
                <a:gd name="connsiteX9" fmla="*/ 2516417 w 3951730"/>
                <a:gd name="connsiteY9" fmla="*/ 2539197 h 3385291"/>
                <a:gd name="connsiteX10" fmla="*/ 1293946 w 3951730"/>
                <a:gd name="connsiteY10" fmla="*/ 915 h 3385291"/>
                <a:gd name="connsiteX0" fmla="*/ 3145728 w 3951730"/>
                <a:gd name="connsiteY0" fmla="*/ 3385291 h 3693794"/>
                <a:gd name="connsiteX1" fmla="*/ 2259542 w 3951730"/>
                <a:gd name="connsiteY1" fmla="*/ 2539197 h 3693794"/>
                <a:gd name="connsiteX2" fmla="*/ 2516417 w 3951730"/>
                <a:gd name="connsiteY2" fmla="*/ 2539197 h 3693794"/>
                <a:gd name="connsiteX3" fmla="*/ 1293946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45728 w 3951730"/>
                <a:gd name="connsiteY7" fmla="*/ 3385291 h 3693794"/>
                <a:gd name="connsiteX0" fmla="*/ 1883165 w 3951730"/>
                <a:gd name="connsiteY0" fmla="*/ 392070 h 3693794"/>
                <a:gd name="connsiteX1" fmla="*/ 0 w 3951730"/>
                <a:gd name="connsiteY1" fmla="*/ 3343088 h 3693794"/>
                <a:gd name="connsiteX2" fmla="*/ 31382 w 3951730"/>
                <a:gd name="connsiteY2" fmla="*/ 3385291 h 3693794"/>
                <a:gd name="connsiteX3" fmla="*/ 144163 w 3951730"/>
                <a:gd name="connsiteY3" fmla="*/ 1987108 h 3693794"/>
                <a:gd name="connsiteX4" fmla="*/ 1883164 w 3951730"/>
                <a:gd name="connsiteY4" fmla="*/ 392070 h 3693794"/>
                <a:gd name="connsiteX5" fmla="*/ 1883165 w 3951730"/>
                <a:gd name="connsiteY5" fmla="*/ 392070 h 3693794"/>
                <a:gd name="connsiteX0" fmla="*/ 1883165 w 3951730"/>
                <a:gd name="connsiteY0" fmla="*/ 392070 h 3693794"/>
                <a:gd name="connsiteX1" fmla="*/ 14068 w 3951730"/>
                <a:gd name="connsiteY1" fmla="*/ 3385291 h 3693794"/>
                <a:gd name="connsiteX2" fmla="*/ 45450 w 3951730"/>
                <a:gd name="connsiteY2" fmla="*/ 2794448 h 3693794"/>
                <a:gd name="connsiteX3" fmla="*/ 1293945 w 3951730"/>
                <a:gd name="connsiteY3" fmla="*/ 915 h 3693794"/>
                <a:gd name="connsiteX4" fmla="*/ 2472385 w 3951730"/>
                <a:gd name="connsiteY4" fmla="*/ 915 h 3693794"/>
                <a:gd name="connsiteX5" fmla="*/ 3694856 w 3951730"/>
                <a:gd name="connsiteY5" fmla="*/ 2539197 h 3693794"/>
                <a:gd name="connsiteX6" fmla="*/ 3951730 w 3951730"/>
                <a:gd name="connsiteY6" fmla="*/ 2539197 h 3693794"/>
                <a:gd name="connsiteX7" fmla="*/ 3101657 w 3951730"/>
                <a:gd name="connsiteY7" fmla="*/ 3693794 h 3693794"/>
                <a:gd name="connsiteX8" fmla="*/ 2259542 w 3951730"/>
                <a:gd name="connsiteY8" fmla="*/ 2539197 h 3693794"/>
                <a:gd name="connsiteX9" fmla="*/ 2516417 w 3951730"/>
                <a:gd name="connsiteY9" fmla="*/ 2539197 h 3693794"/>
                <a:gd name="connsiteX10" fmla="*/ 1293946 w 3951730"/>
                <a:gd name="connsiteY10" fmla="*/ 915 h 3693794"/>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883165 w 3951730"/>
                <a:gd name="connsiteY0" fmla="*/ 392070 h 3715832"/>
                <a:gd name="connsiteX1" fmla="*/ 14068 w 3951730"/>
                <a:gd name="connsiteY1" fmla="*/ 3385291 h 3715832"/>
                <a:gd name="connsiteX2" fmla="*/ 45450 w 3951730"/>
                <a:gd name="connsiteY2" fmla="*/ 2794448 h 3715832"/>
                <a:gd name="connsiteX3" fmla="*/ 1293945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693794 h 3715832"/>
                <a:gd name="connsiteX8" fmla="*/ 2259542 w 3951730"/>
                <a:gd name="connsiteY8" fmla="*/ 2539197 h 3715832"/>
                <a:gd name="connsiteX9" fmla="*/ 2516417 w 3951730"/>
                <a:gd name="connsiteY9" fmla="*/ 2539197 h 3715832"/>
                <a:gd name="connsiteX10" fmla="*/ 1293946 w 3951730"/>
                <a:gd name="connsiteY10" fmla="*/ 915 h 3715832"/>
                <a:gd name="connsiteX0" fmla="*/ 3101657 w 3951730"/>
                <a:gd name="connsiteY0" fmla="*/ 3715832 h 3715832"/>
                <a:gd name="connsiteX1" fmla="*/ 2259542 w 3951730"/>
                <a:gd name="connsiteY1" fmla="*/ 2539197 h 3715832"/>
                <a:gd name="connsiteX2" fmla="*/ 2516417 w 3951730"/>
                <a:gd name="connsiteY2" fmla="*/ 2539197 h 3715832"/>
                <a:gd name="connsiteX3" fmla="*/ 1293946 w 3951730"/>
                <a:gd name="connsiteY3" fmla="*/ 915 h 3715832"/>
                <a:gd name="connsiteX4" fmla="*/ 2472385 w 3951730"/>
                <a:gd name="connsiteY4" fmla="*/ 915 h 3715832"/>
                <a:gd name="connsiteX5" fmla="*/ 3694856 w 3951730"/>
                <a:gd name="connsiteY5" fmla="*/ 2539197 h 3715832"/>
                <a:gd name="connsiteX6" fmla="*/ 3951730 w 3951730"/>
                <a:gd name="connsiteY6" fmla="*/ 2539197 h 3715832"/>
                <a:gd name="connsiteX7" fmla="*/ 3101657 w 3951730"/>
                <a:gd name="connsiteY7" fmla="*/ 3715832 h 3715832"/>
                <a:gd name="connsiteX0" fmla="*/ 1883165 w 3951730"/>
                <a:gd name="connsiteY0" fmla="*/ 392070 h 3715832"/>
                <a:gd name="connsiteX1" fmla="*/ 0 w 3951730"/>
                <a:gd name="connsiteY1" fmla="*/ 3343088 h 3715832"/>
                <a:gd name="connsiteX2" fmla="*/ 31382 w 3951730"/>
                <a:gd name="connsiteY2" fmla="*/ 3385291 h 3715832"/>
                <a:gd name="connsiteX3" fmla="*/ 144163 w 3951730"/>
                <a:gd name="connsiteY3" fmla="*/ 1987108 h 3715832"/>
                <a:gd name="connsiteX4" fmla="*/ 1883164 w 3951730"/>
                <a:gd name="connsiteY4" fmla="*/ 392070 h 3715832"/>
                <a:gd name="connsiteX5" fmla="*/ 1883165 w 3951730"/>
                <a:gd name="connsiteY5" fmla="*/ 392070 h 3715832"/>
                <a:gd name="connsiteX0" fmla="*/ 14068 w 3951730"/>
                <a:gd name="connsiteY0" fmla="*/ 3385291 h 3715832"/>
                <a:gd name="connsiteX1" fmla="*/ 45450 w 3951730"/>
                <a:gd name="connsiteY1" fmla="*/ 2794448 h 3715832"/>
                <a:gd name="connsiteX2" fmla="*/ 1293945 w 3951730"/>
                <a:gd name="connsiteY2" fmla="*/ 915 h 3715832"/>
                <a:gd name="connsiteX3" fmla="*/ 2472385 w 3951730"/>
                <a:gd name="connsiteY3" fmla="*/ 915 h 3715832"/>
                <a:gd name="connsiteX4" fmla="*/ 3694856 w 3951730"/>
                <a:gd name="connsiteY4" fmla="*/ 2539197 h 3715832"/>
                <a:gd name="connsiteX5" fmla="*/ 3951730 w 3951730"/>
                <a:gd name="connsiteY5" fmla="*/ 2539197 h 3715832"/>
                <a:gd name="connsiteX6" fmla="*/ 3101657 w 3951730"/>
                <a:gd name="connsiteY6" fmla="*/ 3693794 h 3715832"/>
                <a:gd name="connsiteX7" fmla="*/ 2259542 w 3951730"/>
                <a:gd name="connsiteY7" fmla="*/ 2539197 h 3715832"/>
                <a:gd name="connsiteX8" fmla="*/ 2516417 w 3951730"/>
                <a:gd name="connsiteY8" fmla="*/ 2539197 h 3715832"/>
                <a:gd name="connsiteX9" fmla="*/ 1293946 w 3951730"/>
                <a:gd name="connsiteY9" fmla="*/ 915 h 371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51730" h="3715832" stroke="0" extrusionOk="0">
                  <a:moveTo>
                    <a:pt x="3101657" y="3715832"/>
                  </a:moveTo>
                  <a:lnTo>
                    <a:pt x="2259542" y="2539197"/>
                  </a:lnTo>
                  <a:lnTo>
                    <a:pt x="2516417" y="2539197"/>
                  </a:lnTo>
                  <a:cubicBezTo>
                    <a:pt x="2372485" y="1044932"/>
                    <a:pt x="1869672" y="915"/>
                    <a:pt x="1293946" y="915"/>
                  </a:cubicBezTo>
                  <a:lnTo>
                    <a:pt x="2472385" y="915"/>
                  </a:lnTo>
                  <a:cubicBezTo>
                    <a:pt x="3048112" y="915"/>
                    <a:pt x="3550925" y="1044933"/>
                    <a:pt x="3694856" y="2539197"/>
                  </a:cubicBezTo>
                  <a:lnTo>
                    <a:pt x="3951730" y="2539197"/>
                  </a:lnTo>
                  <a:lnTo>
                    <a:pt x="3101657" y="3715832"/>
                  </a:lnTo>
                  <a:close/>
                </a:path>
                <a:path w="3951730" h="3715832" fill="darkenLess" stroke="0" extrusionOk="0">
                  <a:moveTo>
                    <a:pt x="1883165" y="392070"/>
                  </a:moveTo>
                  <a:cubicBezTo>
                    <a:pt x="848992" y="390133"/>
                    <a:pt x="0" y="2087830"/>
                    <a:pt x="0" y="3343088"/>
                  </a:cubicBezTo>
                  <a:lnTo>
                    <a:pt x="31382" y="3385291"/>
                  </a:lnTo>
                  <a:cubicBezTo>
                    <a:pt x="31382" y="2903013"/>
                    <a:pt x="69835" y="2426305"/>
                    <a:pt x="144163" y="1987108"/>
                  </a:cubicBezTo>
                  <a:cubicBezTo>
                    <a:pt x="444463" y="212684"/>
                    <a:pt x="1240285" y="-517256"/>
                    <a:pt x="1883164" y="392070"/>
                  </a:cubicBezTo>
                  <a:lnTo>
                    <a:pt x="1883165" y="392070"/>
                  </a:lnTo>
                  <a:close/>
                </a:path>
                <a:path w="3951730" h="3715832" fill="none" extrusionOk="0">
                  <a:moveTo>
                    <a:pt x="14068" y="3385291"/>
                  </a:moveTo>
                  <a:lnTo>
                    <a:pt x="45450" y="2794448"/>
                  </a:lnTo>
                  <a:cubicBezTo>
                    <a:pt x="45450" y="1938183"/>
                    <a:pt x="596651" y="915"/>
                    <a:pt x="1293945" y="915"/>
                  </a:cubicBezTo>
                  <a:lnTo>
                    <a:pt x="2472385" y="915"/>
                  </a:lnTo>
                  <a:cubicBezTo>
                    <a:pt x="3048112" y="915"/>
                    <a:pt x="3550925" y="1044933"/>
                    <a:pt x="3694856" y="2539197"/>
                  </a:cubicBezTo>
                  <a:lnTo>
                    <a:pt x="3951730" y="2539197"/>
                  </a:lnTo>
                  <a:lnTo>
                    <a:pt x="3101657" y="3693794"/>
                  </a:lnTo>
                  <a:lnTo>
                    <a:pt x="2259542" y="2539197"/>
                  </a:lnTo>
                  <a:lnTo>
                    <a:pt x="2516417" y="2539197"/>
                  </a:lnTo>
                  <a:cubicBezTo>
                    <a:pt x="2372485" y="1044932"/>
                    <a:pt x="1869672" y="915"/>
                    <a:pt x="1293946" y="915"/>
                  </a:cubicBezTo>
                </a:path>
              </a:pathLst>
            </a:custGeom>
            <a:grpFill/>
            <a:ln w="31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bg1"/>
                </a:solidFill>
              </a:endParaRPr>
            </a:p>
          </p:txBody>
        </p:sp>
        <p:sp>
          <p:nvSpPr>
            <p:cNvPr id="28" name="TextBox 14"/>
            <p:cNvSpPr txBox="1">
              <a:spLocks noChangeArrowheads="1"/>
            </p:cNvSpPr>
            <p:nvPr/>
          </p:nvSpPr>
          <p:spPr bwMode="auto">
            <a:xfrm rot="18835100">
              <a:off x="3825935" y="4325130"/>
              <a:ext cx="1475504" cy="374557"/>
            </a:xfrm>
            <a:prstGeom prst="rect">
              <a:avLst/>
            </a:prstGeom>
            <a:grpFill/>
            <a:ln w="9525">
              <a:noFill/>
              <a:miter lim="800000"/>
              <a:headEnd/>
              <a:tailEnd/>
            </a:ln>
          </p:spPr>
          <p:txBody>
            <a:bodyPr wrap="square">
              <a:spAutoFit/>
            </a:bodyPr>
            <a:lstStyle/>
            <a:p>
              <a:r>
                <a:rPr lang="zh-CN" altLang="en-US" b="1" dirty="0">
                  <a:solidFill>
                    <a:schemeClr val="bg1"/>
                  </a:solidFill>
                  <a:latin typeface="微软雅黑" pitchFamily="34" charset="-122"/>
                  <a:ea typeface="微软雅黑" pitchFamily="34" charset="-122"/>
                </a:rPr>
                <a:t>行为表现</a:t>
              </a:r>
            </a:p>
          </p:txBody>
        </p:sp>
      </p:grpSp>
      <p:cxnSp>
        <p:nvCxnSpPr>
          <p:cNvPr id="29" name="直接连接符 28"/>
          <p:cNvCxnSpPr/>
          <p:nvPr/>
        </p:nvCxnSpPr>
        <p:spPr bwMode="auto">
          <a:xfrm>
            <a:off x="2350089" y="4510915"/>
            <a:ext cx="8160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0" name="TextBox 22"/>
          <p:cNvSpPr txBox="1"/>
          <p:nvPr/>
        </p:nvSpPr>
        <p:spPr bwMode="auto">
          <a:xfrm>
            <a:off x="643176" y="3535338"/>
            <a:ext cx="1672412" cy="1675125"/>
          </a:xfrm>
          <a:prstGeom prst="rect">
            <a:avLst/>
          </a:prstGeom>
          <a:noFill/>
        </p:spPr>
        <p:txBody>
          <a:bodyPr wrap="square" lIns="86402" tIns="43201" rIns="86402" bIns="4320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行为表现，比如工作态度、工作能力等，对工作态度和工作能力的关注可以帮助下属更好地完善自己，并提高员工的技能，也有助于帮助员工进行职业生涯规划。</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31" name="直接连接符 30"/>
          <p:cNvCxnSpPr/>
          <p:nvPr/>
        </p:nvCxnSpPr>
        <p:spPr bwMode="auto">
          <a:xfrm>
            <a:off x="2248080" y="1760454"/>
            <a:ext cx="816072" cy="0"/>
          </a:xfrm>
          <a:prstGeom prst="line">
            <a:avLst/>
          </a:prstGeom>
          <a:ln w="28575">
            <a:solidFill>
              <a:srgbClr val="007E3D"/>
            </a:solidFill>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96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5" presetClass="entr" presetSubtype="5"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checkerboard(down)">
                                      <p:cBhvr>
                                        <p:cTn id="37" dur="500"/>
                                        <p:tgtEl>
                                          <p:spTgt spid="31"/>
                                        </p:tgtEl>
                                      </p:cBhvr>
                                    </p:animEffect>
                                  </p:childTnLst>
                                </p:cTn>
                              </p:par>
                            </p:childTnLst>
                          </p:cTn>
                        </p:par>
                        <p:par>
                          <p:cTn id="38" fill="hold">
                            <p:stCondLst>
                              <p:cond delay="3500"/>
                            </p:stCondLst>
                            <p:childTnLst>
                              <p:par>
                                <p:cTn id="39" presetID="5" presetClass="entr" presetSubtype="5"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checkerboard(down)">
                                      <p:cBhvr>
                                        <p:cTn id="41" dur="500"/>
                                        <p:tgtEl>
                                          <p:spTgt spid="18"/>
                                        </p:tgtEl>
                                      </p:cBhvr>
                                    </p:animEffect>
                                  </p:childTnLst>
                                </p:cTn>
                              </p:par>
                            </p:childTnLst>
                          </p:cTn>
                        </p:par>
                        <p:par>
                          <p:cTn id="42" fill="hold">
                            <p:stCondLst>
                              <p:cond delay="4000"/>
                            </p:stCondLst>
                            <p:childTnLst>
                              <p:par>
                                <p:cTn id="43" presetID="5" presetClass="entr" presetSubtype="5"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checkerboard(down)">
                                      <p:cBhvr>
                                        <p:cTn id="45" dur="500"/>
                                        <p:tgtEl>
                                          <p:spTgt spid="22"/>
                                        </p:tgtEl>
                                      </p:cBhvr>
                                    </p:animEffect>
                                  </p:childTnLst>
                                </p:cTn>
                              </p:par>
                            </p:childTnLst>
                          </p:cTn>
                        </p:par>
                        <p:par>
                          <p:cTn id="46" fill="hold">
                            <p:stCondLst>
                              <p:cond delay="4500"/>
                            </p:stCondLst>
                            <p:childTnLst>
                              <p:par>
                                <p:cTn id="47" presetID="5" presetClass="entr" presetSubtype="5"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checkerboard(down)">
                                      <p:cBhvr>
                                        <p:cTn id="49" dur="500"/>
                                        <p:tgtEl>
                                          <p:spTgt spid="23"/>
                                        </p:tgtEl>
                                      </p:cBhvr>
                                    </p:animEffect>
                                  </p:childTnLst>
                                </p:cTn>
                              </p:par>
                            </p:childTnLst>
                          </p:cTn>
                        </p:par>
                        <p:par>
                          <p:cTn id="50" fill="hold">
                            <p:stCondLst>
                              <p:cond delay="5000"/>
                            </p:stCondLst>
                            <p:childTnLst>
                              <p:par>
                                <p:cTn id="51" presetID="5" presetClass="entr" presetSubtype="5"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checkerboard(down)">
                                      <p:cBhvr>
                                        <p:cTn id="53" dur="500"/>
                                        <p:tgtEl>
                                          <p:spTgt spid="29"/>
                                        </p:tgtEl>
                                      </p:cBhvr>
                                    </p:animEffect>
                                  </p:childTnLst>
                                </p:cTn>
                              </p:par>
                            </p:childTnLst>
                          </p:cTn>
                        </p:par>
                        <p:par>
                          <p:cTn id="54" fill="hold">
                            <p:stCondLst>
                              <p:cond delay="5500"/>
                            </p:stCondLst>
                            <p:childTnLst>
                              <p:par>
                                <p:cTn id="55" presetID="5" presetClass="entr" presetSubtype="5"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checkerboard(down)">
                                      <p:cBhvr>
                                        <p:cTn id="57" dur="500"/>
                                        <p:tgtEl>
                                          <p:spTgt spid="30"/>
                                        </p:tgtEl>
                                      </p:cBhvr>
                                    </p:animEffect>
                                  </p:childTnLst>
                                </p:cTn>
                              </p:par>
                            </p:childTnLst>
                          </p:cTn>
                        </p:par>
                        <p:par>
                          <p:cTn id="58" fill="hold">
                            <p:stCondLst>
                              <p:cond delay="6000"/>
                            </p:stCondLst>
                            <p:childTnLst>
                              <p:par>
                                <p:cTn id="59" presetID="5" presetClass="entr" presetSubtype="5"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checkerboard(down)">
                                      <p:cBhvr>
                                        <p:cTn id="61" dur="500"/>
                                        <p:tgtEl>
                                          <p:spTgt spid="24"/>
                                        </p:tgtEl>
                                      </p:cBhvr>
                                    </p:animEffect>
                                  </p:childTnLst>
                                </p:cTn>
                              </p:par>
                            </p:childTnLst>
                          </p:cTn>
                        </p:par>
                        <p:par>
                          <p:cTn id="62" fill="hold">
                            <p:stCondLst>
                              <p:cond delay="6500"/>
                            </p:stCondLst>
                            <p:childTnLst>
                              <p:par>
                                <p:cTn id="63" presetID="5" presetClass="entr" presetSubtype="5"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checkerboard(down)">
                                      <p:cBhvr>
                                        <p:cTn id="6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23" grpId="0"/>
      <p:bldP spid="25"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自身能力有待提高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六边形 6"/>
          <p:cNvSpPr/>
          <p:nvPr/>
        </p:nvSpPr>
        <p:spPr>
          <a:xfrm>
            <a:off x="683569" y="1283424"/>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569385" y="2283152"/>
            <a:ext cx="784531" cy="676320"/>
          </a:xfrm>
          <a:prstGeom prst="hexagon">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695396" y="2446986"/>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0" name="矩形 9"/>
          <p:cNvSpPr/>
          <p:nvPr/>
        </p:nvSpPr>
        <p:spPr>
          <a:xfrm flipH="1">
            <a:off x="3616227" y="164440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3626592" y="1273324"/>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2" name="六边形 11"/>
          <p:cNvSpPr/>
          <p:nvPr/>
        </p:nvSpPr>
        <p:spPr>
          <a:xfrm>
            <a:off x="6473967" y="3443664"/>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90D2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p:nvPr/>
        </p:nvSpPr>
        <p:spPr>
          <a:xfrm>
            <a:off x="5689436" y="4484326"/>
            <a:ext cx="784531" cy="676320"/>
          </a:xfrm>
          <a:prstGeom prst="hexagon">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5815447" y="4648160"/>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20" name="矩形 19"/>
          <p:cNvSpPr/>
          <p:nvPr/>
        </p:nvSpPr>
        <p:spPr>
          <a:xfrm flipH="1">
            <a:off x="683569" y="392956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2747211" y="3612350"/>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233000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350"/>
                                        <p:tgtEl>
                                          <p:spTgt spid="11"/>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1"/>
                                        </p:tgtEl>
                                      </p:cBhvr>
                                    </p:animEffect>
                                    <p:animScale>
                                      <p:cBhvr>
                                        <p:cTn id="36" dur="200" autoRev="1" fill="hold"/>
                                        <p:tgtEl>
                                          <p:spTgt spid="11"/>
                                        </p:tgtEl>
                                      </p:cBhvr>
                                      <p:by x="105000" y="105000"/>
                                    </p:animScale>
                                  </p:childTnLst>
                                </p:cTn>
                              </p:par>
                            </p:childTnLst>
                          </p:cTn>
                        </p:par>
                        <p:par>
                          <p:cTn id="37" fill="hold">
                            <p:stCondLst>
                              <p:cond delay="240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2900"/>
                            </p:stCondLst>
                            <p:childTnLst>
                              <p:par>
                                <p:cTn id="42" presetID="5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8"/>
                                        </p:tgtEl>
                                        <p:attrNameLst>
                                          <p:attrName>ppt_x</p:attrName>
                                          <p:attrName>ppt_y</p:attrName>
                                        </p:attrNameLst>
                                      </p:cBhvr>
                                    </p:animMotion>
                                    <p:animEffect transition="in" filter="fade">
                                      <p:cBhvr>
                                        <p:cTn id="46" dur="1000"/>
                                        <p:tgtEl>
                                          <p:spTgt spid="18"/>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Scale>
                                      <p:cBhvr>
                                        <p:cTn id="4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19"/>
                                        </p:tgtEl>
                                        <p:attrNameLst>
                                          <p:attrName>ppt_x</p:attrName>
                                          <p:attrName>ppt_y</p:attrName>
                                        </p:attrNameLst>
                                      </p:cBhvr>
                                    </p:animMotion>
                                    <p:animEffect transition="in" filter="fade">
                                      <p:cBhvr>
                                        <p:cTn id="51" dur="1000"/>
                                        <p:tgtEl>
                                          <p:spTgt spid="19"/>
                                        </p:tgtEl>
                                      </p:cBhvr>
                                    </p:animEffect>
                                  </p:childTnLst>
                                </p:cTn>
                              </p:par>
                              <p:par>
                                <p:cTn id="52" presetID="5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Scale>
                                      <p:cBhvr>
                                        <p:cTn id="54"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1000" decel="50000" fill="hold">
                                          <p:stCondLst>
                                            <p:cond delay="0"/>
                                          </p:stCondLst>
                                        </p:cTn>
                                        <p:tgtEl>
                                          <p:spTgt spid="12"/>
                                        </p:tgtEl>
                                        <p:attrNameLst>
                                          <p:attrName>ppt_x</p:attrName>
                                          <p:attrName>ppt_y</p:attrName>
                                        </p:attrNameLst>
                                      </p:cBhvr>
                                    </p:animMotion>
                                    <p:animEffect transition="in" filter="fade">
                                      <p:cBhvr>
                                        <p:cTn id="56" dur="1000"/>
                                        <p:tgtEl>
                                          <p:spTgt spid="12"/>
                                        </p:tgtEl>
                                      </p:cBhvr>
                                    </p:animEffect>
                                  </p:childTnLst>
                                </p:cTn>
                              </p:par>
                            </p:childTnLst>
                          </p:cTn>
                        </p:par>
                        <p:par>
                          <p:cTn id="57" fill="hold">
                            <p:stCondLst>
                              <p:cond delay="3900"/>
                            </p:stCondLst>
                            <p:childTnLst>
                              <p:par>
                                <p:cTn id="58" presetID="10"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350"/>
                                        <p:tgtEl>
                                          <p:spTgt spid="21"/>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1"/>
                                        </p:tgtEl>
                                      </p:cBhvr>
                                    </p:animEffect>
                                    <p:animScale>
                                      <p:cBhvr>
                                        <p:cTn id="63" dur="200" autoRev="1" fill="hold"/>
                                        <p:tgtEl>
                                          <p:spTgt spid="21"/>
                                        </p:tgtEl>
                                      </p:cBhvr>
                                      <p:by x="105000" y="105000"/>
                                    </p:animScale>
                                  </p:childTnLst>
                                </p:cTn>
                              </p:par>
                            </p:childTnLst>
                          </p:cTn>
                        </p:par>
                        <p:par>
                          <p:cTn id="64" fill="hold">
                            <p:stCondLst>
                              <p:cond delay="43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p:bldP spid="10" grpId="0"/>
      <p:bldP spid="11" grpId="0"/>
      <p:bldP spid="11" grpId="1"/>
      <p:bldP spid="12" grpId="0" animBg="1"/>
      <p:bldP spid="18" grpId="0" animBg="1"/>
      <p:bldP spid="19" grpId="0"/>
      <p:bldP spid="20" grpId="0"/>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611560" y="222307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4</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115614" y="2645246"/>
            <a:ext cx="3046189" cy="523220"/>
          </a:xfrm>
          <a:prstGeom prst="rect">
            <a:avLst/>
          </a:prstGeom>
          <a:noFill/>
        </p:spPr>
        <p:txBody>
          <a:bodyPr wrap="square">
            <a:spAutoFit/>
          </a:bodyPr>
          <a:lstStyle/>
          <a:p>
            <a:pPr fontAlgn="auto">
              <a:spcBef>
                <a:spcPts val="0"/>
              </a:spcBef>
              <a:spcAft>
                <a:spcPts val="0"/>
              </a:spcAft>
              <a:defRPr/>
            </a:pPr>
            <a:r>
              <a:rPr lang="zh-CN" altLang="en-US" sz="2800" dirty="0">
                <a:solidFill>
                  <a:schemeClr val="bg1"/>
                </a:solidFill>
                <a:latin typeface="微软雅黑" panose="020B0503020204020204" pitchFamily="34" charset="-122"/>
                <a:ea typeface="微软雅黑" panose="020B0503020204020204" pitchFamily="34" charset="-122"/>
              </a:rPr>
              <a:t>前一阶段工作总结</a:t>
            </a:r>
          </a:p>
        </p:txBody>
      </p:sp>
      <p:cxnSp>
        <p:nvCxnSpPr>
          <p:cNvPr id="36" name="直接连接符 35"/>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右箭头 49"/>
          <p:cNvSpPr/>
          <p:nvPr/>
        </p:nvSpPr>
        <p:spPr>
          <a:xfrm>
            <a:off x="3242558" y="349697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1" name="TextBox 50"/>
          <p:cNvSpPr txBox="1"/>
          <p:nvPr/>
        </p:nvSpPr>
        <p:spPr>
          <a:xfrm>
            <a:off x="3421281" y="3433564"/>
            <a:ext cx="1261884" cy="307777"/>
          </a:xfrm>
          <a:prstGeom prst="rect">
            <a:avLst/>
          </a:prstGeom>
          <a:noFill/>
        </p:spPr>
        <p:txBody>
          <a:bodyPr wrap="none" rtlCol="0">
            <a:spAutoFit/>
          </a:bodyPr>
          <a:lstStyle/>
          <a:p>
            <a:r>
              <a:rPr lang="zh-CN" altLang="en-US" sz="1400" dirty="0">
                <a:solidFill>
                  <a:schemeClr val="bg1"/>
                </a:solidFill>
              </a:rPr>
              <a:t>行业发展前景</a:t>
            </a:r>
          </a:p>
        </p:txBody>
      </p:sp>
      <p:sp>
        <p:nvSpPr>
          <p:cNvPr id="52" name="右箭头 51"/>
          <p:cNvSpPr/>
          <p:nvPr/>
        </p:nvSpPr>
        <p:spPr>
          <a:xfrm>
            <a:off x="5463386" y="349697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TextBox 52"/>
          <p:cNvSpPr txBox="1"/>
          <p:nvPr/>
        </p:nvSpPr>
        <p:spPr>
          <a:xfrm>
            <a:off x="5614372" y="3433564"/>
            <a:ext cx="1261884" cy="307777"/>
          </a:xfrm>
          <a:prstGeom prst="rect">
            <a:avLst/>
          </a:prstGeom>
          <a:noFill/>
        </p:spPr>
        <p:txBody>
          <a:bodyPr wrap="none" rtlCol="0">
            <a:spAutoFit/>
          </a:bodyPr>
          <a:lstStyle/>
          <a:p>
            <a:r>
              <a:rPr lang="zh-CN" altLang="en-US" sz="1400" dirty="0">
                <a:solidFill>
                  <a:schemeClr val="bg1"/>
                </a:solidFill>
              </a:rPr>
              <a:t>内部环境分析</a:t>
            </a:r>
          </a:p>
        </p:txBody>
      </p:sp>
      <p:sp>
        <p:nvSpPr>
          <p:cNvPr id="54" name="右箭头 53"/>
          <p:cNvSpPr/>
          <p:nvPr/>
        </p:nvSpPr>
        <p:spPr>
          <a:xfrm>
            <a:off x="3228098" y="385091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TextBox 54"/>
          <p:cNvSpPr txBox="1"/>
          <p:nvPr/>
        </p:nvSpPr>
        <p:spPr>
          <a:xfrm>
            <a:off x="3414311" y="3787507"/>
            <a:ext cx="1620957" cy="307777"/>
          </a:xfrm>
          <a:prstGeom prst="rect">
            <a:avLst/>
          </a:prstGeom>
          <a:noFill/>
        </p:spPr>
        <p:txBody>
          <a:bodyPr wrap="none" rtlCol="0">
            <a:spAutoFit/>
          </a:bodyPr>
          <a:lstStyle/>
          <a:p>
            <a:r>
              <a:rPr lang="zh-CN" altLang="en-US" sz="1400" dirty="0">
                <a:solidFill>
                  <a:schemeClr val="bg1"/>
                </a:solidFill>
              </a:rPr>
              <a:t>竟争对手动向分析</a:t>
            </a:r>
          </a:p>
        </p:txBody>
      </p:sp>
      <p:sp>
        <p:nvSpPr>
          <p:cNvPr id="56" name="右箭头 55"/>
          <p:cNvSpPr/>
          <p:nvPr/>
        </p:nvSpPr>
        <p:spPr>
          <a:xfrm>
            <a:off x="5448926" y="385091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TextBox 56"/>
          <p:cNvSpPr txBox="1"/>
          <p:nvPr/>
        </p:nvSpPr>
        <p:spPr>
          <a:xfrm>
            <a:off x="5599912" y="3787507"/>
            <a:ext cx="984500" cy="307777"/>
          </a:xfrm>
          <a:prstGeom prst="rect">
            <a:avLst/>
          </a:prstGeom>
          <a:noFill/>
        </p:spPr>
        <p:txBody>
          <a:bodyPr wrap="none" rtlCol="0">
            <a:spAutoFit/>
          </a:bodyPr>
          <a:lstStyle/>
          <a:p>
            <a:r>
              <a:rPr lang="en-US" altLang="zh-CN" sz="1400" dirty="0">
                <a:solidFill>
                  <a:schemeClr val="bg1"/>
                </a:solidFill>
              </a:rPr>
              <a:t>SWOT</a:t>
            </a:r>
            <a:r>
              <a:rPr lang="zh-CN" altLang="en-US" sz="1400" dirty="0">
                <a:solidFill>
                  <a:schemeClr val="bg1"/>
                </a:solidFill>
              </a:rPr>
              <a:t>分析</a:t>
            </a: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61803" y="337220"/>
            <a:ext cx="2458242" cy="936103"/>
          </a:xfrm>
          <a:prstGeom prst="rect">
            <a:avLst/>
          </a:prstGeom>
        </p:spPr>
      </p:pic>
    </p:spTree>
    <p:extLst>
      <p:ext uri="{BB962C8B-B14F-4D97-AF65-F5344CB8AC3E}">
        <p14:creationId xmlns:p14="http://schemas.microsoft.com/office/powerpoint/2010/main" val="32419751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Effect transition="in" filter="fade">
                                      <p:cBhvr>
                                        <p:cTn id="13" dur="500"/>
                                        <p:tgtEl>
                                          <p:spTgt spid="34"/>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750"/>
                                        <p:tgtEl>
                                          <p:spTgt spid="36"/>
                                        </p:tgtEl>
                                      </p:cBhvr>
                                    </p:animEffect>
                                    <p:anim calcmode="lin" valueType="num">
                                      <p:cBhvr>
                                        <p:cTn id="22" dur="750" fill="hold"/>
                                        <p:tgtEl>
                                          <p:spTgt spid="36"/>
                                        </p:tgtEl>
                                        <p:attrNameLst>
                                          <p:attrName>ppt_x</p:attrName>
                                        </p:attrNameLst>
                                      </p:cBhvr>
                                      <p:tavLst>
                                        <p:tav tm="0">
                                          <p:val>
                                            <p:strVal val="#ppt_x"/>
                                          </p:val>
                                        </p:tav>
                                        <p:tav tm="100000">
                                          <p:val>
                                            <p:strVal val="#ppt_x"/>
                                          </p:val>
                                        </p:tav>
                                      </p:tavLst>
                                    </p:anim>
                                    <p:anim calcmode="lin" valueType="num">
                                      <p:cBhvr>
                                        <p:cTn id="23" dur="750" fill="hold"/>
                                        <p:tgtEl>
                                          <p:spTgt spid="36"/>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ppt_x"/>
                                          </p:val>
                                        </p:tav>
                                        <p:tav tm="100000">
                                          <p:val>
                                            <p:strVal val="#ppt_x"/>
                                          </p:val>
                                        </p:tav>
                                      </p:tavLst>
                                    </p:anim>
                                    <p:anim calcmode="lin" valueType="num">
                                      <p:cBhvr additive="base">
                                        <p:cTn id="38" dur="500" fill="hold"/>
                                        <p:tgtEl>
                                          <p:spTgt spid="5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fill="hold"/>
                                        <p:tgtEl>
                                          <p:spTgt spid="52"/>
                                        </p:tgtEl>
                                        <p:attrNameLst>
                                          <p:attrName>ppt_x</p:attrName>
                                        </p:attrNameLst>
                                      </p:cBhvr>
                                      <p:tavLst>
                                        <p:tav tm="0">
                                          <p:val>
                                            <p:strVal val="#ppt_x"/>
                                          </p:val>
                                        </p:tav>
                                        <p:tav tm="100000">
                                          <p:val>
                                            <p:strVal val="#ppt_x"/>
                                          </p:val>
                                        </p:tav>
                                      </p:tavLst>
                                    </p:anim>
                                    <p:anim calcmode="lin" valueType="num">
                                      <p:cBhvr additive="base">
                                        <p:cTn id="42" dur="500" fill="hold"/>
                                        <p:tgtEl>
                                          <p:spTgt spid="5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500" fill="hold"/>
                                        <p:tgtEl>
                                          <p:spTgt spid="53"/>
                                        </p:tgtEl>
                                        <p:attrNameLst>
                                          <p:attrName>ppt_x</p:attrName>
                                        </p:attrNameLst>
                                      </p:cBhvr>
                                      <p:tavLst>
                                        <p:tav tm="0">
                                          <p:val>
                                            <p:strVal val="#ppt_x"/>
                                          </p:val>
                                        </p:tav>
                                        <p:tav tm="100000">
                                          <p:val>
                                            <p:strVal val="#ppt_x"/>
                                          </p:val>
                                        </p:tav>
                                      </p:tavLst>
                                    </p:anim>
                                    <p:anim calcmode="lin" valueType="num">
                                      <p:cBhvr additive="base">
                                        <p:cTn id="46" dur="500" fill="hold"/>
                                        <p:tgtEl>
                                          <p:spTgt spid="5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anim calcmode="lin" valueType="num">
                                      <p:cBhvr additive="base">
                                        <p:cTn id="49" dur="500" fill="hold"/>
                                        <p:tgtEl>
                                          <p:spTgt spid="55"/>
                                        </p:tgtEl>
                                        <p:attrNameLst>
                                          <p:attrName>ppt_x</p:attrName>
                                        </p:attrNameLst>
                                      </p:cBhvr>
                                      <p:tavLst>
                                        <p:tav tm="0">
                                          <p:val>
                                            <p:strVal val="#ppt_x"/>
                                          </p:val>
                                        </p:tav>
                                        <p:tav tm="100000">
                                          <p:val>
                                            <p:strVal val="#ppt_x"/>
                                          </p:val>
                                        </p:tav>
                                      </p:tavLst>
                                    </p:anim>
                                    <p:anim calcmode="lin" valueType="num">
                                      <p:cBhvr additive="base">
                                        <p:cTn id="50" dur="500" fill="hold"/>
                                        <p:tgtEl>
                                          <p:spTgt spid="5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 calcmode="lin" valueType="num">
                                      <p:cBhvr additive="base">
                                        <p:cTn id="53" dur="500" fill="hold"/>
                                        <p:tgtEl>
                                          <p:spTgt spid="54"/>
                                        </p:tgtEl>
                                        <p:attrNameLst>
                                          <p:attrName>ppt_x</p:attrName>
                                        </p:attrNameLst>
                                      </p:cBhvr>
                                      <p:tavLst>
                                        <p:tav tm="0">
                                          <p:val>
                                            <p:strVal val="#ppt_x"/>
                                          </p:val>
                                        </p:tav>
                                        <p:tav tm="100000">
                                          <p:val>
                                            <p:strVal val="#ppt_x"/>
                                          </p:val>
                                        </p:tav>
                                      </p:tavLst>
                                    </p:anim>
                                    <p:anim calcmode="lin" valueType="num">
                                      <p:cBhvr additive="base">
                                        <p:cTn id="54" dur="500" fill="hold"/>
                                        <p:tgtEl>
                                          <p:spTgt spid="5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500" fill="hold"/>
                                        <p:tgtEl>
                                          <p:spTgt spid="56"/>
                                        </p:tgtEl>
                                        <p:attrNameLst>
                                          <p:attrName>ppt_x</p:attrName>
                                        </p:attrNameLst>
                                      </p:cBhvr>
                                      <p:tavLst>
                                        <p:tav tm="0">
                                          <p:val>
                                            <p:strVal val="#ppt_x"/>
                                          </p:val>
                                        </p:tav>
                                        <p:tav tm="100000">
                                          <p:val>
                                            <p:strVal val="#ppt_x"/>
                                          </p:val>
                                        </p:tav>
                                      </p:tavLst>
                                    </p:anim>
                                    <p:anim calcmode="lin" valueType="num">
                                      <p:cBhvr additive="base">
                                        <p:cTn id="58" dur="500" fill="hold"/>
                                        <p:tgtEl>
                                          <p:spTgt spid="5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additive="base">
                                        <p:cTn id="61" dur="500" fill="hold"/>
                                        <p:tgtEl>
                                          <p:spTgt spid="57"/>
                                        </p:tgtEl>
                                        <p:attrNameLst>
                                          <p:attrName>ppt_x</p:attrName>
                                        </p:attrNameLst>
                                      </p:cBhvr>
                                      <p:tavLst>
                                        <p:tav tm="0">
                                          <p:val>
                                            <p:strVal val="#ppt_x"/>
                                          </p:val>
                                        </p:tav>
                                        <p:tav tm="100000">
                                          <p:val>
                                            <p:strVal val="#ppt_x"/>
                                          </p:val>
                                        </p:tav>
                                      </p:tavLst>
                                    </p:anim>
                                    <p:anim calcmode="lin" valueType="num">
                                      <p:cBhvr additive="base">
                                        <p:cTn id="62" dur="500" fill="hold"/>
                                        <p:tgtEl>
                                          <p:spTgt spid="57"/>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8"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additive="base">
                                        <p:cTn id="66" dur="500" fill="hold"/>
                                        <p:tgtEl>
                                          <p:spTgt spid="30"/>
                                        </p:tgtEl>
                                        <p:attrNameLst>
                                          <p:attrName>ppt_x</p:attrName>
                                        </p:attrNameLst>
                                      </p:cBhvr>
                                      <p:tavLst>
                                        <p:tav tm="0">
                                          <p:val>
                                            <p:strVal val="0-#ppt_w/2"/>
                                          </p:val>
                                        </p:tav>
                                        <p:tav tm="100000">
                                          <p:val>
                                            <p:strVal val="#ppt_x"/>
                                          </p:val>
                                        </p:tav>
                                      </p:tavLst>
                                    </p:anim>
                                    <p:anim calcmode="lin" valueType="num">
                                      <p:cBhvr additive="base">
                                        <p:cTn id="67"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p:bldP spid="35" grpId="0"/>
      <p:bldP spid="50" grpId="0" animBg="1"/>
      <p:bldP spid="51" grpId="0"/>
      <p:bldP spid="52" grpId="0" animBg="1"/>
      <p:bldP spid="53" grpId="0"/>
      <p:bldP spid="54" grpId="0" animBg="1"/>
      <p:bldP spid="55" grpId="0"/>
      <p:bldP spid="56" grpId="0" animBg="1"/>
      <p:bldP spid="5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行业前景分析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0" y="1633364"/>
            <a:ext cx="4464496" cy="33843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64496" y="1633364"/>
            <a:ext cx="4679503" cy="338437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bwMode="auto">
          <a:xfrm>
            <a:off x="4769370" y="2389921"/>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0" name="矩形 9"/>
          <p:cNvSpPr/>
          <p:nvPr/>
        </p:nvSpPr>
        <p:spPr bwMode="auto">
          <a:xfrm>
            <a:off x="4788024" y="2044781"/>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11" name="TextBox 10"/>
          <p:cNvSpPr txBox="1"/>
          <p:nvPr/>
        </p:nvSpPr>
        <p:spPr bwMode="auto">
          <a:xfrm>
            <a:off x="4764706" y="3754948"/>
            <a:ext cx="3811587" cy="614720"/>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2" name="矩形 11"/>
          <p:cNvSpPr/>
          <p:nvPr/>
        </p:nvSpPr>
        <p:spPr bwMode="auto">
          <a:xfrm>
            <a:off x="4783360" y="340980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2554631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竟争对手动向分析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五边形 6"/>
          <p:cNvSpPr/>
          <p:nvPr/>
        </p:nvSpPr>
        <p:spPr>
          <a:xfrm>
            <a:off x="827584" y="1574130"/>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a:off x="4860032" y="1574130"/>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8"/>
          <p:cNvSpPr/>
          <p:nvPr/>
        </p:nvSpPr>
        <p:spPr>
          <a:xfrm>
            <a:off x="827584" y="3518346"/>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4860032" y="3518346"/>
            <a:ext cx="2214830" cy="504056"/>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bwMode="auto">
          <a:xfrm>
            <a:off x="827585" y="229421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2" name="TextBox 11"/>
          <p:cNvSpPr txBox="1"/>
          <p:nvPr/>
        </p:nvSpPr>
        <p:spPr bwMode="auto">
          <a:xfrm>
            <a:off x="4860032" y="2234976"/>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8" name="TextBox 17"/>
          <p:cNvSpPr txBox="1"/>
          <p:nvPr/>
        </p:nvSpPr>
        <p:spPr bwMode="auto">
          <a:xfrm>
            <a:off x="827584" y="431043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19" name="TextBox 18"/>
          <p:cNvSpPr txBox="1"/>
          <p:nvPr/>
        </p:nvSpPr>
        <p:spPr bwMode="auto">
          <a:xfrm>
            <a:off x="4860031" y="4251200"/>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0" name="矩形 19"/>
          <p:cNvSpPr/>
          <p:nvPr/>
        </p:nvSpPr>
        <p:spPr bwMode="auto">
          <a:xfrm>
            <a:off x="846265" y="1641492"/>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1" name="矩形 20"/>
          <p:cNvSpPr/>
          <p:nvPr/>
        </p:nvSpPr>
        <p:spPr bwMode="auto">
          <a:xfrm>
            <a:off x="4860032" y="1628680"/>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2" name="矩形 21"/>
          <p:cNvSpPr/>
          <p:nvPr/>
        </p:nvSpPr>
        <p:spPr bwMode="auto">
          <a:xfrm>
            <a:off x="827584" y="3585708"/>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
        <p:nvSpPr>
          <p:cNvPr id="23" name="矩形 22"/>
          <p:cNvSpPr/>
          <p:nvPr/>
        </p:nvSpPr>
        <p:spPr bwMode="auto">
          <a:xfrm>
            <a:off x="4841351" y="3572896"/>
            <a:ext cx="2020887" cy="369332"/>
          </a:xfrm>
          <a:prstGeom prst="rect">
            <a:avLst/>
          </a:prstGeom>
        </p:spPr>
        <p:txBody>
          <a:bodyPr>
            <a:spAutoFit/>
          </a:bodyPr>
          <a:lstStyle/>
          <a:p>
            <a:pPr>
              <a:defRPr/>
            </a:pPr>
            <a:r>
              <a:rPr lang="zh-CN" altLang="en-US" b="1" dirty="0">
                <a:solidFill>
                  <a:schemeClr val="bg1"/>
                </a:solidFill>
                <a:latin typeface="微软雅黑" panose="020B0503020204020204" pitchFamily="34" charset="-122"/>
                <a:ea typeface="微软雅黑" panose="020B0503020204020204" pitchFamily="34" charset="-122"/>
              </a:rPr>
              <a:t>输入相关</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endParaRPr>
          </a:p>
        </p:txBody>
      </p:sp>
    </p:spTree>
    <p:extLst>
      <p:ext uri="{BB962C8B-B14F-4D97-AF65-F5344CB8AC3E}">
        <p14:creationId xmlns:p14="http://schemas.microsoft.com/office/powerpoint/2010/main" val="2153522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42"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1000"/>
                                        <p:tgtEl>
                                          <p:spTgt spid="18"/>
                                        </p:tgtEl>
                                      </p:cBhvr>
                                    </p:animEffect>
                                    <p:anim calcmode="lin" valueType="num">
                                      <p:cBhvr>
                                        <p:cTn id="66" dur="1000" fill="hold"/>
                                        <p:tgtEl>
                                          <p:spTgt spid="18"/>
                                        </p:tgtEl>
                                        <p:attrNameLst>
                                          <p:attrName>ppt_x</p:attrName>
                                        </p:attrNameLst>
                                      </p:cBhvr>
                                      <p:tavLst>
                                        <p:tav tm="0">
                                          <p:val>
                                            <p:strVal val="#ppt_x"/>
                                          </p:val>
                                        </p:tav>
                                        <p:tav tm="100000">
                                          <p:val>
                                            <p:strVal val="#ppt_x"/>
                                          </p:val>
                                        </p:tav>
                                      </p:tavLst>
                                    </p:anim>
                                    <p:anim calcmode="lin" valueType="num">
                                      <p:cBhvr>
                                        <p:cTn id="67" dur="1000" fill="hold"/>
                                        <p:tgtEl>
                                          <p:spTgt spid="18"/>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1" grpId="0"/>
      <p:bldP spid="12" grpId="0"/>
      <p:bldP spid="18" grpId="0"/>
      <p:bldP spid="19" grpId="0"/>
      <p:bldP spid="20" grpId="0"/>
      <p:bldP spid="21" grpId="0"/>
      <p:bldP spid="22"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内部环境分析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直角三角形 6"/>
          <p:cNvSpPr/>
          <p:nvPr/>
        </p:nvSpPr>
        <p:spPr>
          <a:xfrm>
            <a:off x="4510354" y="1273324"/>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flipH="1">
            <a:off x="3542936" y="2260712"/>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a:off x="4510354" y="3254988"/>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flipH="1">
            <a:off x="3542936" y="4242376"/>
            <a:ext cx="987388" cy="987388"/>
          </a:xfrm>
          <a:prstGeom prst="r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85344" y="1767018"/>
            <a:ext cx="418704" cy="369332"/>
          </a:xfrm>
          <a:prstGeom prst="rect">
            <a:avLst/>
          </a:prstGeom>
        </p:spPr>
        <p:txBody>
          <a:bodyPr wrap="none">
            <a:spAutoFit/>
          </a:bodyPr>
          <a:lstStyle/>
          <a:p>
            <a:pPr algn="ctr" fontAlgn="auto">
              <a:spcBef>
                <a:spcPts val="0"/>
              </a:spcBef>
              <a:spcAft>
                <a:spcPts val="0"/>
              </a:spcAft>
              <a:defRPr/>
            </a:pPr>
            <a:r>
              <a:rPr lang="en-US" altLang="zh-CN" dirty="0">
                <a:solidFill>
                  <a:schemeClr val="bg1"/>
                </a:solidFill>
              </a:rPr>
              <a:t>01</a:t>
            </a:r>
            <a:endParaRPr lang="zh-CN" altLang="en-US" dirty="0">
              <a:solidFill>
                <a:schemeClr val="bg1"/>
              </a:solidFill>
            </a:endParaRPr>
          </a:p>
        </p:txBody>
      </p:sp>
      <p:sp>
        <p:nvSpPr>
          <p:cNvPr id="12" name="矩形 11"/>
          <p:cNvSpPr/>
          <p:nvPr/>
        </p:nvSpPr>
        <p:spPr>
          <a:xfrm>
            <a:off x="4053756" y="2751534"/>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02</a:t>
            </a:r>
            <a:endParaRPr lang="zh-CN" altLang="en-US" dirty="0">
              <a:solidFill>
                <a:schemeClr val="bg1"/>
              </a:solidFill>
            </a:endParaRPr>
          </a:p>
        </p:txBody>
      </p:sp>
      <p:sp>
        <p:nvSpPr>
          <p:cNvPr id="18" name="矩形 17"/>
          <p:cNvSpPr/>
          <p:nvPr/>
        </p:nvSpPr>
        <p:spPr>
          <a:xfrm>
            <a:off x="4585344" y="3748682"/>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03</a:t>
            </a:r>
            <a:endParaRPr lang="zh-CN" altLang="en-US" dirty="0">
              <a:solidFill>
                <a:schemeClr val="bg1"/>
              </a:solidFill>
            </a:endParaRPr>
          </a:p>
        </p:txBody>
      </p:sp>
      <p:sp>
        <p:nvSpPr>
          <p:cNvPr id="19" name="矩形 18"/>
          <p:cNvSpPr/>
          <p:nvPr/>
        </p:nvSpPr>
        <p:spPr>
          <a:xfrm>
            <a:off x="4091650" y="4752073"/>
            <a:ext cx="418704" cy="369332"/>
          </a:xfrm>
          <a:prstGeom prst="rect">
            <a:avLst/>
          </a:prstGeom>
        </p:spPr>
        <p:txBody>
          <a:bodyPr wrap="none">
            <a:spAutoFit/>
          </a:bodyPr>
          <a:lstStyle/>
          <a:p>
            <a:pPr algn="ctr" fontAlgn="auto">
              <a:spcBef>
                <a:spcPts val="0"/>
              </a:spcBef>
              <a:spcAft>
                <a:spcPts val="0"/>
              </a:spcAft>
              <a:defRPr/>
            </a:pPr>
            <a:r>
              <a:rPr lang="en-US" altLang="zh-CN" dirty="0" smtClean="0">
                <a:solidFill>
                  <a:schemeClr val="bg1"/>
                </a:solidFill>
              </a:rPr>
              <a:t>04</a:t>
            </a:r>
            <a:endParaRPr lang="zh-CN" altLang="en-US" dirty="0">
              <a:solidFill>
                <a:schemeClr val="bg1"/>
              </a:solidFill>
            </a:endParaRPr>
          </a:p>
        </p:txBody>
      </p:sp>
      <p:sp>
        <p:nvSpPr>
          <p:cNvPr id="20" name="TextBox 19"/>
          <p:cNvSpPr txBox="1"/>
          <p:nvPr/>
        </p:nvSpPr>
        <p:spPr bwMode="auto">
          <a:xfrm>
            <a:off x="851290" y="1631517"/>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1" name="TextBox 20"/>
          <p:cNvSpPr txBox="1"/>
          <p:nvPr/>
        </p:nvSpPr>
        <p:spPr bwMode="auto">
          <a:xfrm>
            <a:off x="5004048" y="2583059"/>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2" name="TextBox 21"/>
          <p:cNvSpPr txBox="1"/>
          <p:nvPr/>
        </p:nvSpPr>
        <p:spPr bwMode="auto">
          <a:xfrm>
            <a:off x="821178" y="3506389"/>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
        <p:nvSpPr>
          <p:cNvPr id="23" name="TextBox 22"/>
          <p:cNvSpPr txBox="1"/>
          <p:nvPr/>
        </p:nvSpPr>
        <p:spPr bwMode="auto">
          <a:xfrm>
            <a:off x="4973936" y="4475074"/>
            <a:ext cx="3240360" cy="923330"/>
          </a:xfrm>
          <a:prstGeom prst="rect">
            <a:avLst/>
          </a:prstGeom>
          <a:noFill/>
        </p:spPr>
        <p:txBody>
          <a:bodyPr wrap="square">
            <a:spAutoFit/>
          </a:bodyPr>
          <a:lstStyle/>
          <a:p>
            <a:pPr>
              <a:lnSpc>
                <a:spcPct val="150000"/>
              </a:lnSpc>
            </a:pPr>
            <a:r>
              <a:rPr lang="zh-CN" altLang="en-US" sz="1200" dirty="0">
                <a:solidFill>
                  <a:schemeClr val="tx1">
                    <a:lumMod val="65000"/>
                    <a:lumOff val="35000"/>
                  </a:schemeClr>
                </a:solidFill>
              </a:rPr>
              <a:t>这里输入简单的文字概述这里输入简单文字概述简单的文字概述这里输入简单的文字概述这里输入</a:t>
            </a:r>
            <a:r>
              <a:rPr lang="zh-CN" altLang="en-US" sz="1200" dirty="0" smtClean="0">
                <a:solidFill>
                  <a:schemeClr val="tx1">
                    <a:lumMod val="65000"/>
                    <a:lumOff val="35000"/>
                  </a:schemeClr>
                </a:solidFill>
              </a:rPr>
              <a:t>简单文字概述这里输入</a:t>
            </a:r>
            <a:endParaRPr lang="zh-CN" altLang="en-US" sz="1200" dirty="0">
              <a:solidFill>
                <a:schemeClr val="tx1">
                  <a:lumMod val="65000"/>
                  <a:lumOff val="35000"/>
                </a:schemeClr>
              </a:solidFill>
              <a:latin typeface="Calibri" pitchFamily="34" charset="0"/>
            </a:endParaRPr>
          </a:p>
        </p:txBody>
      </p:sp>
    </p:spTree>
    <p:extLst>
      <p:ext uri="{BB962C8B-B14F-4D97-AF65-F5344CB8AC3E}">
        <p14:creationId xmlns:p14="http://schemas.microsoft.com/office/powerpoint/2010/main" val="10760145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par>
                          <p:cTn id="41" fill="hold">
                            <p:stCondLst>
                              <p:cond delay="4000"/>
                            </p:stCondLst>
                            <p:childTnLst>
                              <p:par>
                                <p:cTn id="42" presetID="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0-#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1" grpId="0"/>
      <p:bldP spid="12" grpId="0"/>
      <p:bldP spid="18" grpId="0"/>
      <p:bldP spid="19" grpId="0"/>
      <p:bldP spid="20" grpId="0"/>
      <p:bldP spid="21" grpId="0"/>
      <p:bldP spid="22"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702261" cy="461665"/>
          </a:xfrm>
          <a:prstGeom prst="rect">
            <a:avLst/>
          </a:prstGeom>
          <a:noFill/>
        </p:spPr>
        <p:txBody>
          <a:bodyPr wrap="non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STOW</a:t>
            </a:r>
            <a:r>
              <a:rPr lang="zh-CN" altLang="en-US" sz="2400" dirty="0" smtClean="0">
                <a:solidFill>
                  <a:schemeClr val="bg1"/>
                </a:solidFill>
                <a:latin typeface="微软雅黑" panose="020B0503020204020204" pitchFamily="34" charset="-122"/>
                <a:ea typeface="微软雅黑" panose="020B0503020204020204" pitchFamily="34" charset="-122"/>
              </a:rPr>
              <a:t>分析</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五角星 18"/>
          <p:cNvSpPr/>
          <p:nvPr/>
        </p:nvSpPr>
        <p:spPr>
          <a:xfrm rot="2134838">
            <a:off x="636317" y="1630224"/>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4" name="五角星 18"/>
          <p:cNvSpPr/>
          <p:nvPr/>
        </p:nvSpPr>
        <p:spPr>
          <a:xfrm rot="2134838">
            <a:off x="2724549" y="1630223"/>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5" name="五角星 18"/>
          <p:cNvSpPr/>
          <p:nvPr/>
        </p:nvSpPr>
        <p:spPr>
          <a:xfrm rot="2134838">
            <a:off x="4884789" y="16302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6" name="五角星 18"/>
          <p:cNvSpPr/>
          <p:nvPr/>
        </p:nvSpPr>
        <p:spPr>
          <a:xfrm rot="2134838">
            <a:off x="6973021" y="1596725"/>
            <a:ext cx="1547756" cy="1571796"/>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27" name="TextBox 26"/>
          <p:cNvSpPr txBox="1"/>
          <p:nvPr/>
        </p:nvSpPr>
        <p:spPr>
          <a:xfrm>
            <a:off x="1039741" y="1849388"/>
            <a:ext cx="74090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127973" y="1867997"/>
            <a:ext cx="761747"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5220072" y="1849387"/>
            <a:ext cx="939681"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O</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7164288" y="1815958"/>
            <a:ext cx="1178528" cy="1200329"/>
          </a:xfrm>
          <a:prstGeom prst="rect">
            <a:avLst/>
          </a:prstGeom>
          <a:noFill/>
        </p:spPr>
        <p:txBody>
          <a:bodyPr wrap="non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W</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31" name="TextBox 1"/>
          <p:cNvSpPr txBox="1"/>
          <p:nvPr/>
        </p:nvSpPr>
        <p:spPr>
          <a:xfrm>
            <a:off x="597442"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32" name="TextBox 1"/>
          <p:cNvSpPr txBox="1"/>
          <p:nvPr/>
        </p:nvSpPr>
        <p:spPr>
          <a:xfrm>
            <a:off x="2663276" y="361242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33" name="TextBox 1"/>
          <p:cNvSpPr txBox="1"/>
          <p:nvPr/>
        </p:nvSpPr>
        <p:spPr>
          <a:xfrm>
            <a:off x="4788024"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
        <p:nvSpPr>
          <p:cNvPr id="34" name="TextBox 1"/>
          <p:cNvSpPr txBox="1"/>
          <p:nvPr/>
        </p:nvSpPr>
        <p:spPr>
          <a:xfrm>
            <a:off x="6853858" y="3577580"/>
            <a:ext cx="1670302" cy="1477328"/>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nSpc>
                <a:spcPct val="150000"/>
              </a:lnSpc>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单击此此处添加</a:t>
            </a:r>
            <a:r>
              <a:rPr lang="zh-CN" altLang="en-US" sz="1200" dirty="0" smtClean="0">
                <a:solidFill>
                  <a:srgbClr val="4D4D4D"/>
                </a:solidFill>
                <a:latin typeface="Calibri" pitchFamily="34" charset="0"/>
              </a:rPr>
              <a:t>文本</a:t>
            </a:r>
            <a:r>
              <a:rPr lang="zh-CN" altLang="en-US" sz="1200" dirty="0">
                <a:solidFill>
                  <a:srgbClr val="4D4D4D"/>
                </a:solidFill>
                <a:latin typeface="Calibri" pitchFamily="34" charset="0"/>
              </a:rPr>
              <a:t>此处添加文本</a:t>
            </a:r>
          </a:p>
        </p:txBody>
      </p:sp>
    </p:spTree>
    <p:extLst>
      <p:ext uri="{BB962C8B-B14F-4D97-AF65-F5344CB8AC3E}">
        <p14:creationId xmlns:p14="http://schemas.microsoft.com/office/powerpoint/2010/main" val="17492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animEffect transition="in" filter="fade">
                                      <p:cBhvr>
                                        <p:cTn id="25" dur="500"/>
                                        <p:tgtEl>
                                          <p:spTgt spid="24"/>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 calcmode="lin" valueType="num">
                                      <p:cBhvr>
                                        <p:cTn id="29" dur="500" fill="hold"/>
                                        <p:tgtEl>
                                          <p:spTgt spid="25"/>
                                        </p:tgtEl>
                                        <p:attrNameLst>
                                          <p:attrName>ppt_w</p:attrName>
                                        </p:attrNameLst>
                                      </p:cBhvr>
                                      <p:tavLst>
                                        <p:tav tm="0">
                                          <p:val>
                                            <p:fltVal val="0"/>
                                          </p:val>
                                        </p:tav>
                                        <p:tav tm="100000">
                                          <p:val>
                                            <p:strVal val="#ppt_w"/>
                                          </p:val>
                                        </p:tav>
                                      </p:tavLst>
                                    </p:anim>
                                    <p:anim calcmode="lin" valueType="num">
                                      <p:cBhvr>
                                        <p:cTn id="30" dur="500" fill="hold"/>
                                        <p:tgtEl>
                                          <p:spTgt spid="25"/>
                                        </p:tgtEl>
                                        <p:attrNameLst>
                                          <p:attrName>ppt_h</p:attrName>
                                        </p:attrNameLst>
                                      </p:cBhvr>
                                      <p:tavLst>
                                        <p:tav tm="0">
                                          <p:val>
                                            <p:fltVal val="0"/>
                                          </p:val>
                                        </p:tav>
                                        <p:tav tm="100000">
                                          <p:val>
                                            <p:strVal val="#ppt_h"/>
                                          </p:val>
                                        </p:tav>
                                      </p:tavLst>
                                    </p:anim>
                                    <p:animEffect transition="in" filter="fade">
                                      <p:cBhvr>
                                        <p:cTn id="31" dur="500"/>
                                        <p:tgtEl>
                                          <p:spTgt spid="2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par>
                          <p:cTn id="51" fill="hold">
                            <p:stCondLst>
                              <p:cond delay="3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1"/>
                                        </p:tgtEl>
                                        <p:attrNameLst>
                                          <p:attrName>style.visibility</p:attrName>
                                        </p:attrNameLst>
                                      </p:cBhvr>
                                      <p:to>
                                        <p:strVal val="visible"/>
                                      </p:to>
                                    </p:set>
                                    <p:anim calcmode="lin" valueType="num">
                                      <p:cBhvr>
                                        <p:cTn id="54"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1"/>
                                        </p:tgtEl>
                                        <p:attrNameLst>
                                          <p:attrName>ppt_y</p:attrName>
                                        </p:attrNameLst>
                                      </p:cBhvr>
                                      <p:tavLst>
                                        <p:tav tm="0">
                                          <p:val>
                                            <p:strVal val="#ppt_y"/>
                                          </p:val>
                                        </p:tav>
                                        <p:tav tm="100000">
                                          <p:val>
                                            <p:strVal val="#ppt_y"/>
                                          </p:val>
                                        </p:tav>
                                      </p:tavLst>
                                    </p:anim>
                                    <p:anim calcmode="lin" valueType="num">
                                      <p:cBhvr>
                                        <p:cTn id="56"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2"/>
                                        </p:tgtEl>
                                        <p:attrNameLst>
                                          <p:attrName>ppt_y</p:attrName>
                                        </p:attrNameLst>
                                      </p:cBhvr>
                                      <p:tavLst>
                                        <p:tav tm="0">
                                          <p:val>
                                            <p:strVal val="#ppt_y"/>
                                          </p:val>
                                        </p:tav>
                                        <p:tav tm="100000">
                                          <p:val>
                                            <p:strVal val="#ppt_y"/>
                                          </p:val>
                                        </p:tav>
                                      </p:tavLst>
                                    </p:anim>
                                    <p:anim calcmode="lin" valueType="num">
                                      <p:cBhvr>
                                        <p:cTn id="63"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2"/>
                                        </p:tgtEl>
                                      </p:cBhvr>
                                    </p:animEffect>
                                  </p:childTnLst>
                                </p:cTn>
                              </p:par>
                              <p:par>
                                <p:cTn id="66" presetID="41" presetClass="entr" presetSubtype="0" fill="hold" grpId="0" nodeType="withEffect">
                                  <p:stCondLst>
                                    <p:cond delay="0"/>
                                  </p:stCondLst>
                                  <p:iterate type="lt">
                                    <p:tmPct val="10000"/>
                                  </p:iterate>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3"/>
                                        </p:tgtEl>
                                        <p:attrNameLst>
                                          <p:attrName>ppt_y</p:attrName>
                                        </p:attrNameLst>
                                      </p:cBhvr>
                                      <p:tavLst>
                                        <p:tav tm="0">
                                          <p:val>
                                            <p:strVal val="#ppt_y"/>
                                          </p:val>
                                        </p:tav>
                                        <p:tav tm="100000">
                                          <p:val>
                                            <p:strVal val="#ppt_y"/>
                                          </p:val>
                                        </p:tav>
                                      </p:tavLst>
                                    </p:anim>
                                    <p:anim calcmode="lin" valueType="num">
                                      <p:cBhvr>
                                        <p:cTn id="70"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3"/>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34"/>
                                        </p:tgtEl>
                                        <p:attrNameLst>
                                          <p:attrName>ppt_y</p:attrName>
                                        </p:attrNameLst>
                                      </p:cBhvr>
                                      <p:tavLst>
                                        <p:tav tm="0">
                                          <p:val>
                                            <p:strVal val="#ppt_y"/>
                                          </p:val>
                                        </p:tav>
                                        <p:tav tm="100000">
                                          <p:val>
                                            <p:strVal val="#ppt_y"/>
                                          </p:val>
                                        </p:tav>
                                      </p:tavLst>
                                    </p:anim>
                                    <p:anim calcmode="lin" valueType="num">
                                      <p:cBhvr>
                                        <p:cTn id="77"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3" grpId="0" animBg="1"/>
      <p:bldP spid="24" grpId="0" animBg="1"/>
      <p:bldP spid="25" grpId="0" animBg="1"/>
      <p:bldP spid="26" grpId="0" animBg="1"/>
      <p:bldP spid="27" grpId="0"/>
      <p:bldP spid="28" grpId="0"/>
      <p:bldP spid="29" grpId="0"/>
      <p:bldP spid="30" grpId="0"/>
      <p:bldP spid="31" grpId="0"/>
      <p:bldP spid="32" grpId="0"/>
      <p:bldP spid="33"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611560" y="2231112"/>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5</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15614" y="2645246"/>
            <a:ext cx="3046189" cy="523220"/>
          </a:xfrm>
          <a:prstGeom prst="rect">
            <a:avLst/>
          </a:prstGeom>
          <a:noFill/>
        </p:spPr>
        <p:txBody>
          <a:bodyPr wrap="square">
            <a:spAutoFit/>
          </a:bodyPr>
          <a:lstStyle/>
          <a:p>
            <a:pPr fontAlgn="auto">
              <a:spcBef>
                <a:spcPts val="0"/>
              </a:spcBef>
              <a:spcAft>
                <a:spcPts val="0"/>
              </a:spcAft>
              <a:defRPr/>
            </a:pPr>
            <a:r>
              <a:rPr lang="zh-CN" altLang="en-US" sz="2800" dirty="0">
                <a:solidFill>
                  <a:schemeClr val="bg1"/>
                </a:solidFill>
                <a:latin typeface="微软雅黑" panose="020B0503020204020204" pitchFamily="34" charset="-122"/>
                <a:ea typeface="微软雅黑" panose="020B0503020204020204" pitchFamily="34" charset="-122"/>
              </a:rPr>
              <a:t>前一阶段工作总结</a:t>
            </a:r>
          </a:p>
        </p:txBody>
      </p:sp>
      <p:cxnSp>
        <p:nvCxnSpPr>
          <p:cNvPr id="22" name="直接连接符 21"/>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8" name="右箭头 37"/>
          <p:cNvSpPr/>
          <p:nvPr/>
        </p:nvSpPr>
        <p:spPr>
          <a:xfrm>
            <a:off x="3218308" y="342496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TextBox 38"/>
          <p:cNvSpPr txBox="1"/>
          <p:nvPr/>
        </p:nvSpPr>
        <p:spPr>
          <a:xfrm>
            <a:off x="3397031" y="3361556"/>
            <a:ext cx="902811" cy="307777"/>
          </a:xfrm>
          <a:prstGeom prst="rect">
            <a:avLst/>
          </a:prstGeom>
          <a:noFill/>
        </p:spPr>
        <p:txBody>
          <a:bodyPr wrap="none" rtlCol="0">
            <a:spAutoFit/>
          </a:bodyPr>
          <a:lstStyle/>
          <a:p>
            <a:r>
              <a:rPr lang="zh-CN" altLang="en-US" sz="1400" dirty="0">
                <a:solidFill>
                  <a:schemeClr val="bg1"/>
                </a:solidFill>
              </a:rPr>
              <a:t>总体思路</a:t>
            </a:r>
          </a:p>
        </p:txBody>
      </p:sp>
      <p:sp>
        <p:nvSpPr>
          <p:cNvPr id="40" name="右箭头 39"/>
          <p:cNvSpPr/>
          <p:nvPr/>
        </p:nvSpPr>
        <p:spPr>
          <a:xfrm>
            <a:off x="5018508" y="342496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TextBox 40"/>
          <p:cNvSpPr txBox="1"/>
          <p:nvPr/>
        </p:nvSpPr>
        <p:spPr>
          <a:xfrm>
            <a:off x="5169494" y="3361556"/>
            <a:ext cx="902811" cy="307777"/>
          </a:xfrm>
          <a:prstGeom prst="rect">
            <a:avLst/>
          </a:prstGeom>
          <a:noFill/>
        </p:spPr>
        <p:txBody>
          <a:bodyPr wrap="none" rtlCol="0">
            <a:spAutoFit/>
          </a:bodyPr>
          <a:lstStyle/>
          <a:p>
            <a:r>
              <a:rPr lang="zh-CN" altLang="en-US" sz="1400" dirty="0">
                <a:solidFill>
                  <a:schemeClr val="bg1"/>
                </a:solidFill>
              </a:rPr>
              <a:t>完成方法</a:t>
            </a:r>
          </a:p>
        </p:txBody>
      </p:sp>
      <p:sp>
        <p:nvSpPr>
          <p:cNvPr id="42" name="右箭头 41"/>
          <p:cNvSpPr/>
          <p:nvPr/>
        </p:nvSpPr>
        <p:spPr>
          <a:xfrm>
            <a:off x="3203848" y="377891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TextBox 42"/>
          <p:cNvSpPr txBox="1"/>
          <p:nvPr/>
        </p:nvSpPr>
        <p:spPr>
          <a:xfrm>
            <a:off x="3390061" y="3715499"/>
            <a:ext cx="902811" cy="307777"/>
          </a:xfrm>
          <a:prstGeom prst="rect">
            <a:avLst/>
          </a:prstGeom>
          <a:noFill/>
        </p:spPr>
        <p:txBody>
          <a:bodyPr wrap="none" rtlCol="0">
            <a:spAutoFit/>
          </a:bodyPr>
          <a:lstStyle/>
          <a:p>
            <a:r>
              <a:rPr lang="zh-CN" altLang="en-US" sz="1400" dirty="0">
                <a:solidFill>
                  <a:schemeClr val="bg1"/>
                </a:solidFill>
              </a:rPr>
              <a:t>具体目标</a:t>
            </a:r>
          </a:p>
        </p:txBody>
      </p:sp>
      <p:sp>
        <p:nvSpPr>
          <p:cNvPr id="44" name="右箭头 43"/>
          <p:cNvSpPr/>
          <p:nvPr/>
        </p:nvSpPr>
        <p:spPr>
          <a:xfrm>
            <a:off x="5004048" y="377891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TextBox 44"/>
          <p:cNvSpPr txBox="1"/>
          <p:nvPr/>
        </p:nvSpPr>
        <p:spPr>
          <a:xfrm>
            <a:off x="5155034" y="3715499"/>
            <a:ext cx="902811" cy="307777"/>
          </a:xfrm>
          <a:prstGeom prst="rect">
            <a:avLst/>
          </a:prstGeom>
          <a:noFill/>
        </p:spPr>
        <p:txBody>
          <a:bodyPr wrap="none" rtlCol="0">
            <a:spAutoFit/>
          </a:bodyPr>
          <a:lstStyle/>
          <a:p>
            <a:r>
              <a:rPr lang="zh-CN" altLang="en-US" sz="1400" dirty="0">
                <a:solidFill>
                  <a:schemeClr val="bg1"/>
                </a:solidFill>
              </a:rPr>
              <a:t>保障措施</a:t>
            </a: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18214" y="337220"/>
            <a:ext cx="2458242" cy="936103"/>
          </a:xfrm>
          <a:prstGeom prst="rect">
            <a:avLst/>
          </a:prstGeom>
        </p:spPr>
      </p:pic>
    </p:spTree>
    <p:extLst>
      <p:ext uri="{BB962C8B-B14F-4D97-AF65-F5344CB8AC3E}">
        <p14:creationId xmlns:p14="http://schemas.microsoft.com/office/powerpoint/2010/main" val="12772485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animEffect transition="in" filter="fade">
                                      <p:cBhvr>
                                        <p:cTn id="13" dur="500"/>
                                        <p:tgtEl>
                                          <p:spTgt spid="2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anim calcmode="lin" valueType="num">
                                      <p:cBhvr>
                                        <p:cTn id="22" dur="750" fill="hold"/>
                                        <p:tgtEl>
                                          <p:spTgt spid="22"/>
                                        </p:tgtEl>
                                        <p:attrNameLst>
                                          <p:attrName>ppt_x</p:attrName>
                                        </p:attrNameLst>
                                      </p:cBhvr>
                                      <p:tavLst>
                                        <p:tav tm="0">
                                          <p:val>
                                            <p:strVal val="#ppt_x"/>
                                          </p:val>
                                        </p:tav>
                                        <p:tav tm="100000">
                                          <p:val>
                                            <p:strVal val="#ppt_x"/>
                                          </p:val>
                                        </p:tav>
                                      </p:tavLst>
                                    </p:anim>
                                    <p:anim calcmode="lin" valueType="num">
                                      <p:cBhvr>
                                        <p:cTn id="23" dur="75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fill="hold"/>
                                        <p:tgtEl>
                                          <p:spTgt spid="39"/>
                                        </p:tgtEl>
                                        <p:attrNameLst>
                                          <p:attrName>ppt_x</p:attrName>
                                        </p:attrNameLst>
                                      </p:cBhvr>
                                      <p:tavLst>
                                        <p:tav tm="0">
                                          <p:val>
                                            <p:strVal val="#ppt_x"/>
                                          </p:val>
                                        </p:tav>
                                        <p:tav tm="100000">
                                          <p:val>
                                            <p:strVal val="#ppt_x"/>
                                          </p:val>
                                        </p:tav>
                                      </p:tavLst>
                                    </p:anim>
                                    <p:anim calcmode="lin" valueType="num">
                                      <p:cBhvr additive="base">
                                        <p:cTn id="34" dur="500" fill="hold"/>
                                        <p:tgtEl>
                                          <p:spTgt spid="3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ppt_x"/>
                                          </p:val>
                                        </p:tav>
                                        <p:tav tm="100000">
                                          <p:val>
                                            <p:strVal val="#ppt_x"/>
                                          </p:val>
                                        </p:tav>
                                      </p:tavLst>
                                    </p:anim>
                                    <p:anim calcmode="lin" valueType="num">
                                      <p:cBhvr additive="base">
                                        <p:cTn id="46" dur="500" fill="hold"/>
                                        <p:tgtEl>
                                          <p:spTgt spid="4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additive="base">
                                        <p:cTn id="49" dur="500" fill="hold"/>
                                        <p:tgtEl>
                                          <p:spTgt spid="43"/>
                                        </p:tgtEl>
                                        <p:attrNameLst>
                                          <p:attrName>ppt_x</p:attrName>
                                        </p:attrNameLst>
                                      </p:cBhvr>
                                      <p:tavLst>
                                        <p:tav tm="0">
                                          <p:val>
                                            <p:strVal val="#ppt_x"/>
                                          </p:val>
                                        </p:tav>
                                        <p:tav tm="100000">
                                          <p:val>
                                            <p:strVal val="#ppt_x"/>
                                          </p:val>
                                        </p:tav>
                                      </p:tavLst>
                                    </p:anim>
                                    <p:anim calcmode="lin" valueType="num">
                                      <p:cBhvr additive="base">
                                        <p:cTn id="50" dur="500" fill="hold"/>
                                        <p:tgtEl>
                                          <p:spTgt spid="4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8"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 calcmode="lin" valueType="num">
                                      <p:cBhvr additive="base">
                                        <p:cTn id="66" dur="500" fill="hold"/>
                                        <p:tgtEl>
                                          <p:spTgt spid="53"/>
                                        </p:tgtEl>
                                        <p:attrNameLst>
                                          <p:attrName>ppt_x</p:attrName>
                                        </p:attrNameLst>
                                      </p:cBhvr>
                                      <p:tavLst>
                                        <p:tav tm="0">
                                          <p:val>
                                            <p:strVal val="0-#ppt_w/2"/>
                                          </p:val>
                                        </p:tav>
                                        <p:tav tm="100000">
                                          <p:val>
                                            <p:strVal val="#ppt_x"/>
                                          </p:val>
                                        </p:tav>
                                      </p:tavLst>
                                    </p:anim>
                                    <p:anim calcmode="lin" valueType="num">
                                      <p:cBhvr additive="base">
                                        <p:cTn id="67"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p:bldP spid="21" grpId="0"/>
      <p:bldP spid="38" grpId="0" animBg="1"/>
      <p:bldP spid="39" grpId="0"/>
      <p:bldP spid="40" grpId="0" animBg="1"/>
      <p:bldP spid="41" grpId="0"/>
      <p:bldP spid="42" grpId="0" animBg="1"/>
      <p:bldP spid="43" grpId="0"/>
      <p:bldP spid="44" grpId="0" animBg="1"/>
      <p:bldP spid="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611560" y="2231112"/>
            <a:ext cx="1503784" cy="2592288"/>
          </a:xfrm>
          <a:prstGeom prst="roundRect">
            <a:avLst>
              <a:gd name="adj" fmla="val 16938"/>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367222" y="2223070"/>
            <a:ext cx="6309234" cy="2592288"/>
          </a:xfrm>
          <a:prstGeom prst="roundRect">
            <a:avLst>
              <a:gd name="adj" fmla="val 877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607115" y="2235880"/>
            <a:ext cx="1497526" cy="2646878"/>
          </a:xfrm>
          <a:prstGeom prst="rect">
            <a:avLst/>
          </a:prstGeom>
          <a:noFill/>
        </p:spPr>
        <p:txBody>
          <a:bodyPr wrap="none" rtlCol="0">
            <a:spAutoFit/>
          </a:bodyPr>
          <a:lstStyle/>
          <a:p>
            <a:r>
              <a:rPr lang="en-US" altLang="zh-CN" sz="16600" b="1" dirty="0" smtClean="0">
                <a:solidFill>
                  <a:schemeClr val="bg1"/>
                </a:solidFill>
                <a:latin typeface="微软雅黑" panose="020B0503020204020204" pitchFamily="34" charset="-122"/>
                <a:ea typeface="微软雅黑" panose="020B0503020204020204" pitchFamily="34" charset="-122"/>
              </a:rPr>
              <a:t>1</a:t>
            </a:r>
            <a:endParaRPr lang="zh-CN" altLang="en-US" sz="16600" b="1" dirty="0">
              <a:solidFill>
                <a:schemeClr val="bg1"/>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3115614" y="2645246"/>
            <a:ext cx="3046189" cy="523220"/>
          </a:xfrm>
          <a:prstGeom prst="rect">
            <a:avLst/>
          </a:prstGeom>
          <a:noFill/>
        </p:spPr>
        <p:txBody>
          <a:bodyPr wrap="square">
            <a:spAutoFit/>
          </a:bodyPr>
          <a:lstStyle/>
          <a:p>
            <a:pPr fontAlgn="auto">
              <a:spcBef>
                <a:spcPts val="0"/>
              </a:spcBef>
              <a:spcAft>
                <a:spcPts val="0"/>
              </a:spcAft>
              <a:defRPr/>
            </a:pPr>
            <a:r>
              <a:rPr lang="zh-CN" altLang="en-US" sz="2800" dirty="0">
                <a:solidFill>
                  <a:schemeClr val="bg1"/>
                </a:solidFill>
                <a:latin typeface="微软雅黑" panose="020B0503020204020204" pitchFamily="34" charset="-122"/>
                <a:ea typeface="微软雅黑" panose="020B0503020204020204" pitchFamily="34" charset="-122"/>
              </a:rPr>
              <a:t>前一阶段工作总结</a:t>
            </a:r>
          </a:p>
        </p:txBody>
      </p:sp>
      <p:cxnSp>
        <p:nvCxnSpPr>
          <p:cNvPr id="7" name="直接连接符 6"/>
          <p:cNvCxnSpPr/>
          <p:nvPr/>
        </p:nvCxnSpPr>
        <p:spPr>
          <a:xfrm>
            <a:off x="3087090" y="3232949"/>
            <a:ext cx="4680732"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8" name="右箭头 7"/>
          <p:cNvSpPr/>
          <p:nvPr/>
        </p:nvSpPr>
        <p:spPr>
          <a:xfrm>
            <a:off x="3238808" y="342873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TextBox 8"/>
          <p:cNvSpPr txBox="1"/>
          <p:nvPr/>
        </p:nvSpPr>
        <p:spPr>
          <a:xfrm>
            <a:off x="3417531" y="3365326"/>
            <a:ext cx="543739" cy="307777"/>
          </a:xfrm>
          <a:prstGeom prst="rect">
            <a:avLst/>
          </a:prstGeom>
          <a:noFill/>
        </p:spPr>
        <p:txBody>
          <a:bodyPr wrap="none" rtlCol="0">
            <a:spAutoFit/>
          </a:bodyPr>
          <a:lstStyle/>
          <a:p>
            <a:r>
              <a:rPr lang="zh-CN" altLang="en-US" sz="1400" dirty="0">
                <a:solidFill>
                  <a:schemeClr val="bg1"/>
                </a:solidFill>
              </a:rPr>
              <a:t>概述</a:t>
            </a:r>
          </a:p>
        </p:txBody>
      </p:sp>
      <p:sp>
        <p:nvSpPr>
          <p:cNvPr id="10" name="右箭头 9"/>
          <p:cNvSpPr/>
          <p:nvPr/>
        </p:nvSpPr>
        <p:spPr>
          <a:xfrm>
            <a:off x="5707847" y="3428738"/>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TextBox 10"/>
          <p:cNvSpPr txBox="1"/>
          <p:nvPr/>
        </p:nvSpPr>
        <p:spPr>
          <a:xfrm>
            <a:off x="5858833" y="3365326"/>
            <a:ext cx="1620957" cy="307777"/>
          </a:xfrm>
          <a:prstGeom prst="rect">
            <a:avLst/>
          </a:prstGeom>
          <a:noFill/>
        </p:spPr>
        <p:txBody>
          <a:bodyPr wrap="none" rtlCol="0">
            <a:spAutoFit/>
          </a:bodyPr>
          <a:lstStyle/>
          <a:p>
            <a:r>
              <a:rPr lang="zh-CN" altLang="en-US" sz="1400" dirty="0" smtClean="0">
                <a:solidFill>
                  <a:schemeClr val="bg1"/>
                </a:solidFill>
              </a:rPr>
              <a:t>重点工作完成情况</a:t>
            </a:r>
            <a:endParaRPr lang="zh-CN" altLang="en-US" sz="1400" dirty="0">
              <a:solidFill>
                <a:schemeClr val="bg1"/>
              </a:solidFill>
            </a:endParaRPr>
          </a:p>
        </p:txBody>
      </p:sp>
      <p:sp>
        <p:nvSpPr>
          <p:cNvPr id="12" name="右箭头 11"/>
          <p:cNvSpPr/>
          <p:nvPr/>
        </p:nvSpPr>
        <p:spPr>
          <a:xfrm>
            <a:off x="3224348" y="378268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2"/>
          <p:cNvSpPr txBox="1"/>
          <p:nvPr/>
        </p:nvSpPr>
        <p:spPr>
          <a:xfrm>
            <a:off x="3410561" y="3719269"/>
            <a:ext cx="1620957" cy="307777"/>
          </a:xfrm>
          <a:prstGeom prst="rect">
            <a:avLst/>
          </a:prstGeom>
          <a:noFill/>
        </p:spPr>
        <p:txBody>
          <a:bodyPr wrap="none" rtlCol="0">
            <a:spAutoFit/>
          </a:bodyPr>
          <a:lstStyle/>
          <a:p>
            <a:r>
              <a:rPr lang="zh-CN" altLang="en-US" sz="1400" dirty="0">
                <a:solidFill>
                  <a:schemeClr val="bg1"/>
                </a:solidFill>
              </a:rPr>
              <a:t>各项计划达成情况</a:t>
            </a:r>
          </a:p>
        </p:txBody>
      </p:sp>
      <p:sp>
        <p:nvSpPr>
          <p:cNvPr id="14" name="右箭头 13"/>
          <p:cNvSpPr/>
          <p:nvPr/>
        </p:nvSpPr>
        <p:spPr>
          <a:xfrm>
            <a:off x="5693387" y="378268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TextBox 14"/>
          <p:cNvSpPr txBox="1"/>
          <p:nvPr/>
        </p:nvSpPr>
        <p:spPr>
          <a:xfrm>
            <a:off x="5844373" y="3719269"/>
            <a:ext cx="1441420" cy="307777"/>
          </a:xfrm>
          <a:prstGeom prst="rect">
            <a:avLst/>
          </a:prstGeom>
          <a:noFill/>
        </p:spPr>
        <p:txBody>
          <a:bodyPr wrap="none" rtlCol="0">
            <a:spAutoFit/>
          </a:bodyPr>
          <a:lstStyle/>
          <a:p>
            <a:r>
              <a:rPr lang="zh-CN" altLang="en-US" sz="1400" dirty="0">
                <a:solidFill>
                  <a:schemeClr val="bg1"/>
                </a:solidFill>
              </a:rPr>
              <a:t>与去年同期比较</a:t>
            </a:r>
          </a:p>
        </p:txBody>
      </p:sp>
      <p:sp>
        <p:nvSpPr>
          <p:cNvPr id="16" name="右箭头 15"/>
          <p:cNvSpPr/>
          <p:nvPr/>
        </p:nvSpPr>
        <p:spPr>
          <a:xfrm>
            <a:off x="3224348" y="414272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TextBox 16"/>
          <p:cNvSpPr txBox="1"/>
          <p:nvPr/>
        </p:nvSpPr>
        <p:spPr>
          <a:xfrm>
            <a:off x="3403071" y="4079309"/>
            <a:ext cx="1261884" cy="307777"/>
          </a:xfrm>
          <a:prstGeom prst="rect">
            <a:avLst/>
          </a:prstGeom>
          <a:noFill/>
        </p:spPr>
        <p:txBody>
          <a:bodyPr wrap="none" rtlCol="0">
            <a:spAutoFit/>
          </a:bodyPr>
          <a:lstStyle/>
          <a:p>
            <a:r>
              <a:rPr lang="zh-CN" altLang="en-US" sz="1400" dirty="0" smtClean="0">
                <a:solidFill>
                  <a:schemeClr val="bg1"/>
                </a:solidFill>
              </a:rPr>
              <a:t>团队建设情况</a:t>
            </a:r>
            <a:endParaRPr lang="zh-CN" altLang="en-US" sz="1400" dirty="0">
              <a:solidFill>
                <a:schemeClr val="bg1"/>
              </a:solidFill>
            </a:endParaRPr>
          </a:p>
        </p:txBody>
      </p:sp>
      <p:sp>
        <p:nvSpPr>
          <p:cNvPr id="18" name="右箭头 17"/>
          <p:cNvSpPr/>
          <p:nvPr/>
        </p:nvSpPr>
        <p:spPr>
          <a:xfrm>
            <a:off x="5693387" y="4142721"/>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TextBox 18"/>
          <p:cNvSpPr txBox="1"/>
          <p:nvPr/>
        </p:nvSpPr>
        <p:spPr>
          <a:xfrm>
            <a:off x="5844373" y="4079309"/>
            <a:ext cx="1261884" cy="307777"/>
          </a:xfrm>
          <a:prstGeom prst="rect">
            <a:avLst/>
          </a:prstGeom>
          <a:noFill/>
        </p:spPr>
        <p:txBody>
          <a:bodyPr wrap="none" rtlCol="0">
            <a:spAutoFit/>
          </a:bodyPr>
          <a:lstStyle/>
          <a:p>
            <a:r>
              <a:rPr lang="zh-CN" altLang="en-US" sz="1400" dirty="0" smtClean="0">
                <a:solidFill>
                  <a:schemeClr val="bg1"/>
                </a:solidFill>
              </a:rPr>
              <a:t>学习培训总结</a:t>
            </a:r>
            <a:endParaRPr lang="zh-CN" altLang="en-US" sz="1400" dirty="0">
              <a:solidFill>
                <a:schemeClr val="bg1"/>
              </a:solidFill>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6895" y="337220"/>
            <a:ext cx="2458242" cy="936103"/>
          </a:xfrm>
          <a:prstGeom prst="rect">
            <a:avLst/>
          </a:prstGeom>
        </p:spPr>
      </p:pic>
    </p:spTree>
    <p:extLst>
      <p:ext uri="{BB962C8B-B14F-4D97-AF65-F5344CB8AC3E}">
        <p14:creationId xmlns:p14="http://schemas.microsoft.com/office/powerpoint/2010/main" val="9224412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7"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fill="hold"/>
                                        <p:tgtEl>
                                          <p:spTgt spid="19"/>
                                        </p:tgtEl>
                                        <p:attrNameLst>
                                          <p:attrName>ppt_x</p:attrName>
                                        </p:attrNameLst>
                                      </p:cBhvr>
                                      <p:tavLst>
                                        <p:tav tm="0">
                                          <p:val>
                                            <p:strVal val="#ppt_x"/>
                                          </p:val>
                                        </p:tav>
                                        <p:tav tm="100000">
                                          <p:val>
                                            <p:strVal val="#ppt_x"/>
                                          </p:val>
                                        </p:tav>
                                      </p:tavLst>
                                    </p:anim>
                                    <p:anim calcmode="lin" valueType="num">
                                      <p:cBhvr additive="base">
                                        <p:cTn id="74" dur="500" fill="hold"/>
                                        <p:tgtEl>
                                          <p:spTgt spid="1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fill="hold"/>
                                        <p:tgtEl>
                                          <p:spTgt spid="18"/>
                                        </p:tgtEl>
                                        <p:attrNameLst>
                                          <p:attrName>ppt_x</p:attrName>
                                        </p:attrNameLst>
                                      </p:cBhvr>
                                      <p:tavLst>
                                        <p:tav tm="0">
                                          <p:val>
                                            <p:strVal val="#ppt_x"/>
                                          </p:val>
                                        </p:tav>
                                        <p:tav tm="100000">
                                          <p:val>
                                            <p:strVal val="#ppt_x"/>
                                          </p:val>
                                        </p:tav>
                                      </p:tavLst>
                                    </p:anim>
                                    <p:anim calcmode="lin" valueType="num">
                                      <p:cBhvr additive="base">
                                        <p:cTn id="78" dur="500" fill="hold"/>
                                        <p:tgtEl>
                                          <p:spTgt spid="1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8" fill="hold"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fill="hold"/>
                                        <p:tgtEl>
                                          <p:spTgt spid="24"/>
                                        </p:tgtEl>
                                        <p:attrNameLst>
                                          <p:attrName>ppt_x</p:attrName>
                                        </p:attrNameLst>
                                      </p:cBhvr>
                                      <p:tavLst>
                                        <p:tav tm="0">
                                          <p:val>
                                            <p:strVal val="0-#ppt_w/2"/>
                                          </p:val>
                                        </p:tav>
                                        <p:tav tm="100000">
                                          <p:val>
                                            <p:strVal val="#ppt_x"/>
                                          </p:val>
                                        </p:tav>
                                      </p:tavLst>
                                    </p:anim>
                                    <p:anim calcmode="lin" valueType="num">
                                      <p:cBhvr additive="base">
                                        <p:cTn id="8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5" grpId="0"/>
      <p:bldP spid="6" grpId="0"/>
      <p:bldP spid="8" grpId="0" animBg="1"/>
      <p:bldP spid="9" grpId="0"/>
      <p:bldP spid="10" grpId="0" animBg="1"/>
      <p:bldP spid="11" grpId="0"/>
      <p:bldP spid="12" grpId="0" animBg="1"/>
      <p:bldP spid="13" grpId="0"/>
      <p:bldP spid="14" grpId="0" animBg="1"/>
      <p:bldP spid="15" grpId="0"/>
      <p:bldP spid="16" grpId="0" animBg="1"/>
      <p:bldP spid="17" grpId="0"/>
      <p:bldP spid="18" grpId="0" animBg="1"/>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总体思路</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7" name="图片 1"/>
          <p:cNvPicPr>
            <a:picLocks noChangeAspect="1"/>
          </p:cNvPicPr>
          <p:nvPr/>
        </p:nvPicPr>
        <p:blipFill>
          <a:blip r:embed="rId3">
            <a:duotone>
              <a:schemeClr val="accent3">
                <a:shade val="45000"/>
                <a:satMod val="135000"/>
              </a:schemeClr>
              <a:prstClr val="white"/>
            </a:duoton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0" y="2829845"/>
            <a:ext cx="91440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下箭头 7"/>
          <p:cNvSpPr/>
          <p:nvPr/>
        </p:nvSpPr>
        <p:spPr>
          <a:xfrm>
            <a:off x="1282477" y="3615903"/>
            <a:ext cx="415925" cy="576263"/>
          </a:xfrm>
          <a:prstGeom prst="downArrow">
            <a:avLst/>
          </a:prstGeom>
          <a:solidFill>
            <a:srgbClr val="007E3D"/>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9" name="下箭头 8"/>
          <p:cNvSpPr/>
          <p:nvPr/>
        </p:nvSpPr>
        <p:spPr>
          <a:xfrm>
            <a:off x="4971155" y="3509579"/>
            <a:ext cx="415925" cy="576263"/>
          </a:xfrm>
          <a:prstGeom prst="downArrow">
            <a:avLst/>
          </a:prstGeom>
          <a:solidFill>
            <a:srgbClr val="007E3D"/>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0" name="下箭头 9"/>
          <p:cNvSpPr/>
          <p:nvPr/>
        </p:nvSpPr>
        <p:spPr>
          <a:xfrm flipV="1">
            <a:off x="3283916" y="2145424"/>
            <a:ext cx="415925" cy="576262"/>
          </a:xfrm>
          <a:prstGeom prst="downArrow">
            <a:avLst/>
          </a:prstGeom>
          <a:solidFill>
            <a:srgbClr val="007E3D"/>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1" name="下箭头 10"/>
          <p:cNvSpPr/>
          <p:nvPr/>
        </p:nvSpPr>
        <p:spPr>
          <a:xfrm flipV="1">
            <a:off x="6984552" y="2218445"/>
            <a:ext cx="415925" cy="576262"/>
          </a:xfrm>
          <a:prstGeom prst="downArrow">
            <a:avLst/>
          </a:prstGeom>
          <a:solidFill>
            <a:srgbClr val="007E3D"/>
          </a:solidFill>
          <a:ln w="25400" cap="flat" cmpd="sng" algn="ctr">
            <a:noFill/>
            <a:prstDash val="solid"/>
          </a:ln>
          <a:effectLst/>
        </p:spPr>
        <p:txBody>
          <a:bodyPr anchor="ctr"/>
          <a:lstStyle/>
          <a:p>
            <a:pPr algn="ctr" fontAlgn="auto">
              <a:spcBef>
                <a:spcPts val="0"/>
              </a:spcBef>
              <a:spcAft>
                <a:spcPts val="0"/>
              </a:spcAft>
              <a:defRPr/>
            </a:pPr>
            <a:endParaRPr lang="en-US" kern="0">
              <a:solidFill>
                <a:sysClr val="window" lastClr="FFFFFF"/>
              </a:solidFill>
              <a:latin typeface="Calibri"/>
              <a:ea typeface="+mn-ea"/>
            </a:endParaRPr>
          </a:p>
        </p:txBody>
      </p:sp>
      <p:sp>
        <p:nvSpPr>
          <p:cNvPr id="12" name="TextBox 11"/>
          <p:cNvSpPr txBox="1"/>
          <p:nvPr/>
        </p:nvSpPr>
        <p:spPr>
          <a:xfrm>
            <a:off x="1031414" y="2955739"/>
            <a:ext cx="1131887"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01</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8" name="TextBox 17"/>
          <p:cNvSpPr txBox="1"/>
          <p:nvPr/>
        </p:nvSpPr>
        <p:spPr>
          <a:xfrm>
            <a:off x="2935650" y="2974206"/>
            <a:ext cx="1131887"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02</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19" name="TextBox 18"/>
          <p:cNvSpPr txBox="1"/>
          <p:nvPr/>
        </p:nvSpPr>
        <p:spPr>
          <a:xfrm>
            <a:off x="4726136" y="2974206"/>
            <a:ext cx="1131888"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03</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20" name="TextBox 19"/>
          <p:cNvSpPr txBox="1"/>
          <p:nvPr/>
        </p:nvSpPr>
        <p:spPr>
          <a:xfrm>
            <a:off x="6536456" y="2929645"/>
            <a:ext cx="1131888" cy="406265"/>
          </a:xfrm>
          <a:prstGeom prst="rect">
            <a:avLst/>
          </a:prstGeom>
          <a:noFill/>
        </p:spPr>
        <p:txBody>
          <a:bodyPr>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fontAlgn="auto">
              <a:spcBef>
                <a:spcPts val="0"/>
              </a:spcBef>
              <a:spcAft>
                <a:spcPts val="0"/>
              </a:spcAft>
              <a:defRPr/>
            </a:pPr>
            <a:r>
              <a:rPr lang="en-US" altLang="zh-CN" sz="2400" dirty="0" smtClean="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rPr>
              <a:t>04</a:t>
            </a:r>
            <a:endParaRPr lang="zh-CN" altLang="en-US" sz="2400" dirty="0">
              <a:solidFill>
                <a:schemeClr val="tx1">
                  <a:lumMod val="75000"/>
                  <a:lumOff val="25000"/>
                </a:schemeClr>
              </a:solidFill>
              <a:effectLst>
                <a:outerShdw dist="38100" dir="5400000" algn="t" rotWithShape="0">
                  <a:sysClr val="window" lastClr="FFFFFF">
                    <a:alpha val="55000"/>
                  </a:sysClr>
                </a:outerShdw>
              </a:effectLst>
              <a:latin typeface="Adidas Unity" pitchFamily="2" charset="0"/>
              <a:cs typeface="Times New Roman" pitchFamily="18" charset="0"/>
            </a:endParaRPr>
          </a:p>
        </p:txBody>
      </p:sp>
      <p:sp>
        <p:nvSpPr>
          <p:cNvPr id="21" name="TextBox 20"/>
          <p:cNvSpPr txBox="1"/>
          <p:nvPr/>
        </p:nvSpPr>
        <p:spPr>
          <a:xfrm>
            <a:off x="558143" y="4212734"/>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2" name="TextBox 21"/>
          <p:cNvSpPr txBox="1"/>
          <p:nvPr/>
        </p:nvSpPr>
        <p:spPr>
          <a:xfrm>
            <a:off x="2602704" y="1232172"/>
            <a:ext cx="2087563"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a:t>
            </a:r>
            <a:r>
              <a:rPr lang="zh-CN" altLang="en-US" sz="1400" kern="0" dirty="0" smtClean="0">
                <a:solidFill>
                  <a:sysClr val="windowText" lastClr="000000">
                    <a:lumMod val="65000"/>
                    <a:lumOff val="35000"/>
                  </a:sysClr>
                </a:solidFill>
                <a:latin typeface="微软雅黑" pitchFamily="34" charset="-122"/>
                <a:ea typeface="微软雅黑" pitchFamily="34" charset="-122"/>
              </a:rPr>
              <a:t>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3" name="TextBox 22"/>
          <p:cNvSpPr txBox="1"/>
          <p:nvPr/>
        </p:nvSpPr>
        <p:spPr>
          <a:xfrm>
            <a:off x="4431413" y="4212558"/>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
        <p:nvSpPr>
          <p:cNvPr id="24" name="TextBox 23"/>
          <p:cNvSpPr txBox="1"/>
          <p:nvPr/>
        </p:nvSpPr>
        <p:spPr>
          <a:xfrm>
            <a:off x="6120507" y="1272940"/>
            <a:ext cx="2087562" cy="905248"/>
          </a:xfrm>
          <a:prstGeom prst="rect">
            <a:avLst/>
          </a:prstGeom>
          <a:noFill/>
        </p:spPr>
        <p:txBody>
          <a:bodyPr>
            <a:spAutoFit/>
          </a:bodyPr>
          <a:lstStyle/>
          <a:p>
            <a:pPr algn="just">
              <a:lnSpc>
                <a:spcPct val="130000"/>
              </a:lnSpc>
              <a:defRPr/>
            </a:pPr>
            <a:r>
              <a:rPr lang="zh-CN" altLang="en-US" sz="1400" kern="0" dirty="0">
                <a:solidFill>
                  <a:sysClr val="windowText" lastClr="000000">
                    <a:lumMod val="65000"/>
                    <a:lumOff val="35000"/>
                  </a:sysClr>
                </a:solidFill>
                <a:latin typeface="微软雅黑" pitchFamily="34" charset="-122"/>
                <a:ea typeface="微软雅黑" pitchFamily="34" charset="-122"/>
              </a:rPr>
              <a:t>您的内容打在这里或通过复制您的内容打在这里或通过复制</a:t>
            </a:r>
            <a:endParaRPr lang="en-US" altLang="zh-CN" sz="1400" kern="0" dirty="0">
              <a:solidFill>
                <a:sysClr val="windowText" lastClr="000000">
                  <a:lumMod val="65000"/>
                  <a:lumOff val="35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val="28425038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100"/>
                                        <p:tgtEl>
                                          <p:spTgt spid="7"/>
                                        </p:tgtEl>
                                      </p:cBhvr>
                                    </p:animEffect>
                                  </p:childTnLst>
                                </p:cTn>
                              </p:par>
                              <p:par>
                                <p:cTn id="18" presetID="10" presetClass="entr" presetSubtype="0" fill="hold" grpId="0" nodeType="withEffect">
                                  <p:stCondLst>
                                    <p:cond delay="10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00"/>
                                        <p:tgtEl>
                                          <p:spTgt spid="12"/>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8"/>
                                        </p:tgtEl>
                                        <p:attrNameLst>
                                          <p:attrName>style.visibility</p:attrName>
                                        </p:attrNameLst>
                                      </p:cBhvr>
                                      <p:to>
                                        <p:strVal val="visible"/>
                                      </p:to>
                                    </p:set>
                                    <p:animEffect transition="in" filter="wipe(up)">
                                      <p:cBhvr>
                                        <p:cTn id="23" dur="500"/>
                                        <p:tgtEl>
                                          <p:spTgt spid="8"/>
                                        </p:tgtEl>
                                      </p:cBhvr>
                                    </p:animEffect>
                                  </p:childTnLst>
                                </p:cTn>
                              </p:par>
                              <p:par>
                                <p:cTn id="24" presetID="42" presetClass="entr" presetSubtype="0" fill="hold" grpId="0" nodeType="withEffect">
                                  <p:stCondLst>
                                    <p:cond delay="100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1000"/>
                                        <p:tgtEl>
                                          <p:spTgt spid="21"/>
                                        </p:tgtEl>
                                      </p:cBhvr>
                                    </p:animEffect>
                                    <p:anim calcmode="lin" valueType="num">
                                      <p:cBhvr>
                                        <p:cTn id="27" dur="1000" fill="hold"/>
                                        <p:tgtEl>
                                          <p:spTgt spid="21"/>
                                        </p:tgtEl>
                                        <p:attrNameLst>
                                          <p:attrName>ppt_x</p:attrName>
                                        </p:attrNameLst>
                                      </p:cBhvr>
                                      <p:tavLst>
                                        <p:tav tm="0">
                                          <p:val>
                                            <p:strVal val="#ppt_x"/>
                                          </p:val>
                                        </p:tav>
                                        <p:tav tm="100000">
                                          <p:val>
                                            <p:strVal val="#ppt_x"/>
                                          </p:val>
                                        </p:tav>
                                      </p:tavLst>
                                    </p:anim>
                                    <p:anim calcmode="lin" valueType="num">
                                      <p:cBhvr>
                                        <p:cTn id="28" dur="1000" fill="hold"/>
                                        <p:tgtEl>
                                          <p:spTgt spid="21"/>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30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800"/>
                                        <p:tgtEl>
                                          <p:spTgt spid="18"/>
                                        </p:tgtEl>
                                      </p:cBhvr>
                                    </p:animEffect>
                                  </p:childTnLst>
                                </p:cTn>
                              </p:par>
                              <p:par>
                                <p:cTn id="32" presetID="22" presetClass="entr" presetSubtype="4" fill="hold" grpId="0" nodeType="withEffect">
                                  <p:stCondLst>
                                    <p:cond delay="3000"/>
                                  </p:stCondLst>
                                  <p:childTnLst>
                                    <p:set>
                                      <p:cBhvr>
                                        <p:cTn id="33" dur="1" fill="hold">
                                          <p:stCondLst>
                                            <p:cond delay="0"/>
                                          </p:stCondLst>
                                        </p:cTn>
                                        <p:tgtEl>
                                          <p:spTgt spid="10"/>
                                        </p:tgtEl>
                                        <p:attrNameLst>
                                          <p:attrName>style.visibility</p:attrName>
                                        </p:attrNameLst>
                                      </p:cBhvr>
                                      <p:to>
                                        <p:strVal val="visible"/>
                                      </p:to>
                                    </p:set>
                                    <p:animEffect transition="in" filter="wipe(down)">
                                      <p:cBhvr>
                                        <p:cTn id="34" dur="500"/>
                                        <p:tgtEl>
                                          <p:spTgt spid="10"/>
                                        </p:tgtEl>
                                      </p:cBhvr>
                                    </p:animEffect>
                                  </p:childTnLst>
                                </p:cTn>
                              </p:par>
                              <p:par>
                                <p:cTn id="35" presetID="42" presetClass="entr" presetSubtype="0" fill="hold" grpId="0" nodeType="withEffect">
                                  <p:stCondLst>
                                    <p:cond delay="30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par>
                                <p:cTn id="40" presetID="10" presetClass="entr" presetSubtype="0" fill="hold" grpId="0" nodeType="withEffect">
                                  <p:stCondLst>
                                    <p:cond delay="47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800"/>
                                        <p:tgtEl>
                                          <p:spTgt spid="19"/>
                                        </p:tgtEl>
                                      </p:cBhvr>
                                    </p:animEffect>
                                  </p:childTnLst>
                                </p:cTn>
                              </p:par>
                              <p:par>
                                <p:cTn id="43" presetID="22" presetClass="entr" presetSubtype="1" fill="hold" grpId="0" nodeType="withEffect">
                                  <p:stCondLst>
                                    <p:cond delay="470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par>
                                <p:cTn id="46" presetID="42" presetClass="entr" presetSubtype="0" fill="hold" grpId="0" nodeType="withEffect">
                                  <p:stCondLst>
                                    <p:cond delay="47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640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900"/>
                                        <p:tgtEl>
                                          <p:spTgt spid="20"/>
                                        </p:tgtEl>
                                      </p:cBhvr>
                                    </p:animEffect>
                                  </p:childTnLst>
                                </p:cTn>
                              </p:par>
                              <p:par>
                                <p:cTn id="54" presetID="22" presetClass="entr" presetSubtype="4" fill="hold" grpId="0" nodeType="withEffect">
                                  <p:stCondLst>
                                    <p:cond delay="640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500"/>
                                        <p:tgtEl>
                                          <p:spTgt spid="11"/>
                                        </p:tgtEl>
                                      </p:cBhvr>
                                    </p:animEffect>
                                  </p:childTnLst>
                                </p:cTn>
                              </p:par>
                              <p:par>
                                <p:cTn id="57" presetID="47" presetClass="entr" presetSubtype="0" fill="hold" grpId="0" nodeType="withEffect">
                                  <p:stCondLst>
                                    <p:cond delay="640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1000"/>
                                        <p:tgtEl>
                                          <p:spTgt spid="24"/>
                                        </p:tgtEl>
                                      </p:cBhvr>
                                    </p:animEffect>
                                    <p:anim calcmode="lin" valueType="num">
                                      <p:cBhvr>
                                        <p:cTn id="60" dur="1000" fill="hold"/>
                                        <p:tgtEl>
                                          <p:spTgt spid="24"/>
                                        </p:tgtEl>
                                        <p:attrNameLst>
                                          <p:attrName>ppt_x</p:attrName>
                                        </p:attrNameLst>
                                      </p:cBhvr>
                                      <p:tavLst>
                                        <p:tav tm="0">
                                          <p:val>
                                            <p:strVal val="#ppt_x"/>
                                          </p:val>
                                        </p:tav>
                                        <p:tav tm="100000">
                                          <p:val>
                                            <p:strVal val="#ppt_x"/>
                                          </p:val>
                                        </p:tav>
                                      </p:tavLst>
                                    </p:anim>
                                    <p:anim calcmode="lin" valueType="num">
                                      <p:cBhvr>
                                        <p:cTn id="6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8" grpId="0" animBg="1"/>
      <p:bldP spid="9" grpId="0" animBg="1"/>
      <p:bldP spid="10" grpId="0" animBg="1"/>
      <p:bldP spid="11" grpId="0" animBg="1"/>
      <p:bldP spid="12" grpId="0"/>
      <p:bldP spid="18" grpId="0"/>
      <p:bldP spid="19" grpId="0"/>
      <p:bldP spid="20" grpId="0"/>
      <p:bldP spid="21" grpId="0"/>
      <p:bldP spid="22" grpId="0"/>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具体目标</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rot="20640000">
            <a:off x="3208756" y="3111298"/>
            <a:ext cx="1537327" cy="72000"/>
          </a:xfrm>
          <a:prstGeom prst="roundRect">
            <a:avLst>
              <a:gd name="adj" fmla="val 50000"/>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8" name="圆角矩形 7"/>
          <p:cNvSpPr/>
          <p:nvPr/>
        </p:nvSpPr>
        <p:spPr>
          <a:xfrm rot="900000">
            <a:off x="3202507" y="3516966"/>
            <a:ext cx="1517846" cy="72000"/>
          </a:xfrm>
          <a:prstGeom prst="roundRect">
            <a:avLst>
              <a:gd name="adj" fmla="val 50000"/>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9" name="圆角矩形 8"/>
          <p:cNvSpPr/>
          <p:nvPr/>
        </p:nvSpPr>
        <p:spPr>
          <a:xfrm rot="19320000">
            <a:off x="3077989" y="2570370"/>
            <a:ext cx="1764000" cy="72000"/>
          </a:xfrm>
          <a:prstGeom prst="roundRect">
            <a:avLst>
              <a:gd name="adj" fmla="val 50000"/>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10" name="圆角矩形 9"/>
          <p:cNvSpPr/>
          <p:nvPr/>
        </p:nvSpPr>
        <p:spPr>
          <a:xfrm rot="2400000">
            <a:off x="3059591" y="3952293"/>
            <a:ext cx="1764000" cy="72000"/>
          </a:xfrm>
          <a:prstGeom prst="roundRect">
            <a:avLst>
              <a:gd name="adj" fmla="val 50000"/>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11" name="组合 56"/>
          <p:cNvGrpSpPr>
            <a:grpSpLocks/>
          </p:cNvGrpSpPr>
          <p:nvPr/>
        </p:nvGrpSpPr>
        <p:grpSpPr bwMode="auto">
          <a:xfrm>
            <a:off x="2688688" y="2608020"/>
            <a:ext cx="1450975" cy="1398588"/>
            <a:chOff x="3440653" y="2680764"/>
            <a:chExt cx="2329340" cy="2245772"/>
          </a:xfrm>
          <a:noFill/>
        </p:grpSpPr>
        <p:sp>
          <p:nvSpPr>
            <p:cNvPr id="12" name="Oval 2"/>
            <p:cNvSpPr>
              <a:spLocks noChangeAspect="1" noChangeArrowheads="1"/>
            </p:cNvSpPr>
            <p:nvPr/>
          </p:nvSpPr>
          <p:spPr bwMode="auto">
            <a:xfrm>
              <a:off x="3440653" y="2680764"/>
              <a:ext cx="2245771" cy="2245772"/>
            </a:xfrm>
            <a:prstGeom prst="ellipse">
              <a:avLst/>
            </a:prstGeom>
            <a:solidFill>
              <a:srgbClr val="007E3D"/>
            </a:solidFill>
            <a:ln w="254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18" name="Text Box 29"/>
            <p:cNvSpPr txBox="1">
              <a:spLocks noChangeArrowheads="1"/>
            </p:cNvSpPr>
            <p:nvPr/>
          </p:nvSpPr>
          <p:spPr bwMode="gray">
            <a:xfrm>
              <a:off x="3464942" y="3492525"/>
              <a:ext cx="2305051" cy="543807"/>
            </a:xfrm>
            <a:prstGeom prst="rect">
              <a:avLst/>
            </a:prstGeom>
            <a:grp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19" name="圆角矩形 18"/>
          <p:cNvSpPr/>
          <p:nvPr/>
        </p:nvSpPr>
        <p:spPr bwMode="auto">
          <a:xfrm>
            <a:off x="4702019" y="3458939"/>
            <a:ext cx="3686405" cy="539690"/>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0" name="矩形 87"/>
          <p:cNvSpPr>
            <a:spLocks noChangeArrowheads="1"/>
          </p:cNvSpPr>
          <p:nvPr/>
        </p:nvSpPr>
        <p:spPr bwMode="auto">
          <a:xfrm>
            <a:off x="4838620" y="3561751"/>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21" name="圆角矩形 20"/>
          <p:cNvSpPr/>
          <p:nvPr/>
        </p:nvSpPr>
        <p:spPr bwMode="auto">
          <a:xfrm>
            <a:off x="4702019" y="4272533"/>
            <a:ext cx="3686405" cy="529183"/>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rgbClr val="FF9900"/>
              </a:solidFill>
              <a:latin typeface="微软雅黑" pitchFamily="34" charset="-122"/>
              <a:ea typeface="微软雅黑" pitchFamily="34" charset="-122"/>
            </a:endParaRPr>
          </a:p>
        </p:txBody>
      </p:sp>
      <p:sp>
        <p:nvSpPr>
          <p:cNvPr id="22" name="矩形 87"/>
          <p:cNvSpPr>
            <a:spLocks noChangeArrowheads="1"/>
          </p:cNvSpPr>
          <p:nvPr/>
        </p:nvSpPr>
        <p:spPr bwMode="auto">
          <a:xfrm>
            <a:off x="4762420" y="4391603"/>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23" name="圆角矩形 22"/>
          <p:cNvSpPr/>
          <p:nvPr/>
        </p:nvSpPr>
        <p:spPr bwMode="auto">
          <a:xfrm>
            <a:off x="4702018" y="2610064"/>
            <a:ext cx="3686405" cy="562147"/>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4" name="矩形 87"/>
          <p:cNvSpPr>
            <a:spLocks noChangeArrowheads="1"/>
          </p:cNvSpPr>
          <p:nvPr/>
        </p:nvSpPr>
        <p:spPr bwMode="auto">
          <a:xfrm>
            <a:off x="4891008" y="2769367"/>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5" name="AutoShape 3"/>
          <p:cNvSpPr>
            <a:spLocks noChangeAspect="1" noChangeArrowheads="1"/>
          </p:cNvSpPr>
          <p:nvPr/>
        </p:nvSpPr>
        <p:spPr bwMode="auto">
          <a:xfrm>
            <a:off x="4531776" y="2774226"/>
            <a:ext cx="324000" cy="324000"/>
          </a:xfrm>
          <a:prstGeom prst="ellipse">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6" name="AutoShape 3"/>
          <p:cNvSpPr>
            <a:spLocks noChangeAspect="1" noChangeArrowheads="1"/>
          </p:cNvSpPr>
          <p:nvPr/>
        </p:nvSpPr>
        <p:spPr bwMode="auto">
          <a:xfrm>
            <a:off x="4531776" y="3554515"/>
            <a:ext cx="324000" cy="324000"/>
          </a:xfrm>
          <a:prstGeom prst="ellipse">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27" name="圆角矩形 26"/>
          <p:cNvSpPr/>
          <p:nvPr/>
        </p:nvSpPr>
        <p:spPr bwMode="auto">
          <a:xfrm>
            <a:off x="4702019" y="1791331"/>
            <a:ext cx="3686405" cy="544194"/>
          </a:xfrm>
          <a:prstGeom prst="roundRect">
            <a:avLst>
              <a:gd name="adj" fmla="val 7848"/>
            </a:avLst>
          </a:prstGeom>
          <a:noFill/>
          <a:ln w="381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28" name="矩形 87"/>
          <p:cNvSpPr>
            <a:spLocks noChangeArrowheads="1"/>
          </p:cNvSpPr>
          <p:nvPr/>
        </p:nvSpPr>
        <p:spPr bwMode="auto">
          <a:xfrm>
            <a:off x="4895354" y="1933673"/>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29" name="AutoShape 3"/>
          <p:cNvSpPr>
            <a:spLocks noChangeAspect="1" noChangeArrowheads="1"/>
          </p:cNvSpPr>
          <p:nvPr/>
        </p:nvSpPr>
        <p:spPr bwMode="auto">
          <a:xfrm>
            <a:off x="4531776" y="1915697"/>
            <a:ext cx="324000" cy="324000"/>
          </a:xfrm>
          <a:prstGeom prst="ellipse">
            <a:avLst/>
          </a:prstGeom>
          <a:solidFill>
            <a:srgbClr val="007E3D"/>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30" name="AutoShape 3"/>
          <p:cNvSpPr>
            <a:spLocks noChangeAspect="1" noChangeArrowheads="1"/>
          </p:cNvSpPr>
          <p:nvPr/>
        </p:nvSpPr>
        <p:spPr bwMode="auto">
          <a:xfrm>
            <a:off x="4531776" y="4372272"/>
            <a:ext cx="324000" cy="324000"/>
          </a:xfrm>
          <a:prstGeom prst="ellipse">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31" name="AutoShape 593"/>
          <p:cNvSpPr>
            <a:spLocks noChangeArrowheads="1"/>
          </p:cNvSpPr>
          <p:nvPr/>
        </p:nvSpPr>
        <p:spPr bwMode="auto">
          <a:xfrm rot="10800000" flipH="1" flipV="1">
            <a:off x="2159792" y="3105744"/>
            <a:ext cx="442025" cy="353620"/>
          </a:xfrm>
          <a:prstGeom prst="rightArrow">
            <a:avLst>
              <a:gd name="adj1" fmla="val 60857"/>
              <a:gd name="adj2" fmla="val 56907"/>
            </a:avLst>
          </a:prstGeom>
          <a:solidFill>
            <a:srgbClr val="007E3D"/>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32" name="组合 57"/>
          <p:cNvGrpSpPr>
            <a:grpSpLocks/>
          </p:cNvGrpSpPr>
          <p:nvPr/>
        </p:nvGrpSpPr>
        <p:grpSpPr bwMode="auto">
          <a:xfrm>
            <a:off x="723820" y="2738195"/>
            <a:ext cx="1417637" cy="1138238"/>
            <a:chOff x="995344" y="2329499"/>
            <a:chExt cx="1904726" cy="1529714"/>
          </a:xfrm>
        </p:grpSpPr>
        <p:sp>
          <p:nvSpPr>
            <p:cNvPr id="33" name="Oval 2"/>
            <p:cNvSpPr>
              <a:spLocks noChangeAspect="1" noChangeArrowheads="1"/>
            </p:cNvSpPr>
            <p:nvPr/>
          </p:nvSpPr>
          <p:spPr bwMode="auto">
            <a:xfrm>
              <a:off x="1214411" y="2329499"/>
              <a:ext cx="1528794" cy="1529714"/>
            </a:xfrm>
            <a:prstGeom prst="ellipse">
              <a:avLst/>
            </a:prstGeom>
            <a:solidFill>
              <a:srgbClr val="007E3D"/>
            </a:solidFill>
            <a:ln w="25400">
              <a:solidFill>
                <a:srgbClr val="007E3D"/>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34"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Tree>
    <p:extLst>
      <p:ext uri="{BB962C8B-B14F-4D97-AF65-F5344CB8AC3E}">
        <p14:creationId xmlns:p14="http://schemas.microsoft.com/office/powerpoint/2010/main" val="30034340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0-#ppt_w/2"/>
                                          </p:val>
                                        </p:tav>
                                        <p:tav tm="100000">
                                          <p:val>
                                            <p:strVal val="#ppt_x"/>
                                          </p:val>
                                        </p:tav>
                                      </p:tavLst>
                                    </p:anim>
                                    <p:anim calcmode="lin" valueType="num">
                                      <p:cBhvr additive="base">
                                        <p:cTn id="18" dur="500" fill="hold"/>
                                        <p:tgtEl>
                                          <p:spTgt spid="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par>
                          <p:cTn id="45" fill="hold">
                            <p:stCondLst>
                              <p:cond delay="4500"/>
                            </p:stCondLst>
                            <p:childTnLst>
                              <p:par>
                                <p:cTn id="46" presetID="2" presetClass="entr" presetSubtype="2"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1+#ppt_w/2"/>
                                          </p:val>
                                        </p:tav>
                                        <p:tav tm="100000">
                                          <p:val>
                                            <p:strVal val="#ppt_x"/>
                                          </p:val>
                                        </p:tav>
                                      </p:tavLst>
                                    </p:anim>
                                    <p:anim calcmode="lin" valueType="num">
                                      <p:cBhvr additive="base">
                                        <p:cTn id="49" dur="500" fill="hold"/>
                                        <p:tgtEl>
                                          <p:spTgt spid="29"/>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2" presetClass="entr" presetSubtype="2"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additive="base">
                                        <p:cTn id="53" dur="500" fill="hold"/>
                                        <p:tgtEl>
                                          <p:spTgt spid="27"/>
                                        </p:tgtEl>
                                        <p:attrNameLst>
                                          <p:attrName>ppt_x</p:attrName>
                                        </p:attrNameLst>
                                      </p:cBhvr>
                                      <p:tavLst>
                                        <p:tav tm="0">
                                          <p:val>
                                            <p:strVal val="1+#ppt_w/2"/>
                                          </p:val>
                                        </p:tav>
                                        <p:tav tm="100000">
                                          <p:val>
                                            <p:strVal val="#ppt_x"/>
                                          </p:val>
                                        </p:tav>
                                      </p:tavLst>
                                    </p:anim>
                                    <p:anim calcmode="lin" valueType="num">
                                      <p:cBhvr additive="base">
                                        <p:cTn id="54" dur="500" fill="hold"/>
                                        <p:tgtEl>
                                          <p:spTgt spid="27"/>
                                        </p:tgtEl>
                                        <p:attrNameLst>
                                          <p:attrName>ppt_y</p:attrName>
                                        </p:attrNameLst>
                                      </p:cBhvr>
                                      <p:tavLst>
                                        <p:tav tm="0">
                                          <p:val>
                                            <p:strVal val="#ppt_y"/>
                                          </p:val>
                                        </p:tav>
                                        <p:tav tm="100000">
                                          <p:val>
                                            <p:strVal val="#ppt_y"/>
                                          </p:val>
                                        </p:tav>
                                      </p:tavLst>
                                    </p:anim>
                                  </p:childTnLst>
                                </p:cTn>
                              </p:par>
                            </p:childTnLst>
                          </p:cTn>
                        </p:par>
                        <p:par>
                          <p:cTn id="55" fill="hold">
                            <p:stCondLst>
                              <p:cond delay="5500"/>
                            </p:stCondLst>
                            <p:childTnLst>
                              <p:par>
                                <p:cTn id="56" presetID="12" presetClass="entr" presetSubtype="4"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slide(fromBottom)">
                                      <p:cBhvr>
                                        <p:cTn id="58" dur="500"/>
                                        <p:tgtEl>
                                          <p:spTgt spid="28"/>
                                        </p:tgtEl>
                                      </p:cBhvr>
                                    </p:animEffect>
                                  </p:childTnLst>
                                </p:cTn>
                              </p:par>
                            </p:childTnLst>
                          </p:cTn>
                        </p:par>
                        <p:par>
                          <p:cTn id="59" fill="hold">
                            <p:stCondLst>
                              <p:cond delay="6000"/>
                            </p:stCondLst>
                            <p:childTnLst>
                              <p:par>
                                <p:cTn id="60" presetID="2" presetClass="entr" presetSubtype="2"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additive="base">
                                        <p:cTn id="62" dur="500" fill="hold"/>
                                        <p:tgtEl>
                                          <p:spTgt spid="25"/>
                                        </p:tgtEl>
                                        <p:attrNameLst>
                                          <p:attrName>ppt_x</p:attrName>
                                        </p:attrNameLst>
                                      </p:cBhvr>
                                      <p:tavLst>
                                        <p:tav tm="0">
                                          <p:val>
                                            <p:strVal val="1+#ppt_w/2"/>
                                          </p:val>
                                        </p:tav>
                                        <p:tav tm="100000">
                                          <p:val>
                                            <p:strVal val="#ppt_x"/>
                                          </p:val>
                                        </p:tav>
                                      </p:tavLst>
                                    </p:anim>
                                    <p:anim calcmode="lin" valueType="num">
                                      <p:cBhvr additive="base">
                                        <p:cTn id="63" dur="500" fill="hold"/>
                                        <p:tgtEl>
                                          <p:spTgt spid="25"/>
                                        </p:tgtEl>
                                        <p:attrNameLst>
                                          <p:attrName>ppt_y</p:attrName>
                                        </p:attrNameLst>
                                      </p:cBhvr>
                                      <p:tavLst>
                                        <p:tav tm="0">
                                          <p:val>
                                            <p:strVal val="#ppt_y"/>
                                          </p:val>
                                        </p:tav>
                                        <p:tav tm="100000">
                                          <p:val>
                                            <p:strVal val="#ppt_y"/>
                                          </p:val>
                                        </p:tav>
                                      </p:tavLst>
                                    </p:anim>
                                  </p:childTnLst>
                                </p:cTn>
                              </p:par>
                            </p:childTnLst>
                          </p:cTn>
                        </p:par>
                        <p:par>
                          <p:cTn id="64" fill="hold">
                            <p:stCondLst>
                              <p:cond delay="6500"/>
                            </p:stCondLst>
                            <p:childTnLst>
                              <p:par>
                                <p:cTn id="65" presetID="2" presetClass="entr" presetSubtype="2"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1+#ppt_w/2"/>
                                          </p:val>
                                        </p:tav>
                                        <p:tav tm="100000">
                                          <p:val>
                                            <p:strVal val="#ppt_x"/>
                                          </p:val>
                                        </p:tav>
                                      </p:tavLst>
                                    </p:anim>
                                    <p:anim calcmode="lin" valueType="num">
                                      <p:cBhvr additive="base">
                                        <p:cTn id="68" dur="500" fill="hold"/>
                                        <p:tgtEl>
                                          <p:spTgt spid="23"/>
                                        </p:tgtEl>
                                        <p:attrNameLst>
                                          <p:attrName>ppt_y</p:attrName>
                                        </p:attrNameLst>
                                      </p:cBhvr>
                                      <p:tavLst>
                                        <p:tav tm="0">
                                          <p:val>
                                            <p:strVal val="#ppt_y"/>
                                          </p:val>
                                        </p:tav>
                                        <p:tav tm="100000">
                                          <p:val>
                                            <p:strVal val="#ppt_y"/>
                                          </p:val>
                                        </p:tav>
                                      </p:tavLst>
                                    </p:anim>
                                  </p:childTnLst>
                                </p:cTn>
                              </p:par>
                            </p:childTnLst>
                          </p:cTn>
                        </p:par>
                        <p:par>
                          <p:cTn id="69" fill="hold">
                            <p:stCondLst>
                              <p:cond delay="7000"/>
                            </p:stCondLst>
                            <p:childTnLst>
                              <p:par>
                                <p:cTn id="70" presetID="12" presetClass="entr" presetSubtype="4"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slide(fromBottom)">
                                      <p:cBhvr>
                                        <p:cTn id="72" dur="500"/>
                                        <p:tgtEl>
                                          <p:spTgt spid="24"/>
                                        </p:tgtEl>
                                      </p:cBhvr>
                                    </p:animEffect>
                                  </p:childTnLst>
                                </p:cTn>
                              </p:par>
                            </p:childTnLst>
                          </p:cTn>
                        </p:par>
                        <p:par>
                          <p:cTn id="73" fill="hold">
                            <p:stCondLst>
                              <p:cond delay="7500"/>
                            </p:stCondLst>
                            <p:childTnLst>
                              <p:par>
                                <p:cTn id="74" presetID="2" presetClass="entr" presetSubtype="2"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1+#ppt_w/2"/>
                                          </p:val>
                                        </p:tav>
                                        <p:tav tm="100000">
                                          <p:val>
                                            <p:strVal val="#ppt_x"/>
                                          </p:val>
                                        </p:tav>
                                      </p:tavLst>
                                    </p:anim>
                                    <p:anim calcmode="lin" valueType="num">
                                      <p:cBhvr additive="base">
                                        <p:cTn id="77" dur="500" fill="hold"/>
                                        <p:tgtEl>
                                          <p:spTgt spid="26"/>
                                        </p:tgtEl>
                                        <p:attrNameLst>
                                          <p:attrName>ppt_y</p:attrName>
                                        </p:attrNameLst>
                                      </p:cBhvr>
                                      <p:tavLst>
                                        <p:tav tm="0">
                                          <p:val>
                                            <p:strVal val="#ppt_y"/>
                                          </p:val>
                                        </p:tav>
                                        <p:tav tm="100000">
                                          <p:val>
                                            <p:strVal val="#ppt_y"/>
                                          </p:val>
                                        </p:tav>
                                      </p:tavLst>
                                    </p:anim>
                                  </p:childTnLst>
                                </p:cTn>
                              </p:par>
                            </p:childTnLst>
                          </p:cTn>
                        </p:par>
                        <p:par>
                          <p:cTn id="78" fill="hold">
                            <p:stCondLst>
                              <p:cond delay="8000"/>
                            </p:stCondLst>
                            <p:childTnLst>
                              <p:par>
                                <p:cTn id="79" presetID="2" presetClass="entr" presetSubtype="2" fill="hold" grpId="0" nodeType="after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1+#ppt_w/2"/>
                                          </p:val>
                                        </p:tav>
                                        <p:tav tm="100000">
                                          <p:val>
                                            <p:strVal val="#ppt_x"/>
                                          </p:val>
                                        </p:tav>
                                      </p:tavLst>
                                    </p:anim>
                                    <p:anim calcmode="lin" valueType="num">
                                      <p:cBhvr additive="base">
                                        <p:cTn id="82" dur="50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8500"/>
                            </p:stCondLst>
                            <p:childTnLst>
                              <p:par>
                                <p:cTn id="84" presetID="12" presetClass="entr" presetSubtype="4" fill="hold" grpId="0" nodeType="afterEffect">
                                  <p:stCondLst>
                                    <p:cond delay="0"/>
                                  </p:stCondLst>
                                  <p:childTnLst>
                                    <p:set>
                                      <p:cBhvr>
                                        <p:cTn id="85" dur="1" fill="hold">
                                          <p:stCondLst>
                                            <p:cond delay="0"/>
                                          </p:stCondLst>
                                        </p:cTn>
                                        <p:tgtEl>
                                          <p:spTgt spid="20"/>
                                        </p:tgtEl>
                                        <p:attrNameLst>
                                          <p:attrName>style.visibility</p:attrName>
                                        </p:attrNameLst>
                                      </p:cBhvr>
                                      <p:to>
                                        <p:strVal val="visible"/>
                                      </p:to>
                                    </p:set>
                                    <p:animEffect transition="in" filter="slide(fromBottom)">
                                      <p:cBhvr>
                                        <p:cTn id="86" dur="500"/>
                                        <p:tgtEl>
                                          <p:spTgt spid="20"/>
                                        </p:tgtEl>
                                      </p:cBhvr>
                                    </p:animEffect>
                                  </p:childTnLst>
                                </p:cTn>
                              </p:par>
                            </p:childTnLst>
                          </p:cTn>
                        </p:par>
                        <p:par>
                          <p:cTn id="87" fill="hold">
                            <p:stCondLst>
                              <p:cond delay="9000"/>
                            </p:stCondLst>
                            <p:childTnLst>
                              <p:par>
                                <p:cTn id="88" presetID="2" presetClass="entr" presetSubtype="2" fill="hold" grpId="0" nodeType="after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fill="hold"/>
                                        <p:tgtEl>
                                          <p:spTgt spid="30"/>
                                        </p:tgtEl>
                                        <p:attrNameLst>
                                          <p:attrName>ppt_x</p:attrName>
                                        </p:attrNameLst>
                                      </p:cBhvr>
                                      <p:tavLst>
                                        <p:tav tm="0">
                                          <p:val>
                                            <p:strVal val="1+#ppt_w/2"/>
                                          </p:val>
                                        </p:tav>
                                        <p:tav tm="100000">
                                          <p:val>
                                            <p:strVal val="#ppt_x"/>
                                          </p:val>
                                        </p:tav>
                                      </p:tavLst>
                                    </p:anim>
                                    <p:anim calcmode="lin" valueType="num">
                                      <p:cBhvr additive="base">
                                        <p:cTn id="91" dur="500" fill="hold"/>
                                        <p:tgtEl>
                                          <p:spTgt spid="30"/>
                                        </p:tgtEl>
                                        <p:attrNameLst>
                                          <p:attrName>ppt_y</p:attrName>
                                        </p:attrNameLst>
                                      </p:cBhvr>
                                      <p:tavLst>
                                        <p:tav tm="0">
                                          <p:val>
                                            <p:strVal val="#ppt_y"/>
                                          </p:val>
                                        </p:tav>
                                        <p:tav tm="100000">
                                          <p:val>
                                            <p:strVal val="#ppt_y"/>
                                          </p:val>
                                        </p:tav>
                                      </p:tavLst>
                                    </p:anim>
                                  </p:childTnLst>
                                </p:cTn>
                              </p:par>
                            </p:childTnLst>
                          </p:cTn>
                        </p:par>
                        <p:par>
                          <p:cTn id="92" fill="hold">
                            <p:stCondLst>
                              <p:cond delay="9500"/>
                            </p:stCondLst>
                            <p:childTnLst>
                              <p:par>
                                <p:cTn id="93" presetID="2" presetClass="entr" presetSubtype="2"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fill="hold"/>
                                        <p:tgtEl>
                                          <p:spTgt spid="21"/>
                                        </p:tgtEl>
                                        <p:attrNameLst>
                                          <p:attrName>ppt_x</p:attrName>
                                        </p:attrNameLst>
                                      </p:cBhvr>
                                      <p:tavLst>
                                        <p:tav tm="0">
                                          <p:val>
                                            <p:strVal val="1+#ppt_w/2"/>
                                          </p:val>
                                        </p:tav>
                                        <p:tav tm="100000">
                                          <p:val>
                                            <p:strVal val="#ppt_x"/>
                                          </p:val>
                                        </p:tav>
                                      </p:tavLst>
                                    </p:anim>
                                    <p:anim calcmode="lin" valueType="num">
                                      <p:cBhvr additive="base">
                                        <p:cTn id="96" dur="50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10000"/>
                            </p:stCondLst>
                            <p:childTnLst>
                              <p:par>
                                <p:cTn id="98" presetID="12" presetClass="entr" presetSubtype="4"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slide(fromBottom)">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animBg="1"/>
      <p:bldP spid="10" grpId="0" animBg="1"/>
      <p:bldP spid="19" grpId="0" animBg="1"/>
      <p:bldP spid="20" grpId="0"/>
      <p:bldP spid="21" grpId="0" animBg="1"/>
      <p:bldP spid="22" grpId="0"/>
      <p:bldP spid="23" grpId="0" animBg="1"/>
      <p:bldP spid="24" grpId="0"/>
      <p:bldP spid="25" grpId="0" animBg="1"/>
      <p:bldP spid="26" grpId="0" animBg="1"/>
      <p:bldP spid="27" grpId="0" animBg="1"/>
      <p:bldP spid="28" grpId="0"/>
      <p:bldP spid="29" grpId="0" animBg="1"/>
      <p:bldP spid="30" grpId="0" animBg="1"/>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实施步骤</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AutoShape 10"/>
          <p:cNvSpPr>
            <a:spLocks noChangeArrowheads="1"/>
          </p:cNvSpPr>
          <p:nvPr/>
        </p:nvSpPr>
        <p:spPr bwMode="auto">
          <a:xfrm rot="16200000">
            <a:off x="3922917" y="-621546"/>
            <a:ext cx="1398833" cy="7676197"/>
          </a:xfrm>
          <a:prstGeom prst="downArrow">
            <a:avLst>
              <a:gd name="adj1" fmla="val 49065"/>
              <a:gd name="adj2" fmla="val 44827"/>
            </a:avLst>
          </a:prstGeom>
          <a:solidFill>
            <a:srgbClr val="007E3D"/>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482305"/>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85000"/>
                      <a:lumOff val="15000"/>
                    </a:schemeClr>
                  </a:solidFill>
                  <a:latin typeface="微软雅黑" pitchFamily="34" charset="-122"/>
                  <a:ea typeface="微软雅黑" pitchFamily="34" charset="-122"/>
                </a:rPr>
                <a:t>写入文本</a:t>
              </a:r>
            </a:p>
          </p:txBody>
        </p:sp>
      </p:grpSp>
      <p:grpSp>
        <p:nvGrpSpPr>
          <p:cNvPr id="18" name="组合 46"/>
          <p:cNvGrpSpPr>
            <a:grpSpLocks/>
          </p:cNvGrpSpPr>
          <p:nvPr/>
        </p:nvGrpSpPr>
        <p:grpSpPr bwMode="auto">
          <a:xfrm>
            <a:off x="4320072" y="2517136"/>
            <a:ext cx="1701612" cy="1539687"/>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85000"/>
                      <a:lumOff val="15000"/>
                    </a:schemeClr>
                  </a:solidFill>
                  <a:latin typeface="微软雅黑" pitchFamily="34" charset="-122"/>
                  <a:ea typeface="微软雅黑" pitchFamily="34" charset="-122"/>
                </a:rPr>
                <a:t>写入文本</a:t>
              </a:r>
            </a:p>
          </p:txBody>
        </p:sp>
      </p:grpSp>
      <p:grpSp>
        <p:nvGrpSpPr>
          <p:cNvPr id="23" name="组合 51"/>
          <p:cNvGrpSpPr>
            <a:grpSpLocks/>
          </p:cNvGrpSpPr>
          <p:nvPr/>
        </p:nvGrpSpPr>
        <p:grpSpPr bwMode="auto">
          <a:xfrm>
            <a:off x="6038435" y="2482305"/>
            <a:ext cx="1701613" cy="1539687"/>
            <a:chOff x="1214414" y="2786058"/>
            <a:chExt cx="1935848" cy="1751017"/>
          </a:xfrm>
        </p:grpSpPr>
        <p:grpSp>
          <p:nvGrpSpPr>
            <p:cNvPr id="24" name="Group 6"/>
            <p:cNvGrpSpPr>
              <a:grpSpLocks/>
            </p:cNvGrpSpPr>
            <p:nvPr/>
          </p:nvGrpSpPr>
          <p:grpSpPr bwMode="auto">
            <a:xfrm>
              <a:off x="1295400" y="2786058"/>
              <a:ext cx="1753450" cy="1751017"/>
              <a:chOff x="1823" y="2371"/>
              <a:chExt cx="1801" cy="1801"/>
            </a:xfrm>
          </p:grpSpPr>
          <p:sp>
            <p:nvSpPr>
              <p:cNvPr id="2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chemeClr val="tx1">
                      <a:lumMod val="85000"/>
                      <a:lumOff val="15000"/>
                    </a:schemeClr>
                  </a:solidFill>
                  <a:latin typeface="微软雅黑" pitchFamily="34" charset="-122"/>
                  <a:ea typeface="微软雅黑" pitchFamily="34" charset="-122"/>
                </a:rPr>
                <a:t>写入文本</a:t>
              </a:r>
            </a:p>
          </p:txBody>
        </p:sp>
      </p:grpSp>
      <p:grpSp>
        <p:nvGrpSpPr>
          <p:cNvPr id="28" name="组合 40"/>
          <p:cNvGrpSpPr>
            <a:grpSpLocks/>
          </p:cNvGrpSpPr>
          <p:nvPr/>
        </p:nvGrpSpPr>
        <p:grpSpPr bwMode="auto">
          <a:xfrm>
            <a:off x="954624" y="2482305"/>
            <a:ext cx="1701613" cy="1539687"/>
            <a:chOff x="1214414" y="2786058"/>
            <a:chExt cx="1935848" cy="1751017"/>
          </a:xfrm>
        </p:grpSpPr>
        <p:grpSp>
          <p:nvGrpSpPr>
            <p:cNvPr id="29" name="Group 6"/>
            <p:cNvGrpSpPr>
              <a:grpSpLocks/>
            </p:cNvGrpSpPr>
            <p:nvPr/>
          </p:nvGrpSpPr>
          <p:grpSpPr bwMode="auto">
            <a:xfrm>
              <a:off x="1295400" y="2786058"/>
              <a:ext cx="1753450" cy="1751017"/>
              <a:chOff x="1823" y="2371"/>
              <a:chExt cx="1801" cy="1801"/>
            </a:xfrm>
          </p:grpSpPr>
          <p:sp>
            <p:nvSpPr>
              <p:cNvPr id="3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32" name="Oval 8"/>
              <p:cNvSpPr>
                <a:spLocks noChangeArrowheads="1"/>
              </p:cNvSpPr>
              <p:nvPr/>
            </p:nvSpPr>
            <p:spPr bwMode="auto">
              <a:xfrm>
                <a:off x="1946" y="2493"/>
                <a:ext cx="1556" cy="1556"/>
              </a:xfrm>
              <a:prstGeom prst="ellipse">
                <a:avLst/>
              </a:prstGeom>
              <a:solidFill>
                <a:srgbClr val="007E3D"/>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3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33" name="矩形标注 32"/>
          <p:cNvSpPr/>
          <p:nvPr/>
        </p:nvSpPr>
        <p:spPr>
          <a:xfrm>
            <a:off x="2950126" y="4300089"/>
            <a:ext cx="1477858" cy="45719"/>
          </a:xfrm>
          <a:prstGeom prst="wedgeRectCallout">
            <a:avLst>
              <a:gd name="adj1" fmla="val -17526"/>
              <a:gd name="adj2" fmla="val -509465"/>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矩形标注 33"/>
          <p:cNvSpPr/>
          <p:nvPr/>
        </p:nvSpPr>
        <p:spPr>
          <a:xfrm>
            <a:off x="1258968" y="2135685"/>
            <a:ext cx="1584840" cy="64140"/>
          </a:xfrm>
          <a:prstGeom prst="wedgeRectCallout">
            <a:avLst>
              <a:gd name="adj1" fmla="val -23398"/>
              <a:gd name="adj2" fmla="val 403291"/>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5" name="Rectangle 28"/>
          <p:cNvSpPr>
            <a:spLocks noChangeArrowheads="1"/>
          </p:cNvSpPr>
          <p:nvPr/>
        </p:nvSpPr>
        <p:spPr bwMode="auto">
          <a:xfrm>
            <a:off x="2929777" y="433819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6" name="Rectangle 28"/>
          <p:cNvSpPr>
            <a:spLocks noChangeArrowheads="1"/>
          </p:cNvSpPr>
          <p:nvPr/>
        </p:nvSpPr>
        <p:spPr bwMode="auto">
          <a:xfrm>
            <a:off x="1326040" y="159317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7" name="矩形标注 36"/>
          <p:cNvSpPr/>
          <p:nvPr/>
        </p:nvSpPr>
        <p:spPr>
          <a:xfrm>
            <a:off x="4571336" y="2135685"/>
            <a:ext cx="1584840" cy="64140"/>
          </a:xfrm>
          <a:prstGeom prst="wedgeRectCallout">
            <a:avLst>
              <a:gd name="adj1" fmla="val -23398"/>
              <a:gd name="adj2" fmla="val 403291"/>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8" name="Rectangle 28"/>
          <p:cNvSpPr>
            <a:spLocks noChangeArrowheads="1"/>
          </p:cNvSpPr>
          <p:nvPr/>
        </p:nvSpPr>
        <p:spPr bwMode="auto">
          <a:xfrm>
            <a:off x="4638408" y="1593172"/>
            <a:ext cx="1475159" cy="535531"/>
          </a:xfrm>
          <a:prstGeom prst="rect">
            <a:avLst/>
          </a:prstGeom>
          <a:noFill/>
          <a:ln>
            <a:noFill/>
          </a:ln>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9" name="矩形标注 38"/>
          <p:cNvSpPr/>
          <p:nvPr/>
        </p:nvSpPr>
        <p:spPr>
          <a:xfrm>
            <a:off x="6406510" y="4300089"/>
            <a:ext cx="1477858" cy="45719"/>
          </a:xfrm>
          <a:prstGeom prst="wedgeRectCallout">
            <a:avLst>
              <a:gd name="adj1" fmla="val -17526"/>
              <a:gd name="adj2" fmla="val -509465"/>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0" name="Rectangle 28"/>
          <p:cNvSpPr>
            <a:spLocks noChangeArrowheads="1"/>
          </p:cNvSpPr>
          <p:nvPr/>
        </p:nvSpPr>
        <p:spPr bwMode="auto">
          <a:xfrm>
            <a:off x="6386161" y="433819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30947694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000"/>
                            </p:stCondLst>
                            <p:childTnLst>
                              <p:par>
                                <p:cTn id="18" presetID="15"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1000" fill="hold"/>
                                        <p:tgtEl>
                                          <p:spTgt spid="28"/>
                                        </p:tgtEl>
                                        <p:attrNameLst>
                                          <p:attrName>ppt_w</p:attrName>
                                        </p:attrNameLst>
                                      </p:cBhvr>
                                      <p:tavLst>
                                        <p:tav tm="0">
                                          <p:val>
                                            <p:fltVal val="0"/>
                                          </p:val>
                                        </p:tav>
                                        <p:tav tm="100000">
                                          <p:val>
                                            <p:strVal val="#ppt_w"/>
                                          </p:val>
                                        </p:tav>
                                      </p:tavLst>
                                    </p:anim>
                                    <p:anim calcmode="lin" valueType="num">
                                      <p:cBhvr>
                                        <p:cTn id="21" dur="1000" fill="hold"/>
                                        <p:tgtEl>
                                          <p:spTgt spid="28"/>
                                        </p:tgtEl>
                                        <p:attrNameLst>
                                          <p:attrName>ppt_h</p:attrName>
                                        </p:attrNameLst>
                                      </p:cBhvr>
                                      <p:tavLst>
                                        <p:tav tm="0">
                                          <p:val>
                                            <p:fltVal val="0"/>
                                          </p:val>
                                        </p:tav>
                                        <p:tav tm="100000">
                                          <p:val>
                                            <p:strVal val="#ppt_h"/>
                                          </p:val>
                                        </p:tav>
                                      </p:tavLst>
                                    </p:anim>
                                    <p:anim calcmode="lin" valueType="num">
                                      <p:cBhvr>
                                        <p:cTn id="22"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2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25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 calcmode="lin" valueType="num">
                                      <p:cBhvr>
                                        <p:cTn id="2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8"/>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1000" fill="hold"/>
                                        <p:tgtEl>
                                          <p:spTgt spid="18"/>
                                        </p:tgtEl>
                                        <p:attrNameLst>
                                          <p:attrName>ppt_w</p:attrName>
                                        </p:attrNameLst>
                                      </p:cBhvr>
                                      <p:tavLst>
                                        <p:tav tm="0">
                                          <p:val>
                                            <p:fltVal val="0"/>
                                          </p:val>
                                        </p:tav>
                                        <p:tav tm="100000">
                                          <p:val>
                                            <p:strVal val="#ppt_w"/>
                                          </p:val>
                                        </p:tav>
                                      </p:tavLst>
                                    </p:anim>
                                    <p:anim calcmode="lin" valueType="num">
                                      <p:cBhvr>
                                        <p:cTn id="33" dur="1000" fill="hold"/>
                                        <p:tgtEl>
                                          <p:spTgt spid="18"/>
                                        </p:tgtEl>
                                        <p:attrNameLst>
                                          <p:attrName>ppt_h</p:attrName>
                                        </p:attrNameLst>
                                      </p:cBhvr>
                                      <p:tavLst>
                                        <p:tav tm="0">
                                          <p:val>
                                            <p:fltVal val="0"/>
                                          </p:val>
                                        </p:tav>
                                        <p:tav tm="100000">
                                          <p:val>
                                            <p:strVal val="#ppt_h"/>
                                          </p:val>
                                        </p:tav>
                                      </p:tavLst>
                                    </p:anim>
                                    <p:anim calcmode="lin" valueType="num">
                                      <p:cBhvr>
                                        <p:cTn id="34"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8"/>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nodeType="withEffect">
                                  <p:stCondLst>
                                    <p:cond delay="750"/>
                                  </p:stCondLst>
                                  <p:childTnLst>
                                    <p:set>
                                      <p:cBhvr>
                                        <p:cTn id="37" dur="1" fill="hold">
                                          <p:stCondLst>
                                            <p:cond delay="0"/>
                                          </p:stCondLst>
                                        </p:cTn>
                                        <p:tgtEl>
                                          <p:spTgt spid="23"/>
                                        </p:tgtEl>
                                        <p:attrNameLst>
                                          <p:attrName>style.visibility</p:attrName>
                                        </p:attrNameLst>
                                      </p:cBhvr>
                                      <p:to>
                                        <p:strVal val="visible"/>
                                      </p:to>
                                    </p:set>
                                    <p:anim calcmode="lin" valueType="num">
                                      <p:cBhvr>
                                        <p:cTn id="38" dur="1000" fill="hold"/>
                                        <p:tgtEl>
                                          <p:spTgt spid="23"/>
                                        </p:tgtEl>
                                        <p:attrNameLst>
                                          <p:attrName>ppt_w</p:attrName>
                                        </p:attrNameLst>
                                      </p:cBhvr>
                                      <p:tavLst>
                                        <p:tav tm="0">
                                          <p:val>
                                            <p:fltVal val="0"/>
                                          </p:val>
                                        </p:tav>
                                        <p:tav tm="100000">
                                          <p:val>
                                            <p:strVal val="#ppt_w"/>
                                          </p:val>
                                        </p:tav>
                                      </p:tavLst>
                                    </p:anim>
                                    <p:anim calcmode="lin" valueType="num">
                                      <p:cBhvr>
                                        <p:cTn id="39" dur="1000" fill="hold"/>
                                        <p:tgtEl>
                                          <p:spTgt spid="23"/>
                                        </p:tgtEl>
                                        <p:attrNameLst>
                                          <p:attrName>ppt_h</p:attrName>
                                        </p:attrNameLst>
                                      </p:cBhvr>
                                      <p:tavLst>
                                        <p:tav tm="0">
                                          <p:val>
                                            <p:fltVal val="0"/>
                                          </p:val>
                                        </p:tav>
                                        <p:tav tm="100000">
                                          <p:val>
                                            <p:strVal val="#ppt_h"/>
                                          </p:val>
                                        </p:tav>
                                      </p:tavLst>
                                    </p:anim>
                                    <p:anim calcmode="lin" valueType="num">
                                      <p:cBhvr>
                                        <p:cTn id="40"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23"/>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2750"/>
                            </p:stCondLst>
                            <p:childTnLst>
                              <p:par>
                                <p:cTn id="43" presetID="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additive="base">
                                        <p:cTn id="45" dur="500" fill="hold"/>
                                        <p:tgtEl>
                                          <p:spTgt spid="34"/>
                                        </p:tgtEl>
                                        <p:attrNameLst>
                                          <p:attrName>ppt_x</p:attrName>
                                        </p:attrNameLst>
                                      </p:cBhvr>
                                      <p:tavLst>
                                        <p:tav tm="0">
                                          <p:val>
                                            <p:strVal val="#ppt_x"/>
                                          </p:val>
                                        </p:tav>
                                        <p:tav tm="100000">
                                          <p:val>
                                            <p:strVal val="#ppt_x"/>
                                          </p:val>
                                        </p:tav>
                                      </p:tavLst>
                                    </p:anim>
                                    <p:anim calcmode="lin" valueType="num">
                                      <p:cBhvr additive="base">
                                        <p:cTn id="46" dur="500" fill="hold"/>
                                        <p:tgtEl>
                                          <p:spTgt spid="34"/>
                                        </p:tgtEl>
                                        <p:attrNameLst>
                                          <p:attrName>ppt_y</p:attrName>
                                        </p:attrNameLst>
                                      </p:cBhvr>
                                      <p:tavLst>
                                        <p:tav tm="0">
                                          <p:val>
                                            <p:strVal val="0-#ppt_h/2"/>
                                          </p:val>
                                        </p:tav>
                                        <p:tav tm="100000">
                                          <p:val>
                                            <p:strVal val="#ppt_y"/>
                                          </p:val>
                                        </p:tav>
                                      </p:tavLst>
                                    </p:anim>
                                  </p:childTnLst>
                                </p:cTn>
                              </p:par>
                            </p:childTnLst>
                          </p:cTn>
                        </p:par>
                        <p:par>
                          <p:cTn id="47" fill="hold">
                            <p:stCondLst>
                              <p:cond delay="3250"/>
                            </p:stCondLst>
                            <p:childTnLst>
                              <p:par>
                                <p:cTn id="48" presetID="32" presetClass="emph" presetSubtype="0" fill="hold" grpId="1" nodeType="afterEffect">
                                  <p:stCondLst>
                                    <p:cond delay="0"/>
                                  </p:stCondLst>
                                  <p:childTnLst>
                                    <p:animRot by="120000">
                                      <p:cBhvr>
                                        <p:cTn id="49" dur="50" fill="hold">
                                          <p:stCondLst>
                                            <p:cond delay="0"/>
                                          </p:stCondLst>
                                        </p:cTn>
                                        <p:tgtEl>
                                          <p:spTgt spid="34"/>
                                        </p:tgtEl>
                                        <p:attrNameLst>
                                          <p:attrName>r</p:attrName>
                                        </p:attrNameLst>
                                      </p:cBhvr>
                                    </p:animRot>
                                    <p:animRot by="-240000">
                                      <p:cBhvr>
                                        <p:cTn id="50" dur="100" fill="hold">
                                          <p:stCondLst>
                                            <p:cond delay="100"/>
                                          </p:stCondLst>
                                        </p:cTn>
                                        <p:tgtEl>
                                          <p:spTgt spid="34"/>
                                        </p:tgtEl>
                                        <p:attrNameLst>
                                          <p:attrName>r</p:attrName>
                                        </p:attrNameLst>
                                      </p:cBhvr>
                                    </p:animRot>
                                    <p:animRot by="240000">
                                      <p:cBhvr>
                                        <p:cTn id="51" dur="100" fill="hold">
                                          <p:stCondLst>
                                            <p:cond delay="200"/>
                                          </p:stCondLst>
                                        </p:cTn>
                                        <p:tgtEl>
                                          <p:spTgt spid="34"/>
                                        </p:tgtEl>
                                        <p:attrNameLst>
                                          <p:attrName>r</p:attrName>
                                        </p:attrNameLst>
                                      </p:cBhvr>
                                    </p:animRot>
                                    <p:animRot by="-240000">
                                      <p:cBhvr>
                                        <p:cTn id="52" dur="100" fill="hold">
                                          <p:stCondLst>
                                            <p:cond delay="300"/>
                                          </p:stCondLst>
                                        </p:cTn>
                                        <p:tgtEl>
                                          <p:spTgt spid="34"/>
                                        </p:tgtEl>
                                        <p:attrNameLst>
                                          <p:attrName>r</p:attrName>
                                        </p:attrNameLst>
                                      </p:cBhvr>
                                    </p:animRot>
                                    <p:animRot by="120000">
                                      <p:cBhvr>
                                        <p:cTn id="53" dur="100" fill="hold">
                                          <p:stCondLst>
                                            <p:cond delay="400"/>
                                          </p:stCondLst>
                                        </p:cTn>
                                        <p:tgtEl>
                                          <p:spTgt spid="34"/>
                                        </p:tgtEl>
                                        <p:attrNameLst>
                                          <p:attrName>r</p:attrName>
                                        </p:attrNameLst>
                                      </p:cBhvr>
                                    </p:animRot>
                                  </p:childTnLst>
                                </p:cTn>
                              </p:par>
                            </p:childTnLst>
                          </p:cTn>
                        </p:par>
                        <p:par>
                          <p:cTn id="54" fill="hold">
                            <p:stCondLst>
                              <p:cond delay="3750"/>
                            </p:stCondLst>
                            <p:childTnLst>
                              <p:par>
                                <p:cTn id="55" presetID="18" presetClass="entr" presetSubtype="9"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strips(upLeft)">
                                      <p:cBhvr>
                                        <p:cTn id="57" dur="500"/>
                                        <p:tgtEl>
                                          <p:spTgt spid="36"/>
                                        </p:tgtEl>
                                      </p:cBhvr>
                                    </p:animEffect>
                                  </p:childTnLst>
                                </p:cTn>
                              </p:par>
                            </p:childTnLst>
                          </p:cTn>
                        </p:par>
                        <p:par>
                          <p:cTn id="58" fill="hold">
                            <p:stCondLst>
                              <p:cond delay="4250"/>
                            </p:stCondLst>
                            <p:childTnLst>
                              <p:par>
                                <p:cTn id="59" presetID="2" presetClass="entr" presetSubtype="4"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1+#ppt_h/2"/>
                                          </p:val>
                                        </p:tav>
                                        <p:tav tm="100000">
                                          <p:val>
                                            <p:strVal val="#ppt_y"/>
                                          </p:val>
                                        </p:tav>
                                      </p:tavLst>
                                    </p:anim>
                                  </p:childTnLst>
                                </p:cTn>
                              </p:par>
                            </p:childTnLst>
                          </p:cTn>
                        </p:par>
                        <p:par>
                          <p:cTn id="63" fill="hold">
                            <p:stCondLst>
                              <p:cond delay="4750"/>
                            </p:stCondLst>
                            <p:childTnLst>
                              <p:par>
                                <p:cTn id="64" presetID="32" presetClass="emph" presetSubtype="0" fill="hold" grpId="1" nodeType="afterEffect">
                                  <p:stCondLst>
                                    <p:cond delay="0"/>
                                  </p:stCondLst>
                                  <p:childTnLst>
                                    <p:animRot by="120000">
                                      <p:cBhvr>
                                        <p:cTn id="65" dur="50" fill="hold">
                                          <p:stCondLst>
                                            <p:cond delay="0"/>
                                          </p:stCondLst>
                                        </p:cTn>
                                        <p:tgtEl>
                                          <p:spTgt spid="33"/>
                                        </p:tgtEl>
                                        <p:attrNameLst>
                                          <p:attrName>r</p:attrName>
                                        </p:attrNameLst>
                                      </p:cBhvr>
                                    </p:animRot>
                                    <p:animRot by="-240000">
                                      <p:cBhvr>
                                        <p:cTn id="66" dur="100" fill="hold">
                                          <p:stCondLst>
                                            <p:cond delay="100"/>
                                          </p:stCondLst>
                                        </p:cTn>
                                        <p:tgtEl>
                                          <p:spTgt spid="33"/>
                                        </p:tgtEl>
                                        <p:attrNameLst>
                                          <p:attrName>r</p:attrName>
                                        </p:attrNameLst>
                                      </p:cBhvr>
                                    </p:animRot>
                                    <p:animRot by="240000">
                                      <p:cBhvr>
                                        <p:cTn id="67" dur="100" fill="hold">
                                          <p:stCondLst>
                                            <p:cond delay="200"/>
                                          </p:stCondLst>
                                        </p:cTn>
                                        <p:tgtEl>
                                          <p:spTgt spid="33"/>
                                        </p:tgtEl>
                                        <p:attrNameLst>
                                          <p:attrName>r</p:attrName>
                                        </p:attrNameLst>
                                      </p:cBhvr>
                                    </p:animRot>
                                    <p:animRot by="-240000">
                                      <p:cBhvr>
                                        <p:cTn id="68" dur="100" fill="hold">
                                          <p:stCondLst>
                                            <p:cond delay="300"/>
                                          </p:stCondLst>
                                        </p:cTn>
                                        <p:tgtEl>
                                          <p:spTgt spid="33"/>
                                        </p:tgtEl>
                                        <p:attrNameLst>
                                          <p:attrName>r</p:attrName>
                                        </p:attrNameLst>
                                      </p:cBhvr>
                                    </p:animRot>
                                    <p:animRot by="120000">
                                      <p:cBhvr>
                                        <p:cTn id="69" dur="100" fill="hold">
                                          <p:stCondLst>
                                            <p:cond delay="400"/>
                                          </p:stCondLst>
                                        </p:cTn>
                                        <p:tgtEl>
                                          <p:spTgt spid="33"/>
                                        </p:tgtEl>
                                        <p:attrNameLst>
                                          <p:attrName>r</p:attrName>
                                        </p:attrNameLst>
                                      </p:cBhvr>
                                    </p:animRot>
                                  </p:childTnLst>
                                </p:cTn>
                              </p:par>
                            </p:childTnLst>
                          </p:cTn>
                        </p:par>
                        <p:par>
                          <p:cTn id="70" fill="hold">
                            <p:stCondLst>
                              <p:cond delay="5250"/>
                            </p:stCondLst>
                            <p:childTnLst>
                              <p:par>
                                <p:cTn id="71" presetID="18" presetClass="entr" presetSubtype="9"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strips(upLeft)">
                                      <p:cBhvr>
                                        <p:cTn id="73" dur="500"/>
                                        <p:tgtEl>
                                          <p:spTgt spid="35"/>
                                        </p:tgtEl>
                                      </p:cBhvr>
                                    </p:animEffect>
                                  </p:childTnLst>
                                </p:cTn>
                              </p:par>
                            </p:childTnLst>
                          </p:cTn>
                        </p:par>
                        <p:par>
                          <p:cTn id="74" fill="hold">
                            <p:stCondLst>
                              <p:cond delay="5750"/>
                            </p:stCondLst>
                            <p:childTnLst>
                              <p:par>
                                <p:cTn id="75" presetID="2" presetClass="entr" presetSubtype="1" fill="hold" grpId="0" nodeType="afterEffect">
                                  <p:stCondLst>
                                    <p:cond delay="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fill="hold"/>
                                        <p:tgtEl>
                                          <p:spTgt spid="37"/>
                                        </p:tgtEl>
                                        <p:attrNameLst>
                                          <p:attrName>ppt_x</p:attrName>
                                        </p:attrNameLst>
                                      </p:cBhvr>
                                      <p:tavLst>
                                        <p:tav tm="0">
                                          <p:val>
                                            <p:strVal val="#ppt_x"/>
                                          </p:val>
                                        </p:tav>
                                        <p:tav tm="100000">
                                          <p:val>
                                            <p:strVal val="#ppt_x"/>
                                          </p:val>
                                        </p:tav>
                                      </p:tavLst>
                                    </p:anim>
                                    <p:anim calcmode="lin" valueType="num">
                                      <p:cBhvr additive="base">
                                        <p:cTn id="78" dur="500" fill="hold"/>
                                        <p:tgtEl>
                                          <p:spTgt spid="37"/>
                                        </p:tgtEl>
                                        <p:attrNameLst>
                                          <p:attrName>ppt_y</p:attrName>
                                        </p:attrNameLst>
                                      </p:cBhvr>
                                      <p:tavLst>
                                        <p:tav tm="0">
                                          <p:val>
                                            <p:strVal val="0-#ppt_h/2"/>
                                          </p:val>
                                        </p:tav>
                                        <p:tav tm="100000">
                                          <p:val>
                                            <p:strVal val="#ppt_y"/>
                                          </p:val>
                                        </p:tav>
                                      </p:tavLst>
                                    </p:anim>
                                  </p:childTnLst>
                                </p:cTn>
                              </p:par>
                            </p:childTnLst>
                          </p:cTn>
                        </p:par>
                        <p:par>
                          <p:cTn id="79" fill="hold">
                            <p:stCondLst>
                              <p:cond delay="6250"/>
                            </p:stCondLst>
                            <p:childTnLst>
                              <p:par>
                                <p:cTn id="80" presetID="32" presetClass="emph" presetSubtype="0" fill="hold" grpId="1" nodeType="afterEffect">
                                  <p:stCondLst>
                                    <p:cond delay="0"/>
                                  </p:stCondLst>
                                  <p:childTnLst>
                                    <p:animRot by="120000">
                                      <p:cBhvr>
                                        <p:cTn id="81" dur="50" fill="hold">
                                          <p:stCondLst>
                                            <p:cond delay="0"/>
                                          </p:stCondLst>
                                        </p:cTn>
                                        <p:tgtEl>
                                          <p:spTgt spid="37"/>
                                        </p:tgtEl>
                                        <p:attrNameLst>
                                          <p:attrName>r</p:attrName>
                                        </p:attrNameLst>
                                      </p:cBhvr>
                                    </p:animRot>
                                    <p:animRot by="-240000">
                                      <p:cBhvr>
                                        <p:cTn id="82" dur="100" fill="hold">
                                          <p:stCondLst>
                                            <p:cond delay="100"/>
                                          </p:stCondLst>
                                        </p:cTn>
                                        <p:tgtEl>
                                          <p:spTgt spid="37"/>
                                        </p:tgtEl>
                                        <p:attrNameLst>
                                          <p:attrName>r</p:attrName>
                                        </p:attrNameLst>
                                      </p:cBhvr>
                                    </p:animRot>
                                    <p:animRot by="240000">
                                      <p:cBhvr>
                                        <p:cTn id="83" dur="100" fill="hold">
                                          <p:stCondLst>
                                            <p:cond delay="200"/>
                                          </p:stCondLst>
                                        </p:cTn>
                                        <p:tgtEl>
                                          <p:spTgt spid="37"/>
                                        </p:tgtEl>
                                        <p:attrNameLst>
                                          <p:attrName>r</p:attrName>
                                        </p:attrNameLst>
                                      </p:cBhvr>
                                    </p:animRot>
                                    <p:animRot by="-240000">
                                      <p:cBhvr>
                                        <p:cTn id="84" dur="100" fill="hold">
                                          <p:stCondLst>
                                            <p:cond delay="300"/>
                                          </p:stCondLst>
                                        </p:cTn>
                                        <p:tgtEl>
                                          <p:spTgt spid="37"/>
                                        </p:tgtEl>
                                        <p:attrNameLst>
                                          <p:attrName>r</p:attrName>
                                        </p:attrNameLst>
                                      </p:cBhvr>
                                    </p:animRot>
                                    <p:animRot by="120000">
                                      <p:cBhvr>
                                        <p:cTn id="85" dur="100" fill="hold">
                                          <p:stCondLst>
                                            <p:cond delay="400"/>
                                          </p:stCondLst>
                                        </p:cTn>
                                        <p:tgtEl>
                                          <p:spTgt spid="37"/>
                                        </p:tgtEl>
                                        <p:attrNameLst>
                                          <p:attrName>r</p:attrName>
                                        </p:attrNameLst>
                                      </p:cBhvr>
                                    </p:animRot>
                                  </p:childTnLst>
                                </p:cTn>
                              </p:par>
                            </p:childTnLst>
                          </p:cTn>
                        </p:par>
                        <p:par>
                          <p:cTn id="86" fill="hold">
                            <p:stCondLst>
                              <p:cond delay="6750"/>
                            </p:stCondLst>
                            <p:childTnLst>
                              <p:par>
                                <p:cTn id="87" presetID="18" presetClass="entr" presetSubtype="9"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upLeft)">
                                      <p:cBhvr>
                                        <p:cTn id="89" dur="500"/>
                                        <p:tgtEl>
                                          <p:spTgt spid="38"/>
                                        </p:tgtEl>
                                      </p:cBhvr>
                                    </p:animEffect>
                                  </p:childTnLst>
                                </p:cTn>
                              </p:par>
                            </p:childTnLst>
                          </p:cTn>
                        </p:par>
                        <p:par>
                          <p:cTn id="90" fill="hold">
                            <p:stCondLst>
                              <p:cond delay="7250"/>
                            </p:stCondLst>
                            <p:childTnLst>
                              <p:par>
                                <p:cTn id="91" presetID="2" presetClass="entr" presetSubtype="4"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500" fill="hold"/>
                                        <p:tgtEl>
                                          <p:spTgt spid="39"/>
                                        </p:tgtEl>
                                        <p:attrNameLst>
                                          <p:attrName>ppt_x</p:attrName>
                                        </p:attrNameLst>
                                      </p:cBhvr>
                                      <p:tavLst>
                                        <p:tav tm="0">
                                          <p:val>
                                            <p:strVal val="#ppt_x"/>
                                          </p:val>
                                        </p:tav>
                                        <p:tav tm="100000">
                                          <p:val>
                                            <p:strVal val="#ppt_x"/>
                                          </p:val>
                                        </p:tav>
                                      </p:tavLst>
                                    </p:anim>
                                    <p:anim calcmode="lin" valueType="num">
                                      <p:cBhvr additive="base">
                                        <p:cTn id="94" dur="500" fill="hold"/>
                                        <p:tgtEl>
                                          <p:spTgt spid="39"/>
                                        </p:tgtEl>
                                        <p:attrNameLst>
                                          <p:attrName>ppt_y</p:attrName>
                                        </p:attrNameLst>
                                      </p:cBhvr>
                                      <p:tavLst>
                                        <p:tav tm="0">
                                          <p:val>
                                            <p:strVal val="1+#ppt_h/2"/>
                                          </p:val>
                                        </p:tav>
                                        <p:tav tm="100000">
                                          <p:val>
                                            <p:strVal val="#ppt_y"/>
                                          </p:val>
                                        </p:tav>
                                      </p:tavLst>
                                    </p:anim>
                                  </p:childTnLst>
                                </p:cTn>
                              </p:par>
                            </p:childTnLst>
                          </p:cTn>
                        </p:par>
                        <p:par>
                          <p:cTn id="95" fill="hold">
                            <p:stCondLst>
                              <p:cond delay="7750"/>
                            </p:stCondLst>
                            <p:childTnLst>
                              <p:par>
                                <p:cTn id="96" presetID="32" presetClass="emph" presetSubtype="0" fill="hold" grpId="1" nodeType="afterEffect">
                                  <p:stCondLst>
                                    <p:cond delay="0"/>
                                  </p:stCondLst>
                                  <p:childTnLst>
                                    <p:animRot by="120000">
                                      <p:cBhvr>
                                        <p:cTn id="97" dur="50" fill="hold">
                                          <p:stCondLst>
                                            <p:cond delay="0"/>
                                          </p:stCondLst>
                                        </p:cTn>
                                        <p:tgtEl>
                                          <p:spTgt spid="39"/>
                                        </p:tgtEl>
                                        <p:attrNameLst>
                                          <p:attrName>r</p:attrName>
                                        </p:attrNameLst>
                                      </p:cBhvr>
                                    </p:animRot>
                                    <p:animRot by="-240000">
                                      <p:cBhvr>
                                        <p:cTn id="98" dur="100" fill="hold">
                                          <p:stCondLst>
                                            <p:cond delay="100"/>
                                          </p:stCondLst>
                                        </p:cTn>
                                        <p:tgtEl>
                                          <p:spTgt spid="39"/>
                                        </p:tgtEl>
                                        <p:attrNameLst>
                                          <p:attrName>r</p:attrName>
                                        </p:attrNameLst>
                                      </p:cBhvr>
                                    </p:animRot>
                                    <p:animRot by="240000">
                                      <p:cBhvr>
                                        <p:cTn id="99" dur="100" fill="hold">
                                          <p:stCondLst>
                                            <p:cond delay="200"/>
                                          </p:stCondLst>
                                        </p:cTn>
                                        <p:tgtEl>
                                          <p:spTgt spid="39"/>
                                        </p:tgtEl>
                                        <p:attrNameLst>
                                          <p:attrName>r</p:attrName>
                                        </p:attrNameLst>
                                      </p:cBhvr>
                                    </p:animRot>
                                    <p:animRot by="-240000">
                                      <p:cBhvr>
                                        <p:cTn id="100" dur="100" fill="hold">
                                          <p:stCondLst>
                                            <p:cond delay="300"/>
                                          </p:stCondLst>
                                        </p:cTn>
                                        <p:tgtEl>
                                          <p:spTgt spid="39"/>
                                        </p:tgtEl>
                                        <p:attrNameLst>
                                          <p:attrName>r</p:attrName>
                                        </p:attrNameLst>
                                      </p:cBhvr>
                                    </p:animRot>
                                    <p:animRot by="120000">
                                      <p:cBhvr>
                                        <p:cTn id="101" dur="100" fill="hold">
                                          <p:stCondLst>
                                            <p:cond delay="400"/>
                                          </p:stCondLst>
                                        </p:cTn>
                                        <p:tgtEl>
                                          <p:spTgt spid="39"/>
                                        </p:tgtEl>
                                        <p:attrNameLst>
                                          <p:attrName>r</p:attrName>
                                        </p:attrNameLst>
                                      </p:cBhvr>
                                    </p:animRot>
                                  </p:childTnLst>
                                </p:cTn>
                              </p:par>
                            </p:childTnLst>
                          </p:cTn>
                        </p:par>
                        <p:par>
                          <p:cTn id="102" fill="hold">
                            <p:stCondLst>
                              <p:cond delay="8250"/>
                            </p:stCondLst>
                            <p:childTnLst>
                              <p:par>
                                <p:cTn id="103" presetID="18" presetClass="entr" presetSubtype="9" fill="hold" grpId="0"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strips(upLeft)">
                                      <p:cBhvr>
                                        <p:cTn id="105" dur="500"/>
                                        <p:tgtEl>
                                          <p:spTgt spid="40"/>
                                        </p:tgtEl>
                                      </p:cBhvr>
                                    </p:animEffect>
                                  </p:childTnLst>
                                </p:cTn>
                              </p:par>
                            </p:childTnLst>
                          </p:cTn>
                        </p:par>
                        <p:par>
                          <p:cTn id="106" fill="hold">
                            <p:stCondLst>
                              <p:cond delay="8750"/>
                            </p:stCondLst>
                            <p:childTnLst>
                              <p:par>
                                <p:cTn id="107" presetID="2" presetClass="exit" presetSubtype="2" fill="hold" grpId="1" nodeType="afterEffect">
                                  <p:stCondLst>
                                    <p:cond delay="0"/>
                                  </p:stCondLst>
                                  <p:childTnLst>
                                    <p:anim calcmode="lin" valueType="num">
                                      <p:cBhvr additive="base">
                                        <p:cTn id="108" dur="500"/>
                                        <p:tgtEl>
                                          <p:spTgt spid="7"/>
                                        </p:tgtEl>
                                        <p:attrNameLst>
                                          <p:attrName>ppt_x</p:attrName>
                                        </p:attrNameLst>
                                      </p:cBhvr>
                                      <p:tavLst>
                                        <p:tav tm="0">
                                          <p:val>
                                            <p:strVal val="ppt_x"/>
                                          </p:val>
                                        </p:tav>
                                        <p:tav tm="100000">
                                          <p:val>
                                            <p:strVal val="1+ppt_w/2"/>
                                          </p:val>
                                        </p:tav>
                                      </p:tavLst>
                                    </p:anim>
                                    <p:anim calcmode="lin" valueType="num">
                                      <p:cBhvr additive="base">
                                        <p:cTn id="109" dur="500"/>
                                        <p:tgtEl>
                                          <p:spTgt spid="7"/>
                                        </p:tgtEl>
                                        <p:attrNameLst>
                                          <p:attrName>ppt_y</p:attrName>
                                        </p:attrNameLst>
                                      </p:cBhvr>
                                      <p:tavLst>
                                        <p:tav tm="0">
                                          <p:val>
                                            <p:strVal val="ppt_y"/>
                                          </p:val>
                                        </p:tav>
                                        <p:tav tm="100000">
                                          <p:val>
                                            <p:strVal val="ppt_y"/>
                                          </p:val>
                                        </p:tav>
                                      </p:tavLst>
                                    </p:anim>
                                    <p:set>
                                      <p:cBhvr>
                                        <p:cTn id="110" dur="1" fill="hold">
                                          <p:stCondLst>
                                            <p:cond delay="499"/>
                                          </p:stCondLst>
                                        </p:cTn>
                                        <p:tgtEl>
                                          <p:spTgt spid="7"/>
                                        </p:tgtEl>
                                        <p:attrNameLst>
                                          <p:attrName>style.visibility</p:attrName>
                                        </p:attrNameLst>
                                      </p:cBhvr>
                                      <p:to>
                                        <p:strVal val="hidden"/>
                                      </p:to>
                                    </p:set>
                                  </p:childTnLst>
                                </p:cTn>
                              </p:par>
                            </p:childTnLst>
                          </p:cTn>
                        </p:par>
                        <p:par>
                          <p:cTn id="111" fill="hold">
                            <p:stCondLst>
                              <p:cond delay="9250"/>
                            </p:stCondLst>
                            <p:childTnLst>
                              <p:par>
                                <p:cTn id="112" presetID="52" presetClass="exit" presetSubtype="0" fill="hold" nodeType="afterEffect">
                                  <p:stCondLst>
                                    <p:cond delay="0"/>
                                  </p:stCondLst>
                                  <p:childTnLst>
                                    <p:animScale>
                                      <p:cBhvr>
                                        <p:cTn id="113" dur="1000" accel="50000">
                                          <p:stCondLst>
                                            <p:cond delay="0"/>
                                          </p:stCondLst>
                                        </p:cTn>
                                        <p:tgtEl>
                                          <p:spTgt spid="2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4" dur="1000" accel="50000">
                                          <p:stCondLst>
                                            <p:cond delay="0"/>
                                          </p:stCondLst>
                                        </p:cTn>
                                        <p:tgtEl>
                                          <p:spTgt spid="28"/>
                                        </p:tgtEl>
                                        <p:attrNameLst>
                                          <p:attrName>ppt_x</p:attrName>
                                          <p:attrName>ppt_y</p:attrName>
                                        </p:attrNameLst>
                                      </p:cBhvr>
                                    </p:animMotion>
                                    <p:animEffect transition="out" filter="fade">
                                      <p:cBhvr>
                                        <p:cTn id="115" dur="1000"/>
                                        <p:tgtEl>
                                          <p:spTgt spid="28"/>
                                        </p:tgtEl>
                                      </p:cBhvr>
                                    </p:animEffect>
                                    <p:set>
                                      <p:cBhvr>
                                        <p:cTn id="116" dur="1" fill="hold">
                                          <p:stCondLst>
                                            <p:cond delay="999"/>
                                          </p:stCondLst>
                                        </p:cTn>
                                        <p:tgtEl>
                                          <p:spTgt spid="28"/>
                                        </p:tgtEl>
                                        <p:attrNameLst>
                                          <p:attrName>style.visibility</p:attrName>
                                        </p:attrNameLst>
                                      </p:cBhvr>
                                      <p:to>
                                        <p:strVal val="hidden"/>
                                      </p:to>
                                    </p:set>
                                  </p:childTnLst>
                                </p:cTn>
                              </p:par>
                              <p:par>
                                <p:cTn id="117" presetID="52" presetClass="exit" presetSubtype="0" fill="hold" nodeType="withEffect">
                                  <p:stCondLst>
                                    <p:cond delay="250"/>
                                  </p:stCondLst>
                                  <p:childTnLst>
                                    <p:animScale>
                                      <p:cBhvr>
                                        <p:cTn id="118"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8"/>
                                        </p:tgtEl>
                                        <p:attrNameLst>
                                          <p:attrName>ppt_x</p:attrName>
                                          <p:attrName>ppt_y</p:attrName>
                                        </p:attrNameLst>
                                      </p:cBhvr>
                                    </p:animMotion>
                                    <p:animEffect transition="out" filter="fade">
                                      <p:cBhvr>
                                        <p:cTn id="120" dur="1000"/>
                                        <p:tgtEl>
                                          <p:spTgt spid="8"/>
                                        </p:tgtEl>
                                      </p:cBhvr>
                                    </p:animEffect>
                                    <p:set>
                                      <p:cBhvr>
                                        <p:cTn id="121" dur="1" fill="hold">
                                          <p:stCondLst>
                                            <p:cond delay="999"/>
                                          </p:stCondLst>
                                        </p:cTn>
                                        <p:tgtEl>
                                          <p:spTgt spid="8"/>
                                        </p:tgtEl>
                                        <p:attrNameLst>
                                          <p:attrName>style.visibility</p:attrName>
                                        </p:attrNameLst>
                                      </p:cBhvr>
                                      <p:to>
                                        <p:strVal val="hidden"/>
                                      </p:to>
                                    </p:set>
                                  </p:childTnLst>
                                </p:cTn>
                              </p:par>
                              <p:par>
                                <p:cTn id="122" presetID="52" presetClass="exit" presetSubtype="0" fill="hold" nodeType="withEffect">
                                  <p:stCondLst>
                                    <p:cond delay="500"/>
                                  </p:stCondLst>
                                  <p:childTnLst>
                                    <p:animScale>
                                      <p:cBhvr>
                                        <p:cTn id="123"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18"/>
                                        </p:tgtEl>
                                        <p:attrNameLst>
                                          <p:attrName>ppt_x</p:attrName>
                                          <p:attrName>ppt_y</p:attrName>
                                        </p:attrNameLst>
                                      </p:cBhvr>
                                    </p:animMotion>
                                    <p:animEffect transition="out" filter="fade">
                                      <p:cBhvr>
                                        <p:cTn id="125" dur="1000"/>
                                        <p:tgtEl>
                                          <p:spTgt spid="18"/>
                                        </p:tgtEl>
                                      </p:cBhvr>
                                    </p:animEffect>
                                    <p:set>
                                      <p:cBhvr>
                                        <p:cTn id="126" dur="1" fill="hold">
                                          <p:stCondLst>
                                            <p:cond delay="999"/>
                                          </p:stCondLst>
                                        </p:cTn>
                                        <p:tgtEl>
                                          <p:spTgt spid="18"/>
                                        </p:tgtEl>
                                        <p:attrNameLst>
                                          <p:attrName>style.visibility</p:attrName>
                                        </p:attrNameLst>
                                      </p:cBhvr>
                                      <p:to>
                                        <p:strVal val="hidden"/>
                                      </p:to>
                                    </p:set>
                                  </p:childTnLst>
                                </p:cTn>
                              </p:par>
                              <p:par>
                                <p:cTn id="127" presetID="52" presetClass="exit" presetSubtype="0" fill="hold" nodeType="withEffect">
                                  <p:stCondLst>
                                    <p:cond delay="750"/>
                                  </p:stCondLst>
                                  <p:childTnLst>
                                    <p:animScale>
                                      <p:cBhvr>
                                        <p:cTn id="128" dur="1000" accel="50000">
                                          <p:stCondLst>
                                            <p:cond delay="0"/>
                                          </p:stCondLst>
                                        </p:cTn>
                                        <p:tgtEl>
                                          <p:spTgt spid="2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23"/>
                                        </p:tgtEl>
                                        <p:attrNameLst>
                                          <p:attrName>ppt_x</p:attrName>
                                          <p:attrName>ppt_y</p:attrName>
                                        </p:attrNameLst>
                                      </p:cBhvr>
                                    </p:animMotion>
                                    <p:animEffect transition="out" filter="fade">
                                      <p:cBhvr>
                                        <p:cTn id="130" dur="1000"/>
                                        <p:tgtEl>
                                          <p:spTgt spid="23"/>
                                        </p:tgtEl>
                                      </p:cBhvr>
                                    </p:animEffect>
                                    <p:set>
                                      <p:cBhvr>
                                        <p:cTn id="131" dur="1" fill="hold">
                                          <p:stCondLst>
                                            <p:cond delay="999"/>
                                          </p:stCondLst>
                                        </p:cTn>
                                        <p:tgtEl>
                                          <p:spTgt spid="23"/>
                                        </p:tgtEl>
                                        <p:attrNameLst>
                                          <p:attrName>style.visibility</p:attrName>
                                        </p:attrNameLst>
                                      </p:cBhvr>
                                      <p:to>
                                        <p:strVal val="hidden"/>
                                      </p:to>
                                    </p:set>
                                  </p:childTnLst>
                                </p:cTn>
                              </p:par>
                            </p:childTnLst>
                          </p:cTn>
                        </p:par>
                        <p:par>
                          <p:cTn id="132" fill="hold">
                            <p:stCondLst>
                              <p:cond delay="11000"/>
                            </p:stCondLst>
                            <p:childTnLst>
                              <p:par>
                                <p:cTn id="133" presetID="2" presetClass="exit" presetSubtype="4" fill="hold" grpId="2" nodeType="afterEffect">
                                  <p:stCondLst>
                                    <p:cond delay="0"/>
                                  </p:stCondLst>
                                  <p:childTnLst>
                                    <p:anim calcmode="lin" valueType="num">
                                      <p:cBhvr additive="base">
                                        <p:cTn id="134" dur="500"/>
                                        <p:tgtEl>
                                          <p:spTgt spid="34"/>
                                        </p:tgtEl>
                                        <p:attrNameLst>
                                          <p:attrName>ppt_x</p:attrName>
                                        </p:attrNameLst>
                                      </p:cBhvr>
                                      <p:tavLst>
                                        <p:tav tm="0">
                                          <p:val>
                                            <p:strVal val="ppt_x"/>
                                          </p:val>
                                        </p:tav>
                                        <p:tav tm="100000">
                                          <p:val>
                                            <p:strVal val="ppt_x"/>
                                          </p:val>
                                        </p:tav>
                                      </p:tavLst>
                                    </p:anim>
                                    <p:anim calcmode="lin" valueType="num">
                                      <p:cBhvr additive="base">
                                        <p:cTn id="135" dur="500"/>
                                        <p:tgtEl>
                                          <p:spTgt spid="34"/>
                                        </p:tgtEl>
                                        <p:attrNameLst>
                                          <p:attrName>ppt_y</p:attrName>
                                        </p:attrNameLst>
                                      </p:cBhvr>
                                      <p:tavLst>
                                        <p:tav tm="0">
                                          <p:val>
                                            <p:strVal val="ppt_y"/>
                                          </p:val>
                                        </p:tav>
                                        <p:tav tm="100000">
                                          <p:val>
                                            <p:strVal val="1+ppt_h/2"/>
                                          </p:val>
                                        </p:tav>
                                      </p:tavLst>
                                    </p:anim>
                                    <p:set>
                                      <p:cBhvr>
                                        <p:cTn id="136" dur="1" fill="hold">
                                          <p:stCondLst>
                                            <p:cond delay="499"/>
                                          </p:stCondLst>
                                        </p:cTn>
                                        <p:tgtEl>
                                          <p:spTgt spid="34"/>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500"/>
                                        <p:tgtEl>
                                          <p:spTgt spid="36"/>
                                        </p:tgtEl>
                                        <p:attrNameLst>
                                          <p:attrName>ppt_x</p:attrName>
                                        </p:attrNameLst>
                                      </p:cBhvr>
                                      <p:tavLst>
                                        <p:tav tm="0">
                                          <p:val>
                                            <p:strVal val="ppt_x"/>
                                          </p:val>
                                        </p:tav>
                                        <p:tav tm="100000">
                                          <p:val>
                                            <p:strVal val="ppt_x"/>
                                          </p:val>
                                        </p:tav>
                                      </p:tavLst>
                                    </p:anim>
                                    <p:anim calcmode="lin" valueType="num">
                                      <p:cBhvr additive="base">
                                        <p:cTn id="139" dur="500"/>
                                        <p:tgtEl>
                                          <p:spTgt spid="36"/>
                                        </p:tgtEl>
                                        <p:attrNameLst>
                                          <p:attrName>ppt_y</p:attrName>
                                        </p:attrNameLst>
                                      </p:cBhvr>
                                      <p:tavLst>
                                        <p:tav tm="0">
                                          <p:val>
                                            <p:strVal val="ppt_y"/>
                                          </p:val>
                                        </p:tav>
                                        <p:tav tm="100000">
                                          <p:val>
                                            <p:strVal val="1+ppt_h/2"/>
                                          </p:val>
                                        </p:tav>
                                      </p:tavLst>
                                    </p:anim>
                                    <p:set>
                                      <p:cBhvr>
                                        <p:cTn id="140" dur="1" fill="hold">
                                          <p:stCondLst>
                                            <p:cond delay="499"/>
                                          </p:stCondLst>
                                        </p:cTn>
                                        <p:tgtEl>
                                          <p:spTgt spid="36"/>
                                        </p:tgtEl>
                                        <p:attrNameLst>
                                          <p:attrName>style.visibility</p:attrName>
                                        </p:attrNameLst>
                                      </p:cBhvr>
                                      <p:to>
                                        <p:strVal val="hidden"/>
                                      </p:to>
                                    </p:set>
                                  </p:childTnLst>
                                </p:cTn>
                              </p:par>
                              <p:par>
                                <p:cTn id="141" presetID="2" presetClass="exit" presetSubtype="4" fill="hold" grpId="2" nodeType="withEffect">
                                  <p:stCondLst>
                                    <p:cond delay="0"/>
                                  </p:stCondLst>
                                  <p:childTnLst>
                                    <p:anim calcmode="lin" valueType="num">
                                      <p:cBhvr additive="base">
                                        <p:cTn id="142" dur="500"/>
                                        <p:tgtEl>
                                          <p:spTgt spid="37"/>
                                        </p:tgtEl>
                                        <p:attrNameLst>
                                          <p:attrName>ppt_x</p:attrName>
                                        </p:attrNameLst>
                                      </p:cBhvr>
                                      <p:tavLst>
                                        <p:tav tm="0">
                                          <p:val>
                                            <p:strVal val="ppt_x"/>
                                          </p:val>
                                        </p:tav>
                                        <p:tav tm="100000">
                                          <p:val>
                                            <p:strVal val="ppt_x"/>
                                          </p:val>
                                        </p:tav>
                                      </p:tavLst>
                                    </p:anim>
                                    <p:anim calcmode="lin" valueType="num">
                                      <p:cBhvr additive="base">
                                        <p:cTn id="143" dur="500"/>
                                        <p:tgtEl>
                                          <p:spTgt spid="37"/>
                                        </p:tgtEl>
                                        <p:attrNameLst>
                                          <p:attrName>ppt_y</p:attrName>
                                        </p:attrNameLst>
                                      </p:cBhvr>
                                      <p:tavLst>
                                        <p:tav tm="0">
                                          <p:val>
                                            <p:strVal val="ppt_y"/>
                                          </p:val>
                                        </p:tav>
                                        <p:tav tm="100000">
                                          <p:val>
                                            <p:strVal val="1+ppt_h/2"/>
                                          </p:val>
                                        </p:tav>
                                      </p:tavLst>
                                    </p:anim>
                                    <p:set>
                                      <p:cBhvr>
                                        <p:cTn id="144" dur="1" fill="hold">
                                          <p:stCondLst>
                                            <p:cond delay="499"/>
                                          </p:stCondLst>
                                        </p:cTn>
                                        <p:tgtEl>
                                          <p:spTgt spid="37"/>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500"/>
                                        <p:tgtEl>
                                          <p:spTgt spid="38"/>
                                        </p:tgtEl>
                                        <p:attrNameLst>
                                          <p:attrName>ppt_x</p:attrName>
                                        </p:attrNameLst>
                                      </p:cBhvr>
                                      <p:tavLst>
                                        <p:tav tm="0">
                                          <p:val>
                                            <p:strVal val="ppt_x"/>
                                          </p:val>
                                        </p:tav>
                                        <p:tav tm="100000">
                                          <p:val>
                                            <p:strVal val="ppt_x"/>
                                          </p:val>
                                        </p:tav>
                                      </p:tavLst>
                                    </p:anim>
                                    <p:anim calcmode="lin" valueType="num">
                                      <p:cBhvr additive="base">
                                        <p:cTn id="147" dur="500"/>
                                        <p:tgtEl>
                                          <p:spTgt spid="38"/>
                                        </p:tgtEl>
                                        <p:attrNameLst>
                                          <p:attrName>ppt_y</p:attrName>
                                        </p:attrNameLst>
                                      </p:cBhvr>
                                      <p:tavLst>
                                        <p:tav tm="0">
                                          <p:val>
                                            <p:strVal val="ppt_y"/>
                                          </p:val>
                                        </p:tav>
                                        <p:tav tm="100000">
                                          <p:val>
                                            <p:strVal val="1+ppt_h/2"/>
                                          </p:val>
                                        </p:tav>
                                      </p:tavLst>
                                    </p:anim>
                                    <p:set>
                                      <p:cBhvr>
                                        <p:cTn id="148" dur="1" fill="hold">
                                          <p:stCondLst>
                                            <p:cond delay="499"/>
                                          </p:stCondLst>
                                        </p:cTn>
                                        <p:tgtEl>
                                          <p:spTgt spid="38"/>
                                        </p:tgtEl>
                                        <p:attrNameLst>
                                          <p:attrName>style.visibility</p:attrName>
                                        </p:attrNameLst>
                                      </p:cBhvr>
                                      <p:to>
                                        <p:strVal val="hidden"/>
                                      </p:to>
                                    </p:set>
                                  </p:childTnLst>
                                </p:cTn>
                              </p:par>
                              <p:par>
                                <p:cTn id="149" presetID="2" presetClass="exit" presetSubtype="1" fill="hold" grpId="2" nodeType="withEffect">
                                  <p:stCondLst>
                                    <p:cond delay="0"/>
                                  </p:stCondLst>
                                  <p:childTnLst>
                                    <p:anim calcmode="lin" valueType="num">
                                      <p:cBhvr additive="base">
                                        <p:cTn id="150" dur="500"/>
                                        <p:tgtEl>
                                          <p:spTgt spid="33"/>
                                        </p:tgtEl>
                                        <p:attrNameLst>
                                          <p:attrName>ppt_x</p:attrName>
                                        </p:attrNameLst>
                                      </p:cBhvr>
                                      <p:tavLst>
                                        <p:tav tm="0">
                                          <p:val>
                                            <p:strVal val="ppt_x"/>
                                          </p:val>
                                        </p:tav>
                                        <p:tav tm="100000">
                                          <p:val>
                                            <p:strVal val="ppt_x"/>
                                          </p:val>
                                        </p:tav>
                                      </p:tavLst>
                                    </p:anim>
                                    <p:anim calcmode="lin" valueType="num">
                                      <p:cBhvr additive="base">
                                        <p:cTn id="151" dur="500"/>
                                        <p:tgtEl>
                                          <p:spTgt spid="33"/>
                                        </p:tgtEl>
                                        <p:attrNameLst>
                                          <p:attrName>ppt_y</p:attrName>
                                        </p:attrNameLst>
                                      </p:cBhvr>
                                      <p:tavLst>
                                        <p:tav tm="0">
                                          <p:val>
                                            <p:strVal val="ppt_y"/>
                                          </p:val>
                                        </p:tav>
                                        <p:tav tm="100000">
                                          <p:val>
                                            <p:strVal val="0-ppt_h/2"/>
                                          </p:val>
                                        </p:tav>
                                      </p:tavLst>
                                    </p:anim>
                                    <p:set>
                                      <p:cBhvr>
                                        <p:cTn id="152" dur="1" fill="hold">
                                          <p:stCondLst>
                                            <p:cond delay="499"/>
                                          </p:stCondLst>
                                        </p:cTn>
                                        <p:tgtEl>
                                          <p:spTgt spid="33"/>
                                        </p:tgtEl>
                                        <p:attrNameLst>
                                          <p:attrName>style.visibility</p:attrName>
                                        </p:attrNameLst>
                                      </p:cBhvr>
                                      <p:to>
                                        <p:strVal val="hidden"/>
                                      </p:to>
                                    </p:set>
                                  </p:childTnLst>
                                </p:cTn>
                              </p:par>
                              <p:par>
                                <p:cTn id="153" presetID="2" presetClass="exit" presetSubtype="1" fill="hold" grpId="1" nodeType="withEffect">
                                  <p:stCondLst>
                                    <p:cond delay="0"/>
                                  </p:stCondLst>
                                  <p:childTnLst>
                                    <p:anim calcmode="lin" valueType="num">
                                      <p:cBhvr additive="base">
                                        <p:cTn id="154" dur="500"/>
                                        <p:tgtEl>
                                          <p:spTgt spid="35"/>
                                        </p:tgtEl>
                                        <p:attrNameLst>
                                          <p:attrName>ppt_x</p:attrName>
                                        </p:attrNameLst>
                                      </p:cBhvr>
                                      <p:tavLst>
                                        <p:tav tm="0">
                                          <p:val>
                                            <p:strVal val="ppt_x"/>
                                          </p:val>
                                        </p:tav>
                                        <p:tav tm="100000">
                                          <p:val>
                                            <p:strVal val="ppt_x"/>
                                          </p:val>
                                        </p:tav>
                                      </p:tavLst>
                                    </p:anim>
                                    <p:anim calcmode="lin" valueType="num">
                                      <p:cBhvr additive="base">
                                        <p:cTn id="155" dur="500"/>
                                        <p:tgtEl>
                                          <p:spTgt spid="35"/>
                                        </p:tgtEl>
                                        <p:attrNameLst>
                                          <p:attrName>ppt_y</p:attrName>
                                        </p:attrNameLst>
                                      </p:cBhvr>
                                      <p:tavLst>
                                        <p:tav tm="0">
                                          <p:val>
                                            <p:strVal val="ppt_y"/>
                                          </p:val>
                                        </p:tav>
                                        <p:tav tm="100000">
                                          <p:val>
                                            <p:strVal val="0-ppt_h/2"/>
                                          </p:val>
                                        </p:tav>
                                      </p:tavLst>
                                    </p:anim>
                                    <p:set>
                                      <p:cBhvr>
                                        <p:cTn id="156" dur="1" fill="hold">
                                          <p:stCondLst>
                                            <p:cond delay="499"/>
                                          </p:stCondLst>
                                        </p:cTn>
                                        <p:tgtEl>
                                          <p:spTgt spid="35"/>
                                        </p:tgtEl>
                                        <p:attrNameLst>
                                          <p:attrName>style.visibility</p:attrName>
                                        </p:attrNameLst>
                                      </p:cBhvr>
                                      <p:to>
                                        <p:strVal val="hidden"/>
                                      </p:to>
                                    </p:set>
                                  </p:childTnLst>
                                </p:cTn>
                              </p:par>
                              <p:par>
                                <p:cTn id="157" presetID="2" presetClass="exit" presetSubtype="1" fill="hold" grpId="2" nodeType="withEffect">
                                  <p:stCondLst>
                                    <p:cond delay="0"/>
                                  </p:stCondLst>
                                  <p:childTnLst>
                                    <p:anim calcmode="lin" valueType="num">
                                      <p:cBhvr additive="base">
                                        <p:cTn id="158" dur="500"/>
                                        <p:tgtEl>
                                          <p:spTgt spid="39"/>
                                        </p:tgtEl>
                                        <p:attrNameLst>
                                          <p:attrName>ppt_x</p:attrName>
                                        </p:attrNameLst>
                                      </p:cBhvr>
                                      <p:tavLst>
                                        <p:tav tm="0">
                                          <p:val>
                                            <p:strVal val="ppt_x"/>
                                          </p:val>
                                        </p:tav>
                                        <p:tav tm="100000">
                                          <p:val>
                                            <p:strVal val="ppt_x"/>
                                          </p:val>
                                        </p:tav>
                                      </p:tavLst>
                                    </p:anim>
                                    <p:anim calcmode="lin" valueType="num">
                                      <p:cBhvr additive="base">
                                        <p:cTn id="159" dur="500"/>
                                        <p:tgtEl>
                                          <p:spTgt spid="39"/>
                                        </p:tgtEl>
                                        <p:attrNameLst>
                                          <p:attrName>ppt_y</p:attrName>
                                        </p:attrNameLst>
                                      </p:cBhvr>
                                      <p:tavLst>
                                        <p:tav tm="0">
                                          <p:val>
                                            <p:strVal val="ppt_y"/>
                                          </p:val>
                                        </p:tav>
                                        <p:tav tm="100000">
                                          <p:val>
                                            <p:strVal val="0-ppt_h/2"/>
                                          </p:val>
                                        </p:tav>
                                      </p:tavLst>
                                    </p:anim>
                                    <p:set>
                                      <p:cBhvr>
                                        <p:cTn id="160" dur="1" fill="hold">
                                          <p:stCondLst>
                                            <p:cond delay="499"/>
                                          </p:stCondLst>
                                        </p:cTn>
                                        <p:tgtEl>
                                          <p:spTgt spid="39"/>
                                        </p:tgtEl>
                                        <p:attrNameLst>
                                          <p:attrName>style.visibility</p:attrName>
                                        </p:attrNameLst>
                                      </p:cBhvr>
                                      <p:to>
                                        <p:strVal val="hidden"/>
                                      </p:to>
                                    </p:set>
                                  </p:childTnLst>
                                </p:cTn>
                              </p:par>
                              <p:par>
                                <p:cTn id="161" presetID="2" presetClass="exit" presetSubtype="1" fill="hold" grpId="1" nodeType="withEffect">
                                  <p:stCondLst>
                                    <p:cond delay="0"/>
                                  </p:stCondLst>
                                  <p:childTnLst>
                                    <p:anim calcmode="lin" valueType="num">
                                      <p:cBhvr additive="base">
                                        <p:cTn id="162" dur="500"/>
                                        <p:tgtEl>
                                          <p:spTgt spid="40"/>
                                        </p:tgtEl>
                                        <p:attrNameLst>
                                          <p:attrName>ppt_x</p:attrName>
                                        </p:attrNameLst>
                                      </p:cBhvr>
                                      <p:tavLst>
                                        <p:tav tm="0">
                                          <p:val>
                                            <p:strVal val="ppt_x"/>
                                          </p:val>
                                        </p:tav>
                                        <p:tav tm="100000">
                                          <p:val>
                                            <p:strVal val="ppt_x"/>
                                          </p:val>
                                        </p:tav>
                                      </p:tavLst>
                                    </p:anim>
                                    <p:anim calcmode="lin" valueType="num">
                                      <p:cBhvr additive="base">
                                        <p:cTn id="163" dur="500"/>
                                        <p:tgtEl>
                                          <p:spTgt spid="40"/>
                                        </p:tgtEl>
                                        <p:attrNameLst>
                                          <p:attrName>ppt_y</p:attrName>
                                        </p:attrNameLst>
                                      </p:cBhvr>
                                      <p:tavLst>
                                        <p:tav tm="0">
                                          <p:val>
                                            <p:strVal val="ppt_y"/>
                                          </p:val>
                                        </p:tav>
                                        <p:tav tm="100000">
                                          <p:val>
                                            <p:strVal val="0-ppt_h/2"/>
                                          </p:val>
                                        </p:tav>
                                      </p:tavLst>
                                    </p:anim>
                                    <p:set>
                                      <p:cBhvr>
                                        <p:cTn id="164" dur="1" fill="hold">
                                          <p:stCondLst>
                                            <p:cond delay="499"/>
                                          </p:stCondLst>
                                        </p:cTn>
                                        <p:tgtEl>
                                          <p:spTgt spid="4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7" grpId="1" animBg="1"/>
      <p:bldP spid="33" grpId="0" animBg="1"/>
      <p:bldP spid="33" grpId="1" animBg="1"/>
      <p:bldP spid="33" grpId="2" animBg="1"/>
      <p:bldP spid="34" grpId="0" animBg="1"/>
      <p:bldP spid="34" grpId="1" animBg="1"/>
      <p:bldP spid="34" grpId="2" animBg="1"/>
      <p:bldP spid="35" grpId="0"/>
      <p:bldP spid="35" grpId="1"/>
      <p:bldP spid="36" grpId="0"/>
      <p:bldP spid="36" grpId="1"/>
      <p:bldP spid="37" grpId="0" animBg="1"/>
      <p:bldP spid="37" grpId="1" animBg="1"/>
      <p:bldP spid="37" grpId="2" animBg="1"/>
      <p:bldP spid="38" grpId="0"/>
      <p:bldP spid="38" grpId="1"/>
      <p:bldP spid="39" grpId="0" animBg="1"/>
      <p:bldP spid="39" grpId="1" animBg="1"/>
      <p:bldP spid="39" grpId="2" animBg="1"/>
      <p:bldP spid="40" grpId="0"/>
      <p:bldP spid="40"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141577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保障措施</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0" name="对角圆角矩形 9"/>
          <p:cNvSpPr/>
          <p:nvPr/>
        </p:nvSpPr>
        <p:spPr>
          <a:xfrm>
            <a:off x="539553" y="3038531"/>
            <a:ext cx="1425644" cy="381387"/>
          </a:xfrm>
          <a:prstGeom prst="round2DiagRect">
            <a:avLst>
              <a:gd name="adj1" fmla="val 30205"/>
              <a:gd name="adj2" fmla="val 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1" name="对角圆角矩形 10"/>
          <p:cNvSpPr/>
          <p:nvPr/>
        </p:nvSpPr>
        <p:spPr>
          <a:xfrm>
            <a:off x="539553" y="3861694"/>
            <a:ext cx="1425644" cy="381387"/>
          </a:xfrm>
          <a:prstGeom prst="round2DiagRect">
            <a:avLst>
              <a:gd name="adj1" fmla="val 30205"/>
              <a:gd name="adj2" fmla="val 0"/>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2"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4009" y="2198385"/>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20107" y="3348117"/>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6579920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grpId="0" nodeType="afterEffect">
                                  <p:stCondLst>
                                    <p:cond delay="25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49" presetClass="entr" presetSubtype="0"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3750"/>
                            </p:stCondLst>
                            <p:childTnLst>
                              <p:par>
                                <p:cTn id="34" presetID="6" presetClass="emph" presetSubtype="0" fill="hold" nodeType="afterEffect">
                                  <p:stCondLst>
                                    <p:cond delay="0"/>
                                  </p:stCondLst>
                                  <p:childTnLst>
                                    <p:animScale>
                                      <p:cBhvr>
                                        <p:cTn id="35" dur="2000" fill="hold"/>
                                        <p:tgtEl>
                                          <p:spTgt spid="18"/>
                                        </p:tgtEl>
                                      </p:cBhvr>
                                      <p:by x="75000" y="75000"/>
                                    </p:animScale>
                                  </p:childTnLst>
                                </p:cTn>
                              </p:par>
                              <p:par>
                                <p:cTn id="36" presetID="56" presetClass="path" presetSubtype="0" accel="50000" decel="50000" fill="hold" nodeType="withEffect">
                                  <p:stCondLst>
                                    <p:cond delay="250"/>
                                  </p:stCondLst>
                                  <p:childTnLst>
                                    <p:animMotion origin="layout" path="M 3.88889E-6 -2.22222E-6 L -0.07848 -0.26611 " pathEditMode="relative" rAng="0" ptsTypes="AA">
                                      <p:cBhvr>
                                        <p:cTn id="37" dur="750" fill="hold"/>
                                        <p:tgtEl>
                                          <p:spTgt spid="18"/>
                                        </p:tgtEl>
                                        <p:attrNameLst>
                                          <p:attrName>ppt_x</p:attrName>
                                          <p:attrName>ppt_y</p:attrName>
                                        </p:attrNameLst>
                                      </p:cBhvr>
                                      <p:rCtr x="-3924" y="-13306"/>
                                    </p:animMotion>
                                  </p:childTnLst>
                                </p:cTn>
                              </p:par>
                            </p:childTnLst>
                          </p:cTn>
                        </p:par>
                        <p:par>
                          <p:cTn id="38" fill="hold">
                            <p:stCondLst>
                              <p:cond delay="5750"/>
                            </p:stCondLst>
                            <p:childTnLst>
                              <p:par>
                                <p:cTn id="39" presetID="42"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5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anim calcmode="lin" valueType="num">
                                      <p:cBhvr>
                                        <p:cTn id="47" dur="1000" fill="hold"/>
                                        <p:tgtEl>
                                          <p:spTgt spid="8"/>
                                        </p:tgtEl>
                                        <p:attrNameLst>
                                          <p:attrName>ppt_x</p:attrName>
                                        </p:attrNameLst>
                                      </p:cBhvr>
                                      <p:tavLst>
                                        <p:tav tm="0">
                                          <p:val>
                                            <p:strVal val="#ppt_x"/>
                                          </p:val>
                                        </p:tav>
                                        <p:tav tm="100000">
                                          <p:val>
                                            <p:strVal val="#ppt_x"/>
                                          </p:val>
                                        </p:tav>
                                      </p:tavLst>
                                    </p:anim>
                                    <p:anim calcmode="lin" valueType="num">
                                      <p:cBhvr>
                                        <p:cTn id="48" dur="1000" fill="hold"/>
                                        <p:tgtEl>
                                          <p:spTgt spid="8"/>
                                        </p:tgtEl>
                                        <p:attrNameLst>
                                          <p:attrName>ppt_y</p:attrName>
                                        </p:attrNameLst>
                                      </p:cBhvr>
                                      <p:tavLst>
                                        <p:tav tm="0">
                                          <p:val>
                                            <p:strVal val="#ppt_y+.1"/>
                                          </p:val>
                                        </p:tav>
                                        <p:tav tm="100000">
                                          <p:val>
                                            <p:strVal val="#ppt_y"/>
                                          </p:val>
                                        </p:tav>
                                      </p:tavLst>
                                    </p:anim>
                                  </p:childTnLst>
                                </p:cTn>
                              </p:par>
                            </p:childTnLst>
                          </p:cTn>
                        </p:par>
                        <p:par>
                          <p:cTn id="49" fill="hold">
                            <p:stCondLst>
                              <p:cond delay="7000"/>
                            </p:stCondLst>
                            <p:childTnLst>
                              <p:par>
                                <p:cTn id="50" presetID="49" presetClass="entr" presetSubtype="0" decel="10000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 calcmode="lin" valueType="num">
                                      <p:cBhvr>
                                        <p:cTn id="54" dur="500" fill="hold"/>
                                        <p:tgtEl>
                                          <p:spTgt spid="19"/>
                                        </p:tgtEl>
                                        <p:attrNameLst>
                                          <p:attrName>style.rotation</p:attrName>
                                        </p:attrNameLst>
                                      </p:cBhvr>
                                      <p:tavLst>
                                        <p:tav tm="0">
                                          <p:val>
                                            <p:fltVal val="360"/>
                                          </p:val>
                                        </p:tav>
                                        <p:tav tm="100000">
                                          <p:val>
                                            <p:fltVal val="0"/>
                                          </p:val>
                                        </p:tav>
                                      </p:tavLst>
                                    </p:anim>
                                    <p:animEffect transition="in" filter="fade">
                                      <p:cBhvr>
                                        <p:cTn id="55" dur="500"/>
                                        <p:tgtEl>
                                          <p:spTgt spid="19"/>
                                        </p:tgtEl>
                                      </p:cBhvr>
                                    </p:animEffect>
                                  </p:childTnLst>
                                </p:cTn>
                              </p:par>
                            </p:childTnLst>
                          </p:cTn>
                        </p:par>
                        <p:par>
                          <p:cTn id="56" fill="hold">
                            <p:stCondLst>
                              <p:cond delay="7500"/>
                            </p:stCondLst>
                            <p:childTnLst>
                              <p:par>
                                <p:cTn id="57" presetID="6" presetClass="emph" presetSubtype="0" fill="hold" nodeType="afterEffect">
                                  <p:stCondLst>
                                    <p:cond delay="0"/>
                                  </p:stCondLst>
                                  <p:childTnLst>
                                    <p:animScale>
                                      <p:cBhvr>
                                        <p:cTn id="58" dur="2000" fill="hold"/>
                                        <p:tgtEl>
                                          <p:spTgt spid="19"/>
                                        </p:tgtEl>
                                      </p:cBhvr>
                                      <p:by x="75000" y="75000"/>
                                    </p:animScale>
                                  </p:childTnLst>
                                </p:cTn>
                              </p:par>
                              <p:par>
                                <p:cTn id="59" presetID="56" presetClass="path" presetSubtype="0" accel="50000" decel="50000" fill="hold" nodeType="withEffect">
                                  <p:stCondLst>
                                    <p:cond delay="250"/>
                                  </p:stCondLst>
                                  <p:childTnLst>
                                    <p:animMotion origin="layout" path="M 3.05556E-6 0 L -0.00625 -0.16028 " pathEditMode="relative" rAng="0" ptsTypes="AA">
                                      <p:cBhvr>
                                        <p:cTn id="60" dur="750" fill="hold"/>
                                        <p:tgtEl>
                                          <p:spTgt spid="19"/>
                                        </p:tgtEl>
                                        <p:attrNameLst>
                                          <p:attrName>ppt_x</p:attrName>
                                          <p:attrName>ppt_y</p:attrName>
                                        </p:attrNameLst>
                                      </p:cBhvr>
                                      <p:rCtr x="-313" y="-8028"/>
                                    </p:animMotion>
                                  </p:childTnLst>
                                </p:cTn>
                              </p:par>
                            </p:childTnLst>
                          </p:cTn>
                        </p:par>
                        <p:par>
                          <p:cTn id="61" fill="hold">
                            <p:stCondLst>
                              <p:cond delay="9500"/>
                            </p:stCondLst>
                            <p:childTnLst>
                              <p:par>
                                <p:cTn id="62" presetID="42" presetClass="entr" presetSubtype="0"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5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ppt_x</p:attrName>
                                        </p:attrNameLst>
                                      </p:cBhvr>
                                      <p:tavLst>
                                        <p:tav tm="0">
                                          <p:val>
                                            <p:strVal val="#ppt_x"/>
                                          </p:val>
                                        </p:tav>
                                        <p:tav tm="100000">
                                          <p:val>
                                            <p:strVal val="#ppt_x"/>
                                          </p:val>
                                        </p:tav>
                                      </p:tavLst>
                                    </p:anim>
                                    <p:anim calcmode="lin" valueType="num">
                                      <p:cBhvr>
                                        <p:cTn id="71" dur="1000" fill="hold"/>
                                        <p:tgtEl>
                                          <p:spTgt spid="12"/>
                                        </p:tgtEl>
                                        <p:attrNameLst>
                                          <p:attrName>ppt_y</p:attrName>
                                        </p:attrNameLst>
                                      </p:cBhvr>
                                      <p:tavLst>
                                        <p:tav tm="0">
                                          <p:val>
                                            <p:strVal val="#ppt_y+.1"/>
                                          </p:val>
                                        </p:tav>
                                        <p:tav tm="100000">
                                          <p:val>
                                            <p:strVal val="#ppt_y"/>
                                          </p:val>
                                        </p:tav>
                                      </p:tavLst>
                                    </p:anim>
                                  </p:childTnLst>
                                </p:cTn>
                              </p:par>
                            </p:childTnLst>
                          </p:cTn>
                        </p:par>
                        <p:par>
                          <p:cTn id="72" fill="hold">
                            <p:stCondLst>
                              <p:cond delay="10750"/>
                            </p:stCondLst>
                            <p:childTnLst>
                              <p:par>
                                <p:cTn id="73" presetID="49" presetClass="entr" presetSubtype="0" decel="100000" fill="hold"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 calcmode="lin" valueType="num">
                                      <p:cBhvr>
                                        <p:cTn id="77" dur="500" fill="hold"/>
                                        <p:tgtEl>
                                          <p:spTgt spid="20"/>
                                        </p:tgtEl>
                                        <p:attrNameLst>
                                          <p:attrName>style.rotation</p:attrName>
                                        </p:attrNameLst>
                                      </p:cBhvr>
                                      <p:tavLst>
                                        <p:tav tm="0">
                                          <p:val>
                                            <p:fltVal val="360"/>
                                          </p:val>
                                        </p:tav>
                                        <p:tav tm="100000">
                                          <p:val>
                                            <p:fltVal val="0"/>
                                          </p:val>
                                        </p:tav>
                                      </p:tavLst>
                                    </p:anim>
                                    <p:animEffect transition="in" filter="fade">
                                      <p:cBhvr>
                                        <p:cTn id="7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p:bldP spid="8" grpId="0"/>
      <p:bldP spid="9" grpId="0" animBg="1"/>
      <p:bldP spid="10" grpId="0" animBg="1"/>
      <p:bldP spid="11"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7E3D"/>
        </a:solidFill>
        <a:effectLst/>
      </p:bgPr>
    </p:bg>
    <p:spTree>
      <p:nvGrpSpPr>
        <p:cNvPr id="1" name=""/>
        <p:cNvGrpSpPr/>
        <p:nvPr/>
      </p:nvGrpSpPr>
      <p:grpSpPr>
        <a:xfrm>
          <a:off x="0" y="0"/>
          <a:ext cx="0" cy="0"/>
          <a:chOff x="0" y="0"/>
          <a:chExt cx="0" cy="0"/>
        </a:xfrm>
      </p:grpSpPr>
      <p:sp>
        <p:nvSpPr>
          <p:cNvPr id="10" name="矩形 9"/>
          <p:cNvSpPr/>
          <p:nvPr/>
        </p:nvSpPr>
        <p:spPr>
          <a:xfrm>
            <a:off x="0" y="1036236"/>
            <a:ext cx="9144000" cy="2341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559626" y="3649588"/>
            <a:ext cx="2236510" cy="707886"/>
          </a:xfrm>
          <a:prstGeom prst="rect">
            <a:avLst/>
          </a:prstGeom>
          <a:noFill/>
        </p:spPr>
        <p:txBody>
          <a:bodyPr wrap="none" rtlCol="0">
            <a:spAutoFit/>
          </a:bodyPr>
          <a:lstStyle/>
          <a:p>
            <a:r>
              <a:rPr lang="zh-CN" altLang="en-US" sz="4000" dirty="0" smtClean="0">
                <a:solidFill>
                  <a:schemeClr val="bg1"/>
                </a:solidFill>
                <a:latin typeface="方正正粗黑简体" panose="02000000000000000000" pitchFamily="2" charset="-122"/>
                <a:ea typeface="方正正粗黑简体" panose="02000000000000000000" pitchFamily="2" charset="-122"/>
              </a:rPr>
              <a:t>谢谢观赏</a:t>
            </a:r>
            <a:endParaRPr lang="zh-CN" altLang="en-US" sz="4000" dirty="0">
              <a:solidFill>
                <a:schemeClr val="bg1"/>
              </a:solidFill>
              <a:latin typeface="方正正粗黑简体" panose="02000000000000000000" pitchFamily="2" charset="-122"/>
              <a:ea typeface="方正正粗黑简体" panose="02000000000000000000" pitchFamily="2"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9418" y="1297914"/>
            <a:ext cx="5041012" cy="1919626"/>
          </a:xfrm>
          <a:prstGeom prst="rect">
            <a:avLst/>
          </a:prstGeom>
        </p:spPr>
      </p:pic>
    </p:spTree>
    <p:extLst>
      <p:ext uri="{BB962C8B-B14F-4D97-AF65-F5344CB8AC3E}">
        <p14:creationId xmlns:p14="http://schemas.microsoft.com/office/powerpoint/2010/main" val="4816978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前阶段工作总结</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0" y="1361976"/>
            <a:ext cx="9124387" cy="2835425"/>
          </a:xfrm>
          <a:prstGeom prst="rect">
            <a:avLst/>
          </a:prstGeom>
        </p:spPr>
      </p:pic>
      <p:pic>
        <p:nvPicPr>
          <p:cNvPr id="19" name="图片 18"/>
          <p:cNvPicPr>
            <a:picLocks noChangeAspect="1"/>
          </p:cNvPicPr>
          <p:nvPr/>
        </p:nvPicPr>
        <p:blipFill rotWithShape="1">
          <a:blip r:embed="rId4">
            <a:extLst>
              <a:ext uri="{28A0092B-C50C-407E-A947-70E740481C1C}">
                <a14:useLocalDpi xmlns:a14="http://schemas.microsoft.com/office/drawing/2010/main" val="0"/>
              </a:ext>
            </a:extLst>
          </a:blip>
          <a:srcRect t="26534" b="26752"/>
          <a:stretch/>
        </p:blipFill>
        <p:spPr>
          <a:xfrm>
            <a:off x="-36512" y="1345332"/>
            <a:ext cx="9160899" cy="2857580"/>
          </a:xfrm>
          <a:prstGeom prst="rect">
            <a:avLst/>
          </a:prstGeom>
        </p:spPr>
      </p:pic>
      <p:sp>
        <p:nvSpPr>
          <p:cNvPr id="20" name="椭圆 19"/>
          <p:cNvSpPr/>
          <p:nvPr/>
        </p:nvSpPr>
        <p:spPr>
          <a:xfrm>
            <a:off x="496224" y="3289548"/>
            <a:ext cx="1872208" cy="1872208"/>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602030" y="3793604"/>
            <a:ext cx="1593706" cy="707886"/>
          </a:xfrm>
          <a:prstGeom prst="rect">
            <a:avLst/>
          </a:prstGeom>
          <a:noFill/>
        </p:spPr>
        <p:txBody>
          <a:bodyPr wrap="none" rtlCol="0">
            <a:spAutoFit/>
          </a:bodyPr>
          <a:lstStyle/>
          <a:p>
            <a:r>
              <a:rPr lang="en-US" altLang="zh-CN" sz="4000" b="1" spc="600" dirty="0" smtClean="0">
                <a:solidFill>
                  <a:schemeClr val="bg1"/>
                </a:solidFill>
                <a:latin typeface="微软雅黑" panose="020B0503020204020204" pitchFamily="34" charset="-122"/>
                <a:ea typeface="微软雅黑" panose="020B0503020204020204" pitchFamily="34" charset="-122"/>
              </a:rPr>
              <a:t> </a:t>
            </a:r>
            <a:r>
              <a:rPr lang="zh-CN" altLang="en-US" sz="4000" b="1" spc="600" dirty="0" smtClean="0">
                <a:solidFill>
                  <a:schemeClr val="bg1"/>
                </a:solidFill>
                <a:latin typeface="微软雅黑" panose="020B0503020204020204" pitchFamily="34" charset="-122"/>
                <a:ea typeface="微软雅黑" panose="020B0503020204020204" pitchFamily="34" charset="-122"/>
              </a:rPr>
              <a:t>概述</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627785" y="4297660"/>
            <a:ext cx="6048672"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r>
              <a:rPr lang="zh-CN" altLang="en-US" sz="1400" dirty="0">
                <a:solidFill>
                  <a:schemeClr val="tx1">
                    <a:lumMod val="75000"/>
                    <a:lumOff val="25000"/>
                  </a:schemeClr>
                </a:solidFill>
              </a:rPr>
              <a:t>的文字</a:t>
            </a:r>
            <a:r>
              <a:rPr lang="zh-CN" altLang="en-US" sz="1400" dirty="0" smtClean="0">
                <a:solidFill>
                  <a:schemeClr val="tx1">
                    <a:lumMod val="75000"/>
                    <a:lumOff val="25000"/>
                  </a:schemeClr>
                </a:solidFill>
              </a:rPr>
              <a:t>概述这里输入述简单的文字概述这里输入简单文字概述这里输入简单</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38924598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2000"/>
                            </p:stCondLst>
                            <p:childTnLst>
                              <p:par>
                                <p:cTn id="23" presetID="15"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1000" fill="hold"/>
                                        <p:tgtEl>
                                          <p:spTgt spid="20"/>
                                        </p:tgtEl>
                                        <p:attrNameLst>
                                          <p:attrName>ppt_w</p:attrName>
                                        </p:attrNameLst>
                                      </p:cBhvr>
                                      <p:tavLst>
                                        <p:tav tm="0">
                                          <p:val>
                                            <p:fltVal val="0"/>
                                          </p:val>
                                        </p:tav>
                                        <p:tav tm="100000">
                                          <p:val>
                                            <p:strVal val="#ppt_w"/>
                                          </p:val>
                                        </p:tav>
                                      </p:tavLst>
                                    </p:anim>
                                    <p:anim calcmode="lin" valueType="num">
                                      <p:cBhvr>
                                        <p:cTn id="26" dur="1000" fill="hold"/>
                                        <p:tgtEl>
                                          <p:spTgt spid="20"/>
                                        </p:tgtEl>
                                        <p:attrNameLst>
                                          <p:attrName>ppt_h</p:attrName>
                                        </p:attrNameLst>
                                      </p:cBhvr>
                                      <p:tavLst>
                                        <p:tav tm="0">
                                          <p:val>
                                            <p:fltVal val="0"/>
                                          </p:val>
                                        </p:tav>
                                        <p:tav tm="100000">
                                          <p:val>
                                            <p:strVal val="#ppt_h"/>
                                          </p:val>
                                        </p:tav>
                                      </p:tavLst>
                                    </p:anim>
                                    <p:anim calcmode="lin" valueType="num">
                                      <p:cBhvr>
                                        <p:cTn id="27" dur="1000" fill="hold"/>
                                        <p:tgtEl>
                                          <p:spTgt spid="20"/>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20"/>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childTnLst>
                          </p:cTn>
                        </p:par>
                        <p:par>
                          <p:cTn id="35" fill="hold">
                            <p:stCondLst>
                              <p:cond delay="3500"/>
                            </p:stCondLst>
                            <p:childTnLst>
                              <p:par>
                                <p:cTn id="36" presetID="42"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0"/>
                                        <p:tgtEl>
                                          <p:spTgt spid="22"/>
                                        </p:tgtEl>
                                      </p:cBhvr>
                                    </p:animEffect>
                                    <p:anim calcmode="lin" valueType="num">
                                      <p:cBhvr>
                                        <p:cTn id="39" dur="1000" fill="hold"/>
                                        <p:tgtEl>
                                          <p:spTgt spid="22"/>
                                        </p:tgtEl>
                                        <p:attrNameLst>
                                          <p:attrName>ppt_x</p:attrName>
                                        </p:attrNameLst>
                                      </p:cBhvr>
                                      <p:tavLst>
                                        <p:tav tm="0">
                                          <p:val>
                                            <p:strVal val="#ppt_x"/>
                                          </p:val>
                                        </p:tav>
                                        <p:tav tm="100000">
                                          <p:val>
                                            <p:strVal val="#ppt_x"/>
                                          </p:val>
                                        </p:tav>
                                      </p:tavLst>
                                    </p:anim>
                                    <p:anim calcmode="lin" valueType="num">
                                      <p:cBhvr>
                                        <p:cTn id="40"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0" grpId="0" animBg="1"/>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重点工作完成情况</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401122" y="2389709"/>
            <a:ext cx="2628619" cy="2628031"/>
            <a:chOff x="4062750" y="2232902"/>
            <a:chExt cx="2628619" cy="2628031"/>
          </a:xfrm>
        </p:grpSpPr>
        <p:sp>
          <p:nvSpPr>
            <p:cNvPr id="8" name="Freeform 4"/>
            <p:cNvSpPr>
              <a:spLocks/>
            </p:cNvSpPr>
            <p:nvPr/>
          </p:nvSpPr>
          <p:spPr bwMode="auto">
            <a:xfrm>
              <a:off x="4062750" y="2232902"/>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FFFFFF"/>
                </a:solidFill>
                <a:effectLst/>
                <a:uLnTx/>
                <a:uFillTx/>
                <a:latin typeface="Impact" pitchFamily="34" charset="0"/>
                <a:ea typeface="微软雅黑" pitchFamily="34" charset="-122"/>
              </a:endParaRPr>
            </a:p>
          </p:txBody>
        </p:sp>
        <p:sp>
          <p:nvSpPr>
            <p:cNvPr id="9" name="Oval 5"/>
            <p:cNvSpPr>
              <a:spLocks noChangeArrowheads="1"/>
            </p:cNvSpPr>
            <p:nvPr/>
          </p:nvSpPr>
          <p:spPr bwMode="auto">
            <a:xfrm>
              <a:off x="4468796" y="2633517"/>
              <a:ext cx="1821868" cy="1826802"/>
            </a:xfrm>
            <a:prstGeom prst="ellipse">
              <a:avLst/>
            </a:prstGeom>
            <a:blipFill dpi="0" rotWithShape="1">
              <a:blip r:embed="rId3"/>
              <a:srcRect/>
              <a:stretch>
                <a:fillRect l="-13000" r="-16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grpSp>
        <p:nvGrpSpPr>
          <p:cNvPr id="10" name="组合 9"/>
          <p:cNvGrpSpPr/>
          <p:nvPr/>
        </p:nvGrpSpPr>
        <p:grpSpPr>
          <a:xfrm>
            <a:off x="6544888" y="1783446"/>
            <a:ext cx="1487948" cy="1487615"/>
            <a:chOff x="6206516" y="1626639"/>
            <a:chExt cx="1487948" cy="1487615"/>
          </a:xfrm>
        </p:grpSpPr>
        <p:sp>
          <p:nvSpPr>
            <p:cNvPr id="11" name="Freeform 6"/>
            <p:cNvSpPr>
              <a:spLocks/>
            </p:cNvSpPr>
            <p:nvPr/>
          </p:nvSpPr>
          <p:spPr bwMode="auto">
            <a:xfrm>
              <a:off x="6206516" y="1626639"/>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algn="ctr" fontAlgn="base">
                <a:lnSpc>
                  <a:spcPct val="120000"/>
                </a:lnSpc>
                <a:spcBef>
                  <a:spcPts val="600"/>
                </a:spcBef>
                <a:spcAft>
                  <a:spcPts val="600"/>
                </a:spcAft>
              </a:pPr>
              <a:endParaRPr lang="en-US" sz="2800" kern="0" dirty="0">
                <a:solidFill>
                  <a:srgbClr val="FFFFFF"/>
                </a:solidFill>
                <a:latin typeface="Impact" pitchFamily="34" charset="0"/>
                <a:ea typeface="微软雅黑" pitchFamily="34" charset="-122"/>
              </a:endParaRPr>
            </a:p>
          </p:txBody>
        </p:sp>
        <p:sp>
          <p:nvSpPr>
            <p:cNvPr id="12" name="Oval 7"/>
            <p:cNvSpPr>
              <a:spLocks noChangeArrowheads="1"/>
            </p:cNvSpPr>
            <p:nvPr/>
          </p:nvSpPr>
          <p:spPr bwMode="auto">
            <a:xfrm>
              <a:off x="6501702" y="1924429"/>
              <a:ext cx="897577" cy="892035"/>
            </a:xfrm>
            <a:prstGeom prst="ellipse">
              <a:avLst/>
            </a:prstGeom>
            <a:blipFill dpi="0" rotWithShape="1">
              <a:blip r:embed="rId4"/>
              <a:srcRect/>
              <a:stretch>
                <a:fillRect l="-13000" t="-1000" r="-16000"/>
              </a:stretch>
            </a:blip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en-US" kern="0" dirty="0">
                <a:solidFill>
                  <a:srgbClr val="FFFFFF"/>
                </a:solidFill>
                <a:ea typeface="微软雅黑"/>
              </a:endParaRPr>
            </a:p>
          </p:txBody>
        </p:sp>
      </p:grpSp>
      <p:grpSp>
        <p:nvGrpSpPr>
          <p:cNvPr id="18" name="组合 17"/>
          <p:cNvGrpSpPr/>
          <p:nvPr/>
        </p:nvGrpSpPr>
        <p:grpSpPr>
          <a:xfrm>
            <a:off x="2589939" y="1807483"/>
            <a:ext cx="2075647" cy="2080525"/>
            <a:chOff x="2251567" y="1650676"/>
            <a:chExt cx="2075647" cy="2080525"/>
          </a:xfrm>
        </p:grpSpPr>
        <p:sp>
          <p:nvSpPr>
            <p:cNvPr id="19" name="Freeform 8"/>
            <p:cNvSpPr>
              <a:spLocks/>
            </p:cNvSpPr>
            <p:nvPr/>
          </p:nvSpPr>
          <p:spPr bwMode="auto">
            <a:xfrm>
              <a:off x="2251567" y="1650676"/>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7E3D"/>
            </a:solidFill>
            <a:ln w="3175" cap="flat" cmpd="sng" algn="ctr">
              <a:noFill/>
              <a:prstDash val="solid"/>
            </a:ln>
            <a:effectLst>
              <a:outerShdw blurRad="50800" dist="38100" dir="5400000" algn="t" rotWithShape="0">
                <a:prstClr val="black">
                  <a:alpha val="79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smtClean="0">
                <a:ln>
                  <a:noFill/>
                </a:ln>
                <a:solidFill>
                  <a:srgbClr val="FFFFFF"/>
                </a:solidFill>
                <a:effectLst/>
                <a:uLnTx/>
                <a:uFillTx/>
                <a:latin typeface="Impact" pitchFamily="34" charset="0"/>
                <a:ea typeface="微软雅黑" pitchFamily="34" charset="-122"/>
              </a:endParaRPr>
            </a:p>
          </p:txBody>
        </p:sp>
        <p:sp>
          <p:nvSpPr>
            <p:cNvPr id="20" name="Oval 9"/>
            <p:cNvSpPr>
              <a:spLocks noChangeArrowheads="1"/>
            </p:cNvSpPr>
            <p:nvPr/>
          </p:nvSpPr>
          <p:spPr bwMode="auto">
            <a:xfrm>
              <a:off x="2598844" y="2000546"/>
              <a:ext cx="1378422" cy="1378114"/>
            </a:xfrm>
            <a:prstGeom prst="ellipse">
              <a:avLst/>
            </a:prstGeom>
            <a:blipFill>
              <a:blip r:embed="rId5"/>
              <a:stretch>
                <a:fillRect l="-13000"/>
              </a:stretch>
            </a:blipFill>
            <a:ln w="222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ea typeface="微软雅黑"/>
              </a:endParaRPr>
            </a:p>
          </p:txBody>
        </p:sp>
      </p:grpSp>
      <p:sp>
        <p:nvSpPr>
          <p:cNvPr id="21" name="TextBox 53"/>
          <p:cNvSpPr txBox="1">
            <a:spLocks noChangeArrowheads="1"/>
          </p:cNvSpPr>
          <p:nvPr/>
        </p:nvSpPr>
        <p:spPr bwMode="auto">
          <a:xfrm>
            <a:off x="2522342" y="1398640"/>
            <a:ext cx="221873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2" name="TextBox 53"/>
          <p:cNvSpPr txBox="1">
            <a:spLocks noChangeArrowheads="1"/>
          </p:cNvSpPr>
          <p:nvPr/>
        </p:nvSpPr>
        <p:spPr bwMode="auto">
          <a:xfrm>
            <a:off x="4647740" y="1980795"/>
            <a:ext cx="20216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3" name="TextBox 53"/>
          <p:cNvSpPr txBox="1">
            <a:spLocks noChangeArrowheads="1"/>
          </p:cNvSpPr>
          <p:nvPr/>
        </p:nvSpPr>
        <p:spPr bwMode="auto">
          <a:xfrm>
            <a:off x="6350532" y="1379609"/>
            <a:ext cx="20378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algn="ctr" fontAlgn="base">
              <a:spcBef>
                <a:spcPct val="0"/>
              </a:spcBef>
              <a:spcAft>
                <a:spcPct val="0"/>
              </a:spcAft>
              <a:defRPr/>
            </a:pPr>
            <a:r>
              <a:rPr lang="zh-CN" altLang="en-US" sz="1600" b="1" kern="0" dirty="0" smtClean="0">
                <a:solidFill>
                  <a:schemeClr val="tx1">
                    <a:lumMod val="75000"/>
                    <a:lumOff val="25000"/>
                  </a:schemeClr>
                </a:solidFill>
                <a:latin typeface="微软雅黑" pitchFamily="34" charset="-122"/>
                <a:ea typeface="微软雅黑" pitchFamily="34" charset="-122"/>
                <a:cs typeface="宋体" pitchFamily="2" charset="-122"/>
              </a:rPr>
              <a:t>单击此处添加标题</a:t>
            </a:r>
            <a:endParaRPr lang="zh-CN" altLang="en-US" sz="2400" kern="0" dirty="0" smtClean="0">
              <a:solidFill>
                <a:schemeClr val="tx1">
                  <a:lumMod val="75000"/>
                  <a:lumOff val="25000"/>
                </a:schemeClr>
              </a:solidFill>
              <a:latin typeface="Arial" pitchFamily="34" charset="0"/>
              <a:cs typeface="宋体" pitchFamily="2" charset="-122"/>
            </a:endParaRPr>
          </a:p>
        </p:txBody>
      </p:sp>
      <p:sp>
        <p:nvSpPr>
          <p:cNvPr id="24" name="TextBox 53"/>
          <p:cNvSpPr txBox="1">
            <a:spLocks noChangeArrowheads="1"/>
          </p:cNvSpPr>
          <p:nvPr/>
        </p:nvSpPr>
        <p:spPr bwMode="auto">
          <a:xfrm>
            <a:off x="719810" y="4283034"/>
            <a:ext cx="2360118"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defTabSz="932962"/>
            <a:r>
              <a:rPr lang="zh-CN" altLang="en-US" sz="1600" b="1" dirty="0">
                <a:solidFill>
                  <a:srgbClr val="007E3D"/>
                </a:solidFill>
                <a:latin typeface="微软雅黑" pitchFamily="34" charset="-122"/>
                <a:ea typeface="微软雅黑" pitchFamily="34" charset="-122"/>
                <a:cs typeface="宋体" pitchFamily="2" charset="-122"/>
              </a:rPr>
              <a:t>单击此处添加标题</a:t>
            </a:r>
            <a:endParaRPr lang="zh-CN" altLang="en-US" sz="2400" b="1" dirty="0">
              <a:solidFill>
                <a:srgbClr val="007E3D"/>
              </a:solidFill>
              <a:latin typeface="Arial" pitchFamily="34" charset="0"/>
              <a:ea typeface="微软雅黑"/>
              <a:cs typeface="宋体" pitchFamily="2" charset="-122"/>
            </a:endParaRPr>
          </a:p>
        </p:txBody>
      </p:sp>
      <p:sp>
        <p:nvSpPr>
          <p:cNvPr id="25" name="TextBox 24"/>
          <p:cNvSpPr txBox="1"/>
          <p:nvPr/>
        </p:nvSpPr>
        <p:spPr bwMode="auto">
          <a:xfrm>
            <a:off x="699153" y="4547248"/>
            <a:ext cx="3152767" cy="432761"/>
          </a:xfrm>
          <a:prstGeom prst="rect">
            <a:avLst/>
          </a:prstGeom>
          <a:noFill/>
        </p:spPr>
        <p:txBody>
          <a:bodyPr vert="horz" wrap="square" lIns="93296" tIns="46648" rIns="93296" bIns="46648" numCol="1" anchor="t" anchorCtr="0" compatLnSpc="1">
            <a:prstTxWarp prst="textNoShape">
              <a:avLst/>
            </a:prstTxWarp>
            <a:spAutoFit/>
          </a:bodyPr>
          <a:lstStyle/>
          <a:p>
            <a:pPr defTabSz="932962">
              <a:defRPr/>
            </a:pPr>
            <a:r>
              <a:rPr lang="zh-CN" altLang="en-US" sz="1100" dirty="0">
                <a:solidFill>
                  <a:srgbClr val="007E3D"/>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26" name="Text Box 52"/>
          <p:cNvSpPr txBox="1">
            <a:spLocks noChangeArrowheads="1"/>
          </p:cNvSpPr>
          <p:nvPr/>
        </p:nvSpPr>
        <p:spPr bwMode="auto">
          <a:xfrm>
            <a:off x="5000168" y="3173479"/>
            <a:ext cx="8523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2400" b="1" i="0" kern="0" dirty="0">
                <a:solidFill>
                  <a:schemeClr val="tx1">
                    <a:lumMod val="75000"/>
                    <a:lumOff val="25000"/>
                  </a:schemeClr>
                </a:solidFill>
                <a:latin typeface="微软雅黑" pitchFamily="34" charset="-122"/>
                <a:ea typeface="微软雅黑" pitchFamily="34" charset="-122"/>
              </a:rPr>
              <a:t>标题</a:t>
            </a:r>
            <a:endParaRPr lang="zh-CN" altLang="en-US" sz="2400" b="1" i="0" kern="0"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931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0-#ppt_w/2"/>
                                          </p:val>
                                        </p:tav>
                                        <p:tav tm="100000">
                                          <p:val>
                                            <p:strVal val="#ppt_x"/>
                                          </p:val>
                                        </p:tav>
                                      </p:tavLst>
                                    </p:anim>
                                    <p:anim calcmode="lin" valueType="num">
                                      <p:cBhvr additive="base">
                                        <p:cTn id="22" dur="500" fill="hold"/>
                                        <p:tgtEl>
                                          <p:spTgt spid="18"/>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0-#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par>
                                <p:cTn id="27" presetID="8" presetClass="emph" presetSubtype="0" fill="hold" nodeType="withEffect">
                                  <p:stCondLst>
                                    <p:cond delay="0"/>
                                  </p:stCondLst>
                                  <p:childTnLst>
                                    <p:animRot by="21600000">
                                      <p:cBhvr>
                                        <p:cTn id="28" dur="2000" fill="hold"/>
                                        <p:tgtEl>
                                          <p:spTgt spid="7"/>
                                        </p:tgtEl>
                                        <p:attrNameLst>
                                          <p:attrName>r</p:attrName>
                                        </p:attrNameLst>
                                      </p:cBhvr>
                                    </p:animRot>
                                  </p:childTnLst>
                                </p:cTn>
                              </p:par>
                              <p:par>
                                <p:cTn id="29" presetID="8" presetClass="emph" presetSubtype="0" fill="hold" nodeType="withEffect">
                                  <p:stCondLst>
                                    <p:cond delay="0"/>
                                  </p:stCondLst>
                                  <p:childTnLst>
                                    <p:animRot by="21600000">
                                      <p:cBhvr>
                                        <p:cTn id="30" dur="2000" fill="hold"/>
                                        <p:tgtEl>
                                          <p:spTgt spid="18"/>
                                        </p:tgtEl>
                                        <p:attrNameLst>
                                          <p:attrName>r</p:attrName>
                                        </p:attrNameLst>
                                      </p:cBhvr>
                                    </p:animRot>
                                  </p:childTnLst>
                                </p:cTn>
                              </p:par>
                              <p:par>
                                <p:cTn id="31" presetID="8" presetClass="emph" presetSubtype="0" fill="hold" nodeType="withEffect">
                                  <p:stCondLst>
                                    <p:cond delay="0"/>
                                  </p:stCondLst>
                                  <p:childTnLst>
                                    <p:animRot by="21600000">
                                      <p:cBhvr>
                                        <p:cTn id="32" dur="2000" fill="hold"/>
                                        <p:tgtEl>
                                          <p:spTgt spid="10"/>
                                        </p:tgtEl>
                                        <p:attrNameLst>
                                          <p:attrName>r</p:attrName>
                                        </p:attrNameLst>
                                      </p:cBhvr>
                                    </p:animRot>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8"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250" fill="hold"/>
                                        <p:tgtEl>
                                          <p:spTgt spid="26"/>
                                        </p:tgtEl>
                                        <p:attrNameLst>
                                          <p:attrName>ppt_x</p:attrName>
                                        </p:attrNameLst>
                                      </p:cBhvr>
                                      <p:tavLst>
                                        <p:tav tm="0">
                                          <p:val>
                                            <p:strVal val="0-#ppt_w/2"/>
                                          </p:val>
                                        </p:tav>
                                        <p:tav tm="100000">
                                          <p:val>
                                            <p:strVal val="#ppt_x"/>
                                          </p:val>
                                        </p:tav>
                                      </p:tavLst>
                                    </p:anim>
                                    <p:anim calcmode="lin" valueType="num">
                                      <p:cBhvr additive="base">
                                        <p:cTn id="46" dur="25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3750"/>
                            </p:stCondLst>
                            <p:childTnLst>
                              <p:par>
                                <p:cTn id="48" presetID="2" presetClass="entr" presetSubtype="4"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250" fill="hold"/>
                                        <p:tgtEl>
                                          <p:spTgt spid="21"/>
                                        </p:tgtEl>
                                        <p:attrNameLst>
                                          <p:attrName>ppt_x</p:attrName>
                                        </p:attrNameLst>
                                      </p:cBhvr>
                                      <p:tavLst>
                                        <p:tav tm="0">
                                          <p:val>
                                            <p:strVal val="#ppt_x"/>
                                          </p:val>
                                        </p:tav>
                                        <p:tav tm="100000">
                                          <p:val>
                                            <p:strVal val="#ppt_x"/>
                                          </p:val>
                                        </p:tav>
                                      </p:tavLst>
                                    </p:anim>
                                    <p:anim calcmode="lin" valueType="num">
                                      <p:cBhvr additive="base">
                                        <p:cTn id="51" dur="250" fill="hold"/>
                                        <p:tgtEl>
                                          <p:spTgt spid="21"/>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20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250" fill="hold"/>
                                        <p:tgtEl>
                                          <p:spTgt spid="22"/>
                                        </p:tgtEl>
                                        <p:attrNameLst>
                                          <p:attrName>ppt_x</p:attrName>
                                        </p:attrNameLst>
                                      </p:cBhvr>
                                      <p:tavLst>
                                        <p:tav tm="0">
                                          <p:val>
                                            <p:strVal val="#ppt_x"/>
                                          </p:val>
                                        </p:tav>
                                        <p:tav tm="100000">
                                          <p:val>
                                            <p:strVal val="#ppt_x"/>
                                          </p:val>
                                        </p:tav>
                                      </p:tavLst>
                                    </p:anim>
                                    <p:anim calcmode="lin" valueType="num">
                                      <p:cBhvr additive="base">
                                        <p:cTn id="55" dur="250" fill="hold"/>
                                        <p:tgtEl>
                                          <p:spTgt spid="2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40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250" fill="hold"/>
                                        <p:tgtEl>
                                          <p:spTgt spid="23"/>
                                        </p:tgtEl>
                                        <p:attrNameLst>
                                          <p:attrName>ppt_x</p:attrName>
                                        </p:attrNameLst>
                                      </p:cBhvr>
                                      <p:tavLst>
                                        <p:tav tm="0">
                                          <p:val>
                                            <p:strVal val="#ppt_x"/>
                                          </p:val>
                                        </p:tav>
                                        <p:tav tm="100000">
                                          <p:val>
                                            <p:strVal val="#ppt_x"/>
                                          </p:val>
                                        </p:tav>
                                      </p:tavLst>
                                    </p:anim>
                                    <p:anim calcmode="lin" valueType="num">
                                      <p:cBhvr additive="base">
                                        <p:cTn id="59" dur="25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各项计划达成情况</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723942" y="3776705"/>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8" name="TextBox 7"/>
          <p:cNvSpPr txBox="1"/>
          <p:nvPr/>
        </p:nvSpPr>
        <p:spPr>
          <a:xfrm>
            <a:off x="3590864" y="1541076"/>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9" name="TextBox 8"/>
          <p:cNvSpPr txBox="1"/>
          <p:nvPr/>
        </p:nvSpPr>
        <p:spPr>
          <a:xfrm>
            <a:off x="6419368" y="3764655"/>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10" name="椭圆 9"/>
          <p:cNvSpPr/>
          <p:nvPr/>
        </p:nvSpPr>
        <p:spPr>
          <a:xfrm>
            <a:off x="775763" y="1454947"/>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068513" y="1417340"/>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1"/>
          <p:cNvSpPr txBox="1"/>
          <p:nvPr/>
        </p:nvSpPr>
        <p:spPr>
          <a:xfrm>
            <a:off x="2075501" y="1517680"/>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工作一</a:t>
            </a:r>
            <a:endParaRPr lang="zh-CN" altLang="en-US" sz="1400" dirty="0">
              <a:solidFill>
                <a:schemeClr val="bg1"/>
              </a:solidFill>
              <a:latin typeface="+mn-ea"/>
              <a:ea typeface="+mn-ea"/>
            </a:endParaRPr>
          </a:p>
        </p:txBody>
      </p:sp>
      <p:sp>
        <p:nvSpPr>
          <p:cNvPr id="18" name="椭圆 17"/>
          <p:cNvSpPr/>
          <p:nvPr/>
        </p:nvSpPr>
        <p:spPr>
          <a:xfrm>
            <a:off x="3590864" y="3183139"/>
            <a:ext cx="1872187" cy="187218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762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4883614" y="3145532"/>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TextBox 19"/>
          <p:cNvSpPr txBox="1"/>
          <p:nvPr/>
        </p:nvSpPr>
        <p:spPr>
          <a:xfrm>
            <a:off x="4890602" y="3245872"/>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工作二</a:t>
            </a:r>
            <a:endParaRPr lang="zh-CN" altLang="en-US" sz="1400" dirty="0">
              <a:solidFill>
                <a:schemeClr val="bg1"/>
              </a:solidFill>
              <a:latin typeface="+mn-ea"/>
              <a:ea typeface="+mn-ea"/>
            </a:endParaRPr>
          </a:p>
        </p:txBody>
      </p:sp>
      <p:sp>
        <p:nvSpPr>
          <p:cNvPr id="21" name="椭圆 20"/>
          <p:cNvSpPr/>
          <p:nvPr/>
        </p:nvSpPr>
        <p:spPr>
          <a:xfrm>
            <a:off x="6466890" y="1526085"/>
            <a:ext cx="1872187" cy="187218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76200">
            <a:solidFill>
              <a:srgbClr val="007E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759640" y="1488478"/>
            <a:ext cx="723900" cy="723900"/>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TextBox 22"/>
          <p:cNvSpPr txBox="1"/>
          <p:nvPr/>
        </p:nvSpPr>
        <p:spPr>
          <a:xfrm>
            <a:off x="7766628" y="1588818"/>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工作三</a:t>
            </a:r>
            <a:endParaRPr lang="zh-CN" altLang="en-US" sz="1400" dirty="0">
              <a:solidFill>
                <a:schemeClr val="bg1"/>
              </a:solidFill>
              <a:latin typeface="+mn-ea"/>
              <a:ea typeface="+mn-ea"/>
            </a:endParaRPr>
          </a:p>
        </p:txBody>
      </p:sp>
    </p:spTree>
    <p:extLst>
      <p:ext uri="{BB962C8B-B14F-4D97-AF65-F5344CB8AC3E}">
        <p14:creationId xmlns:p14="http://schemas.microsoft.com/office/powerpoint/2010/main" val="32768975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Scale>
                                      <p:cBhvr>
                                        <p:cTn id="2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1"/>
                                        </p:tgtEl>
                                        <p:attrNameLst>
                                          <p:attrName>ppt_x</p:attrName>
                                          <p:attrName>ppt_y</p:attrName>
                                        </p:attrNameLst>
                                      </p:cBhvr>
                                    </p:animMotion>
                                    <p:animEffect transition="in" filter="fade">
                                      <p:cBhvr>
                                        <p:cTn id="24" dur="1000"/>
                                        <p:tgtEl>
                                          <p:spTgt spid="11"/>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Scale>
                                      <p:cBhvr>
                                        <p:cTn id="2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2"/>
                                        </p:tgtEl>
                                        <p:attrNameLst>
                                          <p:attrName>ppt_x</p:attrName>
                                          <p:attrName>ppt_y</p:attrName>
                                        </p:attrNameLst>
                                      </p:cBhvr>
                                    </p:animMotion>
                                    <p:animEffect transition="in" filter="fade">
                                      <p:cBhvr>
                                        <p:cTn id="29" dur="1000"/>
                                        <p:tgtEl>
                                          <p:spTgt spid="12"/>
                                        </p:tgtEl>
                                      </p:cBhvr>
                                    </p:animEffect>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ppt_x"/>
                                          </p:val>
                                        </p:tav>
                                        <p:tav tm="100000">
                                          <p:val>
                                            <p:strVal val="#ppt_x"/>
                                          </p:val>
                                        </p:tav>
                                      </p:tavLst>
                                    </p:anim>
                                    <p:anim calcmode="lin" valueType="num">
                                      <p:cBhvr additive="base">
                                        <p:cTn id="39" dur="500" fill="hold"/>
                                        <p:tgtEl>
                                          <p:spTgt spid="1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52"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Scale>
                                      <p:cBhvr>
                                        <p:cTn id="4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0"/>
                                        </p:tgtEl>
                                        <p:attrNameLst>
                                          <p:attrName>ppt_x</p:attrName>
                                          <p:attrName>ppt_y</p:attrName>
                                        </p:attrNameLst>
                                      </p:cBhvr>
                                    </p:animMotion>
                                    <p:animEffect transition="in" filter="fade">
                                      <p:cBhvr>
                                        <p:cTn id="45" dur="1000"/>
                                        <p:tgtEl>
                                          <p:spTgt spid="20"/>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Scale>
                                      <p:cBhvr>
                                        <p:cTn id="4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9"/>
                                        </p:tgtEl>
                                        <p:attrNameLst>
                                          <p:attrName>ppt_x</p:attrName>
                                          <p:attrName>ppt_y</p:attrName>
                                        </p:attrNameLst>
                                      </p:cBhvr>
                                    </p:animMotion>
                                    <p:animEffect transition="in" filter="fade">
                                      <p:cBhvr>
                                        <p:cTn id="50" dur="1000"/>
                                        <p:tgtEl>
                                          <p:spTgt spid="19"/>
                                        </p:tgtEl>
                                      </p:cBhvr>
                                    </p:animEffect>
                                  </p:childTnLst>
                                </p:cTn>
                              </p:par>
                            </p:childTnLst>
                          </p:cTn>
                        </p:par>
                        <p:par>
                          <p:cTn id="51" fill="hold">
                            <p:stCondLst>
                              <p:cond delay="4500"/>
                            </p:stCondLst>
                            <p:childTnLst>
                              <p:par>
                                <p:cTn id="52" presetID="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52"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Scale>
                                      <p:cBhvr>
                                        <p:cTn id="6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1000" decel="50000" fill="hold">
                                          <p:stCondLst>
                                            <p:cond delay="0"/>
                                          </p:stCondLst>
                                        </p:cTn>
                                        <p:tgtEl>
                                          <p:spTgt spid="23"/>
                                        </p:tgtEl>
                                        <p:attrNameLst>
                                          <p:attrName>ppt_x</p:attrName>
                                          <p:attrName>ppt_y</p:attrName>
                                        </p:attrNameLst>
                                      </p:cBhvr>
                                    </p:animMotion>
                                    <p:animEffect transition="in" filter="fade">
                                      <p:cBhvr>
                                        <p:cTn id="66" dur="1000"/>
                                        <p:tgtEl>
                                          <p:spTgt spid="23"/>
                                        </p:tgtEl>
                                      </p:cBhvr>
                                    </p:animEffect>
                                  </p:childTnLst>
                                </p:cTn>
                              </p:par>
                              <p:par>
                                <p:cTn id="67" presetID="52"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Scale>
                                      <p:cBhvr>
                                        <p:cTn id="6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22"/>
                                        </p:tgtEl>
                                        <p:attrNameLst>
                                          <p:attrName>ppt_x</p:attrName>
                                          <p:attrName>ppt_y</p:attrName>
                                        </p:attrNameLst>
                                      </p:cBhvr>
                                    </p:animMotion>
                                    <p:animEffect transition="in" filter="fade">
                                      <p:cBhvr>
                                        <p:cTn id="71" dur="1000"/>
                                        <p:tgtEl>
                                          <p:spTgt spid="22"/>
                                        </p:tgtEl>
                                      </p:cBhvr>
                                    </p:animEffect>
                                  </p:childTnLst>
                                </p:cTn>
                              </p:par>
                            </p:childTnLst>
                          </p:cTn>
                        </p:par>
                        <p:par>
                          <p:cTn id="72" fill="hold">
                            <p:stCondLst>
                              <p:cond delay="6500"/>
                            </p:stCondLst>
                            <p:childTnLst>
                              <p:par>
                                <p:cTn id="73" presetID="2" presetClass="entr" presetSubtype="4" fill="hold" grpId="0"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additive="base">
                                        <p:cTn id="75" dur="500" fill="hold"/>
                                        <p:tgtEl>
                                          <p:spTgt spid="9"/>
                                        </p:tgtEl>
                                        <p:attrNameLst>
                                          <p:attrName>ppt_x</p:attrName>
                                        </p:attrNameLst>
                                      </p:cBhvr>
                                      <p:tavLst>
                                        <p:tav tm="0">
                                          <p:val>
                                            <p:strVal val="#ppt_x"/>
                                          </p:val>
                                        </p:tav>
                                        <p:tav tm="100000">
                                          <p:val>
                                            <p:strVal val="#ppt_x"/>
                                          </p:val>
                                        </p:tav>
                                      </p:tavLst>
                                    </p:anim>
                                    <p:anim calcmode="lin" valueType="num">
                                      <p:cBhvr additive="base">
                                        <p:cTn id="7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p:bldP spid="8" grpId="0"/>
      <p:bldP spid="9" grpId="0"/>
      <p:bldP spid="10" grpId="0" animBg="1"/>
      <p:bldP spid="11" grpId="0" animBg="1"/>
      <p:bldP spid="12" grpId="0"/>
      <p:bldP spid="18" grpId="0" animBg="1"/>
      <p:bldP spid="19" grpId="0" animBg="1"/>
      <p:bldP spid="20" grpId="0"/>
      <p:bldP spid="21" grpId="0" animBg="1"/>
      <p:bldP spid="22" grpId="0" animBg="1"/>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339102"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与去年同期对比</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7" name="五边形 6"/>
          <p:cNvSpPr/>
          <p:nvPr/>
        </p:nvSpPr>
        <p:spPr>
          <a:xfrm>
            <a:off x="4501150" y="1730880"/>
            <a:ext cx="2880320" cy="936104"/>
          </a:xfrm>
          <a:prstGeom prst="homePlate">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五边形 7"/>
          <p:cNvSpPr/>
          <p:nvPr/>
        </p:nvSpPr>
        <p:spPr>
          <a:xfrm flipH="1">
            <a:off x="1620830" y="2660470"/>
            <a:ext cx="2880320" cy="936104"/>
          </a:xfrm>
          <a:prstGeom prst="homePlat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052878" y="2986954"/>
            <a:ext cx="2448272" cy="400110"/>
          </a:xfrm>
          <a:prstGeom prst="rect">
            <a:avLst/>
          </a:prstGeom>
          <a:noFill/>
        </p:spPr>
        <p:txBody>
          <a:bodyPr wrap="square" rtlCol="0">
            <a:spAutoFit/>
          </a:bodyPr>
          <a:lstStyle/>
          <a:p>
            <a:pPr algn="r"/>
            <a:r>
              <a:rPr lang="en-US" altLang="zh-CN" sz="2000" dirty="0" smtClean="0">
                <a:solidFill>
                  <a:schemeClr val="bg1"/>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0" name="TextBox 9"/>
          <p:cNvSpPr txBox="1"/>
          <p:nvPr/>
        </p:nvSpPr>
        <p:spPr>
          <a:xfrm>
            <a:off x="4501150" y="1998877"/>
            <a:ext cx="2448272" cy="400110"/>
          </a:xfrm>
          <a:prstGeom prst="rect">
            <a:avLst/>
          </a:prstGeom>
          <a:noFill/>
        </p:spPr>
        <p:txBody>
          <a:bodyPr wrap="square" rtlCol="0">
            <a:spAutoFit/>
          </a:bodyPr>
          <a:lstStyle/>
          <a:p>
            <a:r>
              <a:rPr lang="en-US" altLang="zh-CN" sz="2000" dirty="0" smtClean="0">
                <a:solidFill>
                  <a:schemeClr val="bg1"/>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bg1"/>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bg1"/>
              </a:solidFill>
              <a:latin typeface="方正正大黑简体" panose="02000000000000000000" pitchFamily="2" charset="-122"/>
              <a:ea typeface="方正正大黑简体" panose="02000000000000000000" pitchFamily="2" charset="-122"/>
            </a:endParaRPr>
          </a:p>
        </p:txBody>
      </p:sp>
      <p:sp>
        <p:nvSpPr>
          <p:cNvPr id="11" name="TextBox 10"/>
          <p:cNvSpPr txBox="1"/>
          <p:nvPr/>
        </p:nvSpPr>
        <p:spPr>
          <a:xfrm>
            <a:off x="971600" y="1537212"/>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概述这里输入</a:t>
            </a:r>
            <a:r>
              <a:rPr lang="zh-CN" altLang="en-US" sz="1200" dirty="0">
                <a:solidFill>
                  <a:schemeClr val="tx1">
                    <a:lumMod val="85000"/>
                    <a:lumOff val="15000"/>
                  </a:schemeClr>
                </a:solidFill>
              </a:rPr>
              <a:t>述简单的文字</a:t>
            </a:r>
            <a:r>
              <a:rPr lang="zh-CN" altLang="en-US" sz="1200" dirty="0" smtClean="0">
                <a:solidFill>
                  <a:schemeClr val="tx1">
                    <a:lumMod val="85000"/>
                    <a:lumOff val="15000"/>
                  </a:schemeClr>
                </a:solidFill>
              </a:rPr>
              <a:t>概述</a:t>
            </a:r>
            <a:endParaRPr lang="zh-CN" altLang="en-US" sz="1200" dirty="0">
              <a:solidFill>
                <a:schemeClr val="tx1">
                  <a:lumMod val="85000"/>
                  <a:lumOff val="15000"/>
                </a:schemeClr>
              </a:solidFill>
            </a:endParaRPr>
          </a:p>
        </p:txBody>
      </p:sp>
      <p:sp>
        <p:nvSpPr>
          <p:cNvPr id="12" name="TextBox 11"/>
          <p:cNvSpPr txBox="1"/>
          <p:nvPr/>
        </p:nvSpPr>
        <p:spPr>
          <a:xfrm>
            <a:off x="4717174" y="2925399"/>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85000"/>
                    <a:lumOff val="15000"/>
                  </a:schemeClr>
                </a:solidFill>
              </a:rPr>
              <a:t>这里输入简单的文字概述</a:t>
            </a:r>
            <a:r>
              <a:rPr lang="zh-CN" altLang="en-US" sz="1200" dirty="0">
                <a:solidFill>
                  <a:schemeClr val="tx1">
                    <a:lumMod val="85000"/>
                    <a:lumOff val="15000"/>
                  </a:schemeClr>
                </a:solidFill>
              </a:rPr>
              <a:t>这里输入</a:t>
            </a:r>
            <a:r>
              <a:rPr lang="zh-CN" altLang="en-US" sz="1200" dirty="0" smtClean="0">
                <a:solidFill>
                  <a:schemeClr val="tx1">
                    <a:lumMod val="85000"/>
                    <a:lumOff val="15000"/>
                  </a:schemeClr>
                </a:solidFill>
              </a:rPr>
              <a:t>简单文字概</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述这里</a:t>
            </a:r>
            <a:r>
              <a:rPr lang="zh-CN" altLang="en-US" sz="1200" dirty="0">
                <a:solidFill>
                  <a:schemeClr val="tx1">
                    <a:lumMod val="85000"/>
                    <a:lumOff val="15000"/>
                  </a:schemeClr>
                </a:solidFill>
              </a:rPr>
              <a:t>输入简单的文字</a:t>
            </a:r>
            <a:r>
              <a:rPr lang="zh-CN" altLang="en-US" sz="1200" dirty="0" smtClean="0">
                <a:solidFill>
                  <a:schemeClr val="tx1">
                    <a:lumMod val="85000"/>
                    <a:lumOff val="15000"/>
                  </a:schemeClr>
                </a:solidFill>
              </a:rPr>
              <a:t>概述这里入简单</a:t>
            </a:r>
            <a:r>
              <a:rPr lang="zh-CN" altLang="en-US" sz="1200" dirty="0">
                <a:solidFill>
                  <a:schemeClr val="tx1">
                    <a:lumMod val="85000"/>
                    <a:lumOff val="15000"/>
                  </a:schemeClr>
                </a:solidFill>
              </a:rPr>
              <a:t>的</a:t>
            </a:r>
            <a:r>
              <a:rPr lang="zh-CN" altLang="en-US" sz="1200" dirty="0" smtClean="0">
                <a:solidFill>
                  <a:schemeClr val="tx1">
                    <a:lumMod val="85000"/>
                    <a:lumOff val="15000"/>
                  </a:schemeClr>
                </a:solidFill>
              </a:rPr>
              <a:t>文字</a:t>
            </a:r>
            <a:endParaRPr lang="en-US" altLang="zh-CN" sz="1200" dirty="0" smtClean="0">
              <a:solidFill>
                <a:schemeClr val="tx1">
                  <a:lumMod val="85000"/>
                  <a:lumOff val="15000"/>
                </a:schemeClr>
              </a:solidFill>
            </a:endParaRPr>
          </a:p>
          <a:p>
            <a:pPr>
              <a:lnSpc>
                <a:spcPct val="150000"/>
              </a:lnSpc>
            </a:pPr>
            <a:r>
              <a:rPr lang="zh-CN" altLang="en-US" sz="1200" dirty="0" smtClean="0">
                <a:solidFill>
                  <a:schemeClr val="tx1">
                    <a:lumMod val="85000"/>
                    <a:lumOff val="15000"/>
                  </a:schemeClr>
                </a:solidFill>
              </a:rPr>
              <a:t>概述这里输入</a:t>
            </a:r>
            <a:r>
              <a:rPr lang="zh-CN" altLang="en-US" sz="1200" dirty="0">
                <a:solidFill>
                  <a:schemeClr val="tx1">
                    <a:lumMod val="85000"/>
                    <a:lumOff val="15000"/>
                  </a:schemeClr>
                </a:solidFill>
              </a:rPr>
              <a:t>述简单的文字</a:t>
            </a:r>
            <a:r>
              <a:rPr lang="zh-CN" altLang="en-US" sz="1200" dirty="0" smtClean="0">
                <a:solidFill>
                  <a:schemeClr val="tx1">
                    <a:lumMod val="85000"/>
                    <a:lumOff val="15000"/>
                  </a:schemeClr>
                </a:solidFill>
              </a:rPr>
              <a:t>概述</a:t>
            </a:r>
            <a:endParaRPr lang="zh-CN" altLang="en-US" sz="1200" dirty="0">
              <a:solidFill>
                <a:schemeClr val="tx1">
                  <a:lumMod val="85000"/>
                  <a:lumOff val="15000"/>
                </a:schemeClr>
              </a:solidFill>
            </a:endParaRPr>
          </a:p>
        </p:txBody>
      </p:sp>
      <p:sp>
        <p:nvSpPr>
          <p:cNvPr id="18" name="矩形 17"/>
          <p:cNvSpPr/>
          <p:nvPr/>
        </p:nvSpPr>
        <p:spPr>
          <a:xfrm>
            <a:off x="2632846" y="4113755"/>
            <a:ext cx="1692188" cy="226957"/>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60738" y="4473795"/>
            <a:ext cx="2652199" cy="226957"/>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64794" y="4894910"/>
            <a:ext cx="2160240" cy="226957"/>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2841726" y="4113755"/>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2" name="TextBox 21"/>
          <p:cNvSpPr txBox="1"/>
          <p:nvPr/>
        </p:nvSpPr>
        <p:spPr>
          <a:xfrm>
            <a:off x="2452826" y="4473795"/>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3" name="TextBox 22"/>
          <p:cNvSpPr txBox="1"/>
          <p:nvPr/>
        </p:nvSpPr>
        <p:spPr>
          <a:xfrm>
            <a:off x="2884874" y="4900146"/>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4" name="矩形 23"/>
          <p:cNvSpPr/>
          <p:nvPr/>
        </p:nvSpPr>
        <p:spPr>
          <a:xfrm>
            <a:off x="4644008" y="4089611"/>
            <a:ext cx="1692188" cy="226957"/>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656105" y="4449651"/>
            <a:ext cx="2652199" cy="226957"/>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644008" y="4870766"/>
            <a:ext cx="2160240" cy="226957"/>
          </a:xfrm>
          <a:prstGeom prst="rect">
            <a:avLst/>
          </a:prstGeom>
          <a:solidFill>
            <a:srgbClr val="90D2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4852888" y="408961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8" name="TextBox 27"/>
          <p:cNvSpPr txBox="1"/>
          <p:nvPr/>
        </p:nvSpPr>
        <p:spPr>
          <a:xfrm>
            <a:off x="4860032" y="444965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9" name="TextBox 28"/>
          <p:cNvSpPr txBox="1"/>
          <p:nvPr/>
        </p:nvSpPr>
        <p:spPr>
          <a:xfrm>
            <a:off x="4872104" y="487600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extLst>
      <p:ext uri="{BB962C8B-B14F-4D97-AF65-F5344CB8AC3E}">
        <p14:creationId xmlns:p14="http://schemas.microsoft.com/office/powerpoint/2010/main" val="41641576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p:stCondLst>
                              <p:cond delay="1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anim calcmode="lin" valueType="num">
                                      <p:cBhvr>
                                        <p:cTn id="2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
                                        </p:tgtEl>
                                      </p:cBhvr>
                                    </p:animEffect>
                                  </p:childTnLst>
                                </p:cTn>
                              </p:par>
                            </p:childTnLst>
                          </p:cTn>
                        </p:par>
                        <p:par>
                          <p:cTn id="29" fill="hold">
                            <p:stCondLst>
                              <p:cond delay="24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0"/>
                                        </p:tgtEl>
                                        <p:attrNameLst>
                                          <p:attrName>ppt_y</p:attrName>
                                        </p:attrNameLst>
                                      </p:cBhvr>
                                      <p:tavLst>
                                        <p:tav tm="0">
                                          <p:val>
                                            <p:strVal val="#ppt_y"/>
                                          </p:val>
                                        </p:tav>
                                        <p:tav tm="100000">
                                          <p:val>
                                            <p:strVal val="#ppt_y"/>
                                          </p:val>
                                        </p:tav>
                                      </p:tavLst>
                                    </p:anim>
                                    <p:anim calcmode="lin" valueType="num">
                                      <p:cBhvr>
                                        <p:cTn id="3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0"/>
                                        </p:tgtEl>
                                      </p:cBhvr>
                                    </p:animEffect>
                                  </p:childTnLst>
                                </p:cTn>
                              </p:par>
                            </p:childTnLst>
                          </p:cTn>
                        </p:par>
                        <p:par>
                          <p:cTn id="37" fill="hold">
                            <p:stCondLst>
                              <p:cond delay="3300"/>
                            </p:stCondLst>
                            <p:childTnLst>
                              <p:par>
                                <p:cTn id="38" presetID="2" presetClass="entr" presetSubtype="4"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fill="hold"/>
                                        <p:tgtEl>
                                          <p:spTgt spid="11"/>
                                        </p:tgtEl>
                                        <p:attrNameLst>
                                          <p:attrName>ppt_x</p:attrName>
                                        </p:attrNameLst>
                                      </p:cBhvr>
                                      <p:tavLst>
                                        <p:tav tm="0">
                                          <p:val>
                                            <p:strVal val="#ppt_x"/>
                                          </p:val>
                                        </p:tav>
                                        <p:tav tm="100000">
                                          <p:val>
                                            <p:strVal val="#ppt_x"/>
                                          </p:val>
                                        </p:tav>
                                      </p:tavLst>
                                    </p:anim>
                                    <p:anim calcmode="lin" valueType="num">
                                      <p:cBhvr additive="base">
                                        <p:cTn id="41" dur="500" fill="hold"/>
                                        <p:tgtEl>
                                          <p:spTgt spid="11"/>
                                        </p:tgtEl>
                                        <p:attrNameLst>
                                          <p:attrName>ppt_y</p:attrName>
                                        </p:attrNameLst>
                                      </p:cBhvr>
                                      <p:tavLst>
                                        <p:tav tm="0">
                                          <p:val>
                                            <p:strVal val="1+#ppt_h/2"/>
                                          </p:val>
                                        </p:tav>
                                        <p:tav tm="100000">
                                          <p:val>
                                            <p:strVal val="#ppt_y"/>
                                          </p:val>
                                        </p:tav>
                                      </p:tavLst>
                                    </p:anim>
                                  </p:childTnLst>
                                </p:cTn>
                              </p:par>
                            </p:childTnLst>
                          </p:cTn>
                        </p:par>
                        <p:par>
                          <p:cTn id="42" fill="hold">
                            <p:stCondLst>
                              <p:cond delay="3800"/>
                            </p:stCondLst>
                            <p:childTnLst>
                              <p:par>
                                <p:cTn id="43" presetID="2" presetClass="entr" presetSubtype="4"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4300"/>
                            </p:stCondLst>
                            <p:childTnLst>
                              <p:par>
                                <p:cTn id="48" presetID="22" presetClass="entr" presetSubtype="2" fill="hold" grpId="0"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400"/>
                                        <p:tgtEl>
                                          <p:spTgt spid="18"/>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right)">
                                      <p:cBhvr>
                                        <p:cTn id="56" dur="500"/>
                                        <p:tgtEl>
                                          <p:spTgt spid="19"/>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right)">
                                      <p:cBhvr>
                                        <p:cTn id="59" dur="500"/>
                                        <p:tgtEl>
                                          <p:spTgt spid="22"/>
                                        </p:tgtEl>
                                      </p:cBhvr>
                                    </p:animEffect>
                                  </p:childTnLst>
                                </p:cTn>
                              </p:par>
                              <p:par>
                                <p:cTn id="60" presetID="22" presetClass="entr" presetSubtype="2"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right)">
                                      <p:cBhvr>
                                        <p:cTn id="62" dur="500"/>
                                        <p:tgtEl>
                                          <p:spTgt spid="23"/>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5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left)">
                                      <p:cBhvr>
                                        <p:cTn id="68" dur="500"/>
                                        <p:tgtEl>
                                          <p:spTgt spid="2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500"/>
                                        <p:tgtEl>
                                          <p:spTgt spid="2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500"/>
                                        <p:tgtEl>
                                          <p:spTgt spid="26"/>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7" grpId="0" animBg="1"/>
      <p:bldP spid="8" grpId="0" animBg="1"/>
      <p:bldP spid="9" grpId="0"/>
      <p:bldP spid="10" grpId="0"/>
      <p:bldP spid="11" grpId="0"/>
      <p:bldP spid="12" grpId="0"/>
      <p:bldP spid="18" grpId="0" animBg="1"/>
      <p:bldP spid="19" grpId="0" animBg="1"/>
      <p:bldP spid="20" grpId="0" animBg="1"/>
      <p:bldP spid="21" grpId="0"/>
      <p:bldP spid="22" grpId="0"/>
      <p:bldP spid="23" grpId="0"/>
      <p:bldP spid="24" grpId="0" animBg="1"/>
      <p:bldP spid="25" grpId="0" animBg="1"/>
      <p:bldP spid="26" grpId="0" animBg="1"/>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646878"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各项计划达成情况</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488668" y="3417171"/>
            <a:ext cx="2153657" cy="1644649"/>
          </a:xfrm>
          <a:prstGeom prst="rect">
            <a:avLst/>
          </a:prstGeom>
          <a:noFill/>
          <a:ln w="9525">
            <a:noFill/>
            <a:miter lim="800000"/>
            <a:headEnd/>
            <a:tailEnd/>
          </a:ln>
        </p:spPr>
      </p:pic>
      <p:pic>
        <p:nvPicPr>
          <p:cNvPr id="2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33328" y="1786809"/>
            <a:ext cx="2146199" cy="1630362"/>
          </a:xfrm>
          <a:prstGeom prst="rect">
            <a:avLst/>
          </a:prstGeom>
          <a:noFill/>
          <a:ln w="9525">
            <a:noFill/>
            <a:miter lim="800000"/>
            <a:headEnd/>
            <a:tailEnd/>
          </a:ln>
        </p:spPr>
      </p:pic>
      <p:pic>
        <p:nvPicPr>
          <p:cNvPr id="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648908" y="1785221"/>
            <a:ext cx="2144708" cy="1631950"/>
          </a:xfrm>
          <a:prstGeom prst="rect">
            <a:avLst/>
          </a:prstGeom>
          <a:noFill/>
          <a:ln w="9525">
            <a:noFill/>
            <a:miter lim="800000"/>
            <a:headEnd/>
            <a:tailEnd/>
          </a:ln>
        </p:spPr>
      </p:pic>
      <p:sp>
        <p:nvSpPr>
          <p:cNvPr id="30" name="矩形 29"/>
          <p:cNvSpPr/>
          <p:nvPr/>
        </p:nvSpPr>
        <p:spPr>
          <a:xfrm>
            <a:off x="2491843" y="1785221"/>
            <a:ext cx="2152165"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1" name="矩形 30"/>
          <p:cNvSpPr/>
          <p:nvPr/>
        </p:nvSpPr>
        <p:spPr>
          <a:xfrm>
            <a:off x="340402" y="3423521"/>
            <a:ext cx="2152165" cy="163671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2" name="矩形 31"/>
          <p:cNvSpPr/>
          <p:nvPr/>
        </p:nvSpPr>
        <p:spPr>
          <a:xfrm>
            <a:off x="4661274" y="3423521"/>
            <a:ext cx="2150674"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3" name="等腰三角形 32"/>
          <p:cNvSpPr/>
          <p:nvPr/>
        </p:nvSpPr>
        <p:spPr>
          <a:xfrm>
            <a:off x="348340" y="3271121"/>
            <a:ext cx="295308" cy="149225"/>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4" name="等腰三角形 33"/>
          <p:cNvSpPr/>
          <p:nvPr/>
        </p:nvSpPr>
        <p:spPr>
          <a:xfrm>
            <a:off x="6521116" y="3271121"/>
            <a:ext cx="295308" cy="149225"/>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5" name="等腰三角形 34"/>
          <p:cNvSpPr/>
          <p:nvPr/>
        </p:nvSpPr>
        <p:spPr>
          <a:xfrm flipV="1">
            <a:off x="3482444" y="3420345"/>
            <a:ext cx="295308" cy="15081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36" name="TextBox 35"/>
          <p:cNvSpPr txBox="1"/>
          <p:nvPr/>
        </p:nvSpPr>
        <p:spPr>
          <a:xfrm>
            <a:off x="2920716" y="1777380"/>
            <a:ext cx="12554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37" name="TextBox 36"/>
          <p:cNvSpPr txBox="1"/>
          <p:nvPr/>
        </p:nvSpPr>
        <p:spPr>
          <a:xfrm rot="21593092">
            <a:off x="2626733" y="235113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38" name="TextBox 37"/>
          <p:cNvSpPr txBox="1"/>
          <p:nvPr/>
        </p:nvSpPr>
        <p:spPr>
          <a:xfrm>
            <a:off x="760476" y="3405637"/>
            <a:ext cx="1392620"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39" name="TextBox 38"/>
          <p:cNvSpPr txBox="1"/>
          <p:nvPr/>
        </p:nvSpPr>
        <p:spPr>
          <a:xfrm rot="21593092">
            <a:off x="467425" y="3979395"/>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40" name="TextBox 39"/>
          <p:cNvSpPr txBox="1"/>
          <p:nvPr/>
        </p:nvSpPr>
        <p:spPr>
          <a:xfrm>
            <a:off x="5212704" y="3439153"/>
            <a:ext cx="1308411"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41" name="TextBox 40"/>
          <p:cNvSpPr txBox="1"/>
          <p:nvPr/>
        </p:nvSpPr>
        <p:spPr>
          <a:xfrm rot="21593092">
            <a:off x="4800106" y="4012911"/>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pic>
        <p:nvPicPr>
          <p:cNvPr id="4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17500" y="3420345"/>
            <a:ext cx="2153657" cy="1639889"/>
          </a:xfrm>
          <a:prstGeom prst="rect">
            <a:avLst/>
          </a:prstGeom>
          <a:noFill/>
          <a:ln w="9525">
            <a:noFill/>
            <a:miter lim="800000"/>
            <a:headEnd/>
            <a:tailEnd/>
          </a:ln>
        </p:spPr>
      </p:pic>
      <p:sp>
        <p:nvSpPr>
          <p:cNvPr id="43" name="矩形 42"/>
          <p:cNvSpPr/>
          <p:nvPr/>
        </p:nvSpPr>
        <p:spPr>
          <a:xfrm>
            <a:off x="6812323" y="1785221"/>
            <a:ext cx="2152165" cy="1638300"/>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4" name="等腰三角形 43"/>
          <p:cNvSpPr/>
          <p:nvPr/>
        </p:nvSpPr>
        <p:spPr>
          <a:xfrm flipV="1">
            <a:off x="7802924" y="3420345"/>
            <a:ext cx="295308" cy="150813"/>
          </a:xfrm>
          <a:prstGeom prst="triangl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45" name="TextBox 44"/>
          <p:cNvSpPr txBox="1"/>
          <p:nvPr/>
        </p:nvSpPr>
        <p:spPr>
          <a:xfrm>
            <a:off x="7313204" y="1777380"/>
            <a:ext cx="1321544" cy="492443"/>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工作成绩</a:t>
            </a:r>
            <a:endParaRPr lang="zh-CN" altLang="en-US" sz="2000" b="1" kern="0" dirty="0">
              <a:solidFill>
                <a:schemeClr val="bg1"/>
              </a:solidFill>
              <a:latin typeface="微软雅黑" pitchFamily="34" charset="-122"/>
              <a:ea typeface="微软雅黑" pitchFamily="34" charset="-122"/>
            </a:endParaRPr>
          </a:p>
        </p:txBody>
      </p:sp>
      <p:sp>
        <p:nvSpPr>
          <p:cNvPr id="46" name="TextBox 45"/>
          <p:cNvSpPr txBox="1"/>
          <p:nvPr/>
        </p:nvSpPr>
        <p:spPr>
          <a:xfrm rot="21593092">
            <a:off x="6947213" y="2351138"/>
            <a:ext cx="1894233"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875415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500"/>
                                        <p:tgtEl>
                                          <p:spTgt spid="30"/>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4500"/>
                            </p:stCondLst>
                            <p:childTnLst>
                              <p:par>
                                <p:cTn id="44" presetID="47" presetClass="entr" presetSubtype="0"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wipe(up)">
                                      <p:cBhvr>
                                        <p:cTn id="52" dur="500"/>
                                        <p:tgtEl>
                                          <p:spTgt spid="3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par>
                          <p:cTn id="56" fill="hold">
                            <p:stCondLst>
                              <p:cond delay="6000"/>
                            </p:stCondLst>
                            <p:childTnLst>
                              <p:par>
                                <p:cTn id="57" presetID="42"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1000"/>
                                        <p:tgtEl>
                                          <p:spTgt spid="32"/>
                                        </p:tgtEl>
                                      </p:cBhvr>
                                    </p:animEffect>
                                    <p:anim calcmode="lin" valueType="num">
                                      <p:cBhvr>
                                        <p:cTn id="60" dur="1000" fill="hold"/>
                                        <p:tgtEl>
                                          <p:spTgt spid="32"/>
                                        </p:tgtEl>
                                        <p:attrNameLst>
                                          <p:attrName>ppt_x</p:attrName>
                                        </p:attrNameLst>
                                      </p:cBhvr>
                                      <p:tavLst>
                                        <p:tav tm="0">
                                          <p:val>
                                            <p:strVal val="#ppt_x"/>
                                          </p:val>
                                        </p:tav>
                                        <p:tav tm="100000">
                                          <p:val>
                                            <p:strVal val="#ppt_x"/>
                                          </p:val>
                                        </p:tav>
                                      </p:tavLst>
                                    </p:anim>
                                    <p:anim calcmode="lin" valueType="num">
                                      <p:cBhvr>
                                        <p:cTn id="61" dur="1000" fill="hold"/>
                                        <p:tgtEl>
                                          <p:spTgt spid="32"/>
                                        </p:tgtEl>
                                        <p:attrNameLst>
                                          <p:attrName>ppt_y</p:attrName>
                                        </p:attrNameLst>
                                      </p:cBhvr>
                                      <p:tavLst>
                                        <p:tav tm="0">
                                          <p:val>
                                            <p:strVal val="#ppt_y+.1"/>
                                          </p:val>
                                        </p:tav>
                                        <p:tav tm="100000">
                                          <p:val>
                                            <p:strVal val="#ppt_y"/>
                                          </p:val>
                                        </p:tav>
                                      </p:tavLst>
                                    </p:anim>
                                  </p:childTnLst>
                                </p:cTn>
                              </p:par>
                            </p:childTnLst>
                          </p:cTn>
                        </p:par>
                        <p:par>
                          <p:cTn id="62" fill="hold">
                            <p:stCondLst>
                              <p:cond delay="7000"/>
                            </p:stCondLst>
                            <p:childTnLst>
                              <p:par>
                                <p:cTn id="63" presetID="22" presetClass="entr" presetSubtype="4" fill="hold" grpId="0"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wipe(down)">
                                      <p:cBhvr>
                                        <p:cTn id="65" dur="500"/>
                                        <p:tgtEl>
                                          <p:spTgt spid="34"/>
                                        </p:tgtEl>
                                      </p:cBhvr>
                                    </p:animEffect>
                                  </p:childTnLst>
                                </p:cTn>
                              </p:par>
                            </p:childTnLst>
                          </p:cTn>
                        </p:par>
                        <p:par>
                          <p:cTn id="66" fill="hold">
                            <p:stCondLst>
                              <p:cond delay="7500"/>
                            </p:stCondLst>
                            <p:childTnLst>
                              <p:par>
                                <p:cTn id="67" presetID="42" presetClass="entr" presetSubtype="0"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21" presetClass="entr" presetSubtype="1"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heel(1)">
                                      <p:cBhvr>
                                        <p:cTn id="75" dur="2000"/>
                                        <p:tgtEl>
                                          <p:spTgt spid="40"/>
                                        </p:tgtEl>
                                      </p:cBhvr>
                                    </p:animEffect>
                                  </p:childTnLst>
                                </p:cTn>
                              </p:par>
                              <p:par>
                                <p:cTn id="76" presetID="21" presetClass="entr" presetSubtype="1"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heel(1)">
                                      <p:cBhvr>
                                        <p:cTn id="78" dur="2000"/>
                                        <p:tgtEl>
                                          <p:spTgt spid="41"/>
                                        </p:tgtEl>
                                      </p:cBhvr>
                                    </p:animEffect>
                                  </p:childTnLst>
                                </p:cTn>
                              </p:par>
                            </p:childTnLst>
                          </p:cTn>
                        </p:par>
                        <p:par>
                          <p:cTn id="79" fill="hold">
                            <p:stCondLst>
                              <p:cond delay="10500"/>
                            </p:stCondLst>
                            <p:childTnLst>
                              <p:par>
                                <p:cTn id="80" presetID="22" presetClass="entr" presetSubtype="1"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wipe(up)">
                                      <p:cBhvr>
                                        <p:cTn id="82" dur="500"/>
                                        <p:tgtEl>
                                          <p:spTgt spid="43"/>
                                        </p:tgtEl>
                                      </p:cBhvr>
                                    </p:animEffect>
                                  </p:childTnLst>
                                </p:cTn>
                              </p:par>
                            </p:childTnLst>
                          </p:cTn>
                        </p:par>
                        <p:par>
                          <p:cTn id="83" fill="hold">
                            <p:stCondLst>
                              <p:cond delay="11000"/>
                            </p:stCondLst>
                            <p:childTnLst>
                              <p:par>
                                <p:cTn id="84" presetID="22" presetClass="entr" presetSubtype="1" fill="hold" grpId="0" nodeType="afterEffect">
                                  <p:stCondLst>
                                    <p:cond delay="0"/>
                                  </p:stCondLst>
                                  <p:childTnLst>
                                    <p:set>
                                      <p:cBhvr>
                                        <p:cTn id="85" dur="1" fill="hold">
                                          <p:stCondLst>
                                            <p:cond delay="0"/>
                                          </p:stCondLst>
                                        </p:cTn>
                                        <p:tgtEl>
                                          <p:spTgt spid="44"/>
                                        </p:tgtEl>
                                        <p:attrNameLst>
                                          <p:attrName>style.visibility</p:attrName>
                                        </p:attrNameLst>
                                      </p:cBhvr>
                                      <p:to>
                                        <p:strVal val="visible"/>
                                      </p:to>
                                    </p:set>
                                    <p:animEffect transition="in" filter="wipe(up)">
                                      <p:cBhvr>
                                        <p:cTn id="86" dur="500"/>
                                        <p:tgtEl>
                                          <p:spTgt spid="44"/>
                                        </p:tgtEl>
                                      </p:cBhvr>
                                    </p:animEffect>
                                  </p:childTnLst>
                                </p:cTn>
                              </p:par>
                            </p:childTnLst>
                          </p:cTn>
                        </p:par>
                        <p:par>
                          <p:cTn id="87" fill="hold">
                            <p:stCondLst>
                              <p:cond delay="11500"/>
                            </p:stCondLst>
                            <p:childTnLst>
                              <p:par>
                                <p:cTn id="88" presetID="47" presetClass="entr" presetSubtype="0" fill="hold"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fade">
                                      <p:cBhvr>
                                        <p:cTn id="90" dur="1000"/>
                                        <p:tgtEl>
                                          <p:spTgt spid="42"/>
                                        </p:tgtEl>
                                      </p:cBhvr>
                                    </p:animEffect>
                                    <p:anim calcmode="lin" valueType="num">
                                      <p:cBhvr>
                                        <p:cTn id="91" dur="1000" fill="hold"/>
                                        <p:tgtEl>
                                          <p:spTgt spid="42"/>
                                        </p:tgtEl>
                                        <p:attrNameLst>
                                          <p:attrName>ppt_x</p:attrName>
                                        </p:attrNameLst>
                                      </p:cBhvr>
                                      <p:tavLst>
                                        <p:tav tm="0">
                                          <p:val>
                                            <p:strVal val="#ppt_x"/>
                                          </p:val>
                                        </p:tav>
                                        <p:tav tm="100000">
                                          <p:val>
                                            <p:strVal val="#ppt_x"/>
                                          </p:val>
                                        </p:tav>
                                      </p:tavLst>
                                    </p:anim>
                                    <p:anim calcmode="lin" valueType="num">
                                      <p:cBhvr>
                                        <p:cTn id="92" dur="1000" fill="hold"/>
                                        <p:tgtEl>
                                          <p:spTgt spid="42"/>
                                        </p:tgtEl>
                                        <p:attrNameLst>
                                          <p:attrName>ppt_y</p:attrName>
                                        </p:attrNameLst>
                                      </p:cBhvr>
                                      <p:tavLst>
                                        <p:tav tm="0">
                                          <p:val>
                                            <p:strVal val="#ppt_y-.1"/>
                                          </p:val>
                                        </p:tav>
                                        <p:tav tm="100000">
                                          <p:val>
                                            <p:strVal val="#ppt_y"/>
                                          </p:val>
                                        </p:tav>
                                      </p:tavLst>
                                    </p:anim>
                                  </p:childTnLst>
                                </p:cTn>
                              </p:par>
                            </p:childTnLst>
                          </p:cTn>
                        </p:par>
                        <p:par>
                          <p:cTn id="93" fill="hold">
                            <p:stCondLst>
                              <p:cond delay="12500"/>
                            </p:stCondLst>
                            <p:childTnLst>
                              <p:par>
                                <p:cTn id="94" presetID="22" presetClass="entr" presetSubtype="1" fill="hold" grpId="0" nodeType="afterEffect">
                                  <p:stCondLst>
                                    <p:cond delay="0"/>
                                  </p:stCondLst>
                                  <p:childTnLst>
                                    <p:set>
                                      <p:cBhvr>
                                        <p:cTn id="95" dur="1" fill="hold">
                                          <p:stCondLst>
                                            <p:cond delay="0"/>
                                          </p:stCondLst>
                                        </p:cTn>
                                        <p:tgtEl>
                                          <p:spTgt spid="46"/>
                                        </p:tgtEl>
                                        <p:attrNameLst>
                                          <p:attrName>style.visibility</p:attrName>
                                        </p:attrNameLst>
                                      </p:cBhvr>
                                      <p:to>
                                        <p:strVal val="visible"/>
                                      </p:to>
                                    </p:set>
                                    <p:animEffect transition="in" filter="wipe(up)">
                                      <p:cBhvr>
                                        <p:cTn id="96" dur="500"/>
                                        <p:tgtEl>
                                          <p:spTgt spid="46"/>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up)">
                                      <p:cBhvr>
                                        <p:cTn id="9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P spid="43" grpId="0" animBg="1"/>
      <p:bldP spid="44" grpId="0" animBg="1"/>
      <p:bldP spid="45"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7164288" y="0"/>
            <a:ext cx="1182955" cy="48123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95596" y="19571"/>
            <a:ext cx="1120820" cy="461665"/>
          </a:xfrm>
          <a:prstGeom prst="rect">
            <a:avLst/>
          </a:prstGeom>
          <a:solidFill>
            <a:srgbClr val="007E3D"/>
          </a:solidFill>
        </p:spPr>
        <p:txBody>
          <a:bodyPr wrap="none" rtlCol="0">
            <a:spAutoFit/>
          </a:bodyPr>
          <a:lstStyle/>
          <a:p>
            <a:r>
              <a:rPr lang="en-US" altLang="zh-CN" sz="2400" b="1" spc="300" dirty="0" smtClean="0">
                <a:solidFill>
                  <a:schemeClr val="bg1"/>
                </a:solidFill>
                <a:latin typeface="微软雅黑" pitchFamily="34" charset="-122"/>
                <a:ea typeface="微软雅黑" pitchFamily="34" charset="-122"/>
              </a:rPr>
              <a:t>201X</a:t>
            </a:r>
            <a:endParaRPr lang="zh-CN" altLang="en-US" sz="2400" b="1" spc="300" dirty="0">
              <a:solidFill>
                <a:schemeClr val="bg1"/>
              </a:solidFill>
              <a:latin typeface="微软雅黑" pitchFamily="34" charset="-122"/>
              <a:ea typeface="微软雅黑" pitchFamily="34" charset="-122"/>
            </a:endParaRPr>
          </a:p>
        </p:txBody>
      </p:sp>
      <p:sp>
        <p:nvSpPr>
          <p:cNvPr id="15" name="矩形 14"/>
          <p:cNvSpPr/>
          <p:nvPr/>
        </p:nvSpPr>
        <p:spPr>
          <a:xfrm>
            <a:off x="0" y="5593804"/>
            <a:ext cx="9144000" cy="121196"/>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0" y="491689"/>
            <a:ext cx="3203848" cy="493603"/>
          </a:xfrm>
          <a:prstGeom prst="rect">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23528" y="523627"/>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团队建设情况</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 name="椭圆 1"/>
          <p:cNvSpPr/>
          <p:nvPr/>
        </p:nvSpPr>
        <p:spPr>
          <a:xfrm flipH="1">
            <a:off x="4427984" y="3001516"/>
            <a:ext cx="2149434" cy="214943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17846" y="3400452"/>
            <a:ext cx="1750498" cy="1750498"/>
          </a:xfrm>
          <a:prstGeom prst="ellipse">
            <a:avLst/>
          </a:prstGeom>
          <a:solidFill>
            <a:srgbClr val="007E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147376" y="3696868"/>
            <a:ext cx="1454082" cy="14540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bwMode="auto">
          <a:xfrm>
            <a:off x="400373" y="1849388"/>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1" name="矩形 10"/>
          <p:cNvSpPr/>
          <p:nvPr/>
        </p:nvSpPr>
        <p:spPr bwMode="auto">
          <a:xfrm>
            <a:off x="390873" y="148934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bwMode="auto">
          <a:xfrm>
            <a:off x="400373" y="3001516"/>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8" name="矩形 17"/>
          <p:cNvSpPr/>
          <p:nvPr/>
        </p:nvSpPr>
        <p:spPr bwMode="auto">
          <a:xfrm>
            <a:off x="390873" y="2641476"/>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bwMode="auto">
          <a:xfrm>
            <a:off x="400373" y="4331012"/>
            <a:ext cx="3811587" cy="614720"/>
          </a:xfrm>
          <a:prstGeom prst="rect">
            <a:avLst/>
          </a:prstGeom>
          <a:noFill/>
        </p:spPr>
        <p:txBody>
          <a:bodyPr>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20" name="矩形 19"/>
          <p:cNvSpPr/>
          <p:nvPr/>
        </p:nvSpPr>
        <p:spPr bwMode="auto">
          <a:xfrm>
            <a:off x="395536" y="393762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矩形 20"/>
          <p:cNvSpPr/>
          <p:nvPr/>
        </p:nvSpPr>
        <p:spPr bwMode="auto">
          <a:xfrm>
            <a:off x="5153065" y="2425452"/>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bwMode="auto">
          <a:xfrm>
            <a:off x="6432297" y="2971842"/>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bwMode="auto">
          <a:xfrm>
            <a:off x="7529329" y="3215785"/>
            <a:ext cx="715079" cy="369333"/>
          </a:xfrm>
          <a:prstGeom prst="rect">
            <a:avLst/>
          </a:prstGeom>
        </p:spPr>
        <p:txBody>
          <a:bodyPr wrap="square">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2933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23" presetClass="entr" presetSubtype="32"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strVal val="4*#ppt_w"/>
                                          </p:val>
                                        </p:tav>
                                        <p:tav tm="100000">
                                          <p:val>
                                            <p:strVal val="#ppt_w"/>
                                          </p:val>
                                        </p:tav>
                                      </p:tavLst>
                                    </p:anim>
                                    <p:anim calcmode="lin" valueType="num">
                                      <p:cBhvr>
                                        <p:cTn id="18" dur="500" fill="hold"/>
                                        <p:tgtEl>
                                          <p:spTgt spid="2"/>
                                        </p:tgtEl>
                                        <p:attrNameLst>
                                          <p:attrName>ppt_h</p:attrName>
                                        </p:attrNameLst>
                                      </p:cBhvr>
                                      <p:tavLst>
                                        <p:tav tm="0">
                                          <p:val>
                                            <p:strVal val="4*#ppt_h"/>
                                          </p:val>
                                        </p:tav>
                                        <p:tav tm="100000">
                                          <p:val>
                                            <p:strVal val="#ppt_h"/>
                                          </p:val>
                                        </p:tav>
                                      </p:tavLst>
                                    </p:anim>
                                  </p:childTnLst>
                                </p:cTn>
                              </p:par>
                            </p:childTnLst>
                          </p:cTn>
                        </p:par>
                        <p:par>
                          <p:cTn id="19" fill="hold">
                            <p:stCondLst>
                              <p:cond delay="1500"/>
                            </p:stCondLst>
                            <p:childTnLst>
                              <p:par>
                                <p:cTn id="20" presetID="23" presetClass="entr" presetSubtype="3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strVal val="4*#ppt_w"/>
                                          </p:val>
                                        </p:tav>
                                        <p:tav tm="100000">
                                          <p:val>
                                            <p:strVal val="#ppt_w"/>
                                          </p:val>
                                        </p:tav>
                                      </p:tavLst>
                                    </p:anim>
                                    <p:anim calcmode="lin" valueType="num">
                                      <p:cBhvr>
                                        <p:cTn id="23" dur="500" fill="hold"/>
                                        <p:tgtEl>
                                          <p:spTgt spid="8"/>
                                        </p:tgtEl>
                                        <p:attrNameLst>
                                          <p:attrName>ppt_h</p:attrName>
                                        </p:attrNameLst>
                                      </p:cBhvr>
                                      <p:tavLst>
                                        <p:tav tm="0">
                                          <p:val>
                                            <p:strVal val="4*#ppt_h"/>
                                          </p:val>
                                        </p:tav>
                                        <p:tav tm="100000">
                                          <p:val>
                                            <p:strVal val="#ppt_h"/>
                                          </p:val>
                                        </p:tav>
                                      </p:tavLst>
                                    </p:anim>
                                  </p:childTnLst>
                                </p:cTn>
                              </p:par>
                            </p:childTnLst>
                          </p:cTn>
                        </p:par>
                        <p:par>
                          <p:cTn id="24" fill="hold">
                            <p:stCondLst>
                              <p:cond delay="2000"/>
                            </p:stCondLst>
                            <p:childTnLst>
                              <p:par>
                                <p:cTn id="25" presetID="23" presetClass="entr" presetSubtype="3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strVal val="4*#ppt_w"/>
                                          </p:val>
                                        </p:tav>
                                        <p:tav tm="100000">
                                          <p:val>
                                            <p:strVal val="#ppt_w"/>
                                          </p:val>
                                        </p:tav>
                                      </p:tavLst>
                                    </p:anim>
                                    <p:anim calcmode="lin" valueType="num">
                                      <p:cBhvr>
                                        <p:cTn id="28" dur="500" fill="hold"/>
                                        <p:tgtEl>
                                          <p:spTgt spid="9"/>
                                        </p:tgtEl>
                                        <p:attrNameLst>
                                          <p:attrName>ppt_h</p:attrName>
                                        </p:attrNameLst>
                                      </p:cBhvr>
                                      <p:tavLst>
                                        <p:tav tm="0">
                                          <p:val>
                                            <p:strVal val="4*#ppt_h"/>
                                          </p:val>
                                        </p:tav>
                                        <p:tav tm="100000">
                                          <p:val>
                                            <p:strVal val="#ppt_h"/>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1000"/>
                                        <p:tgtEl>
                                          <p:spTgt spid="18"/>
                                        </p:tgtEl>
                                      </p:cBhvr>
                                    </p:animEffect>
                                    <p:anim calcmode="lin" valueType="num">
                                      <p:cBhvr>
                                        <p:cTn id="56" dur="1000" fill="hold"/>
                                        <p:tgtEl>
                                          <p:spTgt spid="18"/>
                                        </p:tgtEl>
                                        <p:attrNameLst>
                                          <p:attrName>ppt_x</p:attrName>
                                        </p:attrNameLst>
                                      </p:cBhvr>
                                      <p:tavLst>
                                        <p:tav tm="0">
                                          <p:val>
                                            <p:strVal val="#ppt_x"/>
                                          </p:val>
                                        </p:tav>
                                        <p:tav tm="100000">
                                          <p:val>
                                            <p:strVal val="#ppt_x"/>
                                          </p:val>
                                        </p:tav>
                                      </p:tavLst>
                                    </p:anim>
                                    <p:anim calcmode="lin" valueType="num">
                                      <p:cBhvr>
                                        <p:cTn id="57" dur="1000" fill="hold"/>
                                        <p:tgtEl>
                                          <p:spTgt spid="18"/>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fade">
                                      <p:cBhvr>
                                        <p:cTn id="70" dur="1000"/>
                                        <p:tgtEl>
                                          <p:spTgt spid="19"/>
                                        </p:tgtEl>
                                      </p:cBhvr>
                                    </p:animEffect>
                                    <p:anim calcmode="lin" valueType="num">
                                      <p:cBhvr>
                                        <p:cTn id="71" dur="1000" fill="hold"/>
                                        <p:tgtEl>
                                          <p:spTgt spid="19"/>
                                        </p:tgtEl>
                                        <p:attrNameLst>
                                          <p:attrName>ppt_x</p:attrName>
                                        </p:attrNameLst>
                                      </p:cBhvr>
                                      <p:tavLst>
                                        <p:tav tm="0">
                                          <p:val>
                                            <p:strVal val="#ppt_x"/>
                                          </p:val>
                                        </p:tav>
                                        <p:tav tm="100000">
                                          <p:val>
                                            <p:strVal val="#ppt_x"/>
                                          </p:val>
                                        </p:tav>
                                      </p:tavLst>
                                    </p:anim>
                                    <p:anim calcmode="lin" valueType="num">
                                      <p:cBhvr>
                                        <p:cTn id="7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 grpId="0" animBg="1"/>
      <p:bldP spid="8" grpId="0" animBg="1"/>
      <p:bldP spid="9" grpId="0" animBg="1"/>
      <p:bldP spid="10" grpId="0"/>
      <p:bldP spid="11" grpId="0"/>
      <p:bldP spid="12" grpId="0"/>
      <p:bldP spid="18" grpId="0"/>
      <p:bldP spid="19" grpId="0"/>
      <p:bldP spid="20" grpId="0"/>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48a3487ad8490ed5437ef328996c3f03dc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266</TotalTime>
  <Words>2469</Words>
  <Application>Microsoft Office PowerPoint</Application>
  <PresentationFormat>全屏显示(16:10)</PresentationFormat>
  <Paragraphs>372</Paragraphs>
  <Slides>34</Slides>
  <Notes>34</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lenovo</cp:lastModifiedBy>
  <cp:revision>101</cp:revision>
  <dcterms:created xsi:type="dcterms:W3CDTF">2014-08-19T01:39:27Z</dcterms:created>
  <dcterms:modified xsi:type="dcterms:W3CDTF">2014-11-04T07:37:00Z</dcterms:modified>
</cp:coreProperties>
</file>