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  <a:srgbClr val="0E9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6564670526168"/>
          <c:y val="0.19201583473542028"/>
          <c:w val="0.59645672528126004"/>
          <c:h val="0.720043582308409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1445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E90B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718705013072091"/>
                  <c:y val="-0.23068297831468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3261798256722836"/>
                  <c:y val="5.65366269311057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10309761232794"/>
                      <c:h val="0.1656646729988368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0.69863013698630139</c:v>
                </c:pt>
                <c:pt idx="1">
                  <c:v>0.27397260273972601</c:v>
                </c:pt>
                <c:pt idx="2">
                  <c:v>2.7397260273972601E-2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E90BE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E90BE"/>
              </a:solidFill>
              <a:ln>
                <a:solidFill>
                  <a:srgbClr val="317FB7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A947-B69F-46AB-892A-142D315848C8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64BE4-6ABB-4DFC-88F2-21DB0926A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38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60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03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4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37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6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80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36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983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11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96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17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94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52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29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85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74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8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10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73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9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8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94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15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5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5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87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1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706285" y="-6407"/>
            <a:ext cx="4536504" cy="3919364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2341668" y="3907971"/>
            <a:ext cx="1265739" cy="1245401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104257" y="3416538"/>
            <a:ext cx="4788631" cy="415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500" dirty="0" smtClean="0">
                <a:solidFill>
                  <a:schemeClr val="bg1"/>
                </a:solidFill>
              </a:rPr>
              <a:t>penelope_001     </a:t>
            </a:r>
            <a:r>
              <a:rPr lang="zh-CN" altLang="en-US" sz="1500" dirty="0" smtClean="0">
                <a:solidFill>
                  <a:schemeClr val="bg1"/>
                </a:solidFill>
              </a:rPr>
              <a:t>时间：</a:t>
            </a:r>
            <a:r>
              <a:rPr lang="en-US" altLang="zh-CN" sz="1500" dirty="0" smtClean="0">
                <a:solidFill>
                  <a:schemeClr val="bg1"/>
                </a:solidFill>
              </a:rPr>
              <a:t>201X</a:t>
            </a:r>
            <a:r>
              <a:rPr lang="zh-CN" altLang="en-US" sz="1500" dirty="0" smtClean="0">
                <a:solidFill>
                  <a:schemeClr val="bg1"/>
                </a:solidFill>
              </a:rPr>
              <a:t>年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月 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日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76265" y="2073406"/>
            <a:ext cx="4860231" cy="35432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>
                <a:solidFill>
                  <a:schemeClr val="bg1"/>
                </a:solidFill>
              </a:rPr>
              <a:t>精美实用、框架完整的年终总结、工作汇报、新年计划</a:t>
            </a:r>
            <a:r>
              <a:rPr lang="en-US" altLang="zh-CN" sz="1400" dirty="0" smtClean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95936" y="2290252"/>
            <a:ext cx="5328184" cy="1177245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b="1" dirty="0" smtClean="0">
                <a:solidFill>
                  <a:schemeClr val="bg1"/>
                </a:solidFill>
              </a:rPr>
              <a:t>工作总结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模板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771550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zh-CN" altLang="en-US" sz="8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Armik-Red Ro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368" y="-1117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6586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85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35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5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19" grpId="0" animBg="1"/>
      <p:bldP spid="19" grpId="1" animBg="1"/>
      <p:bldP spid="19" grpId="2" animBg="1"/>
      <p:bldP spid="20" grpId="0"/>
      <p:bldP spid="21" grpId="0"/>
      <p:bldP spid="2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902742"/>
            <a:ext cx="2664296" cy="19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997275"/>
            <a:ext cx="2664296" cy="19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491880" y="2997275"/>
            <a:ext cx="4752528" cy="1950739"/>
            <a:chOff x="3347864" y="1152444"/>
            <a:chExt cx="4752528" cy="914310"/>
          </a:xfrm>
        </p:grpSpPr>
        <p:sp>
          <p:nvSpPr>
            <p:cNvPr id="17" name="矩形 1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团队建设情况二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4" name="矩形 2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94247" y="909043"/>
            <a:ext cx="4752528" cy="1950739"/>
            <a:chOff x="3347864" y="1152444"/>
            <a:chExt cx="4752528" cy="914310"/>
          </a:xfrm>
        </p:grpSpPr>
        <p:sp>
          <p:nvSpPr>
            <p:cNvPr id="27" name="矩形 2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团队建设情况一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9535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4410665" y="966716"/>
            <a:ext cx="305878" cy="369332"/>
            <a:chOff x="4410665" y="1042808"/>
            <a:chExt cx="305878" cy="369331"/>
          </a:xfrm>
        </p:grpSpPr>
        <p:sp>
          <p:nvSpPr>
            <p:cNvPr id="109" name="椭圆 108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410665" y="1042808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414857" y="4083918"/>
            <a:ext cx="301686" cy="369332"/>
            <a:chOff x="4414857" y="1039439"/>
            <a:chExt cx="301686" cy="369331"/>
          </a:xfrm>
        </p:grpSpPr>
        <p:sp>
          <p:nvSpPr>
            <p:cNvPr id="112" name="椭圆 111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414857" y="1039439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35696" y="1005279"/>
            <a:ext cx="2442281" cy="338554"/>
            <a:chOff x="1835696" y="1081371"/>
            <a:chExt cx="2442281" cy="338554"/>
          </a:xfrm>
        </p:grpSpPr>
        <p:sp>
          <p:nvSpPr>
            <p:cNvPr id="115" name="矩形 114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培训学习情况一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869182" y="4125850"/>
            <a:ext cx="2442281" cy="338554"/>
            <a:chOff x="1835696" y="1081371"/>
            <a:chExt cx="2442281" cy="338554"/>
          </a:xfrm>
        </p:grpSpPr>
        <p:sp>
          <p:nvSpPr>
            <p:cNvPr id="118" name="矩形 117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培训学习情况二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22509" y="1414057"/>
            <a:ext cx="3106017" cy="2624419"/>
            <a:chOff x="4822508" y="1490148"/>
            <a:chExt cx="3106017" cy="2624419"/>
          </a:xfrm>
        </p:grpSpPr>
        <p:pic>
          <p:nvPicPr>
            <p:cNvPr id="12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2" name="矩形 121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245915" y="1575230"/>
            <a:ext cx="3032063" cy="2639813"/>
            <a:chOff x="1245914" y="1651322"/>
            <a:chExt cx="3032063" cy="2639812"/>
          </a:xfrm>
        </p:grpSpPr>
        <p:pic>
          <p:nvPicPr>
            <p:cNvPr id="12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5" name="矩形 124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培训学习情况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2" name="矩形 2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3010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6469E-6 L 8.33333E-7 0.32778 " pathEditMode="relative" rAng="0" ptsTypes="AA">
                                      <p:cBhvr>
                                        <p:cTn id="21" dur="12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0.27845 L 8.33333E-7 0.04934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宏观环境利好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公司给予的大力支持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07904" y="1275606"/>
            <a:ext cx="5264041" cy="530915"/>
            <a:chOff x="3707904" y="1275606"/>
            <a:chExt cx="5264041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07904" y="1275606"/>
              <a:ext cx="2207977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 smtClean="0">
                  <a:solidFill>
                    <a:srgbClr val="0E90BE"/>
                  </a:solidFill>
                  <a:latin typeface="Impact" pitchFamily="34" charset="0"/>
                </a:rPr>
                <a:t>Achievement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12160" y="1330628"/>
              <a:ext cx="2959785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取得成绩的原因及经验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自身能力的提升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竞争对手的失误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对市场前瞻性的认识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630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525" y="1377850"/>
            <a:ext cx="3056294" cy="3222177"/>
            <a:chOff x="3707238" y="487890"/>
            <a:chExt cx="5717080" cy="6027381"/>
          </a:xfrm>
        </p:grpSpPr>
        <p:sp>
          <p:nvSpPr>
            <p:cNvPr id="3" name="任意多边形 2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5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6" name="环形箭头 5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形状 6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环形箭头 7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1026578" y="1237620"/>
            <a:ext cx="3562578" cy="890693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6578" y="2368699"/>
            <a:ext cx="3562578" cy="890693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6578" y="3432509"/>
            <a:ext cx="3562578" cy="890693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Freeform 7"/>
          <p:cNvSpPr>
            <a:spLocks noChangeAspect="1" noEditPoints="1"/>
          </p:cNvSpPr>
          <p:nvPr/>
        </p:nvSpPr>
        <p:spPr bwMode="auto">
          <a:xfrm>
            <a:off x="6960821" y="3363904"/>
            <a:ext cx="579557" cy="432923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783731">
              <a:defRPr/>
            </a:pPr>
            <a:endParaRPr lang="zh-CN" altLang="en-US" sz="1800" kern="0">
              <a:solidFill>
                <a:srgbClr val="464646"/>
              </a:solidFill>
              <a:latin typeface="Segoe UI"/>
              <a:ea typeface="微软雅黑"/>
            </a:endParaRPr>
          </a:p>
        </p:txBody>
      </p:sp>
      <p:grpSp>
        <p:nvGrpSpPr>
          <p:cNvPr id="22" name="Group 10"/>
          <p:cNvGrpSpPr>
            <a:grpSpLocks noChangeAspect="1"/>
          </p:cNvGrpSpPr>
          <p:nvPr/>
        </p:nvGrpSpPr>
        <p:grpSpPr bwMode="auto">
          <a:xfrm>
            <a:off x="5840028" y="2702269"/>
            <a:ext cx="563579" cy="563578"/>
            <a:chOff x="6494" y="821"/>
            <a:chExt cx="381" cy="381"/>
          </a:xfrm>
          <a:solidFill>
            <a:schemeClr val="bg1"/>
          </a:solidFill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47973" y="1882433"/>
            <a:ext cx="415050" cy="580690"/>
            <a:chOff x="8239035" y="2834443"/>
            <a:chExt cx="553400" cy="774253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315191" y="2834443"/>
              <a:ext cx="309701" cy="142158"/>
            </a:xfrm>
            <a:custGeom>
              <a:avLst/>
              <a:gdLst>
                <a:gd name="T0" fmla="*/ 43 w 50"/>
                <a:gd name="T1" fmla="*/ 22 h 23"/>
                <a:gd name="T2" fmla="*/ 50 w 50"/>
                <a:gd name="T3" fmla="*/ 0 h 23"/>
                <a:gd name="T4" fmla="*/ 15 w 50"/>
                <a:gd name="T5" fmla="*/ 0 h 23"/>
                <a:gd name="T6" fmla="*/ 20 w 50"/>
                <a:gd name="T7" fmla="*/ 21 h 23"/>
                <a:gd name="T8" fmla="*/ 0 w 50"/>
                <a:gd name="T9" fmla="*/ 11 h 23"/>
                <a:gd name="T10" fmla="*/ 1 w 50"/>
                <a:gd name="T11" fmla="*/ 14 h 23"/>
                <a:gd name="T12" fmla="*/ 19 w 50"/>
                <a:gd name="T13" fmla="*/ 23 h 23"/>
                <a:gd name="T14" fmla="*/ 20 w 50"/>
                <a:gd name="T15" fmla="*/ 22 h 23"/>
                <a:gd name="T16" fmla="*/ 43 w 5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3" y="22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7"/>
                    <a:pt x="8" y="8"/>
                    <a:pt x="0" y="1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11"/>
                    <a:pt x="16" y="20"/>
                    <a:pt x="19" y="23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8239035" y="2976601"/>
              <a:ext cx="553400" cy="632095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8" name="文本框 43"/>
          <p:cNvSpPr txBox="1"/>
          <p:nvPr/>
        </p:nvSpPr>
        <p:spPr>
          <a:xfrm>
            <a:off x="6081721" y="115342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44"/>
          <p:cNvSpPr txBox="1"/>
          <p:nvPr/>
        </p:nvSpPr>
        <p:spPr>
          <a:xfrm>
            <a:off x="4873287" y="3117548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45"/>
          <p:cNvSpPr txBox="1"/>
          <p:nvPr/>
        </p:nvSpPr>
        <p:spPr>
          <a:xfrm>
            <a:off x="7605212" y="4256947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宏观环境利好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3" name="矩形 3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5875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54146" y="984464"/>
            <a:ext cx="7162269" cy="1545453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100" y="129276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4144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0" name="矩形 2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6232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414455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公司支持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9592" y="4151395"/>
            <a:ext cx="7632848" cy="1444691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6674776" cy="1556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公司给予的大力支持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4" name="矩形 4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902101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7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7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7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7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7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21916" y="1016248"/>
            <a:ext cx="1440160" cy="1440160"/>
            <a:chOff x="1073572" y="1216298"/>
            <a:chExt cx="1440160" cy="1440160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34083" y="1564903"/>
              <a:ext cx="719138" cy="7429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35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6666" y="1016248"/>
            <a:ext cx="1440160" cy="1440160"/>
            <a:chOff x="3575472" y="1216298"/>
            <a:chExt cx="1440160" cy="1440160"/>
          </a:xfrm>
        </p:grpSpPr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983609" y="1527597"/>
              <a:ext cx="700087" cy="715962"/>
            </a:xfrm>
            <a:custGeom>
              <a:avLst/>
              <a:gdLst>
                <a:gd name="T0" fmla="*/ 6 w 96"/>
                <a:gd name="T1" fmla="*/ 41 h 98"/>
                <a:gd name="T2" fmla="*/ 75 w 96"/>
                <a:gd name="T3" fmla="*/ 41 h 98"/>
                <a:gd name="T4" fmla="*/ 78 w 96"/>
                <a:gd name="T5" fmla="*/ 41 h 98"/>
                <a:gd name="T6" fmla="*/ 91 w 96"/>
                <a:gd name="T7" fmla="*/ 46 h 98"/>
                <a:gd name="T8" fmla="*/ 96 w 96"/>
                <a:gd name="T9" fmla="*/ 60 h 98"/>
                <a:gd name="T10" fmla="*/ 91 w 96"/>
                <a:gd name="T11" fmla="*/ 73 h 98"/>
                <a:gd name="T12" fmla="*/ 78 w 96"/>
                <a:gd name="T13" fmla="*/ 78 h 98"/>
                <a:gd name="T14" fmla="*/ 69 w 96"/>
                <a:gd name="T15" fmla="*/ 76 h 98"/>
                <a:gd name="T16" fmla="*/ 63 w 96"/>
                <a:gd name="T17" fmla="*/ 85 h 98"/>
                <a:gd name="T18" fmla="*/ 67 w 96"/>
                <a:gd name="T19" fmla="*/ 85 h 98"/>
                <a:gd name="T20" fmla="*/ 84 w 96"/>
                <a:gd name="T21" fmla="*/ 85 h 98"/>
                <a:gd name="T22" fmla="*/ 71 w 96"/>
                <a:gd name="T23" fmla="*/ 98 h 98"/>
                <a:gd name="T24" fmla="*/ 17 w 96"/>
                <a:gd name="T25" fmla="*/ 98 h 98"/>
                <a:gd name="T26" fmla="*/ 13 w 96"/>
                <a:gd name="T27" fmla="*/ 98 h 98"/>
                <a:gd name="T28" fmla="*/ 0 w 96"/>
                <a:gd name="T29" fmla="*/ 85 h 98"/>
                <a:gd name="T30" fmla="*/ 17 w 96"/>
                <a:gd name="T31" fmla="*/ 85 h 98"/>
                <a:gd name="T32" fmla="*/ 21 w 96"/>
                <a:gd name="T33" fmla="*/ 85 h 98"/>
                <a:gd name="T34" fmla="*/ 6 w 96"/>
                <a:gd name="T35" fmla="*/ 41 h 98"/>
                <a:gd name="T36" fmla="*/ 57 w 96"/>
                <a:gd name="T37" fmla="*/ 35 h 98"/>
                <a:gd name="T38" fmla="*/ 55 w 96"/>
                <a:gd name="T39" fmla="*/ 6 h 98"/>
                <a:gd name="T40" fmla="*/ 57 w 96"/>
                <a:gd name="T41" fmla="*/ 35 h 98"/>
                <a:gd name="T42" fmla="*/ 44 w 96"/>
                <a:gd name="T43" fmla="*/ 30 h 98"/>
                <a:gd name="T44" fmla="*/ 43 w 96"/>
                <a:gd name="T45" fmla="*/ 0 h 98"/>
                <a:gd name="T46" fmla="*/ 44 w 96"/>
                <a:gd name="T47" fmla="*/ 30 h 98"/>
                <a:gd name="T48" fmla="*/ 31 w 96"/>
                <a:gd name="T49" fmla="*/ 34 h 98"/>
                <a:gd name="T50" fmla="*/ 30 w 96"/>
                <a:gd name="T51" fmla="*/ 4 h 98"/>
                <a:gd name="T52" fmla="*/ 31 w 96"/>
                <a:gd name="T53" fmla="*/ 34 h 98"/>
                <a:gd name="T54" fmla="*/ 16 w 96"/>
                <a:gd name="T55" fmla="*/ 53 h 98"/>
                <a:gd name="T56" fmla="*/ 26 w 96"/>
                <a:gd name="T57" fmla="*/ 79 h 98"/>
                <a:gd name="T58" fmla="*/ 34 w 96"/>
                <a:gd name="T59" fmla="*/ 74 h 98"/>
                <a:gd name="T60" fmla="*/ 25 w 96"/>
                <a:gd name="T61" fmla="*/ 51 h 98"/>
                <a:gd name="T62" fmla="*/ 16 w 96"/>
                <a:gd name="T63" fmla="*/ 53 h 98"/>
                <a:gd name="T64" fmla="*/ 78 w 96"/>
                <a:gd name="T65" fmla="*/ 50 h 98"/>
                <a:gd name="T66" fmla="*/ 73 w 96"/>
                <a:gd name="T67" fmla="*/ 68 h 98"/>
                <a:gd name="T68" fmla="*/ 78 w 96"/>
                <a:gd name="T69" fmla="*/ 69 h 98"/>
                <a:gd name="T70" fmla="*/ 85 w 96"/>
                <a:gd name="T71" fmla="*/ 67 h 98"/>
                <a:gd name="T72" fmla="*/ 88 w 96"/>
                <a:gd name="T73" fmla="*/ 60 h 98"/>
                <a:gd name="T74" fmla="*/ 85 w 96"/>
                <a:gd name="T75" fmla="*/ 53 h 98"/>
                <a:gd name="T76" fmla="*/ 78 w 96"/>
                <a:gd name="T77" fmla="*/ 50 h 98"/>
                <a:gd name="T78" fmla="*/ 78 w 96"/>
                <a:gd name="T79" fmla="*/ 5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8">
                  <a:moveTo>
                    <a:pt x="6" y="41"/>
                  </a:moveTo>
                  <a:cubicBezTo>
                    <a:pt x="29" y="41"/>
                    <a:pt x="52" y="41"/>
                    <a:pt x="75" y="41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83" y="41"/>
                    <a:pt x="88" y="43"/>
                    <a:pt x="91" y="46"/>
                  </a:cubicBezTo>
                  <a:cubicBezTo>
                    <a:pt x="94" y="50"/>
                    <a:pt x="96" y="54"/>
                    <a:pt x="96" y="60"/>
                  </a:cubicBezTo>
                  <a:cubicBezTo>
                    <a:pt x="96" y="65"/>
                    <a:pt x="94" y="69"/>
                    <a:pt x="91" y="73"/>
                  </a:cubicBezTo>
                  <a:cubicBezTo>
                    <a:pt x="88" y="76"/>
                    <a:pt x="83" y="78"/>
                    <a:pt x="78" y="78"/>
                  </a:cubicBezTo>
                  <a:cubicBezTo>
                    <a:pt x="75" y="78"/>
                    <a:pt x="71" y="77"/>
                    <a:pt x="69" y="76"/>
                  </a:cubicBezTo>
                  <a:cubicBezTo>
                    <a:pt x="67" y="79"/>
                    <a:pt x="65" y="82"/>
                    <a:pt x="63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2" y="72"/>
                    <a:pt x="6" y="58"/>
                    <a:pt x="6" y="41"/>
                  </a:cubicBezTo>
                  <a:close/>
                  <a:moveTo>
                    <a:pt x="57" y="35"/>
                  </a:moveTo>
                  <a:cubicBezTo>
                    <a:pt x="43" y="15"/>
                    <a:pt x="59" y="19"/>
                    <a:pt x="55" y="6"/>
                  </a:cubicBezTo>
                  <a:cubicBezTo>
                    <a:pt x="64" y="18"/>
                    <a:pt x="51" y="18"/>
                    <a:pt x="57" y="35"/>
                  </a:cubicBezTo>
                  <a:close/>
                  <a:moveTo>
                    <a:pt x="44" y="30"/>
                  </a:moveTo>
                  <a:cubicBezTo>
                    <a:pt x="38" y="12"/>
                    <a:pt x="51" y="12"/>
                    <a:pt x="43" y="0"/>
                  </a:cubicBezTo>
                  <a:cubicBezTo>
                    <a:pt x="47" y="13"/>
                    <a:pt x="30" y="9"/>
                    <a:pt x="44" y="30"/>
                  </a:cubicBezTo>
                  <a:close/>
                  <a:moveTo>
                    <a:pt x="31" y="34"/>
                  </a:moveTo>
                  <a:cubicBezTo>
                    <a:pt x="17" y="14"/>
                    <a:pt x="34" y="18"/>
                    <a:pt x="30" y="4"/>
                  </a:cubicBezTo>
                  <a:cubicBezTo>
                    <a:pt x="38" y="16"/>
                    <a:pt x="25" y="17"/>
                    <a:pt x="31" y="34"/>
                  </a:cubicBezTo>
                  <a:close/>
                  <a:moveTo>
                    <a:pt x="16" y="53"/>
                  </a:moveTo>
                  <a:cubicBezTo>
                    <a:pt x="17" y="62"/>
                    <a:pt x="21" y="72"/>
                    <a:pt x="26" y="79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0" y="68"/>
                    <a:pt x="26" y="59"/>
                    <a:pt x="25" y="51"/>
                  </a:cubicBezTo>
                  <a:cubicBezTo>
                    <a:pt x="16" y="53"/>
                    <a:pt x="16" y="53"/>
                    <a:pt x="16" y="53"/>
                  </a:cubicBezTo>
                  <a:close/>
                  <a:moveTo>
                    <a:pt x="78" y="50"/>
                  </a:moveTo>
                  <a:cubicBezTo>
                    <a:pt x="77" y="56"/>
                    <a:pt x="75" y="62"/>
                    <a:pt x="73" y="68"/>
                  </a:cubicBezTo>
                  <a:cubicBezTo>
                    <a:pt x="74" y="69"/>
                    <a:pt x="76" y="69"/>
                    <a:pt x="78" y="69"/>
                  </a:cubicBezTo>
                  <a:cubicBezTo>
                    <a:pt x="81" y="69"/>
                    <a:pt x="83" y="68"/>
                    <a:pt x="85" y="67"/>
                  </a:cubicBezTo>
                  <a:cubicBezTo>
                    <a:pt x="87" y="65"/>
                    <a:pt x="88" y="62"/>
                    <a:pt x="88" y="60"/>
                  </a:cubicBezTo>
                  <a:cubicBezTo>
                    <a:pt x="88" y="57"/>
                    <a:pt x="87" y="54"/>
                    <a:pt x="85" y="53"/>
                  </a:cubicBezTo>
                  <a:cubicBezTo>
                    <a:pt x="83" y="51"/>
                    <a:pt x="81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575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1416" y="1016248"/>
            <a:ext cx="1440160" cy="1440160"/>
            <a:chOff x="5861472" y="1216298"/>
            <a:chExt cx="1440160" cy="1440160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234684" y="1588715"/>
              <a:ext cx="693737" cy="695326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61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07987" y="2563882"/>
            <a:ext cx="1665349" cy="1808068"/>
            <a:chOff x="1200943" y="2662332"/>
            <a:chExt cx="1665349" cy="1808068"/>
          </a:xfrm>
        </p:grpSpPr>
        <p:sp>
          <p:nvSpPr>
            <p:cNvPr id="25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420664" y="3012695"/>
              <a:ext cx="1221809" cy="1333199"/>
              <a:chOff x="1103164" y="3088895"/>
              <a:chExt cx="1221809" cy="133319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242806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03164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103164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103164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103164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804444" y="2563882"/>
            <a:ext cx="1665349" cy="1808068"/>
            <a:chOff x="1200943" y="2662332"/>
            <a:chExt cx="1665349" cy="1808068"/>
          </a:xfrm>
          <a:solidFill>
            <a:srgbClr val="17375E"/>
          </a:solidFill>
        </p:grpSpPr>
        <p:sp>
          <p:nvSpPr>
            <p:cNvPr id="34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397218" y="3012695"/>
              <a:ext cx="1221809" cy="1333199"/>
              <a:chOff x="1079718" y="3088895"/>
              <a:chExt cx="1221809" cy="1333199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1229332" y="3088895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79718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079718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079718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079718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9302" y="2563882"/>
            <a:ext cx="1665349" cy="1808068"/>
            <a:chOff x="1200943" y="2662332"/>
            <a:chExt cx="1665349" cy="1808068"/>
          </a:xfrm>
        </p:grpSpPr>
        <p:sp>
          <p:nvSpPr>
            <p:cNvPr id="56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97219" y="3012695"/>
              <a:ext cx="1221809" cy="1333199"/>
              <a:chOff x="1079719" y="3088895"/>
              <a:chExt cx="1221809" cy="133319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209500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079719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079719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079719" y="3896372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9719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sp>
        <p:nvSpPr>
          <p:cNvPr id="3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自身能力的提升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0" name="矩形 3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5048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14"/>
          <p:cNvSpPr/>
          <p:nvPr/>
        </p:nvSpPr>
        <p:spPr>
          <a:xfrm flipV="1">
            <a:off x="0" y="2499742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25758" y="2499338"/>
            <a:ext cx="1301991" cy="1300750"/>
            <a:chOff x="3225639" y="4543565"/>
            <a:chExt cx="1735762" cy="1734334"/>
          </a:xfrm>
        </p:grpSpPr>
        <p:sp>
          <p:nvSpPr>
            <p:cNvPr id="42" name="椭圆 41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45" name="矩形 14"/>
          <p:cNvSpPr/>
          <p:nvPr/>
        </p:nvSpPr>
        <p:spPr>
          <a:xfrm>
            <a:off x="0" y="2099427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98861" y="987574"/>
            <a:ext cx="1301991" cy="1301822"/>
            <a:chOff x="6131016" y="674750"/>
            <a:chExt cx="1735762" cy="1735763"/>
          </a:xfrm>
        </p:grpSpPr>
        <p:sp>
          <p:nvSpPr>
            <p:cNvPr id="47" name="椭圆 46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0" name="矩形 14"/>
          <p:cNvSpPr/>
          <p:nvPr/>
        </p:nvSpPr>
        <p:spPr>
          <a:xfrm flipV="1">
            <a:off x="4572001" y="2499742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21004" y="2499338"/>
            <a:ext cx="1301991" cy="1300750"/>
            <a:chOff x="5227325" y="4543565"/>
            <a:chExt cx="1735762" cy="1734334"/>
          </a:xfrm>
        </p:grpSpPr>
        <p:sp>
          <p:nvSpPr>
            <p:cNvPr id="52" name="椭圆 51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000" b="1" kern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433642" y="1298198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439244" y="998114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对手的失误一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5621" y="3176086"/>
            <a:ext cx="1901683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1222" y="2876003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对手的失误二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11005" y="3184286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16607" y="2884202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对手的失误三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竞争对手的失误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374090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9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9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9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9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9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4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4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90"/>
                            </p:stCondLst>
                            <p:childTnLst>
                              <p:par>
                                <p:cTn id="6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4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50" grpId="0" animBg="1"/>
      <p:bldP spid="55" grpId="0"/>
      <p:bldP spid="56" grpId="0"/>
      <p:bldP spid="57" grpId="0"/>
      <p:bldP spid="58" grpId="0"/>
      <p:bldP spid="59" grpId="0"/>
      <p:bldP spid="60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414455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前瞻性认识</a:t>
              </a:r>
              <a:endParaRPr lang="zh-CN" alt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对市场前瞻性的认识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6" name="矩形 3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4304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某些问题上认识不足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对竞争对手分析不够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5060672" cy="530915"/>
            <a:chOff x="3773160" y="1247148"/>
            <a:chExt cx="5060672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370392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Shortcomings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56176" y="1330628"/>
              <a:ext cx="2677656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不足之处及原因分析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自身能力有待提升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执行力有待加强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9363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291"/>
          <p:cNvSpPr>
            <a:spLocks noChangeArrowheads="1"/>
          </p:cNvSpPr>
          <p:nvPr/>
        </p:nvSpPr>
        <p:spPr bwMode="auto">
          <a:xfrm flipV="1">
            <a:off x="73914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AutoShape 292"/>
          <p:cNvSpPr>
            <a:spLocks noChangeArrowheads="1"/>
          </p:cNvSpPr>
          <p:nvPr/>
        </p:nvSpPr>
        <p:spPr bwMode="auto">
          <a:xfrm flipV="1">
            <a:off x="-9906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WordArt 293"/>
          <p:cNvSpPr>
            <a:spLocks noChangeArrowheads="1" noChangeShapeType="1" noTextEdit="1"/>
          </p:cNvSpPr>
          <p:nvPr/>
        </p:nvSpPr>
        <p:spPr bwMode="auto">
          <a:xfrm>
            <a:off x="1752600" y="2110724"/>
            <a:ext cx="1143000" cy="5332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4" name="WordArt 294"/>
          <p:cNvSpPr>
            <a:spLocks noChangeArrowheads="1" noChangeShapeType="1" noTextEdit="1"/>
          </p:cNvSpPr>
          <p:nvPr/>
        </p:nvSpPr>
        <p:spPr bwMode="auto">
          <a:xfrm>
            <a:off x="1763688" y="2779437"/>
            <a:ext cx="1143000" cy="1523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WordArt 20"/>
          <p:cNvSpPr>
            <a:spLocks noChangeArrowheads="1" noChangeShapeType="1" noTextEdit="1"/>
          </p:cNvSpPr>
          <p:nvPr/>
        </p:nvSpPr>
        <p:spPr bwMode="auto">
          <a:xfrm>
            <a:off x="3347864" y="770956"/>
            <a:ext cx="2286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3805064" y="699542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前阶段工作回顾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7" name="WordArt 20"/>
          <p:cNvSpPr>
            <a:spLocks noChangeArrowheads="1" noChangeShapeType="1" noTextEdit="1"/>
          </p:cNvSpPr>
          <p:nvPr/>
        </p:nvSpPr>
        <p:spPr bwMode="auto">
          <a:xfrm>
            <a:off x="3652664" y="1456545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auto">
          <a:xfrm>
            <a:off x="4109864" y="1385131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取得成绩的原因和经验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9" name="WordArt 20"/>
          <p:cNvSpPr>
            <a:spLocks noChangeArrowheads="1" noChangeShapeType="1" noTextEdit="1"/>
          </p:cNvSpPr>
          <p:nvPr/>
        </p:nvSpPr>
        <p:spPr bwMode="auto">
          <a:xfrm>
            <a:off x="4033664" y="213737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auto">
          <a:xfrm>
            <a:off x="4490864" y="206595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不足之处及原因分析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1" name="WordArt 20"/>
          <p:cNvSpPr>
            <a:spLocks noChangeArrowheads="1" noChangeShapeType="1" noTextEdit="1"/>
          </p:cNvSpPr>
          <p:nvPr/>
        </p:nvSpPr>
        <p:spPr bwMode="auto">
          <a:xfrm>
            <a:off x="4414664" y="283248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4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auto">
          <a:xfrm>
            <a:off x="4948064" y="276106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3" name="WordArt 20"/>
          <p:cNvSpPr>
            <a:spLocks noChangeArrowheads="1" noChangeShapeType="1" noTextEdit="1"/>
          </p:cNvSpPr>
          <p:nvPr/>
        </p:nvSpPr>
        <p:spPr bwMode="auto">
          <a:xfrm>
            <a:off x="4757564" y="3594281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5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5290964" y="3522865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下一步工作计划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36894276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2900337510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48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0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1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某些问题上认识不足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6" name="矩形 5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26369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2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2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713" y="2927483"/>
            <a:ext cx="1142824" cy="107559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72" y="3227577"/>
            <a:ext cx="452586" cy="452586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16200000">
            <a:off x="3398987" y="197589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2275992"/>
            <a:ext cx="452586" cy="452586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16200000">
            <a:off x="2818402" y="2927482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61" y="3227576"/>
            <a:ext cx="452586" cy="452586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16200000">
            <a:off x="3398987" y="3910811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4210905"/>
            <a:ext cx="452586" cy="452586"/>
          </a:xfrm>
          <a:prstGeom prst="rect">
            <a:avLst/>
          </a:prstGeom>
        </p:spPr>
      </p:pic>
      <p:sp>
        <p:nvSpPr>
          <p:cNvPr id="10" name="六边形 9"/>
          <p:cNvSpPr/>
          <p:nvPr/>
        </p:nvSpPr>
        <p:spPr>
          <a:xfrm rot="16200000">
            <a:off x="4598465" y="386162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24" y="4157277"/>
            <a:ext cx="452586" cy="484284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 rot="16200000">
            <a:off x="5129624" y="290218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18" y="3326090"/>
            <a:ext cx="473540" cy="26307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16200000">
            <a:off x="4578508" y="194558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13" y="2154362"/>
            <a:ext cx="658051" cy="6580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5876352" y="228234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718" y="203676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735" y="329008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101" y="304450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2189" y="4380700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555" y="4135124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481" y="4445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44" y="416523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245" y="333483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06" y="305480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535" y="2316800"/>
            <a:ext cx="283183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7057" y="2036765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017" y="9370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206017" y="1222662"/>
            <a:ext cx="80383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对竞争对手分析不够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2" name="矩形 3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4362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8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1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6252" y="858316"/>
            <a:ext cx="3516086" cy="3657650"/>
            <a:chOff x="839089" y="1016488"/>
            <a:chExt cx="4688114" cy="4876868"/>
          </a:xfrm>
        </p:grpSpPr>
        <p:grpSp>
          <p:nvGrpSpPr>
            <p:cNvPr id="3" name="组合 2"/>
            <p:cNvGrpSpPr/>
            <p:nvPr/>
          </p:nvGrpSpPr>
          <p:grpSpPr>
            <a:xfrm rot="21302113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7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7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95804" y="2370030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804" y="3299265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3788" y="1011515"/>
            <a:ext cx="2600580" cy="2854971"/>
            <a:chOff x="6502470" y="1193868"/>
            <a:chExt cx="3467440" cy="3806628"/>
          </a:xfrm>
        </p:grpSpPr>
        <p:grpSp>
          <p:nvGrpSpPr>
            <p:cNvPr id="11" name="组合 10"/>
            <p:cNvGrpSpPr/>
            <p:nvPr/>
          </p:nvGrpSpPr>
          <p:grpSpPr>
            <a:xfrm rot="21302113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15" idx="3"/>
              </p:cNvCxnSpPr>
              <p:nvPr/>
            </p:nvCxnSpPr>
            <p:spPr>
              <a:xfrm rot="297887" flipV="1">
                <a:off x="3089536" y="2333618"/>
                <a:ext cx="853285" cy="496958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15" idx="5"/>
              </p:cNvCxnSpPr>
              <p:nvPr/>
            </p:nvCxnSpPr>
            <p:spPr>
              <a:xfrm rot="297887">
                <a:off x="4144279" y="2402217"/>
                <a:ext cx="733019" cy="519693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433794" y="2235651"/>
            <a:ext cx="2300568" cy="1148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自身能力有待提升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9" name="矩形 1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0173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3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3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3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 rot="19490962">
            <a:off x="2981655" y="2696261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 rot="19490962" flipH="1" flipV="1">
            <a:off x="4479530" y="1045008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gray">
          <a:xfrm>
            <a:off x="3134003" y="1861951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gray">
          <a:xfrm>
            <a:off x="4547136" y="2687639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962378"/>
            <a:ext cx="235185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900" y="1400286"/>
            <a:ext cx="3299884" cy="461665"/>
            <a:chOff x="469900" y="1057571"/>
            <a:chExt cx="3299884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553419" y="105757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169019" y="1749775"/>
            <a:ext cx="2453767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7195" y="3871234"/>
            <a:ext cx="3442305" cy="404838"/>
            <a:chOff x="5257195" y="3528519"/>
            <a:chExt cx="3442305" cy="404838"/>
          </a:xfrm>
        </p:grpSpPr>
        <p:sp>
          <p:nvSpPr>
            <p:cNvPr id="10" name="TextBox 9"/>
            <p:cNvSpPr txBox="1"/>
            <p:nvPr/>
          </p:nvSpPr>
          <p:spPr>
            <a:xfrm>
              <a:off x="5975908" y="3564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执行力有待加强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7" name="矩形 1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827398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11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行业发展预测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内部环境分析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975304" cy="530915"/>
            <a:chOff x="3773160" y="1247148"/>
            <a:chExt cx="4975304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98062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Situation analysis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63305" y="1330628"/>
              <a:ext cx="1985159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竞争对手动向预测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2410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7770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67544" y="2590245"/>
            <a:ext cx="28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589194" y="2270591"/>
            <a:ext cx="1677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40566" y="2570245"/>
            <a:ext cx="2430916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9712" y="3152018"/>
            <a:ext cx="1316884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/>
          <p:nvPr/>
        </p:nvSpPr>
        <p:spPr>
          <a:xfrm>
            <a:off x="6536291" y="3166309"/>
            <a:ext cx="25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/>
          <p:nvPr/>
        </p:nvSpPr>
        <p:spPr>
          <a:xfrm>
            <a:off x="6536289" y="2888149"/>
            <a:ext cx="1852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7980" y="3941048"/>
            <a:ext cx="131688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/>
          <p:nvPr/>
        </p:nvSpPr>
        <p:spPr>
          <a:xfrm>
            <a:off x="6394558" y="3983914"/>
            <a:ext cx="264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6394558" y="3680237"/>
            <a:ext cx="1715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3493005"/>
            <a:ext cx="19678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/>
          <p:nvPr/>
        </p:nvSpPr>
        <p:spPr>
          <a:xfrm>
            <a:off x="467544" y="3526349"/>
            <a:ext cx="247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883868" y="3156832"/>
            <a:ext cx="1528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4387637"/>
            <a:ext cx="253367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/>
          <p:nvPr/>
        </p:nvSpPr>
        <p:spPr>
          <a:xfrm>
            <a:off x="323527" y="4417915"/>
            <a:ext cx="262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85058" y="4060022"/>
            <a:ext cx="168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539552" y="9155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52805" y="1289856"/>
            <a:ext cx="82676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行业发展预测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9" name="矩形 3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904776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21"/>
          <p:cNvGrpSpPr/>
          <p:nvPr/>
        </p:nvGrpSpPr>
        <p:grpSpPr>
          <a:xfrm>
            <a:off x="5087849" y="1203598"/>
            <a:ext cx="3358397" cy="2022896"/>
            <a:chOff x="6221505" y="1951419"/>
            <a:chExt cx="2514600" cy="1492832"/>
          </a:xfrm>
        </p:grpSpPr>
        <p:pic>
          <p:nvPicPr>
            <p:cNvPr id="69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074" y="2038349"/>
              <a:ext cx="2047461" cy="1150355"/>
            </a:xfrm>
            <a:prstGeom prst="rect">
              <a:avLst/>
            </a:prstGeom>
          </p:spPr>
        </p:pic>
        <p:pic>
          <p:nvPicPr>
            <p:cNvPr id="70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6221505" y="1951419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Group 15"/>
          <p:cNvGrpSpPr/>
          <p:nvPr/>
        </p:nvGrpSpPr>
        <p:grpSpPr>
          <a:xfrm>
            <a:off x="882573" y="1171689"/>
            <a:ext cx="3473402" cy="2010630"/>
            <a:chOff x="469429" y="1930024"/>
            <a:chExt cx="2514600" cy="1492832"/>
          </a:xfrm>
        </p:grpSpPr>
        <p:pic>
          <p:nvPicPr>
            <p:cNvPr id="7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62" y="2038350"/>
              <a:ext cx="2030138" cy="1150355"/>
            </a:xfrm>
            <a:prstGeom prst="rect">
              <a:avLst/>
            </a:prstGeom>
          </p:spPr>
        </p:pic>
        <p:pic>
          <p:nvPicPr>
            <p:cNvPr id="73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469429" y="1930024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5" name="Text Placeholder 7"/>
          <p:cNvSpPr txBox="1">
            <a:spLocks/>
          </p:cNvSpPr>
          <p:nvPr/>
        </p:nvSpPr>
        <p:spPr>
          <a:xfrm>
            <a:off x="827584" y="3324468"/>
            <a:ext cx="3473402" cy="1232179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Placeholder 9"/>
          <p:cNvSpPr txBox="1">
            <a:spLocks/>
          </p:cNvSpPr>
          <p:nvPr/>
        </p:nvSpPr>
        <p:spPr>
          <a:xfrm>
            <a:off x="5087849" y="3346239"/>
            <a:ext cx="3608768" cy="1585964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Group 14"/>
          <p:cNvGrpSpPr/>
          <p:nvPr/>
        </p:nvGrpSpPr>
        <p:grpSpPr>
          <a:xfrm>
            <a:off x="1219101" y="1285544"/>
            <a:ext cx="1639683" cy="1679694"/>
            <a:chOff x="440870" y="1907286"/>
            <a:chExt cx="1426465" cy="1426464"/>
          </a:xfrm>
        </p:grpSpPr>
        <p:sp>
          <p:nvSpPr>
            <p:cNvPr id="89" name="Oval 23"/>
            <p:cNvSpPr/>
            <p:nvPr/>
          </p:nvSpPr>
          <p:spPr>
            <a:xfrm>
              <a:off x="440871" y="1907286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0" name="Picture Placeholder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0" y="1907286"/>
              <a:ext cx="1413114" cy="1426464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91" name="Group 22"/>
          <p:cNvGrpSpPr/>
          <p:nvPr/>
        </p:nvGrpSpPr>
        <p:grpSpPr>
          <a:xfrm>
            <a:off x="5521492" y="1327061"/>
            <a:ext cx="1656000" cy="1689008"/>
            <a:chOff x="7162800" y="1952701"/>
            <a:chExt cx="1426464" cy="1426464"/>
          </a:xfrm>
        </p:grpSpPr>
        <p:sp>
          <p:nvSpPr>
            <p:cNvPr id="92" name="Oval 47"/>
            <p:cNvSpPr/>
            <p:nvPr/>
          </p:nvSpPr>
          <p:spPr>
            <a:xfrm>
              <a:off x="7162800" y="1952701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3" name="Picture Placeholder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1952701"/>
              <a:ext cx="1426464" cy="1426463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内部环境分析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8" name="矩形 1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765005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60"/>
          <p:cNvSpPr txBox="1"/>
          <p:nvPr/>
        </p:nvSpPr>
        <p:spPr>
          <a:xfrm>
            <a:off x="323528" y="2069978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62"/>
          <p:cNvSpPr txBox="1"/>
          <p:nvPr/>
        </p:nvSpPr>
        <p:spPr>
          <a:xfrm>
            <a:off x="323528" y="3636250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5980656" y="3660982"/>
            <a:ext cx="255178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竞争对手动向预测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5" name="矩形 3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38507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131505" y="1709797"/>
            <a:ext cx="189021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3370430" y="1479327"/>
            <a:ext cx="940389" cy="940389"/>
          </a:xfrm>
          <a:prstGeom prst="diamond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605527" y="2430283"/>
            <a:ext cx="940389" cy="940389"/>
          </a:xfrm>
          <a:prstGeom prst="diamond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4075721" y="2409149"/>
            <a:ext cx="940389" cy="940389"/>
          </a:xfrm>
          <a:prstGeom prst="diamond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4075721" y="1239602"/>
            <a:ext cx="940389" cy="940389"/>
          </a:xfrm>
          <a:prstGeom prst="diamond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723793" y="1479327"/>
            <a:ext cx="189021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69787" y="3183818"/>
            <a:ext cx="1890210" cy="0"/>
          </a:xfrm>
          <a:prstGeom prst="line">
            <a:avLst/>
          </a:prstGeom>
          <a:ln>
            <a:solidFill>
              <a:srgbClr val="0E90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86266" y="3183818"/>
            <a:ext cx="1890210" cy="0"/>
          </a:xfrm>
          <a:prstGeom prst="line">
            <a:avLst/>
          </a:prstGeom>
          <a:ln>
            <a:solidFill>
              <a:srgbClr val="E093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联系 23"/>
          <p:cNvSpPr/>
          <p:nvPr/>
        </p:nvSpPr>
        <p:spPr>
          <a:xfrm>
            <a:off x="6397979" y="1131590"/>
            <a:ext cx="378042" cy="378042"/>
          </a:xfrm>
          <a:prstGeom prst="flowChartConnector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6343973" y="2832221"/>
            <a:ext cx="378042" cy="378042"/>
          </a:xfrm>
          <a:prstGeom prst="flowChartConnector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2007634" y="2832221"/>
            <a:ext cx="378042" cy="378042"/>
          </a:xfrm>
          <a:prstGeom prst="flowChartConnector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2007634" y="1347614"/>
            <a:ext cx="378042" cy="378042"/>
          </a:xfrm>
          <a:prstGeom prst="flowChartConnector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0"/>
          <p:cNvSpPr txBox="1"/>
          <p:nvPr/>
        </p:nvSpPr>
        <p:spPr>
          <a:xfrm>
            <a:off x="5618147" y="123677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1"/>
          <p:cNvSpPr txBox="1"/>
          <p:nvPr/>
        </p:nvSpPr>
        <p:spPr>
          <a:xfrm>
            <a:off x="5546139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2380051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23"/>
          <p:cNvSpPr txBox="1"/>
          <p:nvPr/>
        </p:nvSpPr>
        <p:spPr>
          <a:xfrm>
            <a:off x="2380051" y="143620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4633" y="1504134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4115" y="3183818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19672" y="318381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9672" y="172722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11625" y="1239602"/>
            <a:ext cx="2160240" cy="2160240"/>
            <a:chOff x="4282167" y="2497180"/>
            <a:chExt cx="2880320" cy="2880320"/>
          </a:xfrm>
        </p:grpSpPr>
        <p:sp>
          <p:nvSpPr>
            <p:cNvPr id="37" name="菱形 36"/>
            <p:cNvSpPr/>
            <p:nvPr/>
          </p:nvSpPr>
          <p:spPr>
            <a:xfrm>
              <a:off x="4282167" y="2497180"/>
              <a:ext cx="2880320" cy="2880320"/>
            </a:xfrm>
            <a:prstGeom prst="diamond">
              <a:avLst/>
            </a:prstGeom>
            <a:solidFill>
              <a:srgbClr val="414455"/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5039871" y="3639535"/>
              <a:ext cx="1448944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55436" y="3930493"/>
            <a:ext cx="7822349" cy="849463"/>
            <a:chOff x="544923" y="2418093"/>
            <a:chExt cx="5292388" cy="1132618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5292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粘贴。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544923" y="2418093"/>
              <a:ext cx="178510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324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5" name="矩形 4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04614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71895" cy="530915"/>
            <a:chOff x="3773160" y="1247148"/>
            <a:chExt cx="4171895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1739900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Work plan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52120" y="1330628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完成方法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56258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重点工作完成情况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各项计划完成情况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543256" cy="530915"/>
            <a:chOff x="3773160" y="1247148"/>
            <a:chExt cx="454325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103781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0E90BE"/>
                  </a:solidFill>
                  <a:latin typeface="Impact" pitchFamily="34" charset="0"/>
                </a:rPr>
                <a:t>Work review</a:t>
              </a:r>
              <a:endParaRPr lang="zh-CN" altLang="en-US" sz="3000" b="1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23481" y="1293314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前阶段工作回顾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与去年同期比较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团队建设情况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培训学习情况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04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915566"/>
            <a:ext cx="8038391" cy="994503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64311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4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8" name="矩形 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4568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</p:grpSpPr>
        <p:grpSp>
          <p:nvGrpSpPr>
            <p:cNvPr id="2" name="组合 1"/>
            <p:cNvGrpSpPr/>
            <p:nvPr/>
          </p:nvGrpSpPr>
          <p:grpSpPr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1118 w 1175"/>
                  <a:gd name="T1" fmla="*/ 389 h 541"/>
                  <a:gd name="T2" fmla="*/ 456 w 1175"/>
                  <a:gd name="T3" fmla="*/ 104 h 541"/>
                  <a:gd name="T4" fmla="*/ 0 w 1175"/>
                  <a:gd name="T5" fmla="*/ 541 h 541"/>
                  <a:gd name="T6" fmla="*/ 1175 w 1175"/>
                  <a:gd name="T7" fmla="*/ 541 h 541"/>
                  <a:gd name="T8" fmla="*/ 1118 w 1175"/>
                  <a:gd name="T9" fmla="*/ 389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118 w 1330"/>
                  <a:gd name="T1" fmla="*/ 225 h 447"/>
                  <a:gd name="T2" fmla="*/ 102 w 1330"/>
                  <a:gd name="T3" fmla="*/ 281 h 447"/>
                  <a:gd name="T4" fmla="*/ 8 w 1330"/>
                  <a:gd name="T5" fmla="*/ 434 h 447"/>
                  <a:gd name="T6" fmla="*/ 0 w 1330"/>
                  <a:gd name="T7" fmla="*/ 447 h 447"/>
                  <a:gd name="T8" fmla="*/ 1250 w 1330"/>
                  <a:gd name="T9" fmla="*/ 447 h 447"/>
                  <a:gd name="T10" fmla="*/ 1280 w 1330"/>
                  <a:gd name="T11" fmla="*/ 0 h 447"/>
                  <a:gd name="T12" fmla="*/ 105 w 1330"/>
                  <a:gd name="T13" fmla="*/ 0 h 447"/>
                  <a:gd name="T14" fmla="*/ 118 w 1330"/>
                  <a:gd name="T15" fmla="*/ 2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1 w 1258"/>
                  <a:gd name="T1" fmla="*/ 25 h 447"/>
                  <a:gd name="T2" fmla="*/ 20 w 1258"/>
                  <a:gd name="T3" fmla="*/ 65 h 447"/>
                  <a:gd name="T4" fmla="*/ 117 w 1258"/>
                  <a:gd name="T5" fmla="*/ 80 h 447"/>
                  <a:gd name="T6" fmla="*/ 131 w 1258"/>
                  <a:gd name="T7" fmla="*/ 109 h 447"/>
                  <a:gd name="T8" fmla="*/ 110 w 1258"/>
                  <a:gd name="T9" fmla="*/ 130 h 447"/>
                  <a:gd name="T10" fmla="*/ 100 w 1258"/>
                  <a:gd name="T11" fmla="*/ 151 h 447"/>
                  <a:gd name="T12" fmla="*/ 110 w 1258"/>
                  <a:gd name="T13" fmla="*/ 175 h 447"/>
                  <a:gd name="T14" fmla="*/ 138 w 1258"/>
                  <a:gd name="T15" fmla="*/ 216 h 447"/>
                  <a:gd name="T16" fmla="*/ 130 w 1258"/>
                  <a:gd name="T17" fmla="*/ 228 h 447"/>
                  <a:gd name="T18" fmla="*/ 122 w 1258"/>
                  <a:gd name="T19" fmla="*/ 246 h 447"/>
                  <a:gd name="T20" fmla="*/ 124 w 1258"/>
                  <a:gd name="T21" fmla="*/ 273 h 447"/>
                  <a:gd name="T22" fmla="*/ 170 w 1258"/>
                  <a:gd name="T23" fmla="*/ 315 h 447"/>
                  <a:gd name="T24" fmla="*/ 171 w 1258"/>
                  <a:gd name="T25" fmla="*/ 329 h 447"/>
                  <a:gd name="T26" fmla="*/ 179 w 1258"/>
                  <a:gd name="T27" fmla="*/ 447 h 447"/>
                  <a:gd name="T28" fmla="*/ 1116 w 1258"/>
                  <a:gd name="T29" fmla="*/ 447 h 447"/>
                  <a:gd name="T30" fmla="*/ 1083 w 1258"/>
                  <a:gd name="T31" fmla="*/ 331 h 447"/>
                  <a:gd name="T32" fmla="*/ 1190 w 1258"/>
                  <a:gd name="T33" fmla="*/ 101 h 447"/>
                  <a:gd name="T34" fmla="*/ 1258 w 1258"/>
                  <a:gd name="T35" fmla="*/ 0 h 447"/>
                  <a:gd name="T36" fmla="*/ 8 w 1258"/>
                  <a:gd name="T37" fmla="*/ 0 h 447"/>
                  <a:gd name="T38" fmla="*/ 1 w 1258"/>
                  <a:gd name="T39" fmla="*/ 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22 w 1122"/>
                  <a:gd name="T1" fmla="*/ 29 h 447"/>
                  <a:gd name="T2" fmla="*/ 291 w 1122"/>
                  <a:gd name="T3" fmla="*/ 13 h 447"/>
                  <a:gd name="T4" fmla="*/ 357 w 1122"/>
                  <a:gd name="T5" fmla="*/ 227 h 447"/>
                  <a:gd name="T6" fmla="*/ 353 w 1122"/>
                  <a:gd name="T7" fmla="*/ 227 h 447"/>
                  <a:gd name="T8" fmla="*/ 140 w 1122"/>
                  <a:gd name="T9" fmla="*/ 447 h 447"/>
                  <a:gd name="T10" fmla="*/ 1055 w 1122"/>
                  <a:gd name="T11" fmla="*/ 447 h 447"/>
                  <a:gd name="T12" fmla="*/ 1122 w 1122"/>
                  <a:gd name="T13" fmla="*/ 447 h 447"/>
                  <a:gd name="T14" fmla="*/ 1038 w 1122"/>
                  <a:gd name="T15" fmla="*/ 224 h 447"/>
                  <a:gd name="T16" fmla="*/ 937 w 1122"/>
                  <a:gd name="T17" fmla="*/ 0 h 447"/>
                  <a:gd name="T18" fmla="*/ 0 w 1122"/>
                  <a:gd name="T19" fmla="*/ 0 h 447"/>
                  <a:gd name="T20" fmla="*/ 22 w 1122"/>
                  <a:gd name="T21" fmla="*/ 2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128 w 250"/>
                <a:gd name="T1" fmla="*/ 209 h 214"/>
                <a:gd name="T2" fmla="*/ 114 w 250"/>
                <a:gd name="T3" fmla="*/ 179 h 214"/>
                <a:gd name="T4" fmla="*/ 93 w 250"/>
                <a:gd name="T5" fmla="*/ 172 h 214"/>
                <a:gd name="T6" fmla="*/ 73 w 250"/>
                <a:gd name="T7" fmla="*/ 170 h 214"/>
                <a:gd name="T8" fmla="*/ 55 w 250"/>
                <a:gd name="T9" fmla="*/ 149 h 214"/>
                <a:gd name="T10" fmla="*/ 20 w 250"/>
                <a:gd name="T11" fmla="*/ 124 h 214"/>
                <a:gd name="T12" fmla="*/ 11 w 250"/>
                <a:gd name="T13" fmla="*/ 102 h 214"/>
                <a:gd name="T14" fmla="*/ 5 w 250"/>
                <a:gd name="T15" fmla="*/ 74 h 214"/>
                <a:gd name="T16" fmla="*/ 13 w 250"/>
                <a:gd name="T17" fmla="*/ 59 h 214"/>
                <a:gd name="T18" fmla="*/ 18 w 250"/>
                <a:gd name="T19" fmla="*/ 43 h 214"/>
                <a:gd name="T20" fmla="*/ 64 w 250"/>
                <a:gd name="T21" fmla="*/ 16 h 214"/>
                <a:gd name="T22" fmla="*/ 105 w 250"/>
                <a:gd name="T23" fmla="*/ 8 h 214"/>
                <a:gd name="T24" fmla="*/ 125 w 250"/>
                <a:gd name="T25" fmla="*/ 7 h 214"/>
                <a:gd name="T26" fmla="*/ 144 w 250"/>
                <a:gd name="T27" fmla="*/ 11 h 214"/>
                <a:gd name="T28" fmla="*/ 167 w 250"/>
                <a:gd name="T29" fmla="*/ 12 h 214"/>
                <a:gd name="T30" fmla="*/ 189 w 250"/>
                <a:gd name="T31" fmla="*/ 18 h 214"/>
                <a:gd name="T32" fmla="*/ 213 w 250"/>
                <a:gd name="T33" fmla="*/ 28 h 214"/>
                <a:gd name="T34" fmla="*/ 232 w 250"/>
                <a:gd name="T35" fmla="*/ 50 h 214"/>
                <a:gd name="T36" fmla="*/ 239 w 250"/>
                <a:gd name="T37" fmla="*/ 68 h 214"/>
                <a:gd name="T38" fmla="*/ 245 w 250"/>
                <a:gd name="T39" fmla="*/ 97 h 214"/>
                <a:gd name="T40" fmla="*/ 247 w 250"/>
                <a:gd name="T41" fmla="*/ 114 h 214"/>
                <a:gd name="T42" fmla="*/ 243 w 250"/>
                <a:gd name="T43" fmla="*/ 126 h 214"/>
                <a:gd name="T44" fmla="*/ 241 w 250"/>
                <a:gd name="T45" fmla="*/ 143 h 214"/>
                <a:gd name="T46" fmla="*/ 217 w 250"/>
                <a:gd name="T47" fmla="*/ 154 h 214"/>
                <a:gd name="T48" fmla="*/ 200 w 250"/>
                <a:gd name="T49" fmla="*/ 194 h 214"/>
                <a:gd name="T50" fmla="*/ 157 w 250"/>
                <a:gd name="T51" fmla="*/ 194 h 214"/>
                <a:gd name="T52" fmla="*/ 162 w 250"/>
                <a:gd name="T53" fmla="*/ 208 h 214"/>
                <a:gd name="T54" fmla="*/ 140 w 250"/>
                <a:gd name="T55" fmla="*/ 214 h 214"/>
                <a:gd name="T56" fmla="*/ 128 w 250"/>
                <a:gd name="T57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257 w 270"/>
                <a:gd name="T1" fmla="*/ 66 h 228"/>
                <a:gd name="T2" fmla="*/ 244 w 270"/>
                <a:gd name="T3" fmla="*/ 40 h 228"/>
                <a:gd name="T4" fmla="*/ 182 w 270"/>
                <a:gd name="T5" fmla="*/ 7 h 228"/>
                <a:gd name="T6" fmla="*/ 158 w 270"/>
                <a:gd name="T7" fmla="*/ 5 h 228"/>
                <a:gd name="T8" fmla="*/ 120 w 270"/>
                <a:gd name="T9" fmla="*/ 3 h 228"/>
                <a:gd name="T10" fmla="*/ 68 w 270"/>
                <a:gd name="T11" fmla="*/ 9 h 228"/>
                <a:gd name="T12" fmla="*/ 11 w 270"/>
                <a:gd name="T13" fmla="*/ 62 h 228"/>
                <a:gd name="T14" fmla="*/ 11 w 270"/>
                <a:gd name="T15" fmla="*/ 106 h 228"/>
                <a:gd name="T16" fmla="*/ 38 w 270"/>
                <a:gd name="T17" fmla="*/ 146 h 228"/>
                <a:gd name="T18" fmla="*/ 93 w 270"/>
                <a:gd name="T19" fmla="*/ 187 h 228"/>
                <a:gd name="T20" fmla="*/ 116 w 270"/>
                <a:gd name="T21" fmla="*/ 191 h 228"/>
                <a:gd name="T22" fmla="*/ 150 w 270"/>
                <a:gd name="T23" fmla="*/ 228 h 228"/>
                <a:gd name="T24" fmla="*/ 192 w 270"/>
                <a:gd name="T25" fmla="*/ 211 h 228"/>
                <a:gd name="T26" fmla="*/ 259 w 270"/>
                <a:gd name="T27" fmla="*/ 154 h 228"/>
                <a:gd name="T28" fmla="*/ 120 w 270"/>
                <a:gd name="T29" fmla="*/ 164 h 228"/>
                <a:gd name="T30" fmla="*/ 157 w 270"/>
                <a:gd name="T31" fmla="*/ 149 h 228"/>
                <a:gd name="T32" fmla="*/ 119 w 270"/>
                <a:gd name="T33" fmla="*/ 169 h 228"/>
                <a:gd name="T34" fmla="*/ 232 w 270"/>
                <a:gd name="T35" fmla="*/ 146 h 228"/>
                <a:gd name="T36" fmla="*/ 167 w 270"/>
                <a:gd name="T37" fmla="*/ 163 h 228"/>
                <a:gd name="T38" fmla="*/ 200 w 270"/>
                <a:gd name="T39" fmla="*/ 141 h 228"/>
                <a:gd name="T40" fmla="*/ 179 w 270"/>
                <a:gd name="T41" fmla="*/ 122 h 228"/>
                <a:gd name="T42" fmla="*/ 165 w 270"/>
                <a:gd name="T43" fmla="*/ 86 h 228"/>
                <a:gd name="T44" fmla="*/ 172 w 270"/>
                <a:gd name="T45" fmla="*/ 134 h 228"/>
                <a:gd name="T46" fmla="*/ 108 w 270"/>
                <a:gd name="T47" fmla="*/ 157 h 228"/>
                <a:gd name="T48" fmla="*/ 94 w 270"/>
                <a:gd name="T49" fmla="*/ 166 h 228"/>
                <a:gd name="T50" fmla="*/ 75 w 270"/>
                <a:gd name="T51" fmla="*/ 150 h 228"/>
                <a:gd name="T52" fmla="*/ 83 w 270"/>
                <a:gd name="T53" fmla="*/ 138 h 228"/>
                <a:gd name="T54" fmla="*/ 70 w 270"/>
                <a:gd name="T55" fmla="*/ 131 h 228"/>
                <a:gd name="T56" fmla="*/ 63 w 270"/>
                <a:gd name="T57" fmla="*/ 98 h 228"/>
                <a:gd name="T58" fmla="*/ 56 w 270"/>
                <a:gd name="T59" fmla="*/ 133 h 228"/>
                <a:gd name="T60" fmla="*/ 31 w 270"/>
                <a:gd name="T61" fmla="*/ 109 h 228"/>
                <a:gd name="T62" fmla="*/ 29 w 270"/>
                <a:gd name="T63" fmla="*/ 72 h 228"/>
                <a:gd name="T64" fmla="*/ 69 w 270"/>
                <a:gd name="T65" fmla="*/ 47 h 228"/>
                <a:gd name="T66" fmla="*/ 35 w 270"/>
                <a:gd name="T67" fmla="*/ 55 h 228"/>
                <a:gd name="T68" fmla="*/ 69 w 270"/>
                <a:gd name="T69" fmla="*/ 30 h 228"/>
                <a:gd name="T70" fmla="*/ 110 w 270"/>
                <a:gd name="T71" fmla="*/ 21 h 228"/>
                <a:gd name="T72" fmla="*/ 127 w 270"/>
                <a:gd name="T73" fmla="*/ 40 h 228"/>
                <a:gd name="T74" fmla="*/ 115 w 270"/>
                <a:gd name="T75" fmla="*/ 53 h 228"/>
                <a:gd name="T76" fmla="*/ 86 w 270"/>
                <a:gd name="T77" fmla="*/ 85 h 228"/>
                <a:gd name="T78" fmla="*/ 110 w 270"/>
                <a:gd name="T79" fmla="*/ 81 h 228"/>
                <a:gd name="T80" fmla="*/ 119 w 270"/>
                <a:gd name="T81" fmla="*/ 93 h 228"/>
                <a:gd name="T82" fmla="*/ 123 w 270"/>
                <a:gd name="T83" fmla="*/ 65 h 228"/>
                <a:gd name="T84" fmla="*/ 128 w 270"/>
                <a:gd name="T85" fmla="*/ 62 h 228"/>
                <a:gd name="T86" fmla="*/ 134 w 270"/>
                <a:gd name="T87" fmla="*/ 23 h 228"/>
                <a:gd name="T88" fmla="*/ 147 w 270"/>
                <a:gd name="T89" fmla="*/ 23 h 228"/>
                <a:gd name="T90" fmla="*/ 173 w 270"/>
                <a:gd name="T91" fmla="*/ 26 h 228"/>
                <a:gd name="T92" fmla="*/ 215 w 270"/>
                <a:gd name="T93" fmla="*/ 39 h 228"/>
                <a:gd name="T94" fmla="*/ 235 w 270"/>
                <a:gd name="T95" fmla="*/ 62 h 228"/>
                <a:gd name="T96" fmla="*/ 231 w 270"/>
                <a:gd name="T97" fmla="*/ 63 h 228"/>
                <a:gd name="T98" fmla="*/ 243 w 270"/>
                <a:gd name="T99" fmla="*/ 85 h 228"/>
                <a:gd name="T100" fmla="*/ 235 w 270"/>
                <a:gd name="T101" fmla="*/ 107 h 228"/>
                <a:gd name="T102" fmla="*/ 205 w 270"/>
                <a:gd name="T103" fmla="*/ 64 h 228"/>
                <a:gd name="T104" fmla="*/ 208 w 270"/>
                <a:gd name="T105" fmla="*/ 107 h 228"/>
                <a:gd name="T106" fmla="*/ 238 w 270"/>
                <a:gd name="T107" fmla="*/ 128 h 228"/>
                <a:gd name="T108" fmla="*/ 243 w 270"/>
                <a:gd name="T109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98 w 196"/>
                <a:gd name="T1" fmla="*/ 0 h 196"/>
                <a:gd name="T2" fmla="*/ 0 w 196"/>
                <a:gd name="T3" fmla="*/ 98 h 196"/>
                <a:gd name="T4" fmla="*/ 98 w 196"/>
                <a:gd name="T5" fmla="*/ 196 h 196"/>
                <a:gd name="T6" fmla="*/ 196 w 196"/>
                <a:gd name="T7" fmla="*/ 98 h 196"/>
                <a:gd name="T8" fmla="*/ 98 w 196"/>
                <a:gd name="T9" fmla="*/ 0 h 196"/>
                <a:gd name="T10" fmla="*/ 98 w 196"/>
                <a:gd name="T11" fmla="*/ 171 h 196"/>
                <a:gd name="T12" fmla="*/ 25 w 196"/>
                <a:gd name="T13" fmla="*/ 98 h 196"/>
                <a:gd name="T14" fmla="*/ 98 w 196"/>
                <a:gd name="T15" fmla="*/ 25 h 196"/>
                <a:gd name="T16" fmla="*/ 171 w 196"/>
                <a:gd name="T17" fmla="*/ 98 h 196"/>
                <a:gd name="T18" fmla="*/ 98 w 196"/>
                <a:gd name="T1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595" y="158181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8119" y="2489549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263" y="348174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50" y="4493971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9" name="矩形 5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5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0843" y="137429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4996" y="3497797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2028" y="141137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084" y="35045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29958" y="140384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1932" y="1063556"/>
            <a:ext cx="839877" cy="839877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6841" y="3084644"/>
            <a:ext cx="839877" cy="83987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89533" y="1061749"/>
            <a:ext cx="839877" cy="83987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589533" y="3084644"/>
            <a:ext cx="839877" cy="83987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2226" y="1047969"/>
            <a:ext cx="839877" cy="839877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842226" y="3084644"/>
            <a:ext cx="839877" cy="83987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721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99" y="2244215"/>
            <a:ext cx="180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9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848" y="224217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151" y="1923679"/>
            <a:ext cx="1079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851" y="2244217"/>
            <a:ext cx="177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3601" y="3939899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600" y="422793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635896" y="3924523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848" y="4261034"/>
            <a:ext cx="188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5940152" y="3924521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112" y="4261032"/>
            <a:ext cx="1800200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9" name="矩形 4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65040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58" y="1976958"/>
            <a:ext cx="3122932" cy="158644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8091" y="1764466"/>
            <a:ext cx="2907605" cy="480616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70720" y="1277358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4998" y="1592322"/>
            <a:ext cx="2369143" cy="339568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4998" y="4016990"/>
            <a:ext cx="233845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782458" y="1818401"/>
            <a:ext cx="2907605" cy="480616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965" y="1125903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/>
          <p:nvPr/>
        </p:nvGrpSpPr>
        <p:grpSpPr>
          <a:xfrm flipV="1">
            <a:off x="798091" y="3287033"/>
            <a:ext cx="2907605" cy="480616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70720" y="3851746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3601710" y="3652989"/>
            <a:ext cx="2369143" cy="339568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385" y="1095357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 flipV="1">
            <a:off x="5800290" y="3259417"/>
            <a:ext cx="2907605" cy="480616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965" y="3804344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sp>
        <p:nvSpPr>
          <p:cNvPr id="3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7" name="矩形 3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07499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74343" y="1199313"/>
            <a:ext cx="720080" cy="720081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11367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7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2648148" y="2428523"/>
            <a:ext cx="1817395" cy="1339301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00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4714" tIns="1258571" rIns="2376170" bIns="1604009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100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776478" tIns="361951" rIns="1776222" bIns="2536189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900">
              <a:solidFill>
                <a:sysClr val="window" lastClr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374491" y="2659209"/>
            <a:ext cx="507037" cy="507037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140" y="2291827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4264" y="2433492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839" y="280309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152" y="3107241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5692" y="314077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738" y="2837633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3289" y="1176620"/>
            <a:ext cx="8679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735" y="2667188"/>
            <a:ext cx="82062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91073" y="3601706"/>
            <a:ext cx="8650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48717" y="1678289"/>
            <a:ext cx="8397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62296" y="3664809"/>
            <a:ext cx="8256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35875" y="2766572"/>
            <a:ext cx="81125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87258" y="998976"/>
            <a:ext cx="348514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28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85367" y="1567746"/>
            <a:ext cx="327101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899678" y="1587962"/>
            <a:ext cx="3730566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4729866" y="2139702"/>
            <a:ext cx="3730566" cy="1998689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099" y="1292764"/>
              <a:ext cx="2453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2" name="矩形 5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909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4" descr="2457331_082944614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6075"/>
            <a:ext cx="67500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/>
          <p:nvPr/>
        </p:nvSpPr>
        <p:spPr>
          <a:xfrm rot="-240000">
            <a:off x="3872696" y="2230890"/>
            <a:ext cx="3213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28530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1009060"/>
            <a:ext cx="7495412" cy="1674340"/>
            <a:chOff x="2954339" y="1349947"/>
            <a:chExt cx="7162269" cy="1576155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工作概述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29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1" name="矩形 30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924531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30400"/>
            <a:ext cx="9144000" cy="381000"/>
            <a:chOff x="0" y="1243696"/>
            <a:chExt cx="9144000" cy="381000"/>
          </a:xfrm>
        </p:grpSpPr>
        <p:sp>
          <p:nvSpPr>
            <p:cNvPr id="204" name="Rectangle 12"/>
            <p:cNvSpPr/>
            <p:nvPr/>
          </p:nvSpPr>
          <p:spPr>
            <a:xfrm>
              <a:off x="0" y="1243696"/>
              <a:ext cx="9144000" cy="381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3"/>
            <p:cNvSpPr/>
            <p:nvPr/>
          </p:nvSpPr>
          <p:spPr>
            <a:xfrm>
              <a:off x="4610100" y="1243696"/>
              <a:ext cx="4533900" cy="381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cxnSp>
        <p:nvCxnSpPr>
          <p:cNvPr id="208" name="Straight Connector 5"/>
          <p:cNvCxnSpPr/>
          <p:nvPr/>
        </p:nvCxnSpPr>
        <p:spPr>
          <a:xfrm>
            <a:off x="4600575" y="1720950"/>
            <a:ext cx="0" cy="259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0" y="4483199"/>
            <a:ext cx="9144000" cy="104775"/>
            <a:chOff x="0" y="4596495"/>
            <a:chExt cx="9144000" cy="104775"/>
          </a:xfrm>
        </p:grpSpPr>
        <p:sp>
          <p:nvSpPr>
            <p:cNvPr id="209" name="Rectangle 13"/>
            <p:cNvSpPr/>
            <p:nvPr/>
          </p:nvSpPr>
          <p:spPr>
            <a:xfrm>
              <a:off x="0" y="4596495"/>
              <a:ext cx="9144000" cy="104775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Rectangle 14"/>
            <p:cNvSpPr/>
            <p:nvPr/>
          </p:nvSpPr>
          <p:spPr>
            <a:xfrm>
              <a:off x="4610100" y="4596495"/>
              <a:ext cx="4533900" cy="104775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211" name="Text Placeholder 5"/>
          <p:cNvSpPr txBox="1">
            <a:spLocks/>
          </p:cNvSpPr>
          <p:nvPr/>
        </p:nvSpPr>
        <p:spPr>
          <a:xfrm>
            <a:off x="46101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2" name="Text Placeholder 6"/>
          <p:cNvSpPr txBox="1">
            <a:spLocks/>
          </p:cNvSpPr>
          <p:nvPr/>
        </p:nvSpPr>
        <p:spPr>
          <a:xfrm>
            <a:off x="5334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Text Placeholder 7"/>
          <p:cNvSpPr txBox="1">
            <a:spLocks/>
          </p:cNvSpPr>
          <p:nvPr/>
        </p:nvSpPr>
        <p:spPr>
          <a:xfrm>
            <a:off x="523875" y="1132876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工作完成情况一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4" name="Text Placeholder 8"/>
          <p:cNvSpPr txBox="1">
            <a:spLocks/>
          </p:cNvSpPr>
          <p:nvPr/>
        </p:nvSpPr>
        <p:spPr>
          <a:xfrm>
            <a:off x="4624325" y="1132875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工作完成情况二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33254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212" grpId="0"/>
      <p:bldP spid="213" grpId="0"/>
      <p:bldP spid="21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998059" y="915566"/>
            <a:ext cx="4203459" cy="2379195"/>
            <a:chOff x="1952717" y="1419622"/>
            <a:chExt cx="6580810" cy="237919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952717" y="379881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1952717" y="3582527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1952717" y="336623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1952717" y="293365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1952717" y="314994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1952717" y="271736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1952717" y="250107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1952717" y="2284784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1952717" y="206849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1952717" y="185220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>
              <a:off x="1952717" y="163591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>
              <a:off x="1952717" y="1419622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014075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76" name="TextBox 75"/>
          <p:cNvSpPr txBox="1"/>
          <p:nvPr/>
        </p:nvSpPr>
        <p:spPr>
          <a:xfrm>
            <a:off x="558107" y="297489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8107" y="319249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8107" y="275730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07" y="2539707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6216" y="2322111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107" y="210451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6216" y="1886920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6216" y="1669324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8107" y="145172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66216" y="1234132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6216" y="101653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85094" y="1648483"/>
            <a:ext cx="359264" cy="1658596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825254" y="2715766"/>
            <a:ext cx="359264" cy="568848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87624" y="3382389"/>
            <a:ext cx="896341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76.2%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07705" y="3382389"/>
            <a:ext cx="881772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27784" y="3382389"/>
            <a:ext cx="755858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05174" y="2715766"/>
            <a:ext cx="359264" cy="578995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545334" y="2974898"/>
            <a:ext cx="359264" cy="329154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347864" y="3382389"/>
            <a:ext cx="907999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14.3%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66190" y="2793604"/>
            <a:ext cx="359264" cy="513477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67944" y="3382389"/>
            <a:ext cx="936104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23.8%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8427" y="1040418"/>
            <a:ext cx="325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比重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1329" y="2067694"/>
            <a:ext cx="612056" cy="523220"/>
            <a:chOff x="27649" y="2025583"/>
            <a:chExt cx="612056" cy="523220"/>
          </a:xfrm>
        </p:grpSpPr>
        <p:sp>
          <p:nvSpPr>
            <p:cNvPr id="99" name="矩形 98"/>
            <p:cNvSpPr/>
            <p:nvPr/>
          </p:nvSpPr>
          <p:spPr>
            <a:xfrm>
              <a:off x="27649" y="2122963"/>
              <a:ext cx="108000" cy="108000"/>
            </a:xfrm>
            <a:prstGeom prst="rect">
              <a:avLst/>
            </a:prstGeom>
            <a:solidFill>
              <a:srgbClr val="0E90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95966" y="202558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400" kern="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01" name="Freeform 6"/>
          <p:cNvSpPr>
            <a:spLocks/>
          </p:cNvSpPr>
          <p:nvPr/>
        </p:nvSpPr>
        <p:spPr bwMode="auto">
          <a:xfrm>
            <a:off x="892184" y="4282102"/>
            <a:ext cx="4225403" cy="305872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68A7D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"/>
          <p:cNvSpPr>
            <a:spLocks/>
          </p:cNvSpPr>
          <p:nvPr/>
        </p:nvSpPr>
        <p:spPr bwMode="auto">
          <a:xfrm>
            <a:off x="892182" y="4282102"/>
            <a:ext cx="2112703" cy="305872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E90BE"/>
          </a:solid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70767" y="3908822"/>
            <a:ext cx="3385096" cy="323165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点击添加标题（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46.7%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16016" y="427705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084168" y="1275606"/>
            <a:ext cx="291706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84168" y="1760466"/>
            <a:ext cx="2664296" cy="26114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8" name="矩形 4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9315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3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3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30"/>
                            </p:stCondLst>
                            <p:childTnLst>
                              <p:par>
                                <p:cTn id="9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3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33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3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30"/>
                            </p:stCondLst>
                            <p:childTnLst>
                              <p:par>
                                <p:cTn id="1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/>
      <p:bldP spid="90" grpId="0"/>
      <p:bldP spid="91" grpId="0"/>
      <p:bldP spid="92" grpId="0" animBg="1"/>
      <p:bldP spid="93" grpId="0" animBg="1"/>
      <p:bldP spid="94" grpId="0"/>
      <p:bldP spid="95" grpId="0" animBg="1"/>
      <p:bldP spid="96" grpId="0"/>
      <p:bldP spid="97" grpId="0"/>
      <p:bldP spid="101" grpId="0" animBg="1"/>
      <p:bldP spid="102" grpId="0" animBg="1"/>
      <p:bldP spid="103" grpId="0"/>
      <p:bldP spid="105" grpId="0"/>
      <p:bldP spid="106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445619264"/>
              </p:ext>
            </p:extLst>
          </p:nvPr>
        </p:nvGraphicFramePr>
        <p:xfrm>
          <a:off x="4452424" y="613576"/>
          <a:ext cx="4876799" cy="4118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8"/>
          <p:cNvSpPr txBox="1"/>
          <p:nvPr/>
        </p:nvSpPr>
        <p:spPr>
          <a:xfrm>
            <a:off x="411980" y="1203598"/>
            <a:ext cx="45200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95536" y="3075806"/>
            <a:ext cx="4626908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，在此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粘贴，并选择只保留文字。您的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打在这里，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5888" y="2787774"/>
            <a:ext cx="4158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6587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6" grpId="0">
        <p:bldAsOne/>
      </p:bldGraphic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45569" y="2587596"/>
            <a:ext cx="6928334" cy="1987154"/>
            <a:chOff x="1097462" y="2569315"/>
            <a:chExt cx="6928335" cy="19871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097462" y="2569315"/>
              <a:ext cx="6769962" cy="1585034"/>
              <a:chOff x="1039405" y="2438687"/>
              <a:chExt cx="6769962" cy="158503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40164" y="2611462"/>
                <a:ext cx="6254544" cy="533400"/>
                <a:chOff x="1540164" y="2611462"/>
                <a:chExt cx="6254544" cy="5334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1540164" y="31448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1540164" y="28781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40164" y="26114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>
                <a:off x="1540163" y="2599426"/>
                <a:ext cx="6269204" cy="1382024"/>
                <a:chOff x="2622771" y="2467744"/>
                <a:chExt cx="4493608" cy="990600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22771" y="2467744"/>
                  <a:ext cx="4493608" cy="990600"/>
                </a:xfrm>
                <a:custGeom>
                  <a:avLst/>
                  <a:gdLst>
                    <a:gd name="connsiteX0" fmla="*/ 0 w 4483100"/>
                    <a:gd name="connsiteY0" fmla="*/ 952500 h 990600"/>
                    <a:gd name="connsiteX1" fmla="*/ 0 w 4483100"/>
                    <a:gd name="connsiteY1" fmla="*/ 596900 h 990600"/>
                    <a:gd name="connsiteX2" fmla="*/ 3022600 w 4483100"/>
                    <a:gd name="connsiteY2" fmla="*/ 393700 h 990600"/>
                    <a:gd name="connsiteX3" fmla="*/ 4483100 w 4483100"/>
                    <a:gd name="connsiteY3" fmla="*/ 0 h 990600"/>
                    <a:gd name="connsiteX4" fmla="*/ 4483100 w 4483100"/>
                    <a:gd name="connsiteY4" fmla="*/ 990600 h 990600"/>
                    <a:gd name="connsiteX5" fmla="*/ 0 w 4483100"/>
                    <a:gd name="connsiteY5" fmla="*/ 952500 h 990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3100" h="990600">
                      <a:moveTo>
                        <a:pt x="0" y="952500"/>
                      </a:moveTo>
                      <a:lnTo>
                        <a:pt x="0" y="596900"/>
                      </a:lnTo>
                      <a:lnTo>
                        <a:pt x="3022600" y="393700"/>
                      </a:lnTo>
                      <a:lnTo>
                        <a:pt x="4483100" y="0"/>
                      </a:lnTo>
                      <a:lnTo>
                        <a:pt x="4483100" y="990600"/>
                      </a:lnTo>
                      <a:lnTo>
                        <a:pt x="0" y="95250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2622771" y="2886844"/>
                  <a:ext cx="4493608" cy="571500"/>
                </a:xfrm>
                <a:custGeom>
                  <a:avLst/>
                  <a:gdLst>
                    <a:gd name="connsiteX0" fmla="*/ 0 w 4483100"/>
                    <a:gd name="connsiteY0" fmla="*/ 571500 h 571500"/>
                    <a:gd name="connsiteX1" fmla="*/ 0 w 4483100"/>
                    <a:gd name="connsiteY1" fmla="*/ 304800 h 571500"/>
                    <a:gd name="connsiteX2" fmla="*/ 1562100 w 4483100"/>
                    <a:gd name="connsiteY2" fmla="*/ 177800 h 571500"/>
                    <a:gd name="connsiteX3" fmla="*/ 3035300 w 4483100"/>
                    <a:gd name="connsiteY3" fmla="*/ 203200 h 571500"/>
                    <a:gd name="connsiteX4" fmla="*/ 4483100 w 4483100"/>
                    <a:gd name="connsiteY4" fmla="*/ 0 h 571500"/>
                    <a:gd name="connsiteX5" fmla="*/ 4483100 w 4483100"/>
                    <a:gd name="connsiteY5" fmla="*/ 558800 h 571500"/>
                    <a:gd name="connsiteX6" fmla="*/ 0 w 4483100"/>
                    <a:gd name="connsiteY6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3100" h="571500">
                      <a:moveTo>
                        <a:pt x="0" y="571500"/>
                      </a:moveTo>
                      <a:lnTo>
                        <a:pt x="0" y="304800"/>
                      </a:lnTo>
                      <a:lnTo>
                        <a:pt x="1562100" y="177800"/>
                      </a:lnTo>
                      <a:lnTo>
                        <a:pt x="3035300" y="203200"/>
                      </a:lnTo>
                      <a:lnTo>
                        <a:pt x="4483100" y="0"/>
                      </a:lnTo>
                      <a:lnTo>
                        <a:pt x="4483100" y="5588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68A7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622771" y="3191644"/>
                  <a:ext cx="4493608" cy="266700"/>
                </a:xfrm>
                <a:custGeom>
                  <a:avLst/>
                  <a:gdLst>
                    <a:gd name="connsiteX0" fmla="*/ 0 w 4470400"/>
                    <a:gd name="connsiteY0" fmla="*/ 266700 h 266700"/>
                    <a:gd name="connsiteX1" fmla="*/ 0 w 4470400"/>
                    <a:gd name="connsiteY1" fmla="*/ 76200 h 266700"/>
                    <a:gd name="connsiteX2" fmla="*/ 3009900 w 4470400"/>
                    <a:gd name="connsiteY2" fmla="*/ 0 h 266700"/>
                    <a:gd name="connsiteX3" fmla="*/ 4470400 w 4470400"/>
                    <a:gd name="connsiteY3" fmla="*/ 152400 h 266700"/>
                    <a:gd name="connsiteX4" fmla="*/ 4470400 w 4470400"/>
                    <a:gd name="connsiteY4" fmla="*/ 266700 h 266700"/>
                    <a:gd name="connsiteX5" fmla="*/ 0 w 4470400"/>
                    <a:gd name="connsiteY5" fmla="*/ 26670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400" h="266700">
                      <a:moveTo>
                        <a:pt x="0" y="266700"/>
                      </a:moveTo>
                      <a:lnTo>
                        <a:pt x="0" y="76200"/>
                      </a:lnTo>
                      <a:lnTo>
                        <a:pt x="3009900" y="0"/>
                      </a:lnTo>
                      <a:lnTo>
                        <a:pt x="4470400" y="152400"/>
                      </a:lnTo>
                      <a:lnTo>
                        <a:pt x="4470400" y="266700"/>
                      </a:lnTo>
                      <a:lnTo>
                        <a:pt x="0" y="266700"/>
                      </a:lnTo>
                      <a:close/>
                    </a:path>
                  </a:pathLst>
                </a:custGeom>
                <a:solidFill>
                  <a:srgbClr val="0E90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1138791" y="3715944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138791" y="3460491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8791" y="3205040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138791" y="2949589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38791" y="2694138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8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039405" y="2438687"/>
                <a:ext cx="3962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10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409024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11253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13481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15710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17938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3388" y="1239330"/>
            <a:ext cx="1542588" cy="307777"/>
            <a:chOff x="1353388" y="1296413"/>
            <a:chExt cx="1542588" cy="307777"/>
          </a:xfrm>
        </p:grpSpPr>
        <p:sp>
          <p:nvSpPr>
            <p:cNvPr id="51" name="矩形 50"/>
            <p:cNvSpPr/>
            <p:nvPr/>
          </p:nvSpPr>
          <p:spPr>
            <a:xfrm>
              <a:off x="1353388" y="1385590"/>
              <a:ext cx="144016" cy="144016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34092" y="129641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98209" y="1239330"/>
            <a:ext cx="1542588" cy="307777"/>
            <a:chOff x="1353388" y="1701361"/>
            <a:chExt cx="1542588" cy="307777"/>
          </a:xfrm>
        </p:grpSpPr>
        <p:sp>
          <p:nvSpPr>
            <p:cNvPr id="54" name="矩形 53"/>
            <p:cNvSpPr/>
            <p:nvPr/>
          </p:nvSpPr>
          <p:spPr>
            <a:xfrm>
              <a:off x="1353388" y="1792716"/>
              <a:ext cx="144016" cy="144016"/>
            </a:xfrm>
            <a:prstGeom prst="rect">
              <a:avLst/>
            </a:prstGeom>
            <a:solidFill>
              <a:srgbClr val="68A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34092" y="1701361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43027" y="1239330"/>
            <a:ext cx="1542588" cy="307777"/>
            <a:chOff x="1353388" y="2093247"/>
            <a:chExt cx="1542588" cy="307777"/>
          </a:xfrm>
        </p:grpSpPr>
        <p:sp>
          <p:nvSpPr>
            <p:cNvPr id="57" name="矩形 56"/>
            <p:cNvSpPr/>
            <p:nvPr/>
          </p:nvSpPr>
          <p:spPr>
            <a:xfrm>
              <a:off x="1353388" y="2199842"/>
              <a:ext cx="144016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34092" y="209324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48707" y="1620316"/>
            <a:ext cx="1221809" cy="527520"/>
            <a:chOff x="1636180" y="1682946"/>
            <a:chExt cx="1221810" cy="527520"/>
          </a:xfrm>
        </p:grpSpPr>
        <p:sp>
          <p:nvSpPr>
            <p:cNvPr id="60" name="TextBox 59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03391" y="1620316"/>
            <a:ext cx="1221809" cy="527520"/>
            <a:chOff x="1636180" y="1682946"/>
            <a:chExt cx="1221810" cy="527520"/>
          </a:xfrm>
        </p:grpSpPr>
        <p:sp>
          <p:nvSpPr>
            <p:cNvPr id="63" name="TextBox 62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33023" y="1620316"/>
            <a:ext cx="1221809" cy="527520"/>
            <a:chOff x="1636180" y="1682946"/>
            <a:chExt cx="1221810" cy="527520"/>
          </a:xfrm>
        </p:grpSpPr>
        <p:sp>
          <p:nvSpPr>
            <p:cNvPr id="66" name="TextBox 65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6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70" name="矩形 6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14125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与去年同期比较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2" name="矩形 1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五边形 13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0868" y="25571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40" y="156911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1831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9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9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9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3792</Words>
  <Application>Microsoft Office PowerPoint</Application>
  <PresentationFormat>全屏显示(16:9)</PresentationFormat>
  <Paragraphs>424</Paragraphs>
  <Slides>36</Slides>
  <Notes>36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严谨实用2015</dc:title>
  <dc:creator>Windows 用户</dc:creator>
  <cp:lastModifiedBy>Administrator</cp:lastModifiedBy>
  <cp:revision>7</cp:revision>
  <dcterms:created xsi:type="dcterms:W3CDTF">2014-09-01T11:16:13Z</dcterms:created>
  <dcterms:modified xsi:type="dcterms:W3CDTF">2016-02-20T08:52:09Z</dcterms:modified>
</cp:coreProperties>
</file>