
<file path=[Content_Types].xml><?xml version="1.0" encoding="utf-8"?>
<Types xmlns="http://schemas.openxmlformats.org/package/2006/content-types">
  <Default Extension="png" ContentType="image/png"/>
  <Default Extension="m4a" ContentType="audio/unknown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0" r:id="rId4"/>
    <p:sldId id="258" r:id="rId5"/>
    <p:sldId id="259" r:id="rId6"/>
    <p:sldId id="262" r:id="rId7"/>
    <p:sldId id="261" r:id="rId8"/>
    <p:sldId id="263" r:id="rId9"/>
    <p:sldId id="264" r:id="rId10"/>
    <p:sldId id="265" r:id="rId11"/>
  </p:sldIdLst>
  <p:sldSz cx="12192000" cy="6858000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Calibri Light" charset="0"/>
      <p:regular r:id="rId17"/>
      <p:italic r:id="rId18"/>
    </p:embeddedFont>
    <p:embeddedFont>
      <p:font typeface="幼圆" pitchFamily="49" charset="-122"/>
      <p:regular r:id="rId19"/>
    </p:embeddedFont>
    <p:embeddedFont>
      <p:font typeface="Bauhaus 93" pitchFamily="82" charset="0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粗倩简体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060"/>
    <a:srgbClr val="BFFDA5"/>
    <a:srgbClr val="FF9999"/>
    <a:srgbClr val="CCCC00"/>
    <a:srgbClr val="2186DE"/>
    <a:srgbClr val="FFFF99"/>
    <a:srgbClr val="FFFF66"/>
    <a:srgbClr val="FFFFCC"/>
    <a:srgbClr val="009999"/>
    <a:srgbClr val="9B1D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5" autoAdjust="0"/>
    <p:restoredTop sz="93705" autoAdjust="0"/>
  </p:normalViewPr>
  <p:slideViewPr>
    <p:cSldViewPr snapToGrid="0" showGuides="1">
      <p:cViewPr>
        <p:scale>
          <a:sx n="50" d="100"/>
          <a:sy n="50" d="100"/>
        </p:scale>
        <p:origin x="-1476" y="-4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spPr>
            <a:ln w="28575" cap="rnd">
              <a:solidFill>
                <a:srgbClr val="F0EA00"/>
              </a:solidFill>
            </a:ln>
            <a:effectLst>
              <a:glow rad="76200">
                <a:schemeClr val="accent1">
                  <a:satMod val="175000"/>
                  <a:alpha val="34000"/>
                </a:schemeClr>
              </a:glow>
            </a:effectLst>
          </c:spPr>
          <c:marker>
            <c:symbol val="none"/>
          </c:marker>
          <c:val>
            <c:numRef>
              <c:f>Sheet1!$B$82:$B$86</c:f>
              <c:numCache>
                <c:formatCode>General</c:formatCode>
                <c:ptCount val="5"/>
                <c:pt idx="0">
                  <c:v>6.5</c:v>
                </c:pt>
                <c:pt idx="1">
                  <c:v>7</c:v>
                </c:pt>
                <c:pt idx="2">
                  <c:v>4</c:v>
                </c:pt>
                <c:pt idx="3">
                  <c:v>8</c:v>
                </c:pt>
                <c:pt idx="4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37376"/>
        <c:axId val="38423936"/>
      </c:radarChart>
      <c:catAx>
        <c:axId val="483737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lt1">
                  <a:alpha val="20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crossAx val="38423936"/>
        <c:crosses val="autoZero"/>
        <c:auto val="1"/>
        <c:lblAlgn val="ctr"/>
        <c:lblOffset val="100"/>
        <c:noMultiLvlLbl val="0"/>
      </c:catAx>
      <c:valAx>
        <c:axId val="3842393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2">
                  <a:lumMod val="90000"/>
                  <a:alpha val="7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837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spPr>
            <a:solidFill>
              <a:schemeClr val="bg1">
                <a:lumMod val="95000"/>
                <a:alpha val="60000"/>
              </a:schemeClr>
            </a:solidFill>
            <a:ln>
              <a:noFill/>
            </a:ln>
            <a:effectLst/>
          </c:spPr>
          <c:invertIfNegative val="0"/>
          <c:val>
            <c:numRef>
              <c:f>Sheet1!$E$96:$E$99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0"/>
          <c:order val="1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186DE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CC6060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CCCC00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Sheet1!$D$96:$D$99</c:f>
              <c:numCache>
                <c:formatCode>0%</c:formatCode>
                <c:ptCount val="4"/>
                <c:pt idx="0">
                  <c:v>0.8</c:v>
                </c:pt>
                <c:pt idx="1">
                  <c:v>0.85</c:v>
                </c:pt>
                <c:pt idx="2">
                  <c:v>1</c:v>
                </c:pt>
                <c:pt idx="3">
                  <c:v>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3"/>
        <c:overlap val="100"/>
        <c:axId val="92720128"/>
        <c:axId val="35182848"/>
      </c:barChart>
      <c:catAx>
        <c:axId val="92720128"/>
        <c:scaling>
          <c:orientation val="minMax"/>
        </c:scaling>
        <c:delete val="1"/>
        <c:axPos val="b"/>
        <c:majorTickMark val="none"/>
        <c:minorTickMark val="none"/>
        <c:tickLblPos val="nextTo"/>
        <c:crossAx val="35182848"/>
        <c:crosses val="autoZero"/>
        <c:auto val="1"/>
        <c:lblAlgn val="ctr"/>
        <c:lblOffset val="100"/>
        <c:noMultiLvlLbl val="0"/>
      </c:catAx>
      <c:valAx>
        <c:axId val="35182848"/>
        <c:scaling>
          <c:orientation val="minMax"/>
          <c:max val="1"/>
        </c:scaling>
        <c:delete val="0"/>
        <c:axPos val="l"/>
        <c:majorGridlines>
          <c:spPr>
            <a:ln w="0" cap="flat" cmpd="sng" algn="ctr">
              <a:solidFill>
                <a:schemeClr val="tx1">
                  <a:lumMod val="15000"/>
                  <a:lumOff val="85000"/>
                  <a:alpha val="43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720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0">
  <cs:axisTitle>
    <cs:lnRef idx="0"/>
    <cs:fillRef idx="0"/>
    <cs:effectRef idx="0"/>
    <cs:fontRef idx="minor">
      <a:schemeClr val="lt1">
        <a:lumMod val="75000"/>
      </a:schemeClr>
    </cs:fontRef>
    <cs:defRPr sz="900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>
        <a:lumMod val="75000"/>
      </a:schemeClr>
    </cs:fontRef>
    <cs:defRPr sz="900" kern="1200"/>
  </cs:dataLabel>
  <cs:dataLabelCallout>
    <cs:lnRef idx="0"/>
    <cs:fillRef idx="0"/>
    <cs:effectRef idx="0"/>
    <cs:fontRef idx="minor">
      <a:schemeClr val="lt1">
        <a:lumMod val="75000"/>
      </a:schemeClr>
    </cs:fontRef>
    <cs:spPr>
      <a:solidFill>
        <a:schemeClr val="dk1">
          <a:lumMod val="75000"/>
          <a:lumOff val="25000"/>
        </a:schemeClr>
      </a:solidFill>
      <a:ln>
        <a:solidFill>
          <a:schemeClr val="lt1">
            <a:lumMod val="75000"/>
          </a:schemeClr>
        </a:solidFill>
      </a:ln>
      <a:effectLst>
        <a:glow rad="63500">
          <a:schemeClr val="lt1">
            <a:lumMod val="75000"/>
            <a:alpha val="15000"/>
          </a:schemeClr>
        </a:glow>
      </a:effectLst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69804"/>
        </a:schemeClr>
      </a:solidFill>
      <a:ln w="9525" cap="flat" cmpd="sng" algn="ctr">
        <a:solidFill>
          <a:schemeClr val="phClr">
            <a:alpha val="69804"/>
          </a:schemeClr>
        </a:solidFill>
        <a:miter lim="800000"/>
      </a:ln>
      <a:effectLst>
        <a:glow rad="76200">
          <a:schemeClr val="phClr">
            <a:satMod val="175000"/>
            <a:alpha val="34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69804"/>
        </a:schemeClr>
      </a:solidFill>
      <a:ln w="9525" cap="flat" cmpd="sng" algn="ctr">
        <a:solidFill>
          <a:schemeClr val="phClr">
            <a:alpha val="69804"/>
          </a:schemeClr>
        </a:solidFill>
        <a:miter lim="800000"/>
      </a:ln>
      <a:effectLst>
        <a:glow rad="76200">
          <a:schemeClr val="phClr">
            <a:satMod val="175000"/>
            <a:alpha val="34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8575" cap="rnd">
        <a:solidFill>
          <a:schemeClr val="phClr"/>
        </a:solidFill>
      </a:ln>
      <a:effectLst>
        <a:glow rad="76200">
          <a:schemeClr val="phClr">
            <a:satMod val="175000"/>
            <a:alpha val="3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0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0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400" b="0" kern="1200" cap="none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26E3C-3EC2-4005-B388-B871655B9ADE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A78A72-CFFE-490D-9FD3-22009140F2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653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78A72-CFFE-490D-9FD3-22009140F2E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484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78A72-CFFE-490D-9FD3-22009140F2E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615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78A72-CFFE-490D-9FD3-22009140F2E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557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78A72-CFFE-490D-9FD3-22009140F2E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8396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78A72-CFFE-490D-9FD3-22009140F2E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63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78A72-CFFE-490D-9FD3-22009140F2E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4221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78A72-CFFE-490D-9FD3-22009140F2E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1643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78A72-CFFE-490D-9FD3-22009140F2E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0262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78A72-CFFE-490D-9FD3-22009140F2E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505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4BF-CDA5-401D-B602-8417E1715E04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80658-2200-472D-92B6-42403A87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731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4BF-CDA5-401D-B602-8417E1715E04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80658-2200-472D-92B6-42403A87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888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4BF-CDA5-401D-B602-8417E1715E04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80658-2200-472D-92B6-42403A87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138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4BF-CDA5-401D-B602-8417E1715E04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80658-2200-472D-92B6-42403A87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962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4BF-CDA5-401D-B602-8417E1715E04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80658-2200-472D-92B6-42403A87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46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4BF-CDA5-401D-B602-8417E1715E04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80658-2200-472D-92B6-42403A87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43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4BF-CDA5-401D-B602-8417E1715E04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80658-2200-472D-92B6-42403A87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699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4BF-CDA5-401D-B602-8417E1715E04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80658-2200-472D-92B6-42403A87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887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4BF-CDA5-401D-B602-8417E1715E04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80658-2200-472D-92B6-42403A87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910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4BF-CDA5-401D-B602-8417E1715E04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80658-2200-472D-92B6-42403A87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58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44BF-CDA5-401D-B602-8417E1715E04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80658-2200-472D-92B6-42403A87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78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544BF-CDA5-401D-B602-8417E1715E04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80658-2200-472D-92B6-42403A879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647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E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91282" y="1207876"/>
            <a:ext cx="3066757" cy="45157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675924" y="1055077"/>
            <a:ext cx="3274026" cy="46685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0" y="5711900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1791282" y="1193808"/>
            <a:ext cx="3066757" cy="4515726"/>
            <a:chOff x="4562622" y="1193808"/>
            <a:chExt cx="3066757" cy="4515726"/>
          </a:xfrm>
        </p:grpSpPr>
        <p:sp>
          <p:nvSpPr>
            <p:cNvPr id="24" name="矩形 23"/>
            <p:cNvSpPr/>
            <p:nvPr/>
          </p:nvSpPr>
          <p:spPr>
            <a:xfrm>
              <a:off x="4562622" y="1193808"/>
              <a:ext cx="3066757" cy="4515726"/>
            </a:xfrm>
            <a:prstGeom prst="rect">
              <a:avLst/>
            </a:prstGeom>
            <a:solidFill>
              <a:srgbClr val="F0EA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7329268" y="3094890"/>
              <a:ext cx="112541" cy="45016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564706" y="2338542"/>
            <a:ext cx="8630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门</a:t>
            </a:r>
            <a:endParaRPr lang="zh-CN" altLang="en-US" sz="4800" dirty="0"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87300" y="3145483"/>
            <a:ext cx="3821904" cy="332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既然已经出发，就已经做好了面对一切的准备</a:t>
            </a:r>
            <a:endParaRPr lang="zh-CN" altLang="en-US" sz="14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65724" y="3078338"/>
            <a:ext cx="3889623" cy="7065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05573" y="2374216"/>
            <a:ext cx="80022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当</a:t>
            </a:r>
            <a:endParaRPr lang="zh-CN" altLang="en-US" sz="4800" dirty="0"/>
          </a:p>
        </p:txBody>
      </p:sp>
      <p:sp>
        <p:nvSpPr>
          <p:cNvPr id="5" name="矩形 4"/>
          <p:cNvSpPr/>
          <p:nvPr/>
        </p:nvSpPr>
        <p:spPr>
          <a:xfrm>
            <a:off x="6896503" y="2288792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C000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勇</a:t>
            </a:r>
            <a:endParaRPr lang="zh-CN" altLang="en-US" sz="5400" dirty="0"/>
          </a:p>
        </p:txBody>
      </p:sp>
      <p:sp>
        <p:nvSpPr>
          <p:cNvPr id="7" name="矩形 6"/>
          <p:cNvSpPr/>
          <p:nvPr/>
        </p:nvSpPr>
        <p:spPr>
          <a:xfrm>
            <a:off x="7552332" y="2288792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C000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气</a:t>
            </a:r>
            <a:endParaRPr lang="zh-CN" altLang="en-US" sz="5400" dirty="0"/>
          </a:p>
        </p:txBody>
      </p:sp>
      <p:sp>
        <p:nvSpPr>
          <p:cNvPr id="8" name="矩形 7"/>
          <p:cNvSpPr/>
          <p:nvPr/>
        </p:nvSpPr>
        <p:spPr>
          <a:xfrm>
            <a:off x="8302789" y="2360568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来</a:t>
            </a:r>
            <a:endParaRPr lang="zh-CN" altLang="en-US" sz="4800" dirty="0"/>
          </a:p>
        </p:txBody>
      </p:sp>
      <p:sp>
        <p:nvSpPr>
          <p:cNvPr id="9" name="矩形 8"/>
          <p:cNvSpPr/>
          <p:nvPr/>
        </p:nvSpPr>
        <p:spPr>
          <a:xfrm>
            <a:off x="8947254" y="2350243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敲</a:t>
            </a:r>
            <a:endParaRPr lang="zh-CN" altLang="en-US" sz="4800" dirty="0"/>
          </a:p>
        </p:txBody>
      </p:sp>
      <p:pic>
        <p:nvPicPr>
          <p:cNvPr id="12" name="范玮琪 - 最初的梦想 - 钢琴版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368863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608831"/>
      </p:ext>
    </p:extLst>
  </p:cSld>
  <p:clrMapOvr>
    <a:masterClrMapping/>
  </p:clrMapOvr>
  <p:transition spd="slow" advTm="1100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1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2" presetID="20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4" dur="2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6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8" dur="2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28" presetID="9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9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9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9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41" presetID="2" presetClass="entr" presetSubtype="1" accel="12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accel="12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0" presetID="2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5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5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9570"/>
                                </p:stCondLst>
                                <p:childTnLst>
                                  <p:par>
                                    <p:cTn id="62" presetID="10" presetClass="exit" presetSubtype="0" fill="hold" grpId="1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3" presetClass="exit" presetSubtype="16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4*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4*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4" presetClass="exit" presetSubtype="32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box(out)">
                                          <p:cBhvr>
                                            <p:cTn id="7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4" presetClass="exit" presetSubtype="32" fill="hold" grpId="3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box(out)">
                                          <p:cBhvr>
                                            <p:cTn id="7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2"/>
                    </p:tgtEl>
                  </p:cMediaNode>
                </p:audio>
              </p:childTnLst>
            </p:cTn>
          </p:par>
        </p:tnLst>
        <p:bldLst>
          <p:bldP spid="4" grpId="1" animBg="1"/>
          <p:bldP spid="19" grpId="0" animBg="1"/>
          <p:bldP spid="19" grpId="1" animBg="1"/>
          <p:bldP spid="20" grpId="1" animBg="1"/>
          <p:bldP spid="20" grpId="3" animBg="1"/>
          <p:bldP spid="2" grpId="1"/>
          <p:bldP spid="10" grpId="0"/>
          <p:bldP spid="6" grpId="0" animBg="1"/>
          <p:bldP spid="3" grpId="1"/>
          <p:bldP spid="5" grpId="0"/>
          <p:bldP spid="5" grpId="1"/>
          <p:bldP spid="7" grpId="0"/>
          <p:bldP spid="7" grpId="1"/>
          <p:bldP spid="8" grpId="1"/>
          <p:bldP spid="9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1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2" presetID="20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4" dur="2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6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8" dur="2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2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28" presetID="9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9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9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9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41" presetID="2" presetClass="entr" presetSubtype="1" accel="1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accel="1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0" presetID="2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5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5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9570"/>
                                </p:stCondLst>
                                <p:childTnLst>
                                  <p:par>
                                    <p:cTn id="62" presetID="10" presetClass="exit" presetSubtype="0" fill="hold" grpId="1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3" presetClass="exit" presetSubtype="16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4*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4*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4" presetClass="exit" presetSubtype="32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box(out)">
                                          <p:cBhvr>
                                            <p:cTn id="7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4" presetClass="exit" presetSubtype="32" fill="hold" grpId="3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box(out)">
                                          <p:cBhvr>
                                            <p:cTn id="7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2"/>
                    </p:tgtEl>
                  </p:cMediaNode>
                </p:audio>
              </p:childTnLst>
            </p:cTn>
          </p:par>
        </p:tnLst>
        <p:bldLst>
          <p:bldP spid="4" grpId="1" animBg="1"/>
          <p:bldP spid="19" grpId="0" animBg="1"/>
          <p:bldP spid="19" grpId="1" animBg="1"/>
          <p:bldP spid="20" grpId="1" animBg="1"/>
          <p:bldP spid="20" grpId="3" animBg="1"/>
          <p:bldP spid="2" grpId="1"/>
          <p:bldP spid="10" grpId="0"/>
          <p:bldP spid="6" grpId="0" animBg="1"/>
          <p:bldP spid="3" grpId="1"/>
          <p:bldP spid="5" grpId="0"/>
          <p:bldP spid="5" grpId="1"/>
          <p:bldP spid="7" grpId="0"/>
          <p:bldP spid="7" grpId="1"/>
          <p:bldP spid="8" grpId="1"/>
          <p:bldP spid="9" grpId="1"/>
        </p:bldLst>
      </p:timing>
    </mc:Fallback>
  </mc:AlternateContent>
  <p:extLst mod="1">
    <p:ext uri="{E180D4A7-C9FB-4DFB-919C-405C955672EB}">
      <p14:showEvtLst xmlns:p14="http://schemas.microsoft.com/office/powerpoint/2010/main">
        <p14:playEvt time="1" objId="11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A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1269" t="38661" r="587" b="2635"/>
          <a:stretch/>
        </p:blipFill>
        <p:spPr>
          <a:xfrm>
            <a:off x="2308199" y="1171576"/>
            <a:ext cx="7575599" cy="438869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634024" y="2494704"/>
            <a:ext cx="65860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00B0F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Thank you</a:t>
            </a:r>
            <a:endParaRPr lang="zh-CN" altLang="en-US" sz="9600" dirty="0">
              <a:solidFill>
                <a:srgbClr val="00B0F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71654" y="2921168"/>
            <a:ext cx="94699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00B0F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每一</a:t>
            </a:r>
            <a:r>
              <a:rPr lang="zh-CN" altLang="en-US" sz="6000" dirty="0" smtClean="0">
                <a:solidFill>
                  <a:srgbClr val="00B0F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次挑战，都是一次成长</a:t>
            </a:r>
            <a:endParaRPr lang="zh-CN" altLang="en-US" sz="6000" dirty="0">
              <a:solidFill>
                <a:srgbClr val="00B0F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4507524 w 12192000"/>
              <a:gd name="connsiteY0" fmla="*/ 1336431 h 6858000"/>
              <a:gd name="connsiteX1" fmla="*/ 2615419 w 12192000"/>
              <a:gd name="connsiteY1" fmla="*/ 3228536 h 6858000"/>
              <a:gd name="connsiteX2" fmla="*/ 4507524 w 12192000"/>
              <a:gd name="connsiteY2" fmla="*/ 5120641 h 6858000"/>
              <a:gd name="connsiteX3" fmla="*/ 5967566 w 12192000"/>
              <a:gd name="connsiteY3" fmla="*/ 4432091 h 6858000"/>
              <a:gd name="connsiteX4" fmla="*/ 6053798 w 12192000"/>
              <a:gd name="connsiteY4" fmla="*/ 4316772 h 6858000"/>
              <a:gd name="connsiteX5" fmla="*/ 6140032 w 12192000"/>
              <a:gd name="connsiteY5" fmla="*/ 4432091 h 6858000"/>
              <a:gd name="connsiteX6" fmla="*/ 7600072 w 12192000"/>
              <a:gd name="connsiteY6" fmla="*/ 5120641 h 6858000"/>
              <a:gd name="connsiteX7" fmla="*/ 9492177 w 12192000"/>
              <a:gd name="connsiteY7" fmla="*/ 3228536 h 6858000"/>
              <a:gd name="connsiteX8" fmla="*/ 7600072 w 12192000"/>
              <a:gd name="connsiteY8" fmla="*/ 1336431 h 6858000"/>
              <a:gd name="connsiteX9" fmla="*/ 6140032 w 12192000"/>
              <a:gd name="connsiteY9" fmla="*/ 2024982 h 6858000"/>
              <a:gd name="connsiteX10" fmla="*/ 6053798 w 12192000"/>
              <a:gd name="connsiteY10" fmla="*/ 2140300 h 6858000"/>
              <a:gd name="connsiteX11" fmla="*/ 5967566 w 12192000"/>
              <a:gd name="connsiteY11" fmla="*/ 2024982 h 6858000"/>
              <a:gd name="connsiteX12" fmla="*/ 4507524 w 12192000"/>
              <a:gd name="connsiteY12" fmla="*/ 1336431 h 6858000"/>
              <a:gd name="connsiteX13" fmla="*/ 0 w 12192000"/>
              <a:gd name="connsiteY13" fmla="*/ 0 h 6858000"/>
              <a:gd name="connsiteX14" fmla="*/ 12192000 w 12192000"/>
              <a:gd name="connsiteY14" fmla="*/ 0 h 6858000"/>
              <a:gd name="connsiteX15" fmla="*/ 12192000 w 12192000"/>
              <a:gd name="connsiteY15" fmla="*/ 6858000 h 6858000"/>
              <a:gd name="connsiteX16" fmla="*/ 0 w 12192000"/>
              <a:gd name="connsiteY1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2000" h="6858000">
                <a:moveTo>
                  <a:pt x="4507524" y="1336431"/>
                </a:moveTo>
                <a:cubicBezTo>
                  <a:pt x="3462543" y="1336431"/>
                  <a:pt x="2615419" y="2183555"/>
                  <a:pt x="2615419" y="3228536"/>
                </a:cubicBezTo>
                <a:cubicBezTo>
                  <a:pt x="2615419" y="4273517"/>
                  <a:pt x="3462543" y="5120641"/>
                  <a:pt x="4507524" y="5120641"/>
                </a:cubicBezTo>
                <a:cubicBezTo>
                  <a:pt x="5095326" y="5120641"/>
                  <a:pt x="5620525" y="4852606"/>
                  <a:pt x="5967566" y="4432091"/>
                </a:cubicBezTo>
                <a:lnTo>
                  <a:pt x="6053798" y="4316772"/>
                </a:lnTo>
                <a:lnTo>
                  <a:pt x="6140032" y="4432091"/>
                </a:lnTo>
                <a:cubicBezTo>
                  <a:pt x="6487072" y="4852606"/>
                  <a:pt x="7012270" y="5120641"/>
                  <a:pt x="7600072" y="5120641"/>
                </a:cubicBezTo>
                <a:cubicBezTo>
                  <a:pt x="8645053" y="5120641"/>
                  <a:pt x="9492177" y="4273517"/>
                  <a:pt x="9492177" y="3228536"/>
                </a:cubicBezTo>
                <a:cubicBezTo>
                  <a:pt x="9492177" y="2183555"/>
                  <a:pt x="8645053" y="1336431"/>
                  <a:pt x="7600072" y="1336431"/>
                </a:cubicBezTo>
                <a:cubicBezTo>
                  <a:pt x="7012270" y="1336431"/>
                  <a:pt x="6487072" y="1604466"/>
                  <a:pt x="6140032" y="2024982"/>
                </a:cubicBezTo>
                <a:lnTo>
                  <a:pt x="6053798" y="2140300"/>
                </a:lnTo>
                <a:lnTo>
                  <a:pt x="5967566" y="2024982"/>
                </a:lnTo>
                <a:cubicBezTo>
                  <a:pt x="5620525" y="1604466"/>
                  <a:pt x="5095326" y="1336431"/>
                  <a:pt x="4507524" y="1336431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203849" y="1209820"/>
            <a:ext cx="4182805" cy="4054819"/>
          </a:xfrm>
          <a:custGeom>
            <a:avLst/>
            <a:gdLst>
              <a:gd name="connsiteX0" fmla="*/ 0 w 4383404"/>
              <a:gd name="connsiteY0" fmla="*/ 0 h 4249280"/>
              <a:gd name="connsiteX1" fmla="*/ 4383404 w 4383404"/>
              <a:gd name="connsiteY1" fmla="*/ 0 h 4249280"/>
              <a:gd name="connsiteX2" fmla="*/ 4383404 w 4383404"/>
              <a:gd name="connsiteY2" fmla="*/ 639580 h 4249280"/>
              <a:gd name="connsiteX3" fmla="*/ 4354505 w 4383404"/>
              <a:gd name="connsiteY3" fmla="*/ 661190 h 4249280"/>
              <a:gd name="connsiteX4" fmla="*/ 3667296 w 4383404"/>
              <a:gd name="connsiteY4" fmla="*/ 2118386 h 4249280"/>
              <a:gd name="connsiteX5" fmla="*/ 4354505 w 4383404"/>
              <a:gd name="connsiteY5" fmla="*/ 3575582 h 4249280"/>
              <a:gd name="connsiteX6" fmla="*/ 4383404 w 4383404"/>
              <a:gd name="connsiteY6" fmla="*/ 3597192 h 4249280"/>
              <a:gd name="connsiteX7" fmla="*/ 4383404 w 4383404"/>
              <a:gd name="connsiteY7" fmla="*/ 4249280 h 4249280"/>
              <a:gd name="connsiteX8" fmla="*/ 0 w 4383404"/>
              <a:gd name="connsiteY8" fmla="*/ 4249280 h 4249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83404" h="4249280">
                <a:moveTo>
                  <a:pt x="0" y="0"/>
                </a:moveTo>
                <a:lnTo>
                  <a:pt x="4383404" y="0"/>
                </a:lnTo>
                <a:lnTo>
                  <a:pt x="4383404" y="639580"/>
                </a:lnTo>
                <a:lnTo>
                  <a:pt x="4354505" y="661190"/>
                </a:lnTo>
                <a:cubicBezTo>
                  <a:pt x="3934810" y="1007554"/>
                  <a:pt x="3667296" y="1531730"/>
                  <a:pt x="3667296" y="2118386"/>
                </a:cubicBezTo>
                <a:cubicBezTo>
                  <a:pt x="3667296" y="2705043"/>
                  <a:pt x="3934810" y="3229218"/>
                  <a:pt x="4354505" y="3575582"/>
                </a:cubicBezTo>
                <a:lnTo>
                  <a:pt x="4383404" y="3597192"/>
                </a:lnTo>
                <a:lnTo>
                  <a:pt x="4383404" y="4249280"/>
                </a:lnTo>
                <a:lnTo>
                  <a:pt x="0" y="424928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flipH="1">
            <a:off x="5717342" y="1179576"/>
            <a:ext cx="4228516" cy="4099131"/>
          </a:xfrm>
          <a:custGeom>
            <a:avLst/>
            <a:gdLst>
              <a:gd name="connsiteX0" fmla="*/ 0 w 4383404"/>
              <a:gd name="connsiteY0" fmla="*/ 0 h 4249280"/>
              <a:gd name="connsiteX1" fmla="*/ 4383404 w 4383404"/>
              <a:gd name="connsiteY1" fmla="*/ 0 h 4249280"/>
              <a:gd name="connsiteX2" fmla="*/ 4383404 w 4383404"/>
              <a:gd name="connsiteY2" fmla="*/ 639580 h 4249280"/>
              <a:gd name="connsiteX3" fmla="*/ 4354505 w 4383404"/>
              <a:gd name="connsiteY3" fmla="*/ 661190 h 4249280"/>
              <a:gd name="connsiteX4" fmla="*/ 3667296 w 4383404"/>
              <a:gd name="connsiteY4" fmla="*/ 2118386 h 4249280"/>
              <a:gd name="connsiteX5" fmla="*/ 4354505 w 4383404"/>
              <a:gd name="connsiteY5" fmla="*/ 3575582 h 4249280"/>
              <a:gd name="connsiteX6" fmla="*/ 4383404 w 4383404"/>
              <a:gd name="connsiteY6" fmla="*/ 3597192 h 4249280"/>
              <a:gd name="connsiteX7" fmla="*/ 4383404 w 4383404"/>
              <a:gd name="connsiteY7" fmla="*/ 4249280 h 4249280"/>
              <a:gd name="connsiteX8" fmla="*/ 0 w 4383404"/>
              <a:gd name="connsiteY8" fmla="*/ 4249280 h 4249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83404" h="4249280">
                <a:moveTo>
                  <a:pt x="0" y="0"/>
                </a:moveTo>
                <a:lnTo>
                  <a:pt x="4383404" y="0"/>
                </a:lnTo>
                <a:lnTo>
                  <a:pt x="4383404" y="639580"/>
                </a:lnTo>
                <a:lnTo>
                  <a:pt x="4354505" y="661190"/>
                </a:lnTo>
                <a:cubicBezTo>
                  <a:pt x="3934810" y="1007554"/>
                  <a:pt x="3667296" y="1531730"/>
                  <a:pt x="3667296" y="2118386"/>
                </a:cubicBezTo>
                <a:cubicBezTo>
                  <a:pt x="3667296" y="2705043"/>
                  <a:pt x="3934810" y="3229218"/>
                  <a:pt x="4354505" y="3575582"/>
                </a:cubicBezTo>
                <a:lnTo>
                  <a:pt x="4383404" y="3597192"/>
                </a:lnTo>
                <a:lnTo>
                  <a:pt x="4383404" y="4249280"/>
                </a:lnTo>
                <a:lnTo>
                  <a:pt x="0" y="4249280"/>
                </a:lnTo>
                <a:close/>
              </a:path>
            </a:pathLst>
          </a:custGeom>
        </p:spPr>
      </p:pic>
      <p:cxnSp>
        <p:nvCxnSpPr>
          <p:cNvPr id="7" name="直接连接符 6"/>
          <p:cNvCxnSpPr/>
          <p:nvPr/>
        </p:nvCxnSpPr>
        <p:spPr>
          <a:xfrm>
            <a:off x="4471302" y="5722935"/>
            <a:ext cx="0" cy="309588"/>
          </a:xfrm>
          <a:prstGeom prst="line">
            <a:avLst/>
          </a:prstGeom>
          <a:ln>
            <a:solidFill>
              <a:schemeClr val="bg1">
                <a:alpha val="5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0830646"/>
      </p:ext>
    </p:extLst>
  </p:cSld>
  <p:clrMapOvr>
    <a:masterClrMapping/>
  </p:clrMapOvr>
  <p:transition spd="slow" advTm="1200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1.36484 0 " pathEditMode="relative" rAng="0" ptsTypes="AA">
                                          <p:cBhvr>
                                            <p:cTn id="6" dur="5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24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" presetID="35" presetClass="path" presetSubtype="0" accel="10000" fill="hold" grpId="0" nodeType="after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7.40741E-7 L -0.56524 -0.00208 " pathEditMode="relative" rAng="0" ptsTypes="AA" p14:bounceEnd="26000">
                                          <p:cBhvr>
                                            <p:cTn id="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268" y="-11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1.36484 0 " pathEditMode="relative" rAng="0" ptsTypes="AA">
                                          <p:cBhvr>
                                            <p:cTn id="6" dur="5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24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" presetID="35" presetClass="path" presetSubtype="0" accel="1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7.40741E-7 L -0.56524 -0.00208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268" y="-11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2235" y="0"/>
            <a:ext cx="9079765" cy="68580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129831" y="753319"/>
            <a:ext cx="2771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目标环境分析</a:t>
            </a:r>
            <a:endParaRPr lang="zh-CN" altLang="en-US" sz="2400" dirty="0">
              <a:solidFill>
                <a:srgbClr val="FFFF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29831" y="2014721"/>
            <a:ext cx="2771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自身能力分析</a:t>
            </a:r>
            <a:endParaRPr lang="zh-CN" altLang="en-US" sz="2400" dirty="0">
              <a:solidFill>
                <a:srgbClr val="FFFF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120461" y="3194412"/>
            <a:ext cx="2771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现有装备分析</a:t>
            </a:r>
            <a:endParaRPr lang="zh-CN" altLang="en-US" sz="2400" dirty="0">
              <a:solidFill>
                <a:srgbClr val="FFFF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120461" y="4355524"/>
            <a:ext cx="2771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预期执行进度</a:t>
            </a:r>
            <a:endParaRPr lang="zh-CN" altLang="en-US" sz="2400" dirty="0">
              <a:solidFill>
                <a:srgbClr val="FFFF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111089" y="5511125"/>
            <a:ext cx="2771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FF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预期达成效果</a:t>
            </a:r>
            <a:endParaRPr lang="zh-CN" altLang="en-US" sz="2400" dirty="0">
              <a:solidFill>
                <a:srgbClr val="FFFF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01283" y="438831"/>
            <a:ext cx="837040" cy="776153"/>
            <a:chOff x="1201283" y="438831"/>
            <a:chExt cx="837040" cy="776153"/>
          </a:xfrm>
        </p:grpSpPr>
        <p:sp>
          <p:nvSpPr>
            <p:cNvPr id="23" name="等腰三角形 22"/>
            <p:cNvSpPr/>
            <p:nvPr/>
          </p:nvSpPr>
          <p:spPr>
            <a:xfrm rot="811396">
              <a:off x="1201283" y="438831"/>
              <a:ext cx="837040" cy="721587"/>
            </a:xfrm>
            <a:prstGeom prst="triangle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文本框 154"/>
            <p:cNvSpPr txBox="1"/>
            <p:nvPr/>
          </p:nvSpPr>
          <p:spPr>
            <a:xfrm>
              <a:off x="1368966" y="568653"/>
              <a:ext cx="5020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FFFF00"/>
                  </a:solidFill>
                  <a:latin typeface="Bauhaus 93" panose="04030905020B02020C02" pitchFamily="82" charset="0"/>
                </a:rPr>
                <a:t>1</a:t>
              </a:r>
              <a:endParaRPr lang="zh-CN" altLang="en-US" sz="3600" dirty="0">
                <a:solidFill>
                  <a:srgbClr val="FFFF00"/>
                </a:solidFill>
                <a:latin typeface="Bauhaus 93" panose="04030905020B02020C02" pitchFamily="82" charset="0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1201282" y="1711731"/>
            <a:ext cx="837040" cy="781315"/>
            <a:chOff x="1201282" y="1711731"/>
            <a:chExt cx="837040" cy="781315"/>
          </a:xfrm>
        </p:grpSpPr>
        <p:sp>
          <p:nvSpPr>
            <p:cNvPr id="47" name="等腰三角形 46"/>
            <p:cNvSpPr/>
            <p:nvPr/>
          </p:nvSpPr>
          <p:spPr>
            <a:xfrm rot="811396">
              <a:off x="1201282" y="1711731"/>
              <a:ext cx="837040" cy="721587"/>
            </a:xfrm>
            <a:prstGeom prst="triangle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文本框 155"/>
            <p:cNvSpPr txBox="1"/>
            <p:nvPr/>
          </p:nvSpPr>
          <p:spPr>
            <a:xfrm>
              <a:off x="1367404" y="1846715"/>
              <a:ext cx="5020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FFFF00"/>
                  </a:solidFill>
                  <a:latin typeface="Bauhaus 93" panose="04030905020B02020C02" pitchFamily="82" charset="0"/>
                </a:rPr>
                <a:t>2</a:t>
              </a:r>
              <a:endParaRPr lang="zh-CN" altLang="en-US" sz="3600" dirty="0">
                <a:solidFill>
                  <a:srgbClr val="FFFF00"/>
                </a:solidFill>
                <a:latin typeface="Bauhaus 93" panose="04030905020B02020C02" pitchFamily="82" charset="0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1201282" y="2984630"/>
            <a:ext cx="837040" cy="786728"/>
            <a:chOff x="1201282" y="2984630"/>
            <a:chExt cx="837040" cy="786728"/>
          </a:xfrm>
        </p:grpSpPr>
        <p:sp>
          <p:nvSpPr>
            <p:cNvPr id="49" name="等腰三角形 48"/>
            <p:cNvSpPr/>
            <p:nvPr/>
          </p:nvSpPr>
          <p:spPr>
            <a:xfrm rot="811396">
              <a:off x="1201282" y="2984630"/>
              <a:ext cx="837040" cy="721587"/>
            </a:xfrm>
            <a:prstGeom prst="triangle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文本框 156"/>
            <p:cNvSpPr txBox="1"/>
            <p:nvPr/>
          </p:nvSpPr>
          <p:spPr>
            <a:xfrm>
              <a:off x="1367403" y="3125027"/>
              <a:ext cx="5020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FFFF00"/>
                  </a:solidFill>
                  <a:latin typeface="Bauhaus 93" panose="04030905020B02020C02" pitchFamily="82" charset="0"/>
                </a:rPr>
                <a:t>3</a:t>
              </a:r>
              <a:endParaRPr lang="zh-CN" altLang="en-US" sz="3600" dirty="0">
                <a:solidFill>
                  <a:srgbClr val="FFFF00"/>
                </a:solidFill>
                <a:latin typeface="Bauhaus 93" panose="04030905020B02020C02" pitchFamily="82" charset="0"/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1219943" y="4257529"/>
            <a:ext cx="837040" cy="786530"/>
            <a:chOff x="1219943" y="4257529"/>
            <a:chExt cx="837040" cy="786530"/>
          </a:xfrm>
        </p:grpSpPr>
        <p:sp>
          <p:nvSpPr>
            <p:cNvPr id="50" name="等腰三角形 49"/>
            <p:cNvSpPr/>
            <p:nvPr/>
          </p:nvSpPr>
          <p:spPr>
            <a:xfrm rot="811396">
              <a:off x="1219943" y="4257529"/>
              <a:ext cx="837040" cy="721587"/>
            </a:xfrm>
            <a:prstGeom prst="triangle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文本框 157"/>
            <p:cNvSpPr txBox="1"/>
            <p:nvPr/>
          </p:nvSpPr>
          <p:spPr>
            <a:xfrm>
              <a:off x="1387444" y="4397728"/>
              <a:ext cx="5020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FFFF00"/>
                  </a:solidFill>
                  <a:latin typeface="Bauhaus 93" panose="04030905020B02020C02" pitchFamily="82" charset="0"/>
                </a:rPr>
                <a:t>4</a:t>
              </a:r>
              <a:endParaRPr lang="zh-CN" altLang="en-US" sz="3600" dirty="0">
                <a:solidFill>
                  <a:srgbClr val="FFFF00"/>
                </a:solidFill>
                <a:latin typeface="Bauhaus 93" panose="04030905020B02020C02" pitchFamily="82" charset="0"/>
              </a:endParaRP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1201281" y="5381163"/>
            <a:ext cx="837040" cy="809451"/>
            <a:chOff x="1201281" y="5381163"/>
            <a:chExt cx="837040" cy="809451"/>
          </a:xfrm>
        </p:grpSpPr>
        <p:sp>
          <p:nvSpPr>
            <p:cNvPr id="51" name="等腰三角形 50"/>
            <p:cNvSpPr/>
            <p:nvPr/>
          </p:nvSpPr>
          <p:spPr>
            <a:xfrm rot="811396">
              <a:off x="1201281" y="5381163"/>
              <a:ext cx="837040" cy="721587"/>
            </a:xfrm>
            <a:prstGeom prst="triangle">
              <a:avLst/>
            </a:prstGeom>
            <a:noFill/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文本框 158"/>
            <p:cNvSpPr txBox="1"/>
            <p:nvPr/>
          </p:nvSpPr>
          <p:spPr>
            <a:xfrm>
              <a:off x="1367402" y="5544283"/>
              <a:ext cx="5020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FFFF00"/>
                  </a:solidFill>
                  <a:latin typeface="Bauhaus 93" panose="04030905020B02020C02" pitchFamily="82" charset="0"/>
                </a:rPr>
                <a:t>5</a:t>
              </a:r>
              <a:endParaRPr lang="zh-CN" altLang="en-US" sz="3600" dirty="0">
                <a:solidFill>
                  <a:srgbClr val="FFFF00"/>
                </a:solidFill>
                <a:latin typeface="Bauhaus 93" panose="04030905020B02020C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618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75">
        <p:fade/>
      </p:transition>
    </mc:Choice>
    <mc:Fallback xmlns="">
      <p:transition spd="med" advTm="50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00"/>
                            </p:stCondLst>
                            <p:childTnLst>
                              <p:par>
                                <p:cTn id="4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86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15025" cy="685800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5613009" y="-534571"/>
            <a:ext cx="520506" cy="8187396"/>
          </a:xfrm>
          <a:prstGeom prst="ellipse">
            <a:avLst/>
          </a:prstGeom>
          <a:solidFill>
            <a:srgbClr val="2186DE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878187" y="243934"/>
            <a:ext cx="2771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目标环境分析</a:t>
            </a:r>
            <a:endParaRPr lang="zh-CN" altLang="en-US" sz="2800" dirty="0">
              <a:solidFill>
                <a:srgbClr val="FFFF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969804" y="-3516"/>
            <a:ext cx="957474" cy="1018120"/>
            <a:chOff x="7347929" y="2905872"/>
            <a:chExt cx="957474" cy="101812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7347929" y="2905872"/>
              <a:ext cx="908383" cy="1018120"/>
            </a:xfrm>
            <a:custGeom>
              <a:avLst/>
              <a:gdLst>
                <a:gd name="connsiteX0" fmla="*/ 0 w 908383"/>
                <a:gd name="connsiteY0" fmla="*/ 0 h 1018120"/>
                <a:gd name="connsiteX1" fmla="*/ 908383 w 908383"/>
                <a:gd name="connsiteY1" fmla="*/ 0 h 1018120"/>
                <a:gd name="connsiteX2" fmla="*/ 908383 w 908383"/>
                <a:gd name="connsiteY2" fmla="*/ 383852 h 1018120"/>
                <a:gd name="connsiteX3" fmla="*/ 879063 w 908383"/>
                <a:gd name="connsiteY3" fmla="*/ 355884 h 1018120"/>
                <a:gd name="connsiteX4" fmla="*/ 247383 w 908383"/>
                <a:gd name="connsiteY4" fmla="*/ 1018120 h 1018120"/>
                <a:gd name="connsiteX5" fmla="*/ 0 w 908383"/>
                <a:gd name="connsiteY5" fmla="*/ 1018120 h 101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8383" h="1018120">
                  <a:moveTo>
                    <a:pt x="0" y="0"/>
                  </a:moveTo>
                  <a:lnTo>
                    <a:pt x="908383" y="0"/>
                  </a:lnTo>
                  <a:lnTo>
                    <a:pt x="908383" y="383852"/>
                  </a:lnTo>
                  <a:lnTo>
                    <a:pt x="879063" y="355884"/>
                  </a:lnTo>
                  <a:lnTo>
                    <a:pt x="247383" y="1018120"/>
                  </a:lnTo>
                  <a:lnTo>
                    <a:pt x="0" y="1018120"/>
                  </a:lnTo>
                  <a:close/>
                </a:path>
              </a:pathLst>
            </a:custGeom>
          </p:spPr>
        </p:pic>
        <p:cxnSp>
          <p:nvCxnSpPr>
            <p:cNvPr id="14" name="直接连接符 13"/>
            <p:cNvCxnSpPr/>
            <p:nvPr/>
          </p:nvCxnSpPr>
          <p:spPr>
            <a:xfrm flipV="1">
              <a:off x="7623448" y="3155963"/>
              <a:ext cx="681955" cy="739893"/>
            </a:xfrm>
            <a:prstGeom prst="line">
              <a:avLst/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420858" y="5616514"/>
            <a:ext cx="51874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每次预测多一点，</a:t>
            </a:r>
            <a:endParaRPr lang="en-US" altLang="zh-CN" sz="2800" dirty="0" smtClean="0">
              <a:solidFill>
                <a:srgbClr val="FFFF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r>
              <a:rPr lang="en-US" altLang="zh-CN" sz="2800" dirty="0">
                <a:solidFill>
                  <a:srgbClr val="FFFF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</a:t>
            </a:r>
            <a:r>
              <a:rPr lang="en-US" altLang="zh-CN" sz="2800" dirty="0" smtClean="0">
                <a:solidFill>
                  <a:srgbClr val="FFFF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                   </a:t>
            </a:r>
            <a:r>
              <a:rPr lang="zh-CN" altLang="en-US" sz="2800" dirty="0" smtClean="0">
                <a:solidFill>
                  <a:srgbClr val="FFFF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才能控制多一点</a:t>
            </a:r>
            <a:endParaRPr lang="zh-CN" altLang="en-US" sz="2800" dirty="0">
              <a:solidFill>
                <a:srgbClr val="FFFF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74396" y="4901288"/>
            <a:ext cx="902811" cy="372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当天天气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74395" y="5234340"/>
            <a:ext cx="902811" cy="332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当天风速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74394" y="5541770"/>
            <a:ext cx="902811" cy="332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当天气温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268389" y="5838608"/>
            <a:ext cx="902811" cy="332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空气湿度</a:t>
            </a:r>
          </a:p>
        </p:txBody>
      </p:sp>
      <p:sp>
        <p:nvSpPr>
          <p:cNvPr id="22" name="矩形 21"/>
          <p:cNvSpPr/>
          <p:nvPr/>
        </p:nvSpPr>
        <p:spPr>
          <a:xfrm>
            <a:off x="6274394" y="6126008"/>
            <a:ext cx="902811" cy="332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悬崖陡度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915025" y="936750"/>
            <a:ext cx="5929532" cy="3819976"/>
            <a:chOff x="5915025" y="936750"/>
            <a:chExt cx="5929532" cy="3819976"/>
          </a:xfrm>
        </p:grpSpPr>
        <p:grpSp>
          <p:nvGrpSpPr>
            <p:cNvPr id="4" name="组合 3"/>
            <p:cNvGrpSpPr/>
            <p:nvPr/>
          </p:nvGrpSpPr>
          <p:grpSpPr>
            <a:xfrm>
              <a:off x="5915025" y="936750"/>
              <a:ext cx="5929532" cy="3819976"/>
              <a:chOff x="6133515" y="1225081"/>
              <a:chExt cx="5669279" cy="3684543"/>
            </a:xfrm>
          </p:grpSpPr>
          <p:graphicFrame>
            <p:nvGraphicFramePr>
              <p:cNvPr id="8" name="图表 7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039990769"/>
                  </p:ext>
                </p:extLst>
              </p:nvPr>
            </p:nvGraphicFramePr>
            <p:xfrm>
              <a:off x="6133515" y="1521041"/>
              <a:ext cx="5669279" cy="338858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3" name="矩形 2"/>
              <p:cNvSpPr/>
              <p:nvPr/>
            </p:nvSpPr>
            <p:spPr>
              <a:xfrm>
                <a:off x="8472983" y="1225081"/>
                <a:ext cx="961275" cy="3497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bg1">
                        <a:lumMod val="9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当天天气</a:t>
                </a:r>
                <a:endPara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0497234" y="2412648"/>
                <a:ext cx="961275" cy="3497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bg1">
                        <a:lumMod val="9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悬崖陡度</a:t>
                </a:r>
                <a:endPara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6373280" y="2452406"/>
                <a:ext cx="961275" cy="3497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bg1">
                        <a:lumMod val="9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当天风速</a:t>
                </a:r>
                <a:endPara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7030643" y="4447597"/>
                <a:ext cx="961275" cy="3497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bg1">
                        <a:lumMod val="9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当天气温</a:t>
                </a:r>
                <a:endPara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9841132" y="4445414"/>
                <a:ext cx="961275" cy="3497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bg1">
                        <a:lumMod val="9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空气湿度</a:t>
                </a:r>
                <a:endPara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9" name="正五边形 8"/>
            <p:cNvSpPr/>
            <p:nvPr/>
          </p:nvSpPr>
          <p:spPr>
            <a:xfrm>
              <a:off x="8375957" y="2461847"/>
              <a:ext cx="1042116" cy="954069"/>
            </a:xfrm>
            <a:prstGeom prst="pentagon">
              <a:avLst/>
            </a:prstGeom>
            <a:solidFill>
              <a:schemeClr val="bg1">
                <a:lumMod val="85000"/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正五边形 6"/>
            <p:cNvSpPr/>
            <p:nvPr/>
          </p:nvSpPr>
          <p:spPr>
            <a:xfrm>
              <a:off x="8009763" y="2682932"/>
              <a:ext cx="1783080" cy="480060"/>
            </a:xfrm>
            <a:prstGeom prst="pentagon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rgbClr val="FFFF00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挑战系数</a:t>
              </a:r>
              <a:endParaRPr lang="zh-CN" altLang="en-US" dirty="0">
                <a:solidFill>
                  <a:srgbClr val="FFFF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7548638" y="5006416"/>
            <a:ext cx="2930426" cy="17121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alpha val="88000"/>
                </a:schemeClr>
              </a:gs>
              <a:gs pos="54000">
                <a:srgbClr val="F0EA00">
                  <a:alpha val="82000"/>
                </a:srgbClr>
              </a:gs>
              <a:gs pos="100000">
                <a:srgbClr val="CCCC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548638" y="5339136"/>
            <a:ext cx="2930426" cy="16293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alpha val="88000"/>
                </a:schemeClr>
              </a:gs>
              <a:gs pos="54000">
                <a:srgbClr val="FF9999">
                  <a:alpha val="88000"/>
                </a:srgbClr>
              </a:gs>
              <a:gs pos="100000">
                <a:srgbClr val="FF99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560914" y="5661532"/>
            <a:ext cx="2930426" cy="16293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alpha val="88000"/>
                </a:schemeClr>
              </a:gs>
              <a:gs pos="54000">
                <a:srgbClr val="0099CC"/>
              </a:gs>
              <a:gs pos="100000">
                <a:srgbClr val="0099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箭头连接符 26"/>
          <p:cNvCxnSpPr/>
          <p:nvPr/>
        </p:nvCxnSpPr>
        <p:spPr>
          <a:xfrm>
            <a:off x="7536362" y="6689610"/>
            <a:ext cx="2942702" cy="0"/>
          </a:xfrm>
          <a:prstGeom prst="straightConnector1">
            <a:avLst/>
          </a:prstGeom>
          <a:ln w="28575">
            <a:solidFill>
              <a:srgbClr val="F0EA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7560914" y="5979959"/>
            <a:ext cx="2930426" cy="16293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alpha val="88000"/>
                </a:schemeClr>
              </a:gs>
              <a:gs pos="54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548638" y="6262514"/>
            <a:ext cx="2930426" cy="16293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alpha val="88000"/>
                </a:schemeClr>
              </a:gs>
              <a:gs pos="54000">
                <a:srgbClr val="88B6E0"/>
              </a:gs>
              <a:gs pos="100000">
                <a:srgbClr val="5F9ED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489292" y="6404261"/>
            <a:ext cx="902811" cy="332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风险系数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129302" y="6475622"/>
            <a:ext cx="364202" cy="332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低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461461" y="6479214"/>
            <a:ext cx="364202" cy="332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高</a:t>
            </a:r>
          </a:p>
        </p:txBody>
      </p:sp>
      <p:sp>
        <p:nvSpPr>
          <p:cNvPr id="33" name="矩形 32"/>
          <p:cNvSpPr/>
          <p:nvPr/>
        </p:nvSpPr>
        <p:spPr>
          <a:xfrm>
            <a:off x="7186640" y="4900133"/>
            <a:ext cx="364202" cy="332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雨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491340" y="4900133"/>
            <a:ext cx="364202" cy="332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晴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171200" y="5221664"/>
            <a:ext cx="364202" cy="332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小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491340" y="5208577"/>
            <a:ext cx="364202" cy="332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大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183956" y="5543706"/>
            <a:ext cx="364202" cy="332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低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488656" y="5543097"/>
            <a:ext cx="364202" cy="332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高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183956" y="5854559"/>
            <a:ext cx="364202" cy="332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低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488656" y="5865813"/>
            <a:ext cx="364202" cy="332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高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186640" y="6148894"/>
            <a:ext cx="364202" cy="332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缓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501412" y="6133318"/>
            <a:ext cx="364202" cy="332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陡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6245323" y="6475622"/>
            <a:ext cx="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4275906"/>
      </p:ext>
    </p:extLst>
  </p:cSld>
  <p:clrMapOvr>
    <a:masterClrMapping/>
  </p:clrMapOvr>
  <p:transition spd="slow" advTm="1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4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6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1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3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2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4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6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8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3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7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9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4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6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直接连接符 30"/>
          <p:cNvCxnSpPr/>
          <p:nvPr/>
        </p:nvCxnSpPr>
        <p:spPr>
          <a:xfrm>
            <a:off x="6702978" y="4041028"/>
            <a:ext cx="12077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702978" y="2496778"/>
            <a:ext cx="12077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2" idx="3"/>
          </p:cNvCxnSpPr>
          <p:nvPr/>
        </p:nvCxnSpPr>
        <p:spPr>
          <a:xfrm>
            <a:off x="6253423" y="1038817"/>
            <a:ext cx="165735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6118430" y="3662127"/>
            <a:ext cx="1181167" cy="1191582"/>
            <a:chOff x="6118430" y="3662127"/>
            <a:chExt cx="1181167" cy="1191582"/>
          </a:xfrm>
        </p:grpSpPr>
        <p:sp>
          <p:nvSpPr>
            <p:cNvPr id="7" name="菱形 6"/>
            <p:cNvSpPr/>
            <p:nvPr/>
          </p:nvSpPr>
          <p:spPr>
            <a:xfrm rot="1376628">
              <a:off x="6118430" y="3662127"/>
              <a:ext cx="1181167" cy="1191582"/>
            </a:xfrm>
            <a:prstGeom prst="diamond">
              <a:avLst/>
            </a:prstGeom>
            <a:solidFill>
              <a:srgbClr val="0099CC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457994" y="3934752"/>
              <a:ext cx="5020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O</a:t>
              </a:r>
              <a:endPara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41152" y="2112519"/>
            <a:ext cx="1157468" cy="1168613"/>
            <a:chOff x="6041152" y="2112519"/>
            <a:chExt cx="1157468" cy="1168613"/>
          </a:xfrm>
        </p:grpSpPr>
        <p:sp>
          <p:nvSpPr>
            <p:cNvPr id="6" name="菱形 5"/>
            <p:cNvSpPr/>
            <p:nvPr/>
          </p:nvSpPr>
          <p:spPr>
            <a:xfrm rot="20884426">
              <a:off x="6041152" y="2112519"/>
              <a:ext cx="1157468" cy="1168613"/>
            </a:xfrm>
            <a:prstGeom prst="diamond">
              <a:avLst/>
            </a:prstGeom>
            <a:solidFill>
              <a:srgbClr val="CCCC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298527" y="2354300"/>
              <a:ext cx="5020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W</a:t>
              </a:r>
              <a:endPara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152198" y="811807"/>
            <a:ext cx="1233606" cy="1217646"/>
            <a:chOff x="5152198" y="811807"/>
            <a:chExt cx="1233606" cy="1217646"/>
          </a:xfrm>
        </p:grpSpPr>
        <p:sp>
          <p:nvSpPr>
            <p:cNvPr id="2" name="菱形 1"/>
            <p:cNvSpPr/>
            <p:nvPr/>
          </p:nvSpPr>
          <p:spPr>
            <a:xfrm rot="19305327">
              <a:off x="5152198" y="811807"/>
              <a:ext cx="1233606" cy="1217646"/>
            </a:xfrm>
            <a:prstGeom prst="diamond">
              <a:avLst/>
            </a:prstGeom>
            <a:solidFill>
              <a:srgbClr val="FF999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519570" y="1075819"/>
              <a:ext cx="5020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S</a:t>
              </a:r>
              <a:endPara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6245564" y="5600985"/>
            <a:ext cx="165735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5378894" y="5040817"/>
            <a:ext cx="1192009" cy="1178867"/>
            <a:chOff x="5378894" y="5040817"/>
            <a:chExt cx="1192009" cy="1178867"/>
          </a:xfrm>
        </p:grpSpPr>
        <p:sp>
          <p:nvSpPr>
            <p:cNvPr id="12" name="菱形 11"/>
            <p:cNvSpPr/>
            <p:nvPr/>
          </p:nvSpPr>
          <p:spPr>
            <a:xfrm rot="2163075">
              <a:off x="5378894" y="5040817"/>
              <a:ext cx="1192009" cy="1178867"/>
            </a:xfrm>
            <a:prstGeom prst="diamond">
              <a:avLst/>
            </a:prstGeom>
            <a:solidFill>
              <a:srgbClr val="00999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743527" y="5308383"/>
              <a:ext cx="5020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T</a:t>
              </a:r>
              <a:endPara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1295347" y="1112032"/>
            <a:ext cx="5011248" cy="5011248"/>
          </a:xfrm>
          <a:prstGeom prst="ellipse">
            <a:avLst/>
          </a:prstGeom>
          <a:gradFill>
            <a:gsLst>
              <a:gs pos="4000">
                <a:srgbClr val="FF9999"/>
              </a:gs>
              <a:gs pos="55000">
                <a:srgbClr val="0099CC"/>
              </a:gs>
              <a:gs pos="90000">
                <a:srgbClr val="CCCC00"/>
              </a:gs>
            </a:gsLst>
            <a:lin ang="81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553278" y="1369963"/>
            <a:ext cx="4470820" cy="447082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10038" y="14068"/>
            <a:ext cx="902286" cy="1024217"/>
          </a:xfrm>
          <a:custGeom>
            <a:avLst/>
            <a:gdLst>
              <a:gd name="connsiteX0" fmla="*/ 0 w 902286"/>
              <a:gd name="connsiteY0" fmla="*/ 0 h 1024217"/>
              <a:gd name="connsiteX1" fmla="*/ 902286 w 902286"/>
              <a:gd name="connsiteY1" fmla="*/ 0 h 1024217"/>
              <a:gd name="connsiteX2" fmla="*/ 902286 w 902286"/>
              <a:gd name="connsiteY2" fmla="*/ 384824 h 1024217"/>
              <a:gd name="connsiteX3" fmla="*/ 402760 w 902286"/>
              <a:gd name="connsiteY3" fmla="*/ 919305 h 1024217"/>
              <a:gd name="connsiteX4" fmla="*/ 515014 w 902286"/>
              <a:gd name="connsiteY4" fmla="*/ 1024217 h 1024217"/>
              <a:gd name="connsiteX5" fmla="*/ 0 w 902286"/>
              <a:gd name="connsiteY5" fmla="*/ 1024217 h 1024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2286" h="1024217">
                <a:moveTo>
                  <a:pt x="0" y="0"/>
                </a:moveTo>
                <a:lnTo>
                  <a:pt x="902286" y="0"/>
                </a:lnTo>
                <a:lnTo>
                  <a:pt x="902286" y="384824"/>
                </a:lnTo>
                <a:lnTo>
                  <a:pt x="402760" y="919305"/>
                </a:lnTo>
                <a:lnTo>
                  <a:pt x="515014" y="1024217"/>
                </a:lnTo>
                <a:lnTo>
                  <a:pt x="0" y="1024217"/>
                </a:lnTo>
                <a:close/>
              </a:path>
            </a:pathLst>
          </a:custGeom>
        </p:spPr>
      </p:pic>
      <p:sp>
        <p:nvSpPr>
          <p:cNvPr id="25" name="文本框 24"/>
          <p:cNvSpPr txBox="1"/>
          <p:nvPr/>
        </p:nvSpPr>
        <p:spPr>
          <a:xfrm>
            <a:off x="1112324" y="284324"/>
            <a:ext cx="2771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自身能力分析</a:t>
            </a:r>
            <a:endParaRPr lang="zh-CN" altLang="en-US" sz="2800" dirty="0">
              <a:solidFill>
                <a:srgbClr val="FFFF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7916563" y="694104"/>
            <a:ext cx="0" cy="1028046"/>
          </a:xfrm>
          <a:prstGeom prst="line">
            <a:avLst/>
          </a:prstGeom>
          <a:ln>
            <a:solidFill>
              <a:schemeClr val="bg1">
                <a:lumMod val="85000"/>
                <a:alpha val="5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7975930" y="1054376"/>
            <a:ext cx="36870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点击输入文本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975930" y="2581929"/>
            <a:ext cx="36870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点击输入文本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975929" y="4094141"/>
            <a:ext cx="36870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点击输入文本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975929" y="5641361"/>
            <a:ext cx="36870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点击输入文本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 flipV="1">
            <a:off x="521862" y="284324"/>
            <a:ext cx="681955" cy="739893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7983788" y="566374"/>
            <a:ext cx="165266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sz="2400" b="1" dirty="0">
                <a:solidFill>
                  <a:srgbClr val="FFFF00"/>
                </a:solidFill>
              </a:rPr>
              <a:t>输入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文本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7911148" y="2185062"/>
            <a:ext cx="0" cy="1028046"/>
          </a:xfrm>
          <a:prstGeom prst="line">
            <a:avLst/>
          </a:prstGeom>
          <a:ln>
            <a:solidFill>
              <a:schemeClr val="bg1">
                <a:lumMod val="85000"/>
                <a:alpha val="5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7911148" y="3715863"/>
            <a:ext cx="0" cy="1028046"/>
          </a:xfrm>
          <a:prstGeom prst="line">
            <a:avLst/>
          </a:prstGeom>
          <a:ln>
            <a:solidFill>
              <a:schemeClr val="bg1">
                <a:lumMod val="85000"/>
                <a:alpha val="5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7911148" y="5244219"/>
            <a:ext cx="0" cy="1028046"/>
          </a:xfrm>
          <a:prstGeom prst="line">
            <a:avLst/>
          </a:prstGeom>
          <a:ln>
            <a:solidFill>
              <a:schemeClr val="bg1">
                <a:lumMod val="85000"/>
                <a:alpha val="5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>
            <a:off x="7983787" y="2028825"/>
            <a:ext cx="159632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sz="2400" b="1" dirty="0" smtClean="0">
                <a:solidFill>
                  <a:srgbClr val="FFFF00"/>
                </a:solidFill>
              </a:rPr>
              <a:t>输入文本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975928" y="3564314"/>
            <a:ext cx="160417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sz="2400" b="1" dirty="0" smtClean="0">
                <a:solidFill>
                  <a:srgbClr val="FFFF00"/>
                </a:solidFill>
              </a:rPr>
              <a:t>输入文本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983787" y="5119002"/>
            <a:ext cx="159631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sz="2400" b="1" dirty="0" smtClean="0">
                <a:solidFill>
                  <a:srgbClr val="FFFF00"/>
                </a:solidFill>
              </a:rPr>
              <a:t>输入文本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140221"/>
      </p:ext>
    </p:extLst>
  </p:cSld>
  <p:clrMapOvr>
    <a:masterClrMapping/>
  </p:clrMapOvr>
  <p:transition spd="slow" advTm="1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0" grpId="0" animBg="1"/>
      <p:bldP spid="39" grpId="0"/>
      <p:bldP spid="41" grpId="0"/>
      <p:bldP spid="43" grpId="0"/>
      <p:bldP spid="48" grpId="0"/>
      <p:bldP spid="56" grpId="0"/>
      <p:bldP spid="63" grpId="0"/>
      <p:bldP spid="64" grpId="0"/>
      <p:bldP spid="6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上箭头 7"/>
          <p:cNvSpPr/>
          <p:nvPr/>
        </p:nvSpPr>
        <p:spPr>
          <a:xfrm rot="20054368">
            <a:off x="9925282" y="1846731"/>
            <a:ext cx="1807809" cy="1935731"/>
          </a:xfrm>
          <a:prstGeom prst="upArrow">
            <a:avLst>
              <a:gd name="adj1" fmla="val 50000"/>
              <a:gd name="adj2" fmla="val 41803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上箭头 3"/>
          <p:cNvSpPr/>
          <p:nvPr/>
        </p:nvSpPr>
        <p:spPr>
          <a:xfrm rot="20054368">
            <a:off x="8805500" y="1111716"/>
            <a:ext cx="2044683" cy="3142761"/>
          </a:xfrm>
          <a:prstGeom prst="upArrow">
            <a:avLst>
              <a:gd name="adj1" fmla="val 50000"/>
              <a:gd name="adj2" fmla="val 41803"/>
            </a:avLst>
          </a:prstGeom>
          <a:solidFill>
            <a:srgbClr val="3CAA9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上箭头 8"/>
          <p:cNvSpPr/>
          <p:nvPr/>
        </p:nvSpPr>
        <p:spPr>
          <a:xfrm rot="20054368">
            <a:off x="6671750" y="3361627"/>
            <a:ext cx="1907175" cy="2199958"/>
          </a:xfrm>
          <a:prstGeom prst="upArrow">
            <a:avLst>
              <a:gd name="adj1" fmla="val 50000"/>
              <a:gd name="adj2" fmla="val 41803"/>
            </a:avLst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上箭头 2"/>
          <p:cNvSpPr/>
          <p:nvPr/>
        </p:nvSpPr>
        <p:spPr>
          <a:xfrm rot="20054368">
            <a:off x="7206696" y="2064147"/>
            <a:ext cx="1941988" cy="2912322"/>
          </a:xfrm>
          <a:prstGeom prst="upArrow">
            <a:avLst>
              <a:gd name="adj1" fmla="val 50000"/>
              <a:gd name="adj2" fmla="val 41803"/>
            </a:avLst>
          </a:prstGeom>
          <a:solidFill>
            <a:srgbClr val="318C8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上箭头 4"/>
          <p:cNvSpPr/>
          <p:nvPr/>
        </p:nvSpPr>
        <p:spPr>
          <a:xfrm rot="20054368">
            <a:off x="7781477" y="465491"/>
            <a:ext cx="2081765" cy="4257883"/>
          </a:xfrm>
          <a:prstGeom prst="upArrow">
            <a:avLst>
              <a:gd name="adj1" fmla="val 50000"/>
              <a:gd name="adj2" fmla="val 41803"/>
            </a:avLst>
          </a:prstGeom>
          <a:solidFill>
            <a:srgbClr val="FF999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直角三角形 1"/>
          <p:cNvSpPr/>
          <p:nvPr/>
        </p:nvSpPr>
        <p:spPr>
          <a:xfrm flipH="1">
            <a:off x="4473524" y="3024555"/>
            <a:ext cx="7718473" cy="3833446"/>
          </a:xfrm>
          <a:prstGeom prst="rt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28795" y="28136"/>
            <a:ext cx="902286" cy="1030313"/>
          </a:xfrm>
          <a:custGeom>
            <a:avLst/>
            <a:gdLst>
              <a:gd name="connsiteX0" fmla="*/ 0 w 902286"/>
              <a:gd name="connsiteY0" fmla="*/ 0 h 1030313"/>
              <a:gd name="connsiteX1" fmla="*/ 902286 w 902286"/>
              <a:gd name="connsiteY1" fmla="*/ 0 h 1030313"/>
              <a:gd name="connsiteX2" fmla="*/ 902286 w 902286"/>
              <a:gd name="connsiteY2" fmla="*/ 385334 h 1030313"/>
              <a:gd name="connsiteX3" fmla="*/ 885303 w 902286"/>
              <a:gd name="connsiteY3" fmla="*/ 369518 h 1030313"/>
              <a:gd name="connsiteX4" fmla="*/ 269924 w 902286"/>
              <a:gd name="connsiteY4" fmla="*/ 1030313 h 1030313"/>
              <a:gd name="connsiteX5" fmla="*/ 0 w 902286"/>
              <a:gd name="connsiteY5" fmla="*/ 1030313 h 1030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2286" h="1030313">
                <a:moveTo>
                  <a:pt x="0" y="0"/>
                </a:moveTo>
                <a:lnTo>
                  <a:pt x="902286" y="0"/>
                </a:lnTo>
                <a:lnTo>
                  <a:pt x="902286" y="385334"/>
                </a:lnTo>
                <a:lnTo>
                  <a:pt x="885303" y="369518"/>
                </a:lnTo>
                <a:lnTo>
                  <a:pt x="269924" y="1030313"/>
                </a:lnTo>
                <a:lnTo>
                  <a:pt x="0" y="1030313"/>
                </a:lnTo>
                <a:close/>
              </a:path>
            </a:pathLst>
          </a:custGeom>
        </p:spPr>
      </p:pic>
      <p:cxnSp>
        <p:nvCxnSpPr>
          <p:cNvPr id="19" name="直接连接符 18"/>
          <p:cNvCxnSpPr/>
          <p:nvPr/>
        </p:nvCxnSpPr>
        <p:spPr>
          <a:xfrm flipV="1">
            <a:off x="521862" y="284324"/>
            <a:ext cx="681955" cy="739893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203817" y="284324"/>
            <a:ext cx="2771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现有装备分析</a:t>
            </a:r>
            <a:endParaRPr lang="zh-CN" altLang="en-US" sz="2800" dirty="0">
              <a:solidFill>
                <a:srgbClr val="FFFF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 rot="20101468">
            <a:off x="8980628" y="3312740"/>
            <a:ext cx="803425" cy="83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</a:t>
            </a:r>
            <a:endParaRPr lang="en-US" altLang="zh-CN" sz="2000" b="1" dirty="0" smtClean="0">
              <a:solidFill>
                <a:srgbClr val="FFFF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绳</a:t>
            </a:r>
            <a:endParaRPr lang="zh-CN" altLang="en-US" sz="2000" b="1" dirty="0">
              <a:solidFill>
                <a:srgbClr val="FFFF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 rot="20101468">
            <a:off x="9729254" y="2564246"/>
            <a:ext cx="803425" cy="1235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安</a:t>
            </a:r>
            <a:endParaRPr lang="en-US" altLang="zh-CN" sz="2000" b="1" dirty="0" smtClean="0">
              <a:solidFill>
                <a:srgbClr val="FFFF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全</a:t>
            </a:r>
            <a:endParaRPr lang="en-US" altLang="zh-CN" sz="2000" b="1" dirty="0" smtClean="0">
              <a:solidFill>
                <a:srgbClr val="FFFF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带</a:t>
            </a:r>
            <a:endParaRPr lang="zh-CN" altLang="en-US" sz="2000" b="1" dirty="0">
              <a:solidFill>
                <a:srgbClr val="FFFF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 rot="20101468">
            <a:off x="8101274" y="3770745"/>
            <a:ext cx="8034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铁</a:t>
            </a:r>
            <a:endParaRPr lang="en-US" altLang="zh-CN" sz="2000" b="1" dirty="0" smtClean="0">
              <a:solidFill>
                <a:srgbClr val="FFFF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锁</a:t>
            </a:r>
            <a:endParaRPr lang="zh-CN" altLang="en-US" sz="2000" b="1" dirty="0">
              <a:solidFill>
                <a:srgbClr val="FFFF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 rot="20101468">
            <a:off x="10496795" y="2215795"/>
            <a:ext cx="803425" cy="1235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保</a:t>
            </a:r>
            <a:endParaRPr lang="en-US" altLang="zh-CN" sz="2000" b="1" dirty="0" smtClean="0">
              <a:solidFill>
                <a:srgbClr val="FFFF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护</a:t>
            </a:r>
            <a:endParaRPr lang="en-US" altLang="zh-CN" sz="2000" b="1" dirty="0" smtClean="0">
              <a:solidFill>
                <a:srgbClr val="FFFF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器</a:t>
            </a:r>
            <a:endParaRPr lang="zh-CN" altLang="en-US" sz="2000" b="1" dirty="0">
              <a:solidFill>
                <a:srgbClr val="FFFF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 rot="20101468">
            <a:off x="7263273" y="4180452"/>
            <a:ext cx="803425" cy="83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扁</a:t>
            </a:r>
            <a:endParaRPr lang="en-US" altLang="zh-CN" sz="2000" b="1" dirty="0" smtClean="0">
              <a:solidFill>
                <a:srgbClr val="FFFF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带</a:t>
            </a:r>
            <a:endParaRPr lang="zh-CN" altLang="en-US" sz="2000" b="1" dirty="0">
              <a:solidFill>
                <a:srgbClr val="FFFF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211593" y="1202677"/>
            <a:ext cx="36870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点击输入文本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67115" y="1282699"/>
            <a:ext cx="1048727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ctr"/>
            <a:r>
              <a:rPr lang="zh-CN" altLang="en-US" sz="2400" b="1" dirty="0">
                <a:solidFill>
                  <a:srgbClr val="FFFF00"/>
                </a:solidFill>
              </a:rPr>
              <a:t>主绳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011633" y="2391266"/>
            <a:ext cx="1302299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ctr"/>
            <a:r>
              <a:rPr lang="zh-CN" altLang="en-US" sz="2400" b="1" dirty="0" smtClean="0">
                <a:solidFill>
                  <a:srgbClr val="FFFF00"/>
                </a:solidFill>
              </a:rPr>
              <a:t>安全带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38335" y="3456096"/>
            <a:ext cx="1302299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ctr"/>
            <a:r>
              <a:rPr lang="zh-CN" altLang="en-US" sz="2400" b="1" dirty="0" smtClean="0">
                <a:solidFill>
                  <a:srgbClr val="FFFF00"/>
                </a:solidFill>
              </a:rPr>
              <a:t>铁锁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46239" y="4488959"/>
            <a:ext cx="1302299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ctr"/>
            <a:r>
              <a:rPr lang="zh-CN" altLang="en-US" sz="2400" b="1" dirty="0" smtClean="0">
                <a:solidFill>
                  <a:srgbClr val="FFFF00"/>
                </a:solidFill>
              </a:rPr>
              <a:t>保护器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938334" y="5521822"/>
            <a:ext cx="1302299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ctr"/>
            <a:r>
              <a:rPr lang="zh-CN" altLang="en-US" sz="2400" b="1" dirty="0">
                <a:solidFill>
                  <a:srgbClr val="FFFF00"/>
                </a:solidFill>
              </a:rPr>
              <a:t>扁带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978770" y="1132081"/>
            <a:ext cx="1044782" cy="5164315"/>
            <a:chOff x="1069260" y="1037442"/>
            <a:chExt cx="1044782" cy="5164315"/>
          </a:xfrm>
        </p:grpSpPr>
        <p:sp>
          <p:nvSpPr>
            <p:cNvPr id="7" name="菱形 6"/>
            <p:cNvSpPr/>
            <p:nvPr/>
          </p:nvSpPr>
          <p:spPr>
            <a:xfrm>
              <a:off x="1069260" y="1037442"/>
              <a:ext cx="1032863" cy="1032863"/>
            </a:xfrm>
            <a:prstGeom prst="diamond">
              <a:avLst/>
            </a:prstGeom>
            <a:blipFill>
              <a:blip r:embed="rId5"/>
              <a:stretch>
                <a:fillRect/>
              </a:stretch>
            </a:blip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菱形 29"/>
            <p:cNvSpPr/>
            <p:nvPr/>
          </p:nvSpPr>
          <p:spPr>
            <a:xfrm>
              <a:off x="1069260" y="2070305"/>
              <a:ext cx="1032863" cy="1032863"/>
            </a:xfrm>
            <a:prstGeom prst="diamond">
              <a:avLst/>
            </a:prstGeom>
            <a:blipFill>
              <a:blip r:embed="rId6"/>
              <a:stretch>
                <a:fillRect/>
              </a:stretch>
            </a:blip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菱形 30"/>
            <p:cNvSpPr/>
            <p:nvPr/>
          </p:nvSpPr>
          <p:spPr>
            <a:xfrm>
              <a:off x="1069260" y="3103168"/>
              <a:ext cx="1032863" cy="1032863"/>
            </a:xfrm>
            <a:prstGeom prst="diamond">
              <a:avLst/>
            </a:prstGeom>
            <a:blipFill>
              <a:blip r:embed="rId7"/>
              <a:stretch>
                <a:fillRect/>
              </a:stretch>
            </a:blip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菱形 31"/>
            <p:cNvSpPr/>
            <p:nvPr/>
          </p:nvSpPr>
          <p:spPr>
            <a:xfrm>
              <a:off x="1076951" y="4136031"/>
              <a:ext cx="1032863" cy="1032863"/>
            </a:xfrm>
            <a:prstGeom prst="diamond">
              <a:avLst/>
            </a:prstGeom>
            <a:blipFill>
              <a:blip r:embed="rId8"/>
              <a:stretch>
                <a:fillRect/>
              </a:stretch>
            </a:blip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菱形 32"/>
            <p:cNvSpPr/>
            <p:nvPr/>
          </p:nvSpPr>
          <p:spPr>
            <a:xfrm>
              <a:off x="1081179" y="5168894"/>
              <a:ext cx="1032863" cy="1032863"/>
            </a:xfrm>
            <a:prstGeom prst="diamond">
              <a:avLst/>
            </a:prstGeom>
            <a:blipFill>
              <a:blip r:embed="rId9"/>
              <a:stretch>
                <a:fillRect/>
              </a:stretch>
            </a:blip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3226067" y="2282027"/>
            <a:ext cx="36870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点击输入文本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218345" y="3331502"/>
            <a:ext cx="36870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点击输入文本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198637" y="4379761"/>
            <a:ext cx="36870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点击输入文本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198636" y="5426201"/>
            <a:ext cx="36870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点击输入文本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3564283"/>
      </p:ext>
    </p:extLst>
  </p:cSld>
  <p:clrMapOvr>
    <a:masterClrMapping/>
  </p:clrMapOvr>
  <p:transition spd="slow" advTm="1177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9" grpId="0" animBg="1"/>
      <p:bldP spid="3" grpId="0" animBg="1"/>
      <p:bldP spid="5" grpId="0" animBg="1"/>
      <p:bldP spid="6" grpId="0"/>
      <p:bldP spid="12" grpId="0"/>
      <p:bldP spid="14" grpId="0"/>
      <p:bldP spid="15" grpId="0"/>
      <p:bldP spid="16" grpId="0"/>
      <p:bldP spid="23" grpId="0"/>
      <p:bldP spid="24" grpId="0"/>
      <p:bldP spid="25" grpId="0"/>
      <p:bldP spid="26" grpId="0"/>
      <p:bldP spid="27" grpId="0"/>
      <p:bldP spid="28" grpId="0"/>
      <p:bldP spid="35" grpId="0"/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7888" r="721" b="9059"/>
          <a:stretch/>
        </p:blipFill>
        <p:spPr>
          <a:xfrm>
            <a:off x="5627078" y="1"/>
            <a:ext cx="6564922" cy="6857999"/>
          </a:xfrm>
          <a:prstGeom prst="rect">
            <a:avLst/>
          </a:prstGeom>
        </p:spPr>
      </p:pic>
      <p:sp>
        <p:nvSpPr>
          <p:cNvPr id="2" name="直角三角形 1"/>
          <p:cNvSpPr/>
          <p:nvPr/>
        </p:nvSpPr>
        <p:spPr>
          <a:xfrm rot="5400000">
            <a:off x="2226211" y="-2226213"/>
            <a:ext cx="6858000" cy="11310427"/>
          </a:xfrm>
          <a:prstGeom prst="rtTriangle">
            <a:avLst/>
          </a:prstGeom>
          <a:solidFill>
            <a:srgbClr val="318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16200000" flipV="1">
            <a:off x="2226209" y="-2212571"/>
            <a:ext cx="6857999" cy="11310430"/>
          </a:xfrm>
          <a:prstGeom prst="rtTriangle">
            <a:avLst/>
          </a:prstGeom>
          <a:solidFill>
            <a:srgbClr val="318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472332" y="3414923"/>
            <a:ext cx="5627080" cy="34290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472333" y="-14068"/>
            <a:ext cx="5598943" cy="34289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0" y="733410"/>
            <a:ext cx="3376246" cy="773723"/>
            <a:chOff x="0" y="337625"/>
            <a:chExt cx="3376246" cy="773723"/>
          </a:xfrm>
        </p:grpSpPr>
        <p:sp>
          <p:nvSpPr>
            <p:cNvPr id="4" name="五边形 3"/>
            <p:cNvSpPr/>
            <p:nvPr/>
          </p:nvSpPr>
          <p:spPr>
            <a:xfrm>
              <a:off x="0" y="337625"/>
              <a:ext cx="3376246" cy="773723"/>
            </a:xfrm>
            <a:prstGeom prst="homePlat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02455" y="462876"/>
              <a:ext cx="27713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FF00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挑战成功指数</a:t>
              </a:r>
              <a:endParaRPr lang="zh-CN" altLang="en-US" sz="2800" dirty="0">
                <a:solidFill>
                  <a:srgbClr val="FFFF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76246" y="368712"/>
            <a:ext cx="1692322" cy="1509232"/>
            <a:chOff x="3376246" y="368712"/>
            <a:chExt cx="1692322" cy="1509232"/>
          </a:xfrm>
        </p:grpSpPr>
        <p:sp>
          <p:nvSpPr>
            <p:cNvPr id="12" name="六边形 11"/>
            <p:cNvSpPr/>
            <p:nvPr/>
          </p:nvSpPr>
          <p:spPr>
            <a:xfrm>
              <a:off x="3376246" y="368712"/>
              <a:ext cx="1692322" cy="1509232"/>
            </a:xfrm>
            <a:prstGeom prst="hexagon">
              <a:avLst/>
            </a:prstGeom>
            <a:solidFill>
              <a:srgbClr val="CC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402963" y="737692"/>
              <a:ext cx="163888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87%</a:t>
              </a:r>
              <a:endParaRPr lang="zh-CN" altLang="en-US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576873" y="4556732"/>
            <a:ext cx="745295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ctr"/>
            <a:r>
              <a:rPr lang="zh-CN" altLang="en-US" sz="1400" b="1" dirty="0" smtClean="0">
                <a:solidFill>
                  <a:srgbClr val="FFFF00"/>
                </a:solidFill>
              </a:rPr>
              <a:t>环境</a:t>
            </a:r>
            <a:endParaRPr lang="en-US" altLang="zh-CN" sz="1400" b="1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1400" b="1" dirty="0" smtClean="0">
                <a:solidFill>
                  <a:srgbClr val="FFFF00"/>
                </a:solidFill>
              </a:rPr>
              <a:t>安全</a:t>
            </a:r>
            <a:endParaRPr lang="en-US" altLang="zh-CN" sz="1400" b="1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1400" b="1" dirty="0" smtClean="0">
                <a:solidFill>
                  <a:srgbClr val="FFFF00"/>
                </a:solidFill>
              </a:rPr>
              <a:t>指数</a:t>
            </a:r>
            <a:endParaRPr lang="zh-CN" altLang="en-US" sz="1400" b="1" dirty="0">
              <a:solidFill>
                <a:srgbClr val="FFFF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427595" y="4556731"/>
            <a:ext cx="60566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ctr"/>
            <a:r>
              <a:rPr lang="zh-CN" altLang="en-US" sz="1400" b="1" dirty="0" smtClean="0">
                <a:solidFill>
                  <a:srgbClr val="FFFF00"/>
                </a:solidFill>
              </a:rPr>
              <a:t>能力</a:t>
            </a:r>
            <a:endParaRPr lang="en-US" altLang="zh-CN" sz="1400" b="1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1400" b="1" dirty="0" smtClean="0">
                <a:solidFill>
                  <a:srgbClr val="FFFF00"/>
                </a:solidFill>
              </a:rPr>
              <a:t>匹配</a:t>
            </a:r>
            <a:endParaRPr lang="en-US" altLang="zh-CN" sz="1400" b="1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1400" b="1" dirty="0" smtClean="0">
                <a:solidFill>
                  <a:srgbClr val="FFFF00"/>
                </a:solidFill>
              </a:rPr>
              <a:t>度</a:t>
            </a:r>
            <a:endParaRPr lang="zh-CN" altLang="en-US" sz="1400" b="1" dirty="0">
              <a:solidFill>
                <a:srgbClr val="FFFF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75662" y="4553360"/>
            <a:ext cx="56226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ctr"/>
            <a:r>
              <a:rPr lang="zh-CN" altLang="en-US" sz="1400" b="1" dirty="0" smtClean="0">
                <a:solidFill>
                  <a:srgbClr val="FFFF00"/>
                </a:solidFill>
              </a:rPr>
              <a:t>装备</a:t>
            </a:r>
            <a:endParaRPr lang="en-US" altLang="zh-CN" sz="1400" b="1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1400" b="1" dirty="0" smtClean="0">
                <a:solidFill>
                  <a:srgbClr val="FFFF00"/>
                </a:solidFill>
              </a:rPr>
              <a:t>完整</a:t>
            </a:r>
            <a:endParaRPr lang="en-US" altLang="zh-CN" sz="1400" b="1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1400" b="1" dirty="0" smtClean="0">
                <a:solidFill>
                  <a:srgbClr val="FFFF00"/>
                </a:solidFill>
              </a:rPr>
              <a:t>度</a:t>
            </a:r>
            <a:endParaRPr lang="zh-CN" altLang="en-US" sz="1400" b="1" dirty="0">
              <a:solidFill>
                <a:srgbClr val="FFFF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57249" y="4539292"/>
            <a:ext cx="55245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ctr"/>
            <a:r>
              <a:rPr lang="zh-CN" altLang="en-US" sz="1400" b="1" dirty="0" smtClean="0">
                <a:solidFill>
                  <a:srgbClr val="FFFF00"/>
                </a:solidFill>
              </a:rPr>
              <a:t>自信</a:t>
            </a:r>
            <a:endParaRPr lang="en-US" altLang="zh-CN" sz="1400" b="1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1400" b="1" dirty="0" smtClean="0">
                <a:solidFill>
                  <a:srgbClr val="FFFF00"/>
                </a:solidFill>
              </a:rPr>
              <a:t>心指</a:t>
            </a:r>
            <a:endParaRPr lang="en-US" altLang="zh-CN" sz="1400" b="1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1400" b="1" dirty="0" smtClean="0">
                <a:solidFill>
                  <a:srgbClr val="FFFF00"/>
                </a:solidFill>
              </a:rPr>
              <a:t>数</a:t>
            </a:r>
            <a:endParaRPr lang="zh-CN" altLang="en-US" sz="1400" b="1" dirty="0">
              <a:solidFill>
                <a:srgbClr val="FFFF00"/>
              </a:solidFill>
            </a:endParaRPr>
          </a:p>
        </p:txBody>
      </p:sp>
      <p:graphicFrame>
        <p:nvGraphicFramePr>
          <p:cNvPr id="18" name="图表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6640755"/>
              </p:ext>
            </p:extLst>
          </p:nvPr>
        </p:nvGraphicFramePr>
        <p:xfrm>
          <a:off x="1033718" y="2012140"/>
          <a:ext cx="3852863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矩形 21"/>
          <p:cNvSpPr/>
          <p:nvPr/>
        </p:nvSpPr>
        <p:spPr>
          <a:xfrm>
            <a:off x="968052" y="5804313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环境*</a:t>
            </a:r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25% </a:t>
            </a:r>
            <a:r>
              <a:rPr lang="en-US" altLang="zh-CN" sz="1600" b="1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+</a:t>
            </a:r>
            <a:endParaRPr lang="zh-CN" altLang="en-US" sz="1600" b="1" dirty="0"/>
          </a:p>
        </p:txBody>
      </p:sp>
      <p:sp>
        <p:nvSpPr>
          <p:cNvPr id="23" name="矩形 22"/>
          <p:cNvSpPr/>
          <p:nvPr/>
        </p:nvSpPr>
        <p:spPr>
          <a:xfrm>
            <a:off x="2060185" y="5805005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能力*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5</a:t>
            </a:r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0% </a:t>
            </a:r>
            <a:r>
              <a:rPr lang="en-US" altLang="zh-CN" sz="1600" b="1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+</a:t>
            </a:r>
            <a:endParaRPr lang="zh-CN" altLang="en-US" sz="1600" b="1" dirty="0"/>
          </a:p>
        </p:txBody>
      </p:sp>
      <p:sp>
        <p:nvSpPr>
          <p:cNvPr id="24" name="矩形 23"/>
          <p:cNvSpPr/>
          <p:nvPr/>
        </p:nvSpPr>
        <p:spPr>
          <a:xfrm>
            <a:off x="3170184" y="5802627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装备*</a:t>
            </a:r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20% </a:t>
            </a:r>
            <a:r>
              <a:rPr lang="en-US" altLang="zh-CN" sz="1600" b="1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+</a:t>
            </a:r>
            <a:endParaRPr lang="zh-CN" altLang="en-US" sz="1600" b="1" dirty="0"/>
          </a:p>
        </p:txBody>
      </p:sp>
      <p:sp>
        <p:nvSpPr>
          <p:cNvPr id="25" name="矩形 24"/>
          <p:cNvSpPr/>
          <p:nvPr/>
        </p:nvSpPr>
        <p:spPr>
          <a:xfrm>
            <a:off x="4247569" y="5802627"/>
            <a:ext cx="9028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自信*</a:t>
            </a:r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5%</a:t>
            </a:r>
            <a:endParaRPr lang="zh-CN" altLang="en-US" sz="1600" dirty="0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86"/>
          <a:stretch/>
        </p:blipFill>
        <p:spPr>
          <a:xfrm>
            <a:off x="5800917" y="4714823"/>
            <a:ext cx="1821218" cy="155584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86"/>
          <a:stretch/>
        </p:blipFill>
        <p:spPr>
          <a:xfrm>
            <a:off x="5800917" y="4728321"/>
            <a:ext cx="1821218" cy="1555844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205772" y="5710294"/>
            <a:ext cx="4587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1562061"/>
      </p:ext>
    </p:extLst>
  </p:cSld>
  <p:clrMapOvr>
    <a:masterClrMapping/>
  </p:clrMapOvr>
  <p:transition spd="slow" advTm="694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8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3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3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800"/>
                            </p:stCondLst>
                            <p:childTnLst>
                              <p:par>
                                <p:cTn id="5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30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Graphic spid="18" grpId="0">
        <p:bldAsOne/>
      </p:bldGraphic>
      <p:bldP spid="22" grpId="0"/>
      <p:bldP spid="23" grpId="0"/>
      <p:bldP spid="24" grpId="0"/>
      <p:bldP spid="25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400"/>
          <a:stretch/>
        </p:blipFill>
        <p:spPr>
          <a:xfrm>
            <a:off x="928475" y="-6237"/>
            <a:ext cx="11071274" cy="6864238"/>
          </a:xfrm>
          <a:prstGeom prst="rect">
            <a:avLst/>
          </a:prstGeom>
        </p:spPr>
      </p:pic>
      <p:sp>
        <p:nvSpPr>
          <p:cNvPr id="57" name="任意多边形 56"/>
          <p:cNvSpPr/>
          <p:nvPr/>
        </p:nvSpPr>
        <p:spPr>
          <a:xfrm flipH="1">
            <a:off x="3277770" y="-12440"/>
            <a:ext cx="8914229" cy="6898030"/>
          </a:xfrm>
          <a:custGeom>
            <a:avLst/>
            <a:gdLst>
              <a:gd name="connsiteX0" fmla="*/ 796556 w 8914229"/>
              <a:gd name="connsiteY0" fmla="*/ 0 h 6898030"/>
              <a:gd name="connsiteX1" fmla="*/ 0 w 8914229"/>
              <a:gd name="connsiteY1" fmla="*/ 0 h 6898030"/>
              <a:gd name="connsiteX2" fmla="*/ 0 w 8914229"/>
              <a:gd name="connsiteY2" fmla="*/ 6898030 h 6898030"/>
              <a:gd name="connsiteX3" fmla="*/ 8914229 w 8914229"/>
              <a:gd name="connsiteY3" fmla="*/ 6898030 h 6898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14229" h="6898030">
                <a:moveTo>
                  <a:pt x="796556" y="0"/>
                </a:moveTo>
                <a:lnTo>
                  <a:pt x="0" y="0"/>
                </a:lnTo>
                <a:lnTo>
                  <a:pt x="0" y="6898030"/>
                </a:lnTo>
                <a:lnTo>
                  <a:pt x="8914229" y="6898030"/>
                </a:lnTo>
                <a:close/>
              </a:path>
            </a:pathLst>
          </a:cu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5400000">
            <a:off x="1064943" y="-1085909"/>
            <a:ext cx="6898029" cy="9044967"/>
          </a:xfrm>
          <a:custGeom>
            <a:avLst/>
            <a:gdLst>
              <a:gd name="connsiteX0" fmla="*/ 0 w 6898029"/>
              <a:gd name="connsiteY0" fmla="*/ 9044967 h 9044967"/>
              <a:gd name="connsiteX1" fmla="*/ 0 w 6898029"/>
              <a:gd name="connsiteY1" fmla="*/ 0 h 9044967"/>
              <a:gd name="connsiteX2" fmla="*/ 6898029 w 6898029"/>
              <a:gd name="connsiteY2" fmla="*/ 8139628 h 9044967"/>
              <a:gd name="connsiteX3" fmla="*/ 6898029 w 6898029"/>
              <a:gd name="connsiteY3" fmla="*/ 9044967 h 904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98029" h="9044967">
                <a:moveTo>
                  <a:pt x="0" y="9044967"/>
                </a:moveTo>
                <a:lnTo>
                  <a:pt x="0" y="0"/>
                </a:lnTo>
                <a:lnTo>
                  <a:pt x="6898029" y="8139628"/>
                </a:lnTo>
                <a:lnTo>
                  <a:pt x="6898029" y="9044967"/>
                </a:lnTo>
                <a:close/>
              </a:path>
            </a:pathLst>
          </a:cu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675234" y="-6235"/>
            <a:ext cx="8074855" cy="68642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535670" y="-6238"/>
            <a:ext cx="8074855" cy="68642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92257" y="14068"/>
            <a:ext cx="902286" cy="1024217"/>
          </a:xfrm>
          <a:custGeom>
            <a:avLst/>
            <a:gdLst>
              <a:gd name="connsiteX0" fmla="*/ 0 w 902286"/>
              <a:gd name="connsiteY0" fmla="*/ 0 h 1024217"/>
              <a:gd name="connsiteX1" fmla="*/ 902286 w 902286"/>
              <a:gd name="connsiteY1" fmla="*/ 0 h 1024217"/>
              <a:gd name="connsiteX2" fmla="*/ 902286 w 902286"/>
              <a:gd name="connsiteY2" fmla="*/ 399409 h 1024217"/>
              <a:gd name="connsiteX3" fmla="*/ 283409 w 902286"/>
              <a:gd name="connsiteY3" fmla="*/ 1024217 h 1024217"/>
              <a:gd name="connsiteX4" fmla="*/ 0 w 902286"/>
              <a:gd name="connsiteY4" fmla="*/ 1024217 h 1024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2286" h="1024217">
                <a:moveTo>
                  <a:pt x="0" y="0"/>
                </a:moveTo>
                <a:lnTo>
                  <a:pt x="902286" y="0"/>
                </a:lnTo>
                <a:lnTo>
                  <a:pt x="902286" y="399409"/>
                </a:lnTo>
                <a:lnTo>
                  <a:pt x="283409" y="1024217"/>
                </a:lnTo>
                <a:lnTo>
                  <a:pt x="0" y="1024217"/>
                </a:lnTo>
                <a:close/>
              </a:path>
            </a:pathLst>
          </a:custGeom>
        </p:spPr>
      </p:pic>
      <p:cxnSp>
        <p:nvCxnSpPr>
          <p:cNvPr id="17" name="直接连接符 16"/>
          <p:cNvCxnSpPr/>
          <p:nvPr/>
        </p:nvCxnSpPr>
        <p:spPr>
          <a:xfrm flipV="1">
            <a:off x="521862" y="284324"/>
            <a:ext cx="681955" cy="739893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193015" y="284321"/>
            <a:ext cx="2771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预期执行进度</a:t>
            </a:r>
            <a:endParaRPr lang="zh-CN" altLang="en-US" sz="2800" dirty="0">
              <a:solidFill>
                <a:srgbClr val="FFFF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6484801" y="1235232"/>
            <a:ext cx="477878" cy="411964"/>
          </a:xfrm>
          <a:prstGeom prst="triangle">
            <a:avLst/>
          </a:prstGeom>
          <a:solidFill>
            <a:srgbClr val="F0E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5068864" y="2470845"/>
            <a:ext cx="477878" cy="411964"/>
          </a:xfrm>
          <a:prstGeom prst="triangle">
            <a:avLst/>
          </a:prstGeom>
          <a:solidFill>
            <a:srgbClr val="318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3568698" y="3753349"/>
            <a:ext cx="477878" cy="411964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3410423">
            <a:off x="8711964" y="2293515"/>
            <a:ext cx="477878" cy="411964"/>
          </a:xfrm>
          <a:prstGeom prst="triangle">
            <a:avLst/>
          </a:prstGeom>
          <a:solidFill>
            <a:srgbClr val="CC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3410423">
            <a:off x="7116423" y="3652792"/>
            <a:ext cx="477878" cy="411964"/>
          </a:xfrm>
          <a:prstGeom prst="triangle">
            <a:avLst/>
          </a:prstGeom>
          <a:solidFill>
            <a:srgbClr val="C77F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3410423">
            <a:off x="5484916" y="5017614"/>
            <a:ext cx="477878" cy="411964"/>
          </a:xfrm>
          <a:prstGeom prst="triangle">
            <a:avLst/>
          </a:prstGeom>
          <a:solidFill>
            <a:srgbClr val="CC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223574" y="1256547"/>
            <a:ext cx="1415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2015.04.10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07637" y="2492161"/>
            <a:ext cx="1415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2015.04.10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312664" y="3774665"/>
            <a:ext cx="1415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2015.04.10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036441" y="2386812"/>
            <a:ext cx="1415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2015.04.10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416007" y="3774000"/>
            <a:ext cx="1415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2015.04.10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814552" y="5121343"/>
            <a:ext cx="1415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2015.04.10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143824" y="2882809"/>
            <a:ext cx="36870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点击输入文本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440273" y="4283614"/>
            <a:ext cx="36870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点击输入文本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84810" y="5641512"/>
            <a:ext cx="36870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点击输入文本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80025" y="1669871"/>
            <a:ext cx="36870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点击输入文本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40195" y="2963843"/>
            <a:ext cx="36870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点击输入文本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54838" y="4190484"/>
            <a:ext cx="36870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点击输入文本</a:t>
            </a: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825714" y="1114431"/>
            <a:ext cx="1652668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sz="2400" b="1" dirty="0" smtClean="0">
                <a:solidFill>
                  <a:srgbClr val="FFFF00"/>
                </a:solidFill>
              </a:rPr>
              <a:t>乘车出发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421140" y="2350862"/>
            <a:ext cx="165266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sz="2400" b="1" dirty="0">
                <a:solidFill>
                  <a:srgbClr val="FFFF00"/>
                </a:solidFill>
              </a:rPr>
              <a:t>输入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文本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05590" y="3648038"/>
            <a:ext cx="165266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sz="2400" b="1" dirty="0">
                <a:solidFill>
                  <a:srgbClr val="FFFF00"/>
                </a:solidFill>
              </a:rPr>
              <a:t>输入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文本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0302748" y="2247013"/>
            <a:ext cx="1652668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sz="2400" b="1" dirty="0" smtClean="0">
                <a:solidFill>
                  <a:srgbClr val="FFFF00"/>
                </a:solidFill>
              </a:rPr>
              <a:t>成功登顶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741828" y="3631712"/>
            <a:ext cx="165266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sz="2400" b="1" dirty="0">
                <a:solidFill>
                  <a:srgbClr val="FFFF00"/>
                </a:solidFill>
              </a:rPr>
              <a:t>输入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文本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118931" y="4988014"/>
            <a:ext cx="165266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sz="2400" b="1" dirty="0">
                <a:solidFill>
                  <a:srgbClr val="FFFF00"/>
                </a:solidFill>
              </a:rPr>
              <a:t>输入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文本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389685"/>
      </p:ext>
    </p:extLst>
  </p:cSld>
  <p:clrMapOvr>
    <a:masterClrMapping/>
  </p:clrMapOvr>
  <p:transition spd="slow" advTm="1563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4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animBg="1"/>
      <p:bldP spid="19" grpId="0" animBg="1"/>
      <p:bldP spid="20" grpId="0" animBg="1"/>
      <p:bldP spid="21" grpId="0" animBg="1"/>
      <p:bldP spid="22" grpId="0" animBg="1"/>
      <p:bldP spid="8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>
            <a:off x="2471185" y="2101500"/>
            <a:ext cx="655093" cy="518635"/>
          </a:xfrm>
          <a:prstGeom prst="triangle">
            <a:avLst/>
          </a:prstGeom>
          <a:solidFill>
            <a:srgbClr val="9B1D0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2679544" y="1836036"/>
            <a:ext cx="171068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sz="5400" b="1" dirty="0">
                <a:solidFill>
                  <a:srgbClr val="FFFF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登顶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1119"/>
          <a:stretch/>
        </p:blipFill>
        <p:spPr>
          <a:xfrm>
            <a:off x="5654185" y="1546067"/>
            <a:ext cx="6537815" cy="42427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14728" y="42204"/>
            <a:ext cx="902286" cy="1048603"/>
          </a:xfrm>
          <a:custGeom>
            <a:avLst/>
            <a:gdLst>
              <a:gd name="connsiteX0" fmla="*/ 0 w 902286"/>
              <a:gd name="connsiteY0" fmla="*/ 0 h 1048603"/>
              <a:gd name="connsiteX1" fmla="*/ 902286 w 902286"/>
              <a:gd name="connsiteY1" fmla="*/ 0 h 1048603"/>
              <a:gd name="connsiteX2" fmla="*/ 902286 w 902286"/>
              <a:gd name="connsiteY2" fmla="*/ 356587 h 1048603"/>
              <a:gd name="connsiteX3" fmla="*/ 242276 w 902286"/>
              <a:gd name="connsiteY3" fmla="*/ 1048603 h 1048603"/>
              <a:gd name="connsiteX4" fmla="*/ 0 w 902286"/>
              <a:gd name="connsiteY4" fmla="*/ 1048603 h 1048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2286" h="1048603">
                <a:moveTo>
                  <a:pt x="0" y="0"/>
                </a:moveTo>
                <a:lnTo>
                  <a:pt x="902286" y="0"/>
                </a:lnTo>
                <a:lnTo>
                  <a:pt x="902286" y="356587"/>
                </a:lnTo>
                <a:lnTo>
                  <a:pt x="242276" y="1048603"/>
                </a:lnTo>
                <a:lnTo>
                  <a:pt x="0" y="1048603"/>
                </a:lnTo>
                <a:close/>
              </a:path>
            </a:pathLst>
          </a:custGeom>
        </p:spPr>
      </p:pic>
      <p:cxnSp>
        <p:nvCxnSpPr>
          <p:cNvPr id="10" name="直接连接符 9"/>
          <p:cNvCxnSpPr/>
          <p:nvPr/>
        </p:nvCxnSpPr>
        <p:spPr>
          <a:xfrm flipV="1">
            <a:off x="521862" y="284324"/>
            <a:ext cx="681955" cy="739893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373858" y="1437604"/>
            <a:ext cx="6818142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73858" y="5837531"/>
            <a:ext cx="6818142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203817" y="304895"/>
            <a:ext cx="2771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预期达成效果</a:t>
            </a:r>
            <a:endParaRPr lang="zh-CN" altLang="en-US" sz="2800" dirty="0">
              <a:solidFill>
                <a:srgbClr val="FFFF00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59209" y="1572423"/>
            <a:ext cx="1231888" cy="573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9B1D04"/>
                </a:solidFill>
              </a:rPr>
              <a:t>成功</a:t>
            </a:r>
            <a:endParaRPr lang="zh-CN" altLang="en-US" sz="2800" b="1" dirty="0">
              <a:solidFill>
                <a:srgbClr val="9B1D04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27487" y="2088107"/>
            <a:ext cx="2756847" cy="0"/>
          </a:xfrm>
          <a:prstGeom prst="line">
            <a:avLst/>
          </a:prstGeom>
          <a:ln w="38100">
            <a:solidFill>
              <a:srgbClr val="9B1D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341638" y="1572423"/>
            <a:ext cx="1231888" cy="573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失败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31766" y="1822643"/>
            <a:ext cx="171068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sz="5400" b="1" dirty="0" smtClean="0">
                <a:solidFill>
                  <a:srgbClr val="9B1D04"/>
                </a:solidFill>
              </a:rPr>
              <a:t>成功</a:t>
            </a:r>
            <a:endParaRPr lang="zh-CN" altLang="en-US" sz="5400" b="1" dirty="0">
              <a:solidFill>
                <a:srgbClr val="9B1D04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102217" y="2932059"/>
            <a:ext cx="3186414" cy="144590"/>
            <a:chOff x="1102217" y="3197523"/>
            <a:chExt cx="3186414" cy="14459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1102217" y="3260736"/>
              <a:ext cx="3186414" cy="0"/>
            </a:xfrm>
            <a:prstGeom prst="line">
              <a:avLst/>
            </a:prstGeom>
            <a:ln>
              <a:gradFill flip="none" rotWithShape="1">
                <a:gsLst>
                  <a:gs pos="24000">
                    <a:srgbClr val="FFFF99"/>
                  </a:gs>
                  <a:gs pos="54000">
                    <a:srgbClr val="FFFF00"/>
                  </a:gs>
                  <a:gs pos="1835">
                    <a:srgbClr val="FFFF99">
                      <a:alpha val="0"/>
                    </a:srgbClr>
                  </a:gs>
                  <a:gs pos="97248">
                    <a:srgbClr val="FFFF99">
                      <a:alpha val="0"/>
                    </a:srgbClr>
                  </a:gs>
                  <a:gs pos="76000">
                    <a:srgbClr val="FFFF99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>
              <a:off x="2638559" y="3197523"/>
              <a:ext cx="144590" cy="14459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131766" y="3422976"/>
            <a:ext cx="3687097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endParaRPr lang="en-US" altLang="zh-CN" sz="1600" dirty="0" smtClean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02217" y="3913825"/>
            <a:ext cx="3687097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endParaRPr lang="en-US" altLang="zh-CN" sz="1600" dirty="0" smtClean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02216" y="4407678"/>
            <a:ext cx="3687097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endParaRPr lang="en-US" altLang="zh-CN" sz="1600" dirty="0" smtClean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02216" y="4901531"/>
            <a:ext cx="3687097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endParaRPr lang="en-US" altLang="zh-CN" sz="1600" dirty="0" smtClean="0">
              <a:solidFill>
                <a:schemeClr val="bg1">
                  <a:lumMod val="9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5178756"/>
      </p:ext>
    </p:extLst>
  </p:cSld>
  <p:clrMapOvr>
    <a:masterClrMapping/>
  </p:clrMapOvr>
  <p:transition spd="slow" advTm="1150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"/>
                            </p:stCondLst>
                            <p:childTnLst>
                              <p:par>
                                <p:cTn id="1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5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4.81481E-6 C -0.00026 -0.0449 0.02239 -0.1155 0.0582 -0.16226 C 0.09388 -0.20925 0.14244 -0.24699 0.21406 -0.28148 C 0.27226 -0.31226 0.32109 -0.3155 0.38437 -0.3155 " pathEditMode="relative" rAng="0" ptsTypes="AAAA">
                                      <p:cBhvr>
                                        <p:cTn id="21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32" y="-1578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3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path" presetSubtype="0" ac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66667E-6 -4.81481E-6 L -1.66667E-6 0.06667 " pathEditMode="relative" rAng="0" ptsTypes="AA">
                                      <p:cBhvr>
                                        <p:cTn id="28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3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6667 L -0.1543 0.08033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21" y="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00"/>
                            </p:stCondLst>
                            <p:childTnLst>
                              <p:par>
                                <p:cTn id="4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5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05"/>
                            </p:stCondLst>
                            <p:childTnLst>
                              <p:par>
                                <p:cTn id="46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210000" y="2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05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305"/>
                            </p:stCondLst>
                            <p:childTnLst>
                              <p:par>
                                <p:cTn id="5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305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305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305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305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28" grpId="0"/>
      <p:bldP spid="14" grpId="0"/>
      <p:bldP spid="14" grpId="1"/>
      <p:bldP spid="14" grpId="2"/>
      <p:bldP spid="14" grpId="3"/>
      <p:bldP spid="15" grpId="0"/>
      <p:bldP spid="15" grpId="1"/>
      <p:bldP spid="27" grpId="0"/>
      <p:bldP spid="27" grpId="1"/>
      <p:bldP spid="27" grpId="2"/>
      <p:bldP spid="33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028672" y="2925686"/>
            <a:ext cx="800219" cy="5043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85000"/>
                    <a:alpha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挑战</a:t>
            </a:r>
            <a:endParaRPr lang="en-US" altLang="zh-CN" sz="2400" dirty="0">
              <a:solidFill>
                <a:schemeClr val="bg1">
                  <a:lumMod val="85000"/>
                  <a:alpha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26749" y="2539258"/>
            <a:ext cx="800219" cy="5043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85000"/>
                    <a:alpha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超越</a:t>
            </a:r>
            <a:endParaRPr lang="en-US" altLang="zh-CN" sz="2400" dirty="0">
              <a:solidFill>
                <a:schemeClr val="bg1">
                  <a:lumMod val="85000"/>
                  <a:alpha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83524" y="2539257"/>
            <a:ext cx="800219" cy="5043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85000"/>
                    <a:alpha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梦想</a:t>
            </a:r>
            <a:endParaRPr lang="en-US" altLang="zh-CN" sz="2400" dirty="0">
              <a:solidFill>
                <a:schemeClr val="bg1">
                  <a:lumMod val="85000"/>
                  <a:alpha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28673" y="1546437"/>
            <a:ext cx="800219" cy="5043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85000"/>
                    <a:alpha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突破</a:t>
            </a:r>
            <a:endParaRPr lang="en-US" altLang="zh-CN" sz="2400" dirty="0">
              <a:solidFill>
                <a:schemeClr val="bg1">
                  <a:lumMod val="85000"/>
                  <a:alpha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04788" y="4080885"/>
            <a:ext cx="800219" cy="5043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85000"/>
                    <a:alpha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创新</a:t>
            </a:r>
            <a:endParaRPr lang="en-US" altLang="zh-CN" sz="2400" dirty="0">
              <a:solidFill>
                <a:schemeClr val="bg1">
                  <a:lumMod val="85000"/>
                  <a:alpha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883633" y="4585254"/>
            <a:ext cx="800219" cy="5043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85000"/>
                    <a:alpha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极限</a:t>
            </a:r>
            <a:endParaRPr lang="en-US" altLang="zh-CN" sz="2400" dirty="0">
              <a:solidFill>
                <a:schemeClr val="bg1">
                  <a:lumMod val="85000"/>
                  <a:alpha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28672" y="5248782"/>
            <a:ext cx="800219" cy="5043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85000"/>
                    <a:alpha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担当</a:t>
            </a:r>
            <a:endParaRPr lang="en-US" altLang="zh-CN" sz="2400" dirty="0">
              <a:solidFill>
                <a:schemeClr val="bg1">
                  <a:lumMod val="85000"/>
                  <a:alpha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683852" y="3231728"/>
            <a:ext cx="800219" cy="5043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85000"/>
                    <a:alpha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肯定</a:t>
            </a:r>
            <a:endParaRPr lang="en-US" altLang="zh-CN" sz="2400" dirty="0">
              <a:solidFill>
                <a:schemeClr val="bg1">
                  <a:lumMod val="85000"/>
                  <a:alpha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62650" y="4188317"/>
            <a:ext cx="800219" cy="5043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85000"/>
                    <a:alpha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责任</a:t>
            </a:r>
            <a:endParaRPr lang="en-US" altLang="zh-CN" sz="2400" dirty="0">
              <a:solidFill>
                <a:schemeClr val="bg1">
                  <a:lumMod val="85000"/>
                  <a:alpha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51167" y="1294252"/>
            <a:ext cx="800219" cy="5043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85000"/>
                    <a:alpha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出发</a:t>
            </a:r>
            <a:endParaRPr lang="en-US" altLang="zh-CN" sz="2400" dirty="0">
              <a:solidFill>
                <a:schemeClr val="bg1">
                  <a:lumMod val="85000"/>
                  <a:alpha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75191" y="1294251"/>
            <a:ext cx="800219" cy="5043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85000"/>
                    <a:alpha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成功</a:t>
            </a:r>
            <a:endParaRPr lang="en-US" altLang="zh-CN" sz="2400" dirty="0">
              <a:solidFill>
                <a:schemeClr val="bg1">
                  <a:lumMod val="85000"/>
                  <a:alpha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283742" y="1160605"/>
            <a:ext cx="800219" cy="5043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85000"/>
                    <a:alpha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追逐</a:t>
            </a:r>
            <a:endParaRPr lang="en-US" altLang="zh-CN" sz="2400" dirty="0">
              <a:solidFill>
                <a:schemeClr val="bg1">
                  <a:lumMod val="85000"/>
                  <a:alpha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08435" y="5248782"/>
            <a:ext cx="800219" cy="5043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85000"/>
                    <a:alpha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跨越</a:t>
            </a:r>
            <a:endParaRPr lang="en-US" altLang="zh-CN" sz="2400" dirty="0">
              <a:solidFill>
                <a:schemeClr val="bg1">
                  <a:lumMod val="85000"/>
                  <a:alpha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51276" y="3433209"/>
            <a:ext cx="800219" cy="5043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85000"/>
                    <a:alpha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勇敢</a:t>
            </a:r>
            <a:endParaRPr lang="en-US" altLang="zh-CN" sz="2400" dirty="0">
              <a:solidFill>
                <a:schemeClr val="bg1">
                  <a:lumMod val="85000"/>
                  <a:alpha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25313" y="3836660"/>
            <a:ext cx="800219" cy="5043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85000"/>
                    <a:alpha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创新</a:t>
            </a:r>
            <a:endParaRPr lang="en-US" altLang="zh-CN" sz="2400" dirty="0">
              <a:solidFill>
                <a:schemeClr val="bg1">
                  <a:lumMod val="85000"/>
                  <a:alpha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12241" y="5256344"/>
            <a:ext cx="800219" cy="5043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85000"/>
                    <a:alpha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行动</a:t>
            </a:r>
            <a:endParaRPr lang="en-US" altLang="zh-CN" sz="2400" dirty="0">
              <a:solidFill>
                <a:schemeClr val="bg1">
                  <a:lumMod val="85000"/>
                  <a:alpha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083961" y="5509125"/>
            <a:ext cx="800219" cy="5043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85000"/>
                    <a:alpha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经验</a:t>
            </a:r>
            <a:endParaRPr lang="en-US" altLang="zh-CN" sz="2400" dirty="0">
              <a:solidFill>
                <a:schemeClr val="bg1">
                  <a:lumMod val="85000"/>
                  <a:alpha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00" y="723375"/>
            <a:ext cx="11160001" cy="541125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/>
          <a:srcRect t="86520"/>
          <a:stretch/>
        </p:blipFill>
        <p:spPr>
          <a:xfrm>
            <a:off x="0" y="3621"/>
            <a:ext cx="12192000" cy="7132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l="1269" t="67368" r="587" b="10889"/>
          <a:stretch/>
        </p:blipFill>
        <p:spPr>
          <a:xfrm>
            <a:off x="0" y="6192181"/>
            <a:ext cx="12192000" cy="67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690949"/>
            <a:ext cx="12192000" cy="8175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112815"/>
            <a:ext cx="12192000" cy="8175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24870"/>
      </p:ext>
    </p:extLst>
  </p:cSld>
  <p:clrMapOvr>
    <a:masterClrMapping/>
  </p:clrMapOvr>
  <p:transition spd="slow" advTm="1236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1194</TotalTime>
  <Words>425</Words>
  <Application>Microsoft Office PowerPoint</Application>
  <PresentationFormat>自定义</PresentationFormat>
  <Paragraphs>170</Paragraphs>
  <Slides>10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Calibri</vt:lpstr>
      <vt:lpstr>Calibri Light</vt:lpstr>
      <vt:lpstr>幼圆</vt:lpstr>
      <vt:lpstr>Bauhaus 93</vt:lpstr>
      <vt:lpstr>微软雅黑</vt:lpstr>
      <vt:lpstr>方正粗倩简体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杨端秀</dc:creator>
  <cp:lastModifiedBy>pc</cp:lastModifiedBy>
  <cp:revision>196</cp:revision>
  <dcterms:created xsi:type="dcterms:W3CDTF">2015-04-09T08:32:51Z</dcterms:created>
  <dcterms:modified xsi:type="dcterms:W3CDTF">2015-07-11T13:05:51Z</dcterms:modified>
</cp:coreProperties>
</file>