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720" r:id="rId2"/>
    <p:sldMasterId id="2147483768" r:id="rId3"/>
    <p:sldMasterId id="2147483780" r:id="rId4"/>
    <p:sldMasterId id="2147483792" r:id="rId5"/>
  </p:sldMasterIdLst>
  <p:notesMasterIdLst>
    <p:notesMasterId r:id="rId18"/>
  </p:notesMasterIdLst>
  <p:sldIdLst>
    <p:sldId id="257" r:id="rId6"/>
    <p:sldId id="332" r:id="rId7"/>
    <p:sldId id="336" r:id="rId8"/>
    <p:sldId id="335" r:id="rId9"/>
    <p:sldId id="334" r:id="rId10"/>
    <p:sldId id="337" r:id="rId11"/>
    <p:sldId id="339" r:id="rId12"/>
    <p:sldId id="338" r:id="rId13"/>
    <p:sldId id="340" r:id="rId14"/>
    <p:sldId id="341" r:id="rId15"/>
    <p:sldId id="331" r:id="rId16"/>
    <p:sldId id="312" r:id="rId17"/>
  </p:sldIdLst>
  <p:sldSz cx="12192000" cy="6858000"/>
  <p:notesSz cx="6858000" cy="9144000"/>
  <p:embeddedFontLst>
    <p:embeddedFont>
      <p:font typeface="方正超粗黑简体" charset="-122"/>
      <p:regular r:id="rId19"/>
    </p:embeddedFont>
    <p:embeddedFont>
      <p:font typeface="方正清刻本悦宋简体" charset="-122"/>
      <p:regular r:id="rId20"/>
    </p:embeddedFont>
    <p:embeddedFont>
      <p:font typeface="Impact" pitchFamily="34" charset="0"/>
      <p:regular r:id="rId21"/>
    </p:embeddedFont>
    <p:embeddedFont>
      <p:font typeface="Segoe UI Black" charset="0"/>
      <p:bold r:id="rId22"/>
      <p:boldItalic r:id="rId23"/>
    </p:embeddedFont>
    <p:embeddedFont>
      <p:font typeface="Arial Unicode MS" pitchFamily="34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Tahoma" pitchFamily="34" charset="0"/>
      <p:regular r:id="rId29"/>
      <p:bold r:id="rId30"/>
    </p:embeddedFont>
    <p:embeddedFont>
      <p:font typeface="Calibri Light" charset="0"/>
      <p:regular r:id="rId31"/>
      <p:italic r:id="rId32"/>
    </p:embeddedFont>
    <p:embeddedFont>
      <p:font typeface="微软雅黑" pitchFamily="34" charset="-122"/>
      <p:regular r:id="rId33"/>
      <p:bold r:id="rId34"/>
    </p:embeddedFont>
    <p:embeddedFont>
      <p:font typeface="方正兰亭纤黑_GBK" charset="-122"/>
      <p:regular r:id="rId35"/>
    </p:embeddedFont>
    <p:embeddedFont>
      <p:font typeface="Aharoni" pitchFamily="2" charset="-79"/>
      <p:bold r:id="rId36"/>
    </p:embeddedFont>
    <p:embeddedFont>
      <p:font typeface="方正兰亭细黑_GBK" charset="-122"/>
      <p:regular r:id="rId37"/>
    </p:embeddedFont>
    <p:embeddedFont>
      <p:font typeface="Agency FB" pitchFamily="34" charset="0"/>
      <p:regular r:id="rId38"/>
      <p:bold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3069" userDrawn="1">
          <p15:clr>
            <a:srgbClr val="A4A3A4"/>
          </p15:clr>
        </p15:guide>
        <p15:guide id="3" pos="4543" userDrawn="1">
          <p15:clr>
            <a:srgbClr val="A4A3A4"/>
          </p15:clr>
        </p15:guide>
        <p15:guide id="4" pos="1209" userDrawn="1">
          <p15:clr>
            <a:srgbClr val="A4A3A4"/>
          </p15:clr>
        </p15:guide>
        <p15:guide id="5" orient="horz" pos="2840" userDrawn="1">
          <p15:clr>
            <a:srgbClr val="A4A3A4"/>
          </p15:clr>
        </p15:guide>
        <p15:guide id="6" orient="horz" pos="391" userDrawn="1">
          <p15:clr>
            <a:srgbClr val="A4A3A4"/>
          </p15:clr>
        </p15:guide>
        <p15:guide id="7" orient="horz" pos="845" userDrawn="1">
          <p15:clr>
            <a:srgbClr val="A4A3A4"/>
          </p15:clr>
        </p15:guide>
        <p15:guide id="8" pos="347" userDrawn="1">
          <p15:clr>
            <a:srgbClr val="A4A3A4"/>
          </p15:clr>
        </p15:guide>
        <p15:guide id="9" pos="6966">
          <p15:clr>
            <a:srgbClr val="A4A3A4"/>
          </p15:clr>
        </p15:guide>
        <p15:guide id="10" pos="762">
          <p15:clr>
            <a:srgbClr val="A4A3A4"/>
          </p15:clr>
        </p15:guide>
        <p15:guide id="11" orient="horz" pos="382">
          <p15:clr>
            <a:srgbClr val="A4A3A4"/>
          </p15:clr>
        </p15:guide>
        <p15:guide id="12" orient="horz" pos="835">
          <p15:clr>
            <a:srgbClr val="A4A3A4"/>
          </p15:clr>
        </p15:guide>
        <p15:guide id="13" pos="3079">
          <p15:clr>
            <a:srgbClr val="A4A3A4"/>
          </p15:clr>
        </p15:guide>
        <p15:guide id="14" pos="3015">
          <p15:clr>
            <a:srgbClr val="A4A3A4"/>
          </p15:clr>
        </p15:guide>
        <p15:guide id="15" pos="69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D0D"/>
    <a:srgbClr val="191919"/>
    <a:srgbClr val="232323"/>
    <a:srgbClr val="670A00"/>
    <a:srgbClr val="911602"/>
    <a:srgbClr val="E87304"/>
    <a:srgbClr val="0A0A0A"/>
    <a:srgbClr val="090909"/>
    <a:srgbClr val="0F0F0F"/>
    <a:srgbClr val="0B0B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84" autoAdjust="0"/>
    <p:restoredTop sz="88582" autoAdjust="0"/>
  </p:normalViewPr>
  <p:slideViewPr>
    <p:cSldViewPr snapToGrid="0">
      <p:cViewPr varScale="1">
        <p:scale>
          <a:sx n="62" d="100"/>
          <a:sy n="62" d="100"/>
        </p:scale>
        <p:origin x="-960" y="-90"/>
      </p:cViewPr>
      <p:guideLst>
        <p:guide orient="horz" pos="1616"/>
        <p:guide orient="horz" pos="2840"/>
        <p:guide orient="horz" pos="391"/>
        <p:guide orient="horz" pos="845"/>
        <p:guide orient="horz" pos="382"/>
        <p:guide orient="horz" pos="835"/>
        <p:guide pos="3069"/>
        <p:guide pos="4543"/>
        <p:guide pos="1209"/>
        <p:guide pos="347"/>
        <p:guide pos="6966"/>
        <p:guide pos="762"/>
        <p:guide pos="3079"/>
        <p:guide pos="3015"/>
        <p:guide pos="69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-208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5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A32BF-13EA-43CA-9661-DD99F7187BF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4B794-E744-4FD9-937C-4FBC746B97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661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消费者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消息传播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互联网背景下的被传播核心：口碑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4B794-E744-4FD9-937C-4FBC746B979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422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消费者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消息传播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互联网背景下的被传播核心：口碑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4B794-E744-4FD9-937C-4FBC746B979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422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消费者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消息传播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互联网背景下的被传播核心：口碑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4B794-E744-4FD9-937C-4FBC746B979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4224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消费者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消息传播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互联网背景下的被传播核心：口碑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4B794-E744-4FD9-937C-4FBC746B979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422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1.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产品战略 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2.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用户战略 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3. 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内容战略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4B794-E744-4FD9-937C-4FBC746B979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38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teliss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Relationship Id="rId4" Type="http://schemas.openxmlformats.org/officeDocument/2006/relationships/hyperlink" Target="http://teliss.blog.163.com/" TargetMode="Externa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126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507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061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105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0376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3659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221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1996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0633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9692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115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5749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4642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6508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9465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2850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0990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8369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3519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5135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2007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724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0893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1329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0298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3579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1678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8252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1524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1572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0517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5321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922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2201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2241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2461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1029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17437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62524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986961" y="4395575"/>
            <a:ext cx="14020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</a:rPr>
              <a:t>布衣公子</a:t>
            </a:r>
          </a:p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</a:rPr>
              <a:t>作品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Freeform 196"/>
          <p:cNvSpPr>
            <a:spLocks/>
          </p:cNvSpPr>
          <p:nvPr userDrawn="1"/>
        </p:nvSpPr>
        <p:spPr bwMode="auto">
          <a:xfrm>
            <a:off x="863522" y="1846630"/>
            <a:ext cx="484910" cy="412451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rgbClr val="FF9100"/>
          </a:solidFill>
          <a:ln>
            <a:noFill/>
          </a:ln>
          <a:extLst/>
        </p:spPr>
        <p:txBody>
          <a:bodyPr vert="horz" wrap="square" lIns="36000" tIns="18000" rIns="36000" bIns="54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61</a:t>
            </a:r>
            <a:endParaRPr lang="zh-CN" altLang="en-US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椭圆 4"/>
          <p:cNvSpPr/>
          <p:nvPr userDrawn="1"/>
        </p:nvSpPr>
        <p:spPr>
          <a:xfrm>
            <a:off x="664463" y="1541737"/>
            <a:ext cx="4276775" cy="4276775"/>
          </a:xfrm>
          <a:prstGeom prst="ellipse">
            <a:avLst/>
          </a:prstGeom>
          <a:noFill/>
          <a:ln w="6350">
            <a:solidFill>
              <a:srgbClr val="A2A0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0195981" y="2757337"/>
            <a:ext cx="483478" cy="483480"/>
            <a:chOff x="5197261" y="4171609"/>
            <a:chExt cx="483478" cy="483480"/>
          </a:xfrm>
        </p:grpSpPr>
        <p:sp>
          <p:nvSpPr>
            <p:cNvPr id="7" name="Oval 494"/>
            <p:cNvSpPr>
              <a:spLocks noChangeArrowheads="1"/>
            </p:cNvSpPr>
            <p:nvPr/>
          </p:nvSpPr>
          <p:spPr bwMode="auto">
            <a:xfrm>
              <a:off x="5197261" y="4171609"/>
              <a:ext cx="313043" cy="313043"/>
            </a:xfrm>
            <a:prstGeom prst="ellips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Line 495"/>
            <p:cNvSpPr>
              <a:spLocks noChangeShapeType="1"/>
            </p:cNvSpPr>
            <p:nvPr/>
          </p:nvSpPr>
          <p:spPr bwMode="auto">
            <a:xfrm>
              <a:off x="5461609" y="4435957"/>
              <a:ext cx="48696" cy="48696"/>
            </a:xfrm>
            <a:prstGeom prst="lin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496"/>
            <p:cNvSpPr>
              <a:spLocks/>
            </p:cNvSpPr>
            <p:nvPr/>
          </p:nvSpPr>
          <p:spPr bwMode="auto">
            <a:xfrm>
              <a:off x="5485956" y="4460306"/>
              <a:ext cx="194783" cy="194783"/>
            </a:xfrm>
            <a:custGeom>
              <a:avLst/>
              <a:gdLst>
                <a:gd name="T0" fmla="*/ 0 w 56"/>
                <a:gd name="T1" fmla="*/ 13 h 56"/>
                <a:gd name="T2" fmla="*/ 13 w 56"/>
                <a:gd name="T3" fmla="*/ 0 h 56"/>
                <a:gd name="T4" fmla="*/ 56 w 56"/>
                <a:gd name="T5" fmla="*/ 42 h 56"/>
                <a:gd name="T6" fmla="*/ 42 w 56"/>
                <a:gd name="T7" fmla="*/ 56 h 56"/>
                <a:gd name="T8" fmla="*/ 0 w 56"/>
                <a:gd name="T9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0" y="13"/>
                  </a:moveTo>
                  <a:lnTo>
                    <a:pt x="13" y="0"/>
                  </a:lnTo>
                  <a:lnTo>
                    <a:pt x="56" y="42"/>
                  </a:lnTo>
                  <a:lnTo>
                    <a:pt x="42" y="56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" name="任意多边形 9"/>
          <p:cNvSpPr/>
          <p:nvPr userDrawn="1"/>
        </p:nvSpPr>
        <p:spPr>
          <a:xfrm>
            <a:off x="1128420" y="6060944"/>
            <a:ext cx="3362065" cy="223019"/>
          </a:xfrm>
          <a:custGeom>
            <a:avLst/>
            <a:gdLst/>
            <a:ahLst/>
            <a:cxnLst/>
            <a:rect l="l" t="t" r="r" b="b"/>
            <a:pathLst>
              <a:path w="3362065" h="223019">
                <a:moveTo>
                  <a:pt x="2343225" y="198909"/>
                </a:moveTo>
                <a:lnTo>
                  <a:pt x="2368339" y="198909"/>
                </a:lnTo>
                <a:lnTo>
                  <a:pt x="2368339" y="223019"/>
                </a:lnTo>
                <a:lnTo>
                  <a:pt x="2343225" y="223019"/>
                </a:lnTo>
                <a:close/>
                <a:moveTo>
                  <a:pt x="1358727" y="146670"/>
                </a:moveTo>
                <a:lnTo>
                  <a:pt x="1358727" y="206946"/>
                </a:lnTo>
                <a:lnTo>
                  <a:pt x="1486310" y="206946"/>
                </a:lnTo>
                <a:lnTo>
                  <a:pt x="1486310" y="146670"/>
                </a:lnTo>
                <a:close/>
                <a:moveTo>
                  <a:pt x="1346672" y="137629"/>
                </a:moveTo>
                <a:lnTo>
                  <a:pt x="1498365" y="137629"/>
                </a:lnTo>
                <a:lnTo>
                  <a:pt x="1498365" y="215987"/>
                </a:lnTo>
                <a:lnTo>
                  <a:pt x="1346672" y="215987"/>
                </a:lnTo>
                <a:close/>
                <a:moveTo>
                  <a:pt x="1099022" y="130597"/>
                </a:moveTo>
                <a:lnTo>
                  <a:pt x="1166329" y="130597"/>
                </a:lnTo>
                <a:lnTo>
                  <a:pt x="1166329" y="186854"/>
                </a:lnTo>
                <a:cubicBezTo>
                  <a:pt x="1170348" y="183505"/>
                  <a:pt x="1174868" y="179989"/>
                  <a:pt x="1179891" y="176306"/>
                </a:cubicBezTo>
                <a:cubicBezTo>
                  <a:pt x="1184914" y="172622"/>
                  <a:pt x="1189100" y="169441"/>
                  <a:pt x="1192449" y="166762"/>
                </a:cubicBezTo>
                <a:lnTo>
                  <a:pt x="1192449" y="178817"/>
                </a:lnTo>
                <a:lnTo>
                  <a:pt x="1147242" y="213978"/>
                </a:lnTo>
                <a:lnTo>
                  <a:pt x="1147242" y="201923"/>
                </a:lnTo>
                <a:lnTo>
                  <a:pt x="1155279" y="195895"/>
                </a:lnTo>
                <a:lnTo>
                  <a:pt x="1154274" y="195895"/>
                </a:lnTo>
                <a:lnTo>
                  <a:pt x="1154274" y="139638"/>
                </a:lnTo>
                <a:lnTo>
                  <a:pt x="1111077" y="139638"/>
                </a:lnTo>
                <a:cubicBezTo>
                  <a:pt x="1109737" y="151693"/>
                  <a:pt x="1108733" y="164418"/>
                  <a:pt x="1108063" y="177813"/>
                </a:cubicBezTo>
                <a:cubicBezTo>
                  <a:pt x="1107393" y="191207"/>
                  <a:pt x="1106389" y="203932"/>
                  <a:pt x="1105049" y="215987"/>
                </a:cubicBezTo>
                <a:lnTo>
                  <a:pt x="1092994" y="215987"/>
                </a:lnTo>
                <a:lnTo>
                  <a:pt x="1099022" y="135620"/>
                </a:lnTo>
                <a:close/>
                <a:moveTo>
                  <a:pt x="2881052" y="121556"/>
                </a:moveTo>
                <a:lnTo>
                  <a:pt x="2942332" y="121556"/>
                </a:lnTo>
                <a:lnTo>
                  <a:pt x="2942332" y="132606"/>
                </a:lnTo>
                <a:lnTo>
                  <a:pt x="2881052" y="132606"/>
                </a:lnTo>
                <a:close/>
                <a:moveTo>
                  <a:pt x="1057834" y="116533"/>
                </a:moveTo>
                <a:lnTo>
                  <a:pt x="1069889" y="116533"/>
                </a:lnTo>
                <a:lnTo>
                  <a:pt x="1069889" y="216992"/>
                </a:lnTo>
                <a:lnTo>
                  <a:pt x="1057834" y="216992"/>
                </a:lnTo>
                <a:close/>
                <a:moveTo>
                  <a:pt x="2050889" y="111510"/>
                </a:moveTo>
                <a:lnTo>
                  <a:pt x="2271899" y="111510"/>
                </a:lnTo>
                <a:lnTo>
                  <a:pt x="2271899" y="120551"/>
                </a:lnTo>
                <a:lnTo>
                  <a:pt x="2110160" y="120551"/>
                </a:lnTo>
                <a:cubicBezTo>
                  <a:pt x="2108821" y="125909"/>
                  <a:pt x="2106979" y="131434"/>
                  <a:pt x="2104635" y="137127"/>
                </a:cubicBezTo>
                <a:cubicBezTo>
                  <a:pt x="2102291" y="142820"/>
                  <a:pt x="2100449" y="148345"/>
                  <a:pt x="2099109" y="153703"/>
                </a:cubicBezTo>
                <a:lnTo>
                  <a:pt x="2252812" y="153703"/>
                </a:lnTo>
                <a:lnTo>
                  <a:pt x="2243770" y="215987"/>
                </a:lnTo>
                <a:lnTo>
                  <a:pt x="2094086" y="215987"/>
                </a:lnTo>
                <a:lnTo>
                  <a:pt x="2088059" y="206946"/>
                </a:lnTo>
                <a:lnTo>
                  <a:pt x="2232720" y="206946"/>
                </a:lnTo>
                <a:cubicBezTo>
                  <a:pt x="2234059" y="199579"/>
                  <a:pt x="2235231" y="192212"/>
                  <a:pt x="2236236" y="184845"/>
                </a:cubicBezTo>
                <a:cubicBezTo>
                  <a:pt x="2237240" y="177478"/>
                  <a:pt x="2238413" y="170111"/>
                  <a:pt x="2239752" y="162744"/>
                </a:cubicBezTo>
                <a:lnTo>
                  <a:pt x="2083036" y="162744"/>
                </a:lnTo>
                <a:lnTo>
                  <a:pt x="2098105" y="120551"/>
                </a:lnTo>
                <a:lnTo>
                  <a:pt x="2050889" y="120551"/>
                </a:lnTo>
                <a:close/>
                <a:moveTo>
                  <a:pt x="1093999" y="98450"/>
                </a:moveTo>
                <a:lnTo>
                  <a:pt x="1166329" y="98450"/>
                </a:lnTo>
                <a:lnTo>
                  <a:pt x="1166329" y="107491"/>
                </a:lnTo>
                <a:lnTo>
                  <a:pt x="1093999" y="107491"/>
                </a:lnTo>
                <a:close/>
                <a:moveTo>
                  <a:pt x="1345667" y="94432"/>
                </a:moveTo>
                <a:lnTo>
                  <a:pt x="1498365" y="94432"/>
                </a:lnTo>
                <a:lnTo>
                  <a:pt x="1498365" y="103473"/>
                </a:lnTo>
                <a:lnTo>
                  <a:pt x="1345667" y="103473"/>
                </a:lnTo>
                <a:close/>
                <a:moveTo>
                  <a:pt x="2343225" y="93427"/>
                </a:moveTo>
                <a:lnTo>
                  <a:pt x="2368339" y="93427"/>
                </a:lnTo>
                <a:lnTo>
                  <a:pt x="2368339" y="119547"/>
                </a:lnTo>
                <a:lnTo>
                  <a:pt x="2343225" y="119547"/>
                </a:lnTo>
                <a:close/>
                <a:moveTo>
                  <a:pt x="1633984" y="83381"/>
                </a:moveTo>
                <a:lnTo>
                  <a:pt x="1647044" y="83381"/>
                </a:lnTo>
                <a:lnTo>
                  <a:pt x="1566677" y="202928"/>
                </a:lnTo>
                <a:lnTo>
                  <a:pt x="1733439" y="202928"/>
                </a:lnTo>
                <a:cubicBezTo>
                  <a:pt x="1726072" y="192882"/>
                  <a:pt x="1718202" y="182501"/>
                  <a:pt x="1709831" y="171785"/>
                </a:cubicBezTo>
                <a:cubicBezTo>
                  <a:pt x="1701459" y="161070"/>
                  <a:pt x="1693590" y="150689"/>
                  <a:pt x="1686223" y="140643"/>
                </a:cubicBezTo>
                <a:lnTo>
                  <a:pt x="1700287" y="140643"/>
                </a:lnTo>
                <a:lnTo>
                  <a:pt x="1753531" y="211969"/>
                </a:lnTo>
                <a:lnTo>
                  <a:pt x="1547590" y="211969"/>
                </a:lnTo>
                <a:close/>
                <a:moveTo>
                  <a:pt x="614809" y="83381"/>
                </a:moveTo>
                <a:lnTo>
                  <a:pt x="627869" y="83381"/>
                </a:lnTo>
                <a:lnTo>
                  <a:pt x="547502" y="202928"/>
                </a:lnTo>
                <a:lnTo>
                  <a:pt x="714264" y="202928"/>
                </a:lnTo>
                <a:cubicBezTo>
                  <a:pt x="706897" y="192882"/>
                  <a:pt x="699027" y="182501"/>
                  <a:pt x="690656" y="171785"/>
                </a:cubicBezTo>
                <a:cubicBezTo>
                  <a:pt x="682284" y="161070"/>
                  <a:pt x="674415" y="150689"/>
                  <a:pt x="667048" y="140643"/>
                </a:cubicBezTo>
                <a:lnTo>
                  <a:pt x="681112" y="140643"/>
                </a:lnTo>
                <a:lnTo>
                  <a:pt x="734356" y="211969"/>
                </a:lnTo>
                <a:lnTo>
                  <a:pt x="528415" y="211969"/>
                </a:lnTo>
                <a:close/>
                <a:moveTo>
                  <a:pt x="1302470" y="82377"/>
                </a:moveTo>
                <a:lnTo>
                  <a:pt x="1314525" y="82377"/>
                </a:lnTo>
                <a:lnTo>
                  <a:pt x="1314525" y="215987"/>
                </a:lnTo>
                <a:lnTo>
                  <a:pt x="1302470" y="215987"/>
                </a:lnTo>
                <a:close/>
                <a:moveTo>
                  <a:pt x="1946412" y="72331"/>
                </a:moveTo>
                <a:lnTo>
                  <a:pt x="1959471" y="72331"/>
                </a:lnTo>
                <a:lnTo>
                  <a:pt x="1956458" y="105482"/>
                </a:lnTo>
                <a:cubicBezTo>
                  <a:pt x="1965834" y="122895"/>
                  <a:pt x="1976214" y="141313"/>
                  <a:pt x="1987600" y="160735"/>
                </a:cubicBezTo>
                <a:cubicBezTo>
                  <a:pt x="1998985" y="180157"/>
                  <a:pt x="2009366" y="198574"/>
                  <a:pt x="2018742" y="215987"/>
                </a:cubicBezTo>
                <a:lnTo>
                  <a:pt x="2005682" y="215987"/>
                </a:lnTo>
                <a:lnTo>
                  <a:pt x="1950430" y="117537"/>
                </a:lnTo>
                <a:cubicBezTo>
                  <a:pt x="1943063" y="134281"/>
                  <a:pt x="1935529" y="150689"/>
                  <a:pt x="1927827" y="166762"/>
                </a:cubicBezTo>
                <a:cubicBezTo>
                  <a:pt x="1920125" y="182836"/>
                  <a:pt x="1912591" y="199244"/>
                  <a:pt x="1905224" y="215987"/>
                </a:cubicBezTo>
                <a:lnTo>
                  <a:pt x="1893169" y="215987"/>
                </a:lnTo>
                <a:lnTo>
                  <a:pt x="1943398" y="103473"/>
                </a:lnTo>
                <a:cubicBezTo>
                  <a:pt x="1944068" y="98785"/>
                  <a:pt x="1944570" y="93595"/>
                  <a:pt x="1944905" y="87902"/>
                </a:cubicBezTo>
                <a:cubicBezTo>
                  <a:pt x="1945240" y="82209"/>
                  <a:pt x="1945742" y="77019"/>
                  <a:pt x="1946412" y="72331"/>
                </a:cubicBezTo>
                <a:close/>
                <a:moveTo>
                  <a:pt x="1846957" y="72331"/>
                </a:moveTo>
                <a:lnTo>
                  <a:pt x="1859012" y="72331"/>
                </a:lnTo>
                <a:lnTo>
                  <a:pt x="1857003" y="105482"/>
                </a:lnTo>
                <a:cubicBezTo>
                  <a:pt x="1865040" y="116868"/>
                  <a:pt x="1873244" y="128755"/>
                  <a:pt x="1881616" y="141145"/>
                </a:cubicBezTo>
                <a:cubicBezTo>
                  <a:pt x="1889987" y="153535"/>
                  <a:pt x="1898191" y="165423"/>
                  <a:pt x="1906228" y="176808"/>
                </a:cubicBezTo>
                <a:lnTo>
                  <a:pt x="1892164" y="176808"/>
                </a:lnTo>
                <a:lnTo>
                  <a:pt x="1850976" y="116533"/>
                </a:lnTo>
                <a:cubicBezTo>
                  <a:pt x="1843609" y="133276"/>
                  <a:pt x="1835907" y="149852"/>
                  <a:pt x="1827870" y="166260"/>
                </a:cubicBezTo>
                <a:cubicBezTo>
                  <a:pt x="1819833" y="182668"/>
                  <a:pt x="1812132" y="199244"/>
                  <a:pt x="1804765" y="215987"/>
                </a:cubicBezTo>
                <a:lnTo>
                  <a:pt x="1791705" y="215987"/>
                </a:lnTo>
                <a:lnTo>
                  <a:pt x="1842939" y="104478"/>
                </a:lnTo>
                <a:cubicBezTo>
                  <a:pt x="1843609" y="99120"/>
                  <a:pt x="1844278" y="93595"/>
                  <a:pt x="1844948" y="87902"/>
                </a:cubicBezTo>
                <a:cubicBezTo>
                  <a:pt x="1845618" y="82209"/>
                  <a:pt x="1846288" y="77019"/>
                  <a:pt x="1846957" y="72331"/>
                </a:cubicBezTo>
                <a:close/>
                <a:moveTo>
                  <a:pt x="1074912" y="65299"/>
                </a:moveTo>
                <a:lnTo>
                  <a:pt x="1087971" y="65299"/>
                </a:lnTo>
                <a:lnTo>
                  <a:pt x="1042765" y="140643"/>
                </a:lnTo>
                <a:lnTo>
                  <a:pt x="1029705" y="140643"/>
                </a:lnTo>
                <a:close/>
                <a:moveTo>
                  <a:pt x="1345667" y="55253"/>
                </a:moveTo>
                <a:lnTo>
                  <a:pt x="1498365" y="55253"/>
                </a:lnTo>
                <a:lnTo>
                  <a:pt x="1498365" y="64294"/>
                </a:lnTo>
                <a:lnTo>
                  <a:pt x="1345667" y="64294"/>
                </a:lnTo>
                <a:close/>
                <a:moveTo>
                  <a:pt x="364666" y="55253"/>
                </a:moveTo>
                <a:lnTo>
                  <a:pt x="377726" y="55253"/>
                </a:lnTo>
                <a:lnTo>
                  <a:pt x="421928" y="120551"/>
                </a:lnTo>
                <a:cubicBezTo>
                  <a:pt x="429295" y="112514"/>
                  <a:pt x="436829" y="103975"/>
                  <a:pt x="444532" y="94934"/>
                </a:cubicBezTo>
                <a:cubicBezTo>
                  <a:pt x="452233" y="85893"/>
                  <a:pt x="459768" y="77354"/>
                  <a:pt x="467135" y="69317"/>
                </a:cubicBezTo>
                <a:lnTo>
                  <a:pt x="481199" y="69317"/>
                </a:lnTo>
                <a:lnTo>
                  <a:pt x="428960" y="129592"/>
                </a:lnTo>
                <a:lnTo>
                  <a:pt x="481199" y="205941"/>
                </a:lnTo>
                <a:lnTo>
                  <a:pt x="467135" y="205941"/>
                </a:lnTo>
                <a:close/>
                <a:moveTo>
                  <a:pt x="3145855" y="35161"/>
                </a:moveTo>
                <a:cubicBezTo>
                  <a:pt x="3139827" y="35161"/>
                  <a:pt x="3134134" y="35496"/>
                  <a:pt x="3128777" y="36166"/>
                </a:cubicBezTo>
                <a:cubicBezTo>
                  <a:pt x="3124758" y="36835"/>
                  <a:pt x="3121075" y="37505"/>
                  <a:pt x="3117726" y="38175"/>
                </a:cubicBezTo>
                <a:lnTo>
                  <a:pt x="3117726" y="115528"/>
                </a:lnTo>
                <a:cubicBezTo>
                  <a:pt x="3124423" y="117537"/>
                  <a:pt x="3133130" y="118542"/>
                  <a:pt x="3143846" y="118542"/>
                </a:cubicBezTo>
                <a:cubicBezTo>
                  <a:pt x="3180011" y="118542"/>
                  <a:pt x="3198093" y="104143"/>
                  <a:pt x="3198093" y="75345"/>
                </a:cubicBezTo>
                <a:cubicBezTo>
                  <a:pt x="3198093" y="61280"/>
                  <a:pt x="3192736" y="50900"/>
                  <a:pt x="3182020" y="44202"/>
                </a:cubicBezTo>
                <a:cubicBezTo>
                  <a:pt x="3173313" y="38175"/>
                  <a:pt x="3161258" y="35161"/>
                  <a:pt x="3145855" y="35161"/>
                </a:cubicBezTo>
                <a:close/>
                <a:moveTo>
                  <a:pt x="3012505" y="35161"/>
                </a:moveTo>
                <a:cubicBezTo>
                  <a:pt x="3006477" y="35161"/>
                  <a:pt x="3000784" y="35496"/>
                  <a:pt x="2995427" y="36166"/>
                </a:cubicBezTo>
                <a:cubicBezTo>
                  <a:pt x="2991408" y="36835"/>
                  <a:pt x="2987725" y="37505"/>
                  <a:pt x="2984376" y="38175"/>
                </a:cubicBezTo>
                <a:lnTo>
                  <a:pt x="2984376" y="115528"/>
                </a:lnTo>
                <a:cubicBezTo>
                  <a:pt x="2991073" y="117537"/>
                  <a:pt x="2999780" y="118542"/>
                  <a:pt x="3010496" y="118542"/>
                </a:cubicBezTo>
                <a:cubicBezTo>
                  <a:pt x="3046661" y="118542"/>
                  <a:pt x="3064743" y="104143"/>
                  <a:pt x="3064743" y="75345"/>
                </a:cubicBezTo>
                <a:cubicBezTo>
                  <a:pt x="3064743" y="61280"/>
                  <a:pt x="3059386" y="50900"/>
                  <a:pt x="3048670" y="44202"/>
                </a:cubicBezTo>
                <a:cubicBezTo>
                  <a:pt x="3039963" y="38175"/>
                  <a:pt x="3027908" y="35161"/>
                  <a:pt x="3012505" y="35161"/>
                </a:cubicBezTo>
                <a:close/>
                <a:moveTo>
                  <a:pt x="2794434" y="35161"/>
                </a:moveTo>
                <a:cubicBezTo>
                  <a:pt x="2788407" y="35161"/>
                  <a:pt x="2782379" y="35496"/>
                  <a:pt x="2776352" y="36166"/>
                </a:cubicBezTo>
                <a:cubicBezTo>
                  <a:pt x="2771664" y="36835"/>
                  <a:pt x="2767980" y="37505"/>
                  <a:pt x="2765301" y="38175"/>
                </a:cubicBezTo>
                <a:lnTo>
                  <a:pt x="2765301" y="110505"/>
                </a:lnTo>
                <a:lnTo>
                  <a:pt x="2798453" y="110505"/>
                </a:lnTo>
                <a:cubicBezTo>
                  <a:pt x="2813187" y="110505"/>
                  <a:pt x="2824572" y="106822"/>
                  <a:pt x="2832609" y="99455"/>
                </a:cubicBezTo>
                <a:cubicBezTo>
                  <a:pt x="2841315" y="92757"/>
                  <a:pt x="2845668" y="84051"/>
                  <a:pt x="2845668" y="73335"/>
                </a:cubicBezTo>
                <a:cubicBezTo>
                  <a:pt x="2845668" y="59941"/>
                  <a:pt x="2840645" y="49895"/>
                  <a:pt x="2830600" y="43198"/>
                </a:cubicBezTo>
                <a:cubicBezTo>
                  <a:pt x="2821893" y="37840"/>
                  <a:pt x="2809838" y="35161"/>
                  <a:pt x="2794434" y="35161"/>
                </a:cubicBezTo>
                <a:close/>
                <a:moveTo>
                  <a:pt x="3220418" y="26120"/>
                </a:moveTo>
                <a:lnTo>
                  <a:pt x="3362065" y="26120"/>
                </a:lnTo>
                <a:lnTo>
                  <a:pt x="3362065" y="37170"/>
                </a:lnTo>
                <a:lnTo>
                  <a:pt x="3297771" y="37170"/>
                </a:lnTo>
                <a:lnTo>
                  <a:pt x="3297771" y="199914"/>
                </a:lnTo>
                <a:lnTo>
                  <a:pt x="3284711" y="199914"/>
                </a:lnTo>
                <a:lnTo>
                  <a:pt x="3284711" y="37170"/>
                </a:lnTo>
                <a:lnTo>
                  <a:pt x="3220418" y="37170"/>
                </a:lnTo>
                <a:close/>
                <a:moveTo>
                  <a:pt x="2572271" y="26120"/>
                </a:moveTo>
                <a:lnTo>
                  <a:pt x="2584326" y="26120"/>
                </a:lnTo>
                <a:lnTo>
                  <a:pt x="2584326" y="102469"/>
                </a:lnTo>
                <a:lnTo>
                  <a:pt x="2692822" y="102469"/>
                </a:lnTo>
                <a:lnTo>
                  <a:pt x="2692822" y="26120"/>
                </a:lnTo>
                <a:lnTo>
                  <a:pt x="2705882" y="26120"/>
                </a:lnTo>
                <a:lnTo>
                  <a:pt x="2705882" y="199914"/>
                </a:lnTo>
                <a:lnTo>
                  <a:pt x="2692822" y="199914"/>
                </a:lnTo>
                <a:lnTo>
                  <a:pt x="2692822" y="112514"/>
                </a:lnTo>
                <a:lnTo>
                  <a:pt x="2584326" y="112514"/>
                </a:lnTo>
                <a:lnTo>
                  <a:pt x="2584326" y="199914"/>
                </a:lnTo>
                <a:lnTo>
                  <a:pt x="2572271" y="199914"/>
                </a:lnTo>
                <a:close/>
                <a:moveTo>
                  <a:pt x="3145855" y="25115"/>
                </a:moveTo>
                <a:cubicBezTo>
                  <a:pt x="3168625" y="25115"/>
                  <a:pt x="3185369" y="30138"/>
                  <a:pt x="3196084" y="40184"/>
                </a:cubicBezTo>
                <a:cubicBezTo>
                  <a:pt x="3205460" y="48890"/>
                  <a:pt x="3210148" y="60276"/>
                  <a:pt x="3210148" y="74340"/>
                </a:cubicBezTo>
                <a:cubicBezTo>
                  <a:pt x="3210148" y="89074"/>
                  <a:pt x="3205795" y="100794"/>
                  <a:pt x="3197089" y="109501"/>
                </a:cubicBezTo>
                <a:cubicBezTo>
                  <a:pt x="3185034" y="122225"/>
                  <a:pt x="3166951" y="128588"/>
                  <a:pt x="3142841" y="128588"/>
                </a:cubicBezTo>
                <a:cubicBezTo>
                  <a:pt x="3136813" y="128588"/>
                  <a:pt x="3132460" y="128588"/>
                  <a:pt x="3129781" y="128588"/>
                </a:cubicBezTo>
                <a:cubicBezTo>
                  <a:pt x="3125093" y="127918"/>
                  <a:pt x="3121075" y="127248"/>
                  <a:pt x="3117726" y="126579"/>
                </a:cubicBezTo>
                <a:lnTo>
                  <a:pt x="3117726" y="199914"/>
                </a:lnTo>
                <a:lnTo>
                  <a:pt x="3105671" y="199914"/>
                </a:lnTo>
                <a:lnTo>
                  <a:pt x="3105671" y="28129"/>
                </a:lnTo>
                <a:cubicBezTo>
                  <a:pt x="3111699" y="27459"/>
                  <a:pt x="3117726" y="26789"/>
                  <a:pt x="3123754" y="26120"/>
                </a:cubicBezTo>
                <a:cubicBezTo>
                  <a:pt x="3131121" y="25450"/>
                  <a:pt x="3138488" y="25115"/>
                  <a:pt x="3145855" y="25115"/>
                </a:cubicBezTo>
                <a:close/>
                <a:moveTo>
                  <a:pt x="3012505" y="25115"/>
                </a:moveTo>
                <a:cubicBezTo>
                  <a:pt x="3035275" y="25115"/>
                  <a:pt x="3052019" y="30138"/>
                  <a:pt x="3062734" y="40184"/>
                </a:cubicBezTo>
                <a:cubicBezTo>
                  <a:pt x="3072110" y="48890"/>
                  <a:pt x="3076798" y="60276"/>
                  <a:pt x="3076798" y="74340"/>
                </a:cubicBezTo>
                <a:cubicBezTo>
                  <a:pt x="3076798" y="89074"/>
                  <a:pt x="3072445" y="100794"/>
                  <a:pt x="3063739" y="109501"/>
                </a:cubicBezTo>
                <a:cubicBezTo>
                  <a:pt x="3051684" y="122225"/>
                  <a:pt x="3033601" y="128588"/>
                  <a:pt x="3009491" y="128588"/>
                </a:cubicBezTo>
                <a:cubicBezTo>
                  <a:pt x="3003463" y="128588"/>
                  <a:pt x="2999110" y="128588"/>
                  <a:pt x="2996431" y="128588"/>
                </a:cubicBezTo>
                <a:cubicBezTo>
                  <a:pt x="2991743" y="127918"/>
                  <a:pt x="2987725" y="127248"/>
                  <a:pt x="2984376" y="126579"/>
                </a:cubicBezTo>
                <a:lnTo>
                  <a:pt x="2984376" y="199914"/>
                </a:lnTo>
                <a:lnTo>
                  <a:pt x="2972321" y="199914"/>
                </a:lnTo>
                <a:lnTo>
                  <a:pt x="2972321" y="28129"/>
                </a:lnTo>
                <a:cubicBezTo>
                  <a:pt x="2978349" y="27459"/>
                  <a:pt x="2984376" y="26789"/>
                  <a:pt x="2990404" y="26120"/>
                </a:cubicBezTo>
                <a:cubicBezTo>
                  <a:pt x="2997771" y="25450"/>
                  <a:pt x="3005138" y="25115"/>
                  <a:pt x="3012505" y="25115"/>
                </a:cubicBezTo>
                <a:close/>
                <a:moveTo>
                  <a:pt x="2795439" y="25115"/>
                </a:moveTo>
                <a:cubicBezTo>
                  <a:pt x="2818210" y="25115"/>
                  <a:pt x="2834953" y="30138"/>
                  <a:pt x="2845668" y="40184"/>
                </a:cubicBezTo>
                <a:cubicBezTo>
                  <a:pt x="2853705" y="48221"/>
                  <a:pt x="2857723" y="58267"/>
                  <a:pt x="2857723" y="70322"/>
                </a:cubicBezTo>
                <a:cubicBezTo>
                  <a:pt x="2857723" y="93762"/>
                  <a:pt x="2846003" y="108831"/>
                  <a:pt x="2822563" y="115528"/>
                </a:cubicBezTo>
                <a:lnTo>
                  <a:pt x="2822563" y="116533"/>
                </a:lnTo>
                <a:cubicBezTo>
                  <a:pt x="2835957" y="121221"/>
                  <a:pt x="2844999" y="132941"/>
                  <a:pt x="2849687" y="151693"/>
                </a:cubicBezTo>
                <a:cubicBezTo>
                  <a:pt x="2855714" y="177813"/>
                  <a:pt x="2860402" y="193886"/>
                  <a:pt x="2863751" y="199914"/>
                </a:cubicBezTo>
                <a:lnTo>
                  <a:pt x="2850691" y="199914"/>
                </a:lnTo>
                <a:cubicBezTo>
                  <a:pt x="2848012" y="195895"/>
                  <a:pt x="2843994" y="182166"/>
                  <a:pt x="2838636" y="158726"/>
                </a:cubicBezTo>
                <a:cubicBezTo>
                  <a:pt x="2833278" y="134615"/>
                  <a:pt x="2819884" y="121891"/>
                  <a:pt x="2798453" y="120551"/>
                </a:cubicBezTo>
                <a:lnTo>
                  <a:pt x="2765301" y="120551"/>
                </a:lnTo>
                <a:lnTo>
                  <a:pt x="2765301" y="199914"/>
                </a:lnTo>
                <a:lnTo>
                  <a:pt x="2753246" y="199914"/>
                </a:lnTo>
                <a:lnTo>
                  <a:pt x="2753246" y="29133"/>
                </a:lnTo>
                <a:cubicBezTo>
                  <a:pt x="2765971" y="26455"/>
                  <a:pt x="2780035" y="25115"/>
                  <a:pt x="2795439" y="25115"/>
                </a:cubicBezTo>
                <a:close/>
                <a:moveTo>
                  <a:pt x="2085045" y="25115"/>
                </a:moveTo>
                <a:lnTo>
                  <a:pt x="2085045" y="67308"/>
                </a:lnTo>
                <a:lnTo>
                  <a:pt x="2239752" y="67308"/>
                </a:lnTo>
                <a:lnTo>
                  <a:pt x="2239752" y="25115"/>
                </a:lnTo>
                <a:close/>
                <a:moveTo>
                  <a:pt x="1591792" y="19088"/>
                </a:moveTo>
                <a:lnTo>
                  <a:pt x="1604851" y="19088"/>
                </a:lnTo>
                <a:lnTo>
                  <a:pt x="1553617" y="112514"/>
                </a:lnTo>
                <a:lnTo>
                  <a:pt x="1540558" y="112514"/>
                </a:lnTo>
                <a:close/>
                <a:moveTo>
                  <a:pt x="572617" y="19088"/>
                </a:moveTo>
                <a:lnTo>
                  <a:pt x="585676" y="19088"/>
                </a:lnTo>
                <a:lnTo>
                  <a:pt x="534442" y="112514"/>
                </a:lnTo>
                <a:lnTo>
                  <a:pt x="521382" y="112514"/>
                </a:lnTo>
                <a:close/>
                <a:moveTo>
                  <a:pt x="1696269" y="18083"/>
                </a:moveTo>
                <a:lnTo>
                  <a:pt x="1709329" y="18083"/>
                </a:lnTo>
                <a:lnTo>
                  <a:pt x="1758553" y="113519"/>
                </a:lnTo>
                <a:lnTo>
                  <a:pt x="1745494" y="113519"/>
                </a:lnTo>
                <a:close/>
                <a:moveTo>
                  <a:pt x="793626" y="18083"/>
                </a:moveTo>
                <a:lnTo>
                  <a:pt x="985503" y="18083"/>
                </a:lnTo>
                <a:lnTo>
                  <a:pt x="985503" y="26120"/>
                </a:lnTo>
                <a:lnTo>
                  <a:pt x="904131" y="83381"/>
                </a:lnTo>
                <a:lnTo>
                  <a:pt x="904131" y="114524"/>
                </a:lnTo>
                <a:lnTo>
                  <a:pt x="1001576" y="114524"/>
                </a:lnTo>
                <a:lnTo>
                  <a:pt x="1001576" y="124570"/>
                </a:lnTo>
                <a:lnTo>
                  <a:pt x="904131" y="124570"/>
                </a:lnTo>
                <a:lnTo>
                  <a:pt x="904131" y="215987"/>
                </a:lnTo>
                <a:lnTo>
                  <a:pt x="836824" y="215987"/>
                </a:lnTo>
                <a:lnTo>
                  <a:pt x="829792" y="206946"/>
                </a:lnTo>
                <a:lnTo>
                  <a:pt x="892076" y="206946"/>
                </a:lnTo>
                <a:lnTo>
                  <a:pt x="892076" y="124570"/>
                </a:lnTo>
                <a:lnTo>
                  <a:pt x="775544" y="124570"/>
                </a:lnTo>
                <a:lnTo>
                  <a:pt x="775544" y="114524"/>
                </a:lnTo>
                <a:lnTo>
                  <a:pt x="892076" y="114524"/>
                </a:lnTo>
                <a:lnTo>
                  <a:pt x="892076" y="78358"/>
                </a:lnTo>
                <a:lnTo>
                  <a:pt x="966416" y="27124"/>
                </a:lnTo>
                <a:lnTo>
                  <a:pt x="793626" y="27124"/>
                </a:lnTo>
                <a:close/>
                <a:moveTo>
                  <a:pt x="677094" y="18083"/>
                </a:moveTo>
                <a:lnTo>
                  <a:pt x="690154" y="18083"/>
                </a:lnTo>
                <a:lnTo>
                  <a:pt x="739378" y="113519"/>
                </a:lnTo>
                <a:lnTo>
                  <a:pt x="726319" y="113519"/>
                </a:lnTo>
                <a:close/>
                <a:moveTo>
                  <a:pt x="2072990" y="16074"/>
                </a:moveTo>
                <a:lnTo>
                  <a:pt x="2251807" y="16074"/>
                </a:lnTo>
                <a:lnTo>
                  <a:pt x="2251807" y="76349"/>
                </a:lnTo>
                <a:lnTo>
                  <a:pt x="2072990" y="76349"/>
                </a:lnTo>
                <a:close/>
                <a:moveTo>
                  <a:pt x="1193453" y="7032"/>
                </a:moveTo>
                <a:lnTo>
                  <a:pt x="1204504" y="7032"/>
                </a:lnTo>
                <a:lnTo>
                  <a:pt x="1203499" y="19088"/>
                </a:lnTo>
                <a:lnTo>
                  <a:pt x="1259756" y="19088"/>
                </a:lnTo>
                <a:lnTo>
                  <a:pt x="1259756" y="27124"/>
                </a:lnTo>
                <a:lnTo>
                  <a:pt x="1249710" y="27124"/>
                </a:lnTo>
                <a:lnTo>
                  <a:pt x="1249710" y="82377"/>
                </a:lnTo>
                <a:lnTo>
                  <a:pt x="1223591" y="148680"/>
                </a:lnTo>
                <a:cubicBezTo>
                  <a:pt x="1228279" y="158726"/>
                  <a:pt x="1233302" y="169943"/>
                  <a:pt x="1238660" y="182333"/>
                </a:cubicBezTo>
                <a:cubicBezTo>
                  <a:pt x="1244017" y="194723"/>
                  <a:pt x="1249040" y="205941"/>
                  <a:pt x="1253729" y="215987"/>
                </a:cubicBezTo>
                <a:lnTo>
                  <a:pt x="1241673" y="215987"/>
                </a:lnTo>
                <a:lnTo>
                  <a:pt x="1217563" y="164753"/>
                </a:lnTo>
                <a:cubicBezTo>
                  <a:pt x="1214215" y="173460"/>
                  <a:pt x="1210531" y="181999"/>
                  <a:pt x="1206513" y="190370"/>
                </a:cubicBezTo>
                <a:cubicBezTo>
                  <a:pt x="1202494" y="198742"/>
                  <a:pt x="1198811" y="207281"/>
                  <a:pt x="1195462" y="215987"/>
                </a:cubicBezTo>
                <a:lnTo>
                  <a:pt x="1183407" y="215987"/>
                </a:lnTo>
                <a:lnTo>
                  <a:pt x="1211536" y="149684"/>
                </a:lnTo>
                <a:cubicBezTo>
                  <a:pt x="1207517" y="140308"/>
                  <a:pt x="1203164" y="130430"/>
                  <a:pt x="1198476" y="120049"/>
                </a:cubicBezTo>
                <a:cubicBezTo>
                  <a:pt x="1193788" y="109668"/>
                  <a:pt x="1189770" y="99790"/>
                  <a:pt x="1186421" y="90413"/>
                </a:cubicBezTo>
                <a:lnTo>
                  <a:pt x="1198476" y="90413"/>
                </a:lnTo>
                <a:lnTo>
                  <a:pt x="1217563" y="135620"/>
                </a:lnTo>
                <a:cubicBezTo>
                  <a:pt x="1220912" y="126244"/>
                  <a:pt x="1224261" y="117203"/>
                  <a:pt x="1227609" y="108496"/>
                </a:cubicBezTo>
                <a:cubicBezTo>
                  <a:pt x="1230958" y="99790"/>
                  <a:pt x="1234306" y="90748"/>
                  <a:pt x="1237655" y="81372"/>
                </a:cubicBezTo>
                <a:lnTo>
                  <a:pt x="1237655" y="27124"/>
                </a:lnTo>
                <a:lnTo>
                  <a:pt x="1203499" y="27124"/>
                </a:lnTo>
                <a:cubicBezTo>
                  <a:pt x="1202159" y="36500"/>
                  <a:pt x="1200988" y="45542"/>
                  <a:pt x="1199983" y="54248"/>
                </a:cubicBezTo>
                <a:cubicBezTo>
                  <a:pt x="1198978" y="62955"/>
                  <a:pt x="1197806" y="71996"/>
                  <a:pt x="1196467" y="81372"/>
                </a:cubicBezTo>
                <a:lnTo>
                  <a:pt x="1185416" y="81372"/>
                </a:lnTo>
                <a:close/>
                <a:moveTo>
                  <a:pt x="1128155" y="7032"/>
                </a:moveTo>
                <a:lnTo>
                  <a:pt x="1140210" y="7032"/>
                </a:lnTo>
                <a:lnTo>
                  <a:pt x="1140210" y="70322"/>
                </a:lnTo>
                <a:lnTo>
                  <a:pt x="1162311" y="70322"/>
                </a:lnTo>
                <a:lnTo>
                  <a:pt x="1162311" y="19088"/>
                </a:lnTo>
                <a:lnTo>
                  <a:pt x="1173361" y="19088"/>
                </a:lnTo>
                <a:lnTo>
                  <a:pt x="1173361" y="79363"/>
                </a:lnTo>
                <a:lnTo>
                  <a:pt x="1093999" y="79363"/>
                </a:lnTo>
                <a:lnTo>
                  <a:pt x="1093999" y="19088"/>
                </a:lnTo>
                <a:lnTo>
                  <a:pt x="1106054" y="19088"/>
                </a:lnTo>
                <a:lnTo>
                  <a:pt x="1106054" y="70322"/>
                </a:lnTo>
                <a:lnTo>
                  <a:pt x="1128155" y="70322"/>
                </a:lnTo>
                <a:close/>
                <a:moveTo>
                  <a:pt x="1072902" y="7032"/>
                </a:moveTo>
                <a:lnTo>
                  <a:pt x="1085962" y="7032"/>
                </a:lnTo>
                <a:lnTo>
                  <a:pt x="1042765" y="78358"/>
                </a:lnTo>
                <a:lnTo>
                  <a:pt x="1029705" y="78358"/>
                </a:lnTo>
                <a:close/>
                <a:moveTo>
                  <a:pt x="1311511" y="6028"/>
                </a:moveTo>
                <a:lnTo>
                  <a:pt x="1323566" y="6028"/>
                </a:lnTo>
                <a:lnTo>
                  <a:pt x="1288405" y="106487"/>
                </a:lnTo>
                <a:lnTo>
                  <a:pt x="1276350" y="106487"/>
                </a:lnTo>
                <a:close/>
                <a:moveTo>
                  <a:pt x="369689" y="6028"/>
                </a:moveTo>
                <a:lnTo>
                  <a:pt x="382749" y="6028"/>
                </a:lnTo>
                <a:lnTo>
                  <a:pt x="391790" y="30138"/>
                </a:lnTo>
                <a:lnTo>
                  <a:pt x="481199" y="30138"/>
                </a:lnTo>
                <a:lnTo>
                  <a:pt x="481199" y="39179"/>
                </a:lnTo>
                <a:lnTo>
                  <a:pt x="373708" y="39179"/>
                </a:lnTo>
                <a:cubicBezTo>
                  <a:pt x="366341" y="47216"/>
                  <a:pt x="359141" y="55755"/>
                  <a:pt x="352109" y="64796"/>
                </a:cubicBezTo>
                <a:cubicBezTo>
                  <a:pt x="345077" y="73838"/>
                  <a:pt x="338212" y="82042"/>
                  <a:pt x="331515" y="89409"/>
                </a:cubicBezTo>
                <a:lnTo>
                  <a:pt x="331515" y="198909"/>
                </a:lnTo>
                <a:cubicBezTo>
                  <a:pt x="340891" y="194891"/>
                  <a:pt x="350602" y="190872"/>
                  <a:pt x="360648" y="186854"/>
                </a:cubicBezTo>
                <a:cubicBezTo>
                  <a:pt x="370694" y="182836"/>
                  <a:pt x="380405" y="178817"/>
                  <a:pt x="389781" y="174799"/>
                </a:cubicBezTo>
                <a:lnTo>
                  <a:pt x="389781" y="184845"/>
                </a:lnTo>
                <a:lnTo>
                  <a:pt x="300373" y="221010"/>
                </a:lnTo>
                <a:lnTo>
                  <a:pt x="300373" y="210964"/>
                </a:lnTo>
                <a:lnTo>
                  <a:pt x="319460" y="203932"/>
                </a:lnTo>
                <a:lnTo>
                  <a:pt x="318455" y="203932"/>
                </a:lnTo>
                <a:lnTo>
                  <a:pt x="318455" y="106487"/>
                </a:lnTo>
                <a:cubicBezTo>
                  <a:pt x="311088" y="115863"/>
                  <a:pt x="302717" y="125909"/>
                  <a:pt x="293341" y="136625"/>
                </a:cubicBezTo>
                <a:cubicBezTo>
                  <a:pt x="283965" y="147340"/>
                  <a:pt x="275593" y="157386"/>
                  <a:pt x="268226" y="166762"/>
                </a:cubicBezTo>
                <a:lnTo>
                  <a:pt x="268226" y="147675"/>
                </a:lnTo>
                <a:lnTo>
                  <a:pt x="358639" y="39179"/>
                </a:lnTo>
                <a:lnTo>
                  <a:pt x="262199" y="39179"/>
                </a:lnTo>
                <a:lnTo>
                  <a:pt x="262199" y="30138"/>
                </a:lnTo>
                <a:lnTo>
                  <a:pt x="378731" y="30138"/>
                </a:lnTo>
                <a:cubicBezTo>
                  <a:pt x="377391" y="26789"/>
                  <a:pt x="375884" y="22771"/>
                  <a:pt x="374210" y="18083"/>
                </a:cubicBezTo>
                <a:cubicBezTo>
                  <a:pt x="372536" y="13395"/>
                  <a:pt x="371029" y="9377"/>
                  <a:pt x="369689" y="6028"/>
                </a:cubicBezTo>
                <a:close/>
                <a:moveTo>
                  <a:pt x="1411970" y="4019"/>
                </a:moveTo>
                <a:lnTo>
                  <a:pt x="1425030" y="4019"/>
                </a:lnTo>
                <a:lnTo>
                  <a:pt x="1433066" y="20092"/>
                </a:lnTo>
                <a:lnTo>
                  <a:pt x="1507406" y="20092"/>
                </a:lnTo>
                <a:lnTo>
                  <a:pt x="1507406" y="29133"/>
                </a:lnTo>
                <a:lnTo>
                  <a:pt x="1336626" y="29133"/>
                </a:lnTo>
                <a:lnTo>
                  <a:pt x="1336626" y="20092"/>
                </a:lnTo>
                <a:lnTo>
                  <a:pt x="1420007" y="20092"/>
                </a:lnTo>
                <a:cubicBezTo>
                  <a:pt x="1418667" y="18753"/>
                  <a:pt x="1417160" y="16074"/>
                  <a:pt x="1415486" y="12055"/>
                </a:cubicBezTo>
                <a:cubicBezTo>
                  <a:pt x="1413812" y="8037"/>
                  <a:pt x="1412640" y="5358"/>
                  <a:pt x="1411970" y="4019"/>
                </a:cubicBezTo>
                <a:close/>
                <a:moveTo>
                  <a:pt x="81372" y="2010"/>
                </a:moveTo>
                <a:lnTo>
                  <a:pt x="94432" y="2010"/>
                </a:lnTo>
                <a:lnTo>
                  <a:pt x="79363" y="26120"/>
                </a:lnTo>
                <a:lnTo>
                  <a:pt x="223019" y="26120"/>
                </a:lnTo>
                <a:lnTo>
                  <a:pt x="223019" y="35161"/>
                </a:lnTo>
                <a:lnTo>
                  <a:pt x="74340" y="35161"/>
                </a:lnTo>
                <a:cubicBezTo>
                  <a:pt x="69652" y="43867"/>
                  <a:pt x="64629" y="52909"/>
                  <a:pt x="59271" y="62285"/>
                </a:cubicBezTo>
                <a:cubicBezTo>
                  <a:pt x="53913" y="71661"/>
                  <a:pt x="48890" y="80702"/>
                  <a:pt x="44202" y="89409"/>
                </a:cubicBezTo>
                <a:lnTo>
                  <a:pt x="112515" y="89409"/>
                </a:lnTo>
                <a:lnTo>
                  <a:pt x="112515" y="56257"/>
                </a:lnTo>
                <a:lnTo>
                  <a:pt x="124570" y="56257"/>
                </a:lnTo>
                <a:lnTo>
                  <a:pt x="124570" y="89409"/>
                </a:lnTo>
                <a:lnTo>
                  <a:pt x="208955" y="89409"/>
                </a:lnTo>
                <a:lnTo>
                  <a:pt x="207951" y="204937"/>
                </a:lnTo>
                <a:lnTo>
                  <a:pt x="173794" y="204937"/>
                </a:lnTo>
                <a:lnTo>
                  <a:pt x="168771" y="195895"/>
                </a:lnTo>
                <a:lnTo>
                  <a:pt x="196900" y="195895"/>
                </a:lnTo>
                <a:lnTo>
                  <a:pt x="196900" y="98450"/>
                </a:lnTo>
                <a:lnTo>
                  <a:pt x="124570" y="98450"/>
                </a:lnTo>
                <a:lnTo>
                  <a:pt x="124570" y="216992"/>
                </a:lnTo>
                <a:lnTo>
                  <a:pt x="112515" y="216992"/>
                </a:lnTo>
                <a:lnTo>
                  <a:pt x="112515" y="98450"/>
                </a:lnTo>
                <a:lnTo>
                  <a:pt x="46212" y="98450"/>
                </a:lnTo>
                <a:lnTo>
                  <a:pt x="46212" y="206946"/>
                </a:lnTo>
                <a:lnTo>
                  <a:pt x="34156" y="206946"/>
                </a:lnTo>
                <a:lnTo>
                  <a:pt x="34156" y="106487"/>
                </a:lnTo>
                <a:cubicBezTo>
                  <a:pt x="30808" y="113184"/>
                  <a:pt x="27292" y="119881"/>
                  <a:pt x="23608" y="126579"/>
                </a:cubicBezTo>
                <a:cubicBezTo>
                  <a:pt x="19925" y="133276"/>
                  <a:pt x="16409" y="139973"/>
                  <a:pt x="13060" y="146670"/>
                </a:cubicBezTo>
                <a:lnTo>
                  <a:pt x="0" y="146670"/>
                </a:lnTo>
                <a:lnTo>
                  <a:pt x="61281" y="35161"/>
                </a:lnTo>
                <a:lnTo>
                  <a:pt x="5023" y="35161"/>
                </a:lnTo>
                <a:lnTo>
                  <a:pt x="5023" y="26120"/>
                </a:lnTo>
                <a:lnTo>
                  <a:pt x="67308" y="26120"/>
                </a:lnTo>
                <a:cubicBezTo>
                  <a:pt x="69317" y="22771"/>
                  <a:pt x="71661" y="18753"/>
                  <a:pt x="74340" y="14065"/>
                </a:cubicBezTo>
                <a:cubicBezTo>
                  <a:pt x="77019" y="9377"/>
                  <a:pt x="79363" y="5358"/>
                  <a:pt x="81372" y="2010"/>
                </a:cubicBezTo>
                <a:close/>
                <a:moveTo>
                  <a:pt x="1905224" y="0"/>
                </a:moveTo>
                <a:lnTo>
                  <a:pt x="2013719" y="67308"/>
                </a:lnTo>
                <a:lnTo>
                  <a:pt x="2013719" y="79363"/>
                </a:lnTo>
                <a:lnTo>
                  <a:pt x="1905224" y="13060"/>
                </a:lnTo>
                <a:lnTo>
                  <a:pt x="1797732" y="77354"/>
                </a:lnTo>
                <a:lnTo>
                  <a:pt x="1797732" y="65299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 userDrawn="1"/>
        </p:nvSpPr>
        <p:spPr>
          <a:xfrm>
            <a:off x="1162665" y="2505184"/>
            <a:ext cx="3287315" cy="2503289"/>
          </a:xfrm>
          <a:custGeom>
            <a:avLst/>
            <a:gdLst/>
            <a:ahLst/>
            <a:cxnLst/>
            <a:rect l="l" t="t" r="r" b="b"/>
            <a:pathLst>
              <a:path w="3287315" h="2503289">
                <a:moveTo>
                  <a:pt x="946695" y="2070645"/>
                </a:moveTo>
                <a:lnTo>
                  <a:pt x="946695" y="2134269"/>
                </a:lnTo>
                <a:lnTo>
                  <a:pt x="1252091" y="2134269"/>
                </a:lnTo>
                <a:lnTo>
                  <a:pt x="1252091" y="2070645"/>
                </a:lnTo>
                <a:close/>
                <a:moveTo>
                  <a:pt x="946695" y="1867049"/>
                </a:moveTo>
                <a:lnTo>
                  <a:pt x="946695" y="1930673"/>
                </a:lnTo>
                <a:lnTo>
                  <a:pt x="1252091" y="1930673"/>
                </a:lnTo>
                <a:lnTo>
                  <a:pt x="1252091" y="1867049"/>
                </a:lnTo>
                <a:close/>
                <a:moveTo>
                  <a:pt x="692199" y="1714351"/>
                </a:moveTo>
                <a:lnTo>
                  <a:pt x="1506587" y="1714351"/>
                </a:lnTo>
                <a:lnTo>
                  <a:pt x="1506587" y="2293330"/>
                </a:lnTo>
                <a:cubicBezTo>
                  <a:pt x="1510828" y="2433302"/>
                  <a:pt x="1445083" y="2501168"/>
                  <a:pt x="1309352" y="2496926"/>
                </a:cubicBezTo>
                <a:lnTo>
                  <a:pt x="1137567" y="2496926"/>
                </a:lnTo>
                <a:lnTo>
                  <a:pt x="1137567" y="2344229"/>
                </a:lnTo>
                <a:lnTo>
                  <a:pt x="1194829" y="2344229"/>
                </a:lnTo>
                <a:cubicBezTo>
                  <a:pt x="1237245" y="2348470"/>
                  <a:pt x="1256332" y="2327262"/>
                  <a:pt x="1252091" y="2280605"/>
                </a:cubicBezTo>
                <a:lnTo>
                  <a:pt x="1252091" y="2274242"/>
                </a:lnTo>
                <a:lnTo>
                  <a:pt x="946695" y="2274242"/>
                </a:lnTo>
                <a:lnTo>
                  <a:pt x="946695" y="2503289"/>
                </a:lnTo>
                <a:lnTo>
                  <a:pt x="692199" y="2503289"/>
                </a:lnTo>
                <a:close/>
                <a:moveTo>
                  <a:pt x="68684" y="1129010"/>
                </a:moveTo>
                <a:lnTo>
                  <a:pt x="208657" y="1129010"/>
                </a:lnTo>
                <a:cubicBezTo>
                  <a:pt x="221381" y="1252016"/>
                  <a:pt x="238348" y="1355936"/>
                  <a:pt x="259556" y="1440768"/>
                </a:cubicBezTo>
                <a:lnTo>
                  <a:pt x="119583" y="1440768"/>
                </a:lnTo>
                <a:cubicBezTo>
                  <a:pt x="94133" y="1355936"/>
                  <a:pt x="77167" y="1252016"/>
                  <a:pt x="68684" y="1129010"/>
                </a:cubicBezTo>
                <a:close/>
                <a:moveTo>
                  <a:pt x="1786532" y="1071748"/>
                </a:moveTo>
                <a:lnTo>
                  <a:pt x="2028304" y="1071748"/>
                </a:lnTo>
                <a:cubicBezTo>
                  <a:pt x="2079203" y="1169305"/>
                  <a:pt x="2115257" y="1275345"/>
                  <a:pt x="2136465" y="1389868"/>
                </a:cubicBezTo>
                <a:lnTo>
                  <a:pt x="1881968" y="1389868"/>
                </a:lnTo>
                <a:cubicBezTo>
                  <a:pt x="1865002" y="1288070"/>
                  <a:pt x="1833190" y="1182030"/>
                  <a:pt x="1786532" y="1071748"/>
                </a:cubicBezTo>
                <a:close/>
                <a:moveTo>
                  <a:pt x="259556" y="1039936"/>
                </a:moveTo>
                <a:lnTo>
                  <a:pt x="469515" y="1039936"/>
                </a:lnTo>
                <a:lnTo>
                  <a:pt x="469515" y="1421680"/>
                </a:lnTo>
                <a:cubicBezTo>
                  <a:pt x="490723" y="1328365"/>
                  <a:pt x="505569" y="1230808"/>
                  <a:pt x="514052" y="1129010"/>
                </a:cubicBezTo>
                <a:lnTo>
                  <a:pt x="654025" y="1129010"/>
                </a:lnTo>
                <a:cubicBezTo>
                  <a:pt x="645541" y="1281708"/>
                  <a:pt x="628575" y="1385627"/>
                  <a:pt x="603126" y="1440768"/>
                </a:cubicBezTo>
                <a:lnTo>
                  <a:pt x="469515" y="1440768"/>
                </a:lnTo>
                <a:lnTo>
                  <a:pt x="469515" y="1491667"/>
                </a:lnTo>
                <a:lnTo>
                  <a:pt x="622213" y="1491667"/>
                </a:lnTo>
                <a:lnTo>
                  <a:pt x="622213" y="1663452"/>
                </a:lnTo>
                <a:lnTo>
                  <a:pt x="475877" y="1663452"/>
                </a:lnTo>
                <a:cubicBezTo>
                  <a:pt x="509810" y="1761009"/>
                  <a:pt x="560710" y="1856445"/>
                  <a:pt x="628575" y="1949760"/>
                </a:cubicBezTo>
                <a:lnTo>
                  <a:pt x="628575" y="2185169"/>
                </a:lnTo>
                <a:cubicBezTo>
                  <a:pt x="564951" y="2121545"/>
                  <a:pt x="511931" y="2060041"/>
                  <a:pt x="469515" y="2000659"/>
                </a:cubicBezTo>
                <a:lnTo>
                  <a:pt x="469515" y="2503289"/>
                </a:lnTo>
                <a:lnTo>
                  <a:pt x="259556" y="2503289"/>
                </a:lnTo>
                <a:lnTo>
                  <a:pt x="259556" y="2070645"/>
                </a:lnTo>
                <a:cubicBezTo>
                  <a:pt x="212898" y="2163961"/>
                  <a:pt x="151395" y="2253034"/>
                  <a:pt x="75046" y="2337866"/>
                </a:cubicBezTo>
                <a:lnTo>
                  <a:pt x="75046" y="2102457"/>
                </a:lnTo>
                <a:cubicBezTo>
                  <a:pt x="142912" y="1979451"/>
                  <a:pt x="198053" y="1833116"/>
                  <a:pt x="240469" y="1663452"/>
                </a:cubicBezTo>
                <a:lnTo>
                  <a:pt x="94133" y="1663452"/>
                </a:lnTo>
                <a:lnTo>
                  <a:pt x="94133" y="1491667"/>
                </a:lnTo>
                <a:lnTo>
                  <a:pt x="259556" y="1491667"/>
                </a:lnTo>
                <a:lnTo>
                  <a:pt x="259556" y="1440768"/>
                </a:lnTo>
                <a:close/>
                <a:moveTo>
                  <a:pt x="2550021" y="1033574"/>
                </a:moveTo>
                <a:lnTo>
                  <a:pt x="2810879" y="1033574"/>
                </a:lnTo>
                <a:lnTo>
                  <a:pt x="2810879" y="1186272"/>
                </a:lnTo>
                <a:lnTo>
                  <a:pt x="3109912" y="1186272"/>
                </a:lnTo>
                <a:lnTo>
                  <a:pt x="3109912" y="1370781"/>
                </a:lnTo>
                <a:lnTo>
                  <a:pt x="2810879" y="1370781"/>
                </a:lnTo>
                <a:lnTo>
                  <a:pt x="2810879" y="1568016"/>
                </a:lnTo>
                <a:lnTo>
                  <a:pt x="3154449" y="1568016"/>
                </a:lnTo>
                <a:lnTo>
                  <a:pt x="3154449" y="1746163"/>
                </a:lnTo>
                <a:lnTo>
                  <a:pt x="2919040" y="1746163"/>
                </a:lnTo>
                <a:lnTo>
                  <a:pt x="2919040" y="2000659"/>
                </a:lnTo>
                <a:cubicBezTo>
                  <a:pt x="2914798" y="2047317"/>
                  <a:pt x="2931765" y="2068525"/>
                  <a:pt x="2969939" y="2064283"/>
                </a:cubicBezTo>
                <a:lnTo>
                  <a:pt x="2982664" y="2064283"/>
                </a:lnTo>
                <a:cubicBezTo>
                  <a:pt x="3012355" y="2064283"/>
                  <a:pt x="3027201" y="2045196"/>
                  <a:pt x="3027201" y="2007021"/>
                </a:cubicBezTo>
                <a:lnTo>
                  <a:pt x="3027201" y="1975209"/>
                </a:lnTo>
                <a:lnTo>
                  <a:pt x="3186261" y="1975209"/>
                </a:lnTo>
                <a:lnTo>
                  <a:pt x="3186261" y="2045196"/>
                </a:lnTo>
                <a:cubicBezTo>
                  <a:pt x="3186261" y="2172444"/>
                  <a:pt x="3128999" y="2236068"/>
                  <a:pt x="3014476" y="2236068"/>
                </a:cubicBezTo>
                <a:lnTo>
                  <a:pt x="2868141" y="2236068"/>
                </a:lnTo>
                <a:cubicBezTo>
                  <a:pt x="2736651" y="2240310"/>
                  <a:pt x="2673027" y="2170323"/>
                  <a:pt x="2677269" y="2026109"/>
                </a:cubicBezTo>
                <a:lnTo>
                  <a:pt x="2677269" y="1746163"/>
                </a:lnTo>
                <a:lnTo>
                  <a:pt x="2600920" y="1746163"/>
                </a:lnTo>
                <a:cubicBezTo>
                  <a:pt x="2600920" y="2009142"/>
                  <a:pt x="2456705" y="2180927"/>
                  <a:pt x="2168277" y="2261518"/>
                </a:cubicBezTo>
                <a:cubicBezTo>
                  <a:pt x="2202209" y="2286967"/>
                  <a:pt x="2244625" y="2299692"/>
                  <a:pt x="2295525" y="2299692"/>
                </a:cubicBezTo>
                <a:lnTo>
                  <a:pt x="3198986" y="2299692"/>
                </a:lnTo>
                <a:lnTo>
                  <a:pt x="3198986" y="2477839"/>
                </a:lnTo>
                <a:lnTo>
                  <a:pt x="2263713" y="2477839"/>
                </a:lnTo>
                <a:cubicBezTo>
                  <a:pt x="2149189" y="2477839"/>
                  <a:pt x="2064357" y="2443906"/>
                  <a:pt x="2009216" y="2376041"/>
                </a:cubicBezTo>
                <a:cubicBezTo>
                  <a:pt x="1941351" y="2452389"/>
                  <a:pt x="1841673" y="2494805"/>
                  <a:pt x="1710183" y="2503289"/>
                </a:cubicBezTo>
                <a:lnTo>
                  <a:pt x="1710183" y="2350591"/>
                </a:lnTo>
                <a:cubicBezTo>
                  <a:pt x="1795015" y="2329383"/>
                  <a:pt x="1835311" y="2274242"/>
                  <a:pt x="1831069" y="2185169"/>
                </a:cubicBezTo>
                <a:lnTo>
                  <a:pt x="1831069" y="1676177"/>
                </a:lnTo>
                <a:lnTo>
                  <a:pt x="1710183" y="1676177"/>
                </a:lnTo>
                <a:lnTo>
                  <a:pt x="1710183" y="1498029"/>
                </a:lnTo>
                <a:lnTo>
                  <a:pt x="2098290" y="1498029"/>
                </a:lnTo>
                <a:lnTo>
                  <a:pt x="2098290" y="2102457"/>
                </a:lnTo>
                <a:cubicBezTo>
                  <a:pt x="2102532" y="2170323"/>
                  <a:pt x="2123740" y="2223343"/>
                  <a:pt x="2161914" y="2261518"/>
                </a:cubicBezTo>
                <a:lnTo>
                  <a:pt x="2161914" y="2115182"/>
                </a:lnTo>
                <a:cubicBezTo>
                  <a:pt x="2289162" y="2030350"/>
                  <a:pt x="2354907" y="1907344"/>
                  <a:pt x="2359149" y="1746163"/>
                </a:cubicBezTo>
                <a:lnTo>
                  <a:pt x="2155552" y="1746163"/>
                </a:lnTo>
                <a:lnTo>
                  <a:pt x="2155552" y="1568016"/>
                </a:lnTo>
                <a:lnTo>
                  <a:pt x="2550021" y="1568016"/>
                </a:lnTo>
                <a:lnTo>
                  <a:pt x="2550021" y="1370781"/>
                </a:lnTo>
                <a:lnTo>
                  <a:pt x="2403685" y="1370781"/>
                </a:lnTo>
                <a:cubicBezTo>
                  <a:pt x="2357028" y="1438647"/>
                  <a:pt x="2274317" y="1489546"/>
                  <a:pt x="2155552" y="1523479"/>
                </a:cubicBezTo>
                <a:lnTo>
                  <a:pt x="2155552" y="1396231"/>
                </a:lnTo>
                <a:cubicBezTo>
                  <a:pt x="2231901" y="1302916"/>
                  <a:pt x="2272196" y="1194755"/>
                  <a:pt x="2276437" y="1071748"/>
                </a:cubicBezTo>
                <a:lnTo>
                  <a:pt x="2492759" y="1071748"/>
                </a:lnTo>
                <a:cubicBezTo>
                  <a:pt x="2492759" y="1114164"/>
                  <a:pt x="2488517" y="1152339"/>
                  <a:pt x="2480034" y="1186272"/>
                </a:cubicBezTo>
                <a:lnTo>
                  <a:pt x="2550021" y="1186272"/>
                </a:lnTo>
                <a:close/>
                <a:moveTo>
                  <a:pt x="972145" y="1033574"/>
                </a:moveTo>
                <a:lnTo>
                  <a:pt x="1220279" y="1033574"/>
                </a:lnTo>
                <a:lnTo>
                  <a:pt x="1220279" y="1103560"/>
                </a:lnTo>
                <a:lnTo>
                  <a:pt x="1538399" y="1103560"/>
                </a:lnTo>
                <a:lnTo>
                  <a:pt x="1538399" y="1249896"/>
                </a:lnTo>
                <a:lnTo>
                  <a:pt x="1220279" y="1249896"/>
                </a:lnTo>
                <a:lnTo>
                  <a:pt x="1220279" y="1307157"/>
                </a:lnTo>
                <a:lnTo>
                  <a:pt x="1506587" y="1307157"/>
                </a:lnTo>
                <a:lnTo>
                  <a:pt x="1506587" y="1453492"/>
                </a:lnTo>
                <a:lnTo>
                  <a:pt x="1220279" y="1453492"/>
                </a:lnTo>
                <a:lnTo>
                  <a:pt x="1220279" y="1517117"/>
                </a:lnTo>
                <a:lnTo>
                  <a:pt x="1563848" y="1517117"/>
                </a:lnTo>
                <a:lnTo>
                  <a:pt x="1563848" y="1663452"/>
                </a:lnTo>
                <a:lnTo>
                  <a:pt x="654025" y="1663452"/>
                </a:lnTo>
                <a:lnTo>
                  <a:pt x="654025" y="1517117"/>
                </a:lnTo>
                <a:lnTo>
                  <a:pt x="972145" y="1517117"/>
                </a:lnTo>
                <a:lnTo>
                  <a:pt x="972145" y="1453492"/>
                </a:lnTo>
                <a:lnTo>
                  <a:pt x="698562" y="1453492"/>
                </a:lnTo>
                <a:lnTo>
                  <a:pt x="698562" y="1307157"/>
                </a:lnTo>
                <a:lnTo>
                  <a:pt x="972145" y="1307157"/>
                </a:lnTo>
                <a:lnTo>
                  <a:pt x="972145" y="1249896"/>
                </a:lnTo>
                <a:lnTo>
                  <a:pt x="679474" y="1249896"/>
                </a:lnTo>
                <a:lnTo>
                  <a:pt x="679474" y="1103560"/>
                </a:lnTo>
                <a:lnTo>
                  <a:pt x="972145" y="1103560"/>
                </a:lnTo>
                <a:close/>
                <a:moveTo>
                  <a:pt x="1319510" y="507504"/>
                </a:moveTo>
                <a:lnTo>
                  <a:pt x="1457027" y="507504"/>
                </a:lnTo>
                <a:cubicBezTo>
                  <a:pt x="1478855" y="572988"/>
                  <a:pt x="1522511" y="619918"/>
                  <a:pt x="1587996" y="648295"/>
                </a:cubicBezTo>
                <a:lnTo>
                  <a:pt x="1587996" y="720328"/>
                </a:lnTo>
                <a:cubicBezTo>
                  <a:pt x="1446113" y="698500"/>
                  <a:pt x="1356617" y="627558"/>
                  <a:pt x="1319510" y="507504"/>
                </a:cubicBezTo>
                <a:close/>
                <a:moveTo>
                  <a:pt x="972442" y="507504"/>
                </a:moveTo>
                <a:lnTo>
                  <a:pt x="1109960" y="507504"/>
                </a:lnTo>
                <a:cubicBezTo>
                  <a:pt x="1072852" y="627558"/>
                  <a:pt x="983357" y="698500"/>
                  <a:pt x="841474" y="720328"/>
                </a:cubicBezTo>
                <a:lnTo>
                  <a:pt x="841474" y="648295"/>
                </a:lnTo>
                <a:cubicBezTo>
                  <a:pt x="906958" y="619918"/>
                  <a:pt x="950614" y="572988"/>
                  <a:pt x="972442" y="507504"/>
                </a:cubicBezTo>
                <a:close/>
                <a:moveTo>
                  <a:pt x="3159621" y="409277"/>
                </a:moveTo>
                <a:lnTo>
                  <a:pt x="3287315" y="409277"/>
                </a:lnTo>
                <a:cubicBezTo>
                  <a:pt x="3248025" y="579536"/>
                  <a:pt x="3124695" y="691951"/>
                  <a:pt x="2917328" y="746522"/>
                </a:cubicBezTo>
                <a:lnTo>
                  <a:pt x="2917328" y="664666"/>
                </a:lnTo>
                <a:cubicBezTo>
                  <a:pt x="3039566" y="603547"/>
                  <a:pt x="3120330" y="518418"/>
                  <a:pt x="3159621" y="409277"/>
                </a:cubicBezTo>
                <a:close/>
                <a:moveTo>
                  <a:pt x="3146524" y="206276"/>
                </a:moveTo>
                <a:lnTo>
                  <a:pt x="3277493" y="206276"/>
                </a:lnTo>
                <a:cubicBezTo>
                  <a:pt x="3227288" y="350341"/>
                  <a:pt x="3114873" y="446385"/>
                  <a:pt x="2940248" y="494407"/>
                </a:cubicBezTo>
                <a:lnTo>
                  <a:pt x="2940248" y="409277"/>
                </a:lnTo>
                <a:cubicBezTo>
                  <a:pt x="3034109" y="361255"/>
                  <a:pt x="3102868" y="293588"/>
                  <a:pt x="3146524" y="206276"/>
                </a:cubicBezTo>
                <a:close/>
                <a:moveTo>
                  <a:pt x="1980902" y="206276"/>
                </a:moveTo>
                <a:cubicBezTo>
                  <a:pt x="1978719" y="208458"/>
                  <a:pt x="1975445" y="210641"/>
                  <a:pt x="1971079" y="212824"/>
                </a:cubicBezTo>
                <a:cubicBezTo>
                  <a:pt x="1962348" y="219372"/>
                  <a:pt x="1955799" y="223738"/>
                  <a:pt x="1951434" y="225921"/>
                </a:cubicBezTo>
                <a:lnTo>
                  <a:pt x="2000547" y="225921"/>
                </a:lnTo>
                <a:cubicBezTo>
                  <a:pt x="2020192" y="243383"/>
                  <a:pt x="2039838" y="257572"/>
                  <a:pt x="2059483" y="268486"/>
                </a:cubicBezTo>
                <a:cubicBezTo>
                  <a:pt x="2083494" y="251023"/>
                  <a:pt x="2105322" y="230286"/>
                  <a:pt x="2124968" y="206276"/>
                </a:cubicBezTo>
                <a:close/>
                <a:moveTo>
                  <a:pt x="2704504" y="114597"/>
                </a:moveTo>
                <a:lnTo>
                  <a:pt x="2704504" y="301228"/>
                </a:lnTo>
                <a:lnTo>
                  <a:pt x="2766714" y="301228"/>
                </a:lnTo>
                <a:lnTo>
                  <a:pt x="2766714" y="114597"/>
                </a:lnTo>
                <a:close/>
                <a:moveTo>
                  <a:pt x="1921966" y="114597"/>
                </a:moveTo>
                <a:lnTo>
                  <a:pt x="2036564" y="114597"/>
                </a:lnTo>
                <a:cubicBezTo>
                  <a:pt x="2034381" y="121146"/>
                  <a:pt x="2031106" y="127694"/>
                  <a:pt x="2026741" y="134243"/>
                </a:cubicBezTo>
                <a:lnTo>
                  <a:pt x="2259211" y="134243"/>
                </a:lnTo>
                <a:lnTo>
                  <a:pt x="2259211" y="206276"/>
                </a:lnTo>
                <a:cubicBezTo>
                  <a:pt x="2230834" y="252115"/>
                  <a:pt x="2197000" y="289222"/>
                  <a:pt x="2157710" y="317599"/>
                </a:cubicBezTo>
                <a:cubicBezTo>
                  <a:pt x="2190452" y="326330"/>
                  <a:pt x="2227560" y="333970"/>
                  <a:pt x="2269033" y="340518"/>
                </a:cubicBezTo>
                <a:lnTo>
                  <a:pt x="2269033" y="409277"/>
                </a:lnTo>
                <a:cubicBezTo>
                  <a:pt x="2186086" y="402729"/>
                  <a:pt x="2116236" y="388540"/>
                  <a:pt x="2059483" y="366712"/>
                </a:cubicBezTo>
                <a:cubicBezTo>
                  <a:pt x="2033289" y="377626"/>
                  <a:pt x="2003821" y="386358"/>
                  <a:pt x="1971079" y="392906"/>
                </a:cubicBezTo>
                <a:cubicBezTo>
                  <a:pt x="2056209" y="395089"/>
                  <a:pt x="2135881" y="406003"/>
                  <a:pt x="2210097" y="425648"/>
                </a:cubicBezTo>
                <a:lnTo>
                  <a:pt x="2210097" y="514052"/>
                </a:lnTo>
                <a:cubicBezTo>
                  <a:pt x="2120602" y="487858"/>
                  <a:pt x="2020192" y="470396"/>
                  <a:pt x="1908869" y="461665"/>
                </a:cubicBezTo>
                <a:lnTo>
                  <a:pt x="1908869" y="406003"/>
                </a:lnTo>
                <a:cubicBezTo>
                  <a:pt x="1902321" y="408186"/>
                  <a:pt x="1891407" y="409277"/>
                  <a:pt x="1876127" y="409277"/>
                </a:cubicBezTo>
                <a:cubicBezTo>
                  <a:pt x="1860847" y="411460"/>
                  <a:pt x="1848842" y="412551"/>
                  <a:pt x="1840110" y="412551"/>
                </a:cubicBezTo>
                <a:lnTo>
                  <a:pt x="1840110" y="343793"/>
                </a:lnTo>
                <a:cubicBezTo>
                  <a:pt x="1888132" y="337244"/>
                  <a:pt x="1928514" y="328513"/>
                  <a:pt x="1961256" y="317599"/>
                </a:cubicBezTo>
                <a:cubicBezTo>
                  <a:pt x="1935063" y="297954"/>
                  <a:pt x="1909960" y="276126"/>
                  <a:pt x="1885949" y="252115"/>
                </a:cubicBezTo>
                <a:cubicBezTo>
                  <a:pt x="1872853" y="256480"/>
                  <a:pt x="1857573" y="258663"/>
                  <a:pt x="1840110" y="258663"/>
                </a:cubicBezTo>
                <a:lnTo>
                  <a:pt x="1840110" y="199727"/>
                </a:lnTo>
                <a:cubicBezTo>
                  <a:pt x="1877218" y="186630"/>
                  <a:pt x="1904503" y="158254"/>
                  <a:pt x="1921966" y="114597"/>
                </a:cubicBezTo>
                <a:close/>
                <a:moveTo>
                  <a:pt x="1827014" y="98226"/>
                </a:moveTo>
                <a:lnTo>
                  <a:pt x="1827014" y="645021"/>
                </a:lnTo>
                <a:lnTo>
                  <a:pt x="2233017" y="645021"/>
                </a:lnTo>
                <a:lnTo>
                  <a:pt x="2235561" y="644814"/>
                </a:lnTo>
                <a:lnTo>
                  <a:pt x="2155254" y="622101"/>
                </a:lnTo>
                <a:cubicBezTo>
                  <a:pt x="2070124" y="600819"/>
                  <a:pt x="1972716" y="584448"/>
                  <a:pt x="1863030" y="572988"/>
                </a:cubicBezTo>
                <a:lnTo>
                  <a:pt x="1863030" y="491133"/>
                </a:lnTo>
                <a:cubicBezTo>
                  <a:pt x="1987450" y="497681"/>
                  <a:pt x="2111871" y="515143"/>
                  <a:pt x="2236291" y="543520"/>
                </a:cubicBezTo>
                <a:lnTo>
                  <a:pt x="2236291" y="644755"/>
                </a:lnTo>
                <a:lnTo>
                  <a:pt x="2255732" y="643179"/>
                </a:lnTo>
                <a:cubicBezTo>
                  <a:pt x="2274968" y="637859"/>
                  <a:pt x="2283767" y="622101"/>
                  <a:pt x="2282130" y="595908"/>
                </a:cubicBezTo>
                <a:lnTo>
                  <a:pt x="2282130" y="98226"/>
                </a:lnTo>
                <a:close/>
                <a:moveTo>
                  <a:pt x="2524422" y="22919"/>
                </a:moveTo>
                <a:lnTo>
                  <a:pt x="2950071" y="22919"/>
                </a:lnTo>
                <a:lnTo>
                  <a:pt x="2950071" y="114597"/>
                </a:lnTo>
                <a:lnTo>
                  <a:pt x="2894409" y="114597"/>
                </a:lnTo>
                <a:lnTo>
                  <a:pt x="2894409" y="301228"/>
                </a:lnTo>
                <a:lnTo>
                  <a:pt x="2956619" y="301228"/>
                </a:lnTo>
                <a:lnTo>
                  <a:pt x="2956619" y="392906"/>
                </a:lnTo>
                <a:lnTo>
                  <a:pt x="2894409" y="392906"/>
                </a:lnTo>
                <a:lnTo>
                  <a:pt x="2894409" y="749796"/>
                </a:lnTo>
                <a:lnTo>
                  <a:pt x="2766714" y="749796"/>
                </a:lnTo>
                <a:lnTo>
                  <a:pt x="2766714" y="392906"/>
                </a:lnTo>
                <a:lnTo>
                  <a:pt x="2704504" y="392906"/>
                </a:lnTo>
                <a:cubicBezTo>
                  <a:pt x="2711053" y="560983"/>
                  <a:pt x="2646660" y="679946"/>
                  <a:pt x="2511325" y="749796"/>
                </a:cubicBezTo>
                <a:lnTo>
                  <a:pt x="2511325" y="661392"/>
                </a:lnTo>
                <a:cubicBezTo>
                  <a:pt x="2554981" y="600273"/>
                  <a:pt x="2575719" y="514052"/>
                  <a:pt x="2573536" y="402729"/>
                </a:cubicBezTo>
                <a:lnTo>
                  <a:pt x="2573536" y="392906"/>
                </a:lnTo>
                <a:lnTo>
                  <a:pt x="2511325" y="392906"/>
                </a:lnTo>
                <a:lnTo>
                  <a:pt x="2511325" y="301228"/>
                </a:lnTo>
                <a:lnTo>
                  <a:pt x="2573536" y="301228"/>
                </a:lnTo>
                <a:lnTo>
                  <a:pt x="2573536" y="114597"/>
                </a:lnTo>
                <a:lnTo>
                  <a:pt x="2524422" y="114597"/>
                </a:lnTo>
                <a:close/>
                <a:moveTo>
                  <a:pt x="1696045" y="9822"/>
                </a:moveTo>
                <a:lnTo>
                  <a:pt x="2409825" y="9822"/>
                </a:lnTo>
                <a:lnTo>
                  <a:pt x="2409825" y="595908"/>
                </a:lnTo>
                <a:cubicBezTo>
                  <a:pt x="2414190" y="689769"/>
                  <a:pt x="2371625" y="734516"/>
                  <a:pt x="2282130" y="730151"/>
                </a:cubicBezTo>
                <a:lnTo>
                  <a:pt x="1696045" y="730151"/>
                </a:lnTo>
                <a:close/>
                <a:moveTo>
                  <a:pt x="3120330" y="6548"/>
                </a:moveTo>
                <a:lnTo>
                  <a:pt x="3261121" y="6548"/>
                </a:lnTo>
                <a:cubicBezTo>
                  <a:pt x="3213099" y="139700"/>
                  <a:pt x="3105050" y="227012"/>
                  <a:pt x="2936974" y="268486"/>
                </a:cubicBezTo>
                <a:lnTo>
                  <a:pt x="2936974" y="186630"/>
                </a:lnTo>
                <a:cubicBezTo>
                  <a:pt x="3019920" y="153888"/>
                  <a:pt x="3081039" y="93861"/>
                  <a:pt x="3120330" y="6548"/>
                </a:cubicBezTo>
                <a:close/>
                <a:moveTo>
                  <a:pt x="1571625" y="0"/>
                </a:moveTo>
                <a:lnTo>
                  <a:pt x="1571625" y="101501"/>
                </a:lnTo>
                <a:cubicBezTo>
                  <a:pt x="1490860" y="121146"/>
                  <a:pt x="1413371" y="129877"/>
                  <a:pt x="1339155" y="127694"/>
                </a:cubicBezTo>
                <a:lnTo>
                  <a:pt x="1299864" y="127694"/>
                </a:lnTo>
                <a:cubicBezTo>
                  <a:pt x="1243111" y="162619"/>
                  <a:pt x="1185267" y="189904"/>
                  <a:pt x="1126331" y="209550"/>
                </a:cubicBezTo>
                <a:cubicBezTo>
                  <a:pt x="1193998" y="209550"/>
                  <a:pt x="1248568" y="207367"/>
                  <a:pt x="1290042" y="203001"/>
                </a:cubicBezTo>
                <a:cubicBezTo>
                  <a:pt x="1309687" y="192087"/>
                  <a:pt x="1329332" y="180082"/>
                  <a:pt x="1348978" y="166985"/>
                </a:cubicBezTo>
                <a:lnTo>
                  <a:pt x="1558528" y="166985"/>
                </a:lnTo>
                <a:cubicBezTo>
                  <a:pt x="1431924" y="260846"/>
                  <a:pt x="1290042" y="335061"/>
                  <a:pt x="1132879" y="389632"/>
                </a:cubicBezTo>
                <a:cubicBezTo>
                  <a:pt x="1231106" y="389632"/>
                  <a:pt x="1324967" y="386358"/>
                  <a:pt x="1414462" y="379809"/>
                </a:cubicBezTo>
                <a:cubicBezTo>
                  <a:pt x="1407914" y="355798"/>
                  <a:pt x="1398091" y="329604"/>
                  <a:pt x="1384994" y="301228"/>
                </a:cubicBezTo>
                <a:lnTo>
                  <a:pt x="1502866" y="301228"/>
                </a:lnTo>
                <a:cubicBezTo>
                  <a:pt x="1537791" y="373261"/>
                  <a:pt x="1560711" y="439836"/>
                  <a:pt x="1571625" y="500955"/>
                </a:cubicBezTo>
                <a:lnTo>
                  <a:pt x="1443930" y="500955"/>
                </a:lnTo>
                <a:cubicBezTo>
                  <a:pt x="1443930" y="496590"/>
                  <a:pt x="1443930" y="491133"/>
                  <a:pt x="1443930" y="484584"/>
                </a:cubicBezTo>
                <a:cubicBezTo>
                  <a:pt x="1441747" y="478036"/>
                  <a:pt x="1440656" y="473670"/>
                  <a:pt x="1440656" y="471487"/>
                </a:cubicBezTo>
                <a:cubicBezTo>
                  <a:pt x="1425376" y="471487"/>
                  <a:pt x="1401365" y="472579"/>
                  <a:pt x="1368623" y="474761"/>
                </a:cubicBezTo>
                <a:cubicBezTo>
                  <a:pt x="1335881" y="474761"/>
                  <a:pt x="1310778" y="475853"/>
                  <a:pt x="1293316" y="478036"/>
                </a:cubicBezTo>
                <a:lnTo>
                  <a:pt x="1293316" y="631924"/>
                </a:lnTo>
                <a:cubicBezTo>
                  <a:pt x="1293316" y="708322"/>
                  <a:pt x="1255117" y="745430"/>
                  <a:pt x="1178718" y="743247"/>
                </a:cubicBezTo>
                <a:lnTo>
                  <a:pt x="1087040" y="743247"/>
                </a:lnTo>
                <a:lnTo>
                  <a:pt x="1087040" y="654844"/>
                </a:lnTo>
                <a:lnTo>
                  <a:pt x="1116508" y="654844"/>
                </a:lnTo>
                <a:cubicBezTo>
                  <a:pt x="1138336" y="654844"/>
                  <a:pt x="1149250" y="643929"/>
                  <a:pt x="1149250" y="622101"/>
                </a:cubicBezTo>
                <a:lnTo>
                  <a:pt x="1149250" y="481310"/>
                </a:lnTo>
                <a:cubicBezTo>
                  <a:pt x="1131788" y="481310"/>
                  <a:pt x="1105594" y="481310"/>
                  <a:pt x="1070669" y="481310"/>
                </a:cubicBezTo>
                <a:cubicBezTo>
                  <a:pt x="994271" y="483493"/>
                  <a:pt x="932061" y="483493"/>
                  <a:pt x="884039" y="481310"/>
                </a:cubicBezTo>
                <a:lnTo>
                  <a:pt x="884039" y="386358"/>
                </a:lnTo>
                <a:cubicBezTo>
                  <a:pt x="960437" y="362347"/>
                  <a:pt x="1037927" y="331787"/>
                  <a:pt x="1116508" y="294679"/>
                </a:cubicBezTo>
                <a:cubicBezTo>
                  <a:pt x="1053207" y="296862"/>
                  <a:pt x="982265" y="297954"/>
                  <a:pt x="903684" y="297954"/>
                </a:cubicBezTo>
                <a:lnTo>
                  <a:pt x="903684" y="209550"/>
                </a:lnTo>
                <a:cubicBezTo>
                  <a:pt x="966986" y="187722"/>
                  <a:pt x="1029196" y="160436"/>
                  <a:pt x="1090314" y="127694"/>
                </a:cubicBezTo>
                <a:lnTo>
                  <a:pt x="867668" y="127694"/>
                </a:lnTo>
                <a:lnTo>
                  <a:pt x="867668" y="26193"/>
                </a:lnTo>
                <a:lnTo>
                  <a:pt x="1316235" y="26193"/>
                </a:lnTo>
                <a:cubicBezTo>
                  <a:pt x="1405731" y="26193"/>
                  <a:pt x="1490860" y="17462"/>
                  <a:pt x="1571625" y="0"/>
                </a:cubicBezTo>
                <a:close/>
                <a:moveTo>
                  <a:pt x="127694" y="0"/>
                </a:moveTo>
                <a:lnTo>
                  <a:pt x="278308" y="0"/>
                </a:lnTo>
                <a:cubicBezTo>
                  <a:pt x="280491" y="32742"/>
                  <a:pt x="285948" y="58936"/>
                  <a:pt x="294679" y="78581"/>
                </a:cubicBezTo>
                <a:lnTo>
                  <a:pt x="458390" y="78581"/>
                </a:lnTo>
                <a:cubicBezTo>
                  <a:pt x="467121" y="61118"/>
                  <a:pt x="472578" y="34925"/>
                  <a:pt x="474761" y="0"/>
                </a:cubicBezTo>
                <a:lnTo>
                  <a:pt x="625375" y="0"/>
                </a:lnTo>
                <a:cubicBezTo>
                  <a:pt x="621010" y="28376"/>
                  <a:pt x="615553" y="54570"/>
                  <a:pt x="609004" y="78581"/>
                </a:cubicBezTo>
                <a:lnTo>
                  <a:pt x="710505" y="78581"/>
                </a:lnTo>
                <a:lnTo>
                  <a:pt x="710505" y="173533"/>
                </a:lnTo>
                <a:lnTo>
                  <a:pt x="458390" y="173533"/>
                </a:lnTo>
                <a:lnTo>
                  <a:pt x="458390" y="327422"/>
                </a:lnTo>
                <a:lnTo>
                  <a:pt x="746521" y="327422"/>
                </a:lnTo>
                <a:lnTo>
                  <a:pt x="746521" y="425648"/>
                </a:lnTo>
                <a:lnTo>
                  <a:pt x="471487" y="425648"/>
                </a:lnTo>
                <a:cubicBezTo>
                  <a:pt x="502046" y="526058"/>
                  <a:pt x="595907" y="602456"/>
                  <a:pt x="753070" y="654844"/>
                </a:cubicBezTo>
                <a:lnTo>
                  <a:pt x="753070" y="743247"/>
                </a:lnTo>
                <a:cubicBezTo>
                  <a:pt x="571896" y="701774"/>
                  <a:pt x="448568" y="636290"/>
                  <a:pt x="383083" y="546794"/>
                </a:cubicBezTo>
                <a:cubicBezTo>
                  <a:pt x="313233" y="636290"/>
                  <a:pt x="185539" y="701774"/>
                  <a:pt x="0" y="743247"/>
                </a:cubicBezTo>
                <a:lnTo>
                  <a:pt x="0" y="654844"/>
                </a:lnTo>
                <a:cubicBezTo>
                  <a:pt x="170259" y="598090"/>
                  <a:pt x="266303" y="521692"/>
                  <a:pt x="288131" y="425648"/>
                </a:cubicBezTo>
                <a:lnTo>
                  <a:pt x="6548" y="425648"/>
                </a:lnTo>
                <a:lnTo>
                  <a:pt x="6548" y="327422"/>
                </a:lnTo>
                <a:lnTo>
                  <a:pt x="297953" y="327422"/>
                </a:lnTo>
                <a:lnTo>
                  <a:pt x="297953" y="173533"/>
                </a:lnTo>
                <a:lnTo>
                  <a:pt x="42564" y="173533"/>
                </a:lnTo>
                <a:lnTo>
                  <a:pt x="42564" y="78581"/>
                </a:lnTo>
                <a:lnTo>
                  <a:pt x="144065" y="78581"/>
                </a:lnTo>
                <a:cubicBezTo>
                  <a:pt x="137517" y="54570"/>
                  <a:pt x="132060" y="28376"/>
                  <a:pt x="127694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152400" dist="203200" dir="8100000" sx="103000" sy="103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33202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grpSp>
        <p:nvGrpSpPr>
          <p:cNvPr id="4" name="组合 3"/>
          <p:cNvGrpSpPr/>
          <p:nvPr userDrawn="1"/>
        </p:nvGrpSpPr>
        <p:grpSpPr>
          <a:xfrm>
            <a:off x="3651745" y="1681572"/>
            <a:ext cx="483478" cy="483480"/>
            <a:chOff x="5197261" y="4171609"/>
            <a:chExt cx="483478" cy="483480"/>
          </a:xfrm>
        </p:grpSpPr>
        <p:sp>
          <p:nvSpPr>
            <p:cNvPr id="5" name="Oval 494"/>
            <p:cNvSpPr>
              <a:spLocks noChangeArrowheads="1"/>
            </p:cNvSpPr>
            <p:nvPr/>
          </p:nvSpPr>
          <p:spPr bwMode="auto">
            <a:xfrm>
              <a:off x="5197261" y="4171609"/>
              <a:ext cx="313043" cy="313043"/>
            </a:xfrm>
            <a:prstGeom prst="ellips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Line 495"/>
            <p:cNvSpPr>
              <a:spLocks noChangeShapeType="1"/>
            </p:cNvSpPr>
            <p:nvPr/>
          </p:nvSpPr>
          <p:spPr bwMode="auto">
            <a:xfrm>
              <a:off x="5461609" y="4435957"/>
              <a:ext cx="48696" cy="48696"/>
            </a:xfrm>
            <a:prstGeom prst="lin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496"/>
            <p:cNvSpPr>
              <a:spLocks/>
            </p:cNvSpPr>
            <p:nvPr/>
          </p:nvSpPr>
          <p:spPr bwMode="auto">
            <a:xfrm>
              <a:off x="5485956" y="4460306"/>
              <a:ext cx="194783" cy="194783"/>
            </a:xfrm>
            <a:custGeom>
              <a:avLst/>
              <a:gdLst>
                <a:gd name="T0" fmla="*/ 0 w 56"/>
                <a:gd name="T1" fmla="*/ 13 h 56"/>
                <a:gd name="T2" fmla="*/ 13 w 56"/>
                <a:gd name="T3" fmla="*/ 0 h 56"/>
                <a:gd name="T4" fmla="*/ 56 w 56"/>
                <a:gd name="T5" fmla="*/ 42 h 56"/>
                <a:gd name="T6" fmla="*/ 42 w 56"/>
                <a:gd name="T7" fmla="*/ 56 h 56"/>
                <a:gd name="T8" fmla="*/ 0 w 56"/>
                <a:gd name="T9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0" y="13"/>
                  </a:moveTo>
                  <a:lnTo>
                    <a:pt x="13" y="0"/>
                  </a:lnTo>
                  <a:lnTo>
                    <a:pt x="56" y="42"/>
                  </a:lnTo>
                  <a:lnTo>
                    <a:pt x="42" y="56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" name="文本框 7"/>
          <p:cNvSpPr txBox="1"/>
          <p:nvPr userDrawn="1"/>
        </p:nvSpPr>
        <p:spPr>
          <a:xfrm>
            <a:off x="1326778" y="27969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5B9BD5">
                    <a:lumMod val="20000"/>
                    <a:lumOff val="80000"/>
                  </a:srgbClr>
                </a:solidFill>
              </a:rPr>
              <a:t>欢迎交流</a:t>
            </a:r>
            <a:endParaRPr lang="zh-CN" altLang="en-US" dirty="0">
              <a:solidFill>
                <a:srgbClr val="5B9BD5">
                  <a:lumMod val="20000"/>
                  <a:lumOff val="80000"/>
                </a:srgbClr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748801" y="4332544"/>
            <a:ext cx="1402080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prstClr val="white"/>
                </a:solidFill>
                <a:latin typeface="微软雅黑" panose="020B0503020204020204" pitchFamily="34" charset="-122"/>
              </a:rPr>
              <a:t>布衣公子</a:t>
            </a:r>
          </a:p>
          <a:p>
            <a:pPr algn="ctr"/>
            <a:r>
              <a:rPr lang="zh-CN" altLang="en-US" sz="3300" dirty="0" smtClean="0">
                <a:solidFill>
                  <a:prstClr val="white"/>
                </a:solidFill>
                <a:latin typeface="微软雅黑" panose="020B0503020204020204" pitchFamily="34" charset="-122"/>
              </a:rPr>
              <a:t>作品</a:t>
            </a:r>
            <a:endParaRPr lang="zh-CN" altLang="en-US" sz="33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 Box 54"/>
          <p:cNvSpPr txBox="1">
            <a:spLocks noChangeArrowheads="1"/>
          </p:cNvSpPr>
          <p:nvPr userDrawn="1"/>
        </p:nvSpPr>
        <p:spPr bwMode="auto">
          <a:xfrm>
            <a:off x="7990456" y="3628619"/>
            <a:ext cx="3699521" cy="568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Aft>
                <a:spcPct val="0"/>
              </a:spcAft>
            </a:pPr>
            <a:r>
              <a:rPr lang="en-US" altLang="zh-CN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11020228@qq.com</a:t>
            </a:r>
            <a:endParaRPr lang="en-US" altLang="zh-CN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TextBox 10">
            <a:hlinkClick r:id="rId3"/>
          </p:cNvPr>
          <p:cNvSpPr>
            <a:spLocks noChangeArrowheads="1"/>
          </p:cNvSpPr>
          <p:nvPr userDrawn="1"/>
        </p:nvSpPr>
        <p:spPr bwMode="auto">
          <a:xfrm>
            <a:off x="7990456" y="4585058"/>
            <a:ext cx="369952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itchFamily="34" charset="0"/>
              </a:rPr>
              <a:t>  </a:t>
            </a:r>
            <a:r>
              <a:rPr lang="en-US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itchFamily="34" charset="0"/>
              </a:rPr>
              <a:t>http://weibo.com/teliss</a:t>
            </a:r>
          </a:p>
        </p:txBody>
      </p:sp>
      <p:sp>
        <p:nvSpPr>
          <p:cNvPr id="12" name="Text Box 54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7990456" y="4070980"/>
            <a:ext cx="3699521" cy="568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Aft>
                <a:spcPct val="0"/>
              </a:spcAft>
            </a:pPr>
            <a:r>
              <a:rPr lang="en-US" altLang="zh-CN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</a:t>
            </a:r>
            <a:r>
              <a:rPr lang="en-US" altLang="zh-CN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http://teliss.blog.163.com</a:t>
            </a:r>
          </a:p>
        </p:txBody>
      </p:sp>
      <p:grpSp>
        <p:nvGrpSpPr>
          <p:cNvPr id="22" name="组合 21"/>
          <p:cNvGrpSpPr>
            <a:grpSpLocks noChangeAspect="1"/>
          </p:cNvGrpSpPr>
          <p:nvPr userDrawn="1"/>
        </p:nvGrpSpPr>
        <p:grpSpPr>
          <a:xfrm>
            <a:off x="7539394" y="3800840"/>
            <a:ext cx="396000" cy="1120506"/>
            <a:chOff x="6711631" y="3502882"/>
            <a:chExt cx="591140" cy="1672666"/>
          </a:xfrm>
        </p:grpSpPr>
        <p:grpSp>
          <p:nvGrpSpPr>
            <p:cNvPr id="13" name="组合 12"/>
            <p:cNvGrpSpPr>
              <a:grpSpLocks noChangeAspect="1"/>
            </p:cNvGrpSpPr>
            <p:nvPr userDrawn="1"/>
          </p:nvGrpSpPr>
          <p:grpSpPr>
            <a:xfrm>
              <a:off x="6711631" y="4695526"/>
              <a:ext cx="591140" cy="480022"/>
              <a:chOff x="3175" y="295276"/>
              <a:chExt cx="4856163" cy="3943350"/>
            </a:xfrm>
            <a:solidFill>
              <a:schemeClr val="bg1"/>
            </a:solidFill>
          </p:grpSpPr>
          <p:sp>
            <p:nvSpPr>
              <p:cNvPr id="14" name="Freeform 10"/>
              <p:cNvSpPr>
                <a:spLocks noEditPoints="1"/>
              </p:cNvSpPr>
              <p:nvPr/>
            </p:nvSpPr>
            <p:spPr bwMode="auto">
              <a:xfrm>
                <a:off x="3175" y="741363"/>
                <a:ext cx="4173538" cy="3497263"/>
              </a:xfrm>
              <a:custGeom>
                <a:avLst/>
                <a:gdLst>
                  <a:gd name="T0" fmla="*/ 957 w 1111"/>
                  <a:gd name="T1" fmla="*/ 394 h 930"/>
                  <a:gd name="T2" fmla="*/ 936 w 1111"/>
                  <a:gd name="T3" fmla="*/ 362 h 930"/>
                  <a:gd name="T4" fmla="*/ 936 w 1111"/>
                  <a:gd name="T5" fmla="*/ 235 h 930"/>
                  <a:gd name="T6" fmla="*/ 652 w 1111"/>
                  <a:gd name="T7" fmla="*/ 233 h 930"/>
                  <a:gd name="T8" fmla="*/ 622 w 1111"/>
                  <a:gd name="T9" fmla="*/ 219 h 930"/>
                  <a:gd name="T10" fmla="*/ 608 w 1111"/>
                  <a:gd name="T11" fmla="*/ 70 h 930"/>
                  <a:gd name="T12" fmla="*/ 190 w 1111"/>
                  <a:gd name="T13" fmla="*/ 233 h 930"/>
                  <a:gd name="T14" fmla="*/ 0 w 1111"/>
                  <a:gd name="T15" fmla="*/ 591 h 930"/>
                  <a:gd name="T16" fmla="*/ 534 w 1111"/>
                  <a:gd name="T17" fmla="*/ 930 h 930"/>
                  <a:gd name="T18" fmla="*/ 1111 w 1111"/>
                  <a:gd name="T19" fmla="*/ 568 h 930"/>
                  <a:gd name="T20" fmla="*/ 957 w 1111"/>
                  <a:gd name="T21" fmla="*/ 394 h 930"/>
                  <a:gd name="T22" fmla="*/ 535 w 1111"/>
                  <a:gd name="T23" fmla="*/ 854 h 930"/>
                  <a:gd name="T24" fmla="*/ 128 w 1111"/>
                  <a:gd name="T25" fmla="*/ 641 h 930"/>
                  <a:gd name="T26" fmla="*/ 485 w 1111"/>
                  <a:gd name="T27" fmla="*/ 353 h 930"/>
                  <a:gd name="T28" fmla="*/ 892 w 1111"/>
                  <a:gd name="T29" fmla="*/ 565 h 930"/>
                  <a:gd name="T30" fmla="*/ 535 w 1111"/>
                  <a:gd name="T31" fmla="*/ 854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1" h="930">
                    <a:moveTo>
                      <a:pt x="957" y="394"/>
                    </a:moveTo>
                    <a:cubicBezTo>
                      <a:pt x="939" y="389"/>
                      <a:pt x="926" y="385"/>
                      <a:pt x="936" y="362"/>
                    </a:cubicBezTo>
                    <a:cubicBezTo>
                      <a:pt x="956" y="311"/>
                      <a:pt x="958" y="266"/>
                      <a:pt x="936" y="235"/>
                    </a:cubicBezTo>
                    <a:cubicBezTo>
                      <a:pt x="895" y="176"/>
                      <a:pt x="782" y="179"/>
                      <a:pt x="652" y="233"/>
                    </a:cubicBezTo>
                    <a:cubicBezTo>
                      <a:pt x="652" y="233"/>
                      <a:pt x="611" y="251"/>
                      <a:pt x="622" y="219"/>
                    </a:cubicBezTo>
                    <a:cubicBezTo>
                      <a:pt x="642" y="155"/>
                      <a:pt x="639" y="101"/>
                      <a:pt x="608" y="70"/>
                    </a:cubicBezTo>
                    <a:cubicBezTo>
                      <a:pt x="537" y="0"/>
                      <a:pt x="350" y="73"/>
                      <a:pt x="190" y="233"/>
                    </a:cubicBezTo>
                    <a:cubicBezTo>
                      <a:pt x="69" y="353"/>
                      <a:pt x="0" y="481"/>
                      <a:pt x="0" y="591"/>
                    </a:cubicBezTo>
                    <a:cubicBezTo>
                      <a:pt x="0" y="801"/>
                      <a:pt x="270" y="930"/>
                      <a:pt x="534" y="930"/>
                    </a:cubicBezTo>
                    <a:cubicBezTo>
                      <a:pt x="881" y="930"/>
                      <a:pt x="1111" y="728"/>
                      <a:pt x="1111" y="568"/>
                    </a:cubicBezTo>
                    <a:cubicBezTo>
                      <a:pt x="1111" y="472"/>
                      <a:pt x="1030" y="417"/>
                      <a:pt x="957" y="394"/>
                    </a:cubicBezTo>
                    <a:close/>
                    <a:moveTo>
                      <a:pt x="535" y="854"/>
                    </a:moveTo>
                    <a:cubicBezTo>
                      <a:pt x="324" y="875"/>
                      <a:pt x="142" y="779"/>
                      <a:pt x="128" y="641"/>
                    </a:cubicBezTo>
                    <a:cubicBezTo>
                      <a:pt x="114" y="503"/>
                      <a:pt x="274" y="373"/>
                      <a:pt x="485" y="353"/>
                    </a:cubicBezTo>
                    <a:cubicBezTo>
                      <a:pt x="696" y="332"/>
                      <a:pt x="878" y="427"/>
                      <a:pt x="892" y="565"/>
                    </a:cubicBezTo>
                    <a:cubicBezTo>
                      <a:pt x="906" y="704"/>
                      <a:pt x="746" y="833"/>
                      <a:pt x="535" y="8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3094038" y="295276"/>
                <a:ext cx="1765300" cy="1868488"/>
              </a:xfrm>
              <a:custGeom>
                <a:avLst/>
                <a:gdLst>
                  <a:gd name="T0" fmla="*/ 364 w 470"/>
                  <a:gd name="T1" fmla="*/ 128 h 497"/>
                  <a:gd name="T2" fmla="*/ 43 w 470"/>
                  <a:gd name="T3" fmla="*/ 24 h 497"/>
                  <a:gd name="T4" fmla="*/ 43 w 470"/>
                  <a:gd name="T5" fmla="*/ 24 h 497"/>
                  <a:gd name="T6" fmla="*/ 5 w 470"/>
                  <a:gd name="T7" fmla="*/ 82 h 497"/>
                  <a:gd name="T8" fmla="*/ 63 w 470"/>
                  <a:gd name="T9" fmla="*/ 119 h 497"/>
                  <a:gd name="T10" fmla="*/ 291 w 470"/>
                  <a:gd name="T11" fmla="*/ 193 h 497"/>
                  <a:gd name="T12" fmla="*/ 341 w 470"/>
                  <a:gd name="T13" fmla="*/ 428 h 497"/>
                  <a:gd name="T14" fmla="*/ 341 w 470"/>
                  <a:gd name="T15" fmla="*/ 428 h 497"/>
                  <a:gd name="T16" fmla="*/ 373 w 470"/>
                  <a:gd name="T17" fmla="*/ 489 h 497"/>
                  <a:gd name="T18" fmla="*/ 434 w 470"/>
                  <a:gd name="T19" fmla="*/ 458 h 497"/>
                  <a:gd name="T20" fmla="*/ 434 w 470"/>
                  <a:gd name="T21" fmla="*/ 458 h 497"/>
                  <a:gd name="T22" fmla="*/ 364 w 470"/>
                  <a:gd name="T23" fmla="*/ 128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0" h="497">
                    <a:moveTo>
                      <a:pt x="364" y="128"/>
                    </a:moveTo>
                    <a:cubicBezTo>
                      <a:pt x="280" y="35"/>
                      <a:pt x="157" y="0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16" y="30"/>
                      <a:pt x="0" y="55"/>
                      <a:pt x="5" y="82"/>
                    </a:cubicBezTo>
                    <a:cubicBezTo>
                      <a:pt x="11" y="108"/>
                      <a:pt x="37" y="125"/>
                      <a:pt x="63" y="119"/>
                    </a:cubicBezTo>
                    <a:cubicBezTo>
                      <a:pt x="144" y="102"/>
                      <a:pt x="232" y="127"/>
                      <a:pt x="291" y="193"/>
                    </a:cubicBezTo>
                    <a:cubicBezTo>
                      <a:pt x="351" y="259"/>
                      <a:pt x="367" y="349"/>
                      <a:pt x="341" y="428"/>
                    </a:cubicBezTo>
                    <a:cubicBezTo>
                      <a:pt x="341" y="428"/>
                      <a:pt x="341" y="428"/>
                      <a:pt x="341" y="428"/>
                    </a:cubicBezTo>
                    <a:cubicBezTo>
                      <a:pt x="333" y="453"/>
                      <a:pt x="347" y="481"/>
                      <a:pt x="373" y="489"/>
                    </a:cubicBezTo>
                    <a:cubicBezTo>
                      <a:pt x="398" y="497"/>
                      <a:pt x="426" y="483"/>
                      <a:pt x="434" y="458"/>
                    </a:cubicBezTo>
                    <a:cubicBezTo>
                      <a:pt x="434" y="458"/>
                      <a:pt x="434" y="458"/>
                      <a:pt x="434" y="458"/>
                    </a:cubicBezTo>
                    <a:cubicBezTo>
                      <a:pt x="470" y="347"/>
                      <a:pt x="447" y="220"/>
                      <a:pt x="364" y="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3252788" y="974726"/>
                <a:ext cx="919163" cy="969963"/>
              </a:xfrm>
              <a:custGeom>
                <a:avLst/>
                <a:gdLst>
                  <a:gd name="T0" fmla="*/ 193 w 245"/>
                  <a:gd name="T1" fmla="*/ 63 h 258"/>
                  <a:gd name="T2" fmla="*/ 37 w 245"/>
                  <a:gd name="T3" fmla="*/ 12 h 258"/>
                  <a:gd name="T4" fmla="*/ 5 w 245"/>
                  <a:gd name="T5" fmla="*/ 62 h 258"/>
                  <a:gd name="T6" fmla="*/ 54 w 245"/>
                  <a:gd name="T7" fmla="*/ 94 h 258"/>
                  <a:gd name="T8" fmla="*/ 54 w 245"/>
                  <a:gd name="T9" fmla="*/ 94 h 258"/>
                  <a:gd name="T10" fmla="*/ 131 w 245"/>
                  <a:gd name="T11" fmla="*/ 119 h 258"/>
                  <a:gd name="T12" fmla="*/ 148 w 245"/>
                  <a:gd name="T13" fmla="*/ 198 h 258"/>
                  <a:gd name="T14" fmla="*/ 148 w 245"/>
                  <a:gd name="T15" fmla="*/ 198 h 258"/>
                  <a:gd name="T16" fmla="*/ 175 w 245"/>
                  <a:gd name="T17" fmla="*/ 251 h 258"/>
                  <a:gd name="T18" fmla="*/ 228 w 245"/>
                  <a:gd name="T19" fmla="*/ 223 h 258"/>
                  <a:gd name="T20" fmla="*/ 193 w 245"/>
                  <a:gd name="T21" fmla="*/ 63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5" h="258">
                    <a:moveTo>
                      <a:pt x="193" y="63"/>
                    </a:moveTo>
                    <a:cubicBezTo>
                      <a:pt x="153" y="18"/>
                      <a:pt x="92" y="0"/>
                      <a:pt x="37" y="12"/>
                    </a:cubicBezTo>
                    <a:cubicBezTo>
                      <a:pt x="14" y="17"/>
                      <a:pt x="0" y="39"/>
                      <a:pt x="5" y="62"/>
                    </a:cubicBezTo>
                    <a:cubicBezTo>
                      <a:pt x="9" y="85"/>
                      <a:pt x="32" y="99"/>
                      <a:pt x="54" y="94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82" y="89"/>
                      <a:pt x="111" y="97"/>
                      <a:pt x="131" y="119"/>
                    </a:cubicBezTo>
                    <a:cubicBezTo>
                      <a:pt x="151" y="141"/>
                      <a:pt x="156" y="171"/>
                      <a:pt x="148" y="198"/>
                    </a:cubicBezTo>
                    <a:cubicBezTo>
                      <a:pt x="148" y="198"/>
                      <a:pt x="148" y="198"/>
                      <a:pt x="148" y="198"/>
                    </a:cubicBezTo>
                    <a:cubicBezTo>
                      <a:pt x="141" y="220"/>
                      <a:pt x="153" y="243"/>
                      <a:pt x="175" y="251"/>
                    </a:cubicBezTo>
                    <a:cubicBezTo>
                      <a:pt x="197" y="258"/>
                      <a:pt x="220" y="246"/>
                      <a:pt x="228" y="223"/>
                    </a:cubicBezTo>
                    <a:cubicBezTo>
                      <a:pt x="245" y="169"/>
                      <a:pt x="234" y="108"/>
                      <a:pt x="193" y="6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3"/>
              <p:cNvSpPr>
                <a:spLocks noEditPoints="1"/>
              </p:cNvSpPr>
              <p:nvPr/>
            </p:nvSpPr>
            <p:spPr bwMode="auto">
              <a:xfrm>
                <a:off x="957263" y="2370138"/>
                <a:ext cx="1724025" cy="1485900"/>
              </a:xfrm>
              <a:custGeom>
                <a:avLst/>
                <a:gdLst>
                  <a:gd name="T0" fmla="*/ 302 w 459"/>
                  <a:gd name="T1" fmla="*/ 26 h 395"/>
                  <a:gd name="T2" fmla="*/ 45 w 459"/>
                  <a:gd name="T3" fmla="*/ 138 h 395"/>
                  <a:gd name="T4" fmla="*/ 144 w 459"/>
                  <a:gd name="T5" fmla="*/ 362 h 395"/>
                  <a:gd name="T6" fmla="*/ 416 w 459"/>
                  <a:gd name="T7" fmla="*/ 246 h 395"/>
                  <a:gd name="T8" fmla="*/ 302 w 459"/>
                  <a:gd name="T9" fmla="*/ 26 h 395"/>
                  <a:gd name="T10" fmla="*/ 225 w 459"/>
                  <a:gd name="T11" fmla="*/ 256 h 395"/>
                  <a:gd name="T12" fmla="*/ 128 w 459"/>
                  <a:gd name="T13" fmla="*/ 288 h 395"/>
                  <a:gd name="T14" fmla="*/ 107 w 459"/>
                  <a:gd name="T15" fmla="*/ 204 h 395"/>
                  <a:gd name="T16" fmla="*/ 202 w 459"/>
                  <a:gd name="T17" fmla="*/ 172 h 395"/>
                  <a:gd name="T18" fmla="*/ 225 w 459"/>
                  <a:gd name="T19" fmla="*/ 256 h 395"/>
                  <a:gd name="T20" fmla="*/ 292 w 459"/>
                  <a:gd name="T21" fmla="*/ 170 h 395"/>
                  <a:gd name="T22" fmla="*/ 256 w 459"/>
                  <a:gd name="T23" fmla="*/ 184 h 395"/>
                  <a:gd name="T24" fmla="*/ 247 w 459"/>
                  <a:gd name="T25" fmla="*/ 152 h 395"/>
                  <a:gd name="T26" fmla="*/ 282 w 459"/>
                  <a:gd name="T27" fmla="*/ 139 h 395"/>
                  <a:gd name="T28" fmla="*/ 292 w 459"/>
                  <a:gd name="T29" fmla="*/ 17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9" h="395">
                    <a:moveTo>
                      <a:pt x="302" y="26"/>
                    </a:moveTo>
                    <a:cubicBezTo>
                      <a:pt x="202" y="0"/>
                      <a:pt x="88" y="50"/>
                      <a:pt x="45" y="138"/>
                    </a:cubicBezTo>
                    <a:cubicBezTo>
                      <a:pt x="0" y="229"/>
                      <a:pt x="43" y="329"/>
                      <a:pt x="144" y="362"/>
                    </a:cubicBezTo>
                    <a:cubicBezTo>
                      <a:pt x="249" y="395"/>
                      <a:pt x="373" y="343"/>
                      <a:pt x="416" y="246"/>
                    </a:cubicBezTo>
                    <a:cubicBezTo>
                      <a:pt x="459" y="151"/>
                      <a:pt x="406" y="53"/>
                      <a:pt x="302" y="26"/>
                    </a:cubicBezTo>
                    <a:close/>
                    <a:moveTo>
                      <a:pt x="225" y="256"/>
                    </a:moveTo>
                    <a:cubicBezTo>
                      <a:pt x="205" y="289"/>
                      <a:pt x="161" y="303"/>
                      <a:pt x="128" y="288"/>
                    </a:cubicBezTo>
                    <a:cubicBezTo>
                      <a:pt x="96" y="273"/>
                      <a:pt x="86" y="236"/>
                      <a:pt x="107" y="204"/>
                    </a:cubicBezTo>
                    <a:cubicBezTo>
                      <a:pt x="127" y="172"/>
                      <a:pt x="169" y="158"/>
                      <a:pt x="202" y="172"/>
                    </a:cubicBezTo>
                    <a:cubicBezTo>
                      <a:pt x="235" y="186"/>
                      <a:pt x="245" y="224"/>
                      <a:pt x="225" y="256"/>
                    </a:cubicBezTo>
                    <a:close/>
                    <a:moveTo>
                      <a:pt x="292" y="170"/>
                    </a:moveTo>
                    <a:cubicBezTo>
                      <a:pt x="285" y="183"/>
                      <a:pt x="269" y="189"/>
                      <a:pt x="256" y="184"/>
                    </a:cubicBezTo>
                    <a:cubicBezTo>
                      <a:pt x="243" y="178"/>
                      <a:pt x="240" y="164"/>
                      <a:pt x="247" y="152"/>
                    </a:cubicBezTo>
                    <a:cubicBezTo>
                      <a:pt x="254" y="140"/>
                      <a:pt x="270" y="134"/>
                      <a:pt x="282" y="139"/>
                    </a:cubicBezTo>
                    <a:cubicBezTo>
                      <a:pt x="295" y="143"/>
                      <a:pt x="300" y="158"/>
                      <a:pt x="292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" name="组合 17"/>
            <p:cNvGrpSpPr>
              <a:grpSpLocks noChangeAspect="1"/>
            </p:cNvGrpSpPr>
            <p:nvPr userDrawn="1"/>
          </p:nvGrpSpPr>
          <p:grpSpPr>
            <a:xfrm>
              <a:off x="6711631" y="4060689"/>
              <a:ext cx="591140" cy="476725"/>
              <a:chOff x="2482850" y="17463"/>
              <a:chExt cx="442913" cy="357188"/>
            </a:xfrm>
            <a:solidFill>
              <a:schemeClr val="bg1"/>
            </a:solidFill>
          </p:grpSpPr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2482850" y="17463"/>
                <a:ext cx="442913" cy="204788"/>
              </a:xfrm>
              <a:custGeom>
                <a:avLst/>
                <a:gdLst>
                  <a:gd name="T0" fmla="*/ 553 w 558"/>
                  <a:gd name="T1" fmla="*/ 229 h 257"/>
                  <a:gd name="T2" fmla="*/ 354 w 558"/>
                  <a:gd name="T3" fmla="*/ 30 h 257"/>
                  <a:gd name="T4" fmla="*/ 354 w 558"/>
                  <a:gd name="T5" fmla="*/ 30 h 257"/>
                  <a:gd name="T6" fmla="*/ 346 w 558"/>
                  <a:gd name="T7" fmla="*/ 24 h 257"/>
                  <a:gd name="T8" fmla="*/ 339 w 558"/>
                  <a:gd name="T9" fmla="*/ 17 h 257"/>
                  <a:gd name="T10" fmla="*/ 329 w 558"/>
                  <a:gd name="T11" fmla="*/ 12 h 257"/>
                  <a:gd name="T12" fmla="*/ 320 w 558"/>
                  <a:gd name="T13" fmla="*/ 7 h 257"/>
                  <a:gd name="T14" fmla="*/ 310 w 558"/>
                  <a:gd name="T15" fmla="*/ 3 h 257"/>
                  <a:gd name="T16" fmla="*/ 300 w 558"/>
                  <a:gd name="T17" fmla="*/ 1 h 257"/>
                  <a:gd name="T18" fmla="*/ 290 w 558"/>
                  <a:gd name="T19" fmla="*/ 0 h 257"/>
                  <a:gd name="T20" fmla="*/ 280 w 558"/>
                  <a:gd name="T21" fmla="*/ 0 h 257"/>
                  <a:gd name="T22" fmla="*/ 280 w 558"/>
                  <a:gd name="T23" fmla="*/ 0 h 257"/>
                  <a:gd name="T24" fmla="*/ 268 w 558"/>
                  <a:gd name="T25" fmla="*/ 0 h 257"/>
                  <a:gd name="T26" fmla="*/ 258 w 558"/>
                  <a:gd name="T27" fmla="*/ 1 h 257"/>
                  <a:gd name="T28" fmla="*/ 248 w 558"/>
                  <a:gd name="T29" fmla="*/ 3 h 257"/>
                  <a:gd name="T30" fmla="*/ 238 w 558"/>
                  <a:gd name="T31" fmla="*/ 7 h 257"/>
                  <a:gd name="T32" fmla="*/ 229 w 558"/>
                  <a:gd name="T33" fmla="*/ 12 h 257"/>
                  <a:gd name="T34" fmla="*/ 220 w 558"/>
                  <a:gd name="T35" fmla="*/ 17 h 257"/>
                  <a:gd name="T36" fmla="*/ 212 w 558"/>
                  <a:gd name="T37" fmla="*/ 24 h 257"/>
                  <a:gd name="T38" fmla="*/ 204 w 558"/>
                  <a:gd name="T39" fmla="*/ 30 h 257"/>
                  <a:gd name="T40" fmla="*/ 169 w 558"/>
                  <a:gd name="T41" fmla="*/ 65 h 257"/>
                  <a:gd name="T42" fmla="*/ 169 w 558"/>
                  <a:gd name="T43" fmla="*/ 17 h 257"/>
                  <a:gd name="T44" fmla="*/ 84 w 558"/>
                  <a:gd name="T45" fmla="*/ 17 h 257"/>
                  <a:gd name="T46" fmla="*/ 84 w 558"/>
                  <a:gd name="T47" fmla="*/ 151 h 257"/>
                  <a:gd name="T48" fmla="*/ 5 w 558"/>
                  <a:gd name="T49" fmla="*/ 229 h 257"/>
                  <a:gd name="T50" fmla="*/ 5 w 558"/>
                  <a:gd name="T51" fmla="*/ 229 h 257"/>
                  <a:gd name="T52" fmla="*/ 1 w 558"/>
                  <a:gd name="T53" fmla="*/ 234 h 257"/>
                  <a:gd name="T54" fmla="*/ 0 w 558"/>
                  <a:gd name="T55" fmla="*/ 240 h 257"/>
                  <a:gd name="T56" fmla="*/ 1 w 558"/>
                  <a:gd name="T57" fmla="*/ 247 h 257"/>
                  <a:gd name="T58" fmla="*/ 5 w 558"/>
                  <a:gd name="T59" fmla="*/ 252 h 257"/>
                  <a:gd name="T60" fmla="*/ 5 w 558"/>
                  <a:gd name="T61" fmla="*/ 252 h 257"/>
                  <a:gd name="T62" fmla="*/ 10 w 558"/>
                  <a:gd name="T63" fmla="*/ 255 h 257"/>
                  <a:gd name="T64" fmla="*/ 16 w 558"/>
                  <a:gd name="T65" fmla="*/ 257 h 257"/>
                  <a:gd name="T66" fmla="*/ 23 w 558"/>
                  <a:gd name="T67" fmla="*/ 255 h 257"/>
                  <a:gd name="T68" fmla="*/ 29 w 558"/>
                  <a:gd name="T69" fmla="*/ 252 h 257"/>
                  <a:gd name="T70" fmla="*/ 227 w 558"/>
                  <a:gd name="T71" fmla="*/ 54 h 257"/>
                  <a:gd name="T72" fmla="*/ 227 w 558"/>
                  <a:gd name="T73" fmla="*/ 54 h 257"/>
                  <a:gd name="T74" fmla="*/ 238 w 558"/>
                  <a:gd name="T75" fmla="*/ 45 h 257"/>
                  <a:gd name="T76" fmla="*/ 251 w 558"/>
                  <a:gd name="T77" fmla="*/ 37 h 257"/>
                  <a:gd name="T78" fmla="*/ 265 w 558"/>
                  <a:gd name="T79" fmla="*/ 34 h 257"/>
                  <a:gd name="T80" fmla="*/ 280 w 558"/>
                  <a:gd name="T81" fmla="*/ 32 h 257"/>
                  <a:gd name="T82" fmla="*/ 280 w 558"/>
                  <a:gd name="T83" fmla="*/ 32 h 257"/>
                  <a:gd name="T84" fmla="*/ 293 w 558"/>
                  <a:gd name="T85" fmla="*/ 34 h 257"/>
                  <a:gd name="T86" fmla="*/ 307 w 558"/>
                  <a:gd name="T87" fmla="*/ 37 h 257"/>
                  <a:gd name="T88" fmla="*/ 320 w 558"/>
                  <a:gd name="T89" fmla="*/ 45 h 257"/>
                  <a:gd name="T90" fmla="*/ 331 w 558"/>
                  <a:gd name="T91" fmla="*/ 54 h 257"/>
                  <a:gd name="T92" fmla="*/ 530 w 558"/>
                  <a:gd name="T93" fmla="*/ 252 h 257"/>
                  <a:gd name="T94" fmla="*/ 530 w 558"/>
                  <a:gd name="T95" fmla="*/ 252 h 257"/>
                  <a:gd name="T96" fmla="*/ 535 w 558"/>
                  <a:gd name="T97" fmla="*/ 255 h 257"/>
                  <a:gd name="T98" fmla="*/ 542 w 558"/>
                  <a:gd name="T99" fmla="*/ 257 h 257"/>
                  <a:gd name="T100" fmla="*/ 548 w 558"/>
                  <a:gd name="T101" fmla="*/ 255 h 257"/>
                  <a:gd name="T102" fmla="*/ 553 w 558"/>
                  <a:gd name="T103" fmla="*/ 252 h 257"/>
                  <a:gd name="T104" fmla="*/ 553 w 558"/>
                  <a:gd name="T105" fmla="*/ 252 h 257"/>
                  <a:gd name="T106" fmla="*/ 557 w 558"/>
                  <a:gd name="T107" fmla="*/ 247 h 257"/>
                  <a:gd name="T108" fmla="*/ 558 w 558"/>
                  <a:gd name="T109" fmla="*/ 240 h 257"/>
                  <a:gd name="T110" fmla="*/ 557 w 558"/>
                  <a:gd name="T111" fmla="*/ 234 h 257"/>
                  <a:gd name="T112" fmla="*/ 553 w 558"/>
                  <a:gd name="T113" fmla="*/ 229 h 257"/>
                  <a:gd name="T114" fmla="*/ 553 w 558"/>
                  <a:gd name="T115" fmla="*/ 229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58" h="257">
                    <a:moveTo>
                      <a:pt x="553" y="229"/>
                    </a:moveTo>
                    <a:lnTo>
                      <a:pt x="354" y="30"/>
                    </a:lnTo>
                    <a:lnTo>
                      <a:pt x="354" y="30"/>
                    </a:lnTo>
                    <a:lnTo>
                      <a:pt x="346" y="24"/>
                    </a:lnTo>
                    <a:lnTo>
                      <a:pt x="339" y="17"/>
                    </a:lnTo>
                    <a:lnTo>
                      <a:pt x="329" y="12"/>
                    </a:lnTo>
                    <a:lnTo>
                      <a:pt x="320" y="7"/>
                    </a:lnTo>
                    <a:lnTo>
                      <a:pt x="310" y="3"/>
                    </a:lnTo>
                    <a:lnTo>
                      <a:pt x="300" y="1"/>
                    </a:lnTo>
                    <a:lnTo>
                      <a:pt x="290" y="0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68" y="0"/>
                    </a:lnTo>
                    <a:lnTo>
                      <a:pt x="258" y="1"/>
                    </a:lnTo>
                    <a:lnTo>
                      <a:pt x="248" y="3"/>
                    </a:lnTo>
                    <a:lnTo>
                      <a:pt x="238" y="7"/>
                    </a:lnTo>
                    <a:lnTo>
                      <a:pt x="229" y="12"/>
                    </a:lnTo>
                    <a:lnTo>
                      <a:pt x="220" y="17"/>
                    </a:lnTo>
                    <a:lnTo>
                      <a:pt x="212" y="24"/>
                    </a:lnTo>
                    <a:lnTo>
                      <a:pt x="204" y="30"/>
                    </a:lnTo>
                    <a:lnTo>
                      <a:pt x="169" y="65"/>
                    </a:lnTo>
                    <a:lnTo>
                      <a:pt x="169" y="17"/>
                    </a:lnTo>
                    <a:lnTo>
                      <a:pt x="84" y="17"/>
                    </a:lnTo>
                    <a:lnTo>
                      <a:pt x="84" y="151"/>
                    </a:lnTo>
                    <a:lnTo>
                      <a:pt x="5" y="229"/>
                    </a:lnTo>
                    <a:lnTo>
                      <a:pt x="5" y="229"/>
                    </a:lnTo>
                    <a:lnTo>
                      <a:pt x="1" y="234"/>
                    </a:lnTo>
                    <a:lnTo>
                      <a:pt x="0" y="240"/>
                    </a:lnTo>
                    <a:lnTo>
                      <a:pt x="1" y="247"/>
                    </a:lnTo>
                    <a:lnTo>
                      <a:pt x="5" y="252"/>
                    </a:lnTo>
                    <a:lnTo>
                      <a:pt x="5" y="252"/>
                    </a:lnTo>
                    <a:lnTo>
                      <a:pt x="10" y="255"/>
                    </a:lnTo>
                    <a:lnTo>
                      <a:pt x="16" y="257"/>
                    </a:lnTo>
                    <a:lnTo>
                      <a:pt x="23" y="255"/>
                    </a:lnTo>
                    <a:lnTo>
                      <a:pt x="29" y="252"/>
                    </a:lnTo>
                    <a:lnTo>
                      <a:pt x="227" y="54"/>
                    </a:lnTo>
                    <a:lnTo>
                      <a:pt x="227" y="54"/>
                    </a:lnTo>
                    <a:lnTo>
                      <a:pt x="238" y="45"/>
                    </a:lnTo>
                    <a:lnTo>
                      <a:pt x="251" y="37"/>
                    </a:lnTo>
                    <a:lnTo>
                      <a:pt x="265" y="34"/>
                    </a:lnTo>
                    <a:lnTo>
                      <a:pt x="280" y="32"/>
                    </a:lnTo>
                    <a:lnTo>
                      <a:pt x="280" y="32"/>
                    </a:lnTo>
                    <a:lnTo>
                      <a:pt x="293" y="34"/>
                    </a:lnTo>
                    <a:lnTo>
                      <a:pt x="307" y="37"/>
                    </a:lnTo>
                    <a:lnTo>
                      <a:pt x="320" y="45"/>
                    </a:lnTo>
                    <a:lnTo>
                      <a:pt x="331" y="54"/>
                    </a:lnTo>
                    <a:lnTo>
                      <a:pt x="530" y="252"/>
                    </a:lnTo>
                    <a:lnTo>
                      <a:pt x="530" y="252"/>
                    </a:lnTo>
                    <a:lnTo>
                      <a:pt x="535" y="255"/>
                    </a:lnTo>
                    <a:lnTo>
                      <a:pt x="542" y="257"/>
                    </a:lnTo>
                    <a:lnTo>
                      <a:pt x="548" y="255"/>
                    </a:lnTo>
                    <a:lnTo>
                      <a:pt x="553" y="252"/>
                    </a:lnTo>
                    <a:lnTo>
                      <a:pt x="553" y="252"/>
                    </a:lnTo>
                    <a:lnTo>
                      <a:pt x="557" y="247"/>
                    </a:lnTo>
                    <a:lnTo>
                      <a:pt x="558" y="240"/>
                    </a:lnTo>
                    <a:lnTo>
                      <a:pt x="557" y="234"/>
                    </a:lnTo>
                    <a:lnTo>
                      <a:pt x="553" y="229"/>
                    </a:lnTo>
                    <a:lnTo>
                      <a:pt x="553" y="2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2543175" y="65088"/>
                <a:ext cx="322263" cy="309563"/>
              </a:xfrm>
              <a:custGeom>
                <a:avLst/>
                <a:gdLst>
                  <a:gd name="T0" fmla="*/ 249 w 404"/>
                  <a:gd name="T1" fmla="*/ 20 h 389"/>
                  <a:gd name="T2" fmla="*/ 249 w 404"/>
                  <a:gd name="T3" fmla="*/ 20 h 389"/>
                  <a:gd name="T4" fmla="*/ 239 w 404"/>
                  <a:gd name="T5" fmla="*/ 11 h 389"/>
                  <a:gd name="T6" fmla="*/ 228 w 404"/>
                  <a:gd name="T7" fmla="*/ 5 h 389"/>
                  <a:gd name="T8" fmla="*/ 215 w 404"/>
                  <a:gd name="T9" fmla="*/ 1 h 389"/>
                  <a:gd name="T10" fmla="*/ 203 w 404"/>
                  <a:gd name="T11" fmla="*/ 0 h 389"/>
                  <a:gd name="T12" fmla="*/ 203 w 404"/>
                  <a:gd name="T13" fmla="*/ 0 h 389"/>
                  <a:gd name="T14" fmla="*/ 189 w 404"/>
                  <a:gd name="T15" fmla="*/ 1 h 389"/>
                  <a:gd name="T16" fmla="*/ 177 w 404"/>
                  <a:gd name="T17" fmla="*/ 5 h 389"/>
                  <a:gd name="T18" fmla="*/ 166 w 404"/>
                  <a:gd name="T19" fmla="*/ 11 h 389"/>
                  <a:gd name="T20" fmla="*/ 156 w 404"/>
                  <a:gd name="T21" fmla="*/ 20 h 389"/>
                  <a:gd name="T22" fmla="*/ 0 w 404"/>
                  <a:gd name="T23" fmla="*/ 175 h 389"/>
                  <a:gd name="T24" fmla="*/ 0 w 404"/>
                  <a:gd name="T25" fmla="*/ 354 h 389"/>
                  <a:gd name="T26" fmla="*/ 0 w 404"/>
                  <a:gd name="T27" fmla="*/ 354 h 389"/>
                  <a:gd name="T28" fmla="*/ 1 w 404"/>
                  <a:gd name="T29" fmla="*/ 360 h 389"/>
                  <a:gd name="T30" fmla="*/ 2 w 404"/>
                  <a:gd name="T31" fmla="*/ 367 h 389"/>
                  <a:gd name="T32" fmla="*/ 6 w 404"/>
                  <a:gd name="T33" fmla="*/ 373 h 389"/>
                  <a:gd name="T34" fmla="*/ 10 w 404"/>
                  <a:gd name="T35" fmla="*/ 378 h 389"/>
                  <a:gd name="T36" fmla="*/ 16 w 404"/>
                  <a:gd name="T37" fmla="*/ 383 h 389"/>
                  <a:gd name="T38" fmla="*/ 21 w 404"/>
                  <a:gd name="T39" fmla="*/ 385 h 389"/>
                  <a:gd name="T40" fmla="*/ 29 w 404"/>
                  <a:gd name="T41" fmla="*/ 388 h 389"/>
                  <a:gd name="T42" fmla="*/ 35 w 404"/>
                  <a:gd name="T43" fmla="*/ 389 h 389"/>
                  <a:gd name="T44" fmla="*/ 122 w 404"/>
                  <a:gd name="T45" fmla="*/ 389 h 389"/>
                  <a:gd name="T46" fmla="*/ 122 w 404"/>
                  <a:gd name="T47" fmla="*/ 283 h 389"/>
                  <a:gd name="T48" fmla="*/ 122 w 404"/>
                  <a:gd name="T49" fmla="*/ 283 h 389"/>
                  <a:gd name="T50" fmla="*/ 122 w 404"/>
                  <a:gd name="T51" fmla="*/ 278 h 389"/>
                  <a:gd name="T52" fmla="*/ 123 w 404"/>
                  <a:gd name="T53" fmla="*/ 275 h 389"/>
                  <a:gd name="T54" fmla="*/ 126 w 404"/>
                  <a:gd name="T55" fmla="*/ 271 h 389"/>
                  <a:gd name="T56" fmla="*/ 128 w 404"/>
                  <a:gd name="T57" fmla="*/ 267 h 389"/>
                  <a:gd name="T58" fmla="*/ 132 w 404"/>
                  <a:gd name="T59" fmla="*/ 264 h 389"/>
                  <a:gd name="T60" fmla="*/ 136 w 404"/>
                  <a:gd name="T61" fmla="*/ 262 h 389"/>
                  <a:gd name="T62" fmla="*/ 140 w 404"/>
                  <a:gd name="T63" fmla="*/ 261 h 389"/>
                  <a:gd name="T64" fmla="*/ 145 w 404"/>
                  <a:gd name="T65" fmla="*/ 259 h 389"/>
                  <a:gd name="T66" fmla="*/ 259 w 404"/>
                  <a:gd name="T67" fmla="*/ 259 h 389"/>
                  <a:gd name="T68" fmla="*/ 259 w 404"/>
                  <a:gd name="T69" fmla="*/ 259 h 389"/>
                  <a:gd name="T70" fmla="*/ 264 w 404"/>
                  <a:gd name="T71" fmla="*/ 261 h 389"/>
                  <a:gd name="T72" fmla="*/ 268 w 404"/>
                  <a:gd name="T73" fmla="*/ 262 h 389"/>
                  <a:gd name="T74" fmla="*/ 272 w 404"/>
                  <a:gd name="T75" fmla="*/ 264 h 389"/>
                  <a:gd name="T76" fmla="*/ 276 w 404"/>
                  <a:gd name="T77" fmla="*/ 267 h 389"/>
                  <a:gd name="T78" fmla="*/ 278 w 404"/>
                  <a:gd name="T79" fmla="*/ 271 h 389"/>
                  <a:gd name="T80" fmla="*/ 281 w 404"/>
                  <a:gd name="T81" fmla="*/ 275 h 389"/>
                  <a:gd name="T82" fmla="*/ 282 w 404"/>
                  <a:gd name="T83" fmla="*/ 278 h 389"/>
                  <a:gd name="T84" fmla="*/ 283 w 404"/>
                  <a:gd name="T85" fmla="*/ 283 h 389"/>
                  <a:gd name="T86" fmla="*/ 283 w 404"/>
                  <a:gd name="T87" fmla="*/ 389 h 389"/>
                  <a:gd name="T88" fmla="*/ 369 w 404"/>
                  <a:gd name="T89" fmla="*/ 389 h 389"/>
                  <a:gd name="T90" fmla="*/ 369 w 404"/>
                  <a:gd name="T91" fmla="*/ 389 h 389"/>
                  <a:gd name="T92" fmla="*/ 376 w 404"/>
                  <a:gd name="T93" fmla="*/ 388 h 389"/>
                  <a:gd name="T94" fmla="*/ 383 w 404"/>
                  <a:gd name="T95" fmla="*/ 385 h 389"/>
                  <a:gd name="T96" fmla="*/ 389 w 404"/>
                  <a:gd name="T97" fmla="*/ 383 h 389"/>
                  <a:gd name="T98" fmla="*/ 394 w 404"/>
                  <a:gd name="T99" fmla="*/ 378 h 389"/>
                  <a:gd name="T100" fmla="*/ 398 w 404"/>
                  <a:gd name="T101" fmla="*/ 373 h 389"/>
                  <a:gd name="T102" fmla="*/ 402 w 404"/>
                  <a:gd name="T103" fmla="*/ 367 h 389"/>
                  <a:gd name="T104" fmla="*/ 403 w 404"/>
                  <a:gd name="T105" fmla="*/ 360 h 389"/>
                  <a:gd name="T106" fmla="*/ 404 w 404"/>
                  <a:gd name="T107" fmla="*/ 354 h 389"/>
                  <a:gd name="T108" fmla="*/ 404 w 404"/>
                  <a:gd name="T109" fmla="*/ 175 h 389"/>
                  <a:gd name="T110" fmla="*/ 249 w 404"/>
                  <a:gd name="T111" fmla="*/ 2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4" h="389">
                    <a:moveTo>
                      <a:pt x="249" y="20"/>
                    </a:moveTo>
                    <a:lnTo>
                      <a:pt x="249" y="20"/>
                    </a:lnTo>
                    <a:lnTo>
                      <a:pt x="239" y="11"/>
                    </a:lnTo>
                    <a:lnTo>
                      <a:pt x="228" y="5"/>
                    </a:lnTo>
                    <a:lnTo>
                      <a:pt x="215" y="1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89" y="1"/>
                    </a:lnTo>
                    <a:lnTo>
                      <a:pt x="177" y="5"/>
                    </a:lnTo>
                    <a:lnTo>
                      <a:pt x="166" y="11"/>
                    </a:lnTo>
                    <a:lnTo>
                      <a:pt x="156" y="20"/>
                    </a:lnTo>
                    <a:lnTo>
                      <a:pt x="0" y="175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1" y="360"/>
                    </a:lnTo>
                    <a:lnTo>
                      <a:pt x="2" y="367"/>
                    </a:lnTo>
                    <a:lnTo>
                      <a:pt x="6" y="373"/>
                    </a:lnTo>
                    <a:lnTo>
                      <a:pt x="10" y="378"/>
                    </a:lnTo>
                    <a:lnTo>
                      <a:pt x="16" y="383"/>
                    </a:lnTo>
                    <a:lnTo>
                      <a:pt x="21" y="385"/>
                    </a:lnTo>
                    <a:lnTo>
                      <a:pt x="29" y="388"/>
                    </a:lnTo>
                    <a:lnTo>
                      <a:pt x="35" y="389"/>
                    </a:lnTo>
                    <a:lnTo>
                      <a:pt x="122" y="389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2" y="278"/>
                    </a:lnTo>
                    <a:lnTo>
                      <a:pt x="123" y="275"/>
                    </a:lnTo>
                    <a:lnTo>
                      <a:pt x="126" y="271"/>
                    </a:lnTo>
                    <a:lnTo>
                      <a:pt x="128" y="267"/>
                    </a:lnTo>
                    <a:lnTo>
                      <a:pt x="132" y="264"/>
                    </a:lnTo>
                    <a:lnTo>
                      <a:pt x="136" y="262"/>
                    </a:lnTo>
                    <a:lnTo>
                      <a:pt x="140" y="261"/>
                    </a:lnTo>
                    <a:lnTo>
                      <a:pt x="145" y="259"/>
                    </a:lnTo>
                    <a:lnTo>
                      <a:pt x="259" y="259"/>
                    </a:lnTo>
                    <a:lnTo>
                      <a:pt x="259" y="259"/>
                    </a:lnTo>
                    <a:lnTo>
                      <a:pt x="264" y="261"/>
                    </a:lnTo>
                    <a:lnTo>
                      <a:pt x="268" y="262"/>
                    </a:lnTo>
                    <a:lnTo>
                      <a:pt x="272" y="264"/>
                    </a:lnTo>
                    <a:lnTo>
                      <a:pt x="276" y="267"/>
                    </a:lnTo>
                    <a:lnTo>
                      <a:pt x="278" y="271"/>
                    </a:lnTo>
                    <a:lnTo>
                      <a:pt x="281" y="275"/>
                    </a:lnTo>
                    <a:lnTo>
                      <a:pt x="282" y="278"/>
                    </a:lnTo>
                    <a:lnTo>
                      <a:pt x="283" y="283"/>
                    </a:lnTo>
                    <a:lnTo>
                      <a:pt x="283" y="389"/>
                    </a:lnTo>
                    <a:lnTo>
                      <a:pt x="369" y="389"/>
                    </a:lnTo>
                    <a:lnTo>
                      <a:pt x="369" y="389"/>
                    </a:lnTo>
                    <a:lnTo>
                      <a:pt x="376" y="388"/>
                    </a:lnTo>
                    <a:lnTo>
                      <a:pt x="383" y="385"/>
                    </a:lnTo>
                    <a:lnTo>
                      <a:pt x="389" y="383"/>
                    </a:lnTo>
                    <a:lnTo>
                      <a:pt x="394" y="378"/>
                    </a:lnTo>
                    <a:lnTo>
                      <a:pt x="398" y="373"/>
                    </a:lnTo>
                    <a:lnTo>
                      <a:pt x="402" y="367"/>
                    </a:lnTo>
                    <a:lnTo>
                      <a:pt x="403" y="360"/>
                    </a:lnTo>
                    <a:lnTo>
                      <a:pt x="404" y="354"/>
                    </a:lnTo>
                    <a:lnTo>
                      <a:pt x="404" y="175"/>
                    </a:lnTo>
                    <a:lnTo>
                      <a:pt x="249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1" name="Freeform 137"/>
            <p:cNvSpPr>
              <a:spLocks noChangeAspect="1" noEditPoints="1"/>
            </p:cNvSpPr>
            <p:nvPr userDrawn="1"/>
          </p:nvSpPr>
          <p:spPr bwMode="auto">
            <a:xfrm>
              <a:off x="6738501" y="3502882"/>
              <a:ext cx="537400" cy="351802"/>
            </a:xfrm>
            <a:custGeom>
              <a:avLst/>
              <a:gdLst>
                <a:gd name="T0" fmla="*/ 112 w 128"/>
                <a:gd name="T1" fmla="*/ 0 h 84"/>
                <a:gd name="T2" fmla="*/ 16 w 128"/>
                <a:gd name="T3" fmla="*/ 0 h 84"/>
                <a:gd name="T4" fmla="*/ 0 w 128"/>
                <a:gd name="T5" fmla="*/ 16 h 84"/>
                <a:gd name="T6" fmla="*/ 0 w 128"/>
                <a:gd name="T7" fmla="*/ 68 h 84"/>
                <a:gd name="T8" fmla="*/ 16 w 128"/>
                <a:gd name="T9" fmla="*/ 84 h 84"/>
                <a:gd name="T10" fmla="*/ 112 w 128"/>
                <a:gd name="T11" fmla="*/ 84 h 84"/>
                <a:gd name="T12" fmla="*/ 128 w 128"/>
                <a:gd name="T13" fmla="*/ 68 h 84"/>
                <a:gd name="T14" fmla="*/ 128 w 128"/>
                <a:gd name="T15" fmla="*/ 16 h 84"/>
                <a:gd name="T16" fmla="*/ 112 w 128"/>
                <a:gd name="T17" fmla="*/ 0 h 84"/>
                <a:gd name="T18" fmla="*/ 8 w 128"/>
                <a:gd name="T19" fmla="*/ 21 h 84"/>
                <a:gd name="T20" fmla="*/ 36 w 128"/>
                <a:gd name="T21" fmla="*/ 42 h 84"/>
                <a:gd name="T22" fmla="*/ 8 w 128"/>
                <a:gd name="T23" fmla="*/ 63 h 84"/>
                <a:gd name="T24" fmla="*/ 8 w 128"/>
                <a:gd name="T25" fmla="*/ 21 h 84"/>
                <a:gd name="T26" fmla="*/ 120 w 128"/>
                <a:gd name="T27" fmla="*/ 68 h 84"/>
                <a:gd name="T28" fmla="*/ 112 w 128"/>
                <a:gd name="T29" fmla="*/ 76 h 84"/>
                <a:gd name="T30" fmla="*/ 16 w 128"/>
                <a:gd name="T31" fmla="*/ 76 h 84"/>
                <a:gd name="T32" fmla="*/ 8 w 128"/>
                <a:gd name="T33" fmla="*/ 68 h 84"/>
                <a:gd name="T34" fmla="*/ 40 w 128"/>
                <a:gd name="T35" fmla="*/ 45 h 84"/>
                <a:gd name="T36" fmla="*/ 57 w 128"/>
                <a:gd name="T37" fmla="*/ 58 h 84"/>
                <a:gd name="T38" fmla="*/ 64 w 128"/>
                <a:gd name="T39" fmla="*/ 60 h 84"/>
                <a:gd name="T40" fmla="*/ 71 w 128"/>
                <a:gd name="T41" fmla="*/ 58 h 84"/>
                <a:gd name="T42" fmla="*/ 89 w 128"/>
                <a:gd name="T43" fmla="*/ 45 h 84"/>
                <a:gd name="T44" fmla="*/ 120 w 128"/>
                <a:gd name="T45" fmla="*/ 68 h 84"/>
                <a:gd name="T46" fmla="*/ 120 w 128"/>
                <a:gd name="T47" fmla="*/ 63 h 84"/>
                <a:gd name="T48" fmla="*/ 92 w 128"/>
                <a:gd name="T49" fmla="*/ 42 h 84"/>
                <a:gd name="T50" fmla="*/ 120 w 128"/>
                <a:gd name="T51" fmla="*/ 21 h 84"/>
                <a:gd name="T52" fmla="*/ 120 w 128"/>
                <a:gd name="T53" fmla="*/ 63 h 84"/>
                <a:gd name="T54" fmla="*/ 69 w 128"/>
                <a:gd name="T55" fmla="*/ 54 h 84"/>
                <a:gd name="T56" fmla="*/ 64 w 128"/>
                <a:gd name="T57" fmla="*/ 56 h 84"/>
                <a:gd name="T58" fmla="*/ 59 w 128"/>
                <a:gd name="T59" fmla="*/ 54 h 84"/>
                <a:gd name="T60" fmla="*/ 43 w 128"/>
                <a:gd name="T61" fmla="*/ 42 h 84"/>
                <a:gd name="T62" fmla="*/ 40 w 128"/>
                <a:gd name="T63" fmla="*/ 40 h 84"/>
                <a:gd name="T64" fmla="*/ 8 w 128"/>
                <a:gd name="T65" fmla="*/ 16 h 84"/>
                <a:gd name="T66" fmla="*/ 8 w 128"/>
                <a:gd name="T67" fmla="*/ 16 h 84"/>
                <a:gd name="T68" fmla="*/ 16 w 128"/>
                <a:gd name="T69" fmla="*/ 8 h 84"/>
                <a:gd name="T70" fmla="*/ 112 w 128"/>
                <a:gd name="T71" fmla="*/ 8 h 84"/>
                <a:gd name="T72" fmla="*/ 120 w 128"/>
                <a:gd name="T73" fmla="*/ 16 h 84"/>
                <a:gd name="T74" fmla="*/ 69 w 128"/>
                <a:gd name="T75" fmla="*/ 5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84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7"/>
                    <a:pt x="7" y="84"/>
                    <a:pt x="16" y="84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21" y="84"/>
                    <a:pt x="128" y="77"/>
                    <a:pt x="128" y="68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moveTo>
                    <a:pt x="8" y="21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8" y="63"/>
                    <a:pt x="8" y="63"/>
                    <a:pt x="8" y="63"/>
                  </a:cubicBezTo>
                  <a:lnTo>
                    <a:pt x="8" y="21"/>
                  </a:lnTo>
                  <a:close/>
                  <a:moveTo>
                    <a:pt x="120" y="68"/>
                  </a:moveTo>
                  <a:cubicBezTo>
                    <a:pt x="120" y="72"/>
                    <a:pt x="117" y="76"/>
                    <a:pt x="112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2" y="76"/>
                    <a:pt x="8" y="72"/>
                    <a:pt x="8" y="68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9" y="59"/>
                    <a:pt x="62" y="60"/>
                    <a:pt x="64" y="60"/>
                  </a:cubicBezTo>
                  <a:cubicBezTo>
                    <a:pt x="67" y="60"/>
                    <a:pt x="69" y="59"/>
                    <a:pt x="71" y="58"/>
                  </a:cubicBezTo>
                  <a:cubicBezTo>
                    <a:pt x="89" y="45"/>
                    <a:pt x="89" y="45"/>
                    <a:pt x="89" y="45"/>
                  </a:cubicBezTo>
                  <a:lnTo>
                    <a:pt x="120" y="68"/>
                  </a:lnTo>
                  <a:close/>
                  <a:moveTo>
                    <a:pt x="120" y="63"/>
                  </a:moveTo>
                  <a:cubicBezTo>
                    <a:pt x="92" y="42"/>
                    <a:pt x="92" y="42"/>
                    <a:pt x="92" y="42"/>
                  </a:cubicBezTo>
                  <a:cubicBezTo>
                    <a:pt x="120" y="21"/>
                    <a:pt x="120" y="21"/>
                    <a:pt x="120" y="21"/>
                  </a:cubicBezTo>
                  <a:lnTo>
                    <a:pt x="120" y="63"/>
                  </a:lnTo>
                  <a:close/>
                  <a:moveTo>
                    <a:pt x="69" y="54"/>
                  </a:moveTo>
                  <a:cubicBezTo>
                    <a:pt x="68" y="55"/>
                    <a:pt x="66" y="56"/>
                    <a:pt x="64" y="56"/>
                  </a:cubicBezTo>
                  <a:cubicBezTo>
                    <a:pt x="62" y="56"/>
                    <a:pt x="61" y="55"/>
                    <a:pt x="59" y="54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7" y="8"/>
                    <a:pt x="120" y="12"/>
                    <a:pt x="120" y="16"/>
                  </a:cubicBezTo>
                  <a:lnTo>
                    <a:pt x="69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3" name="文本框 22"/>
          <p:cNvSpPr txBox="1"/>
          <p:nvPr userDrawn="1"/>
        </p:nvSpPr>
        <p:spPr>
          <a:xfrm>
            <a:off x="7274349" y="1507128"/>
            <a:ext cx="3621504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400" b="1" dirty="0" smtClean="0">
                <a:solidFill>
                  <a:prstClr val="white"/>
                </a:solidFill>
                <a:effectLst>
                  <a:outerShdw blurRad="101600" dist="127000" dir="8100000" sx="101000" sy="101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谢谢</a:t>
            </a:r>
            <a:endParaRPr lang="en-US" altLang="zh-CN" sz="13400" b="1" dirty="0" smtClean="0">
              <a:solidFill>
                <a:prstClr val="white"/>
              </a:solidFill>
              <a:effectLst>
                <a:outerShdw blurRad="101600" dist="127000" dir="8100000" sx="101000" sy="101000" algn="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>
            <a:off x="6444342" y="5109035"/>
            <a:ext cx="5032148" cy="369332"/>
          </a:xfrm>
          <a:prstGeom prst="rect">
            <a:avLst/>
          </a:prstGeom>
          <a:solidFill>
            <a:srgbClr val="DD3645"/>
          </a:solidFill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</a:rPr>
              <a:t>严正声明：请勿将此作品挪作商用，违者必究。</a:t>
            </a:r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99062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12887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2000"/>
              </a:lnSpc>
              <a:defRPr/>
            </a:pPr>
            <a:r>
              <a:rPr lang="zh-CN" altLang="en-US" sz="2400" b="1" dirty="0" smtClean="0">
                <a:solidFill>
                  <a:srgbClr val="1D8DE5"/>
                </a:solidFill>
                <a:latin typeface="微软雅黑" pitchFamily="34" charset="-122"/>
              </a:rPr>
              <a:t>目录页 </a:t>
            </a:r>
            <a:r>
              <a:rPr lang="en-US" altLang="zh-CN" sz="2400" b="1" dirty="0" smtClean="0">
                <a:solidFill>
                  <a:srgbClr val="1D8DE5"/>
                </a:solidFill>
                <a:latin typeface="微软雅黑" pitchFamily="34" charset="-122"/>
              </a:rPr>
              <a:t> </a:t>
            </a:r>
          </a:p>
          <a:p>
            <a:pPr>
              <a:lnSpc>
                <a:spcPct val="112000"/>
              </a:lnSpc>
              <a:defRPr/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  <a:ea typeface="宋体" panose="02010600030101010101" pitchFamily="2" charset="-122"/>
              </a:rPr>
              <a:t>Contents Page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061" y="1317568"/>
            <a:ext cx="9499345" cy="7398466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7" name="文本框 6"/>
          <p:cNvSpPr txBox="1"/>
          <p:nvPr userDrawn="1"/>
        </p:nvSpPr>
        <p:spPr>
          <a:xfrm>
            <a:off x="4903075" y="1923393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prstClr val="white"/>
                </a:solidFill>
              </a:rPr>
              <a:t>第一章   </a:t>
            </a:r>
            <a:r>
              <a:rPr lang="zh-CN" altLang="en-US" sz="2800" dirty="0" smtClean="0">
                <a:solidFill>
                  <a:prstClr val="white"/>
                </a:solidFill>
              </a:rPr>
              <a:t>并列关系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4903075" y="2603282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859B7B"/>
                </a:solidFill>
              </a:rPr>
              <a:t>第二章   </a:t>
            </a:r>
            <a:r>
              <a:rPr lang="zh-CN" altLang="en-US" sz="2800" dirty="0" smtClean="0">
                <a:solidFill>
                  <a:srgbClr val="859B7B"/>
                </a:solidFill>
              </a:rPr>
              <a:t>递进关系</a:t>
            </a:r>
            <a:endParaRPr lang="zh-CN" altLang="en-US" sz="2800" dirty="0">
              <a:solidFill>
                <a:srgbClr val="859B7B"/>
              </a:solidFill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903075" y="3283171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prstClr val="white"/>
                </a:solidFill>
              </a:rPr>
              <a:t>第三章   </a:t>
            </a:r>
            <a:r>
              <a:rPr lang="zh-CN" altLang="en-US" sz="2800" dirty="0" smtClean="0">
                <a:solidFill>
                  <a:prstClr val="white"/>
                </a:solidFill>
              </a:rPr>
              <a:t>循环关系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4903075" y="3963060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prstClr val="white"/>
                </a:solidFill>
              </a:rPr>
              <a:t>第四章   </a:t>
            </a:r>
            <a:r>
              <a:rPr lang="zh-CN" altLang="en-US" sz="2800" dirty="0" smtClean="0">
                <a:solidFill>
                  <a:prstClr val="white"/>
                </a:solidFill>
              </a:rPr>
              <a:t>其他类型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8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12887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2000"/>
              </a:lnSpc>
              <a:defRPr/>
            </a:pPr>
            <a:r>
              <a:rPr lang="zh-CN" altLang="en-US" sz="2400" b="1" dirty="0" smtClean="0">
                <a:solidFill>
                  <a:srgbClr val="1D8DE5"/>
                </a:solidFill>
                <a:latin typeface="微软雅黑" pitchFamily="34" charset="-122"/>
              </a:rPr>
              <a:t>过渡页 </a:t>
            </a:r>
            <a:r>
              <a:rPr lang="en-US" altLang="zh-CN" sz="2400" b="1" dirty="0" smtClean="0">
                <a:solidFill>
                  <a:srgbClr val="1D8DE5"/>
                </a:solidFill>
                <a:latin typeface="微软雅黑" pitchFamily="34" charset="-122"/>
              </a:rPr>
              <a:t> </a:t>
            </a:r>
          </a:p>
          <a:p>
            <a:pPr>
              <a:lnSpc>
                <a:spcPct val="112000"/>
              </a:lnSpc>
              <a:defRPr/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  <a:ea typeface="宋体" panose="02010600030101010101" pitchFamily="2" charset="-122"/>
              </a:rPr>
              <a:t>Transition Page</a:t>
            </a: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1284049" y="1778530"/>
            <a:ext cx="2673351" cy="6878638"/>
            <a:chOff x="-420688" y="1854200"/>
            <a:chExt cx="2673351" cy="6878638"/>
          </a:xfr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grpSpPr>
        <p:sp>
          <p:nvSpPr>
            <p:cNvPr id="18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-385763" y="1854200"/>
              <a:ext cx="2622551" cy="686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5"/>
            <p:cNvSpPr>
              <a:spLocks/>
            </p:cNvSpPr>
            <p:nvPr userDrawn="1"/>
          </p:nvSpPr>
          <p:spPr bwMode="auto">
            <a:xfrm>
              <a:off x="214312" y="2141538"/>
              <a:ext cx="633413" cy="542925"/>
            </a:xfrm>
            <a:custGeom>
              <a:avLst/>
              <a:gdLst>
                <a:gd name="T0" fmla="*/ 19 w 37"/>
                <a:gd name="T1" fmla="*/ 0 h 32"/>
                <a:gd name="T2" fmla="*/ 0 w 37"/>
                <a:gd name="T3" fmla="*/ 18 h 32"/>
                <a:gd name="T4" fmla="*/ 7 w 37"/>
                <a:gd name="T5" fmla="*/ 32 h 32"/>
                <a:gd name="T6" fmla="*/ 7 w 37"/>
                <a:gd name="T7" fmla="*/ 24 h 32"/>
                <a:gd name="T8" fmla="*/ 5 w 37"/>
                <a:gd name="T9" fmla="*/ 18 h 32"/>
                <a:gd name="T10" fmla="*/ 19 w 37"/>
                <a:gd name="T11" fmla="*/ 5 h 32"/>
                <a:gd name="T12" fmla="*/ 32 w 37"/>
                <a:gd name="T13" fmla="*/ 18 h 32"/>
                <a:gd name="T14" fmla="*/ 31 w 37"/>
                <a:gd name="T15" fmla="*/ 25 h 32"/>
                <a:gd name="T16" fmla="*/ 31 w 37"/>
                <a:gd name="T17" fmla="*/ 32 h 32"/>
                <a:gd name="T18" fmla="*/ 37 w 37"/>
                <a:gd name="T19" fmla="*/ 18 h 32"/>
                <a:gd name="T20" fmla="*/ 19 w 37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2">
                  <a:moveTo>
                    <a:pt x="19" y="0"/>
                  </a:moveTo>
                  <a:cubicBezTo>
                    <a:pt x="9" y="0"/>
                    <a:pt x="0" y="8"/>
                    <a:pt x="0" y="18"/>
                  </a:cubicBezTo>
                  <a:cubicBezTo>
                    <a:pt x="0" y="24"/>
                    <a:pt x="3" y="29"/>
                    <a:pt x="7" y="3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2"/>
                    <a:pt x="5" y="20"/>
                    <a:pt x="5" y="18"/>
                  </a:cubicBezTo>
                  <a:cubicBezTo>
                    <a:pt x="5" y="11"/>
                    <a:pt x="11" y="5"/>
                    <a:pt x="19" y="5"/>
                  </a:cubicBezTo>
                  <a:cubicBezTo>
                    <a:pt x="26" y="5"/>
                    <a:pt x="32" y="11"/>
                    <a:pt x="32" y="18"/>
                  </a:cubicBezTo>
                  <a:cubicBezTo>
                    <a:pt x="32" y="21"/>
                    <a:pt x="32" y="23"/>
                    <a:pt x="31" y="25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29"/>
                    <a:pt x="37" y="24"/>
                    <a:pt x="37" y="18"/>
                  </a:cubicBezTo>
                  <a:cubicBezTo>
                    <a:pt x="37" y="8"/>
                    <a:pt x="29" y="0"/>
                    <a:pt x="1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6"/>
            <p:cNvSpPr>
              <a:spLocks/>
            </p:cNvSpPr>
            <p:nvPr userDrawn="1"/>
          </p:nvSpPr>
          <p:spPr bwMode="auto">
            <a:xfrm>
              <a:off x="-60325" y="1870075"/>
              <a:ext cx="1182688" cy="1135063"/>
            </a:xfrm>
            <a:custGeom>
              <a:avLst/>
              <a:gdLst>
                <a:gd name="T0" fmla="*/ 35 w 69"/>
                <a:gd name="T1" fmla="*/ 0 h 67"/>
                <a:gd name="T2" fmla="*/ 0 w 69"/>
                <a:gd name="T3" fmla="*/ 34 h 67"/>
                <a:gd name="T4" fmla="*/ 23 w 69"/>
                <a:gd name="T5" fmla="*/ 66 h 67"/>
                <a:gd name="T6" fmla="*/ 23 w 69"/>
                <a:gd name="T7" fmla="*/ 61 h 67"/>
                <a:gd name="T8" fmla="*/ 5 w 69"/>
                <a:gd name="T9" fmla="*/ 34 h 67"/>
                <a:gd name="T10" fmla="*/ 35 w 69"/>
                <a:gd name="T11" fmla="*/ 5 h 67"/>
                <a:gd name="T12" fmla="*/ 64 w 69"/>
                <a:gd name="T13" fmla="*/ 34 h 67"/>
                <a:gd name="T14" fmla="*/ 47 w 69"/>
                <a:gd name="T15" fmla="*/ 61 h 67"/>
                <a:gd name="T16" fmla="*/ 47 w 69"/>
                <a:gd name="T17" fmla="*/ 67 h 67"/>
                <a:gd name="T18" fmla="*/ 69 w 69"/>
                <a:gd name="T19" fmla="*/ 34 h 67"/>
                <a:gd name="T20" fmla="*/ 35 w 69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67">
                  <a:moveTo>
                    <a:pt x="35" y="0"/>
                  </a:moveTo>
                  <a:cubicBezTo>
                    <a:pt x="16" y="0"/>
                    <a:pt x="0" y="15"/>
                    <a:pt x="0" y="34"/>
                  </a:cubicBezTo>
                  <a:cubicBezTo>
                    <a:pt x="0" y="49"/>
                    <a:pt x="10" y="61"/>
                    <a:pt x="23" y="66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12" y="56"/>
                    <a:pt x="5" y="46"/>
                    <a:pt x="5" y="34"/>
                  </a:cubicBezTo>
                  <a:cubicBezTo>
                    <a:pt x="5" y="18"/>
                    <a:pt x="19" y="5"/>
                    <a:pt x="35" y="5"/>
                  </a:cubicBezTo>
                  <a:cubicBezTo>
                    <a:pt x="51" y="5"/>
                    <a:pt x="64" y="18"/>
                    <a:pt x="64" y="34"/>
                  </a:cubicBezTo>
                  <a:cubicBezTo>
                    <a:pt x="64" y="46"/>
                    <a:pt x="57" y="57"/>
                    <a:pt x="47" y="61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60" y="62"/>
                    <a:pt x="69" y="49"/>
                    <a:pt x="69" y="34"/>
                  </a:cubicBezTo>
                  <a:cubicBezTo>
                    <a:pt x="69" y="15"/>
                    <a:pt x="54" y="0"/>
                    <a:pt x="3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"/>
            <p:cNvSpPr>
              <a:spLocks/>
            </p:cNvSpPr>
            <p:nvPr userDrawn="1"/>
          </p:nvSpPr>
          <p:spPr bwMode="auto">
            <a:xfrm>
              <a:off x="-420688" y="2243138"/>
              <a:ext cx="2468563" cy="3778250"/>
            </a:xfrm>
            <a:custGeom>
              <a:avLst/>
              <a:gdLst>
                <a:gd name="T0" fmla="*/ 139 w 144"/>
                <a:gd name="T1" fmla="*/ 95 h 223"/>
                <a:gd name="T2" fmla="*/ 138 w 144"/>
                <a:gd name="T3" fmla="*/ 87 h 223"/>
                <a:gd name="T4" fmla="*/ 126 w 144"/>
                <a:gd name="T5" fmla="*/ 77 h 223"/>
                <a:gd name="T6" fmla="*/ 115 w 144"/>
                <a:gd name="T7" fmla="*/ 87 h 223"/>
                <a:gd name="T8" fmla="*/ 115 w 144"/>
                <a:gd name="T9" fmla="*/ 79 h 223"/>
                <a:gd name="T10" fmla="*/ 103 w 144"/>
                <a:gd name="T11" fmla="*/ 70 h 223"/>
                <a:gd name="T12" fmla="*/ 91 w 144"/>
                <a:gd name="T13" fmla="*/ 79 h 223"/>
                <a:gd name="T14" fmla="*/ 91 w 144"/>
                <a:gd name="T15" fmla="*/ 72 h 223"/>
                <a:gd name="T16" fmla="*/ 79 w 144"/>
                <a:gd name="T17" fmla="*/ 63 h 223"/>
                <a:gd name="T18" fmla="*/ 67 w 144"/>
                <a:gd name="T19" fmla="*/ 70 h 223"/>
                <a:gd name="T20" fmla="*/ 67 w 144"/>
                <a:gd name="T21" fmla="*/ 9 h 223"/>
                <a:gd name="T22" fmla="*/ 56 w 144"/>
                <a:gd name="T23" fmla="*/ 0 h 223"/>
                <a:gd name="T24" fmla="*/ 44 w 144"/>
                <a:gd name="T25" fmla="*/ 9 h 223"/>
                <a:gd name="T26" fmla="*/ 44 w 144"/>
                <a:gd name="T27" fmla="*/ 129 h 223"/>
                <a:gd name="T28" fmla="*/ 44 w 144"/>
                <a:gd name="T29" fmla="*/ 130 h 223"/>
                <a:gd name="T30" fmla="*/ 44 w 144"/>
                <a:gd name="T31" fmla="*/ 133 h 223"/>
                <a:gd name="T32" fmla="*/ 44 w 144"/>
                <a:gd name="T33" fmla="*/ 136 h 223"/>
                <a:gd name="T34" fmla="*/ 24 w 144"/>
                <a:gd name="T35" fmla="*/ 96 h 223"/>
                <a:gd name="T36" fmla="*/ 9 w 144"/>
                <a:gd name="T37" fmla="*/ 93 h 223"/>
                <a:gd name="T38" fmla="*/ 3 w 144"/>
                <a:gd name="T39" fmla="*/ 107 h 223"/>
                <a:gd name="T40" fmla="*/ 31 w 144"/>
                <a:gd name="T41" fmla="*/ 175 h 223"/>
                <a:gd name="T42" fmla="*/ 52 w 144"/>
                <a:gd name="T43" fmla="*/ 202 h 223"/>
                <a:gd name="T44" fmla="*/ 58 w 144"/>
                <a:gd name="T45" fmla="*/ 216 h 223"/>
                <a:gd name="T46" fmla="*/ 133 w 144"/>
                <a:gd name="T47" fmla="*/ 215 h 223"/>
                <a:gd name="T48" fmla="*/ 141 w 144"/>
                <a:gd name="T49" fmla="*/ 188 h 223"/>
                <a:gd name="T50" fmla="*/ 143 w 144"/>
                <a:gd name="T51" fmla="*/ 146 h 223"/>
                <a:gd name="T52" fmla="*/ 139 w 144"/>
                <a:gd name="T53" fmla="*/ 9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23">
                  <a:moveTo>
                    <a:pt x="139" y="95"/>
                  </a:moveTo>
                  <a:cubicBezTo>
                    <a:pt x="138" y="87"/>
                    <a:pt x="138" y="87"/>
                    <a:pt x="138" y="87"/>
                  </a:cubicBezTo>
                  <a:cubicBezTo>
                    <a:pt x="138" y="82"/>
                    <a:pt x="133" y="77"/>
                    <a:pt x="126" y="77"/>
                  </a:cubicBezTo>
                  <a:cubicBezTo>
                    <a:pt x="120" y="77"/>
                    <a:pt x="115" y="82"/>
                    <a:pt x="115" y="87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15" y="74"/>
                    <a:pt x="109" y="70"/>
                    <a:pt x="103" y="70"/>
                  </a:cubicBezTo>
                  <a:cubicBezTo>
                    <a:pt x="96" y="70"/>
                    <a:pt x="91" y="74"/>
                    <a:pt x="91" y="79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67"/>
                    <a:pt x="86" y="63"/>
                    <a:pt x="79" y="63"/>
                  </a:cubicBezTo>
                  <a:cubicBezTo>
                    <a:pt x="73" y="63"/>
                    <a:pt x="68" y="66"/>
                    <a:pt x="67" y="7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4"/>
                    <a:pt x="62" y="0"/>
                    <a:pt x="56" y="0"/>
                  </a:cubicBezTo>
                  <a:cubicBezTo>
                    <a:pt x="49" y="0"/>
                    <a:pt x="44" y="4"/>
                    <a:pt x="44" y="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4" y="131"/>
                    <a:pt x="44" y="132"/>
                    <a:pt x="44" y="133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2"/>
                    <a:pt x="15" y="90"/>
                    <a:pt x="9" y="93"/>
                  </a:cubicBezTo>
                  <a:cubicBezTo>
                    <a:pt x="3" y="96"/>
                    <a:pt x="0" y="102"/>
                    <a:pt x="3" y="107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80"/>
                    <a:pt x="44" y="187"/>
                    <a:pt x="52" y="202"/>
                  </a:cubicBezTo>
                  <a:cubicBezTo>
                    <a:pt x="56" y="211"/>
                    <a:pt x="58" y="216"/>
                    <a:pt x="58" y="216"/>
                  </a:cubicBezTo>
                  <a:cubicBezTo>
                    <a:pt x="58" y="216"/>
                    <a:pt x="73" y="223"/>
                    <a:pt x="133" y="215"/>
                  </a:cubicBezTo>
                  <a:cubicBezTo>
                    <a:pt x="133" y="215"/>
                    <a:pt x="138" y="204"/>
                    <a:pt x="141" y="188"/>
                  </a:cubicBezTo>
                  <a:cubicBezTo>
                    <a:pt x="141" y="188"/>
                    <a:pt x="144" y="159"/>
                    <a:pt x="143" y="146"/>
                  </a:cubicBezTo>
                  <a:cubicBezTo>
                    <a:pt x="142" y="126"/>
                    <a:pt x="140" y="112"/>
                    <a:pt x="139" y="95"/>
                  </a:cubicBezTo>
                </a:path>
              </a:pathLst>
            </a:custGeom>
            <a:solidFill>
              <a:srgbClr val="FFB5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8"/>
            <p:cNvSpPr>
              <a:spLocks noEditPoints="1"/>
            </p:cNvSpPr>
            <p:nvPr userDrawn="1"/>
          </p:nvSpPr>
          <p:spPr bwMode="auto">
            <a:xfrm>
              <a:off x="-420688" y="2243138"/>
              <a:ext cx="2468563" cy="3709988"/>
            </a:xfrm>
            <a:custGeom>
              <a:avLst/>
              <a:gdLst>
                <a:gd name="T0" fmla="*/ 83 w 144"/>
                <a:gd name="T1" fmla="*/ 219 h 219"/>
                <a:gd name="T2" fmla="*/ 58 w 144"/>
                <a:gd name="T3" fmla="*/ 216 h 219"/>
                <a:gd name="T4" fmla="*/ 51 w 144"/>
                <a:gd name="T5" fmla="*/ 202 h 219"/>
                <a:gd name="T6" fmla="*/ 31 w 144"/>
                <a:gd name="T7" fmla="*/ 175 h 219"/>
                <a:gd name="T8" fmla="*/ 9 w 144"/>
                <a:gd name="T9" fmla="*/ 93 h 219"/>
                <a:gd name="T10" fmla="*/ 24 w 144"/>
                <a:gd name="T11" fmla="*/ 96 h 219"/>
                <a:gd name="T12" fmla="*/ 43 w 144"/>
                <a:gd name="T13" fmla="*/ 133 h 219"/>
                <a:gd name="T14" fmla="*/ 44 w 144"/>
                <a:gd name="T15" fmla="*/ 129 h 219"/>
                <a:gd name="T16" fmla="*/ 56 w 144"/>
                <a:gd name="T17" fmla="*/ 0 h 219"/>
                <a:gd name="T18" fmla="*/ 68 w 144"/>
                <a:gd name="T19" fmla="*/ 69 h 219"/>
                <a:gd name="T20" fmla="*/ 91 w 144"/>
                <a:gd name="T21" fmla="*/ 72 h 219"/>
                <a:gd name="T22" fmla="*/ 103 w 144"/>
                <a:gd name="T23" fmla="*/ 70 h 219"/>
                <a:gd name="T24" fmla="*/ 115 w 144"/>
                <a:gd name="T25" fmla="*/ 84 h 219"/>
                <a:gd name="T26" fmla="*/ 139 w 144"/>
                <a:gd name="T27" fmla="*/ 87 h 219"/>
                <a:gd name="T28" fmla="*/ 141 w 144"/>
                <a:gd name="T29" fmla="*/ 121 h 219"/>
                <a:gd name="T30" fmla="*/ 141 w 144"/>
                <a:gd name="T31" fmla="*/ 188 h 219"/>
                <a:gd name="T32" fmla="*/ 133 w 144"/>
                <a:gd name="T33" fmla="*/ 215 h 219"/>
                <a:gd name="T34" fmla="*/ 83 w 144"/>
                <a:gd name="T35" fmla="*/ 219 h 219"/>
                <a:gd name="T36" fmla="*/ 83 w 144"/>
                <a:gd name="T37" fmla="*/ 219 h 219"/>
                <a:gd name="T38" fmla="*/ 133 w 144"/>
                <a:gd name="T39" fmla="*/ 214 h 219"/>
                <a:gd name="T40" fmla="*/ 143 w 144"/>
                <a:gd name="T41" fmla="*/ 146 h 219"/>
                <a:gd name="T42" fmla="*/ 139 w 144"/>
                <a:gd name="T43" fmla="*/ 95 h 219"/>
                <a:gd name="T44" fmla="*/ 126 w 144"/>
                <a:gd name="T45" fmla="*/ 78 h 219"/>
                <a:gd name="T46" fmla="*/ 114 w 144"/>
                <a:gd name="T47" fmla="*/ 87 h 219"/>
                <a:gd name="T48" fmla="*/ 103 w 144"/>
                <a:gd name="T49" fmla="*/ 70 h 219"/>
                <a:gd name="T50" fmla="*/ 91 w 144"/>
                <a:gd name="T51" fmla="*/ 79 h 219"/>
                <a:gd name="T52" fmla="*/ 79 w 144"/>
                <a:gd name="T53" fmla="*/ 63 h 219"/>
                <a:gd name="T54" fmla="*/ 67 w 144"/>
                <a:gd name="T55" fmla="*/ 72 h 219"/>
                <a:gd name="T56" fmla="*/ 56 w 144"/>
                <a:gd name="T57" fmla="*/ 0 h 219"/>
                <a:gd name="T58" fmla="*/ 44 w 144"/>
                <a:gd name="T59" fmla="*/ 129 h 219"/>
                <a:gd name="T60" fmla="*/ 44 w 144"/>
                <a:gd name="T61" fmla="*/ 133 h 219"/>
                <a:gd name="T62" fmla="*/ 24 w 144"/>
                <a:gd name="T63" fmla="*/ 96 h 219"/>
                <a:gd name="T64" fmla="*/ 9 w 144"/>
                <a:gd name="T65" fmla="*/ 94 h 219"/>
                <a:gd name="T66" fmla="*/ 31 w 144"/>
                <a:gd name="T67" fmla="*/ 175 h 219"/>
                <a:gd name="T68" fmla="*/ 52 w 144"/>
                <a:gd name="T69" fmla="*/ 20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219">
                  <a:moveTo>
                    <a:pt x="83" y="219"/>
                  </a:moveTo>
                  <a:cubicBezTo>
                    <a:pt x="83" y="219"/>
                    <a:pt x="83" y="219"/>
                    <a:pt x="83" y="219"/>
                  </a:cubicBezTo>
                  <a:cubicBezTo>
                    <a:pt x="64" y="219"/>
                    <a:pt x="58" y="216"/>
                    <a:pt x="58" y="216"/>
                  </a:cubicBezTo>
                  <a:cubicBezTo>
                    <a:pt x="58" y="216"/>
                    <a:pt x="58" y="216"/>
                    <a:pt x="58" y="216"/>
                  </a:cubicBezTo>
                  <a:cubicBezTo>
                    <a:pt x="58" y="216"/>
                    <a:pt x="58" y="216"/>
                    <a:pt x="58" y="216"/>
                  </a:cubicBezTo>
                  <a:cubicBezTo>
                    <a:pt x="58" y="216"/>
                    <a:pt x="56" y="211"/>
                    <a:pt x="51" y="202"/>
                  </a:cubicBezTo>
                  <a:cubicBezTo>
                    <a:pt x="46" y="192"/>
                    <a:pt x="41" y="186"/>
                    <a:pt x="36" y="182"/>
                  </a:cubicBezTo>
                  <a:cubicBezTo>
                    <a:pt x="34" y="179"/>
                    <a:pt x="32" y="177"/>
                    <a:pt x="31" y="175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0" y="102"/>
                    <a:pt x="3" y="96"/>
                    <a:pt x="9" y="93"/>
                  </a:cubicBezTo>
                  <a:cubicBezTo>
                    <a:pt x="11" y="92"/>
                    <a:pt x="14" y="92"/>
                    <a:pt x="16" y="92"/>
                  </a:cubicBezTo>
                  <a:cubicBezTo>
                    <a:pt x="20" y="92"/>
                    <a:pt x="23" y="93"/>
                    <a:pt x="24" y="9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3" y="132"/>
                    <a:pt x="43" y="131"/>
                    <a:pt x="44" y="130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9" y="0"/>
                    <a:pt x="56" y="0"/>
                  </a:cubicBezTo>
                  <a:cubicBezTo>
                    <a:pt x="62" y="0"/>
                    <a:pt x="68" y="4"/>
                    <a:pt x="68" y="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9" y="65"/>
                    <a:pt x="74" y="63"/>
                    <a:pt x="79" y="63"/>
                  </a:cubicBezTo>
                  <a:cubicBezTo>
                    <a:pt x="86" y="63"/>
                    <a:pt x="91" y="67"/>
                    <a:pt x="91" y="7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3" y="72"/>
                    <a:pt x="97" y="70"/>
                    <a:pt x="103" y="70"/>
                  </a:cubicBezTo>
                  <a:cubicBezTo>
                    <a:pt x="109" y="70"/>
                    <a:pt x="115" y="74"/>
                    <a:pt x="115" y="79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6" y="80"/>
                    <a:pt x="121" y="77"/>
                    <a:pt x="126" y="77"/>
                  </a:cubicBezTo>
                  <a:cubicBezTo>
                    <a:pt x="133" y="77"/>
                    <a:pt x="139" y="81"/>
                    <a:pt x="139" y="87"/>
                  </a:cubicBezTo>
                  <a:cubicBezTo>
                    <a:pt x="139" y="95"/>
                    <a:pt x="139" y="95"/>
                    <a:pt x="139" y="95"/>
                  </a:cubicBezTo>
                  <a:cubicBezTo>
                    <a:pt x="140" y="104"/>
                    <a:pt x="140" y="112"/>
                    <a:pt x="141" y="121"/>
                  </a:cubicBezTo>
                  <a:cubicBezTo>
                    <a:pt x="142" y="129"/>
                    <a:pt x="143" y="137"/>
                    <a:pt x="143" y="146"/>
                  </a:cubicBezTo>
                  <a:cubicBezTo>
                    <a:pt x="144" y="159"/>
                    <a:pt x="141" y="187"/>
                    <a:pt x="141" y="188"/>
                  </a:cubicBezTo>
                  <a:cubicBezTo>
                    <a:pt x="138" y="204"/>
                    <a:pt x="133" y="215"/>
                    <a:pt x="133" y="215"/>
                  </a:cubicBezTo>
                  <a:cubicBezTo>
                    <a:pt x="133" y="215"/>
                    <a:pt x="133" y="215"/>
                    <a:pt x="133" y="215"/>
                  </a:cubicBezTo>
                  <a:cubicBezTo>
                    <a:pt x="133" y="215"/>
                    <a:pt x="133" y="215"/>
                    <a:pt x="133" y="215"/>
                  </a:cubicBezTo>
                  <a:cubicBezTo>
                    <a:pt x="114" y="218"/>
                    <a:pt x="97" y="219"/>
                    <a:pt x="83" y="219"/>
                  </a:cubicBezTo>
                  <a:moveTo>
                    <a:pt x="58" y="216"/>
                  </a:moveTo>
                  <a:cubicBezTo>
                    <a:pt x="59" y="216"/>
                    <a:pt x="65" y="219"/>
                    <a:pt x="83" y="219"/>
                  </a:cubicBezTo>
                  <a:cubicBezTo>
                    <a:pt x="83" y="219"/>
                    <a:pt x="83" y="219"/>
                    <a:pt x="83" y="219"/>
                  </a:cubicBezTo>
                  <a:cubicBezTo>
                    <a:pt x="97" y="219"/>
                    <a:pt x="113" y="217"/>
                    <a:pt x="133" y="214"/>
                  </a:cubicBezTo>
                  <a:cubicBezTo>
                    <a:pt x="133" y="213"/>
                    <a:pt x="138" y="203"/>
                    <a:pt x="141" y="188"/>
                  </a:cubicBezTo>
                  <a:cubicBezTo>
                    <a:pt x="141" y="187"/>
                    <a:pt x="143" y="159"/>
                    <a:pt x="143" y="146"/>
                  </a:cubicBezTo>
                  <a:cubicBezTo>
                    <a:pt x="142" y="137"/>
                    <a:pt x="141" y="129"/>
                    <a:pt x="141" y="121"/>
                  </a:cubicBezTo>
                  <a:cubicBezTo>
                    <a:pt x="140" y="112"/>
                    <a:pt x="139" y="104"/>
                    <a:pt x="139" y="95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2"/>
                    <a:pt x="133" y="78"/>
                    <a:pt x="126" y="78"/>
                  </a:cubicBezTo>
                  <a:cubicBezTo>
                    <a:pt x="120" y="78"/>
                    <a:pt x="115" y="82"/>
                    <a:pt x="115" y="87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4"/>
                    <a:pt x="109" y="70"/>
                    <a:pt x="103" y="70"/>
                  </a:cubicBezTo>
                  <a:cubicBezTo>
                    <a:pt x="96" y="70"/>
                    <a:pt x="91" y="74"/>
                    <a:pt x="91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67"/>
                    <a:pt x="85" y="63"/>
                    <a:pt x="79" y="63"/>
                  </a:cubicBezTo>
                  <a:cubicBezTo>
                    <a:pt x="73" y="63"/>
                    <a:pt x="69" y="66"/>
                    <a:pt x="68" y="70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4"/>
                    <a:pt x="62" y="0"/>
                    <a:pt x="56" y="0"/>
                  </a:cubicBezTo>
                  <a:cubicBezTo>
                    <a:pt x="49" y="0"/>
                    <a:pt x="44" y="4"/>
                    <a:pt x="44" y="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129"/>
                    <a:pt x="44" y="129"/>
                    <a:pt x="44" y="130"/>
                  </a:cubicBezTo>
                  <a:cubicBezTo>
                    <a:pt x="44" y="131"/>
                    <a:pt x="44" y="132"/>
                    <a:pt x="44" y="133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4"/>
                    <a:pt x="19" y="92"/>
                    <a:pt x="16" y="92"/>
                  </a:cubicBezTo>
                  <a:cubicBezTo>
                    <a:pt x="14" y="92"/>
                    <a:pt x="11" y="93"/>
                    <a:pt x="9" y="94"/>
                  </a:cubicBezTo>
                  <a:cubicBezTo>
                    <a:pt x="4" y="96"/>
                    <a:pt x="1" y="102"/>
                    <a:pt x="3" y="107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2" y="177"/>
                    <a:pt x="34" y="179"/>
                    <a:pt x="37" y="181"/>
                  </a:cubicBezTo>
                  <a:cubicBezTo>
                    <a:pt x="41" y="186"/>
                    <a:pt x="47" y="192"/>
                    <a:pt x="52" y="202"/>
                  </a:cubicBezTo>
                  <a:cubicBezTo>
                    <a:pt x="56" y="210"/>
                    <a:pt x="58" y="215"/>
                    <a:pt x="58" y="216"/>
                  </a:cubicBezTo>
                </a:path>
              </a:pathLst>
            </a:custGeom>
            <a:solidFill>
              <a:srgbClr val="FFB5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9"/>
            <p:cNvSpPr>
              <a:spLocks/>
            </p:cNvSpPr>
            <p:nvPr userDrawn="1"/>
          </p:nvSpPr>
          <p:spPr bwMode="auto">
            <a:xfrm>
              <a:off x="368300" y="2293938"/>
              <a:ext cx="325438" cy="322263"/>
            </a:xfrm>
            <a:custGeom>
              <a:avLst/>
              <a:gdLst>
                <a:gd name="T0" fmla="*/ 12 w 19"/>
                <a:gd name="T1" fmla="*/ 0 h 19"/>
                <a:gd name="T2" fmla="*/ 12 w 19"/>
                <a:gd name="T3" fmla="*/ 0 h 19"/>
                <a:gd name="T4" fmla="*/ 6 w 19"/>
                <a:gd name="T5" fmla="*/ 0 h 19"/>
                <a:gd name="T6" fmla="*/ 0 w 19"/>
                <a:gd name="T7" fmla="*/ 6 h 19"/>
                <a:gd name="T8" fmla="*/ 0 w 19"/>
                <a:gd name="T9" fmla="*/ 13 h 19"/>
                <a:gd name="T10" fmla="*/ 6 w 19"/>
                <a:gd name="T11" fmla="*/ 19 h 19"/>
                <a:gd name="T12" fmla="*/ 7 w 19"/>
                <a:gd name="T13" fmla="*/ 19 h 19"/>
                <a:gd name="T14" fmla="*/ 13 w 19"/>
                <a:gd name="T15" fmla="*/ 19 h 19"/>
                <a:gd name="T16" fmla="*/ 19 w 19"/>
                <a:gd name="T17" fmla="*/ 13 h 19"/>
                <a:gd name="T18" fmla="*/ 19 w 19"/>
                <a:gd name="T19" fmla="*/ 6 h 19"/>
                <a:gd name="T20" fmla="*/ 12 w 19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7"/>
                    <a:pt x="3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6" y="19"/>
                    <a:pt x="19" y="16"/>
                    <a:pt x="19" y="13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2"/>
                    <a:pt x="16" y="0"/>
                    <a:pt x="12" y="0"/>
                  </a:cubicBezTo>
                </a:path>
              </a:pathLst>
            </a:custGeom>
            <a:solidFill>
              <a:srgbClr val="FFD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"/>
            <p:cNvSpPr>
              <a:spLocks/>
            </p:cNvSpPr>
            <p:nvPr userDrawn="1"/>
          </p:nvSpPr>
          <p:spPr bwMode="auto">
            <a:xfrm>
              <a:off x="-352425" y="3835400"/>
              <a:ext cx="377825" cy="373063"/>
            </a:xfrm>
            <a:custGeom>
              <a:avLst/>
              <a:gdLst>
                <a:gd name="T0" fmla="*/ 12 w 22"/>
                <a:gd name="T1" fmla="*/ 0 h 22"/>
                <a:gd name="T2" fmla="*/ 10 w 22"/>
                <a:gd name="T3" fmla="*/ 1 h 22"/>
                <a:gd name="T4" fmla="*/ 4 w 22"/>
                <a:gd name="T5" fmla="*/ 3 h 22"/>
                <a:gd name="T6" fmla="*/ 1 w 22"/>
                <a:gd name="T7" fmla="*/ 12 h 22"/>
                <a:gd name="T8" fmla="*/ 4 w 22"/>
                <a:gd name="T9" fmla="*/ 18 h 22"/>
                <a:gd name="T10" fmla="*/ 10 w 22"/>
                <a:gd name="T11" fmla="*/ 22 h 22"/>
                <a:gd name="T12" fmla="*/ 12 w 22"/>
                <a:gd name="T13" fmla="*/ 21 h 22"/>
                <a:gd name="T14" fmla="*/ 18 w 22"/>
                <a:gd name="T15" fmla="*/ 18 h 22"/>
                <a:gd name="T16" fmla="*/ 21 w 22"/>
                <a:gd name="T17" fmla="*/ 10 h 22"/>
                <a:gd name="T18" fmla="*/ 18 w 22"/>
                <a:gd name="T19" fmla="*/ 4 h 22"/>
                <a:gd name="T20" fmla="*/ 12 w 22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2">
                  <a:moveTo>
                    <a:pt x="12" y="0"/>
                  </a:moveTo>
                  <a:cubicBezTo>
                    <a:pt x="11" y="0"/>
                    <a:pt x="10" y="0"/>
                    <a:pt x="10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5"/>
                    <a:pt x="0" y="9"/>
                    <a:pt x="1" y="1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20"/>
                    <a:pt x="8" y="22"/>
                    <a:pt x="10" y="22"/>
                  </a:cubicBezTo>
                  <a:cubicBezTo>
                    <a:pt x="11" y="22"/>
                    <a:pt x="12" y="21"/>
                    <a:pt x="12" y="21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21" y="17"/>
                    <a:pt x="22" y="13"/>
                    <a:pt x="21" y="1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2"/>
                    <a:pt x="15" y="0"/>
                    <a:pt x="12" y="0"/>
                  </a:cubicBezTo>
                </a:path>
              </a:pathLst>
            </a:custGeom>
            <a:solidFill>
              <a:srgbClr val="FFD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11"/>
            <p:cNvSpPr>
              <a:spLocks noChangeArrowheads="1"/>
            </p:cNvSpPr>
            <p:nvPr userDrawn="1"/>
          </p:nvSpPr>
          <p:spPr bwMode="auto">
            <a:xfrm>
              <a:off x="300037" y="5784850"/>
              <a:ext cx="1798638" cy="423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12"/>
            <p:cNvSpPr>
              <a:spLocks noChangeArrowheads="1"/>
            </p:cNvSpPr>
            <p:nvPr userDrawn="1"/>
          </p:nvSpPr>
          <p:spPr bwMode="auto">
            <a:xfrm>
              <a:off x="179387" y="5970588"/>
              <a:ext cx="2073276" cy="2762250"/>
            </a:xfrm>
            <a:prstGeom prst="rect">
              <a:avLst/>
            </a:prstGeom>
            <a:solidFill>
              <a:srgbClr val="515A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209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  <a:ln w="28575">
            <a:noFill/>
          </a:ln>
        </p:spPr>
      </p:pic>
    </p:spTree>
    <p:extLst>
      <p:ext uri="{BB962C8B-B14F-4D97-AF65-F5344CB8AC3E}">
        <p14:creationId xmlns:p14="http://schemas.microsoft.com/office/powerpoint/2010/main" val="3711324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64060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590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76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06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747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482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9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8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2D751-F5F4-4547-9EA1-85BB08FF2DBC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262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8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33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8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595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8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90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37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5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6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0500" y="239306"/>
            <a:ext cx="11811000" cy="132343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8000" b="1" spc="15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谁是下一头会飞的猪？</a:t>
            </a:r>
            <a:endParaRPr lang="en-US" altLang="zh-CN" sz="8000" b="1" spc="18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532" y="3485357"/>
            <a:ext cx="4032139" cy="329536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49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prstClr val="white"/>
                </a:solidFill>
              </a:rPr>
              <a:t>其他类型 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481263" y="309861"/>
            <a:ext cx="1725701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案例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2323766" y="309861"/>
            <a:ext cx="6029659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8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产品篇：红色星期二</a:t>
            </a:r>
            <a:endParaRPr lang="zh-CN" altLang="en-US" sz="28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15" name="图片 1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5140"/>
            <a:ext cx="12192000" cy="5732860"/>
          </a:xfrm>
          <a:prstGeom prst="rect">
            <a:avLst/>
          </a:prstGeom>
        </p:spPr>
      </p:pic>
      <p:grpSp>
        <p:nvGrpSpPr>
          <p:cNvPr id="144" name="组合 143"/>
          <p:cNvGrpSpPr/>
          <p:nvPr/>
        </p:nvGrpSpPr>
        <p:grpSpPr>
          <a:xfrm>
            <a:off x="500797" y="1654770"/>
            <a:ext cx="5602287" cy="4673600"/>
            <a:chOff x="4373563" y="1430338"/>
            <a:chExt cx="5602287" cy="4673600"/>
          </a:xfrm>
        </p:grpSpPr>
        <p:sp>
          <p:nvSpPr>
            <p:cNvPr id="145" name="Freeform 5"/>
            <p:cNvSpPr>
              <a:spLocks/>
            </p:cNvSpPr>
            <p:nvPr/>
          </p:nvSpPr>
          <p:spPr bwMode="auto">
            <a:xfrm>
              <a:off x="4373563" y="1430338"/>
              <a:ext cx="1727200" cy="4673600"/>
            </a:xfrm>
            <a:custGeom>
              <a:avLst/>
              <a:gdLst>
                <a:gd name="T0" fmla="*/ 115 w 230"/>
                <a:gd name="T1" fmla="*/ 0 h 621"/>
                <a:gd name="T2" fmla="*/ 115 w 230"/>
                <a:gd name="T3" fmla="*/ 0 h 621"/>
                <a:gd name="T4" fmla="*/ 230 w 230"/>
                <a:gd name="T5" fmla="*/ 115 h 621"/>
                <a:gd name="T6" fmla="*/ 230 w 230"/>
                <a:gd name="T7" fmla="*/ 621 h 621"/>
                <a:gd name="T8" fmla="*/ 0 w 230"/>
                <a:gd name="T9" fmla="*/ 621 h 621"/>
                <a:gd name="T10" fmla="*/ 0 w 230"/>
                <a:gd name="T11" fmla="*/ 115 h 621"/>
                <a:gd name="T12" fmla="*/ 115 w 230"/>
                <a:gd name="T13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621">
                  <a:moveTo>
                    <a:pt x="115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78" y="0"/>
                    <a:pt x="230" y="52"/>
                    <a:pt x="230" y="115"/>
                  </a:cubicBezTo>
                  <a:cubicBezTo>
                    <a:pt x="230" y="621"/>
                    <a:pt x="230" y="621"/>
                    <a:pt x="230" y="621"/>
                  </a:cubicBezTo>
                  <a:cubicBezTo>
                    <a:pt x="0" y="621"/>
                    <a:pt x="0" y="621"/>
                    <a:pt x="0" y="62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2"/>
                    <a:pt x="52" y="0"/>
                    <a:pt x="115" y="0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6"/>
            <p:cNvSpPr>
              <a:spLocks/>
            </p:cNvSpPr>
            <p:nvPr/>
          </p:nvSpPr>
          <p:spPr bwMode="auto">
            <a:xfrm>
              <a:off x="6310313" y="1430338"/>
              <a:ext cx="1728788" cy="4673600"/>
            </a:xfrm>
            <a:custGeom>
              <a:avLst/>
              <a:gdLst>
                <a:gd name="T0" fmla="*/ 115 w 230"/>
                <a:gd name="T1" fmla="*/ 0 h 621"/>
                <a:gd name="T2" fmla="*/ 115 w 230"/>
                <a:gd name="T3" fmla="*/ 0 h 621"/>
                <a:gd name="T4" fmla="*/ 230 w 230"/>
                <a:gd name="T5" fmla="*/ 115 h 621"/>
                <a:gd name="T6" fmla="*/ 230 w 230"/>
                <a:gd name="T7" fmla="*/ 621 h 621"/>
                <a:gd name="T8" fmla="*/ 0 w 230"/>
                <a:gd name="T9" fmla="*/ 621 h 621"/>
                <a:gd name="T10" fmla="*/ 0 w 230"/>
                <a:gd name="T11" fmla="*/ 115 h 621"/>
                <a:gd name="T12" fmla="*/ 115 w 230"/>
                <a:gd name="T13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621">
                  <a:moveTo>
                    <a:pt x="115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78" y="0"/>
                    <a:pt x="230" y="52"/>
                    <a:pt x="230" y="115"/>
                  </a:cubicBezTo>
                  <a:cubicBezTo>
                    <a:pt x="230" y="287"/>
                    <a:pt x="230" y="449"/>
                    <a:pt x="230" y="621"/>
                  </a:cubicBezTo>
                  <a:cubicBezTo>
                    <a:pt x="153" y="621"/>
                    <a:pt x="77" y="621"/>
                    <a:pt x="0" y="621"/>
                  </a:cubicBezTo>
                  <a:cubicBezTo>
                    <a:pt x="0" y="449"/>
                    <a:pt x="0" y="287"/>
                    <a:pt x="0" y="115"/>
                  </a:cubicBezTo>
                  <a:cubicBezTo>
                    <a:pt x="0" y="52"/>
                    <a:pt x="52" y="0"/>
                    <a:pt x="115" y="0"/>
                  </a:cubicBezTo>
                  <a:close/>
                </a:path>
              </a:pathLst>
            </a:custGeom>
            <a:solidFill>
              <a:srgbClr val="4B5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7"/>
            <p:cNvSpPr>
              <a:spLocks/>
            </p:cNvSpPr>
            <p:nvPr/>
          </p:nvSpPr>
          <p:spPr bwMode="auto">
            <a:xfrm>
              <a:off x="8248650" y="1430338"/>
              <a:ext cx="1727200" cy="4673600"/>
            </a:xfrm>
            <a:custGeom>
              <a:avLst/>
              <a:gdLst>
                <a:gd name="T0" fmla="*/ 115 w 230"/>
                <a:gd name="T1" fmla="*/ 0 h 621"/>
                <a:gd name="T2" fmla="*/ 115 w 230"/>
                <a:gd name="T3" fmla="*/ 0 h 621"/>
                <a:gd name="T4" fmla="*/ 230 w 230"/>
                <a:gd name="T5" fmla="*/ 115 h 621"/>
                <a:gd name="T6" fmla="*/ 230 w 230"/>
                <a:gd name="T7" fmla="*/ 621 h 621"/>
                <a:gd name="T8" fmla="*/ 0 w 230"/>
                <a:gd name="T9" fmla="*/ 621 h 621"/>
                <a:gd name="T10" fmla="*/ 0 w 230"/>
                <a:gd name="T11" fmla="*/ 115 h 621"/>
                <a:gd name="T12" fmla="*/ 115 w 230"/>
                <a:gd name="T13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621">
                  <a:moveTo>
                    <a:pt x="115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78" y="0"/>
                    <a:pt x="230" y="52"/>
                    <a:pt x="230" y="115"/>
                  </a:cubicBezTo>
                  <a:cubicBezTo>
                    <a:pt x="230" y="287"/>
                    <a:pt x="230" y="449"/>
                    <a:pt x="230" y="621"/>
                  </a:cubicBezTo>
                  <a:cubicBezTo>
                    <a:pt x="153" y="621"/>
                    <a:pt x="77" y="621"/>
                    <a:pt x="0" y="621"/>
                  </a:cubicBezTo>
                  <a:cubicBezTo>
                    <a:pt x="0" y="449"/>
                    <a:pt x="0" y="287"/>
                    <a:pt x="0" y="115"/>
                  </a:cubicBezTo>
                  <a:cubicBezTo>
                    <a:pt x="0" y="52"/>
                    <a:pt x="52" y="0"/>
                    <a:pt x="115" y="0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9"/>
            <p:cNvSpPr>
              <a:spLocks noChangeArrowheads="1"/>
            </p:cNvSpPr>
            <p:nvPr/>
          </p:nvSpPr>
          <p:spPr bwMode="auto">
            <a:xfrm>
              <a:off x="4591050" y="1649413"/>
              <a:ext cx="1300163" cy="1301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10"/>
            <p:cNvSpPr>
              <a:spLocks noChangeArrowheads="1"/>
            </p:cNvSpPr>
            <p:nvPr/>
          </p:nvSpPr>
          <p:spPr bwMode="auto">
            <a:xfrm>
              <a:off x="6529388" y="1649413"/>
              <a:ext cx="1290638" cy="1301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12"/>
            <p:cNvSpPr>
              <a:spLocks noChangeArrowheads="1"/>
            </p:cNvSpPr>
            <p:nvPr/>
          </p:nvSpPr>
          <p:spPr bwMode="auto">
            <a:xfrm>
              <a:off x="8466138" y="1649413"/>
              <a:ext cx="1292225" cy="1301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13"/>
            <p:cNvSpPr>
              <a:spLocks noChangeArrowheads="1"/>
            </p:cNvSpPr>
            <p:nvPr/>
          </p:nvSpPr>
          <p:spPr bwMode="auto">
            <a:xfrm>
              <a:off x="4689475" y="1746250"/>
              <a:ext cx="1095375" cy="1098550"/>
            </a:xfrm>
            <a:prstGeom prst="ellipse">
              <a:avLst/>
            </a:prstGeom>
            <a:solidFill>
              <a:srgbClr val="369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14"/>
            <p:cNvSpPr>
              <a:spLocks noChangeArrowheads="1"/>
            </p:cNvSpPr>
            <p:nvPr/>
          </p:nvSpPr>
          <p:spPr bwMode="auto">
            <a:xfrm>
              <a:off x="4772025" y="1828800"/>
              <a:ext cx="938213" cy="941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15"/>
            <p:cNvSpPr>
              <a:spLocks noChangeArrowheads="1"/>
            </p:cNvSpPr>
            <p:nvPr/>
          </p:nvSpPr>
          <p:spPr bwMode="auto">
            <a:xfrm>
              <a:off x="6626225" y="1746250"/>
              <a:ext cx="1096963" cy="1098550"/>
            </a:xfrm>
            <a:prstGeom prst="ellipse">
              <a:avLst/>
            </a:pr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17"/>
            <p:cNvSpPr>
              <a:spLocks noChangeArrowheads="1"/>
            </p:cNvSpPr>
            <p:nvPr/>
          </p:nvSpPr>
          <p:spPr bwMode="auto">
            <a:xfrm>
              <a:off x="8564563" y="1746250"/>
              <a:ext cx="1096963" cy="1098550"/>
            </a:xfrm>
            <a:prstGeom prst="ellipse">
              <a:avLst/>
            </a:prstGeom>
            <a:solidFill>
              <a:srgbClr val="4B5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18"/>
            <p:cNvSpPr>
              <a:spLocks noChangeArrowheads="1"/>
            </p:cNvSpPr>
            <p:nvPr/>
          </p:nvSpPr>
          <p:spPr bwMode="auto">
            <a:xfrm>
              <a:off x="6708775" y="1828800"/>
              <a:ext cx="939800" cy="941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19"/>
            <p:cNvSpPr>
              <a:spLocks noChangeArrowheads="1"/>
            </p:cNvSpPr>
            <p:nvPr/>
          </p:nvSpPr>
          <p:spPr bwMode="auto">
            <a:xfrm>
              <a:off x="8647113" y="1828800"/>
              <a:ext cx="931863" cy="941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3"/>
            <p:cNvSpPr>
              <a:spLocks/>
            </p:cNvSpPr>
            <p:nvPr/>
          </p:nvSpPr>
          <p:spPr bwMode="auto">
            <a:xfrm>
              <a:off x="8812213" y="2009775"/>
              <a:ext cx="563563" cy="557213"/>
            </a:xfrm>
            <a:custGeom>
              <a:avLst/>
              <a:gdLst>
                <a:gd name="T0" fmla="*/ 345 w 355"/>
                <a:gd name="T1" fmla="*/ 48 h 351"/>
                <a:gd name="T2" fmla="*/ 345 w 355"/>
                <a:gd name="T3" fmla="*/ 48 h 351"/>
                <a:gd name="T4" fmla="*/ 355 w 355"/>
                <a:gd name="T5" fmla="*/ 76 h 351"/>
                <a:gd name="T6" fmla="*/ 312 w 355"/>
                <a:gd name="T7" fmla="*/ 123 h 351"/>
                <a:gd name="T8" fmla="*/ 279 w 355"/>
                <a:gd name="T9" fmla="*/ 114 h 351"/>
                <a:gd name="T10" fmla="*/ 279 w 355"/>
                <a:gd name="T11" fmla="*/ 114 h 351"/>
                <a:gd name="T12" fmla="*/ 114 w 355"/>
                <a:gd name="T13" fmla="*/ 275 h 351"/>
                <a:gd name="T14" fmla="*/ 114 w 355"/>
                <a:gd name="T15" fmla="*/ 280 h 351"/>
                <a:gd name="T16" fmla="*/ 123 w 355"/>
                <a:gd name="T17" fmla="*/ 313 h 351"/>
                <a:gd name="T18" fmla="*/ 76 w 355"/>
                <a:gd name="T19" fmla="*/ 351 h 351"/>
                <a:gd name="T20" fmla="*/ 47 w 355"/>
                <a:gd name="T21" fmla="*/ 346 h 351"/>
                <a:gd name="T22" fmla="*/ 47 w 355"/>
                <a:gd name="T23" fmla="*/ 346 h 351"/>
                <a:gd name="T24" fmla="*/ 47 w 355"/>
                <a:gd name="T25" fmla="*/ 341 h 351"/>
                <a:gd name="T26" fmla="*/ 80 w 355"/>
                <a:gd name="T27" fmla="*/ 313 h 351"/>
                <a:gd name="T28" fmla="*/ 66 w 355"/>
                <a:gd name="T29" fmla="*/ 289 h 351"/>
                <a:gd name="T30" fmla="*/ 43 w 355"/>
                <a:gd name="T31" fmla="*/ 275 h 351"/>
                <a:gd name="T32" fmla="*/ 14 w 355"/>
                <a:gd name="T33" fmla="*/ 308 h 351"/>
                <a:gd name="T34" fmla="*/ 9 w 355"/>
                <a:gd name="T35" fmla="*/ 308 h 351"/>
                <a:gd name="T36" fmla="*/ 9 w 355"/>
                <a:gd name="T37" fmla="*/ 308 h 351"/>
                <a:gd name="T38" fmla="*/ 0 w 355"/>
                <a:gd name="T39" fmla="*/ 275 h 351"/>
                <a:gd name="T40" fmla="*/ 43 w 355"/>
                <a:gd name="T41" fmla="*/ 232 h 351"/>
                <a:gd name="T42" fmla="*/ 76 w 355"/>
                <a:gd name="T43" fmla="*/ 242 h 351"/>
                <a:gd name="T44" fmla="*/ 80 w 355"/>
                <a:gd name="T45" fmla="*/ 242 h 351"/>
                <a:gd name="T46" fmla="*/ 241 w 355"/>
                <a:gd name="T47" fmla="*/ 81 h 351"/>
                <a:gd name="T48" fmla="*/ 241 w 355"/>
                <a:gd name="T49" fmla="*/ 76 h 351"/>
                <a:gd name="T50" fmla="*/ 232 w 355"/>
                <a:gd name="T51" fmla="*/ 43 h 351"/>
                <a:gd name="T52" fmla="*/ 279 w 355"/>
                <a:gd name="T53" fmla="*/ 0 h 351"/>
                <a:gd name="T54" fmla="*/ 308 w 355"/>
                <a:gd name="T55" fmla="*/ 10 h 351"/>
                <a:gd name="T56" fmla="*/ 308 w 355"/>
                <a:gd name="T57" fmla="*/ 10 h 351"/>
                <a:gd name="T58" fmla="*/ 308 w 355"/>
                <a:gd name="T59" fmla="*/ 10 h 351"/>
                <a:gd name="T60" fmla="*/ 274 w 355"/>
                <a:gd name="T61" fmla="*/ 43 h 351"/>
                <a:gd name="T62" fmla="*/ 289 w 355"/>
                <a:gd name="T63" fmla="*/ 67 h 351"/>
                <a:gd name="T64" fmla="*/ 312 w 355"/>
                <a:gd name="T65" fmla="*/ 81 h 351"/>
                <a:gd name="T66" fmla="*/ 345 w 355"/>
                <a:gd name="T67" fmla="*/ 48 h 351"/>
                <a:gd name="T68" fmla="*/ 345 w 355"/>
                <a:gd name="T69" fmla="*/ 48 h 351"/>
                <a:gd name="T70" fmla="*/ 345 w 355"/>
                <a:gd name="T71" fmla="*/ 4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5" h="351">
                  <a:moveTo>
                    <a:pt x="345" y="48"/>
                  </a:moveTo>
                  <a:lnTo>
                    <a:pt x="345" y="48"/>
                  </a:lnTo>
                  <a:lnTo>
                    <a:pt x="355" y="76"/>
                  </a:lnTo>
                  <a:lnTo>
                    <a:pt x="312" y="123"/>
                  </a:lnTo>
                  <a:lnTo>
                    <a:pt x="279" y="114"/>
                  </a:lnTo>
                  <a:lnTo>
                    <a:pt x="279" y="114"/>
                  </a:lnTo>
                  <a:lnTo>
                    <a:pt x="114" y="275"/>
                  </a:lnTo>
                  <a:lnTo>
                    <a:pt x="114" y="280"/>
                  </a:lnTo>
                  <a:lnTo>
                    <a:pt x="123" y="313"/>
                  </a:lnTo>
                  <a:lnTo>
                    <a:pt x="76" y="351"/>
                  </a:lnTo>
                  <a:lnTo>
                    <a:pt x="47" y="346"/>
                  </a:lnTo>
                  <a:lnTo>
                    <a:pt x="47" y="346"/>
                  </a:lnTo>
                  <a:lnTo>
                    <a:pt x="47" y="341"/>
                  </a:lnTo>
                  <a:lnTo>
                    <a:pt x="80" y="313"/>
                  </a:lnTo>
                  <a:lnTo>
                    <a:pt x="66" y="289"/>
                  </a:lnTo>
                  <a:lnTo>
                    <a:pt x="43" y="275"/>
                  </a:lnTo>
                  <a:lnTo>
                    <a:pt x="14" y="308"/>
                  </a:lnTo>
                  <a:lnTo>
                    <a:pt x="9" y="308"/>
                  </a:lnTo>
                  <a:lnTo>
                    <a:pt x="9" y="308"/>
                  </a:lnTo>
                  <a:lnTo>
                    <a:pt x="0" y="275"/>
                  </a:lnTo>
                  <a:lnTo>
                    <a:pt x="43" y="232"/>
                  </a:lnTo>
                  <a:lnTo>
                    <a:pt x="76" y="242"/>
                  </a:lnTo>
                  <a:lnTo>
                    <a:pt x="80" y="242"/>
                  </a:lnTo>
                  <a:lnTo>
                    <a:pt x="241" y="81"/>
                  </a:lnTo>
                  <a:lnTo>
                    <a:pt x="241" y="76"/>
                  </a:lnTo>
                  <a:lnTo>
                    <a:pt x="232" y="43"/>
                  </a:lnTo>
                  <a:lnTo>
                    <a:pt x="279" y="0"/>
                  </a:lnTo>
                  <a:lnTo>
                    <a:pt x="308" y="10"/>
                  </a:lnTo>
                  <a:lnTo>
                    <a:pt x="308" y="10"/>
                  </a:lnTo>
                  <a:lnTo>
                    <a:pt x="308" y="10"/>
                  </a:lnTo>
                  <a:lnTo>
                    <a:pt x="274" y="43"/>
                  </a:lnTo>
                  <a:lnTo>
                    <a:pt x="289" y="67"/>
                  </a:lnTo>
                  <a:lnTo>
                    <a:pt x="312" y="81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5" y="48"/>
                  </a:ln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4"/>
            <p:cNvSpPr>
              <a:spLocks/>
            </p:cNvSpPr>
            <p:nvPr/>
          </p:nvSpPr>
          <p:spPr bwMode="auto">
            <a:xfrm>
              <a:off x="8842375" y="2017713"/>
              <a:ext cx="569913" cy="571500"/>
            </a:xfrm>
            <a:custGeom>
              <a:avLst/>
              <a:gdLst>
                <a:gd name="T0" fmla="*/ 21 w 76"/>
                <a:gd name="T1" fmla="*/ 18 h 76"/>
                <a:gd name="T2" fmla="*/ 46 w 76"/>
                <a:gd name="T3" fmla="*/ 43 h 76"/>
                <a:gd name="T4" fmla="*/ 52 w 76"/>
                <a:gd name="T5" fmla="*/ 37 h 76"/>
                <a:gd name="T6" fmla="*/ 55 w 76"/>
                <a:gd name="T7" fmla="*/ 40 h 76"/>
                <a:gd name="T8" fmla="*/ 53 w 76"/>
                <a:gd name="T9" fmla="*/ 42 h 76"/>
                <a:gd name="T10" fmla="*/ 74 w 76"/>
                <a:gd name="T11" fmla="*/ 63 h 76"/>
                <a:gd name="T12" fmla="*/ 73 w 76"/>
                <a:gd name="T13" fmla="*/ 73 h 76"/>
                <a:gd name="T14" fmla="*/ 73 w 76"/>
                <a:gd name="T15" fmla="*/ 73 h 76"/>
                <a:gd name="T16" fmla="*/ 63 w 76"/>
                <a:gd name="T17" fmla="*/ 74 h 76"/>
                <a:gd name="T18" fmla="*/ 42 w 76"/>
                <a:gd name="T19" fmla="*/ 53 h 76"/>
                <a:gd name="T20" fmla="*/ 40 w 76"/>
                <a:gd name="T21" fmla="*/ 55 h 76"/>
                <a:gd name="T22" fmla="*/ 37 w 76"/>
                <a:gd name="T23" fmla="*/ 52 h 76"/>
                <a:gd name="T24" fmla="*/ 43 w 76"/>
                <a:gd name="T25" fmla="*/ 46 h 76"/>
                <a:gd name="T26" fmla="*/ 18 w 76"/>
                <a:gd name="T27" fmla="*/ 21 h 76"/>
                <a:gd name="T28" fmla="*/ 11 w 76"/>
                <a:gd name="T29" fmla="*/ 20 h 76"/>
                <a:gd name="T30" fmla="*/ 0 w 76"/>
                <a:gd name="T31" fmla="*/ 9 h 76"/>
                <a:gd name="T32" fmla="*/ 9 w 76"/>
                <a:gd name="T33" fmla="*/ 0 h 76"/>
                <a:gd name="T34" fmla="*/ 21 w 76"/>
                <a:gd name="T35" fmla="*/ 11 h 76"/>
                <a:gd name="T36" fmla="*/ 21 w 76"/>
                <a:gd name="T37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76">
                  <a:moveTo>
                    <a:pt x="21" y="18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65"/>
                    <a:pt x="76" y="70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0" y="76"/>
                    <a:pt x="65" y="76"/>
                    <a:pt x="63" y="74"/>
                  </a:cubicBezTo>
                  <a:cubicBezTo>
                    <a:pt x="56" y="67"/>
                    <a:pt x="49" y="60"/>
                    <a:pt x="42" y="53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8"/>
                    <a:pt x="21" y="18"/>
                    <a:pt x="21" y="18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25"/>
            <p:cNvSpPr>
              <a:spLocks/>
            </p:cNvSpPr>
            <p:nvPr/>
          </p:nvSpPr>
          <p:spPr bwMode="auto">
            <a:xfrm>
              <a:off x="5080000" y="1971675"/>
              <a:ext cx="330200" cy="180975"/>
            </a:xfrm>
            <a:custGeom>
              <a:avLst/>
              <a:gdLst>
                <a:gd name="T0" fmla="*/ 170 w 208"/>
                <a:gd name="T1" fmla="*/ 0 h 114"/>
                <a:gd name="T2" fmla="*/ 208 w 208"/>
                <a:gd name="T3" fmla="*/ 114 h 114"/>
                <a:gd name="T4" fmla="*/ 18 w 208"/>
                <a:gd name="T5" fmla="*/ 114 h 114"/>
                <a:gd name="T6" fmla="*/ 0 w 208"/>
                <a:gd name="T7" fmla="*/ 62 h 114"/>
                <a:gd name="T8" fmla="*/ 170 w 208"/>
                <a:gd name="T9" fmla="*/ 0 h 114"/>
                <a:gd name="T10" fmla="*/ 170 w 208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114">
                  <a:moveTo>
                    <a:pt x="170" y="0"/>
                  </a:moveTo>
                  <a:lnTo>
                    <a:pt x="208" y="114"/>
                  </a:lnTo>
                  <a:lnTo>
                    <a:pt x="18" y="114"/>
                  </a:lnTo>
                  <a:lnTo>
                    <a:pt x="0" y="62"/>
                  </a:lnTo>
                  <a:lnTo>
                    <a:pt x="170" y="0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6"/>
            <p:cNvSpPr>
              <a:spLocks noEditPoints="1"/>
            </p:cNvSpPr>
            <p:nvPr/>
          </p:nvSpPr>
          <p:spPr bwMode="auto">
            <a:xfrm>
              <a:off x="4846638" y="2070100"/>
              <a:ext cx="668338" cy="565150"/>
            </a:xfrm>
            <a:custGeom>
              <a:avLst/>
              <a:gdLst>
                <a:gd name="T0" fmla="*/ 30 w 89"/>
                <a:gd name="T1" fmla="*/ 36 h 75"/>
                <a:gd name="T2" fmla="*/ 17 w 89"/>
                <a:gd name="T3" fmla="*/ 0 h 75"/>
                <a:gd name="T4" fmla="*/ 17 w 89"/>
                <a:gd name="T5" fmla="*/ 1 h 75"/>
                <a:gd name="T6" fmla="*/ 18 w 89"/>
                <a:gd name="T7" fmla="*/ 1 h 75"/>
                <a:gd name="T8" fmla="*/ 18 w 89"/>
                <a:gd name="T9" fmla="*/ 2 h 75"/>
                <a:gd name="T10" fmla="*/ 18 w 89"/>
                <a:gd name="T11" fmla="*/ 2 h 75"/>
                <a:gd name="T12" fmla="*/ 18 w 89"/>
                <a:gd name="T13" fmla="*/ 2 h 75"/>
                <a:gd name="T14" fmla="*/ 18 w 89"/>
                <a:gd name="T15" fmla="*/ 2 h 75"/>
                <a:gd name="T16" fmla="*/ 18 w 89"/>
                <a:gd name="T17" fmla="*/ 3 h 75"/>
                <a:gd name="T18" fmla="*/ 18 w 89"/>
                <a:gd name="T19" fmla="*/ 3 h 75"/>
                <a:gd name="T20" fmla="*/ 18 w 89"/>
                <a:gd name="T21" fmla="*/ 3 h 75"/>
                <a:gd name="T22" fmla="*/ 19 w 89"/>
                <a:gd name="T23" fmla="*/ 4 h 75"/>
                <a:gd name="T24" fmla="*/ 39 w 89"/>
                <a:gd name="T25" fmla="*/ 13 h 75"/>
                <a:gd name="T26" fmla="*/ 84 w 89"/>
                <a:gd name="T27" fmla="*/ 13 h 75"/>
                <a:gd name="T28" fmla="*/ 74 w 89"/>
                <a:gd name="T29" fmla="*/ 45 h 75"/>
                <a:gd name="T30" fmla="*/ 48 w 89"/>
                <a:gd name="T31" fmla="*/ 45 h 75"/>
                <a:gd name="T32" fmla="*/ 74 w 89"/>
                <a:gd name="T33" fmla="*/ 54 h 75"/>
                <a:gd name="T34" fmla="*/ 33 w 89"/>
                <a:gd name="T35" fmla="*/ 58 h 75"/>
                <a:gd name="T36" fmla="*/ 14 w 89"/>
                <a:gd name="T37" fmla="*/ 5 h 75"/>
                <a:gd name="T38" fmla="*/ 71 w 89"/>
                <a:gd name="T39" fmla="*/ 67 h 75"/>
                <a:gd name="T40" fmla="*/ 67 w 89"/>
                <a:gd name="T41" fmla="*/ 59 h 75"/>
                <a:gd name="T42" fmla="*/ 67 w 89"/>
                <a:gd name="T43" fmla="*/ 59 h 75"/>
                <a:gd name="T44" fmla="*/ 25 w 89"/>
                <a:gd name="T45" fmla="*/ 22 h 75"/>
                <a:gd name="T46" fmla="*/ 25 w 89"/>
                <a:gd name="T47" fmla="*/ 22 h 75"/>
                <a:gd name="T48" fmla="*/ 23 w 89"/>
                <a:gd name="T49" fmla="*/ 17 h 75"/>
                <a:gd name="T50" fmla="*/ 24 w 89"/>
                <a:gd name="T51" fmla="*/ 18 h 75"/>
                <a:gd name="T52" fmla="*/ 24 w 89"/>
                <a:gd name="T53" fmla="*/ 18 h 75"/>
                <a:gd name="T54" fmla="*/ 24 w 89"/>
                <a:gd name="T55" fmla="*/ 19 h 75"/>
                <a:gd name="T56" fmla="*/ 24 w 89"/>
                <a:gd name="T57" fmla="*/ 20 h 75"/>
                <a:gd name="T58" fmla="*/ 24 w 89"/>
                <a:gd name="T59" fmla="*/ 20 h 75"/>
                <a:gd name="T60" fmla="*/ 24 w 89"/>
                <a:gd name="T61" fmla="*/ 20 h 75"/>
                <a:gd name="T62" fmla="*/ 27 w 89"/>
                <a:gd name="T63" fmla="*/ 27 h 75"/>
                <a:gd name="T64" fmla="*/ 27 w 89"/>
                <a:gd name="T65" fmla="*/ 27 h 75"/>
                <a:gd name="T66" fmla="*/ 27 w 89"/>
                <a:gd name="T67" fmla="*/ 27 h 75"/>
                <a:gd name="T68" fmla="*/ 27 w 89"/>
                <a:gd name="T69" fmla="*/ 28 h 75"/>
                <a:gd name="T70" fmla="*/ 27 w 89"/>
                <a:gd name="T71" fmla="*/ 28 h 75"/>
                <a:gd name="T72" fmla="*/ 27 w 89"/>
                <a:gd name="T73" fmla="*/ 27 h 75"/>
                <a:gd name="T74" fmla="*/ 18 w 89"/>
                <a:gd name="T75" fmla="*/ 2 h 75"/>
                <a:gd name="T76" fmla="*/ 18 w 89"/>
                <a:gd name="T77" fmla="*/ 2 h 75"/>
                <a:gd name="T78" fmla="*/ 18 w 89"/>
                <a:gd name="T79" fmla="*/ 4 h 75"/>
                <a:gd name="T80" fmla="*/ 35 w 89"/>
                <a:gd name="T81" fmla="*/ 67 h 75"/>
                <a:gd name="T82" fmla="*/ 39 w 89"/>
                <a:gd name="T83" fmla="*/ 75 h 75"/>
                <a:gd name="T84" fmla="*/ 58 w 89"/>
                <a:gd name="T85" fmla="*/ 41 h 75"/>
                <a:gd name="T86" fmla="*/ 63 w 89"/>
                <a:gd name="T87" fmla="*/ 41 h 75"/>
                <a:gd name="T88" fmla="*/ 63 w 89"/>
                <a:gd name="T89" fmla="*/ 41 h 75"/>
                <a:gd name="T90" fmla="*/ 25 w 89"/>
                <a:gd name="T91" fmla="*/ 21 h 75"/>
                <a:gd name="T92" fmla="*/ 25 w 89"/>
                <a:gd name="T93" fmla="*/ 21 h 75"/>
                <a:gd name="T94" fmla="*/ 25 w 89"/>
                <a:gd name="T95" fmla="*/ 22 h 75"/>
                <a:gd name="T96" fmla="*/ 61 w 89"/>
                <a:gd name="T97" fmla="*/ 22 h 75"/>
                <a:gd name="T98" fmla="*/ 46 w 89"/>
                <a:gd name="T99" fmla="*/ 31 h 75"/>
                <a:gd name="T100" fmla="*/ 64 w 89"/>
                <a:gd name="T101" fmla="*/ 31 h 75"/>
                <a:gd name="T102" fmla="*/ 64 w 89"/>
                <a:gd name="T103" fmla="*/ 31 h 75"/>
                <a:gd name="T104" fmla="*/ 81 w 89"/>
                <a:gd name="T10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75">
                  <a:moveTo>
                    <a:pt x="32" y="41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3" y="37"/>
                    <a:pt x="42" y="36"/>
                  </a:cubicBezTo>
                  <a:cubicBezTo>
                    <a:pt x="38" y="36"/>
                    <a:pt x="34" y="36"/>
                    <a:pt x="30" y="36"/>
                  </a:cubicBezTo>
                  <a:cubicBezTo>
                    <a:pt x="31" y="37"/>
                    <a:pt x="31" y="39"/>
                    <a:pt x="32" y="41"/>
                  </a:cubicBezTo>
                  <a:close/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20" y="8"/>
                    <a:pt x="21" y="10"/>
                    <a:pt x="22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5" y="24"/>
                    <a:pt x="81" y="34"/>
                    <a:pt x="77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8"/>
                    <a:pt x="35" y="51"/>
                    <a:pt x="36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2" y="54"/>
                    <a:pt x="30" y="50"/>
                    <a:pt x="29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4" y="32"/>
                    <a:pt x="19" y="18"/>
                    <a:pt x="1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7" y="63"/>
                  </a:moveTo>
                  <a:cubicBezTo>
                    <a:pt x="69" y="63"/>
                    <a:pt x="71" y="65"/>
                    <a:pt x="71" y="67"/>
                  </a:cubicBezTo>
                  <a:cubicBezTo>
                    <a:pt x="71" y="69"/>
                    <a:pt x="69" y="70"/>
                    <a:pt x="67" y="70"/>
                  </a:cubicBezTo>
                  <a:cubicBezTo>
                    <a:pt x="65" y="70"/>
                    <a:pt x="63" y="69"/>
                    <a:pt x="63" y="67"/>
                  </a:cubicBezTo>
                  <a:cubicBezTo>
                    <a:pt x="63" y="65"/>
                    <a:pt x="65" y="63"/>
                    <a:pt x="67" y="63"/>
                  </a:cubicBezTo>
                  <a:close/>
                  <a:moveTo>
                    <a:pt x="67" y="59"/>
                  </a:moveTo>
                  <a:cubicBezTo>
                    <a:pt x="71" y="59"/>
                    <a:pt x="75" y="62"/>
                    <a:pt x="75" y="67"/>
                  </a:cubicBezTo>
                  <a:cubicBezTo>
                    <a:pt x="75" y="71"/>
                    <a:pt x="71" y="75"/>
                    <a:pt x="67" y="75"/>
                  </a:cubicBezTo>
                  <a:cubicBezTo>
                    <a:pt x="63" y="75"/>
                    <a:pt x="59" y="71"/>
                    <a:pt x="59" y="67"/>
                  </a:cubicBezTo>
                  <a:cubicBezTo>
                    <a:pt x="59" y="62"/>
                    <a:pt x="63" y="59"/>
                    <a:pt x="67" y="59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0" y="22"/>
                    <a:pt x="35" y="22"/>
                    <a:pt x="40" y="22"/>
                  </a:cubicBezTo>
                  <a:cubicBezTo>
                    <a:pt x="40" y="21"/>
                    <a:pt x="40" y="19"/>
                    <a:pt x="40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9"/>
                    <a:pt x="28" y="30"/>
                    <a:pt x="28" y="31"/>
                  </a:cubicBezTo>
                  <a:cubicBezTo>
                    <a:pt x="33" y="31"/>
                    <a:pt x="37" y="31"/>
                    <a:pt x="42" y="31"/>
                  </a:cubicBezTo>
                  <a:cubicBezTo>
                    <a:pt x="41" y="30"/>
                    <a:pt x="41" y="28"/>
                    <a:pt x="41" y="27"/>
                  </a:cubicBezTo>
                  <a:cubicBezTo>
                    <a:pt x="36" y="27"/>
                    <a:pt x="31" y="27"/>
                    <a:pt x="27" y="27"/>
                  </a:cubicBezTo>
                  <a:close/>
                  <a:moveTo>
                    <a:pt x="17" y="0"/>
                  </a:moveTo>
                  <a:cubicBezTo>
                    <a:pt x="17" y="0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4"/>
                  </a:moveTo>
                  <a:cubicBezTo>
                    <a:pt x="18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39" y="63"/>
                  </a:moveTo>
                  <a:cubicBezTo>
                    <a:pt x="41" y="63"/>
                    <a:pt x="42" y="65"/>
                    <a:pt x="42" y="67"/>
                  </a:cubicBezTo>
                  <a:cubicBezTo>
                    <a:pt x="42" y="69"/>
                    <a:pt x="41" y="70"/>
                    <a:pt x="39" y="70"/>
                  </a:cubicBezTo>
                  <a:cubicBezTo>
                    <a:pt x="37" y="70"/>
                    <a:pt x="35" y="69"/>
                    <a:pt x="35" y="67"/>
                  </a:cubicBezTo>
                  <a:cubicBezTo>
                    <a:pt x="35" y="65"/>
                    <a:pt x="37" y="63"/>
                    <a:pt x="39" y="63"/>
                  </a:cubicBezTo>
                  <a:close/>
                  <a:moveTo>
                    <a:pt x="39" y="59"/>
                  </a:moveTo>
                  <a:cubicBezTo>
                    <a:pt x="43" y="59"/>
                    <a:pt x="46" y="62"/>
                    <a:pt x="46" y="67"/>
                  </a:cubicBezTo>
                  <a:cubicBezTo>
                    <a:pt x="46" y="71"/>
                    <a:pt x="43" y="75"/>
                    <a:pt x="39" y="75"/>
                  </a:cubicBezTo>
                  <a:cubicBezTo>
                    <a:pt x="34" y="75"/>
                    <a:pt x="31" y="71"/>
                    <a:pt x="31" y="67"/>
                  </a:cubicBezTo>
                  <a:cubicBezTo>
                    <a:pt x="31" y="62"/>
                    <a:pt x="34" y="59"/>
                    <a:pt x="39" y="59"/>
                  </a:cubicBezTo>
                  <a:close/>
                  <a:moveTo>
                    <a:pt x="47" y="41"/>
                  </a:moveTo>
                  <a:cubicBezTo>
                    <a:pt x="58" y="41"/>
                    <a:pt x="58" y="41"/>
                    <a:pt x="58" y="41"/>
                  </a:cubicBezTo>
                  <a:cubicBezTo>
                    <a:pt x="58" y="39"/>
                    <a:pt x="59" y="37"/>
                    <a:pt x="59" y="36"/>
                  </a:cubicBezTo>
                  <a:cubicBezTo>
                    <a:pt x="55" y="36"/>
                    <a:pt x="51" y="36"/>
                    <a:pt x="47" y="36"/>
                  </a:cubicBezTo>
                  <a:cubicBezTo>
                    <a:pt x="47" y="37"/>
                    <a:pt x="47" y="39"/>
                    <a:pt x="47" y="41"/>
                  </a:cubicBezTo>
                  <a:close/>
                  <a:moveTo>
                    <a:pt x="63" y="41"/>
                  </a:moveTo>
                  <a:cubicBezTo>
                    <a:pt x="74" y="41"/>
                    <a:pt x="74" y="41"/>
                    <a:pt x="74" y="41"/>
                  </a:cubicBezTo>
                  <a:cubicBezTo>
                    <a:pt x="75" y="39"/>
                    <a:pt x="75" y="37"/>
                    <a:pt x="76" y="36"/>
                  </a:cubicBezTo>
                  <a:cubicBezTo>
                    <a:pt x="72" y="36"/>
                    <a:pt x="68" y="36"/>
                    <a:pt x="63" y="36"/>
                  </a:cubicBezTo>
                  <a:cubicBezTo>
                    <a:pt x="63" y="37"/>
                    <a:pt x="63" y="39"/>
                    <a:pt x="63" y="41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44" y="17"/>
                  </a:moveTo>
                  <a:cubicBezTo>
                    <a:pt x="44" y="19"/>
                    <a:pt x="45" y="21"/>
                    <a:pt x="45" y="22"/>
                  </a:cubicBezTo>
                  <a:cubicBezTo>
                    <a:pt x="50" y="22"/>
                    <a:pt x="55" y="22"/>
                    <a:pt x="61" y="22"/>
                  </a:cubicBezTo>
                  <a:cubicBezTo>
                    <a:pt x="61" y="21"/>
                    <a:pt x="61" y="19"/>
                    <a:pt x="61" y="17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46" y="27"/>
                  </a:moveTo>
                  <a:cubicBezTo>
                    <a:pt x="46" y="28"/>
                    <a:pt x="46" y="30"/>
                    <a:pt x="46" y="31"/>
                  </a:cubicBezTo>
                  <a:cubicBezTo>
                    <a:pt x="51" y="31"/>
                    <a:pt x="55" y="31"/>
                    <a:pt x="59" y="31"/>
                  </a:cubicBezTo>
                  <a:cubicBezTo>
                    <a:pt x="60" y="30"/>
                    <a:pt x="60" y="28"/>
                    <a:pt x="60" y="27"/>
                  </a:cubicBezTo>
                  <a:cubicBezTo>
                    <a:pt x="55" y="27"/>
                    <a:pt x="50" y="27"/>
                    <a:pt x="46" y="27"/>
                  </a:cubicBezTo>
                  <a:close/>
                  <a:moveTo>
                    <a:pt x="64" y="31"/>
                  </a:moveTo>
                  <a:cubicBezTo>
                    <a:pt x="64" y="30"/>
                    <a:pt x="64" y="28"/>
                    <a:pt x="65" y="27"/>
                  </a:cubicBezTo>
                  <a:cubicBezTo>
                    <a:pt x="70" y="27"/>
                    <a:pt x="74" y="27"/>
                    <a:pt x="79" y="27"/>
                  </a:cubicBezTo>
                  <a:cubicBezTo>
                    <a:pt x="78" y="28"/>
                    <a:pt x="78" y="30"/>
                    <a:pt x="77" y="31"/>
                  </a:cubicBezTo>
                  <a:cubicBezTo>
                    <a:pt x="73" y="31"/>
                    <a:pt x="69" y="31"/>
                    <a:pt x="64" y="31"/>
                  </a:cubicBezTo>
                  <a:close/>
                  <a:moveTo>
                    <a:pt x="65" y="22"/>
                  </a:moveTo>
                  <a:cubicBezTo>
                    <a:pt x="65" y="21"/>
                    <a:pt x="66" y="19"/>
                    <a:pt x="66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9"/>
                    <a:pt x="81" y="21"/>
                    <a:pt x="81" y="22"/>
                  </a:cubicBezTo>
                  <a:cubicBezTo>
                    <a:pt x="76" y="22"/>
                    <a:pt x="71" y="22"/>
                    <a:pt x="65" y="22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7"/>
            <p:cNvSpPr>
              <a:spLocks/>
            </p:cNvSpPr>
            <p:nvPr/>
          </p:nvSpPr>
          <p:spPr bwMode="auto">
            <a:xfrm>
              <a:off x="6897688" y="2303463"/>
              <a:ext cx="561975" cy="255588"/>
            </a:xfrm>
            <a:custGeom>
              <a:avLst/>
              <a:gdLst>
                <a:gd name="T0" fmla="*/ 0 w 75"/>
                <a:gd name="T1" fmla="*/ 16 h 34"/>
                <a:gd name="T2" fmla="*/ 7 w 75"/>
                <a:gd name="T3" fmla="*/ 5 h 34"/>
                <a:gd name="T4" fmla="*/ 25 w 75"/>
                <a:gd name="T5" fmla="*/ 0 h 34"/>
                <a:gd name="T6" fmla="*/ 37 w 75"/>
                <a:gd name="T7" fmla="*/ 21 h 34"/>
                <a:gd name="T8" fmla="*/ 50 w 75"/>
                <a:gd name="T9" fmla="*/ 0 h 34"/>
                <a:gd name="T10" fmla="*/ 67 w 75"/>
                <a:gd name="T11" fmla="*/ 5 h 34"/>
                <a:gd name="T12" fmla="*/ 75 w 75"/>
                <a:gd name="T13" fmla="*/ 16 h 34"/>
                <a:gd name="T14" fmla="*/ 75 w 75"/>
                <a:gd name="T15" fmla="*/ 34 h 34"/>
                <a:gd name="T16" fmla="*/ 37 w 75"/>
                <a:gd name="T17" fmla="*/ 34 h 34"/>
                <a:gd name="T18" fmla="*/ 0 w 75"/>
                <a:gd name="T19" fmla="*/ 34 h 34"/>
                <a:gd name="T20" fmla="*/ 0 w 75"/>
                <a:gd name="T21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34">
                  <a:moveTo>
                    <a:pt x="0" y="16"/>
                  </a:moveTo>
                  <a:cubicBezTo>
                    <a:pt x="0" y="11"/>
                    <a:pt x="2" y="7"/>
                    <a:pt x="7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72" y="7"/>
                    <a:pt x="75" y="11"/>
                    <a:pt x="75" y="16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8"/>
            <p:cNvSpPr>
              <a:spLocks/>
            </p:cNvSpPr>
            <p:nvPr/>
          </p:nvSpPr>
          <p:spPr bwMode="auto">
            <a:xfrm>
              <a:off x="7046913" y="1995488"/>
              <a:ext cx="263525" cy="307975"/>
            </a:xfrm>
            <a:custGeom>
              <a:avLst/>
              <a:gdLst>
                <a:gd name="T0" fmla="*/ 17 w 35"/>
                <a:gd name="T1" fmla="*/ 41 h 41"/>
                <a:gd name="T2" fmla="*/ 5 w 35"/>
                <a:gd name="T3" fmla="*/ 32 h 41"/>
                <a:gd name="T4" fmla="*/ 1 w 35"/>
                <a:gd name="T5" fmla="*/ 12 h 41"/>
                <a:gd name="T6" fmla="*/ 17 w 35"/>
                <a:gd name="T7" fmla="*/ 0 h 41"/>
                <a:gd name="T8" fmla="*/ 33 w 35"/>
                <a:gd name="T9" fmla="*/ 12 h 41"/>
                <a:gd name="T10" fmla="*/ 29 w 35"/>
                <a:gd name="T11" fmla="*/ 32 h 41"/>
                <a:gd name="T12" fmla="*/ 17 w 35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17" y="41"/>
                  </a:moveTo>
                  <a:cubicBezTo>
                    <a:pt x="12" y="41"/>
                    <a:pt x="8" y="37"/>
                    <a:pt x="5" y="32"/>
                  </a:cubicBezTo>
                  <a:cubicBezTo>
                    <a:pt x="1" y="26"/>
                    <a:pt x="0" y="18"/>
                    <a:pt x="1" y="12"/>
                  </a:cubicBezTo>
                  <a:cubicBezTo>
                    <a:pt x="3" y="5"/>
                    <a:pt x="8" y="0"/>
                    <a:pt x="17" y="0"/>
                  </a:cubicBezTo>
                  <a:cubicBezTo>
                    <a:pt x="26" y="0"/>
                    <a:pt x="31" y="5"/>
                    <a:pt x="33" y="12"/>
                  </a:cubicBezTo>
                  <a:cubicBezTo>
                    <a:pt x="35" y="18"/>
                    <a:pt x="33" y="26"/>
                    <a:pt x="29" y="32"/>
                  </a:cubicBezTo>
                  <a:cubicBezTo>
                    <a:pt x="26" y="37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9"/>
            <p:cNvSpPr>
              <a:spLocks/>
            </p:cNvSpPr>
            <p:nvPr/>
          </p:nvSpPr>
          <p:spPr bwMode="auto">
            <a:xfrm>
              <a:off x="7264400" y="2438400"/>
              <a:ext cx="112713" cy="76200"/>
            </a:xfrm>
            <a:custGeom>
              <a:avLst/>
              <a:gdLst>
                <a:gd name="T0" fmla="*/ 2 w 15"/>
                <a:gd name="T1" fmla="*/ 0 h 10"/>
                <a:gd name="T2" fmla="*/ 14 w 15"/>
                <a:gd name="T3" fmla="*/ 0 h 10"/>
                <a:gd name="T4" fmla="*/ 15 w 15"/>
                <a:gd name="T5" fmla="*/ 2 h 10"/>
                <a:gd name="T6" fmla="*/ 15 w 15"/>
                <a:gd name="T7" fmla="*/ 8 h 10"/>
                <a:gd name="T8" fmla="*/ 14 w 15"/>
                <a:gd name="T9" fmla="*/ 10 h 10"/>
                <a:gd name="T10" fmla="*/ 2 w 15"/>
                <a:gd name="T11" fmla="*/ 10 h 10"/>
                <a:gd name="T12" fmla="*/ 0 w 15"/>
                <a:gd name="T13" fmla="*/ 8 h 10"/>
                <a:gd name="T14" fmla="*/ 0 w 15"/>
                <a:gd name="T15" fmla="*/ 2 h 10"/>
                <a:gd name="T16" fmla="*/ 2 w 15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文本框 83"/>
            <p:cNvSpPr txBox="1"/>
            <p:nvPr/>
          </p:nvSpPr>
          <p:spPr>
            <a:xfrm>
              <a:off x="4434621" y="3094832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节点开放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65" name="文本框 57"/>
            <p:cNvSpPr txBox="1"/>
            <p:nvPr/>
          </p:nvSpPr>
          <p:spPr>
            <a:xfrm>
              <a:off x="6368264" y="3094832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设计互动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66" name="文本框 59"/>
            <p:cNvSpPr txBox="1"/>
            <p:nvPr/>
          </p:nvSpPr>
          <p:spPr>
            <a:xfrm>
              <a:off x="8301907" y="3094832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扩散口碑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67" name="文本框 60"/>
            <p:cNvSpPr txBox="1"/>
            <p:nvPr/>
          </p:nvSpPr>
          <p:spPr>
            <a:xfrm>
              <a:off x="4373563" y="3890593"/>
              <a:ext cx="1727200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 smtClean="0">
                  <a:solidFill>
                    <a:schemeClr val="bg1"/>
                  </a:solidFill>
                </a:rPr>
                <a:t>小米网开放购买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8" name="文本框 61"/>
            <p:cNvSpPr txBox="1"/>
            <p:nvPr/>
          </p:nvSpPr>
          <p:spPr>
            <a:xfrm>
              <a:off x="6310313" y="3890593"/>
              <a:ext cx="1678908" cy="402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 smtClean="0">
                  <a:solidFill>
                    <a:schemeClr val="bg1"/>
                  </a:solidFill>
                </a:rPr>
                <a:t>预约、抢购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9" name="文本框 62"/>
            <p:cNvSpPr txBox="1"/>
            <p:nvPr/>
          </p:nvSpPr>
          <p:spPr>
            <a:xfrm>
              <a:off x="8248650" y="3890593"/>
              <a:ext cx="1727200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 smtClean="0">
                  <a:solidFill>
                    <a:schemeClr val="bg1"/>
                  </a:solidFill>
                </a:rPr>
                <a:t>每次开放购买公布结果</a:t>
              </a:r>
              <a:endParaRPr lang="en-US" altLang="zh-CN" dirty="0" smtClean="0">
                <a:solidFill>
                  <a:schemeClr val="bg1"/>
                </a:solidFill>
              </a:endParaRP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 smtClean="0">
                  <a:solidFill>
                    <a:schemeClr val="bg1"/>
                  </a:solidFill>
                </a:rPr>
                <a:t>预约分享</a:t>
              </a:r>
              <a:endParaRPr lang="en-US" altLang="zh-CN" dirty="0" smtClean="0">
                <a:solidFill>
                  <a:schemeClr val="bg1"/>
                </a:solidFill>
              </a:endParaRP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 smtClean="0">
                  <a:solidFill>
                    <a:schemeClr val="bg1"/>
                  </a:solidFill>
                </a:rPr>
                <a:t>晒单赢免单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98429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6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650" y="6395095"/>
            <a:ext cx="512144" cy="4185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748" y="668"/>
            <a:ext cx="5340827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79838" y="1276886"/>
            <a:ext cx="8272275" cy="120032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台风</a:t>
            </a:r>
            <a:r>
              <a:rPr lang="zh-CN" altLang="en-US" sz="3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来了，猪也会飞</a:t>
            </a:r>
            <a:r>
              <a:rPr lang="zh-CN" altLang="en-US" sz="3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起来！</a:t>
            </a:r>
            <a:endParaRPr lang="en-US" altLang="zh-CN" sz="3600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参与感就是台风！</a:t>
            </a:r>
            <a:endParaRPr lang="zh-CN" altLang="en-US" sz="3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9839" y="3308171"/>
            <a:ext cx="5311362" cy="52322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--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小米科技董事长</a:t>
            </a:r>
            <a:r>
              <a:rPr lang="en-US" altLang="zh-CN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雷军</a:t>
            </a:r>
            <a:endParaRPr lang="zh-CN" altLang="en-US" sz="28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628" y="5976532"/>
            <a:ext cx="512144" cy="41856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975" y="5829854"/>
            <a:ext cx="880681" cy="71975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232" y="6287939"/>
            <a:ext cx="512144" cy="41856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24" y="5203744"/>
            <a:ext cx="1074527" cy="8781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56" y="4785181"/>
            <a:ext cx="725594" cy="59301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538" y="4719493"/>
            <a:ext cx="512144" cy="41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11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6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3353540"/>
            <a:ext cx="12192000" cy="156966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pc="1500" dirty="0" smtClean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THANKS</a:t>
            </a:r>
            <a:endParaRPr lang="en-US" altLang="zh-CN" sz="9600" b="1" spc="1800" dirty="0" smtClean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169" y="283335"/>
            <a:ext cx="4032139" cy="329536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21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6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4457" y="2649243"/>
            <a:ext cx="1833882" cy="155951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2028617"/>
            <a:ext cx="12192000" cy="280076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effectLst>
                  <a:outerShdw blurRad="190500" dist="127000" dir="5400000" algn="t" rotWithShape="0">
                    <a:prstClr val="black">
                      <a:alpha val="35000"/>
                    </a:prstClr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互联网时代</a:t>
            </a:r>
            <a:r>
              <a:rPr lang="zh-CN" altLang="en-US" sz="8800" dirty="0" smtClean="0">
                <a:solidFill>
                  <a:schemeClr val="bg1"/>
                </a:solidFill>
                <a:effectLst>
                  <a:outerShdw blurRad="190500" dist="127000" dir="5400000" algn="t" rotWithShape="0">
                    <a:prstClr val="black">
                      <a:alpha val="35000"/>
                    </a:prstClr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下</a:t>
            </a:r>
            <a:endParaRPr lang="en-US" altLang="zh-CN" sz="8800" dirty="0" smtClean="0">
              <a:solidFill>
                <a:schemeClr val="bg1"/>
              </a:solidFill>
              <a:effectLst>
                <a:outerShdw blurRad="190500" dist="127000" dir="5400000" algn="t" rotWithShape="0">
                  <a:prstClr val="black">
                    <a:alpha val="35000"/>
                  </a:prstClr>
                </a:outerShdw>
              </a:effectLst>
              <a:latin typeface="Swis721 BlkCn BT" panose="020B0806030502040204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  <a:p>
            <a:pPr algn="ctr"/>
            <a:r>
              <a:rPr lang="zh-CN" altLang="en-US" sz="8800" dirty="0" smtClean="0">
                <a:solidFill>
                  <a:schemeClr val="bg1"/>
                </a:solidFill>
                <a:effectLst>
                  <a:outerShdw blurRad="190500" dist="127000" dir="5400000" algn="t" rotWithShape="0">
                    <a:prstClr val="black">
                      <a:alpha val="35000"/>
                    </a:prstClr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发生了什么</a:t>
            </a:r>
            <a:endParaRPr lang="zh-CN" altLang="en-US" sz="8800" dirty="0">
              <a:solidFill>
                <a:schemeClr val="bg1"/>
              </a:solidFill>
              <a:effectLst>
                <a:outerShdw blurRad="190500" dist="127000" dir="5400000" algn="t" rotWithShape="0">
                  <a:prstClr val="black">
                    <a:alpha val="35000"/>
                  </a:prstClr>
                </a:outerShdw>
              </a:effectLst>
              <a:latin typeface="Swis721 BlkCn BT" panose="020B0806030502040204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91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圆角矩形 96"/>
          <p:cNvSpPr/>
          <p:nvPr/>
        </p:nvSpPr>
        <p:spPr>
          <a:xfrm>
            <a:off x="867645" y="309861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4904" y="892231"/>
            <a:ext cx="4544951" cy="4237914"/>
            <a:chOff x="5005714" y="235689"/>
            <a:chExt cx="6785430" cy="6327037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4927" y="1343757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4609" y="235689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4367" y="1428750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40416" y="3569642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5714" y="3526100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92" name="Freeform 48"/>
            <p:cNvSpPr>
              <a:spLocks noEditPoints="1"/>
            </p:cNvSpPr>
            <p:nvPr/>
          </p:nvSpPr>
          <p:spPr bwMode="auto">
            <a:xfrm>
              <a:off x="6397625" y="1787525"/>
              <a:ext cx="3970338" cy="3970338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99" name="组合 298"/>
            <p:cNvGrpSpPr/>
            <p:nvPr/>
          </p:nvGrpSpPr>
          <p:grpSpPr>
            <a:xfrm>
              <a:off x="7056438" y="2401888"/>
              <a:ext cx="2671763" cy="4160838"/>
              <a:chOff x="7056438" y="2401888"/>
              <a:chExt cx="2671763" cy="4160838"/>
            </a:xfrm>
            <a:effectLst>
              <a:outerShdw blurRad="254000" dist="101600" dir="8100000" sx="102000" sy="102000" algn="tr" rotWithShape="0">
                <a:prstClr val="black">
                  <a:alpha val="28000"/>
                </a:prstClr>
              </a:outerShdw>
            </a:effectLst>
          </p:grpSpPr>
          <p:sp>
            <p:nvSpPr>
              <p:cNvPr id="293" name="Freeform 49"/>
              <p:cNvSpPr>
                <a:spLocks/>
              </p:cNvSpPr>
              <p:nvPr/>
            </p:nvSpPr>
            <p:spPr bwMode="auto">
              <a:xfrm>
                <a:off x="7056438" y="2401888"/>
                <a:ext cx="2671763" cy="4160838"/>
              </a:xfrm>
              <a:custGeom>
                <a:avLst/>
                <a:gdLst>
                  <a:gd name="T0" fmla="*/ 388 w 842"/>
                  <a:gd name="T1" fmla="*/ 1312 h 1312"/>
                  <a:gd name="T2" fmla="*/ 340 w 842"/>
                  <a:gd name="T3" fmla="*/ 1265 h 1312"/>
                  <a:gd name="T4" fmla="*/ 343 w 842"/>
                  <a:gd name="T5" fmla="*/ 1249 h 1312"/>
                  <a:gd name="T6" fmla="*/ 278 w 842"/>
                  <a:gd name="T7" fmla="*/ 1249 h 1312"/>
                  <a:gd name="T8" fmla="*/ 228 w 842"/>
                  <a:gd name="T9" fmla="*/ 1199 h 1312"/>
                  <a:gd name="T10" fmla="*/ 241 w 842"/>
                  <a:gd name="T11" fmla="*/ 1164 h 1312"/>
                  <a:gd name="T12" fmla="*/ 219 w 842"/>
                  <a:gd name="T13" fmla="*/ 1121 h 1312"/>
                  <a:gd name="T14" fmla="*/ 232 w 842"/>
                  <a:gd name="T15" fmla="*/ 1086 h 1312"/>
                  <a:gd name="T16" fmla="*/ 196 w 842"/>
                  <a:gd name="T17" fmla="*/ 1022 h 1312"/>
                  <a:gd name="T18" fmla="*/ 196 w 842"/>
                  <a:gd name="T19" fmla="*/ 982 h 1312"/>
                  <a:gd name="T20" fmla="*/ 196 w 842"/>
                  <a:gd name="T21" fmla="*/ 982 h 1312"/>
                  <a:gd name="T22" fmla="*/ 196 w 842"/>
                  <a:gd name="T23" fmla="*/ 976 h 1312"/>
                  <a:gd name="T24" fmla="*/ 196 w 842"/>
                  <a:gd name="T25" fmla="*/ 947 h 1312"/>
                  <a:gd name="T26" fmla="*/ 197 w 842"/>
                  <a:gd name="T27" fmla="*/ 940 h 1312"/>
                  <a:gd name="T28" fmla="*/ 197 w 842"/>
                  <a:gd name="T29" fmla="*/ 917 h 1312"/>
                  <a:gd name="T30" fmla="*/ 180 w 842"/>
                  <a:gd name="T31" fmla="*/ 849 h 1312"/>
                  <a:gd name="T32" fmla="*/ 129 w 842"/>
                  <a:gd name="T33" fmla="*/ 779 h 1312"/>
                  <a:gd name="T34" fmla="*/ 0 w 842"/>
                  <a:gd name="T35" fmla="*/ 419 h 1312"/>
                  <a:gd name="T36" fmla="*/ 419 w 842"/>
                  <a:gd name="T37" fmla="*/ 0 h 1312"/>
                  <a:gd name="T38" fmla="*/ 423 w 842"/>
                  <a:gd name="T39" fmla="*/ 0 h 1312"/>
                  <a:gd name="T40" fmla="*/ 842 w 842"/>
                  <a:gd name="T41" fmla="*/ 419 h 1312"/>
                  <a:gd name="T42" fmla="*/ 713 w 842"/>
                  <a:gd name="T43" fmla="*/ 779 h 1312"/>
                  <a:gd name="T44" fmla="*/ 662 w 842"/>
                  <a:gd name="T45" fmla="*/ 849 h 1312"/>
                  <a:gd name="T46" fmla="*/ 647 w 842"/>
                  <a:gd name="T47" fmla="*/ 899 h 1312"/>
                  <a:gd name="T48" fmla="*/ 646 w 842"/>
                  <a:gd name="T49" fmla="*/ 1023 h 1312"/>
                  <a:gd name="T50" fmla="*/ 610 w 842"/>
                  <a:gd name="T51" fmla="*/ 1086 h 1312"/>
                  <a:gd name="T52" fmla="*/ 623 w 842"/>
                  <a:gd name="T53" fmla="*/ 1121 h 1312"/>
                  <a:gd name="T54" fmla="*/ 601 w 842"/>
                  <a:gd name="T55" fmla="*/ 1164 h 1312"/>
                  <a:gd name="T56" fmla="*/ 614 w 842"/>
                  <a:gd name="T57" fmla="*/ 1199 h 1312"/>
                  <a:gd name="T58" fmla="*/ 564 w 842"/>
                  <a:gd name="T59" fmla="*/ 1249 h 1312"/>
                  <a:gd name="T60" fmla="*/ 499 w 842"/>
                  <a:gd name="T61" fmla="*/ 1249 h 1312"/>
                  <a:gd name="T62" fmla="*/ 502 w 842"/>
                  <a:gd name="T63" fmla="*/ 1265 h 1312"/>
                  <a:gd name="T64" fmla="*/ 455 w 842"/>
                  <a:gd name="T65" fmla="*/ 1312 h 1312"/>
                  <a:gd name="T66" fmla="*/ 388 w 842"/>
                  <a:gd name="T67" fmla="*/ 1312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42" h="1312">
                    <a:moveTo>
                      <a:pt x="388" y="1312"/>
                    </a:moveTo>
                    <a:cubicBezTo>
                      <a:pt x="362" y="1312"/>
                      <a:pt x="340" y="1291"/>
                      <a:pt x="340" y="1265"/>
                    </a:cubicBezTo>
                    <a:cubicBezTo>
                      <a:pt x="340" y="1259"/>
                      <a:pt x="341" y="1254"/>
                      <a:pt x="343" y="1249"/>
                    </a:cubicBezTo>
                    <a:cubicBezTo>
                      <a:pt x="278" y="1249"/>
                      <a:pt x="278" y="1249"/>
                      <a:pt x="278" y="1249"/>
                    </a:cubicBezTo>
                    <a:cubicBezTo>
                      <a:pt x="250" y="1249"/>
                      <a:pt x="228" y="1226"/>
                      <a:pt x="228" y="1199"/>
                    </a:cubicBezTo>
                    <a:cubicBezTo>
                      <a:pt x="228" y="1186"/>
                      <a:pt x="233" y="1173"/>
                      <a:pt x="241" y="1164"/>
                    </a:cubicBezTo>
                    <a:cubicBezTo>
                      <a:pt x="228" y="1156"/>
                      <a:pt x="219" y="1140"/>
                      <a:pt x="219" y="1121"/>
                    </a:cubicBezTo>
                    <a:cubicBezTo>
                      <a:pt x="219" y="1108"/>
                      <a:pt x="223" y="1095"/>
                      <a:pt x="232" y="1086"/>
                    </a:cubicBezTo>
                    <a:cubicBezTo>
                      <a:pt x="210" y="1073"/>
                      <a:pt x="196" y="1049"/>
                      <a:pt x="196" y="102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76"/>
                      <a:pt x="196" y="976"/>
                      <a:pt x="196" y="976"/>
                    </a:cubicBezTo>
                    <a:cubicBezTo>
                      <a:pt x="196" y="966"/>
                      <a:pt x="196" y="957"/>
                      <a:pt x="196" y="947"/>
                    </a:cubicBezTo>
                    <a:cubicBezTo>
                      <a:pt x="197" y="940"/>
                      <a:pt x="197" y="940"/>
                      <a:pt x="197" y="940"/>
                    </a:cubicBezTo>
                    <a:cubicBezTo>
                      <a:pt x="197" y="917"/>
                      <a:pt x="197" y="917"/>
                      <a:pt x="197" y="917"/>
                    </a:cubicBezTo>
                    <a:cubicBezTo>
                      <a:pt x="196" y="897"/>
                      <a:pt x="194" y="871"/>
                      <a:pt x="180" y="849"/>
                    </a:cubicBezTo>
                    <a:cubicBezTo>
                      <a:pt x="166" y="824"/>
                      <a:pt x="148" y="802"/>
                      <a:pt x="129" y="779"/>
                    </a:cubicBezTo>
                    <a:cubicBezTo>
                      <a:pt x="69" y="706"/>
                      <a:pt x="0" y="623"/>
                      <a:pt x="0" y="419"/>
                    </a:cubicBezTo>
                    <a:cubicBezTo>
                      <a:pt x="0" y="188"/>
                      <a:pt x="188" y="0"/>
                      <a:pt x="419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654" y="0"/>
                      <a:pt x="842" y="188"/>
                      <a:pt x="842" y="419"/>
                    </a:cubicBezTo>
                    <a:cubicBezTo>
                      <a:pt x="842" y="623"/>
                      <a:pt x="773" y="706"/>
                      <a:pt x="713" y="779"/>
                    </a:cubicBezTo>
                    <a:cubicBezTo>
                      <a:pt x="694" y="802"/>
                      <a:pt x="676" y="824"/>
                      <a:pt x="662" y="849"/>
                    </a:cubicBezTo>
                    <a:cubicBezTo>
                      <a:pt x="653" y="863"/>
                      <a:pt x="649" y="879"/>
                      <a:pt x="647" y="899"/>
                    </a:cubicBezTo>
                    <a:cubicBezTo>
                      <a:pt x="646" y="1023"/>
                      <a:pt x="646" y="1023"/>
                      <a:pt x="646" y="1023"/>
                    </a:cubicBezTo>
                    <a:cubicBezTo>
                      <a:pt x="646" y="1049"/>
                      <a:pt x="632" y="1073"/>
                      <a:pt x="610" y="1086"/>
                    </a:cubicBezTo>
                    <a:cubicBezTo>
                      <a:pt x="619" y="1095"/>
                      <a:pt x="623" y="1108"/>
                      <a:pt x="623" y="1121"/>
                    </a:cubicBezTo>
                    <a:cubicBezTo>
                      <a:pt x="623" y="1140"/>
                      <a:pt x="614" y="1156"/>
                      <a:pt x="601" y="1164"/>
                    </a:cubicBezTo>
                    <a:cubicBezTo>
                      <a:pt x="609" y="1173"/>
                      <a:pt x="614" y="1186"/>
                      <a:pt x="614" y="1199"/>
                    </a:cubicBezTo>
                    <a:cubicBezTo>
                      <a:pt x="614" y="1226"/>
                      <a:pt x="592" y="1249"/>
                      <a:pt x="564" y="1249"/>
                    </a:cubicBezTo>
                    <a:cubicBezTo>
                      <a:pt x="499" y="1249"/>
                      <a:pt x="499" y="1249"/>
                      <a:pt x="499" y="1249"/>
                    </a:cubicBezTo>
                    <a:cubicBezTo>
                      <a:pt x="501" y="1254"/>
                      <a:pt x="502" y="1259"/>
                      <a:pt x="502" y="1265"/>
                    </a:cubicBezTo>
                    <a:cubicBezTo>
                      <a:pt x="502" y="1291"/>
                      <a:pt x="480" y="1312"/>
                      <a:pt x="455" y="1312"/>
                    </a:cubicBezTo>
                    <a:lnTo>
                      <a:pt x="388" y="1312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50"/>
              <p:cNvSpPr>
                <a:spLocks/>
              </p:cNvSpPr>
              <p:nvPr/>
            </p:nvSpPr>
            <p:spPr bwMode="auto">
              <a:xfrm>
                <a:off x="8247063" y="6384925"/>
                <a:ext cx="293688" cy="82550"/>
              </a:xfrm>
              <a:custGeom>
                <a:avLst/>
                <a:gdLst>
                  <a:gd name="T0" fmla="*/ 13 w 93"/>
                  <a:gd name="T1" fmla="*/ 26 h 26"/>
                  <a:gd name="T2" fmla="*/ 0 w 93"/>
                  <a:gd name="T3" fmla="*/ 13 h 26"/>
                  <a:gd name="T4" fmla="*/ 13 w 93"/>
                  <a:gd name="T5" fmla="*/ 0 h 26"/>
                  <a:gd name="T6" fmla="*/ 80 w 93"/>
                  <a:gd name="T7" fmla="*/ 0 h 26"/>
                  <a:gd name="T8" fmla="*/ 93 w 93"/>
                  <a:gd name="T9" fmla="*/ 13 h 26"/>
                  <a:gd name="T10" fmla="*/ 80 w 93"/>
                  <a:gd name="T11" fmla="*/ 26 h 26"/>
                  <a:gd name="T12" fmla="*/ 13 w 93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26">
                    <a:moveTo>
                      <a:pt x="13" y="26"/>
                    </a:moveTo>
                    <a:cubicBezTo>
                      <a:pt x="5" y="26"/>
                      <a:pt x="0" y="20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3" y="6"/>
                      <a:pt x="93" y="13"/>
                    </a:cubicBezTo>
                    <a:cubicBezTo>
                      <a:pt x="93" y="20"/>
                      <a:pt x="87" y="26"/>
                      <a:pt x="80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rgbClr val="8586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51"/>
              <p:cNvSpPr>
                <a:spLocks/>
              </p:cNvSpPr>
              <p:nvPr/>
            </p:nvSpPr>
            <p:spPr bwMode="auto">
              <a:xfrm>
                <a:off x="7888288" y="6162675"/>
                <a:ext cx="1008063" cy="104775"/>
              </a:xfrm>
              <a:custGeom>
                <a:avLst/>
                <a:gdLst>
                  <a:gd name="T0" fmla="*/ 16 w 318"/>
                  <a:gd name="T1" fmla="*/ 33 h 33"/>
                  <a:gd name="T2" fmla="*/ 0 w 318"/>
                  <a:gd name="T3" fmla="*/ 16 h 33"/>
                  <a:gd name="T4" fmla="*/ 16 w 318"/>
                  <a:gd name="T5" fmla="*/ 0 h 33"/>
                  <a:gd name="T6" fmla="*/ 302 w 318"/>
                  <a:gd name="T7" fmla="*/ 0 h 33"/>
                  <a:gd name="T8" fmla="*/ 318 w 318"/>
                  <a:gd name="T9" fmla="*/ 16 h 33"/>
                  <a:gd name="T10" fmla="*/ 302 w 318"/>
                  <a:gd name="T11" fmla="*/ 33 h 33"/>
                  <a:gd name="T12" fmla="*/ 16 w 318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33">
                    <a:moveTo>
                      <a:pt x="16" y="33"/>
                    </a:moveTo>
                    <a:cubicBezTo>
                      <a:pt x="7" y="33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11" y="0"/>
                      <a:pt x="318" y="7"/>
                      <a:pt x="318" y="16"/>
                    </a:cubicBezTo>
                    <a:cubicBezTo>
                      <a:pt x="318" y="25"/>
                      <a:pt x="311" y="33"/>
                      <a:pt x="302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solidFill>
                <a:srgbClr val="8586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52"/>
              <p:cNvSpPr>
                <a:spLocks/>
              </p:cNvSpPr>
              <p:nvPr/>
            </p:nvSpPr>
            <p:spPr bwMode="auto">
              <a:xfrm>
                <a:off x="7856538" y="5897563"/>
                <a:ext cx="1052513" cy="107950"/>
              </a:xfrm>
              <a:custGeom>
                <a:avLst/>
                <a:gdLst>
                  <a:gd name="T0" fmla="*/ 17 w 332"/>
                  <a:gd name="T1" fmla="*/ 34 h 34"/>
                  <a:gd name="T2" fmla="*/ 0 w 332"/>
                  <a:gd name="T3" fmla="*/ 17 h 34"/>
                  <a:gd name="T4" fmla="*/ 17 w 332"/>
                  <a:gd name="T5" fmla="*/ 0 h 34"/>
                  <a:gd name="T6" fmla="*/ 315 w 332"/>
                  <a:gd name="T7" fmla="*/ 0 h 34"/>
                  <a:gd name="T8" fmla="*/ 332 w 332"/>
                  <a:gd name="T9" fmla="*/ 17 h 34"/>
                  <a:gd name="T10" fmla="*/ 315 w 332"/>
                  <a:gd name="T11" fmla="*/ 34 h 34"/>
                  <a:gd name="T12" fmla="*/ 17 w 332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2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4" y="0"/>
                      <a:pt x="332" y="7"/>
                      <a:pt x="332" y="17"/>
                    </a:cubicBezTo>
                    <a:cubicBezTo>
                      <a:pt x="332" y="26"/>
                      <a:pt x="324" y="34"/>
                      <a:pt x="315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rgbClr val="8586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53"/>
              <p:cNvSpPr>
                <a:spLocks/>
              </p:cNvSpPr>
              <p:nvPr/>
            </p:nvSpPr>
            <p:spPr bwMode="auto">
              <a:xfrm>
                <a:off x="7780338" y="5211763"/>
                <a:ext cx="1223963" cy="552450"/>
              </a:xfrm>
              <a:custGeom>
                <a:avLst/>
                <a:gdLst>
                  <a:gd name="T0" fmla="*/ 3 w 386"/>
                  <a:gd name="T1" fmla="*/ 30 h 174"/>
                  <a:gd name="T2" fmla="*/ 3 w 386"/>
                  <a:gd name="T3" fmla="*/ 30 h 174"/>
                  <a:gd name="T4" fmla="*/ 3 w 386"/>
                  <a:gd name="T5" fmla="*/ 54 h 174"/>
                  <a:gd name="T6" fmla="*/ 2 w 386"/>
                  <a:gd name="T7" fmla="*/ 62 h 174"/>
                  <a:gd name="T8" fmla="*/ 3 w 386"/>
                  <a:gd name="T9" fmla="*/ 62 h 174"/>
                  <a:gd name="T10" fmla="*/ 2 w 386"/>
                  <a:gd name="T11" fmla="*/ 137 h 174"/>
                  <a:gd name="T12" fmla="*/ 27 w 386"/>
                  <a:gd name="T13" fmla="*/ 174 h 174"/>
                  <a:gd name="T14" fmla="*/ 359 w 386"/>
                  <a:gd name="T15" fmla="*/ 174 h 174"/>
                  <a:gd name="T16" fmla="*/ 384 w 386"/>
                  <a:gd name="T17" fmla="*/ 136 h 174"/>
                  <a:gd name="T18" fmla="*/ 385 w 386"/>
                  <a:gd name="T19" fmla="*/ 11 h 174"/>
                  <a:gd name="T20" fmla="*/ 385 w 386"/>
                  <a:gd name="T21" fmla="*/ 10 h 174"/>
                  <a:gd name="T22" fmla="*/ 386 w 386"/>
                  <a:gd name="T23" fmla="*/ 0 h 174"/>
                  <a:gd name="T24" fmla="*/ 0 w 386"/>
                  <a:gd name="T25" fmla="*/ 0 h 174"/>
                  <a:gd name="T26" fmla="*/ 3 w 386"/>
                  <a:gd name="T27" fmla="*/ 3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6" h="174">
                    <a:moveTo>
                      <a:pt x="3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2" y="62"/>
                      <a:pt x="2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53"/>
                      <a:pt x="12" y="168"/>
                      <a:pt x="27" y="174"/>
                    </a:cubicBezTo>
                    <a:cubicBezTo>
                      <a:pt x="34" y="173"/>
                      <a:pt x="359" y="174"/>
                      <a:pt x="359" y="174"/>
                    </a:cubicBezTo>
                    <a:cubicBezTo>
                      <a:pt x="374" y="168"/>
                      <a:pt x="384" y="153"/>
                      <a:pt x="384" y="136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6"/>
                      <a:pt x="385" y="3"/>
                      <a:pt x="3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2" y="21"/>
                      <a:pt x="3" y="30"/>
                    </a:cubicBez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54"/>
              <p:cNvSpPr>
                <a:spLocks/>
              </p:cNvSpPr>
              <p:nvPr/>
            </p:nvSpPr>
            <p:spPr bwMode="auto">
              <a:xfrm>
                <a:off x="7167563" y="2509838"/>
                <a:ext cx="2452688" cy="2578100"/>
              </a:xfrm>
              <a:custGeom>
                <a:avLst/>
                <a:gdLst>
                  <a:gd name="T0" fmla="*/ 597 w 773"/>
                  <a:gd name="T1" fmla="*/ 797 h 813"/>
                  <a:gd name="T2" fmla="*/ 652 w 773"/>
                  <a:gd name="T3" fmla="*/ 723 h 813"/>
                  <a:gd name="T4" fmla="*/ 773 w 773"/>
                  <a:gd name="T5" fmla="*/ 385 h 813"/>
                  <a:gd name="T6" fmla="*/ 388 w 773"/>
                  <a:gd name="T7" fmla="*/ 0 h 813"/>
                  <a:gd name="T8" fmla="*/ 384 w 773"/>
                  <a:gd name="T9" fmla="*/ 0 h 813"/>
                  <a:gd name="T10" fmla="*/ 0 w 773"/>
                  <a:gd name="T11" fmla="*/ 385 h 813"/>
                  <a:gd name="T12" fmla="*/ 120 w 773"/>
                  <a:gd name="T13" fmla="*/ 723 h 813"/>
                  <a:gd name="T14" fmla="*/ 175 w 773"/>
                  <a:gd name="T15" fmla="*/ 797 h 813"/>
                  <a:gd name="T16" fmla="*/ 183 w 773"/>
                  <a:gd name="T17" fmla="*/ 813 h 813"/>
                  <a:gd name="T18" fmla="*/ 589 w 773"/>
                  <a:gd name="T19" fmla="*/ 813 h 813"/>
                  <a:gd name="T20" fmla="*/ 597 w 773"/>
                  <a:gd name="T21" fmla="*/ 797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3" h="813">
                    <a:moveTo>
                      <a:pt x="597" y="797"/>
                    </a:moveTo>
                    <a:cubicBezTo>
                      <a:pt x="613" y="771"/>
                      <a:pt x="632" y="748"/>
                      <a:pt x="652" y="723"/>
                    </a:cubicBezTo>
                    <a:cubicBezTo>
                      <a:pt x="709" y="655"/>
                      <a:pt x="773" y="577"/>
                      <a:pt x="773" y="385"/>
                    </a:cubicBezTo>
                    <a:cubicBezTo>
                      <a:pt x="773" y="173"/>
                      <a:pt x="600" y="0"/>
                      <a:pt x="388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172" y="0"/>
                      <a:pt x="0" y="173"/>
                      <a:pt x="0" y="385"/>
                    </a:cubicBezTo>
                    <a:cubicBezTo>
                      <a:pt x="0" y="577"/>
                      <a:pt x="64" y="655"/>
                      <a:pt x="120" y="723"/>
                    </a:cubicBezTo>
                    <a:cubicBezTo>
                      <a:pt x="140" y="748"/>
                      <a:pt x="159" y="771"/>
                      <a:pt x="175" y="797"/>
                    </a:cubicBezTo>
                    <a:cubicBezTo>
                      <a:pt x="178" y="803"/>
                      <a:pt x="180" y="808"/>
                      <a:pt x="183" y="813"/>
                    </a:cubicBezTo>
                    <a:cubicBezTo>
                      <a:pt x="589" y="813"/>
                      <a:pt x="589" y="813"/>
                      <a:pt x="589" y="813"/>
                    </a:cubicBezTo>
                    <a:cubicBezTo>
                      <a:pt x="592" y="808"/>
                      <a:pt x="594" y="802"/>
                      <a:pt x="597" y="797"/>
                    </a:cubicBez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8091086" y="631470"/>
              <a:ext cx="581025" cy="322262"/>
              <a:chOff x="2282826" y="1428750"/>
              <a:chExt cx="581025" cy="322262"/>
            </a:xfrm>
          </p:grpSpPr>
          <p:sp>
            <p:nvSpPr>
              <p:cNvPr id="302" name="Freeform 58"/>
              <p:cNvSpPr>
                <a:spLocks noEditPoints="1"/>
              </p:cNvSpPr>
              <p:nvPr/>
            </p:nvSpPr>
            <p:spPr bwMode="auto">
              <a:xfrm>
                <a:off x="2282826" y="1431925"/>
                <a:ext cx="173038" cy="311150"/>
              </a:xfrm>
              <a:custGeom>
                <a:avLst/>
                <a:gdLst>
                  <a:gd name="T0" fmla="*/ 36 w 46"/>
                  <a:gd name="T1" fmla="*/ 0 h 82"/>
                  <a:gd name="T2" fmla="*/ 10 w 46"/>
                  <a:gd name="T3" fmla="*/ 0 h 82"/>
                  <a:gd name="T4" fmla="*/ 0 w 46"/>
                  <a:gd name="T5" fmla="*/ 9 h 82"/>
                  <a:gd name="T6" fmla="*/ 0 w 46"/>
                  <a:gd name="T7" fmla="*/ 73 h 82"/>
                  <a:gd name="T8" fmla="*/ 10 w 46"/>
                  <a:gd name="T9" fmla="*/ 82 h 82"/>
                  <a:gd name="T10" fmla="*/ 36 w 46"/>
                  <a:gd name="T11" fmla="*/ 82 h 82"/>
                  <a:gd name="T12" fmla="*/ 46 w 46"/>
                  <a:gd name="T13" fmla="*/ 73 h 82"/>
                  <a:gd name="T14" fmla="*/ 46 w 46"/>
                  <a:gd name="T15" fmla="*/ 9 h 82"/>
                  <a:gd name="T16" fmla="*/ 36 w 46"/>
                  <a:gd name="T17" fmla="*/ 0 h 82"/>
                  <a:gd name="T18" fmla="*/ 24 w 46"/>
                  <a:gd name="T19" fmla="*/ 71 h 82"/>
                  <a:gd name="T20" fmla="*/ 23 w 46"/>
                  <a:gd name="T21" fmla="*/ 71 h 82"/>
                  <a:gd name="T22" fmla="*/ 19 w 46"/>
                  <a:gd name="T23" fmla="*/ 67 h 82"/>
                  <a:gd name="T24" fmla="*/ 23 w 46"/>
                  <a:gd name="T25" fmla="*/ 63 h 82"/>
                  <a:gd name="T26" fmla="*/ 24 w 46"/>
                  <a:gd name="T27" fmla="*/ 63 h 82"/>
                  <a:gd name="T28" fmla="*/ 28 w 46"/>
                  <a:gd name="T29" fmla="*/ 67 h 82"/>
                  <a:gd name="T30" fmla="*/ 24 w 46"/>
                  <a:gd name="T31" fmla="*/ 71 h 82"/>
                  <a:gd name="T32" fmla="*/ 36 w 46"/>
                  <a:gd name="T33" fmla="*/ 26 h 82"/>
                  <a:gd name="T34" fmla="*/ 10 w 46"/>
                  <a:gd name="T35" fmla="*/ 26 h 82"/>
                  <a:gd name="T36" fmla="*/ 7 w 46"/>
                  <a:gd name="T37" fmla="*/ 23 h 82"/>
                  <a:gd name="T38" fmla="*/ 10 w 46"/>
                  <a:gd name="T39" fmla="*/ 20 h 82"/>
                  <a:gd name="T40" fmla="*/ 36 w 46"/>
                  <a:gd name="T41" fmla="*/ 20 h 82"/>
                  <a:gd name="T42" fmla="*/ 39 w 46"/>
                  <a:gd name="T43" fmla="*/ 23 h 82"/>
                  <a:gd name="T44" fmla="*/ 36 w 46"/>
                  <a:gd name="T45" fmla="*/ 26 h 82"/>
                  <a:gd name="T46" fmla="*/ 36 w 46"/>
                  <a:gd name="T47" fmla="*/ 16 h 82"/>
                  <a:gd name="T48" fmla="*/ 10 w 46"/>
                  <a:gd name="T49" fmla="*/ 16 h 82"/>
                  <a:gd name="T50" fmla="*/ 7 w 46"/>
                  <a:gd name="T51" fmla="*/ 13 h 82"/>
                  <a:gd name="T52" fmla="*/ 10 w 46"/>
                  <a:gd name="T53" fmla="*/ 10 h 82"/>
                  <a:gd name="T54" fmla="*/ 36 w 46"/>
                  <a:gd name="T55" fmla="*/ 10 h 82"/>
                  <a:gd name="T56" fmla="*/ 39 w 46"/>
                  <a:gd name="T57" fmla="*/ 13 h 82"/>
                  <a:gd name="T58" fmla="*/ 36 w 46"/>
                  <a:gd name="T59" fmla="*/ 1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82">
                    <a:moveTo>
                      <a:pt x="3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5" y="82"/>
                      <a:pt x="10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1" y="82"/>
                      <a:pt x="46" y="78"/>
                      <a:pt x="46" y="73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4"/>
                      <a:pt x="41" y="0"/>
                      <a:pt x="36" y="0"/>
                    </a:cubicBezTo>
                    <a:close/>
                    <a:moveTo>
                      <a:pt x="24" y="71"/>
                    </a:moveTo>
                    <a:cubicBezTo>
                      <a:pt x="23" y="71"/>
                      <a:pt x="23" y="71"/>
                      <a:pt x="23" y="71"/>
                    </a:cubicBezTo>
                    <a:cubicBezTo>
                      <a:pt x="21" y="71"/>
                      <a:pt x="19" y="69"/>
                      <a:pt x="19" y="67"/>
                    </a:cubicBezTo>
                    <a:cubicBezTo>
                      <a:pt x="19" y="65"/>
                      <a:pt x="21" y="63"/>
                      <a:pt x="23" y="6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6" y="63"/>
                      <a:pt x="28" y="65"/>
                      <a:pt x="28" y="67"/>
                    </a:cubicBezTo>
                    <a:cubicBezTo>
                      <a:pt x="28" y="69"/>
                      <a:pt x="26" y="71"/>
                      <a:pt x="24" y="71"/>
                    </a:cubicBezTo>
                    <a:close/>
                    <a:moveTo>
                      <a:pt x="36" y="26"/>
                    </a:moveTo>
                    <a:cubicBezTo>
                      <a:pt x="10" y="26"/>
                      <a:pt x="10" y="26"/>
                      <a:pt x="10" y="26"/>
                    </a:cubicBezTo>
                    <a:cubicBezTo>
                      <a:pt x="8" y="26"/>
                      <a:pt x="7" y="25"/>
                      <a:pt x="7" y="23"/>
                    </a:cubicBezTo>
                    <a:cubicBezTo>
                      <a:pt x="7" y="21"/>
                      <a:pt x="8" y="20"/>
                      <a:pt x="10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0"/>
                      <a:pt x="39" y="21"/>
                      <a:pt x="39" y="23"/>
                    </a:cubicBezTo>
                    <a:cubicBezTo>
                      <a:pt x="39" y="25"/>
                      <a:pt x="37" y="26"/>
                      <a:pt x="36" y="26"/>
                    </a:cubicBezTo>
                    <a:close/>
                    <a:moveTo>
                      <a:pt x="36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6"/>
                      <a:pt x="7" y="15"/>
                      <a:pt x="7" y="13"/>
                    </a:cubicBezTo>
                    <a:cubicBezTo>
                      <a:pt x="7" y="11"/>
                      <a:pt x="8" y="10"/>
                      <a:pt x="10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10"/>
                      <a:pt x="39" y="11"/>
                      <a:pt x="39" y="13"/>
                    </a:cubicBezTo>
                    <a:cubicBezTo>
                      <a:pt x="39" y="15"/>
                      <a:pt x="37" y="16"/>
                      <a:pt x="36" y="16"/>
                    </a:cubicBez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Freeform 59"/>
              <p:cNvSpPr>
                <a:spLocks noEditPoints="1"/>
              </p:cNvSpPr>
              <p:nvPr/>
            </p:nvSpPr>
            <p:spPr bwMode="auto">
              <a:xfrm>
                <a:off x="2478088" y="1428750"/>
                <a:ext cx="385763" cy="261937"/>
              </a:xfrm>
              <a:custGeom>
                <a:avLst/>
                <a:gdLst>
                  <a:gd name="T0" fmla="*/ 90 w 102"/>
                  <a:gd name="T1" fmla="*/ 0 h 69"/>
                  <a:gd name="T2" fmla="*/ 12 w 102"/>
                  <a:gd name="T3" fmla="*/ 0 h 69"/>
                  <a:gd name="T4" fmla="*/ 0 w 102"/>
                  <a:gd name="T5" fmla="*/ 12 h 69"/>
                  <a:gd name="T6" fmla="*/ 0 w 102"/>
                  <a:gd name="T7" fmla="*/ 56 h 69"/>
                  <a:gd name="T8" fmla="*/ 12 w 102"/>
                  <a:gd name="T9" fmla="*/ 69 h 69"/>
                  <a:gd name="T10" fmla="*/ 90 w 102"/>
                  <a:gd name="T11" fmla="*/ 69 h 69"/>
                  <a:gd name="T12" fmla="*/ 102 w 102"/>
                  <a:gd name="T13" fmla="*/ 56 h 69"/>
                  <a:gd name="T14" fmla="*/ 102 w 102"/>
                  <a:gd name="T15" fmla="*/ 12 h 69"/>
                  <a:gd name="T16" fmla="*/ 90 w 102"/>
                  <a:gd name="T17" fmla="*/ 0 h 69"/>
                  <a:gd name="T18" fmla="*/ 98 w 102"/>
                  <a:gd name="T19" fmla="*/ 56 h 69"/>
                  <a:gd name="T20" fmla="*/ 90 w 102"/>
                  <a:gd name="T21" fmla="*/ 64 h 69"/>
                  <a:gd name="T22" fmla="*/ 12 w 102"/>
                  <a:gd name="T23" fmla="*/ 64 h 69"/>
                  <a:gd name="T24" fmla="*/ 5 w 102"/>
                  <a:gd name="T25" fmla="*/ 56 h 69"/>
                  <a:gd name="T26" fmla="*/ 5 w 102"/>
                  <a:gd name="T27" fmla="*/ 12 h 69"/>
                  <a:gd name="T28" fmla="*/ 12 w 102"/>
                  <a:gd name="T29" fmla="*/ 5 h 69"/>
                  <a:gd name="T30" fmla="*/ 90 w 102"/>
                  <a:gd name="T31" fmla="*/ 5 h 69"/>
                  <a:gd name="T32" fmla="*/ 98 w 102"/>
                  <a:gd name="T33" fmla="*/ 12 h 69"/>
                  <a:gd name="T34" fmla="*/ 98 w 102"/>
                  <a:gd name="T35" fmla="*/ 5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69">
                    <a:moveTo>
                      <a:pt x="9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3"/>
                      <a:pt x="5" y="69"/>
                      <a:pt x="12" y="69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7" y="69"/>
                      <a:pt x="102" y="63"/>
                      <a:pt x="102" y="5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2" y="6"/>
                      <a:pt x="97" y="0"/>
                      <a:pt x="90" y="0"/>
                    </a:cubicBezTo>
                    <a:close/>
                    <a:moveTo>
                      <a:pt x="98" y="56"/>
                    </a:moveTo>
                    <a:cubicBezTo>
                      <a:pt x="98" y="60"/>
                      <a:pt x="94" y="64"/>
                      <a:pt x="90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8" y="64"/>
                      <a:pt x="5" y="60"/>
                      <a:pt x="5" y="56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8"/>
                      <a:pt x="8" y="5"/>
                      <a:pt x="12" y="5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4" y="5"/>
                      <a:pt x="98" y="8"/>
                      <a:pt x="98" y="12"/>
                    </a:cubicBezTo>
                    <a:lnTo>
                      <a:pt x="98" y="56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60"/>
              <p:cNvSpPr>
                <a:spLocks/>
              </p:cNvSpPr>
              <p:nvPr/>
            </p:nvSpPr>
            <p:spPr bwMode="auto">
              <a:xfrm>
                <a:off x="2633663" y="1701800"/>
                <a:ext cx="68263" cy="49212"/>
              </a:xfrm>
              <a:custGeom>
                <a:avLst/>
                <a:gdLst>
                  <a:gd name="T0" fmla="*/ 12 w 18"/>
                  <a:gd name="T1" fmla="*/ 0 h 13"/>
                  <a:gd name="T2" fmla="*/ 7 w 18"/>
                  <a:gd name="T3" fmla="*/ 0 h 13"/>
                  <a:gd name="T4" fmla="*/ 0 w 18"/>
                  <a:gd name="T5" fmla="*/ 7 h 13"/>
                  <a:gd name="T6" fmla="*/ 7 w 18"/>
                  <a:gd name="T7" fmla="*/ 13 h 13"/>
                  <a:gd name="T8" fmla="*/ 12 w 18"/>
                  <a:gd name="T9" fmla="*/ 13 h 13"/>
                  <a:gd name="T10" fmla="*/ 18 w 18"/>
                  <a:gd name="T11" fmla="*/ 7 h 13"/>
                  <a:gd name="T12" fmla="*/ 12 w 18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3">
                    <a:moveTo>
                      <a:pt x="1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5" y="13"/>
                      <a:pt x="18" y="10"/>
                      <a:pt x="18" y="7"/>
                    </a:cubicBezTo>
                    <a:cubicBezTo>
                      <a:pt x="18" y="3"/>
                      <a:pt x="15" y="0"/>
                      <a:pt x="12" y="0"/>
                    </a:cubicBez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6069220" y="1701007"/>
              <a:ext cx="430212" cy="436562"/>
              <a:chOff x="2946401" y="1379538"/>
              <a:chExt cx="430212" cy="436562"/>
            </a:xfrm>
          </p:grpSpPr>
          <p:sp>
            <p:nvSpPr>
              <p:cNvPr id="305" name="Freeform 61"/>
              <p:cNvSpPr>
                <a:spLocks/>
              </p:cNvSpPr>
              <p:nvPr/>
            </p:nvSpPr>
            <p:spPr bwMode="auto">
              <a:xfrm>
                <a:off x="3097213" y="1450975"/>
                <a:ext cx="279400" cy="327025"/>
              </a:xfrm>
              <a:custGeom>
                <a:avLst/>
                <a:gdLst>
                  <a:gd name="T0" fmla="*/ 53 w 74"/>
                  <a:gd name="T1" fmla="*/ 0 h 86"/>
                  <a:gd name="T2" fmla="*/ 20 w 74"/>
                  <a:gd name="T3" fmla="*/ 0 h 86"/>
                  <a:gd name="T4" fmla="*/ 0 w 74"/>
                  <a:gd name="T5" fmla="*/ 20 h 86"/>
                  <a:gd name="T6" fmla="*/ 0 w 74"/>
                  <a:gd name="T7" fmla="*/ 36 h 86"/>
                  <a:gd name="T8" fmla="*/ 20 w 74"/>
                  <a:gd name="T9" fmla="*/ 56 h 86"/>
                  <a:gd name="T10" fmla="*/ 46 w 74"/>
                  <a:gd name="T11" fmla="*/ 56 h 86"/>
                  <a:gd name="T12" fmla="*/ 62 w 74"/>
                  <a:gd name="T13" fmla="*/ 86 h 86"/>
                  <a:gd name="T14" fmla="*/ 57 w 74"/>
                  <a:gd name="T15" fmla="*/ 56 h 86"/>
                  <a:gd name="T16" fmla="*/ 74 w 74"/>
                  <a:gd name="T17" fmla="*/ 36 h 86"/>
                  <a:gd name="T18" fmla="*/ 74 w 74"/>
                  <a:gd name="T19" fmla="*/ 20 h 86"/>
                  <a:gd name="T20" fmla="*/ 53 w 74"/>
                  <a:gd name="T2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86">
                    <a:moveTo>
                      <a:pt x="5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7"/>
                      <a:pt x="9" y="56"/>
                      <a:pt x="20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7" y="63"/>
                      <a:pt x="50" y="83"/>
                      <a:pt x="62" y="86"/>
                    </a:cubicBezTo>
                    <a:cubicBezTo>
                      <a:pt x="62" y="86"/>
                      <a:pt x="55" y="66"/>
                      <a:pt x="57" y="56"/>
                    </a:cubicBezTo>
                    <a:cubicBezTo>
                      <a:pt x="66" y="54"/>
                      <a:pt x="74" y="46"/>
                      <a:pt x="74" y="36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9"/>
                      <a:pt x="64" y="0"/>
                      <a:pt x="53" y="0"/>
                    </a:cubicBez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Freeform 62"/>
              <p:cNvSpPr>
                <a:spLocks/>
              </p:cNvSpPr>
              <p:nvPr/>
            </p:nvSpPr>
            <p:spPr bwMode="auto">
              <a:xfrm>
                <a:off x="2946401" y="1379538"/>
                <a:ext cx="369888" cy="436562"/>
              </a:xfrm>
              <a:custGeom>
                <a:avLst/>
                <a:gdLst>
                  <a:gd name="T0" fmla="*/ 36 w 98"/>
                  <a:gd name="T1" fmla="*/ 55 h 115"/>
                  <a:gd name="T2" fmla="*/ 36 w 98"/>
                  <a:gd name="T3" fmla="*/ 38 h 115"/>
                  <a:gd name="T4" fmla="*/ 59 w 98"/>
                  <a:gd name="T5" fmla="*/ 15 h 115"/>
                  <a:gd name="T6" fmla="*/ 95 w 98"/>
                  <a:gd name="T7" fmla="*/ 15 h 115"/>
                  <a:gd name="T8" fmla="*/ 98 w 98"/>
                  <a:gd name="T9" fmla="*/ 16 h 115"/>
                  <a:gd name="T10" fmla="*/ 78 w 98"/>
                  <a:gd name="T11" fmla="*/ 0 h 115"/>
                  <a:gd name="T12" fmla="*/ 21 w 98"/>
                  <a:gd name="T13" fmla="*/ 0 h 115"/>
                  <a:gd name="T14" fmla="*/ 0 w 98"/>
                  <a:gd name="T15" fmla="*/ 20 h 115"/>
                  <a:gd name="T16" fmla="*/ 0 w 98"/>
                  <a:gd name="T17" fmla="*/ 55 h 115"/>
                  <a:gd name="T18" fmla="*/ 21 w 98"/>
                  <a:gd name="T19" fmla="*/ 76 h 115"/>
                  <a:gd name="T20" fmla="*/ 30 w 98"/>
                  <a:gd name="T21" fmla="*/ 76 h 115"/>
                  <a:gd name="T22" fmla="*/ 11 w 98"/>
                  <a:gd name="T23" fmla="*/ 110 h 115"/>
                  <a:gd name="T24" fmla="*/ 50 w 98"/>
                  <a:gd name="T25" fmla="*/ 76 h 115"/>
                  <a:gd name="T26" fmla="*/ 36 w 98"/>
                  <a:gd name="T27" fmla="*/ 5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115">
                    <a:moveTo>
                      <a:pt x="36" y="55"/>
                    </a:move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25"/>
                      <a:pt x="46" y="15"/>
                      <a:pt x="59" y="15"/>
                    </a:cubicBezTo>
                    <a:cubicBezTo>
                      <a:pt x="95" y="15"/>
                      <a:pt x="95" y="15"/>
                      <a:pt x="95" y="15"/>
                    </a:cubicBezTo>
                    <a:cubicBezTo>
                      <a:pt x="96" y="15"/>
                      <a:pt x="97" y="16"/>
                      <a:pt x="98" y="16"/>
                    </a:cubicBezTo>
                    <a:cubicBezTo>
                      <a:pt x="96" y="7"/>
                      <a:pt x="88" y="0"/>
                      <a:pt x="78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7"/>
                      <a:pt x="9" y="76"/>
                      <a:pt x="21" y="7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9" y="85"/>
                      <a:pt x="26" y="106"/>
                      <a:pt x="11" y="110"/>
                    </a:cubicBezTo>
                    <a:cubicBezTo>
                      <a:pt x="11" y="110"/>
                      <a:pt x="40" y="115"/>
                      <a:pt x="50" y="76"/>
                    </a:cubicBezTo>
                    <a:cubicBezTo>
                      <a:pt x="42" y="73"/>
                      <a:pt x="36" y="65"/>
                      <a:pt x="36" y="55"/>
                    </a:cubicBez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10466253" y="1787525"/>
              <a:ext cx="495300" cy="371475"/>
              <a:chOff x="1716088" y="1390650"/>
              <a:chExt cx="495300" cy="371475"/>
            </a:xfrm>
          </p:grpSpPr>
          <p:sp>
            <p:nvSpPr>
              <p:cNvPr id="307" name="Freeform 63"/>
              <p:cNvSpPr>
                <a:spLocks noEditPoints="1"/>
              </p:cNvSpPr>
              <p:nvPr/>
            </p:nvSpPr>
            <p:spPr bwMode="auto">
              <a:xfrm>
                <a:off x="1716088" y="1390650"/>
                <a:ext cx="106363" cy="368300"/>
              </a:xfrm>
              <a:custGeom>
                <a:avLst/>
                <a:gdLst>
                  <a:gd name="T0" fmla="*/ 27 w 28"/>
                  <a:gd name="T1" fmla="*/ 0 h 97"/>
                  <a:gd name="T2" fmla="*/ 1 w 28"/>
                  <a:gd name="T3" fmla="*/ 0 h 97"/>
                  <a:gd name="T4" fmla="*/ 0 w 28"/>
                  <a:gd name="T5" fmla="*/ 1 h 97"/>
                  <a:gd name="T6" fmla="*/ 0 w 28"/>
                  <a:gd name="T7" fmla="*/ 96 h 97"/>
                  <a:gd name="T8" fmla="*/ 1 w 28"/>
                  <a:gd name="T9" fmla="*/ 97 h 97"/>
                  <a:gd name="T10" fmla="*/ 27 w 28"/>
                  <a:gd name="T11" fmla="*/ 97 h 97"/>
                  <a:gd name="T12" fmla="*/ 28 w 28"/>
                  <a:gd name="T13" fmla="*/ 96 h 97"/>
                  <a:gd name="T14" fmla="*/ 28 w 28"/>
                  <a:gd name="T15" fmla="*/ 1 h 97"/>
                  <a:gd name="T16" fmla="*/ 27 w 28"/>
                  <a:gd name="T17" fmla="*/ 0 h 97"/>
                  <a:gd name="T18" fmla="*/ 14 w 28"/>
                  <a:gd name="T19" fmla="*/ 94 h 97"/>
                  <a:gd name="T20" fmla="*/ 7 w 28"/>
                  <a:gd name="T21" fmla="*/ 87 h 97"/>
                  <a:gd name="T22" fmla="*/ 14 w 28"/>
                  <a:gd name="T23" fmla="*/ 80 h 97"/>
                  <a:gd name="T24" fmla="*/ 21 w 28"/>
                  <a:gd name="T25" fmla="*/ 87 h 97"/>
                  <a:gd name="T26" fmla="*/ 14 w 28"/>
                  <a:gd name="T27" fmla="*/ 94 h 97"/>
                  <a:gd name="T28" fmla="*/ 24 w 28"/>
                  <a:gd name="T29" fmla="*/ 54 h 97"/>
                  <a:gd name="T30" fmla="*/ 23 w 28"/>
                  <a:gd name="T31" fmla="*/ 55 h 97"/>
                  <a:gd name="T32" fmla="*/ 5 w 28"/>
                  <a:gd name="T33" fmla="*/ 55 h 97"/>
                  <a:gd name="T34" fmla="*/ 4 w 28"/>
                  <a:gd name="T35" fmla="*/ 54 h 97"/>
                  <a:gd name="T36" fmla="*/ 4 w 28"/>
                  <a:gd name="T37" fmla="*/ 6 h 97"/>
                  <a:gd name="T38" fmla="*/ 5 w 28"/>
                  <a:gd name="T39" fmla="*/ 5 h 97"/>
                  <a:gd name="T40" fmla="*/ 23 w 28"/>
                  <a:gd name="T41" fmla="*/ 5 h 97"/>
                  <a:gd name="T42" fmla="*/ 24 w 28"/>
                  <a:gd name="T43" fmla="*/ 6 h 97"/>
                  <a:gd name="T44" fmla="*/ 24 w 28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8" y="97"/>
                      <a:pt x="28" y="9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Freeform 64"/>
              <p:cNvSpPr>
                <a:spLocks/>
              </p:cNvSpPr>
              <p:nvPr/>
            </p:nvSpPr>
            <p:spPr bwMode="auto">
              <a:xfrm>
                <a:off x="1743076" y="143668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Freeform 65"/>
              <p:cNvSpPr>
                <a:spLocks/>
              </p:cNvSpPr>
              <p:nvPr/>
            </p:nvSpPr>
            <p:spPr bwMode="auto">
              <a:xfrm>
                <a:off x="1743076" y="145573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1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1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Freeform 66"/>
              <p:cNvSpPr>
                <a:spLocks noEditPoints="1"/>
              </p:cNvSpPr>
              <p:nvPr/>
            </p:nvSpPr>
            <p:spPr bwMode="auto">
              <a:xfrm>
                <a:off x="1841501" y="1390650"/>
                <a:ext cx="101600" cy="368300"/>
              </a:xfrm>
              <a:custGeom>
                <a:avLst/>
                <a:gdLst>
                  <a:gd name="T0" fmla="*/ 27 w 27"/>
                  <a:gd name="T1" fmla="*/ 0 h 97"/>
                  <a:gd name="T2" fmla="*/ 1 w 27"/>
                  <a:gd name="T3" fmla="*/ 0 h 97"/>
                  <a:gd name="T4" fmla="*/ 0 w 27"/>
                  <a:gd name="T5" fmla="*/ 1 h 97"/>
                  <a:gd name="T6" fmla="*/ 0 w 27"/>
                  <a:gd name="T7" fmla="*/ 96 h 97"/>
                  <a:gd name="T8" fmla="*/ 1 w 27"/>
                  <a:gd name="T9" fmla="*/ 97 h 97"/>
                  <a:gd name="T10" fmla="*/ 27 w 27"/>
                  <a:gd name="T11" fmla="*/ 97 h 97"/>
                  <a:gd name="T12" fmla="*/ 27 w 27"/>
                  <a:gd name="T13" fmla="*/ 96 h 97"/>
                  <a:gd name="T14" fmla="*/ 27 w 27"/>
                  <a:gd name="T15" fmla="*/ 1 h 97"/>
                  <a:gd name="T16" fmla="*/ 27 w 27"/>
                  <a:gd name="T17" fmla="*/ 0 h 97"/>
                  <a:gd name="T18" fmla="*/ 14 w 27"/>
                  <a:gd name="T19" fmla="*/ 94 h 97"/>
                  <a:gd name="T20" fmla="*/ 7 w 27"/>
                  <a:gd name="T21" fmla="*/ 87 h 97"/>
                  <a:gd name="T22" fmla="*/ 14 w 27"/>
                  <a:gd name="T23" fmla="*/ 80 h 97"/>
                  <a:gd name="T24" fmla="*/ 21 w 27"/>
                  <a:gd name="T25" fmla="*/ 87 h 97"/>
                  <a:gd name="T26" fmla="*/ 14 w 27"/>
                  <a:gd name="T27" fmla="*/ 94 h 97"/>
                  <a:gd name="T28" fmla="*/ 24 w 27"/>
                  <a:gd name="T29" fmla="*/ 54 h 97"/>
                  <a:gd name="T30" fmla="*/ 23 w 27"/>
                  <a:gd name="T31" fmla="*/ 55 h 97"/>
                  <a:gd name="T32" fmla="*/ 5 w 27"/>
                  <a:gd name="T33" fmla="*/ 55 h 97"/>
                  <a:gd name="T34" fmla="*/ 4 w 27"/>
                  <a:gd name="T35" fmla="*/ 54 h 97"/>
                  <a:gd name="T36" fmla="*/ 4 w 27"/>
                  <a:gd name="T37" fmla="*/ 6 h 97"/>
                  <a:gd name="T38" fmla="*/ 5 w 27"/>
                  <a:gd name="T39" fmla="*/ 5 h 97"/>
                  <a:gd name="T40" fmla="*/ 23 w 27"/>
                  <a:gd name="T41" fmla="*/ 5 h 97"/>
                  <a:gd name="T42" fmla="*/ 24 w 27"/>
                  <a:gd name="T43" fmla="*/ 6 h 97"/>
                  <a:gd name="T44" fmla="*/ 24 w 27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7" y="97"/>
                      <a:pt x="27" y="96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Freeform 67"/>
              <p:cNvSpPr>
                <a:spLocks/>
              </p:cNvSpPr>
              <p:nvPr/>
            </p:nvSpPr>
            <p:spPr bwMode="auto">
              <a:xfrm>
                <a:off x="1866901" y="1436688"/>
                <a:ext cx="53975" cy="14287"/>
              </a:xfrm>
              <a:custGeom>
                <a:avLst/>
                <a:gdLst>
                  <a:gd name="T0" fmla="*/ 14 w 14"/>
                  <a:gd name="T1" fmla="*/ 3 h 4"/>
                  <a:gd name="T2" fmla="*/ 14 w 14"/>
                  <a:gd name="T3" fmla="*/ 4 h 4"/>
                  <a:gd name="T4" fmla="*/ 0 w 14"/>
                  <a:gd name="T5" fmla="*/ 4 h 4"/>
                  <a:gd name="T6" fmla="*/ 0 w 14"/>
                  <a:gd name="T7" fmla="*/ 3 h 4"/>
                  <a:gd name="T8" fmla="*/ 0 w 14"/>
                  <a:gd name="T9" fmla="*/ 1 h 4"/>
                  <a:gd name="T10" fmla="*/ 0 w 14"/>
                  <a:gd name="T11" fmla="*/ 0 h 4"/>
                  <a:gd name="T12" fmla="*/ 14 w 14"/>
                  <a:gd name="T13" fmla="*/ 0 h 4"/>
                  <a:gd name="T14" fmla="*/ 14 w 14"/>
                  <a:gd name="T15" fmla="*/ 1 h 4"/>
                  <a:gd name="T16" fmla="*/ 14 w 1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">
                    <a:moveTo>
                      <a:pt x="14" y="3"/>
                    </a:moveTo>
                    <a:cubicBezTo>
                      <a:pt x="14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Freeform 68"/>
              <p:cNvSpPr>
                <a:spLocks/>
              </p:cNvSpPr>
              <p:nvPr/>
            </p:nvSpPr>
            <p:spPr bwMode="auto">
              <a:xfrm>
                <a:off x="1866901" y="1455738"/>
                <a:ext cx="57150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Freeform 69"/>
              <p:cNvSpPr>
                <a:spLocks noEditPoints="1"/>
              </p:cNvSpPr>
              <p:nvPr/>
            </p:nvSpPr>
            <p:spPr bwMode="auto">
              <a:xfrm>
                <a:off x="1954213" y="1390650"/>
                <a:ext cx="257175" cy="371475"/>
              </a:xfrm>
              <a:custGeom>
                <a:avLst/>
                <a:gdLst>
                  <a:gd name="T0" fmla="*/ 23 w 68"/>
                  <a:gd name="T1" fmla="*/ 0 h 98"/>
                  <a:gd name="T2" fmla="*/ 0 w 68"/>
                  <a:gd name="T3" fmla="*/ 12 h 98"/>
                  <a:gd name="T4" fmla="*/ 0 w 68"/>
                  <a:gd name="T5" fmla="*/ 13 h 98"/>
                  <a:gd name="T6" fmla="*/ 44 w 68"/>
                  <a:gd name="T7" fmla="*/ 97 h 98"/>
                  <a:gd name="T8" fmla="*/ 45 w 68"/>
                  <a:gd name="T9" fmla="*/ 98 h 98"/>
                  <a:gd name="T10" fmla="*/ 67 w 68"/>
                  <a:gd name="T11" fmla="*/ 86 h 98"/>
                  <a:gd name="T12" fmla="*/ 68 w 68"/>
                  <a:gd name="T13" fmla="*/ 85 h 98"/>
                  <a:gd name="T14" fmla="*/ 24 w 68"/>
                  <a:gd name="T15" fmla="*/ 0 h 98"/>
                  <a:gd name="T16" fmla="*/ 23 w 68"/>
                  <a:gd name="T17" fmla="*/ 0 h 98"/>
                  <a:gd name="T18" fmla="*/ 54 w 68"/>
                  <a:gd name="T19" fmla="*/ 89 h 98"/>
                  <a:gd name="T20" fmla="*/ 45 w 68"/>
                  <a:gd name="T21" fmla="*/ 86 h 98"/>
                  <a:gd name="T22" fmla="*/ 48 w 68"/>
                  <a:gd name="T23" fmla="*/ 77 h 98"/>
                  <a:gd name="T24" fmla="*/ 57 w 68"/>
                  <a:gd name="T25" fmla="*/ 80 h 98"/>
                  <a:gd name="T26" fmla="*/ 54 w 68"/>
                  <a:gd name="T27" fmla="*/ 89 h 98"/>
                  <a:gd name="T28" fmla="*/ 45 w 68"/>
                  <a:gd name="T29" fmla="*/ 49 h 98"/>
                  <a:gd name="T30" fmla="*/ 45 w 68"/>
                  <a:gd name="T31" fmla="*/ 50 h 98"/>
                  <a:gd name="T32" fmla="*/ 29 w 68"/>
                  <a:gd name="T33" fmla="*/ 59 h 98"/>
                  <a:gd name="T34" fmla="*/ 28 w 68"/>
                  <a:gd name="T35" fmla="*/ 58 h 98"/>
                  <a:gd name="T36" fmla="*/ 6 w 68"/>
                  <a:gd name="T37" fmla="*/ 15 h 98"/>
                  <a:gd name="T38" fmla="*/ 6 w 68"/>
                  <a:gd name="T39" fmla="*/ 14 h 98"/>
                  <a:gd name="T40" fmla="*/ 22 w 68"/>
                  <a:gd name="T41" fmla="*/ 6 h 98"/>
                  <a:gd name="T42" fmla="*/ 23 w 68"/>
                  <a:gd name="T43" fmla="*/ 6 h 98"/>
                  <a:gd name="T44" fmla="*/ 45 w 68"/>
                  <a:gd name="T45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98">
                    <a:moveTo>
                      <a:pt x="23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8"/>
                      <a:pt x="44" y="98"/>
                      <a:pt x="45" y="98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8" y="86"/>
                      <a:pt x="68" y="85"/>
                      <a:pt x="68" y="8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lose/>
                    <a:moveTo>
                      <a:pt x="54" y="89"/>
                    </a:moveTo>
                    <a:cubicBezTo>
                      <a:pt x="51" y="90"/>
                      <a:pt x="47" y="89"/>
                      <a:pt x="45" y="86"/>
                    </a:cubicBezTo>
                    <a:cubicBezTo>
                      <a:pt x="44" y="83"/>
                      <a:pt x="45" y="79"/>
                      <a:pt x="48" y="77"/>
                    </a:cubicBezTo>
                    <a:cubicBezTo>
                      <a:pt x="52" y="75"/>
                      <a:pt x="56" y="76"/>
                      <a:pt x="57" y="80"/>
                    </a:cubicBezTo>
                    <a:cubicBezTo>
                      <a:pt x="59" y="83"/>
                      <a:pt x="58" y="87"/>
                      <a:pt x="54" y="89"/>
                    </a:cubicBezTo>
                    <a:close/>
                    <a:moveTo>
                      <a:pt x="45" y="49"/>
                    </a:moveTo>
                    <a:cubicBezTo>
                      <a:pt x="46" y="50"/>
                      <a:pt x="45" y="50"/>
                      <a:pt x="45" y="50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8" y="59"/>
                      <a:pt x="28" y="58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3" y="6"/>
                      <a:pt x="23" y="6"/>
                    </a:cubicBezTo>
                    <a:lnTo>
                      <a:pt x="45" y="49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Freeform 70"/>
              <p:cNvSpPr>
                <a:spLocks/>
              </p:cNvSpPr>
              <p:nvPr/>
            </p:nvSpPr>
            <p:spPr bwMode="auto">
              <a:xfrm>
                <a:off x="1995488" y="1439863"/>
                <a:ext cx="52388" cy="38100"/>
              </a:xfrm>
              <a:custGeom>
                <a:avLst/>
                <a:gdLst>
                  <a:gd name="T0" fmla="*/ 14 w 14"/>
                  <a:gd name="T1" fmla="*/ 2 h 10"/>
                  <a:gd name="T2" fmla="*/ 14 w 14"/>
                  <a:gd name="T3" fmla="*/ 3 h 10"/>
                  <a:gd name="T4" fmla="*/ 2 w 14"/>
                  <a:gd name="T5" fmla="*/ 9 h 10"/>
                  <a:gd name="T6" fmla="*/ 1 w 14"/>
                  <a:gd name="T7" fmla="*/ 9 h 10"/>
                  <a:gd name="T8" fmla="*/ 0 w 14"/>
                  <a:gd name="T9" fmla="*/ 7 h 10"/>
                  <a:gd name="T10" fmla="*/ 0 w 14"/>
                  <a:gd name="T11" fmla="*/ 6 h 10"/>
                  <a:gd name="T12" fmla="*/ 12 w 14"/>
                  <a:gd name="T13" fmla="*/ 0 h 10"/>
                  <a:gd name="T14" fmla="*/ 13 w 14"/>
                  <a:gd name="T15" fmla="*/ 0 h 10"/>
                  <a:gd name="T16" fmla="*/ 14 w 14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0">
                    <a:moveTo>
                      <a:pt x="14" y="2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Freeform 71"/>
              <p:cNvSpPr>
                <a:spLocks/>
              </p:cNvSpPr>
              <p:nvPr/>
            </p:nvSpPr>
            <p:spPr bwMode="auto">
              <a:xfrm>
                <a:off x="2003426" y="1455738"/>
                <a:ext cx="57150" cy="38100"/>
              </a:xfrm>
              <a:custGeom>
                <a:avLst/>
                <a:gdLst>
                  <a:gd name="T0" fmla="*/ 14 w 15"/>
                  <a:gd name="T1" fmla="*/ 3 h 10"/>
                  <a:gd name="T2" fmla="*/ 14 w 15"/>
                  <a:gd name="T3" fmla="*/ 4 h 10"/>
                  <a:gd name="T4" fmla="*/ 2 w 15"/>
                  <a:gd name="T5" fmla="*/ 10 h 10"/>
                  <a:gd name="T6" fmla="*/ 1 w 15"/>
                  <a:gd name="T7" fmla="*/ 9 h 10"/>
                  <a:gd name="T8" fmla="*/ 0 w 15"/>
                  <a:gd name="T9" fmla="*/ 8 h 10"/>
                  <a:gd name="T10" fmla="*/ 1 w 15"/>
                  <a:gd name="T11" fmla="*/ 6 h 10"/>
                  <a:gd name="T12" fmla="*/ 12 w 15"/>
                  <a:gd name="T13" fmla="*/ 0 h 10"/>
                  <a:gd name="T14" fmla="*/ 13 w 15"/>
                  <a:gd name="T15" fmla="*/ 1 h 10"/>
                  <a:gd name="T16" fmla="*/ 14 w 15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0">
                    <a:moveTo>
                      <a:pt x="14" y="3"/>
                    </a:moveTo>
                    <a:cubicBezTo>
                      <a:pt x="15" y="3"/>
                      <a:pt x="14" y="3"/>
                      <a:pt x="14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1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5534439" y="3829829"/>
              <a:ext cx="381001" cy="469900"/>
              <a:chOff x="1674813" y="1797050"/>
              <a:chExt cx="381001" cy="469900"/>
            </a:xfrm>
          </p:grpSpPr>
          <p:sp>
            <p:nvSpPr>
              <p:cNvPr id="104" name="Freeform 72"/>
              <p:cNvSpPr>
                <a:spLocks noEditPoints="1"/>
              </p:cNvSpPr>
              <p:nvPr/>
            </p:nvSpPr>
            <p:spPr bwMode="auto">
              <a:xfrm>
                <a:off x="1674813" y="1978025"/>
                <a:ext cx="90488" cy="288925"/>
              </a:xfrm>
              <a:custGeom>
                <a:avLst/>
                <a:gdLst>
                  <a:gd name="T0" fmla="*/ 2 w 24"/>
                  <a:gd name="T1" fmla="*/ 0 h 76"/>
                  <a:gd name="T2" fmla="*/ 0 w 24"/>
                  <a:gd name="T3" fmla="*/ 75 h 76"/>
                  <a:gd name="T4" fmla="*/ 2 w 24"/>
                  <a:gd name="T5" fmla="*/ 76 h 76"/>
                  <a:gd name="T6" fmla="*/ 8 w 24"/>
                  <a:gd name="T7" fmla="*/ 66 h 76"/>
                  <a:gd name="T8" fmla="*/ 22 w 24"/>
                  <a:gd name="T9" fmla="*/ 76 h 76"/>
                  <a:gd name="T10" fmla="*/ 24 w 24"/>
                  <a:gd name="T11" fmla="*/ 1 h 76"/>
                  <a:gd name="T12" fmla="*/ 11 w 24"/>
                  <a:gd name="T13" fmla="*/ 60 h 76"/>
                  <a:gd name="T14" fmla="*/ 3 w 24"/>
                  <a:gd name="T15" fmla="*/ 55 h 76"/>
                  <a:gd name="T16" fmla="*/ 11 w 24"/>
                  <a:gd name="T17" fmla="*/ 60 h 76"/>
                  <a:gd name="T18" fmla="*/ 3 w 24"/>
                  <a:gd name="T19" fmla="*/ 51 h 76"/>
                  <a:gd name="T20" fmla="*/ 11 w 24"/>
                  <a:gd name="T21" fmla="*/ 46 h 76"/>
                  <a:gd name="T22" fmla="*/ 11 w 24"/>
                  <a:gd name="T23" fmla="*/ 43 h 76"/>
                  <a:gd name="T24" fmla="*/ 3 w 24"/>
                  <a:gd name="T25" fmla="*/ 38 h 76"/>
                  <a:gd name="T26" fmla="*/ 11 w 24"/>
                  <a:gd name="T27" fmla="*/ 43 h 76"/>
                  <a:gd name="T28" fmla="*/ 3 w 24"/>
                  <a:gd name="T29" fmla="*/ 34 h 76"/>
                  <a:gd name="T30" fmla="*/ 11 w 24"/>
                  <a:gd name="T31" fmla="*/ 29 h 76"/>
                  <a:gd name="T32" fmla="*/ 11 w 24"/>
                  <a:gd name="T33" fmla="*/ 26 h 76"/>
                  <a:gd name="T34" fmla="*/ 3 w 24"/>
                  <a:gd name="T35" fmla="*/ 21 h 76"/>
                  <a:gd name="T36" fmla="*/ 11 w 24"/>
                  <a:gd name="T37" fmla="*/ 26 h 76"/>
                  <a:gd name="T38" fmla="*/ 3 w 24"/>
                  <a:gd name="T39" fmla="*/ 17 h 76"/>
                  <a:gd name="T40" fmla="*/ 11 w 24"/>
                  <a:gd name="T41" fmla="*/ 12 h 76"/>
                  <a:gd name="T42" fmla="*/ 11 w 24"/>
                  <a:gd name="T43" fmla="*/ 9 h 76"/>
                  <a:gd name="T44" fmla="*/ 3 w 24"/>
                  <a:gd name="T45" fmla="*/ 3 h 76"/>
                  <a:gd name="T46" fmla="*/ 11 w 24"/>
                  <a:gd name="T47" fmla="*/ 9 h 76"/>
                  <a:gd name="T48" fmla="*/ 13 w 24"/>
                  <a:gd name="T49" fmla="*/ 60 h 76"/>
                  <a:gd name="T50" fmla="*/ 21 w 24"/>
                  <a:gd name="T51" fmla="*/ 55 h 76"/>
                  <a:gd name="T52" fmla="*/ 21 w 24"/>
                  <a:gd name="T53" fmla="*/ 51 h 76"/>
                  <a:gd name="T54" fmla="*/ 13 w 24"/>
                  <a:gd name="T55" fmla="*/ 46 h 76"/>
                  <a:gd name="T56" fmla="*/ 21 w 24"/>
                  <a:gd name="T57" fmla="*/ 51 h 76"/>
                  <a:gd name="T58" fmla="*/ 13 w 24"/>
                  <a:gd name="T59" fmla="*/ 43 h 76"/>
                  <a:gd name="T60" fmla="*/ 21 w 24"/>
                  <a:gd name="T61" fmla="*/ 38 h 76"/>
                  <a:gd name="T62" fmla="*/ 21 w 24"/>
                  <a:gd name="T63" fmla="*/ 34 h 76"/>
                  <a:gd name="T64" fmla="*/ 13 w 24"/>
                  <a:gd name="T65" fmla="*/ 29 h 76"/>
                  <a:gd name="T66" fmla="*/ 21 w 24"/>
                  <a:gd name="T67" fmla="*/ 34 h 76"/>
                  <a:gd name="T68" fmla="*/ 13 w 24"/>
                  <a:gd name="T69" fmla="*/ 26 h 76"/>
                  <a:gd name="T70" fmla="*/ 21 w 24"/>
                  <a:gd name="T71" fmla="*/ 21 h 76"/>
                  <a:gd name="T72" fmla="*/ 21 w 24"/>
                  <a:gd name="T73" fmla="*/ 17 h 76"/>
                  <a:gd name="T74" fmla="*/ 13 w 24"/>
                  <a:gd name="T75" fmla="*/ 12 h 76"/>
                  <a:gd name="T76" fmla="*/ 21 w 24"/>
                  <a:gd name="T77" fmla="*/ 17 h 76"/>
                  <a:gd name="T78" fmla="*/ 13 w 24"/>
                  <a:gd name="T79" fmla="*/ 9 h 76"/>
                  <a:gd name="T80" fmla="*/ 21 w 24"/>
                  <a:gd name="T81" fmla="*/ 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" h="76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1" y="76"/>
                      <a:pt x="2" y="76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4" y="75"/>
                      <a:pt x="24" y="7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2" y="0"/>
                    </a:cubicBezTo>
                    <a:close/>
                    <a:moveTo>
                      <a:pt x="11" y="60"/>
                    </a:moveTo>
                    <a:cubicBezTo>
                      <a:pt x="3" y="60"/>
                      <a:pt x="3" y="60"/>
                      <a:pt x="3" y="60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1" y="55"/>
                      <a:pt x="11" y="55"/>
                      <a:pt x="11" y="55"/>
                    </a:cubicBezTo>
                    <a:lnTo>
                      <a:pt x="11" y="60"/>
                    </a:lnTo>
                    <a:close/>
                    <a:moveTo>
                      <a:pt x="11" y="51"/>
                    </a:moveTo>
                    <a:cubicBezTo>
                      <a:pt x="3" y="51"/>
                      <a:pt x="3" y="51"/>
                      <a:pt x="3" y="51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11" y="46"/>
                      <a:pt x="11" y="46"/>
                      <a:pt x="11" y="46"/>
                    </a:cubicBezTo>
                    <a:lnTo>
                      <a:pt x="11" y="51"/>
                    </a:lnTo>
                    <a:close/>
                    <a:moveTo>
                      <a:pt x="11" y="43"/>
                    </a:moveTo>
                    <a:cubicBezTo>
                      <a:pt x="3" y="43"/>
                      <a:pt x="3" y="43"/>
                      <a:pt x="3" y="43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11" y="38"/>
                      <a:pt x="11" y="38"/>
                      <a:pt x="11" y="38"/>
                    </a:cubicBezTo>
                    <a:lnTo>
                      <a:pt x="11" y="43"/>
                    </a:lnTo>
                    <a:close/>
                    <a:moveTo>
                      <a:pt x="11" y="34"/>
                    </a:moveTo>
                    <a:cubicBezTo>
                      <a:pt x="3" y="34"/>
                      <a:pt x="3" y="34"/>
                      <a:pt x="3" y="34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1" y="29"/>
                      <a:pt x="11" y="29"/>
                      <a:pt x="11" y="29"/>
                    </a:cubicBezTo>
                    <a:lnTo>
                      <a:pt x="11" y="34"/>
                    </a:lnTo>
                    <a:close/>
                    <a:moveTo>
                      <a:pt x="11" y="26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11" y="26"/>
                    </a:lnTo>
                    <a:close/>
                    <a:moveTo>
                      <a:pt x="11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1" y="12"/>
                      <a:pt x="11" y="12"/>
                      <a:pt x="11" y="12"/>
                    </a:cubicBezTo>
                    <a:lnTo>
                      <a:pt x="11" y="17"/>
                    </a:lnTo>
                    <a:close/>
                    <a:moveTo>
                      <a:pt x="11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11" y="9"/>
                    </a:lnTo>
                    <a:close/>
                    <a:moveTo>
                      <a:pt x="21" y="60"/>
                    </a:move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21" y="55"/>
                      <a:pt x="21" y="55"/>
                      <a:pt x="21" y="55"/>
                    </a:cubicBezTo>
                    <a:lnTo>
                      <a:pt x="21" y="60"/>
                    </a:lnTo>
                    <a:close/>
                    <a:moveTo>
                      <a:pt x="21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21" y="46"/>
                      <a:pt x="21" y="46"/>
                      <a:pt x="21" y="46"/>
                    </a:cubicBezTo>
                    <a:lnTo>
                      <a:pt x="21" y="51"/>
                    </a:lnTo>
                    <a:close/>
                    <a:moveTo>
                      <a:pt x="21" y="43"/>
                    </a:move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21" y="38"/>
                      <a:pt x="21" y="38"/>
                      <a:pt x="21" y="38"/>
                    </a:cubicBezTo>
                    <a:lnTo>
                      <a:pt x="21" y="43"/>
                    </a:lnTo>
                    <a:close/>
                    <a:moveTo>
                      <a:pt x="21" y="34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21" y="29"/>
                      <a:pt x="21" y="29"/>
                      <a:pt x="21" y="29"/>
                    </a:cubicBezTo>
                    <a:lnTo>
                      <a:pt x="21" y="34"/>
                    </a:lnTo>
                    <a:close/>
                    <a:moveTo>
                      <a:pt x="21" y="26"/>
                    </a:move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21" y="21"/>
                      <a:pt x="21" y="21"/>
                      <a:pt x="21" y="21"/>
                    </a:cubicBezTo>
                    <a:lnTo>
                      <a:pt x="21" y="26"/>
                    </a:lnTo>
                    <a:close/>
                    <a:moveTo>
                      <a:pt x="21" y="17"/>
                    </a:move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21" y="12"/>
                      <a:pt x="21" y="12"/>
                      <a:pt x="21" y="12"/>
                    </a:cubicBezTo>
                    <a:lnTo>
                      <a:pt x="21" y="17"/>
                    </a:lnTo>
                    <a:close/>
                    <a:moveTo>
                      <a:pt x="21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21" y="3"/>
                      <a:pt x="21" y="3"/>
                      <a:pt x="21" y="3"/>
                    </a:cubicBezTo>
                    <a:lnTo>
                      <a:pt x="21" y="9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73"/>
              <p:cNvSpPr>
                <a:spLocks noEditPoints="1"/>
              </p:cNvSpPr>
              <p:nvPr/>
            </p:nvSpPr>
            <p:spPr bwMode="auto">
              <a:xfrm>
                <a:off x="1927226" y="2100263"/>
                <a:ext cx="128588" cy="166687"/>
              </a:xfrm>
              <a:custGeom>
                <a:avLst/>
                <a:gdLst>
                  <a:gd name="T0" fmla="*/ 33 w 34"/>
                  <a:gd name="T1" fmla="*/ 0 h 44"/>
                  <a:gd name="T2" fmla="*/ 1 w 34"/>
                  <a:gd name="T3" fmla="*/ 0 h 44"/>
                  <a:gd name="T4" fmla="*/ 0 w 34"/>
                  <a:gd name="T5" fmla="*/ 1 h 44"/>
                  <a:gd name="T6" fmla="*/ 0 w 34"/>
                  <a:gd name="T7" fmla="*/ 43 h 44"/>
                  <a:gd name="T8" fmla="*/ 1 w 34"/>
                  <a:gd name="T9" fmla="*/ 44 h 44"/>
                  <a:gd name="T10" fmla="*/ 33 w 34"/>
                  <a:gd name="T11" fmla="*/ 44 h 44"/>
                  <a:gd name="T12" fmla="*/ 34 w 34"/>
                  <a:gd name="T13" fmla="*/ 43 h 44"/>
                  <a:gd name="T14" fmla="*/ 34 w 34"/>
                  <a:gd name="T15" fmla="*/ 1 h 44"/>
                  <a:gd name="T16" fmla="*/ 33 w 34"/>
                  <a:gd name="T17" fmla="*/ 0 h 44"/>
                  <a:gd name="T18" fmla="*/ 15 w 34"/>
                  <a:gd name="T19" fmla="*/ 37 h 44"/>
                  <a:gd name="T20" fmla="*/ 2 w 34"/>
                  <a:gd name="T21" fmla="*/ 37 h 44"/>
                  <a:gd name="T22" fmla="*/ 2 w 34"/>
                  <a:gd name="T23" fmla="*/ 32 h 44"/>
                  <a:gd name="T24" fmla="*/ 15 w 34"/>
                  <a:gd name="T25" fmla="*/ 32 h 44"/>
                  <a:gd name="T26" fmla="*/ 15 w 34"/>
                  <a:gd name="T27" fmla="*/ 37 h 44"/>
                  <a:gd name="T28" fmla="*/ 15 w 34"/>
                  <a:gd name="T29" fmla="*/ 28 h 44"/>
                  <a:gd name="T30" fmla="*/ 2 w 34"/>
                  <a:gd name="T31" fmla="*/ 28 h 44"/>
                  <a:gd name="T32" fmla="*/ 2 w 34"/>
                  <a:gd name="T33" fmla="*/ 22 h 44"/>
                  <a:gd name="T34" fmla="*/ 15 w 34"/>
                  <a:gd name="T35" fmla="*/ 22 h 44"/>
                  <a:gd name="T36" fmla="*/ 15 w 34"/>
                  <a:gd name="T37" fmla="*/ 28 h 44"/>
                  <a:gd name="T38" fmla="*/ 15 w 34"/>
                  <a:gd name="T39" fmla="*/ 18 h 44"/>
                  <a:gd name="T40" fmla="*/ 2 w 34"/>
                  <a:gd name="T41" fmla="*/ 18 h 44"/>
                  <a:gd name="T42" fmla="*/ 2 w 34"/>
                  <a:gd name="T43" fmla="*/ 13 h 44"/>
                  <a:gd name="T44" fmla="*/ 15 w 34"/>
                  <a:gd name="T45" fmla="*/ 13 h 44"/>
                  <a:gd name="T46" fmla="*/ 15 w 34"/>
                  <a:gd name="T47" fmla="*/ 18 h 44"/>
                  <a:gd name="T48" fmla="*/ 15 w 34"/>
                  <a:gd name="T49" fmla="*/ 9 h 44"/>
                  <a:gd name="T50" fmla="*/ 2 w 34"/>
                  <a:gd name="T51" fmla="*/ 9 h 44"/>
                  <a:gd name="T52" fmla="*/ 2 w 34"/>
                  <a:gd name="T53" fmla="*/ 3 h 44"/>
                  <a:gd name="T54" fmla="*/ 15 w 34"/>
                  <a:gd name="T55" fmla="*/ 3 h 44"/>
                  <a:gd name="T56" fmla="*/ 15 w 34"/>
                  <a:gd name="T57" fmla="*/ 9 h 44"/>
                  <a:gd name="T58" fmla="*/ 32 w 34"/>
                  <a:gd name="T59" fmla="*/ 37 h 44"/>
                  <a:gd name="T60" fmla="*/ 19 w 34"/>
                  <a:gd name="T61" fmla="*/ 37 h 44"/>
                  <a:gd name="T62" fmla="*/ 19 w 34"/>
                  <a:gd name="T63" fmla="*/ 32 h 44"/>
                  <a:gd name="T64" fmla="*/ 32 w 34"/>
                  <a:gd name="T65" fmla="*/ 32 h 44"/>
                  <a:gd name="T66" fmla="*/ 32 w 34"/>
                  <a:gd name="T67" fmla="*/ 37 h 44"/>
                  <a:gd name="T68" fmla="*/ 32 w 34"/>
                  <a:gd name="T69" fmla="*/ 28 h 44"/>
                  <a:gd name="T70" fmla="*/ 19 w 34"/>
                  <a:gd name="T71" fmla="*/ 28 h 44"/>
                  <a:gd name="T72" fmla="*/ 19 w 34"/>
                  <a:gd name="T73" fmla="*/ 22 h 44"/>
                  <a:gd name="T74" fmla="*/ 32 w 34"/>
                  <a:gd name="T75" fmla="*/ 22 h 44"/>
                  <a:gd name="T76" fmla="*/ 32 w 34"/>
                  <a:gd name="T77" fmla="*/ 28 h 44"/>
                  <a:gd name="T78" fmla="*/ 32 w 34"/>
                  <a:gd name="T79" fmla="*/ 18 h 44"/>
                  <a:gd name="T80" fmla="*/ 19 w 34"/>
                  <a:gd name="T81" fmla="*/ 18 h 44"/>
                  <a:gd name="T82" fmla="*/ 19 w 34"/>
                  <a:gd name="T83" fmla="*/ 13 h 44"/>
                  <a:gd name="T84" fmla="*/ 32 w 34"/>
                  <a:gd name="T85" fmla="*/ 13 h 44"/>
                  <a:gd name="T86" fmla="*/ 32 w 34"/>
                  <a:gd name="T87" fmla="*/ 18 h 44"/>
                  <a:gd name="T88" fmla="*/ 32 w 34"/>
                  <a:gd name="T89" fmla="*/ 9 h 44"/>
                  <a:gd name="T90" fmla="*/ 19 w 34"/>
                  <a:gd name="T91" fmla="*/ 9 h 44"/>
                  <a:gd name="T92" fmla="*/ 19 w 34"/>
                  <a:gd name="T93" fmla="*/ 3 h 44"/>
                  <a:gd name="T94" fmla="*/ 32 w 34"/>
                  <a:gd name="T95" fmla="*/ 3 h 44"/>
                  <a:gd name="T96" fmla="*/ 32 w 34"/>
                  <a:gd name="T97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" h="44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4"/>
                      <a:pt x="1" y="44"/>
                      <a:pt x="1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4" y="44"/>
                      <a:pt x="34" y="43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3" y="0"/>
                      <a:pt x="33" y="0"/>
                    </a:cubicBezTo>
                    <a:close/>
                    <a:moveTo>
                      <a:pt x="15" y="37"/>
                    </a:moveTo>
                    <a:cubicBezTo>
                      <a:pt x="2" y="37"/>
                      <a:pt x="2" y="37"/>
                      <a:pt x="2" y="37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5" y="32"/>
                      <a:pt x="15" y="32"/>
                      <a:pt x="15" y="32"/>
                    </a:cubicBezTo>
                    <a:lnTo>
                      <a:pt x="15" y="37"/>
                    </a:lnTo>
                    <a:close/>
                    <a:moveTo>
                      <a:pt x="15" y="28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5" y="22"/>
                      <a:pt x="15" y="22"/>
                      <a:pt x="15" y="22"/>
                    </a:cubicBezTo>
                    <a:lnTo>
                      <a:pt x="15" y="28"/>
                    </a:lnTo>
                    <a:close/>
                    <a:moveTo>
                      <a:pt x="15" y="18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5" y="13"/>
                      <a:pt x="15" y="13"/>
                      <a:pt x="15" y="13"/>
                    </a:cubicBezTo>
                    <a:lnTo>
                      <a:pt x="15" y="18"/>
                    </a:lnTo>
                    <a:close/>
                    <a:moveTo>
                      <a:pt x="15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5" y="3"/>
                      <a:pt x="15" y="3"/>
                      <a:pt x="15" y="3"/>
                    </a:cubicBezTo>
                    <a:lnTo>
                      <a:pt x="15" y="9"/>
                    </a:lnTo>
                    <a:close/>
                    <a:moveTo>
                      <a:pt x="32" y="37"/>
                    </a:move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32" y="32"/>
                      <a:pt x="32" y="32"/>
                      <a:pt x="32" y="32"/>
                    </a:cubicBezTo>
                    <a:lnTo>
                      <a:pt x="32" y="37"/>
                    </a:lnTo>
                    <a:close/>
                    <a:moveTo>
                      <a:pt x="32" y="28"/>
                    </a:move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32" y="22"/>
                      <a:pt x="32" y="22"/>
                      <a:pt x="32" y="22"/>
                    </a:cubicBezTo>
                    <a:lnTo>
                      <a:pt x="32" y="28"/>
                    </a:lnTo>
                    <a:close/>
                    <a:moveTo>
                      <a:pt x="32" y="18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32" y="13"/>
                      <a:pt x="32" y="13"/>
                      <a:pt x="32" y="13"/>
                    </a:cubicBezTo>
                    <a:lnTo>
                      <a:pt x="32" y="18"/>
                    </a:lnTo>
                    <a:close/>
                    <a:moveTo>
                      <a:pt x="32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32" y="3"/>
                      <a:pt x="32" y="3"/>
                      <a:pt x="32" y="3"/>
                    </a:cubicBezTo>
                    <a:lnTo>
                      <a:pt x="32" y="9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74"/>
              <p:cNvSpPr>
                <a:spLocks noEditPoints="1"/>
              </p:cNvSpPr>
              <p:nvPr/>
            </p:nvSpPr>
            <p:spPr bwMode="auto">
              <a:xfrm>
                <a:off x="1781176" y="1797050"/>
                <a:ext cx="131763" cy="469900"/>
              </a:xfrm>
              <a:custGeom>
                <a:avLst/>
                <a:gdLst>
                  <a:gd name="T0" fmla="*/ 23 w 35"/>
                  <a:gd name="T1" fmla="*/ 11 h 124"/>
                  <a:gd name="T2" fmla="*/ 22 w 35"/>
                  <a:gd name="T3" fmla="*/ 0 h 124"/>
                  <a:gd name="T4" fmla="*/ 21 w 35"/>
                  <a:gd name="T5" fmla="*/ 11 h 124"/>
                  <a:gd name="T6" fmla="*/ 8 w 35"/>
                  <a:gd name="T7" fmla="*/ 9 h 124"/>
                  <a:gd name="T8" fmla="*/ 4 w 35"/>
                  <a:gd name="T9" fmla="*/ 7 h 124"/>
                  <a:gd name="T10" fmla="*/ 3 w 35"/>
                  <a:gd name="T11" fmla="*/ 11 h 124"/>
                  <a:gd name="T12" fmla="*/ 0 w 35"/>
                  <a:gd name="T13" fmla="*/ 13 h 124"/>
                  <a:gd name="T14" fmla="*/ 2 w 35"/>
                  <a:gd name="T15" fmla="*/ 124 h 124"/>
                  <a:gd name="T16" fmla="*/ 3 w 35"/>
                  <a:gd name="T17" fmla="*/ 109 h 124"/>
                  <a:gd name="T18" fmla="*/ 12 w 35"/>
                  <a:gd name="T19" fmla="*/ 124 h 124"/>
                  <a:gd name="T20" fmla="*/ 35 w 35"/>
                  <a:gd name="T21" fmla="*/ 122 h 124"/>
                  <a:gd name="T22" fmla="*/ 32 w 35"/>
                  <a:gd name="T23" fmla="*/ 11 h 124"/>
                  <a:gd name="T24" fmla="*/ 4 w 35"/>
                  <a:gd name="T25" fmla="*/ 100 h 124"/>
                  <a:gd name="T26" fmla="*/ 16 w 35"/>
                  <a:gd name="T27" fmla="*/ 93 h 124"/>
                  <a:gd name="T28" fmla="*/ 16 w 35"/>
                  <a:gd name="T29" fmla="*/ 87 h 124"/>
                  <a:gd name="T30" fmla="*/ 4 w 35"/>
                  <a:gd name="T31" fmla="*/ 80 h 124"/>
                  <a:gd name="T32" fmla="*/ 16 w 35"/>
                  <a:gd name="T33" fmla="*/ 87 h 124"/>
                  <a:gd name="T34" fmla="*/ 4 w 35"/>
                  <a:gd name="T35" fmla="*/ 75 h 124"/>
                  <a:gd name="T36" fmla="*/ 16 w 35"/>
                  <a:gd name="T37" fmla="*/ 67 h 124"/>
                  <a:gd name="T38" fmla="*/ 16 w 35"/>
                  <a:gd name="T39" fmla="*/ 62 h 124"/>
                  <a:gd name="T40" fmla="*/ 4 w 35"/>
                  <a:gd name="T41" fmla="*/ 54 h 124"/>
                  <a:gd name="T42" fmla="*/ 16 w 35"/>
                  <a:gd name="T43" fmla="*/ 62 h 124"/>
                  <a:gd name="T44" fmla="*/ 4 w 35"/>
                  <a:gd name="T45" fmla="*/ 49 h 124"/>
                  <a:gd name="T46" fmla="*/ 16 w 35"/>
                  <a:gd name="T47" fmla="*/ 41 h 124"/>
                  <a:gd name="T48" fmla="*/ 16 w 35"/>
                  <a:gd name="T49" fmla="*/ 36 h 124"/>
                  <a:gd name="T50" fmla="*/ 4 w 35"/>
                  <a:gd name="T51" fmla="*/ 29 h 124"/>
                  <a:gd name="T52" fmla="*/ 16 w 35"/>
                  <a:gd name="T53" fmla="*/ 36 h 124"/>
                  <a:gd name="T54" fmla="*/ 4 w 35"/>
                  <a:gd name="T55" fmla="*/ 24 h 124"/>
                  <a:gd name="T56" fmla="*/ 16 w 35"/>
                  <a:gd name="T57" fmla="*/ 16 h 124"/>
                  <a:gd name="T58" fmla="*/ 30 w 35"/>
                  <a:gd name="T59" fmla="*/ 100 h 124"/>
                  <a:gd name="T60" fmla="*/ 18 w 35"/>
                  <a:gd name="T61" fmla="*/ 93 h 124"/>
                  <a:gd name="T62" fmla="*/ 30 w 35"/>
                  <a:gd name="T63" fmla="*/ 100 h 124"/>
                  <a:gd name="T64" fmla="*/ 18 w 35"/>
                  <a:gd name="T65" fmla="*/ 87 h 124"/>
                  <a:gd name="T66" fmla="*/ 30 w 35"/>
                  <a:gd name="T67" fmla="*/ 80 h 124"/>
                  <a:gd name="T68" fmla="*/ 30 w 35"/>
                  <a:gd name="T69" fmla="*/ 75 h 124"/>
                  <a:gd name="T70" fmla="*/ 18 w 35"/>
                  <a:gd name="T71" fmla="*/ 67 h 124"/>
                  <a:gd name="T72" fmla="*/ 30 w 35"/>
                  <a:gd name="T73" fmla="*/ 75 h 124"/>
                  <a:gd name="T74" fmla="*/ 18 w 35"/>
                  <a:gd name="T75" fmla="*/ 62 h 124"/>
                  <a:gd name="T76" fmla="*/ 30 w 35"/>
                  <a:gd name="T77" fmla="*/ 54 h 124"/>
                  <a:gd name="T78" fmla="*/ 30 w 35"/>
                  <a:gd name="T79" fmla="*/ 49 h 124"/>
                  <a:gd name="T80" fmla="*/ 18 w 35"/>
                  <a:gd name="T81" fmla="*/ 41 h 124"/>
                  <a:gd name="T82" fmla="*/ 30 w 35"/>
                  <a:gd name="T83" fmla="*/ 49 h 124"/>
                  <a:gd name="T84" fmla="*/ 18 w 35"/>
                  <a:gd name="T85" fmla="*/ 36 h 124"/>
                  <a:gd name="T86" fmla="*/ 30 w 35"/>
                  <a:gd name="T87" fmla="*/ 29 h 124"/>
                  <a:gd name="T88" fmla="*/ 30 w 35"/>
                  <a:gd name="T89" fmla="*/ 24 h 124"/>
                  <a:gd name="T90" fmla="*/ 18 w 35"/>
                  <a:gd name="T91" fmla="*/ 16 h 124"/>
                  <a:gd name="T92" fmla="*/ 30 w 35"/>
                  <a:gd name="T93" fmla="*/ 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" h="124">
                    <a:moveTo>
                      <a:pt x="32" y="11"/>
                    </a:move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21" y="0"/>
                      <a:pt x="21" y="1"/>
                      <a:pt x="21" y="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7" y="7"/>
                      <a:pt x="6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3"/>
                      <a:pt x="1" y="124"/>
                      <a:pt x="2" y="124"/>
                    </a:cubicBezTo>
                    <a:cubicBezTo>
                      <a:pt x="3" y="124"/>
                      <a:pt x="3" y="124"/>
                      <a:pt x="3" y="124"/>
                    </a:cubicBezTo>
                    <a:cubicBezTo>
                      <a:pt x="3" y="109"/>
                      <a:pt x="3" y="109"/>
                      <a:pt x="3" y="109"/>
                    </a:cubicBezTo>
                    <a:cubicBezTo>
                      <a:pt x="12" y="109"/>
                      <a:pt x="12" y="109"/>
                      <a:pt x="12" y="109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4" y="124"/>
                      <a:pt x="35" y="123"/>
                      <a:pt x="35" y="122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4" y="11"/>
                      <a:pt x="32" y="11"/>
                    </a:cubicBezTo>
                    <a:close/>
                    <a:moveTo>
                      <a:pt x="16" y="100"/>
                    </a:moveTo>
                    <a:cubicBezTo>
                      <a:pt x="4" y="100"/>
                      <a:pt x="4" y="100"/>
                      <a:pt x="4" y="100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16" y="93"/>
                      <a:pt x="16" y="93"/>
                      <a:pt x="16" y="93"/>
                    </a:cubicBezTo>
                    <a:lnTo>
                      <a:pt x="16" y="100"/>
                    </a:lnTo>
                    <a:close/>
                    <a:moveTo>
                      <a:pt x="16" y="87"/>
                    </a:moveTo>
                    <a:cubicBezTo>
                      <a:pt x="4" y="87"/>
                      <a:pt x="4" y="87"/>
                      <a:pt x="4" y="87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16" y="80"/>
                      <a:pt x="16" y="80"/>
                      <a:pt x="16" y="80"/>
                    </a:cubicBezTo>
                    <a:lnTo>
                      <a:pt x="16" y="87"/>
                    </a:lnTo>
                    <a:close/>
                    <a:moveTo>
                      <a:pt x="16" y="75"/>
                    </a:moveTo>
                    <a:cubicBezTo>
                      <a:pt x="4" y="75"/>
                      <a:pt x="4" y="75"/>
                      <a:pt x="4" y="75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16" y="67"/>
                      <a:pt x="16" y="67"/>
                      <a:pt x="16" y="67"/>
                    </a:cubicBezTo>
                    <a:lnTo>
                      <a:pt x="16" y="75"/>
                    </a:lnTo>
                    <a:close/>
                    <a:moveTo>
                      <a:pt x="16" y="62"/>
                    </a:moveTo>
                    <a:cubicBezTo>
                      <a:pt x="4" y="62"/>
                      <a:pt x="4" y="62"/>
                      <a:pt x="4" y="62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16" y="62"/>
                    </a:lnTo>
                    <a:close/>
                    <a:moveTo>
                      <a:pt x="16" y="49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6" y="41"/>
                      <a:pt x="16" y="41"/>
                      <a:pt x="16" y="41"/>
                    </a:cubicBezTo>
                    <a:lnTo>
                      <a:pt x="16" y="49"/>
                    </a:lnTo>
                    <a:close/>
                    <a:moveTo>
                      <a:pt x="16" y="36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6" y="29"/>
                      <a:pt x="16" y="29"/>
                      <a:pt x="16" y="29"/>
                    </a:cubicBezTo>
                    <a:lnTo>
                      <a:pt x="16" y="36"/>
                    </a:lnTo>
                    <a:close/>
                    <a:moveTo>
                      <a:pt x="16" y="24"/>
                    </a:moveTo>
                    <a:cubicBezTo>
                      <a:pt x="4" y="24"/>
                      <a:pt x="4" y="24"/>
                      <a:pt x="4" y="24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6" y="24"/>
                    </a:lnTo>
                    <a:close/>
                    <a:moveTo>
                      <a:pt x="30" y="100"/>
                    </a:moveTo>
                    <a:cubicBezTo>
                      <a:pt x="18" y="100"/>
                      <a:pt x="18" y="100"/>
                      <a:pt x="18" y="100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30" y="93"/>
                      <a:pt x="30" y="93"/>
                      <a:pt x="30" y="93"/>
                    </a:cubicBezTo>
                    <a:lnTo>
                      <a:pt x="30" y="100"/>
                    </a:lnTo>
                    <a:close/>
                    <a:moveTo>
                      <a:pt x="30" y="87"/>
                    </a:move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30" y="80"/>
                      <a:pt x="30" y="80"/>
                      <a:pt x="30" y="80"/>
                    </a:cubicBezTo>
                    <a:lnTo>
                      <a:pt x="30" y="87"/>
                    </a:lnTo>
                    <a:close/>
                    <a:moveTo>
                      <a:pt x="30" y="75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30" y="67"/>
                      <a:pt x="30" y="67"/>
                      <a:pt x="30" y="67"/>
                    </a:cubicBezTo>
                    <a:lnTo>
                      <a:pt x="30" y="75"/>
                    </a:lnTo>
                    <a:close/>
                    <a:moveTo>
                      <a:pt x="30" y="62"/>
                    </a:moveTo>
                    <a:cubicBezTo>
                      <a:pt x="18" y="62"/>
                      <a:pt x="18" y="62"/>
                      <a:pt x="18" y="62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30" y="54"/>
                      <a:pt x="30" y="54"/>
                      <a:pt x="30" y="54"/>
                    </a:cubicBezTo>
                    <a:lnTo>
                      <a:pt x="30" y="62"/>
                    </a:lnTo>
                    <a:close/>
                    <a:moveTo>
                      <a:pt x="30" y="49"/>
                    </a:move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30" y="41"/>
                      <a:pt x="30" y="41"/>
                      <a:pt x="30" y="41"/>
                    </a:cubicBezTo>
                    <a:lnTo>
                      <a:pt x="30" y="49"/>
                    </a:lnTo>
                    <a:close/>
                    <a:moveTo>
                      <a:pt x="30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30" y="29"/>
                      <a:pt x="30" y="29"/>
                      <a:pt x="30" y="29"/>
                    </a:cubicBezTo>
                    <a:lnTo>
                      <a:pt x="30" y="36"/>
                    </a:lnTo>
                    <a:close/>
                    <a:moveTo>
                      <a:pt x="30" y="24"/>
                    </a:move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30" y="16"/>
                      <a:pt x="30" y="16"/>
                      <a:pt x="30" y="16"/>
                    </a:cubicBezTo>
                    <a:lnTo>
                      <a:pt x="30" y="24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75"/>
              <p:cNvSpPr>
                <a:spLocks/>
              </p:cNvSpPr>
              <p:nvPr/>
            </p:nvSpPr>
            <p:spPr bwMode="auto">
              <a:xfrm>
                <a:off x="1927226" y="2035175"/>
                <a:ext cx="128588" cy="60325"/>
              </a:xfrm>
              <a:custGeom>
                <a:avLst/>
                <a:gdLst>
                  <a:gd name="T0" fmla="*/ 33 w 34"/>
                  <a:gd name="T1" fmla="*/ 15 h 16"/>
                  <a:gd name="T2" fmla="*/ 28 w 34"/>
                  <a:gd name="T3" fmla="*/ 10 h 16"/>
                  <a:gd name="T4" fmla="*/ 28 w 34"/>
                  <a:gd name="T5" fmla="*/ 3 h 16"/>
                  <a:gd name="T6" fmla="*/ 26 w 34"/>
                  <a:gd name="T7" fmla="*/ 2 h 16"/>
                  <a:gd name="T8" fmla="*/ 24 w 34"/>
                  <a:gd name="T9" fmla="*/ 2 h 16"/>
                  <a:gd name="T10" fmla="*/ 22 w 34"/>
                  <a:gd name="T11" fmla="*/ 3 h 16"/>
                  <a:gd name="T12" fmla="*/ 22 w 34"/>
                  <a:gd name="T13" fmla="*/ 5 h 16"/>
                  <a:gd name="T14" fmla="*/ 18 w 34"/>
                  <a:gd name="T15" fmla="*/ 0 h 16"/>
                  <a:gd name="T16" fmla="*/ 16 w 34"/>
                  <a:gd name="T17" fmla="*/ 0 h 16"/>
                  <a:gd name="T18" fmla="*/ 1 w 34"/>
                  <a:gd name="T19" fmla="*/ 15 h 16"/>
                  <a:gd name="T20" fmla="*/ 1 w 34"/>
                  <a:gd name="T21" fmla="*/ 16 h 16"/>
                  <a:gd name="T22" fmla="*/ 33 w 34"/>
                  <a:gd name="T23" fmla="*/ 16 h 16"/>
                  <a:gd name="T24" fmla="*/ 33 w 34"/>
                  <a:gd name="T2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16">
                    <a:moveTo>
                      <a:pt x="33" y="15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2"/>
                      <a:pt x="27" y="2"/>
                      <a:pt x="26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2" y="2"/>
                      <a:pt x="22" y="3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6"/>
                      <a:pt x="0" y="16"/>
                      <a:pt x="1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3" y="15"/>
                    </a:cubicBez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8090315" y="4201070"/>
              <a:ext cx="580410" cy="783136"/>
              <a:chOff x="2301876" y="1898650"/>
              <a:chExt cx="331788" cy="447675"/>
            </a:xfrm>
          </p:grpSpPr>
          <p:sp>
            <p:nvSpPr>
              <p:cNvPr id="108" name="Freeform 76"/>
              <p:cNvSpPr>
                <a:spLocks/>
              </p:cNvSpPr>
              <p:nvPr/>
            </p:nvSpPr>
            <p:spPr bwMode="auto">
              <a:xfrm>
                <a:off x="2308226" y="2266950"/>
                <a:ext cx="53975" cy="79375"/>
              </a:xfrm>
              <a:custGeom>
                <a:avLst/>
                <a:gdLst>
                  <a:gd name="T0" fmla="*/ 13 w 14"/>
                  <a:gd name="T1" fmla="*/ 0 h 21"/>
                  <a:gd name="T2" fmla="*/ 1 w 14"/>
                  <a:gd name="T3" fmla="*/ 0 h 21"/>
                  <a:gd name="T4" fmla="*/ 0 w 14"/>
                  <a:gd name="T5" fmla="*/ 1 h 21"/>
                  <a:gd name="T6" fmla="*/ 0 w 14"/>
                  <a:gd name="T7" fmla="*/ 20 h 21"/>
                  <a:gd name="T8" fmla="*/ 1 w 14"/>
                  <a:gd name="T9" fmla="*/ 21 h 21"/>
                  <a:gd name="T10" fmla="*/ 13 w 14"/>
                  <a:gd name="T11" fmla="*/ 21 h 21"/>
                  <a:gd name="T12" fmla="*/ 14 w 14"/>
                  <a:gd name="T13" fmla="*/ 20 h 21"/>
                  <a:gd name="T14" fmla="*/ 14 w 14"/>
                  <a:gd name="T15" fmla="*/ 1 h 21"/>
                  <a:gd name="T16" fmla="*/ 13 w 14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1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1"/>
                      <a:pt x="1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1"/>
                      <a:pt x="14" y="21"/>
                      <a:pt x="14" y="2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0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F6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77"/>
              <p:cNvSpPr>
                <a:spLocks/>
              </p:cNvSpPr>
              <p:nvPr/>
            </p:nvSpPr>
            <p:spPr bwMode="auto">
              <a:xfrm>
                <a:off x="2398713" y="2300288"/>
                <a:ext cx="53975" cy="46037"/>
              </a:xfrm>
              <a:custGeom>
                <a:avLst/>
                <a:gdLst>
                  <a:gd name="T0" fmla="*/ 13 w 14"/>
                  <a:gd name="T1" fmla="*/ 0 h 12"/>
                  <a:gd name="T2" fmla="*/ 1 w 14"/>
                  <a:gd name="T3" fmla="*/ 0 h 12"/>
                  <a:gd name="T4" fmla="*/ 0 w 14"/>
                  <a:gd name="T5" fmla="*/ 0 h 12"/>
                  <a:gd name="T6" fmla="*/ 0 w 14"/>
                  <a:gd name="T7" fmla="*/ 12 h 12"/>
                  <a:gd name="T8" fmla="*/ 1 w 14"/>
                  <a:gd name="T9" fmla="*/ 12 h 12"/>
                  <a:gd name="T10" fmla="*/ 13 w 14"/>
                  <a:gd name="T11" fmla="*/ 12 h 12"/>
                  <a:gd name="T12" fmla="*/ 14 w 14"/>
                  <a:gd name="T13" fmla="*/ 12 h 12"/>
                  <a:gd name="T14" fmla="*/ 14 w 14"/>
                  <a:gd name="T15" fmla="*/ 0 h 12"/>
                  <a:gd name="T16" fmla="*/ 13 w 1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4" y="12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F6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78"/>
              <p:cNvSpPr>
                <a:spLocks/>
              </p:cNvSpPr>
              <p:nvPr/>
            </p:nvSpPr>
            <p:spPr bwMode="auto">
              <a:xfrm>
                <a:off x="2486026" y="2206625"/>
                <a:ext cx="52388" cy="139700"/>
              </a:xfrm>
              <a:custGeom>
                <a:avLst/>
                <a:gdLst>
                  <a:gd name="T0" fmla="*/ 13 w 14"/>
                  <a:gd name="T1" fmla="*/ 0 h 37"/>
                  <a:gd name="T2" fmla="*/ 1 w 14"/>
                  <a:gd name="T3" fmla="*/ 0 h 37"/>
                  <a:gd name="T4" fmla="*/ 0 w 14"/>
                  <a:gd name="T5" fmla="*/ 2 h 37"/>
                  <a:gd name="T6" fmla="*/ 0 w 14"/>
                  <a:gd name="T7" fmla="*/ 35 h 37"/>
                  <a:gd name="T8" fmla="*/ 1 w 14"/>
                  <a:gd name="T9" fmla="*/ 37 h 37"/>
                  <a:gd name="T10" fmla="*/ 13 w 14"/>
                  <a:gd name="T11" fmla="*/ 37 h 37"/>
                  <a:gd name="T12" fmla="*/ 14 w 14"/>
                  <a:gd name="T13" fmla="*/ 35 h 37"/>
                  <a:gd name="T14" fmla="*/ 14 w 14"/>
                  <a:gd name="T15" fmla="*/ 2 h 37"/>
                  <a:gd name="T16" fmla="*/ 13 w 14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37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1" y="37"/>
                      <a:pt x="1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7"/>
                      <a:pt x="14" y="36"/>
                      <a:pt x="14" y="35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F6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79"/>
              <p:cNvSpPr>
                <a:spLocks/>
              </p:cNvSpPr>
              <p:nvPr/>
            </p:nvSpPr>
            <p:spPr bwMode="auto">
              <a:xfrm>
                <a:off x="2576513" y="2073275"/>
                <a:ext cx="53975" cy="273050"/>
              </a:xfrm>
              <a:custGeom>
                <a:avLst/>
                <a:gdLst>
                  <a:gd name="T0" fmla="*/ 13 w 14"/>
                  <a:gd name="T1" fmla="*/ 0 h 72"/>
                  <a:gd name="T2" fmla="*/ 1 w 14"/>
                  <a:gd name="T3" fmla="*/ 0 h 72"/>
                  <a:gd name="T4" fmla="*/ 0 w 14"/>
                  <a:gd name="T5" fmla="*/ 4 h 72"/>
                  <a:gd name="T6" fmla="*/ 0 w 14"/>
                  <a:gd name="T7" fmla="*/ 68 h 72"/>
                  <a:gd name="T8" fmla="*/ 1 w 14"/>
                  <a:gd name="T9" fmla="*/ 72 h 72"/>
                  <a:gd name="T10" fmla="*/ 13 w 14"/>
                  <a:gd name="T11" fmla="*/ 72 h 72"/>
                  <a:gd name="T12" fmla="*/ 14 w 14"/>
                  <a:gd name="T13" fmla="*/ 68 h 72"/>
                  <a:gd name="T14" fmla="*/ 14 w 14"/>
                  <a:gd name="T15" fmla="*/ 4 h 72"/>
                  <a:gd name="T16" fmla="*/ 13 w 14"/>
                  <a:gd name="T1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0"/>
                      <a:pt x="1" y="72"/>
                      <a:pt x="1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4" y="72"/>
                      <a:pt x="14" y="70"/>
                      <a:pt x="14" y="68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F6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80"/>
              <p:cNvSpPr>
                <a:spLocks/>
              </p:cNvSpPr>
              <p:nvPr/>
            </p:nvSpPr>
            <p:spPr bwMode="auto">
              <a:xfrm>
                <a:off x="2301876" y="1898650"/>
                <a:ext cx="331788" cy="346075"/>
              </a:xfrm>
              <a:custGeom>
                <a:avLst/>
                <a:gdLst>
                  <a:gd name="T0" fmla="*/ 147 w 209"/>
                  <a:gd name="T1" fmla="*/ 48 h 218"/>
                  <a:gd name="T2" fmla="*/ 159 w 209"/>
                  <a:gd name="T3" fmla="*/ 58 h 218"/>
                  <a:gd name="T4" fmla="*/ 71 w 209"/>
                  <a:gd name="T5" fmla="*/ 191 h 218"/>
                  <a:gd name="T6" fmla="*/ 19 w 209"/>
                  <a:gd name="T7" fmla="*/ 163 h 218"/>
                  <a:gd name="T8" fmla="*/ 0 w 209"/>
                  <a:gd name="T9" fmla="*/ 187 h 218"/>
                  <a:gd name="T10" fmla="*/ 14 w 209"/>
                  <a:gd name="T11" fmla="*/ 198 h 218"/>
                  <a:gd name="T12" fmla="*/ 23 w 209"/>
                  <a:gd name="T13" fmla="*/ 187 h 218"/>
                  <a:gd name="T14" fmla="*/ 78 w 209"/>
                  <a:gd name="T15" fmla="*/ 218 h 218"/>
                  <a:gd name="T16" fmla="*/ 176 w 209"/>
                  <a:gd name="T17" fmla="*/ 67 h 218"/>
                  <a:gd name="T18" fmla="*/ 188 w 209"/>
                  <a:gd name="T19" fmla="*/ 77 h 218"/>
                  <a:gd name="T20" fmla="*/ 197 w 209"/>
                  <a:gd name="T21" fmla="*/ 38 h 218"/>
                  <a:gd name="T22" fmla="*/ 209 w 209"/>
                  <a:gd name="T23" fmla="*/ 0 h 218"/>
                  <a:gd name="T24" fmla="*/ 178 w 209"/>
                  <a:gd name="T25" fmla="*/ 24 h 218"/>
                  <a:gd name="T26" fmla="*/ 147 w 209"/>
                  <a:gd name="T27" fmla="*/ 4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9" h="218">
                    <a:moveTo>
                      <a:pt x="147" y="48"/>
                    </a:moveTo>
                    <a:lnTo>
                      <a:pt x="159" y="58"/>
                    </a:lnTo>
                    <a:lnTo>
                      <a:pt x="71" y="191"/>
                    </a:lnTo>
                    <a:lnTo>
                      <a:pt x="19" y="163"/>
                    </a:lnTo>
                    <a:lnTo>
                      <a:pt x="0" y="187"/>
                    </a:lnTo>
                    <a:lnTo>
                      <a:pt x="14" y="198"/>
                    </a:lnTo>
                    <a:lnTo>
                      <a:pt x="23" y="187"/>
                    </a:lnTo>
                    <a:lnTo>
                      <a:pt x="78" y="218"/>
                    </a:lnTo>
                    <a:lnTo>
                      <a:pt x="176" y="67"/>
                    </a:lnTo>
                    <a:lnTo>
                      <a:pt x="188" y="77"/>
                    </a:lnTo>
                    <a:lnTo>
                      <a:pt x="197" y="38"/>
                    </a:lnTo>
                    <a:lnTo>
                      <a:pt x="209" y="0"/>
                    </a:lnTo>
                    <a:lnTo>
                      <a:pt x="178" y="24"/>
                    </a:lnTo>
                    <a:lnTo>
                      <a:pt x="147" y="48"/>
                    </a:lnTo>
                    <a:close/>
                  </a:path>
                </a:pathLst>
              </a:custGeom>
              <a:solidFill>
                <a:srgbClr val="F6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10814050" y="3905560"/>
              <a:ext cx="422275" cy="401637"/>
              <a:chOff x="2921001" y="1944688"/>
              <a:chExt cx="422275" cy="401637"/>
            </a:xfrm>
          </p:grpSpPr>
          <p:sp>
            <p:nvSpPr>
              <p:cNvPr id="113" name="Oval 81"/>
              <p:cNvSpPr>
                <a:spLocks noChangeArrowheads="1"/>
              </p:cNvSpPr>
              <p:nvPr/>
            </p:nvSpPr>
            <p:spPr bwMode="auto">
              <a:xfrm>
                <a:off x="3082926" y="2281238"/>
                <a:ext cx="63500" cy="65087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Oval 82"/>
              <p:cNvSpPr>
                <a:spLocks noChangeArrowheads="1"/>
              </p:cNvSpPr>
              <p:nvPr/>
            </p:nvSpPr>
            <p:spPr bwMode="auto">
              <a:xfrm>
                <a:off x="3244851" y="2281238"/>
                <a:ext cx="63500" cy="65087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Oval 83"/>
              <p:cNvSpPr>
                <a:spLocks noChangeArrowheads="1"/>
              </p:cNvSpPr>
              <p:nvPr/>
            </p:nvSpPr>
            <p:spPr bwMode="auto">
              <a:xfrm>
                <a:off x="3101976" y="2092325"/>
                <a:ext cx="41275" cy="41275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Oval 84"/>
              <p:cNvSpPr>
                <a:spLocks noChangeArrowheads="1"/>
              </p:cNvSpPr>
              <p:nvPr/>
            </p:nvSpPr>
            <p:spPr bwMode="auto">
              <a:xfrm>
                <a:off x="3241676" y="2092325"/>
                <a:ext cx="41275" cy="41275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Oval 85"/>
              <p:cNvSpPr>
                <a:spLocks noChangeArrowheads="1"/>
              </p:cNvSpPr>
              <p:nvPr/>
            </p:nvSpPr>
            <p:spPr bwMode="auto">
              <a:xfrm>
                <a:off x="3138488" y="2160588"/>
                <a:ext cx="42863" cy="38100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Oval 86"/>
              <p:cNvSpPr>
                <a:spLocks noChangeArrowheads="1"/>
              </p:cNvSpPr>
              <p:nvPr/>
            </p:nvSpPr>
            <p:spPr bwMode="auto">
              <a:xfrm>
                <a:off x="3206751" y="2160588"/>
                <a:ext cx="41275" cy="38100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87"/>
              <p:cNvSpPr>
                <a:spLocks/>
              </p:cNvSpPr>
              <p:nvPr/>
            </p:nvSpPr>
            <p:spPr bwMode="auto">
              <a:xfrm>
                <a:off x="2921001" y="2012950"/>
                <a:ext cx="422275" cy="246062"/>
              </a:xfrm>
              <a:custGeom>
                <a:avLst/>
                <a:gdLst>
                  <a:gd name="T0" fmla="*/ 111 w 112"/>
                  <a:gd name="T1" fmla="*/ 24 h 65"/>
                  <a:gd name="T2" fmla="*/ 112 w 112"/>
                  <a:gd name="T3" fmla="*/ 25 h 65"/>
                  <a:gd name="T4" fmla="*/ 98 w 112"/>
                  <a:gd name="T5" fmla="*/ 64 h 65"/>
                  <a:gd name="T6" fmla="*/ 98 w 112"/>
                  <a:gd name="T7" fmla="*/ 65 h 65"/>
                  <a:gd name="T8" fmla="*/ 47 w 112"/>
                  <a:gd name="T9" fmla="*/ 65 h 65"/>
                  <a:gd name="T10" fmla="*/ 47 w 112"/>
                  <a:gd name="T11" fmla="*/ 64 h 65"/>
                  <a:gd name="T12" fmla="*/ 25 w 112"/>
                  <a:gd name="T13" fmla="*/ 9 h 65"/>
                  <a:gd name="T14" fmla="*/ 24 w 112"/>
                  <a:gd name="T15" fmla="*/ 9 h 65"/>
                  <a:gd name="T16" fmla="*/ 2 w 112"/>
                  <a:gd name="T17" fmla="*/ 9 h 65"/>
                  <a:gd name="T18" fmla="*/ 0 w 112"/>
                  <a:gd name="T19" fmla="*/ 8 h 65"/>
                  <a:gd name="T20" fmla="*/ 1 w 112"/>
                  <a:gd name="T21" fmla="*/ 0 h 65"/>
                  <a:gd name="T22" fmla="*/ 2 w 112"/>
                  <a:gd name="T23" fmla="*/ 0 h 65"/>
                  <a:gd name="T24" fmla="*/ 30 w 112"/>
                  <a:gd name="T25" fmla="*/ 0 h 65"/>
                  <a:gd name="T26" fmla="*/ 31 w 112"/>
                  <a:gd name="T27" fmla="*/ 0 h 65"/>
                  <a:gd name="T28" fmla="*/ 53 w 112"/>
                  <a:gd name="T29" fmla="*/ 55 h 65"/>
                  <a:gd name="T30" fmla="*/ 54 w 112"/>
                  <a:gd name="T31" fmla="*/ 56 h 65"/>
                  <a:gd name="T32" fmla="*/ 91 w 112"/>
                  <a:gd name="T33" fmla="*/ 56 h 65"/>
                  <a:gd name="T34" fmla="*/ 92 w 112"/>
                  <a:gd name="T35" fmla="*/ 55 h 65"/>
                  <a:gd name="T36" fmla="*/ 103 w 112"/>
                  <a:gd name="T37" fmla="*/ 22 h 65"/>
                  <a:gd name="T38" fmla="*/ 104 w 112"/>
                  <a:gd name="T39" fmla="*/ 21 h 65"/>
                  <a:gd name="T40" fmla="*/ 111 w 112"/>
                  <a:gd name="T41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65">
                    <a:moveTo>
                      <a:pt x="111" y="24"/>
                    </a:moveTo>
                    <a:cubicBezTo>
                      <a:pt x="112" y="24"/>
                      <a:pt x="112" y="24"/>
                      <a:pt x="112" y="25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5"/>
                      <a:pt x="98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5"/>
                      <a:pt x="47" y="64"/>
                      <a:pt x="47" y="64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3" y="55"/>
                      <a:pt x="53" y="56"/>
                      <a:pt x="54" y="56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91" y="56"/>
                      <a:pt x="92" y="55"/>
                      <a:pt x="92" y="55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1"/>
                      <a:pt x="104" y="21"/>
                      <a:pt x="104" y="21"/>
                    </a:cubicBezTo>
                    <a:lnTo>
                      <a:pt x="111" y="24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88"/>
              <p:cNvSpPr>
                <a:spLocks/>
              </p:cNvSpPr>
              <p:nvPr/>
            </p:nvSpPr>
            <p:spPr bwMode="auto">
              <a:xfrm>
                <a:off x="3151188" y="1944688"/>
                <a:ext cx="85725" cy="204787"/>
              </a:xfrm>
              <a:custGeom>
                <a:avLst/>
                <a:gdLst>
                  <a:gd name="T0" fmla="*/ 8 w 23"/>
                  <a:gd name="T1" fmla="*/ 54 h 54"/>
                  <a:gd name="T2" fmla="*/ 7 w 23"/>
                  <a:gd name="T3" fmla="*/ 53 h 54"/>
                  <a:gd name="T4" fmla="*/ 7 w 23"/>
                  <a:gd name="T5" fmla="*/ 19 h 54"/>
                  <a:gd name="T6" fmla="*/ 7 w 23"/>
                  <a:gd name="T7" fmla="*/ 19 h 54"/>
                  <a:gd name="T8" fmla="*/ 1 w 23"/>
                  <a:gd name="T9" fmla="*/ 19 h 54"/>
                  <a:gd name="T10" fmla="*/ 1 w 23"/>
                  <a:gd name="T11" fmla="*/ 18 h 54"/>
                  <a:gd name="T12" fmla="*/ 11 w 23"/>
                  <a:gd name="T13" fmla="*/ 1 h 54"/>
                  <a:gd name="T14" fmla="*/ 12 w 23"/>
                  <a:gd name="T15" fmla="*/ 1 h 54"/>
                  <a:gd name="T16" fmla="*/ 23 w 23"/>
                  <a:gd name="T17" fmla="*/ 18 h 54"/>
                  <a:gd name="T18" fmla="*/ 22 w 23"/>
                  <a:gd name="T19" fmla="*/ 19 h 54"/>
                  <a:gd name="T20" fmla="*/ 17 w 23"/>
                  <a:gd name="T21" fmla="*/ 19 h 54"/>
                  <a:gd name="T22" fmla="*/ 16 w 23"/>
                  <a:gd name="T23" fmla="*/ 19 h 54"/>
                  <a:gd name="T24" fmla="*/ 16 w 23"/>
                  <a:gd name="T25" fmla="*/ 53 h 54"/>
                  <a:gd name="T26" fmla="*/ 16 w 23"/>
                  <a:gd name="T27" fmla="*/ 54 h 54"/>
                  <a:gd name="T28" fmla="*/ 8 w 23"/>
                  <a:gd name="T2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4">
                    <a:moveTo>
                      <a:pt x="8" y="54"/>
                    </a:moveTo>
                    <a:cubicBezTo>
                      <a:pt x="7" y="54"/>
                      <a:pt x="7" y="54"/>
                      <a:pt x="7" y="53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0" y="19"/>
                      <a:pt x="1" y="1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2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8" y="54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5" name="文本框 134"/>
            <p:cNvSpPr txBox="1"/>
            <p:nvPr/>
          </p:nvSpPr>
          <p:spPr>
            <a:xfrm>
              <a:off x="8069575" y="881476"/>
              <a:ext cx="777408" cy="590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快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5696111" y="2033395"/>
              <a:ext cx="1403027" cy="590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859291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社交化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10236685" y="2074287"/>
              <a:ext cx="1033811" cy="590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859291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专注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5149631" y="4229325"/>
              <a:ext cx="1403027" cy="590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859291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粉丝化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10638455" y="4253464"/>
              <a:ext cx="1033811" cy="590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859291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极致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7738377" y="3248765"/>
              <a:ext cx="2092318" cy="836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口碑</a:t>
              </a:r>
              <a:endParaRPr lang="zh-CN" altLang="en-US" sz="28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63" name="圆角矩形 62"/>
          <p:cNvSpPr/>
          <p:nvPr/>
        </p:nvSpPr>
        <p:spPr>
          <a:xfrm>
            <a:off x="2195431" y="309861"/>
            <a:ext cx="5248106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8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互联网时代下发生了哪些变化？</a:t>
            </a:r>
            <a:endParaRPr lang="zh-CN" altLang="en-US" sz="28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134444" y="1221550"/>
            <a:ext cx="3334256" cy="4080247"/>
            <a:chOff x="5846763" y="-128588"/>
            <a:chExt cx="5711825" cy="6989763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5846763" y="-128588"/>
              <a:ext cx="5711825" cy="6989763"/>
            </a:xfrm>
            <a:custGeom>
              <a:avLst/>
              <a:gdLst>
                <a:gd name="T0" fmla="*/ 1412 w 1646"/>
                <a:gd name="T1" fmla="*/ 1674 h 2015"/>
                <a:gd name="T2" fmla="*/ 1372 w 1646"/>
                <a:gd name="T3" fmla="*/ 1163 h 2015"/>
                <a:gd name="T4" fmla="*/ 1439 w 1646"/>
                <a:gd name="T5" fmla="*/ 1075 h 2015"/>
                <a:gd name="T6" fmla="*/ 1536 w 1646"/>
                <a:gd name="T7" fmla="*/ 808 h 2015"/>
                <a:gd name="T8" fmla="*/ 1247 w 1646"/>
                <a:gd name="T9" fmla="*/ 156 h 2015"/>
                <a:gd name="T10" fmla="*/ 493 w 1646"/>
                <a:gd name="T11" fmla="*/ 100 h 2015"/>
                <a:gd name="T12" fmla="*/ 398 w 1646"/>
                <a:gd name="T13" fmla="*/ 157 h 2015"/>
                <a:gd name="T14" fmla="*/ 163 w 1646"/>
                <a:gd name="T15" fmla="*/ 524 h 2015"/>
                <a:gd name="T16" fmla="*/ 126 w 1646"/>
                <a:gd name="T17" fmla="*/ 617 h 2015"/>
                <a:gd name="T18" fmla="*/ 134 w 1646"/>
                <a:gd name="T19" fmla="*/ 682 h 2015"/>
                <a:gd name="T20" fmla="*/ 133 w 1646"/>
                <a:gd name="T21" fmla="*/ 749 h 2015"/>
                <a:gd name="T22" fmla="*/ 20 w 1646"/>
                <a:gd name="T23" fmla="*/ 977 h 2015"/>
                <a:gd name="T24" fmla="*/ 1 w 1646"/>
                <a:gd name="T25" fmla="*/ 1022 h 2015"/>
                <a:gd name="T26" fmla="*/ 35 w 1646"/>
                <a:gd name="T27" fmla="*/ 1079 h 2015"/>
                <a:gd name="T28" fmla="*/ 89 w 1646"/>
                <a:gd name="T29" fmla="*/ 1092 h 2015"/>
                <a:gd name="T30" fmla="*/ 103 w 1646"/>
                <a:gd name="T31" fmla="*/ 1178 h 2015"/>
                <a:gd name="T32" fmla="*/ 88 w 1646"/>
                <a:gd name="T33" fmla="*/ 1208 h 2015"/>
                <a:gd name="T34" fmla="*/ 113 w 1646"/>
                <a:gd name="T35" fmla="*/ 1250 h 2015"/>
                <a:gd name="T36" fmla="*/ 141 w 1646"/>
                <a:gd name="T37" fmla="*/ 1260 h 2015"/>
                <a:gd name="T38" fmla="*/ 118 w 1646"/>
                <a:gd name="T39" fmla="*/ 1278 h 2015"/>
                <a:gd name="T40" fmla="*/ 136 w 1646"/>
                <a:gd name="T41" fmla="*/ 1339 h 2015"/>
                <a:gd name="T42" fmla="*/ 151 w 1646"/>
                <a:gd name="T43" fmla="*/ 1373 h 2015"/>
                <a:gd name="T44" fmla="*/ 139 w 1646"/>
                <a:gd name="T45" fmla="*/ 1432 h 2015"/>
                <a:gd name="T46" fmla="*/ 215 w 1646"/>
                <a:gd name="T47" fmla="*/ 1540 h 2015"/>
                <a:gd name="T48" fmla="*/ 436 w 1646"/>
                <a:gd name="T49" fmla="*/ 1546 h 2015"/>
                <a:gd name="T50" fmla="*/ 541 w 1646"/>
                <a:gd name="T51" fmla="*/ 1617 h 2015"/>
                <a:gd name="T52" fmla="*/ 560 w 1646"/>
                <a:gd name="T53" fmla="*/ 1684 h 2015"/>
                <a:gd name="T54" fmla="*/ 644 w 1646"/>
                <a:gd name="T55" fmla="*/ 1879 h 2015"/>
                <a:gd name="T56" fmla="*/ 607 w 1646"/>
                <a:gd name="T57" fmla="*/ 2015 h 2015"/>
                <a:gd name="T58" fmla="*/ 1646 w 1646"/>
                <a:gd name="T59" fmla="*/ 2015 h 2015"/>
                <a:gd name="T60" fmla="*/ 1412 w 1646"/>
                <a:gd name="T61" fmla="*/ 1674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46" h="2015">
                  <a:moveTo>
                    <a:pt x="1412" y="1674"/>
                  </a:moveTo>
                  <a:cubicBezTo>
                    <a:pt x="1287" y="1534"/>
                    <a:pt x="1265" y="1326"/>
                    <a:pt x="1372" y="1163"/>
                  </a:cubicBezTo>
                  <a:cubicBezTo>
                    <a:pt x="1391" y="1135"/>
                    <a:pt x="1413" y="1106"/>
                    <a:pt x="1439" y="1075"/>
                  </a:cubicBezTo>
                  <a:cubicBezTo>
                    <a:pt x="1499" y="1000"/>
                    <a:pt x="1530" y="907"/>
                    <a:pt x="1536" y="808"/>
                  </a:cubicBezTo>
                  <a:cubicBezTo>
                    <a:pt x="1551" y="579"/>
                    <a:pt x="1439" y="291"/>
                    <a:pt x="1247" y="156"/>
                  </a:cubicBezTo>
                  <a:cubicBezTo>
                    <a:pt x="1032" y="18"/>
                    <a:pt x="744" y="0"/>
                    <a:pt x="493" y="100"/>
                  </a:cubicBezTo>
                  <a:cubicBezTo>
                    <a:pt x="460" y="116"/>
                    <a:pt x="429" y="135"/>
                    <a:pt x="398" y="157"/>
                  </a:cubicBezTo>
                  <a:cubicBezTo>
                    <a:pt x="258" y="258"/>
                    <a:pt x="224" y="369"/>
                    <a:pt x="163" y="524"/>
                  </a:cubicBezTo>
                  <a:cubicBezTo>
                    <a:pt x="151" y="554"/>
                    <a:pt x="133" y="585"/>
                    <a:pt x="126" y="617"/>
                  </a:cubicBezTo>
                  <a:cubicBezTo>
                    <a:pt x="119" y="652"/>
                    <a:pt x="127" y="664"/>
                    <a:pt x="134" y="682"/>
                  </a:cubicBezTo>
                  <a:cubicBezTo>
                    <a:pt x="145" y="707"/>
                    <a:pt x="144" y="723"/>
                    <a:pt x="133" y="749"/>
                  </a:cubicBezTo>
                  <a:cubicBezTo>
                    <a:pt x="97" y="826"/>
                    <a:pt x="65" y="904"/>
                    <a:pt x="20" y="977"/>
                  </a:cubicBezTo>
                  <a:cubicBezTo>
                    <a:pt x="12" y="989"/>
                    <a:pt x="2" y="1005"/>
                    <a:pt x="1" y="1022"/>
                  </a:cubicBezTo>
                  <a:cubicBezTo>
                    <a:pt x="0" y="1046"/>
                    <a:pt x="11" y="1070"/>
                    <a:pt x="35" y="1079"/>
                  </a:cubicBezTo>
                  <a:cubicBezTo>
                    <a:pt x="52" y="1085"/>
                    <a:pt x="71" y="1083"/>
                    <a:pt x="89" y="1092"/>
                  </a:cubicBezTo>
                  <a:cubicBezTo>
                    <a:pt x="130" y="1112"/>
                    <a:pt x="124" y="1148"/>
                    <a:pt x="103" y="1178"/>
                  </a:cubicBezTo>
                  <a:cubicBezTo>
                    <a:pt x="96" y="1189"/>
                    <a:pt x="89" y="1199"/>
                    <a:pt x="88" y="1208"/>
                  </a:cubicBezTo>
                  <a:cubicBezTo>
                    <a:pt x="85" y="1225"/>
                    <a:pt x="90" y="1240"/>
                    <a:pt x="113" y="1250"/>
                  </a:cubicBezTo>
                  <a:cubicBezTo>
                    <a:pt x="120" y="1254"/>
                    <a:pt x="130" y="1257"/>
                    <a:pt x="141" y="1260"/>
                  </a:cubicBezTo>
                  <a:cubicBezTo>
                    <a:pt x="131" y="1266"/>
                    <a:pt x="123" y="1272"/>
                    <a:pt x="118" y="1278"/>
                  </a:cubicBezTo>
                  <a:cubicBezTo>
                    <a:pt x="94" y="1302"/>
                    <a:pt x="114" y="1325"/>
                    <a:pt x="136" y="1339"/>
                  </a:cubicBezTo>
                  <a:cubicBezTo>
                    <a:pt x="150" y="1348"/>
                    <a:pt x="159" y="1356"/>
                    <a:pt x="151" y="1373"/>
                  </a:cubicBezTo>
                  <a:cubicBezTo>
                    <a:pt x="142" y="1393"/>
                    <a:pt x="139" y="1413"/>
                    <a:pt x="139" y="1432"/>
                  </a:cubicBezTo>
                  <a:cubicBezTo>
                    <a:pt x="140" y="1481"/>
                    <a:pt x="166" y="1527"/>
                    <a:pt x="215" y="1540"/>
                  </a:cubicBezTo>
                  <a:cubicBezTo>
                    <a:pt x="277" y="1556"/>
                    <a:pt x="371" y="1542"/>
                    <a:pt x="436" y="1546"/>
                  </a:cubicBezTo>
                  <a:cubicBezTo>
                    <a:pt x="483" y="1550"/>
                    <a:pt x="520" y="1567"/>
                    <a:pt x="541" y="1617"/>
                  </a:cubicBezTo>
                  <a:cubicBezTo>
                    <a:pt x="550" y="1639"/>
                    <a:pt x="555" y="1661"/>
                    <a:pt x="560" y="1684"/>
                  </a:cubicBezTo>
                  <a:cubicBezTo>
                    <a:pt x="577" y="1767"/>
                    <a:pt x="616" y="1806"/>
                    <a:pt x="644" y="1879"/>
                  </a:cubicBezTo>
                  <a:cubicBezTo>
                    <a:pt x="660" y="1920"/>
                    <a:pt x="660" y="1966"/>
                    <a:pt x="607" y="2015"/>
                  </a:cubicBezTo>
                  <a:cubicBezTo>
                    <a:pt x="1646" y="2015"/>
                    <a:pt x="1646" y="2015"/>
                    <a:pt x="1646" y="2015"/>
                  </a:cubicBezTo>
                  <a:cubicBezTo>
                    <a:pt x="1600" y="1886"/>
                    <a:pt x="1527" y="1803"/>
                    <a:pt x="1412" y="1674"/>
                  </a:cubicBezTo>
                  <a:close/>
                </a:path>
              </a:pathLst>
            </a:custGeom>
            <a:solidFill>
              <a:srgbClr val="A23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5846763" y="0"/>
              <a:ext cx="2817813" cy="6861175"/>
            </a:xfrm>
            <a:custGeom>
              <a:avLst/>
              <a:gdLst>
                <a:gd name="T0" fmla="*/ 812 w 812"/>
                <a:gd name="T1" fmla="*/ 0 h 1978"/>
                <a:gd name="T2" fmla="*/ 493 w 812"/>
                <a:gd name="T3" fmla="*/ 63 h 1978"/>
                <a:gd name="T4" fmla="*/ 398 w 812"/>
                <a:gd name="T5" fmla="*/ 120 h 1978"/>
                <a:gd name="T6" fmla="*/ 163 w 812"/>
                <a:gd name="T7" fmla="*/ 487 h 1978"/>
                <a:gd name="T8" fmla="*/ 126 w 812"/>
                <a:gd name="T9" fmla="*/ 580 h 1978"/>
                <a:gd name="T10" fmla="*/ 134 w 812"/>
                <a:gd name="T11" fmla="*/ 645 h 1978"/>
                <a:gd name="T12" fmla="*/ 133 w 812"/>
                <a:gd name="T13" fmla="*/ 712 h 1978"/>
                <a:gd name="T14" fmla="*/ 20 w 812"/>
                <a:gd name="T15" fmla="*/ 940 h 1978"/>
                <a:gd name="T16" fmla="*/ 1 w 812"/>
                <a:gd name="T17" fmla="*/ 985 h 1978"/>
                <a:gd name="T18" fmla="*/ 35 w 812"/>
                <a:gd name="T19" fmla="*/ 1042 h 1978"/>
                <a:gd name="T20" fmla="*/ 89 w 812"/>
                <a:gd name="T21" fmla="*/ 1055 h 1978"/>
                <a:gd name="T22" fmla="*/ 103 w 812"/>
                <a:gd name="T23" fmla="*/ 1141 h 1978"/>
                <a:gd name="T24" fmla="*/ 88 w 812"/>
                <a:gd name="T25" fmla="*/ 1171 h 1978"/>
                <a:gd name="T26" fmla="*/ 113 w 812"/>
                <a:gd name="T27" fmla="*/ 1213 h 1978"/>
                <a:gd name="T28" fmla="*/ 141 w 812"/>
                <a:gd name="T29" fmla="*/ 1223 h 1978"/>
                <a:gd name="T30" fmla="*/ 118 w 812"/>
                <a:gd name="T31" fmla="*/ 1241 h 1978"/>
                <a:gd name="T32" fmla="*/ 136 w 812"/>
                <a:gd name="T33" fmla="*/ 1302 h 1978"/>
                <a:gd name="T34" fmla="*/ 151 w 812"/>
                <a:gd name="T35" fmla="*/ 1336 h 1978"/>
                <a:gd name="T36" fmla="*/ 139 w 812"/>
                <a:gd name="T37" fmla="*/ 1395 h 1978"/>
                <a:gd name="T38" fmla="*/ 215 w 812"/>
                <a:gd name="T39" fmla="*/ 1503 h 1978"/>
                <a:gd name="T40" fmla="*/ 436 w 812"/>
                <a:gd name="T41" fmla="*/ 1509 h 1978"/>
                <a:gd name="T42" fmla="*/ 541 w 812"/>
                <a:gd name="T43" fmla="*/ 1580 h 1978"/>
                <a:gd name="T44" fmla="*/ 560 w 812"/>
                <a:gd name="T45" fmla="*/ 1647 h 1978"/>
                <a:gd name="T46" fmla="*/ 644 w 812"/>
                <a:gd name="T47" fmla="*/ 1842 h 1978"/>
                <a:gd name="T48" fmla="*/ 607 w 812"/>
                <a:gd name="T49" fmla="*/ 1978 h 1978"/>
                <a:gd name="T50" fmla="*/ 812 w 812"/>
                <a:gd name="T51" fmla="*/ 1978 h 1978"/>
                <a:gd name="T52" fmla="*/ 812 w 812"/>
                <a:gd name="T53" fmla="*/ 0 h 1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2" h="1978">
                  <a:moveTo>
                    <a:pt x="812" y="0"/>
                  </a:moveTo>
                  <a:cubicBezTo>
                    <a:pt x="704" y="1"/>
                    <a:pt x="596" y="22"/>
                    <a:pt x="493" y="63"/>
                  </a:cubicBezTo>
                  <a:cubicBezTo>
                    <a:pt x="460" y="79"/>
                    <a:pt x="429" y="98"/>
                    <a:pt x="398" y="120"/>
                  </a:cubicBezTo>
                  <a:cubicBezTo>
                    <a:pt x="258" y="221"/>
                    <a:pt x="224" y="332"/>
                    <a:pt x="163" y="487"/>
                  </a:cubicBezTo>
                  <a:cubicBezTo>
                    <a:pt x="151" y="517"/>
                    <a:pt x="133" y="548"/>
                    <a:pt x="126" y="580"/>
                  </a:cubicBezTo>
                  <a:cubicBezTo>
                    <a:pt x="119" y="615"/>
                    <a:pt x="127" y="627"/>
                    <a:pt x="134" y="645"/>
                  </a:cubicBezTo>
                  <a:cubicBezTo>
                    <a:pt x="145" y="670"/>
                    <a:pt x="144" y="686"/>
                    <a:pt x="133" y="712"/>
                  </a:cubicBezTo>
                  <a:cubicBezTo>
                    <a:pt x="97" y="789"/>
                    <a:pt x="65" y="867"/>
                    <a:pt x="20" y="940"/>
                  </a:cubicBezTo>
                  <a:cubicBezTo>
                    <a:pt x="12" y="952"/>
                    <a:pt x="2" y="968"/>
                    <a:pt x="1" y="985"/>
                  </a:cubicBezTo>
                  <a:cubicBezTo>
                    <a:pt x="0" y="1009"/>
                    <a:pt x="11" y="1033"/>
                    <a:pt x="35" y="1042"/>
                  </a:cubicBezTo>
                  <a:cubicBezTo>
                    <a:pt x="52" y="1048"/>
                    <a:pt x="71" y="1046"/>
                    <a:pt x="89" y="1055"/>
                  </a:cubicBezTo>
                  <a:cubicBezTo>
                    <a:pt x="130" y="1075"/>
                    <a:pt x="124" y="1111"/>
                    <a:pt x="103" y="1141"/>
                  </a:cubicBezTo>
                  <a:cubicBezTo>
                    <a:pt x="96" y="1152"/>
                    <a:pt x="89" y="1162"/>
                    <a:pt x="88" y="1171"/>
                  </a:cubicBezTo>
                  <a:cubicBezTo>
                    <a:pt x="85" y="1188"/>
                    <a:pt x="90" y="1203"/>
                    <a:pt x="113" y="1213"/>
                  </a:cubicBezTo>
                  <a:cubicBezTo>
                    <a:pt x="120" y="1217"/>
                    <a:pt x="130" y="1220"/>
                    <a:pt x="141" y="1223"/>
                  </a:cubicBezTo>
                  <a:cubicBezTo>
                    <a:pt x="131" y="1229"/>
                    <a:pt x="123" y="1235"/>
                    <a:pt x="118" y="1241"/>
                  </a:cubicBezTo>
                  <a:cubicBezTo>
                    <a:pt x="94" y="1265"/>
                    <a:pt x="114" y="1288"/>
                    <a:pt x="136" y="1302"/>
                  </a:cubicBezTo>
                  <a:cubicBezTo>
                    <a:pt x="150" y="1311"/>
                    <a:pt x="159" y="1319"/>
                    <a:pt x="151" y="1336"/>
                  </a:cubicBezTo>
                  <a:cubicBezTo>
                    <a:pt x="142" y="1356"/>
                    <a:pt x="139" y="1376"/>
                    <a:pt x="139" y="1395"/>
                  </a:cubicBezTo>
                  <a:cubicBezTo>
                    <a:pt x="140" y="1444"/>
                    <a:pt x="166" y="1490"/>
                    <a:pt x="215" y="1503"/>
                  </a:cubicBezTo>
                  <a:cubicBezTo>
                    <a:pt x="277" y="1519"/>
                    <a:pt x="371" y="1505"/>
                    <a:pt x="436" y="1509"/>
                  </a:cubicBezTo>
                  <a:cubicBezTo>
                    <a:pt x="483" y="1513"/>
                    <a:pt x="520" y="1530"/>
                    <a:pt x="541" y="1580"/>
                  </a:cubicBezTo>
                  <a:cubicBezTo>
                    <a:pt x="550" y="1602"/>
                    <a:pt x="555" y="1624"/>
                    <a:pt x="560" y="1647"/>
                  </a:cubicBezTo>
                  <a:cubicBezTo>
                    <a:pt x="577" y="1730"/>
                    <a:pt x="616" y="1769"/>
                    <a:pt x="644" y="1842"/>
                  </a:cubicBezTo>
                  <a:cubicBezTo>
                    <a:pt x="660" y="1883"/>
                    <a:pt x="660" y="1929"/>
                    <a:pt x="607" y="1978"/>
                  </a:cubicBezTo>
                  <a:cubicBezTo>
                    <a:pt x="812" y="1978"/>
                    <a:pt x="812" y="1978"/>
                    <a:pt x="812" y="1978"/>
                  </a:cubicBezTo>
                  <a:cubicBezTo>
                    <a:pt x="812" y="0"/>
                    <a:pt x="812" y="0"/>
                    <a:pt x="812" y="0"/>
                  </a:cubicBez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7"/>
            <p:cNvSpPr>
              <a:spLocks/>
            </p:cNvSpPr>
            <p:nvPr/>
          </p:nvSpPr>
          <p:spPr bwMode="auto">
            <a:xfrm>
              <a:off x="6022976" y="-128588"/>
              <a:ext cx="5205413" cy="3198813"/>
            </a:xfrm>
            <a:custGeom>
              <a:avLst/>
              <a:gdLst>
                <a:gd name="T0" fmla="*/ 1466 w 1500"/>
                <a:gd name="T1" fmla="*/ 922 h 922"/>
                <a:gd name="T2" fmla="*/ 1485 w 1500"/>
                <a:gd name="T3" fmla="*/ 808 h 922"/>
                <a:gd name="T4" fmla="*/ 1196 w 1500"/>
                <a:gd name="T5" fmla="*/ 156 h 922"/>
                <a:gd name="T6" fmla="*/ 442 w 1500"/>
                <a:gd name="T7" fmla="*/ 100 h 922"/>
                <a:gd name="T8" fmla="*/ 347 w 1500"/>
                <a:gd name="T9" fmla="*/ 157 h 922"/>
                <a:gd name="T10" fmla="*/ 112 w 1500"/>
                <a:gd name="T11" fmla="*/ 524 h 922"/>
                <a:gd name="T12" fmla="*/ 75 w 1500"/>
                <a:gd name="T13" fmla="*/ 617 h 922"/>
                <a:gd name="T14" fmla="*/ 83 w 1500"/>
                <a:gd name="T15" fmla="*/ 682 h 922"/>
                <a:gd name="T16" fmla="*/ 82 w 1500"/>
                <a:gd name="T17" fmla="*/ 749 h 922"/>
                <a:gd name="T18" fmla="*/ 0 w 1500"/>
                <a:gd name="T19" fmla="*/ 922 h 922"/>
                <a:gd name="T20" fmla="*/ 1466 w 1500"/>
                <a:gd name="T21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0" h="922">
                  <a:moveTo>
                    <a:pt x="1466" y="922"/>
                  </a:moveTo>
                  <a:cubicBezTo>
                    <a:pt x="1476" y="885"/>
                    <a:pt x="1483" y="847"/>
                    <a:pt x="1485" y="808"/>
                  </a:cubicBezTo>
                  <a:cubicBezTo>
                    <a:pt x="1500" y="579"/>
                    <a:pt x="1388" y="291"/>
                    <a:pt x="1196" y="156"/>
                  </a:cubicBezTo>
                  <a:cubicBezTo>
                    <a:pt x="981" y="18"/>
                    <a:pt x="693" y="0"/>
                    <a:pt x="442" y="100"/>
                  </a:cubicBezTo>
                  <a:cubicBezTo>
                    <a:pt x="409" y="116"/>
                    <a:pt x="378" y="135"/>
                    <a:pt x="347" y="157"/>
                  </a:cubicBezTo>
                  <a:cubicBezTo>
                    <a:pt x="207" y="258"/>
                    <a:pt x="173" y="369"/>
                    <a:pt x="112" y="524"/>
                  </a:cubicBezTo>
                  <a:cubicBezTo>
                    <a:pt x="100" y="554"/>
                    <a:pt x="82" y="585"/>
                    <a:pt x="75" y="617"/>
                  </a:cubicBezTo>
                  <a:cubicBezTo>
                    <a:pt x="68" y="652"/>
                    <a:pt x="76" y="664"/>
                    <a:pt x="83" y="682"/>
                  </a:cubicBezTo>
                  <a:cubicBezTo>
                    <a:pt x="94" y="707"/>
                    <a:pt x="93" y="723"/>
                    <a:pt x="82" y="749"/>
                  </a:cubicBezTo>
                  <a:cubicBezTo>
                    <a:pt x="55" y="807"/>
                    <a:pt x="30" y="866"/>
                    <a:pt x="0" y="922"/>
                  </a:cubicBezTo>
                  <a:cubicBezTo>
                    <a:pt x="1466" y="922"/>
                    <a:pt x="1466" y="922"/>
                    <a:pt x="1466" y="922"/>
                  </a:cubicBezTo>
                  <a:close/>
                </a:path>
              </a:pathLst>
            </a:custGeom>
            <a:solidFill>
              <a:srgbClr val="E7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>
              <a:off x="6022976" y="0"/>
              <a:ext cx="2641600" cy="3070225"/>
            </a:xfrm>
            <a:custGeom>
              <a:avLst/>
              <a:gdLst>
                <a:gd name="T0" fmla="*/ 761 w 761"/>
                <a:gd name="T1" fmla="*/ 0 h 885"/>
                <a:gd name="T2" fmla="*/ 442 w 761"/>
                <a:gd name="T3" fmla="*/ 63 h 885"/>
                <a:gd name="T4" fmla="*/ 347 w 761"/>
                <a:gd name="T5" fmla="*/ 120 h 885"/>
                <a:gd name="T6" fmla="*/ 112 w 761"/>
                <a:gd name="T7" fmla="*/ 487 h 885"/>
                <a:gd name="T8" fmla="*/ 75 w 761"/>
                <a:gd name="T9" fmla="*/ 580 h 885"/>
                <a:gd name="T10" fmla="*/ 83 w 761"/>
                <a:gd name="T11" fmla="*/ 645 h 885"/>
                <a:gd name="T12" fmla="*/ 82 w 761"/>
                <a:gd name="T13" fmla="*/ 712 h 885"/>
                <a:gd name="T14" fmla="*/ 0 w 761"/>
                <a:gd name="T15" fmla="*/ 885 h 885"/>
                <a:gd name="T16" fmla="*/ 761 w 761"/>
                <a:gd name="T17" fmla="*/ 885 h 885"/>
                <a:gd name="T18" fmla="*/ 761 w 761"/>
                <a:gd name="T19" fmla="*/ 0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1" h="885">
                  <a:moveTo>
                    <a:pt x="761" y="0"/>
                  </a:moveTo>
                  <a:cubicBezTo>
                    <a:pt x="653" y="1"/>
                    <a:pt x="545" y="22"/>
                    <a:pt x="442" y="63"/>
                  </a:cubicBezTo>
                  <a:cubicBezTo>
                    <a:pt x="409" y="79"/>
                    <a:pt x="378" y="98"/>
                    <a:pt x="347" y="120"/>
                  </a:cubicBezTo>
                  <a:cubicBezTo>
                    <a:pt x="207" y="221"/>
                    <a:pt x="173" y="332"/>
                    <a:pt x="112" y="487"/>
                  </a:cubicBezTo>
                  <a:cubicBezTo>
                    <a:pt x="100" y="517"/>
                    <a:pt x="82" y="548"/>
                    <a:pt x="75" y="580"/>
                  </a:cubicBezTo>
                  <a:cubicBezTo>
                    <a:pt x="68" y="615"/>
                    <a:pt x="76" y="627"/>
                    <a:pt x="83" y="645"/>
                  </a:cubicBezTo>
                  <a:cubicBezTo>
                    <a:pt x="94" y="670"/>
                    <a:pt x="93" y="686"/>
                    <a:pt x="82" y="712"/>
                  </a:cubicBezTo>
                  <a:cubicBezTo>
                    <a:pt x="55" y="770"/>
                    <a:pt x="30" y="829"/>
                    <a:pt x="0" y="885"/>
                  </a:cubicBezTo>
                  <a:cubicBezTo>
                    <a:pt x="761" y="885"/>
                    <a:pt x="761" y="885"/>
                    <a:pt x="761" y="885"/>
                  </a:cubicBezTo>
                  <a:cubicBezTo>
                    <a:pt x="761" y="0"/>
                    <a:pt x="761" y="0"/>
                    <a:pt x="761" y="0"/>
                  </a:cubicBezTo>
                  <a:close/>
                </a:path>
              </a:pathLst>
            </a:custGeom>
            <a:solidFill>
              <a:srgbClr val="00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9"/>
            <p:cNvSpPr>
              <a:spLocks/>
            </p:cNvSpPr>
            <p:nvPr/>
          </p:nvSpPr>
          <p:spPr bwMode="auto">
            <a:xfrm>
              <a:off x="8088313" y="2008188"/>
              <a:ext cx="260350" cy="863600"/>
            </a:xfrm>
            <a:custGeom>
              <a:avLst/>
              <a:gdLst>
                <a:gd name="T0" fmla="*/ 164 w 164"/>
                <a:gd name="T1" fmla="*/ 0 h 544"/>
                <a:gd name="T2" fmla="*/ 164 w 164"/>
                <a:gd name="T3" fmla="*/ 544 h 544"/>
                <a:gd name="T4" fmla="*/ 72 w 164"/>
                <a:gd name="T5" fmla="*/ 544 h 544"/>
                <a:gd name="T6" fmla="*/ 72 w 164"/>
                <a:gd name="T7" fmla="*/ 75 h 544"/>
                <a:gd name="T8" fmla="*/ 41 w 164"/>
                <a:gd name="T9" fmla="*/ 134 h 544"/>
                <a:gd name="T10" fmla="*/ 0 w 164"/>
                <a:gd name="T11" fmla="*/ 110 h 544"/>
                <a:gd name="T12" fmla="*/ 63 w 164"/>
                <a:gd name="T13" fmla="*/ 0 h 544"/>
                <a:gd name="T14" fmla="*/ 164 w 164"/>
                <a:gd name="T15" fmla="*/ 0 h 544"/>
                <a:gd name="T16" fmla="*/ 164 w 164"/>
                <a:gd name="T17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44">
                  <a:moveTo>
                    <a:pt x="164" y="0"/>
                  </a:moveTo>
                  <a:lnTo>
                    <a:pt x="164" y="544"/>
                  </a:lnTo>
                  <a:lnTo>
                    <a:pt x="72" y="544"/>
                  </a:lnTo>
                  <a:lnTo>
                    <a:pt x="72" y="75"/>
                  </a:lnTo>
                  <a:lnTo>
                    <a:pt x="41" y="134"/>
                  </a:lnTo>
                  <a:lnTo>
                    <a:pt x="0" y="110"/>
                  </a:lnTo>
                  <a:lnTo>
                    <a:pt x="63" y="0"/>
                  </a:lnTo>
                  <a:lnTo>
                    <a:pt x="164" y="0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>
              <a:off x="8861426" y="2008188"/>
              <a:ext cx="382588" cy="863600"/>
            </a:xfrm>
            <a:custGeom>
              <a:avLst/>
              <a:gdLst>
                <a:gd name="T0" fmla="*/ 105 w 110"/>
                <a:gd name="T1" fmla="*/ 98 h 249"/>
                <a:gd name="T2" fmla="*/ 110 w 110"/>
                <a:gd name="T3" fmla="*/ 79 h 249"/>
                <a:gd name="T4" fmla="*/ 110 w 110"/>
                <a:gd name="T5" fmla="*/ 38 h 249"/>
                <a:gd name="T6" fmla="*/ 99 w 110"/>
                <a:gd name="T7" fmla="*/ 11 h 249"/>
                <a:gd name="T8" fmla="*/ 72 w 110"/>
                <a:gd name="T9" fmla="*/ 0 h 249"/>
                <a:gd name="T10" fmla="*/ 38 w 110"/>
                <a:gd name="T11" fmla="*/ 0 h 249"/>
                <a:gd name="T12" fmla="*/ 11 w 110"/>
                <a:gd name="T13" fmla="*/ 11 h 249"/>
                <a:gd name="T14" fmla="*/ 0 w 110"/>
                <a:gd name="T15" fmla="*/ 38 h 249"/>
                <a:gd name="T16" fmla="*/ 0 w 110"/>
                <a:gd name="T17" fmla="*/ 70 h 249"/>
                <a:gd name="T18" fmla="*/ 41 w 110"/>
                <a:gd name="T19" fmla="*/ 70 h 249"/>
                <a:gd name="T20" fmla="*/ 41 w 110"/>
                <a:gd name="T21" fmla="*/ 35 h 249"/>
                <a:gd name="T22" fmla="*/ 69 w 110"/>
                <a:gd name="T23" fmla="*/ 35 h 249"/>
                <a:gd name="T24" fmla="*/ 69 w 110"/>
                <a:gd name="T25" fmla="*/ 91 h 249"/>
                <a:gd name="T26" fmla="*/ 0 w 110"/>
                <a:gd name="T27" fmla="*/ 215 h 249"/>
                <a:gd name="T28" fmla="*/ 0 w 110"/>
                <a:gd name="T29" fmla="*/ 249 h 249"/>
                <a:gd name="T30" fmla="*/ 110 w 110"/>
                <a:gd name="T31" fmla="*/ 249 h 249"/>
                <a:gd name="T32" fmla="*/ 110 w 110"/>
                <a:gd name="T33" fmla="*/ 215 h 249"/>
                <a:gd name="T34" fmla="*/ 40 w 110"/>
                <a:gd name="T35" fmla="*/ 215 h 249"/>
                <a:gd name="T36" fmla="*/ 105 w 110"/>
                <a:gd name="T37" fmla="*/ 9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249">
                  <a:moveTo>
                    <a:pt x="105" y="98"/>
                  </a:moveTo>
                  <a:cubicBezTo>
                    <a:pt x="109" y="92"/>
                    <a:pt x="110" y="86"/>
                    <a:pt x="110" y="7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28"/>
                    <a:pt x="107" y="19"/>
                    <a:pt x="99" y="11"/>
                  </a:cubicBezTo>
                  <a:cubicBezTo>
                    <a:pt x="92" y="4"/>
                    <a:pt x="83" y="0"/>
                    <a:pt x="7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19" y="4"/>
                    <a:pt x="11" y="11"/>
                  </a:cubicBezTo>
                  <a:cubicBezTo>
                    <a:pt x="4" y="19"/>
                    <a:pt x="0" y="28"/>
                    <a:pt x="0" y="3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10" y="249"/>
                    <a:pt x="110" y="249"/>
                    <a:pt x="110" y="249"/>
                  </a:cubicBezTo>
                  <a:cubicBezTo>
                    <a:pt x="110" y="215"/>
                    <a:pt x="110" y="215"/>
                    <a:pt x="110" y="215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105" y="98"/>
                    <a:pt x="105" y="98"/>
                    <a:pt x="105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>
              <a:off x="8080376" y="3267075"/>
              <a:ext cx="385763" cy="868363"/>
            </a:xfrm>
            <a:custGeom>
              <a:avLst/>
              <a:gdLst>
                <a:gd name="T0" fmla="*/ 73 w 111"/>
                <a:gd name="T1" fmla="*/ 0 h 250"/>
                <a:gd name="T2" fmla="*/ 100 w 111"/>
                <a:gd name="T3" fmla="*/ 11 h 250"/>
                <a:gd name="T4" fmla="*/ 111 w 111"/>
                <a:gd name="T5" fmla="*/ 38 h 250"/>
                <a:gd name="T6" fmla="*/ 111 w 111"/>
                <a:gd name="T7" fmla="*/ 91 h 250"/>
                <a:gd name="T8" fmla="*/ 105 w 111"/>
                <a:gd name="T9" fmla="*/ 111 h 250"/>
                <a:gd name="T10" fmla="*/ 90 w 111"/>
                <a:gd name="T11" fmla="*/ 125 h 250"/>
                <a:gd name="T12" fmla="*/ 105 w 111"/>
                <a:gd name="T13" fmla="*/ 139 h 250"/>
                <a:gd name="T14" fmla="*/ 111 w 111"/>
                <a:gd name="T15" fmla="*/ 159 h 250"/>
                <a:gd name="T16" fmla="*/ 111 w 111"/>
                <a:gd name="T17" fmla="*/ 211 h 250"/>
                <a:gd name="T18" fmla="*/ 100 w 111"/>
                <a:gd name="T19" fmla="*/ 238 h 250"/>
                <a:gd name="T20" fmla="*/ 73 w 111"/>
                <a:gd name="T21" fmla="*/ 250 h 250"/>
                <a:gd name="T22" fmla="*/ 38 w 111"/>
                <a:gd name="T23" fmla="*/ 250 h 250"/>
                <a:gd name="T24" fmla="*/ 12 w 111"/>
                <a:gd name="T25" fmla="*/ 238 h 250"/>
                <a:gd name="T26" fmla="*/ 0 w 111"/>
                <a:gd name="T27" fmla="*/ 211 h 250"/>
                <a:gd name="T28" fmla="*/ 0 w 111"/>
                <a:gd name="T29" fmla="*/ 180 h 250"/>
                <a:gd name="T30" fmla="*/ 41 w 111"/>
                <a:gd name="T31" fmla="*/ 180 h 250"/>
                <a:gd name="T32" fmla="*/ 41 w 111"/>
                <a:gd name="T33" fmla="*/ 215 h 250"/>
                <a:gd name="T34" fmla="*/ 70 w 111"/>
                <a:gd name="T35" fmla="*/ 215 h 250"/>
                <a:gd name="T36" fmla="*/ 70 w 111"/>
                <a:gd name="T37" fmla="*/ 142 h 250"/>
                <a:gd name="T38" fmla="*/ 41 w 111"/>
                <a:gd name="T39" fmla="*/ 142 h 250"/>
                <a:gd name="T40" fmla="*/ 41 w 111"/>
                <a:gd name="T41" fmla="*/ 107 h 250"/>
                <a:gd name="T42" fmla="*/ 70 w 111"/>
                <a:gd name="T43" fmla="*/ 107 h 250"/>
                <a:gd name="T44" fmla="*/ 70 w 111"/>
                <a:gd name="T45" fmla="*/ 35 h 250"/>
                <a:gd name="T46" fmla="*/ 41 w 111"/>
                <a:gd name="T47" fmla="*/ 35 h 250"/>
                <a:gd name="T48" fmla="*/ 41 w 111"/>
                <a:gd name="T49" fmla="*/ 70 h 250"/>
                <a:gd name="T50" fmla="*/ 0 w 111"/>
                <a:gd name="T51" fmla="*/ 70 h 250"/>
                <a:gd name="T52" fmla="*/ 0 w 111"/>
                <a:gd name="T53" fmla="*/ 38 h 250"/>
                <a:gd name="T54" fmla="*/ 12 w 111"/>
                <a:gd name="T55" fmla="*/ 11 h 250"/>
                <a:gd name="T56" fmla="*/ 38 w 111"/>
                <a:gd name="T57" fmla="*/ 0 h 250"/>
                <a:gd name="T58" fmla="*/ 73 w 111"/>
                <a:gd name="T5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1" h="250">
                  <a:moveTo>
                    <a:pt x="73" y="0"/>
                  </a:moveTo>
                  <a:cubicBezTo>
                    <a:pt x="83" y="0"/>
                    <a:pt x="92" y="4"/>
                    <a:pt x="100" y="11"/>
                  </a:cubicBezTo>
                  <a:cubicBezTo>
                    <a:pt x="107" y="19"/>
                    <a:pt x="111" y="28"/>
                    <a:pt x="111" y="38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1" y="98"/>
                    <a:pt x="109" y="105"/>
                    <a:pt x="105" y="111"/>
                  </a:cubicBezTo>
                  <a:cubicBezTo>
                    <a:pt x="101" y="117"/>
                    <a:pt x="96" y="122"/>
                    <a:pt x="90" y="125"/>
                  </a:cubicBezTo>
                  <a:cubicBezTo>
                    <a:pt x="96" y="128"/>
                    <a:pt x="101" y="133"/>
                    <a:pt x="105" y="139"/>
                  </a:cubicBezTo>
                  <a:cubicBezTo>
                    <a:pt x="109" y="145"/>
                    <a:pt x="111" y="152"/>
                    <a:pt x="111" y="159"/>
                  </a:cubicBezTo>
                  <a:cubicBezTo>
                    <a:pt x="111" y="211"/>
                    <a:pt x="111" y="211"/>
                    <a:pt x="111" y="211"/>
                  </a:cubicBezTo>
                  <a:cubicBezTo>
                    <a:pt x="111" y="222"/>
                    <a:pt x="107" y="231"/>
                    <a:pt x="100" y="238"/>
                  </a:cubicBezTo>
                  <a:cubicBezTo>
                    <a:pt x="92" y="246"/>
                    <a:pt x="83" y="250"/>
                    <a:pt x="73" y="250"/>
                  </a:cubicBezTo>
                  <a:cubicBezTo>
                    <a:pt x="38" y="250"/>
                    <a:pt x="38" y="250"/>
                    <a:pt x="38" y="250"/>
                  </a:cubicBezTo>
                  <a:cubicBezTo>
                    <a:pt x="28" y="250"/>
                    <a:pt x="19" y="246"/>
                    <a:pt x="12" y="238"/>
                  </a:cubicBezTo>
                  <a:cubicBezTo>
                    <a:pt x="4" y="231"/>
                    <a:pt x="0" y="222"/>
                    <a:pt x="0" y="211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41" y="180"/>
                    <a:pt x="41" y="180"/>
                    <a:pt x="41" y="180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41" y="142"/>
                    <a:pt x="41" y="142"/>
                    <a:pt x="41" y="142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73" y="0"/>
                    <a:pt x="73" y="0"/>
                    <a:pt x="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2"/>
            <p:cNvSpPr>
              <a:spLocks noEditPoints="1"/>
            </p:cNvSpPr>
            <p:nvPr/>
          </p:nvSpPr>
          <p:spPr bwMode="auto">
            <a:xfrm>
              <a:off x="8861426" y="3267075"/>
              <a:ext cx="441325" cy="865188"/>
            </a:xfrm>
            <a:custGeom>
              <a:avLst/>
              <a:gdLst>
                <a:gd name="T0" fmla="*/ 241 w 278"/>
                <a:gd name="T1" fmla="*/ 0 h 545"/>
                <a:gd name="T2" fmla="*/ 241 w 278"/>
                <a:gd name="T3" fmla="*/ 317 h 545"/>
                <a:gd name="T4" fmla="*/ 278 w 278"/>
                <a:gd name="T5" fmla="*/ 317 h 545"/>
                <a:gd name="T6" fmla="*/ 278 w 278"/>
                <a:gd name="T7" fmla="*/ 394 h 545"/>
                <a:gd name="T8" fmla="*/ 241 w 278"/>
                <a:gd name="T9" fmla="*/ 394 h 545"/>
                <a:gd name="T10" fmla="*/ 241 w 278"/>
                <a:gd name="T11" fmla="*/ 545 h 545"/>
                <a:gd name="T12" fmla="*/ 151 w 278"/>
                <a:gd name="T13" fmla="*/ 545 h 545"/>
                <a:gd name="T14" fmla="*/ 151 w 278"/>
                <a:gd name="T15" fmla="*/ 394 h 545"/>
                <a:gd name="T16" fmla="*/ 0 w 278"/>
                <a:gd name="T17" fmla="*/ 394 h 545"/>
                <a:gd name="T18" fmla="*/ 0 w 278"/>
                <a:gd name="T19" fmla="*/ 317 h 545"/>
                <a:gd name="T20" fmla="*/ 97 w 278"/>
                <a:gd name="T21" fmla="*/ 0 h 545"/>
                <a:gd name="T22" fmla="*/ 241 w 278"/>
                <a:gd name="T23" fmla="*/ 0 h 545"/>
                <a:gd name="T24" fmla="*/ 241 w 278"/>
                <a:gd name="T25" fmla="*/ 0 h 545"/>
                <a:gd name="T26" fmla="*/ 151 w 278"/>
                <a:gd name="T27" fmla="*/ 317 h 545"/>
                <a:gd name="T28" fmla="*/ 151 w 278"/>
                <a:gd name="T29" fmla="*/ 68 h 545"/>
                <a:gd name="T30" fmla="*/ 79 w 278"/>
                <a:gd name="T31" fmla="*/ 317 h 545"/>
                <a:gd name="T32" fmla="*/ 151 w 278"/>
                <a:gd name="T33" fmla="*/ 317 h 545"/>
                <a:gd name="T34" fmla="*/ 151 w 278"/>
                <a:gd name="T35" fmla="*/ 317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545">
                  <a:moveTo>
                    <a:pt x="241" y="0"/>
                  </a:moveTo>
                  <a:lnTo>
                    <a:pt x="241" y="317"/>
                  </a:lnTo>
                  <a:lnTo>
                    <a:pt x="278" y="317"/>
                  </a:lnTo>
                  <a:lnTo>
                    <a:pt x="278" y="394"/>
                  </a:lnTo>
                  <a:lnTo>
                    <a:pt x="241" y="394"/>
                  </a:lnTo>
                  <a:lnTo>
                    <a:pt x="241" y="545"/>
                  </a:lnTo>
                  <a:lnTo>
                    <a:pt x="151" y="545"/>
                  </a:lnTo>
                  <a:lnTo>
                    <a:pt x="151" y="394"/>
                  </a:lnTo>
                  <a:lnTo>
                    <a:pt x="0" y="394"/>
                  </a:lnTo>
                  <a:lnTo>
                    <a:pt x="0" y="317"/>
                  </a:lnTo>
                  <a:lnTo>
                    <a:pt x="97" y="0"/>
                  </a:lnTo>
                  <a:lnTo>
                    <a:pt x="241" y="0"/>
                  </a:lnTo>
                  <a:lnTo>
                    <a:pt x="241" y="0"/>
                  </a:lnTo>
                  <a:close/>
                  <a:moveTo>
                    <a:pt x="151" y="317"/>
                  </a:moveTo>
                  <a:lnTo>
                    <a:pt x="151" y="68"/>
                  </a:lnTo>
                  <a:lnTo>
                    <a:pt x="79" y="317"/>
                  </a:lnTo>
                  <a:lnTo>
                    <a:pt x="151" y="317"/>
                  </a:lnTo>
                  <a:lnTo>
                    <a:pt x="151" y="3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4"/>
            <p:cNvSpPr>
              <a:spLocks noEditPoints="1"/>
            </p:cNvSpPr>
            <p:nvPr/>
          </p:nvSpPr>
          <p:spPr bwMode="auto">
            <a:xfrm>
              <a:off x="8047038" y="1266825"/>
              <a:ext cx="454025" cy="523875"/>
            </a:xfrm>
            <a:custGeom>
              <a:avLst/>
              <a:gdLst>
                <a:gd name="T0" fmla="*/ 83 w 131"/>
                <a:gd name="T1" fmla="*/ 130 h 151"/>
                <a:gd name="T2" fmla="*/ 86 w 131"/>
                <a:gd name="T3" fmla="*/ 136 h 151"/>
                <a:gd name="T4" fmla="*/ 48 w 131"/>
                <a:gd name="T5" fmla="*/ 138 h 151"/>
                <a:gd name="T6" fmla="*/ 45 w 131"/>
                <a:gd name="T7" fmla="*/ 132 h 151"/>
                <a:gd name="T8" fmla="*/ 48 w 131"/>
                <a:gd name="T9" fmla="*/ 130 h 151"/>
                <a:gd name="T10" fmla="*/ 78 w 131"/>
                <a:gd name="T11" fmla="*/ 147 h 151"/>
                <a:gd name="T12" fmla="*/ 57 w 131"/>
                <a:gd name="T13" fmla="*/ 151 h 151"/>
                <a:gd name="T14" fmla="*/ 52 w 131"/>
                <a:gd name="T15" fmla="*/ 143 h 151"/>
                <a:gd name="T16" fmla="*/ 65 w 131"/>
                <a:gd name="T17" fmla="*/ 34 h 151"/>
                <a:gd name="T18" fmla="*/ 82 w 131"/>
                <a:gd name="T19" fmla="*/ 125 h 151"/>
                <a:gd name="T20" fmla="*/ 31 w 131"/>
                <a:gd name="T21" fmla="*/ 68 h 151"/>
                <a:gd name="T22" fmla="*/ 65 w 131"/>
                <a:gd name="T23" fmla="*/ 34 h 151"/>
                <a:gd name="T24" fmla="*/ 72 w 131"/>
                <a:gd name="T25" fmla="*/ 41 h 151"/>
                <a:gd name="T26" fmla="*/ 79 w 131"/>
                <a:gd name="T27" fmla="*/ 45 h 151"/>
                <a:gd name="T28" fmla="*/ 71 w 131"/>
                <a:gd name="T29" fmla="*/ 43 h 151"/>
                <a:gd name="T30" fmla="*/ 50 w 131"/>
                <a:gd name="T31" fmla="*/ 53 h 151"/>
                <a:gd name="T32" fmla="*/ 42 w 131"/>
                <a:gd name="T33" fmla="*/ 68 h 151"/>
                <a:gd name="T34" fmla="*/ 40 w 131"/>
                <a:gd name="T35" fmla="*/ 81 h 151"/>
                <a:gd name="T36" fmla="*/ 38 w 131"/>
                <a:gd name="T37" fmla="*/ 74 h 151"/>
                <a:gd name="T38" fmla="*/ 38 w 131"/>
                <a:gd name="T39" fmla="*/ 60 h 151"/>
                <a:gd name="T40" fmla="*/ 47 w 131"/>
                <a:gd name="T41" fmla="*/ 47 h 151"/>
                <a:gd name="T42" fmla="*/ 65 w 131"/>
                <a:gd name="T43" fmla="*/ 40 h 151"/>
                <a:gd name="T44" fmla="*/ 70 w 131"/>
                <a:gd name="T45" fmla="*/ 40 h 151"/>
                <a:gd name="T46" fmla="*/ 70 w 131"/>
                <a:gd name="T47" fmla="*/ 0 h 151"/>
                <a:gd name="T48" fmla="*/ 66 w 131"/>
                <a:gd name="T49" fmla="*/ 23 h 151"/>
                <a:gd name="T50" fmla="*/ 62 w 131"/>
                <a:gd name="T51" fmla="*/ 0 h 151"/>
                <a:gd name="T52" fmla="*/ 115 w 131"/>
                <a:gd name="T53" fmla="*/ 22 h 151"/>
                <a:gd name="T54" fmla="*/ 93 w 131"/>
                <a:gd name="T55" fmla="*/ 32 h 151"/>
                <a:gd name="T56" fmla="*/ 34 w 131"/>
                <a:gd name="T57" fmla="*/ 102 h 151"/>
                <a:gd name="T58" fmla="*/ 17 w 131"/>
                <a:gd name="T59" fmla="*/ 108 h 151"/>
                <a:gd name="T60" fmla="*/ 34 w 131"/>
                <a:gd name="T61" fmla="*/ 102 h 151"/>
                <a:gd name="T62" fmla="*/ 22 w 131"/>
                <a:gd name="T63" fmla="*/ 16 h 151"/>
                <a:gd name="T64" fmla="*/ 32 w 131"/>
                <a:gd name="T65" fmla="*/ 37 h 151"/>
                <a:gd name="T66" fmla="*/ 22 w 131"/>
                <a:gd name="T67" fmla="*/ 16 h 151"/>
                <a:gd name="T68" fmla="*/ 109 w 131"/>
                <a:gd name="T69" fmla="*/ 114 h 151"/>
                <a:gd name="T70" fmla="*/ 102 w 131"/>
                <a:gd name="T71" fmla="*/ 96 h 151"/>
                <a:gd name="T72" fmla="*/ 97 w 131"/>
                <a:gd name="T73" fmla="*/ 102 h 151"/>
                <a:gd name="T74" fmla="*/ 131 w 131"/>
                <a:gd name="T75" fmla="*/ 69 h 151"/>
                <a:gd name="T76" fmla="*/ 112 w 131"/>
                <a:gd name="T77" fmla="*/ 68 h 151"/>
                <a:gd name="T78" fmla="*/ 131 w 131"/>
                <a:gd name="T79" fmla="*/ 61 h 151"/>
                <a:gd name="T80" fmla="*/ 0 w 131"/>
                <a:gd name="T81" fmla="*/ 69 h 151"/>
                <a:gd name="T82" fmla="*/ 20 w 131"/>
                <a:gd name="T83" fmla="*/ 61 h 151"/>
                <a:gd name="T84" fmla="*/ 20 w 131"/>
                <a:gd name="T8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5"/>
            <p:cNvSpPr>
              <a:spLocks noEditPoints="1"/>
            </p:cNvSpPr>
            <p:nvPr/>
          </p:nvSpPr>
          <p:spPr bwMode="auto">
            <a:xfrm>
              <a:off x="8837613" y="1370013"/>
              <a:ext cx="433388" cy="339725"/>
            </a:xfrm>
            <a:custGeom>
              <a:avLst/>
              <a:gdLst>
                <a:gd name="T0" fmla="*/ 125 w 125"/>
                <a:gd name="T1" fmla="*/ 54 h 98"/>
                <a:gd name="T2" fmla="*/ 125 w 125"/>
                <a:gd name="T3" fmla="*/ 91 h 98"/>
                <a:gd name="T4" fmla="*/ 118 w 125"/>
                <a:gd name="T5" fmla="*/ 98 h 98"/>
                <a:gd name="T6" fmla="*/ 6 w 125"/>
                <a:gd name="T7" fmla="*/ 98 h 98"/>
                <a:gd name="T8" fmla="*/ 0 w 125"/>
                <a:gd name="T9" fmla="*/ 91 h 98"/>
                <a:gd name="T10" fmla="*/ 0 w 125"/>
                <a:gd name="T11" fmla="*/ 54 h 98"/>
                <a:gd name="T12" fmla="*/ 55 w 125"/>
                <a:gd name="T13" fmla="*/ 54 h 98"/>
                <a:gd name="T14" fmla="*/ 55 w 125"/>
                <a:gd name="T15" fmla="*/ 62 h 98"/>
                <a:gd name="T16" fmla="*/ 59 w 125"/>
                <a:gd name="T17" fmla="*/ 66 h 98"/>
                <a:gd name="T18" fmla="*/ 66 w 125"/>
                <a:gd name="T19" fmla="*/ 66 h 98"/>
                <a:gd name="T20" fmla="*/ 69 w 125"/>
                <a:gd name="T21" fmla="*/ 62 h 98"/>
                <a:gd name="T22" fmla="*/ 69 w 125"/>
                <a:gd name="T23" fmla="*/ 54 h 98"/>
                <a:gd name="T24" fmla="*/ 125 w 125"/>
                <a:gd name="T25" fmla="*/ 54 h 98"/>
                <a:gd name="T26" fmla="*/ 50 w 125"/>
                <a:gd name="T27" fmla="*/ 19 h 98"/>
                <a:gd name="T28" fmla="*/ 75 w 125"/>
                <a:gd name="T29" fmla="*/ 19 h 98"/>
                <a:gd name="T30" fmla="*/ 75 w 125"/>
                <a:gd name="T31" fmla="*/ 11 h 98"/>
                <a:gd name="T32" fmla="*/ 72 w 125"/>
                <a:gd name="T33" fmla="*/ 8 h 98"/>
                <a:gd name="T34" fmla="*/ 53 w 125"/>
                <a:gd name="T35" fmla="*/ 8 h 98"/>
                <a:gd name="T36" fmla="*/ 50 w 125"/>
                <a:gd name="T37" fmla="*/ 11 h 98"/>
                <a:gd name="T38" fmla="*/ 50 w 125"/>
                <a:gd name="T39" fmla="*/ 19 h 98"/>
                <a:gd name="T40" fmla="*/ 6 w 125"/>
                <a:gd name="T41" fmla="*/ 19 h 98"/>
                <a:gd name="T42" fmla="*/ 43 w 125"/>
                <a:gd name="T43" fmla="*/ 19 h 98"/>
                <a:gd name="T44" fmla="*/ 43 w 125"/>
                <a:gd name="T45" fmla="*/ 11 h 98"/>
                <a:gd name="T46" fmla="*/ 53 w 125"/>
                <a:gd name="T47" fmla="*/ 0 h 98"/>
                <a:gd name="T48" fmla="*/ 72 w 125"/>
                <a:gd name="T49" fmla="*/ 0 h 98"/>
                <a:gd name="T50" fmla="*/ 82 w 125"/>
                <a:gd name="T51" fmla="*/ 11 h 98"/>
                <a:gd name="T52" fmla="*/ 82 w 125"/>
                <a:gd name="T53" fmla="*/ 19 h 98"/>
                <a:gd name="T54" fmla="*/ 118 w 125"/>
                <a:gd name="T55" fmla="*/ 19 h 98"/>
                <a:gd name="T56" fmla="*/ 125 w 125"/>
                <a:gd name="T57" fmla="*/ 26 h 98"/>
                <a:gd name="T58" fmla="*/ 125 w 125"/>
                <a:gd name="T59" fmla="*/ 47 h 98"/>
                <a:gd name="T60" fmla="*/ 0 w 125"/>
                <a:gd name="T61" fmla="*/ 47 h 98"/>
                <a:gd name="T62" fmla="*/ 0 w 125"/>
                <a:gd name="T63" fmla="*/ 26 h 98"/>
                <a:gd name="T64" fmla="*/ 6 w 125"/>
                <a:gd name="T65" fmla="*/ 19 h 98"/>
                <a:gd name="T66" fmla="*/ 6 w 125"/>
                <a:gd name="T67" fmla="*/ 1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" h="98">
                  <a:moveTo>
                    <a:pt x="125" y="54"/>
                  </a:moveTo>
                  <a:cubicBezTo>
                    <a:pt x="125" y="91"/>
                    <a:pt x="125" y="91"/>
                    <a:pt x="125" y="91"/>
                  </a:cubicBezTo>
                  <a:cubicBezTo>
                    <a:pt x="125" y="95"/>
                    <a:pt x="122" y="98"/>
                    <a:pt x="118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3" y="98"/>
                    <a:pt x="0" y="95"/>
                    <a:pt x="0" y="9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4"/>
                    <a:pt x="57" y="66"/>
                    <a:pt x="59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8" y="66"/>
                    <a:pt x="69" y="64"/>
                    <a:pt x="69" y="62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125" y="54"/>
                    <a:pt x="125" y="54"/>
                    <a:pt x="125" y="54"/>
                  </a:cubicBezTo>
                  <a:close/>
                  <a:moveTo>
                    <a:pt x="50" y="19"/>
                  </a:moveTo>
                  <a:cubicBezTo>
                    <a:pt x="75" y="19"/>
                    <a:pt x="75" y="19"/>
                    <a:pt x="75" y="19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9"/>
                    <a:pt x="73" y="8"/>
                    <a:pt x="7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1" y="8"/>
                    <a:pt x="50" y="9"/>
                    <a:pt x="50" y="11"/>
                  </a:cubicBezTo>
                  <a:cubicBezTo>
                    <a:pt x="50" y="19"/>
                    <a:pt x="50" y="19"/>
                    <a:pt x="50" y="19"/>
                  </a:cubicBezTo>
                  <a:close/>
                  <a:moveTo>
                    <a:pt x="6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47" y="0"/>
                    <a:pt x="5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7" y="0"/>
                    <a:pt x="82" y="5"/>
                    <a:pt x="82" y="11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2" y="19"/>
                    <a:pt x="125" y="22"/>
                    <a:pt x="125" y="26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2"/>
                    <a:pt x="3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6"/>
            <p:cNvSpPr>
              <a:spLocks noEditPoints="1"/>
            </p:cNvSpPr>
            <p:nvPr/>
          </p:nvSpPr>
          <p:spPr bwMode="auto">
            <a:xfrm>
              <a:off x="8042276" y="4381500"/>
              <a:ext cx="496888" cy="500063"/>
            </a:xfrm>
            <a:custGeom>
              <a:avLst/>
              <a:gdLst>
                <a:gd name="T0" fmla="*/ 84 w 143"/>
                <a:gd name="T1" fmla="*/ 45 h 144"/>
                <a:gd name="T2" fmla="*/ 70 w 143"/>
                <a:gd name="T3" fmla="*/ 47 h 144"/>
                <a:gd name="T4" fmla="*/ 75 w 143"/>
                <a:gd name="T5" fmla="*/ 64 h 144"/>
                <a:gd name="T6" fmla="*/ 105 w 143"/>
                <a:gd name="T7" fmla="*/ 18 h 144"/>
                <a:gd name="T8" fmla="*/ 125 w 143"/>
                <a:gd name="T9" fmla="*/ 19 h 144"/>
                <a:gd name="T10" fmla="*/ 125 w 143"/>
                <a:gd name="T11" fmla="*/ 39 h 144"/>
                <a:gd name="T12" fmla="*/ 80 w 143"/>
                <a:gd name="T13" fmla="*/ 68 h 144"/>
                <a:gd name="T14" fmla="*/ 96 w 143"/>
                <a:gd name="T15" fmla="*/ 74 h 144"/>
                <a:gd name="T16" fmla="*/ 99 w 143"/>
                <a:gd name="T17" fmla="*/ 59 h 144"/>
                <a:gd name="T18" fmla="*/ 117 w 143"/>
                <a:gd name="T19" fmla="*/ 74 h 144"/>
                <a:gd name="T20" fmla="*/ 114 w 143"/>
                <a:gd name="T21" fmla="*/ 44 h 144"/>
                <a:gd name="T22" fmla="*/ 124 w 143"/>
                <a:gd name="T23" fmla="*/ 74 h 144"/>
                <a:gd name="T24" fmla="*/ 133 w 143"/>
                <a:gd name="T25" fmla="*/ 81 h 144"/>
                <a:gd name="T26" fmla="*/ 70 w 143"/>
                <a:gd name="T27" fmla="*/ 135 h 144"/>
                <a:gd name="T28" fmla="*/ 63 w 143"/>
                <a:gd name="T29" fmla="*/ 144 h 144"/>
                <a:gd name="T30" fmla="*/ 9 w 143"/>
                <a:gd name="T31" fmla="*/ 81 h 144"/>
                <a:gd name="T32" fmla="*/ 0 w 143"/>
                <a:gd name="T33" fmla="*/ 74 h 144"/>
                <a:gd name="T34" fmla="*/ 63 w 143"/>
                <a:gd name="T35" fmla="*/ 20 h 144"/>
                <a:gd name="T36" fmla="*/ 70 w 143"/>
                <a:gd name="T37" fmla="*/ 10 h 144"/>
                <a:gd name="T38" fmla="*/ 99 w 143"/>
                <a:gd name="T39" fmla="*/ 30 h 144"/>
                <a:gd name="T40" fmla="*/ 94 w 143"/>
                <a:gd name="T41" fmla="*/ 35 h 144"/>
                <a:gd name="T42" fmla="*/ 70 w 143"/>
                <a:gd name="T43" fmla="*/ 40 h 144"/>
                <a:gd name="T44" fmla="*/ 70 w 143"/>
                <a:gd name="T45" fmla="*/ 93 h 144"/>
                <a:gd name="T46" fmla="*/ 96 w 143"/>
                <a:gd name="T47" fmla="*/ 81 h 144"/>
                <a:gd name="T48" fmla="*/ 63 w 143"/>
                <a:gd name="T49" fmla="*/ 93 h 144"/>
                <a:gd name="T50" fmla="*/ 37 w 143"/>
                <a:gd name="T51" fmla="*/ 81 h 144"/>
                <a:gd name="T52" fmla="*/ 63 w 143"/>
                <a:gd name="T53" fmla="*/ 93 h 144"/>
                <a:gd name="T54" fmla="*/ 63 w 143"/>
                <a:gd name="T55" fmla="*/ 61 h 144"/>
                <a:gd name="T56" fmla="*/ 37 w 143"/>
                <a:gd name="T57" fmla="*/ 74 h 144"/>
                <a:gd name="T58" fmla="*/ 63 w 143"/>
                <a:gd name="T59" fmla="*/ 27 h 144"/>
                <a:gd name="T60" fmla="*/ 30 w 143"/>
                <a:gd name="T61" fmla="*/ 74 h 144"/>
                <a:gd name="T62" fmla="*/ 63 w 143"/>
                <a:gd name="T63" fmla="*/ 27 h 144"/>
                <a:gd name="T64" fmla="*/ 63 w 143"/>
                <a:gd name="T65" fmla="*/ 114 h 144"/>
                <a:gd name="T66" fmla="*/ 16 w 143"/>
                <a:gd name="T67" fmla="*/ 81 h 144"/>
                <a:gd name="T68" fmla="*/ 70 w 143"/>
                <a:gd name="T69" fmla="*/ 114 h 144"/>
                <a:gd name="T70" fmla="*/ 117 w 143"/>
                <a:gd name="T71" fmla="*/ 81 h 144"/>
                <a:gd name="T72" fmla="*/ 70 w 143"/>
                <a:gd name="T73" fmla="*/ 1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7"/>
            <p:cNvSpPr>
              <a:spLocks noEditPoints="1"/>
            </p:cNvSpPr>
            <p:nvPr/>
          </p:nvSpPr>
          <p:spPr bwMode="auto">
            <a:xfrm>
              <a:off x="8893176" y="4381500"/>
              <a:ext cx="319088" cy="530225"/>
            </a:xfrm>
            <a:custGeom>
              <a:avLst/>
              <a:gdLst>
                <a:gd name="T0" fmla="*/ 46 w 92"/>
                <a:gd name="T1" fmla="*/ 70 h 153"/>
                <a:gd name="T2" fmla="*/ 88 w 92"/>
                <a:gd name="T3" fmla="*/ 111 h 153"/>
                <a:gd name="T4" fmla="*/ 46 w 92"/>
                <a:gd name="T5" fmla="*/ 153 h 153"/>
                <a:gd name="T6" fmla="*/ 4 w 92"/>
                <a:gd name="T7" fmla="*/ 111 h 153"/>
                <a:gd name="T8" fmla="*/ 46 w 92"/>
                <a:gd name="T9" fmla="*/ 70 h 153"/>
                <a:gd name="T10" fmla="*/ 46 w 92"/>
                <a:gd name="T11" fmla="*/ 70 h 153"/>
                <a:gd name="T12" fmla="*/ 46 w 92"/>
                <a:gd name="T13" fmla="*/ 79 h 153"/>
                <a:gd name="T14" fmla="*/ 78 w 92"/>
                <a:gd name="T15" fmla="*/ 111 h 153"/>
                <a:gd name="T16" fmla="*/ 46 w 92"/>
                <a:gd name="T17" fmla="*/ 143 h 153"/>
                <a:gd name="T18" fmla="*/ 14 w 92"/>
                <a:gd name="T19" fmla="*/ 111 h 153"/>
                <a:gd name="T20" fmla="*/ 46 w 92"/>
                <a:gd name="T21" fmla="*/ 79 h 153"/>
                <a:gd name="T22" fmla="*/ 46 w 92"/>
                <a:gd name="T23" fmla="*/ 79 h 153"/>
                <a:gd name="T24" fmla="*/ 46 w 92"/>
                <a:gd name="T25" fmla="*/ 81 h 153"/>
                <a:gd name="T26" fmla="*/ 53 w 92"/>
                <a:gd name="T27" fmla="*/ 102 h 153"/>
                <a:gd name="T28" fmla="*/ 75 w 92"/>
                <a:gd name="T29" fmla="*/ 102 h 153"/>
                <a:gd name="T30" fmla="*/ 57 w 92"/>
                <a:gd name="T31" fmla="*/ 115 h 153"/>
                <a:gd name="T32" fmla="*/ 64 w 92"/>
                <a:gd name="T33" fmla="*/ 136 h 153"/>
                <a:gd name="T34" fmla="*/ 46 w 92"/>
                <a:gd name="T35" fmla="*/ 123 h 153"/>
                <a:gd name="T36" fmla="*/ 28 w 92"/>
                <a:gd name="T37" fmla="*/ 136 h 153"/>
                <a:gd name="T38" fmla="*/ 35 w 92"/>
                <a:gd name="T39" fmla="*/ 115 h 153"/>
                <a:gd name="T40" fmla="*/ 17 w 92"/>
                <a:gd name="T41" fmla="*/ 102 h 153"/>
                <a:gd name="T42" fmla="*/ 39 w 92"/>
                <a:gd name="T43" fmla="*/ 102 h 153"/>
                <a:gd name="T44" fmla="*/ 46 w 92"/>
                <a:gd name="T45" fmla="*/ 81 h 153"/>
                <a:gd name="T46" fmla="*/ 0 w 92"/>
                <a:gd name="T47" fmla="*/ 0 h 153"/>
                <a:gd name="T48" fmla="*/ 15 w 92"/>
                <a:gd name="T49" fmla="*/ 0 h 153"/>
                <a:gd name="T50" fmla="*/ 15 w 92"/>
                <a:gd name="T51" fmla="*/ 45 h 153"/>
                <a:gd name="T52" fmla="*/ 0 w 92"/>
                <a:gd name="T53" fmla="*/ 34 h 153"/>
                <a:gd name="T54" fmla="*/ 0 w 92"/>
                <a:gd name="T55" fmla="*/ 0 h 153"/>
                <a:gd name="T56" fmla="*/ 25 w 92"/>
                <a:gd name="T57" fmla="*/ 0 h 153"/>
                <a:gd name="T58" fmla="*/ 67 w 92"/>
                <a:gd name="T59" fmla="*/ 0 h 153"/>
                <a:gd name="T60" fmla="*/ 67 w 92"/>
                <a:gd name="T61" fmla="*/ 53 h 153"/>
                <a:gd name="T62" fmla="*/ 46 w 92"/>
                <a:gd name="T63" fmla="*/ 70 h 153"/>
                <a:gd name="T64" fmla="*/ 25 w 92"/>
                <a:gd name="T65" fmla="*/ 53 h 153"/>
                <a:gd name="T66" fmla="*/ 25 w 92"/>
                <a:gd name="T67" fmla="*/ 0 h 153"/>
                <a:gd name="T68" fmla="*/ 77 w 92"/>
                <a:gd name="T69" fmla="*/ 0 h 153"/>
                <a:gd name="T70" fmla="*/ 92 w 92"/>
                <a:gd name="T71" fmla="*/ 0 h 153"/>
                <a:gd name="T72" fmla="*/ 92 w 92"/>
                <a:gd name="T73" fmla="*/ 34 h 153"/>
                <a:gd name="T74" fmla="*/ 77 w 92"/>
                <a:gd name="T75" fmla="*/ 45 h 153"/>
                <a:gd name="T76" fmla="*/ 77 w 92"/>
                <a:gd name="T7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" h="153">
                  <a:moveTo>
                    <a:pt x="46" y="70"/>
                  </a:moveTo>
                  <a:cubicBezTo>
                    <a:pt x="69" y="70"/>
                    <a:pt x="88" y="88"/>
                    <a:pt x="88" y="111"/>
                  </a:cubicBezTo>
                  <a:cubicBezTo>
                    <a:pt x="88" y="134"/>
                    <a:pt x="69" y="153"/>
                    <a:pt x="46" y="153"/>
                  </a:cubicBezTo>
                  <a:cubicBezTo>
                    <a:pt x="23" y="153"/>
                    <a:pt x="4" y="134"/>
                    <a:pt x="4" y="111"/>
                  </a:cubicBezTo>
                  <a:cubicBezTo>
                    <a:pt x="4" y="88"/>
                    <a:pt x="23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lose/>
                  <a:moveTo>
                    <a:pt x="46" y="79"/>
                  </a:moveTo>
                  <a:cubicBezTo>
                    <a:pt x="64" y="79"/>
                    <a:pt x="78" y="94"/>
                    <a:pt x="78" y="111"/>
                  </a:cubicBezTo>
                  <a:cubicBezTo>
                    <a:pt x="78" y="129"/>
                    <a:pt x="64" y="143"/>
                    <a:pt x="46" y="143"/>
                  </a:cubicBezTo>
                  <a:cubicBezTo>
                    <a:pt x="29" y="143"/>
                    <a:pt x="14" y="129"/>
                    <a:pt x="14" y="111"/>
                  </a:cubicBezTo>
                  <a:cubicBezTo>
                    <a:pt x="14" y="94"/>
                    <a:pt x="29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lose/>
                  <a:moveTo>
                    <a:pt x="46" y="81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6" y="81"/>
                    <a:pt x="46" y="81"/>
                    <a:pt x="46" y="81"/>
                  </a:cubicBezTo>
                  <a:close/>
                  <a:moveTo>
                    <a:pt x="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5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77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0"/>
                    <a:pt x="77" y="0"/>
                    <a:pt x="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文本框 102"/>
            <p:cNvSpPr txBox="1"/>
            <p:nvPr/>
          </p:nvSpPr>
          <p:spPr>
            <a:xfrm>
              <a:off x="6610938" y="2536245"/>
              <a:ext cx="1634455" cy="6854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功能式</a:t>
              </a:r>
              <a:endParaRPr lang="zh-CN" altLang="en-US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8" name="文本框 103"/>
            <p:cNvSpPr txBox="1"/>
            <p:nvPr/>
          </p:nvSpPr>
          <p:spPr>
            <a:xfrm>
              <a:off x="9484017" y="2536245"/>
              <a:ext cx="1634455" cy="6854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品牌式</a:t>
              </a:r>
              <a:endParaRPr lang="zh-CN" altLang="en-US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9" name="文本框 104"/>
            <p:cNvSpPr txBox="1"/>
            <p:nvPr/>
          </p:nvSpPr>
          <p:spPr>
            <a:xfrm>
              <a:off x="6610938" y="3267075"/>
              <a:ext cx="1634455" cy="6854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体验式</a:t>
              </a:r>
            </a:p>
          </p:txBody>
        </p:sp>
        <p:sp>
          <p:nvSpPr>
            <p:cNvPr id="80" name="文本框 105"/>
            <p:cNvSpPr txBox="1"/>
            <p:nvPr/>
          </p:nvSpPr>
          <p:spPr>
            <a:xfrm>
              <a:off x="9484017" y="3267075"/>
              <a:ext cx="1634455" cy="6854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参与式</a:t>
              </a:r>
              <a:endParaRPr lang="zh-CN" altLang="en-US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pic>
        <p:nvPicPr>
          <p:cNvPr id="83" name="图片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8141" flipH="1">
            <a:off x="4971329" y="1548495"/>
            <a:ext cx="502858" cy="431759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8141" flipH="1">
            <a:off x="5311094" y="3261324"/>
            <a:ext cx="446087" cy="383015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8141" flipH="1">
            <a:off x="6319670" y="3165153"/>
            <a:ext cx="618407" cy="530970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1855" flipH="1">
            <a:off x="5586592" y="2164011"/>
            <a:ext cx="934975" cy="802778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4924" flipH="1">
            <a:off x="6586490" y="1335059"/>
            <a:ext cx="1251045" cy="1074160"/>
          </a:xfrm>
          <a:prstGeom prst="rect">
            <a:avLst/>
          </a:prstGeom>
        </p:spPr>
      </p:pic>
      <p:sp>
        <p:nvSpPr>
          <p:cNvPr id="129" name="文本框 91"/>
          <p:cNvSpPr txBox="1"/>
          <p:nvPr/>
        </p:nvSpPr>
        <p:spPr>
          <a:xfrm>
            <a:off x="8479884" y="5749457"/>
            <a:ext cx="3555585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消费者决策心理变化</a:t>
            </a:r>
            <a:endParaRPr lang="en-US" altLang="zh-CN" dirty="0"/>
          </a:p>
        </p:txBody>
      </p:sp>
      <p:sp>
        <p:nvSpPr>
          <p:cNvPr id="98" name="文本框 91"/>
          <p:cNvSpPr txBox="1"/>
          <p:nvPr/>
        </p:nvSpPr>
        <p:spPr>
          <a:xfrm>
            <a:off x="5122841" y="5749457"/>
            <a:ext cx="3555585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消息传播模式变化</a:t>
            </a:r>
            <a:endParaRPr lang="en-US" altLang="zh-CN" dirty="0"/>
          </a:p>
        </p:txBody>
      </p:sp>
      <p:sp>
        <p:nvSpPr>
          <p:cNvPr id="130" name="文本框 91"/>
          <p:cNvSpPr txBox="1"/>
          <p:nvPr/>
        </p:nvSpPr>
        <p:spPr>
          <a:xfrm>
            <a:off x="141838" y="5749457"/>
            <a:ext cx="471174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互联网背景下传播核心变化</a:t>
            </a:r>
            <a:endParaRPr lang="en-US" altLang="zh-CN" sz="28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56751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圆角矩形 96"/>
          <p:cNvSpPr/>
          <p:nvPr/>
        </p:nvSpPr>
        <p:spPr>
          <a:xfrm>
            <a:off x="867645" y="309861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消费者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圆角矩形 62"/>
          <p:cNvSpPr/>
          <p:nvPr/>
        </p:nvSpPr>
        <p:spPr>
          <a:xfrm>
            <a:off x="2195431" y="309861"/>
            <a:ext cx="3511251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800" dirty="0" smtClean="0"/>
              <a:t>决策</a:t>
            </a:r>
            <a:r>
              <a:rPr lang="zh-CN" altLang="en-US" sz="2800" dirty="0"/>
              <a:t>心理</a:t>
            </a:r>
            <a:r>
              <a:rPr lang="zh-CN" altLang="en-US" sz="2800" dirty="0" smtClean="0"/>
              <a:t>变化</a:t>
            </a:r>
            <a:endParaRPr lang="en-US" altLang="zh-CN" sz="2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94716" y="5517232"/>
            <a:ext cx="1187003" cy="1283297"/>
            <a:chOff x="8434694" y="680822"/>
            <a:chExt cx="3363778" cy="4080247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 flipH="1">
              <a:off x="8434694" y="680822"/>
              <a:ext cx="3334256" cy="4080247"/>
            </a:xfrm>
            <a:custGeom>
              <a:avLst/>
              <a:gdLst>
                <a:gd name="T0" fmla="*/ 1412 w 1646"/>
                <a:gd name="T1" fmla="*/ 1674 h 2015"/>
                <a:gd name="T2" fmla="*/ 1372 w 1646"/>
                <a:gd name="T3" fmla="*/ 1163 h 2015"/>
                <a:gd name="T4" fmla="*/ 1439 w 1646"/>
                <a:gd name="T5" fmla="*/ 1075 h 2015"/>
                <a:gd name="T6" fmla="*/ 1536 w 1646"/>
                <a:gd name="T7" fmla="*/ 808 h 2015"/>
                <a:gd name="T8" fmla="*/ 1247 w 1646"/>
                <a:gd name="T9" fmla="*/ 156 h 2015"/>
                <a:gd name="T10" fmla="*/ 493 w 1646"/>
                <a:gd name="T11" fmla="*/ 100 h 2015"/>
                <a:gd name="T12" fmla="*/ 398 w 1646"/>
                <a:gd name="T13" fmla="*/ 157 h 2015"/>
                <a:gd name="T14" fmla="*/ 163 w 1646"/>
                <a:gd name="T15" fmla="*/ 524 h 2015"/>
                <a:gd name="T16" fmla="*/ 126 w 1646"/>
                <a:gd name="T17" fmla="*/ 617 h 2015"/>
                <a:gd name="T18" fmla="*/ 134 w 1646"/>
                <a:gd name="T19" fmla="*/ 682 h 2015"/>
                <a:gd name="T20" fmla="*/ 133 w 1646"/>
                <a:gd name="T21" fmla="*/ 749 h 2015"/>
                <a:gd name="T22" fmla="*/ 20 w 1646"/>
                <a:gd name="T23" fmla="*/ 977 h 2015"/>
                <a:gd name="T24" fmla="*/ 1 w 1646"/>
                <a:gd name="T25" fmla="*/ 1022 h 2015"/>
                <a:gd name="T26" fmla="*/ 35 w 1646"/>
                <a:gd name="T27" fmla="*/ 1079 h 2015"/>
                <a:gd name="T28" fmla="*/ 89 w 1646"/>
                <a:gd name="T29" fmla="*/ 1092 h 2015"/>
                <a:gd name="T30" fmla="*/ 103 w 1646"/>
                <a:gd name="T31" fmla="*/ 1178 h 2015"/>
                <a:gd name="T32" fmla="*/ 88 w 1646"/>
                <a:gd name="T33" fmla="*/ 1208 h 2015"/>
                <a:gd name="T34" fmla="*/ 113 w 1646"/>
                <a:gd name="T35" fmla="*/ 1250 h 2015"/>
                <a:gd name="T36" fmla="*/ 141 w 1646"/>
                <a:gd name="T37" fmla="*/ 1260 h 2015"/>
                <a:gd name="T38" fmla="*/ 118 w 1646"/>
                <a:gd name="T39" fmla="*/ 1278 h 2015"/>
                <a:gd name="T40" fmla="*/ 136 w 1646"/>
                <a:gd name="T41" fmla="*/ 1339 h 2015"/>
                <a:gd name="T42" fmla="*/ 151 w 1646"/>
                <a:gd name="T43" fmla="*/ 1373 h 2015"/>
                <a:gd name="T44" fmla="*/ 139 w 1646"/>
                <a:gd name="T45" fmla="*/ 1432 h 2015"/>
                <a:gd name="T46" fmla="*/ 215 w 1646"/>
                <a:gd name="T47" fmla="*/ 1540 h 2015"/>
                <a:gd name="T48" fmla="*/ 436 w 1646"/>
                <a:gd name="T49" fmla="*/ 1546 h 2015"/>
                <a:gd name="T50" fmla="*/ 541 w 1646"/>
                <a:gd name="T51" fmla="*/ 1617 h 2015"/>
                <a:gd name="T52" fmla="*/ 560 w 1646"/>
                <a:gd name="T53" fmla="*/ 1684 h 2015"/>
                <a:gd name="T54" fmla="*/ 644 w 1646"/>
                <a:gd name="T55" fmla="*/ 1879 h 2015"/>
                <a:gd name="T56" fmla="*/ 607 w 1646"/>
                <a:gd name="T57" fmla="*/ 2015 h 2015"/>
                <a:gd name="T58" fmla="*/ 1646 w 1646"/>
                <a:gd name="T59" fmla="*/ 2015 h 2015"/>
                <a:gd name="T60" fmla="*/ 1412 w 1646"/>
                <a:gd name="T61" fmla="*/ 1674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46" h="2015">
                  <a:moveTo>
                    <a:pt x="1412" y="1674"/>
                  </a:moveTo>
                  <a:cubicBezTo>
                    <a:pt x="1287" y="1534"/>
                    <a:pt x="1265" y="1326"/>
                    <a:pt x="1372" y="1163"/>
                  </a:cubicBezTo>
                  <a:cubicBezTo>
                    <a:pt x="1391" y="1135"/>
                    <a:pt x="1413" y="1106"/>
                    <a:pt x="1439" y="1075"/>
                  </a:cubicBezTo>
                  <a:cubicBezTo>
                    <a:pt x="1499" y="1000"/>
                    <a:pt x="1530" y="907"/>
                    <a:pt x="1536" y="808"/>
                  </a:cubicBezTo>
                  <a:cubicBezTo>
                    <a:pt x="1551" y="579"/>
                    <a:pt x="1439" y="291"/>
                    <a:pt x="1247" y="156"/>
                  </a:cubicBezTo>
                  <a:cubicBezTo>
                    <a:pt x="1032" y="18"/>
                    <a:pt x="744" y="0"/>
                    <a:pt x="493" y="100"/>
                  </a:cubicBezTo>
                  <a:cubicBezTo>
                    <a:pt x="460" y="116"/>
                    <a:pt x="429" y="135"/>
                    <a:pt x="398" y="157"/>
                  </a:cubicBezTo>
                  <a:cubicBezTo>
                    <a:pt x="258" y="258"/>
                    <a:pt x="224" y="369"/>
                    <a:pt x="163" y="524"/>
                  </a:cubicBezTo>
                  <a:cubicBezTo>
                    <a:pt x="151" y="554"/>
                    <a:pt x="133" y="585"/>
                    <a:pt x="126" y="617"/>
                  </a:cubicBezTo>
                  <a:cubicBezTo>
                    <a:pt x="119" y="652"/>
                    <a:pt x="127" y="664"/>
                    <a:pt x="134" y="682"/>
                  </a:cubicBezTo>
                  <a:cubicBezTo>
                    <a:pt x="145" y="707"/>
                    <a:pt x="144" y="723"/>
                    <a:pt x="133" y="749"/>
                  </a:cubicBezTo>
                  <a:cubicBezTo>
                    <a:pt x="97" y="826"/>
                    <a:pt x="65" y="904"/>
                    <a:pt x="20" y="977"/>
                  </a:cubicBezTo>
                  <a:cubicBezTo>
                    <a:pt x="12" y="989"/>
                    <a:pt x="2" y="1005"/>
                    <a:pt x="1" y="1022"/>
                  </a:cubicBezTo>
                  <a:cubicBezTo>
                    <a:pt x="0" y="1046"/>
                    <a:pt x="11" y="1070"/>
                    <a:pt x="35" y="1079"/>
                  </a:cubicBezTo>
                  <a:cubicBezTo>
                    <a:pt x="52" y="1085"/>
                    <a:pt x="71" y="1083"/>
                    <a:pt x="89" y="1092"/>
                  </a:cubicBezTo>
                  <a:cubicBezTo>
                    <a:pt x="130" y="1112"/>
                    <a:pt x="124" y="1148"/>
                    <a:pt x="103" y="1178"/>
                  </a:cubicBezTo>
                  <a:cubicBezTo>
                    <a:pt x="96" y="1189"/>
                    <a:pt x="89" y="1199"/>
                    <a:pt x="88" y="1208"/>
                  </a:cubicBezTo>
                  <a:cubicBezTo>
                    <a:pt x="85" y="1225"/>
                    <a:pt x="90" y="1240"/>
                    <a:pt x="113" y="1250"/>
                  </a:cubicBezTo>
                  <a:cubicBezTo>
                    <a:pt x="120" y="1254"/>
                    <a:pt x="130" y="1257"/>
                    <a:pt x="141" y="1260"/>
                  </a:cubicBezTo>
                  <a:cubicBezTo>
                    <a:pt x="131" y="1266"/>
                    <a:pt x="123" y="1272"/>
                    <a:pt x="118" y="1278"/>
                  </a:cubicBezTo>
                  <a:cubicBezTo>
                    <a:pt x="94" y="1302"/>
                    <a:pt x="114" y="1325"/>
                    <a:pt x="136" y="1339"/>
                  </a:cubicBezTo>
                  <a:cubicBezTo>
                    <a:pt x="150" y="1348"/>
                    <a:pt x="159" y="1356"/>
                    <a:pt x="151" y="1373"/>
                  </a:cubicBezTo>
                  <a:cubicBezTo>
                    <a:pt x="142" y="1393"/>
                    <a:pt x="139" y="1413"/>
                    <a:pt x="139" y="1432"/>
                  </a:cubicBezTo>
                  <a:cubicBezTo>
                    <a:pt x="140" y="1481"/>
                    <a:pt x="166" y="1527"/>
                    <a:pt x="215" y="1540"/>
                  </a:cubicBezTo>
                  <a:cubicBezTo>
                    <a:pt x="277" y="1556"/>
                    <a:pt x="371" y="1542"/>
                    <a:pt x="436" y="1546"/>
                  </a:cubicBezTo>
                  <a:cubicBezTo>
                    <a:pt x="483" y="1550"/>
                    <a:pt x="520" y="1567"/>
                    <a:pt x="541" y="1617"/>
                  </a:cubicBezTo>
                  <a:cubicBezTo>
                    <a:pt x="550" y="1639"/>
                    <a:pt x="555" y="1661"/>
                    <a:pt x="560" y="1684"/>
                  </a:cubicBezTo>
                  <a:cubicBezTo>
                    <a:pt x="577" y="1767"/>
                    <a:pt x="616" y="1806"/>
                    <a:pt x="644" y="1879"/>
                  </a:cubicBezTo>
                  <a:cubicBezTo>
                    <a:pt x="660" y="1920"/>
                    <a:pt x="660" y="1966"/>
                    <a:pt x="607" y="2015"/>
                  </a:cubicBezTo>
                  <a:cubicBezTo>
                    <a:pt x="1646" y="2015"/>
                    <a:pt x="1646" y="2015"/>
                    <a:pt x="1646" y="2015"/>
                  </a:cubicBezTo>
                  <a:cubicBezTo>
                    <a:pt x="1600" y="1886"/>
                    <a:pt x="1527" y="1803"/>
                    <a:pt x="1412" y="1674"/>
                  </a:cubicBezTo>
                  <a:close/>
                </a:path>
              </a:pathLst>
            </a:custGeom>
            <a:solidFill>
              <a:srgbClr val="A23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 flipH="1">
              <a:off x="10153584" y="755885"/>
              <a:ext cx="1644888" cy="4005184"/>
            </a:xfrm>
            <a:custGeom>
              <a:avLst/>
              <a:gdLst>
                <a:gd name="T0" fmla="*/ 812 w 812"/>
                <a:gd name="T1" fmla="*/ 0 h 1978"/>
                <a:gd name="T2" fmla="*/ 493 w 812"/>
                <a:gd name="T3" fmla="*/ 63 h 1978"/>
                <a:gd name="T4" fmla="*/ 398 w 812"/>
                <a:gd name="T5" fmla="*/ 120 h 1978"/>
                <a:gd name="T6" fmla="*/ 163 w 812"/>
                <a:gd name="T7" fmla="*/ 487 h 1978"/>
                <a:gd name="T8" fmla="*/ 126 w 812"/>
                <a:gd name="T9" fmla="*/ 580 h 1978"/>
                <a:gd name="T10" fmla="*/ 134 w 812"/>
                <a:gd name="T11" fmla="*/ 645 h 1978"/>
                <a:gd name="T12" fmla="*/ 133 w 812"/>
                <a:gd name="T13" fmla="*/ 712 h 1978"/>
                <a:gd name="T14" fmla="*/ 20 w 812"/>
                <a:gd name="T15" fmla="*/ 940 h 1978"/>
                <a:gd name="T16" fmla="*/ 1 w 812"/>
                <a:gd name="T17" fmla="*/ 985 h 1978"/>
                <a:gd name="T18" fmla="*/ 35 w 812"/>
                <a:gd name="T19" fmla="*/ 1042 h 1978"/>
                <a:gd name="T20" fmla="*/ 89 w 812"/>
                <a:gd name="T21" fmla="*/ 1055 h 1978"/>
                <a:gd name="T22" fmla="*/ 103 w 812"/>
                <a:gd name="T23" fmla="*/ 1141 h 1978"/>
                <a:gd name="T24" fmla="*/ 88 w 812"/>
                <a:gd name="T25" fmla="*/ 1171 h 1978"/>
                <a:gd name="T26" fmla="*/ 113 w 812"/>
                <a:gd name="T27" fmla="*/ 1213 h 1978"/>
                <a:gd name="T28" fmla="*/ 141 w 812"/>
                <a:gd name="T29" fmla="*/ 1223 h 1978"/>
                <a:gd name="T30" fmla="*/ 118 w 812"/>
                <a:gd name="T31" fmla="*/ 1241 h 1978"/>
                <a:gd name="T32" fmla="*/ 136 w 812"/>
                <a:gd name="T33" fmla="*/ 1302 h 1978"/>
                <a:gd name="T34" fmla="*/ 151 w 812"/>
                <a:gd name="T35" fmla="*/ 1336 h 1978"/>
                <a:gd name="T36" fmla="*/ 139 w 812"/>
                <a:gd name="T37" fmla="*/ 1395 h 1978"/>
                <a:gd name="T38" fmla="*/ 215 w 812"/>
                <a:gd name="T39" fmla="*/ 1503 h 1978"/>
                <a:gd name="T40" fmla="*/ 436 w 812"/>
                <a:gd name="T41" fmla="*/ 1509 h 1978"/>
                <a:gd name="T42" fmla="*/ 541 w 812"/>
                <a:gd name="T43" fmla="*/ 1580 h 1978"/>
                <a:gd name="T44" fmla="*/ 560 w 812"/>
                <a:gd name="T45" fmla="*/ 1647 h 1978"/>
                <a:gd name="T46" fmla="*/ 644 w 812"/>
                <a:gd name="T47" fmla="*/ 1842 h 1978"/>
                <a:gd name="T48" fmla="*/ 607 w 812"/>
                <a:gd name="T49" fmla="*/ 1978 h 1978"/>
                <a:gd name="T50" fmla="*/ 812 w 812"/>
                <a:gd name="T51" fmla="*/ 1978 h 1978"/>
                <a:gd name="T52" fmla="*/ 812 w 812"/>
                <a:gd name="T53" fmla="*/ 0 h 1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2" h="1978">
                  <a:moveTo>
                    <a:pt x="812" y="0"/>
                  </a:moveTo>
                  <a:cubicBezTo>
                    <a:pt x="704" y="1"/>
                    <a:pt x="596" y="22"/>
                    <a:pt x="493" y="63"/>
                  </a:cubicBezTo>
                  <a:cubicBezTo>
                    <a:pt x="460" y="79"/>
                    <a:pt x="429" y="98"/>
                    <a:pt x="398" y="120"/>
                  </a:cubicBezTo>
                  <a:cubicBezTo>
                    <a:pt x="258" y="221"/>
                    <a:pt x="224" y="332"/>
                    <a:pt x="163" y="487"/>
                  </a:cubicBezTo>
                  <a:cubicBezTo>
                    <a:pt x="151" y="517"/>
                    <a:pt x="133" y="548"/>
                    <a:pt x="126" y="580"/>
                  </a:cubicBezTo>
                  <a:cubicBezTo>
                    <a:pt x="119" y="615"/>
                    <a:pt x="127" y="627"/>
                    <a:pt x="134" y="645"/>
                  </a:cubicBezTo>
                  <a:cubicBezTo>
                    <a:pt x="145" y="670"/>
                    <a:pt x="144" y="686"/>
                    <a:pt x="133" y="712"/>
                  </a:cubicBezTo>
                  <a:cubicBezTo>
                    <a:pt x="97" y="789"/>
                    <a:pt x="65" y="867"/>
                    <a:pt x="20" y="940"/>
                  </a:cubicBezTo>
                  <a:cubicBezTo>
                    <a:pt x="12" y="952"/>
                    <a:pt x="2" y="968"/>
                    <a:pt x="1" y="985"/>
                  </a:cubicBezTo>
                  <a:cubicBezTo>
                    <a:pt x="0" y="1009"/>
                    <a:pt x="11" y="1033"/>
                    <a:pt x="35" y="1042"/>
                  </a:cubicBezTo>
                  <a:cubicBezTo>
                    <a:pt x="52" y="1048"/>
                    <a:pt x="71" y="1046"/>
                    <a:pt x="89" y="1055"/>
                  </a:cubicBezTo>
                  <a:cubicBezTo>
                    <a:pt x="130" y="1075"/>
                    <a:pt x="124" y="1111"/>
                    <a:pt x="103" y="1141"/>
                  </a:cubicBezTo>
                  <a:cubicBezTo>
                    <a:pt x="96" y="1152"/>
                    <a:pt x="89" y="1162"/>
                    <a:pt x="88" y="1171"/>
                  </a:cubicBezTo>
                  <a:cubicBezTo>
                    <a:pt x="85" y="1188"/>
                    <a:pt x="90" y="1203"/>
                    <a:pt x="113" y="1213"/>
                  </a:cubicBezTo>
                  <a:cubicBezTo>
                    <a:pt x="120" y="1217"/>
                    <a:pt x="130" y="1220"/>
                    <a:pt x="141" y="1223"/>
                  </a:cubicBezTo>
                  <a:cubicBezTo>
                    <a:pt x="131" y="1229"/>
                    <a:pt x="123" y="1235"/>
                    <a:pt x="118" y="1241"/>
                  </a:cubicBezTo>
                  <a:cubicBezTo>
                    <a:pt x="94" y="1265"/>
                    <a:pt x="114" y="1288"/>
                    <a:pt x="136" y="1302"/>
                  </a:cubicBezTo>
                  <a:cubicBezTo>
                    <a:pt x="150" y="1311"/>
                    <a:pt x="159" y="1319"/>
                    <a:pt x="151" y="1336"/>
                  </a:cubicBezTo>
                  <a:cubicBezTo>
                    <a:pt x="142" y="1356"/>
                    <a:pt x="139" y="1376"/>
                    <a:pt x="139" y="1395"/>
                  </a:cubicBezTo>
                  <a:cubicBezTo>
                    <a:pt x="140" y="1444"/>
                    <a:pt x="166" y="1490"/>
                    <a:pt x="215" y="1503"/>
                  </a:cubicBezTo>
                  <a:cubicBezTo>
                    <a:pt x="277" y="1519"/>
                    <a:pt x="371" y="1505"/>
                    <a:pt x="436" y="1509"/>
                  </a:cubicBezTo>
                  <a:cubicBezTo>
                    <a:pt x="483" y="1513"/>
                    <a:pt x="520" y="1530"/>
                    <a:pt x="541" y="1580"/>
                  </a:cubicBezTo>
                  <a:cubicBezTo>
                    <a:pt x="550" y="1602"/>
                    <a:pt x="555" y="1624"/>
                    <a:pt x="560" y="1647"/>
                  </a:cubicBezTo>
                  <a:cubicBezTo>
                    <a:pt x="577" y="1730"/>
                    <a:pt x="616" y="1769"/>
                    <a:pt x="644" y="1842"/>
                  </a:cubicBezTo>
                  <a:cubicBezTo>
                    <a:pt x="660" y="1883"/>
                    <a:pt x="660" y="1929"/>
                    <a:pt x="607" y="1978"/>
                  </a:cubicBezTo>
                  <a:cubicBezTo>
                    <a:pt x="812" y="1978"/>
                    <a:pt x="812" y="1978"/>
                    <a:pt x="812" y="1978"/>
                  </a:cubicBezTo>
                  <a:cubicBezTo>
                    <a:pt x="812" y="0"/>
                    <a:pt x="812" y="0"/>
                    <a:pt x="812" y="0"/>
                  </a:cubicBez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7"/>
            <p:cNvSpPr>
              <a:spLocks/>
            </p:cNvSpPr>
            <p:nvPr/>
          </p:nvSpPr>
          <p:spPr bwMode="auto">
            <a:xfrm flipH="1">
              <a:off x="8649852" y="680822"/>
              <a:ext cx="3038640" cy="1867295"/>
            </a:xfrm>
            <a:custGeom>
              <a:avLst/>
              <a:gdLst>
                <a:gd name="T0" fmla="*/ 1466 w 1500"/>
                <a:gd name="T1" fmla="*/ 922 h 922"/>
                <a:gd name="T2" fmla="*/ 1485 w 1500"/>
                <a:gd name="T3" fmla="*/ 808 h 922"/>
                <a:gd name="T4" fmla="*/ 1196 w 1500"/>
                <a:gd name="T5" fmla="*/ 156 h 922"/>
                <a:gd name="T6" fmla="*/ 442 w 1500"/>
                <a:gd name="T7" fmla="*/ 100 h 922"/>
                <a:gd name="T8" fmla="*/ 347 w 1500"/>
                <a:gd name="T9" fmla="*/ 157 h 922"/>
                <a:gd name="T10" fmla="*/ 112 w 1500"/>
                <a:gd name="T11" fmla="*/ 524 h 922"/>
                <a:gd name="T12" fmla="*/ 75 w 1500"/>
                <a:gd name="T13" fmla="*/ 617 h 922"/>
                <a:gd name="T14" fmla="*/ 83 w 1500"/>
                <a:gd name="T15" fmla="*/ 682 h 922"/>
                <a:gd name="T16" fmla="*/ 82 w 1500"/>
                <a:gd name="T17" fmla="*/ 749 h 922"/>
                <a:gd name="T18" fmla="*/ 0 w 1500"/>
                <a:gd name="T19" fmla="*/ 922 h 922"/>
                <a:gd name="T20" fmla="*/ 1466 w 1500"/>
                <a:gd name="T21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0" h="922">
                  <a:moveTo>
                    <a:pt x="1466" y="922"/>
                  </a:moveTo>
                  <a:cubicBezTo>
                    <a:pt x="1476" y="885"/>
                    <a:pt x="1483" y="847"/>
                    <a:pt x="1485" y="808"/>
                  </a:cubicBezTo>
                  <a:cubicBezTo>
                    <a:pt x="1500" y="579"/>
                    <a:pt x="1388" y="291"/>
                    <a:pt x="1196" y="156"/>
                  </a:cubicBezTo>
                  <a:cubicBezTo>
                    <a:pt x="981" y="18"/>
                    <a:pt x="693" y="0"/>
                    <a:pt x="442" y="100"/>
                  </a:cubicBezTo>
                  <a:cubicBezTo>
                    <a:pt x="409" y="116"/>
                    <a:pt x="378" y="135"/>
                    <a:pt x="347" y="157"/>
                  </a:cubicBezTo>
                  <a:cubicBezTo>
                    <a:pt x="207" y="258"/>
                    <a:pt x="173" y="369"/>
                    <a:pt x="112" y="524"/>
                  </a:cubicBezTo>
                  <a:cubicBezTo>
                    <a:pt x="100" y="554"/>
                    <a:pt x="82" y="585"/>
                    <a:pt x="75" y="617"/>
                  </a:cubicBezTo>
                  <a:cubicBezTo>
                    <a:pt x="68" y="652"/>
                    <a:pt x="76" y="664"/>
                    <a:pt x="83" y="682"/>
                  </a:cubicBezTo>
                  <a:cubicBezTo>
                    <a:pt x="94" y="707"/>
                    <a:pt x="93" y="723"/>
                    <a:pt x="82" y="749"/>
                  </a:cubicBezTo>
                  <a:cubicBezTo>
                    <a:pt x="55" y="807"/>
                    <a:pt x="30" y="866"/>
                    <a:pt x="0" y="922"/>
                  </a:cubicBezTo>
                  <a:cubicBezTo>
                    <a:pt x="1466" y="922"/>
                    <a:pt x="1466" y="922"/>
                    <a:pt x="1466" y="922"/>
                  </a:cubicBezTo>
                  <a:close/>
                </a:path>
              </a:pathLst>
            </a:custGeom>
            <a:solidFill>
              <a:srgbClr val="E7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 flipH="1">
              <a:off x="10201256" y="766479"/>
              <a:ext cx="1542024" cy="1792232"/>
            </a:xfrm>
            <a:custGeom>
              <a:avLst/>
              <a:gdLst>
                <a:gd name="T0" fmla="*/ 761 w 761"/>
                <a:gd name="T1" fmla="*/ 0 h 885"/>
                <a:gd name="T2" fmla="*/ 442 w 761"/>
                <a:gd name="T3" fmla="*/ 63 h 885"/>
                <a:gd name="T4" fmla="*/ 347 w 761"/>
                <a:gd name="T5" fmla="*/ 120 h 885"/>
                <a:gd name="T6" fmla="*/ 112 w 761"/>
                <a:gd name="T7" fmla="*/ 487 h 885"/>
                <a:gd name="T8" fmla="*/ 75 w 761"/>
                <a:gd name="T9" fmla="*/ 580 h 885"/>
                <a:gd name="T10" fmla="*/ 83 w 761"/>
                <a:gd name="T11" fmla="*/ 645 h 885"/>
                <a:gd name="T12" fmla="*/ 82 w 761"/>
                <a:gd name="T13" fmla="*/ 712 h 885"/>
                <a:gd name="T14" fmla="*/ 0 w 761"/>
                <a:gd name="T15" fmla="*/ 885 h 885"/>
                <a:gd name="T16" fmla="*/ 761 w 761"/>
                <a:gd name="T17" fmla="*/ 885 h 885"/>
                <a:gd name="T18" fmla="*/ 761 w 761"/>
                <a:gd name="T19" fmla="*/ 0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1" h="885">
                  <a:moveTo>
                    <a:pt x="761" y="0"/>
                  </a:moveTo>
                  <a:cubicBezTo>
                    <a:pt x="653" y="1"/>
                    <a:pt x="545" y="22"/>
                    <a:pt x="442" y="63"/>
                  </a:cubicBezTo>
                  <a:cubicBezTo>
                    <a:pt x="409" y="79"/>
                    <a:pt x="378" y="98"/>
                    <a:pt x="347" y="120"/>
                  </a:cubicBezTo>
                  <a:cubicBezTo>
                    <a:pt x="207" y="221"/>
                    <a:pt x="173" y="332"/>
                    <a:pt x="112" y="487"/>
                  </a:cubicBezTo>
                  <a:cubicBezTo>
                    <a:pt x="100" y="517"/>
                    <a:pt x="82" y="548"/>
                    <a:pt x="75" y="580"/>
                  </a:cubicBezTo>
                  <a:cubicBezTo>
                    <a:pt x="68" y="615"/>
                    <a:pt x="76" y="627"/>
                    <a:pt x="83" y="645"/>
                  </a:cubicBezTo>
                  <a:cubicBezTo>
                    <a:pt x="94" y="670"/>
                    <a:pt x="93" y="686"/>
                    <a:pt x="82" y="712"/>
                  </a:cubicBezTo>
                  <a:cubicBezTo>
                    <a:pt x="55" y="770"/>
                    <a:pt x="30" y="829"/>
                    <a:pt x="0" y="885"/>
                  </a:cubicBezTo>
                  <a:cubicBezTo>
                    <a:pt x="761" y="885"/>
                    <a:pt x="761" y="885"/>
                    <a:pt x="761" y="885"/>
                  </a:cubicBezTo>
                  <a:cubicBezTo>
                    <a:pt x="761" y="0"/>
                    <a:pt x="761" y="0"/>
                    <a:pt x="761" y="0"/>
                  </a:cubicBezTo>
                  <a:close/>
                </a:path>
              </a:pathLst>
            </a:custGeom>
            <a:solidFill>
              <a:srgbClr val="00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9"/>
            <p:cNvSpPr>
              <a:spLocks/>
            </p:cNvSpPr>
            <p:nvPr/>
          </p:nvSpPr>
          <p:spPr bwMode="auto">
            <a:xfrm>
              <a:off x="9743190" y="1928157"/>
              <a:ext cx="151978" cy="504123"/>
            </a:xfrm>
            <a:custGeom>
              <a:avLst/>
              <a:gdLst>
                <a:gd name="T0" fmla="*/ 164 w 164"/>
                <a:gd name="T1" fmla="*/ 0 h 544"/>
                <a:gd name="T2" fmla="*/ 164 w 164"/>
                <a:gd name="T3" fmla="*/ 544 h 544"/>
                <a:gd name="T4" fmla="*/ 72 w 164"/>
                <a:gd name="T5" fmla="*/ 544 h 544"/>
                <a:gd name="T6" fmla="*/ 72 w 164"/>
                <a:gd name="T7" fmla="*/ 75 h 544"/>
                <a:gd name="T8" fmla="*/ 41 w 164"/>
                <a:gd name="T9" fmla="*/ 134 h 544"/>
                <a:gd name="T10" fmla="*/ 0 w 164"/>
                <a:gd name="T11" fmla="*/ 110 h 544"/>
                <a:gd name="T12" fmla="*/ 63 w 164"/>
                <a:gd name="T13" fmla="*/ 0 h 544"/>
                <a:gd name="T14" fmla="*/ 164 w 164"/>
                <a:gd name="T15" fmla="*/ 0 h 544"/>
                <a:gd name="T16" fmla="*/ 164 w 164"/>
                <a:gd name="T17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44">
                  <a:moveTo>
                    <a:pt x="164" y="0"/>
                  </a:moveTo>
                  <a:lnTo>
                    <a:pt x="164" y="544"/>
                  </a:lnTo>
                  <a:lnTo>
                    <a:pt x="72" y="544"/>
                  </a:lnTo>
                  <a:lnTo>
                    <a:pt x="72" y="75"/>
                  </a:lnTo>
                  <a:lnTo>
                    <a:pt x="41" y="134"/>
                  </a:lnTo>
                  <a:lnTo>
                    <a:pt x="0" y="110"/>
                  </a:lnTo>
                  <a:lnTo>
                    <a:pt x="63" y="0"/>
                  </a:lnTo>
                  <a:lnTo>
                    <a:pt x="164" y="0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>
              <a:off x="10194492" y="1928157"/>
              <a:ext cx="223334" cy="504123"/>
            </a:xfrm>
            <a:custGeom>
              <a:avLst/>
              <a:gdLst>
                <a:gd name="T0" fmla="*/ 105 w 110"/>
                <a:gd name="T1" fmla="*/ 98 h 249"/>
                <a:gd name="T2" fmla="*/ 110 w 110"/>
                <a:gd name="T3" fmla="*/ 79 h 249"/>
                <a:gd name="T4" fmla="*/ 110 w 110"/>
                <a:gd name="T5" fmla="*/ 38 h 249"/>
                <a:gd name="T6" fmla="*/ 99 w 110"/>
                <a:gd name="T7" fmla="*/ 11 h 249"/>
                <a:gd name="T8" fmla="*/ 72 w 110"/>
                <a:gd name="T9" fmla="*/ 0 h 249"/>
                <a:gd name="T10" fmla="*/ 38 w 110"/>
                <a:gd name="T11" fmla="*/ 0 h 249"/>
                <a:gd name="T12" fmla="*/ 11 w 110"/>
                <a:gd name="T13" fmla="*/ 11 h 249"/>
                <a:gd name="T14" fmla="*/ 0 w 110"/>
                <a:gd name="T15" fmla="*/ 38 h 249"/>
                <a:gd name="T16" fmla="*/ 0 w 110"/>
                <a:gd name="T17" fmla="*/ 70 h 249"/>
                <a:gd name="T18" fmla="*/ 41 w 110"/>
                <a:gd name="T19" fmla="*/ 70 h 249"/>
                <a:gd name="T20" fmla="*/ 41 w 110"/>
                <a:gd name="T21" fmla="*/ 35 h 249"/>
                <a:gd name="T22" fmla="*/ 69 w 110"/>
                <a:gd name="T23" fmla="*/ 35 h 249"/>
                <a:gd name="T24" fmla="*/ 69 w 110"/>
                <a:gd name="T25" fmla="*/ 91 h 249"/>
                <a:gd name="T26" fmla="*/ 0 w 110"/>
                <a:gd name="T27" fmla="*/ 215 h 249"/>
                <a:gd name="T28" fmla="*/ 0 w 110"/>
                <a:gd name="T29" fmla="*/ 249 h 249"/>
                <a:gd name="T30" fmla="*/ 110 w 110"/>
                <a:gd name="T31" fmla="*/ 249 h 249"/>
                <a:gd name="T32" fmla="*/ 110 w 110"/>
                <a:gd name="T33" fmla="*/ 215 h 249"/>
                <a:gd name="T34" fmla="*/ 40 w 110"/>
                <a:gd name="T35" fmla="*/ 215 h 249"/>
                <a:gd name="T36" fmla="*/ 105 w 110"/>
                <a:gd name="T37" fmla="*/ 9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249">
                  <a:moveTo>
                    <a:pt x="105" y="98"/>
                  </a:moveTo>
                  <a:cubicBezTo>
                    <a:pt x="109" y="92"/>
                    <a:pt x="110" y="86"/>
                    <a:pt x="110" y="7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28"/>
                    <a:pt x="107" y="19"/>
                    <a:pt x="99" y="11"/>
                  </a:cubicBezTo>
                  <a:cubicBezTo>
                    <a:pt x="92" y="4"/>
                    <a:pt x="83" y="0"/>
                    <a:pt x="7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19" y="4"/>
                    <a:pt x="11" y="11"/>
                  </a:cubicBezTo>
                  <a:cubicBezTo>
                    <a:pt x="4" y="19"/>
                    <a:pt x="0" y="28"/>
                    <a:pt x="0" y="3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10" y="249"/>
                    <a:pt x="110" y="249"/>
                    <a:pt x="110" y="249"/>
                  </a:cubicBezTo>
                  <a:cubicBezTo>
                    <a:pt x="110" y="215"/>
                    <a:pt x="110" y="215"/>
                    <a:pt x="110" y="215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105" y="98"/>
                    <a:pt x="105" y="98"/>
                    <a:pt x="105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>
              <a:off x="9738557" y="2663027"/>
              <a:ext cx="225188" cy="506904"/>
            </a:xfrm>
            <a:custGeom>
              <a:avLst/>
              <a:gdLst>
                <a:gd name="T0" fmla="*/ 73 w 111"/>
                <a:gd name="T1" fmla="*/ 0 h 250"/>
                <a:gd name="T2" fmla="*/ 100 w 111"/>
                <a:gd name="T3" fmla="*/ 11 h 250"/>
                <a:gd name="T4" fmla="*/ 111 w 111"/>
                <a:gd name="T5" fmla="*/ 38 h 250"/>
                <a:gd name="T6" fmla="*/ 111 w 111"/>
                <a:gd name="T7" fmla="*/ 91 h 250"/>
                <a:gd name="T8" fmla="*/ 105 w 111"/>
                <a:gd name="T9" fmla="*/ 111 h 250"/>
                <a:gd name="T10" fmla="*/ 90 w 111"/>
                <a:gd name="T11" fmla="*/ 125 h 250"/>
                <a:gd name="T12" fmla="*/ 105 w 111"/>
                <a:gd name="T13" fmla="*/ 139 h 250"/>
                <a:gd name="T14" fmla="*/ 111 w 111"/>
                <a:gd name="T15" fmla="*/ 159 h 250"/>
                <a:gd name="T16" fmla="*/ 111 w 111"/>
                <a:gd name="T17" fmla="*/ 211 h 250"/>
                <a:gd name="T18" fmla="*/ 100 w 111"/>
                <a:gd name="T19" fmla="*/ 238 h 250"/>
                <a:gd name="T20" fmla="*/ 73 w 111"/>
                <a:gd name="T21" fmla="*/ 250 h 250"/>
                <a:gd name="T22" fmla="*/ 38 w 111"/>
                <a:gd name="T23" fmla="*/ 250 h 250"/>
                <a:gd name="T24" fmla="*/ 12 w 111"/>
                <a:gd name="T25" fmla="*/ 238 h 250"/>
                <a:gd name="T26" fmla="*/ 0 w 111"/>
                <a:gd name="T27" fmla="*/ 211 h 250"/>
                <a:gd name="T28" fmla="*/ 0 w 111"/>
                <a:gd name="T29" fmla="*/ 180 h 250"/>
                <a:gd name="T30" fmla="*/ 41 w 111"/>
                <a:gd name="T31" fmla="*/ 180 h 250"/>
                <a:gd name="T32" fmla="*/ 41 w 111"/>
                <a:gd name="T33" fmla="*/ 215 h 250"/>
                <a:gd name="T34" fmla="*/ 70 w 111"/>
                <a:gd name="T35" fmla="*/ 215 h 250"/>
                <a:gd name="T36" fmla="*/ 70 w 111"/>
                <a:gd name="T37" fmla="*/ 142 h 250"/>
                <a:gd name="T38" fmla="*/ 41 w 111"/>
                <a:gd name="T39" fmla="*/ 142 h 250"/>
                <a:gd name="T40" fmla="*/ 41 w 111"/>
                <a:gd name="T41" fmla="*/ 107 h 250"/>
                <a:gd name="T42" fmla="*/ 70 w 111"/>
                <a:gd name="T43" fmla="*/ 107 h 250"/>
                <a:gd name="T44" fmla="*/ 70 w 111"/>
                <a:gd name="T45" fmla="*/ 35 h 250"/>
                <a:gd name="T46" fmla="*/ 41 w 111"/>
                <a:gd name="T47" fmla="*/ 35 h 250"/>
                <a:gd name="T48" fmla="*/ 41 w 111"/>
                <a:gd name="T49" fmla="*/ 70 h 250"/>
                <a:gd name="T50" fmla="*/ 0 w 111"/>
                <a:gd name="T51" fmla="*/ 70 h 250"/>
                <a:gd name="T52" fmla="*/ 0 w 111"/>
                <a:gd name="T53" fmla="*/ 38 h 250"/>
                <a:gd name="T54" fmla="*/ 12 w 111"/>
                <a:gd name="T55" fmla="*/ 11 h 250"/>
                <a:gd name="T56" fmla="*/ 38 w 111"/>
                <a:gd name="T57" fmla="*/ 0 h 250"/>
                <a:gd name="T58" fmla="*/ 73 w 111"/>
                <a:gd name="T5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1" h="250">
                  <a:moveTo>
                    <a:pt x="73" y="0"/>
                  </a:moveTo>
                  <a:cubicBezTo>
                    <a:pt x="83" y="0"/>
                    <a:pt x="92" y="4"/>
                    <a:pt x="100" y="11"/>
                  </a:cubicBezTo>
                  <a:cubicBezTo>
                    <a:pt x="107" y="19"/>
                    <a:pt x="111" y="28"/>
                    <a:pt x="111" y="38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1" y="98"/>
                    <a:pt x="109" y="105"/>
                    <a:pt x="105" y="111"/>
                  </a:cubicBezTo>
                  <a:cubicBezTo>
                    <a:pt x="101" y="117"/>
                    <a:pt x="96" y="122"/>
                    <a:pt x="90" y="125"/>
                  </a:cubicBezTo>
                  <a:cubicBezTo>
                    <a:pt x="96" y="128"/>
                    <a:pt x="101" y="133"/>
                    <a:pt x="105" y="139"/>
                  </a:cubicBezTo>
                  <a:cubicBezTo>
                    <a:pt x="109" y="145"/>
                    <a:pt x="111" y="152"/>
                    <a:pt x="111" y="159"/>
                  </a:cubicBezTo>
                  <a:cubicBezTo>
                    <a:pt x="111" y="211"/>
                    <a:pt x="111" y="211"/>
                    <a:pt x="111" y="211"/>
                  </a:cubicBezTo>
                  <a:cubicBezTo>
                    <a:pt x="111" y="222"/>
                    <a:pt x="107" y="231"/>
                    <a:pt x="100" y="238"/>
                  </a:cubicBezTo>
                  <a:cubicBezTo>
                    <a:pt x="92" y="246"/>
                    <a:pt x="83" y="250"/>
                    <a:pt x="73" y="250"/>
                  </a:cubicBezTo>
                  <a:cubicBezTo>
                    <a:pt x="38" y="250"/>
                    <a:pt x="38" y="250"/>
                    <a:pt x="38" y="250"/>
                  </a:cubicBezTo>
                  <a:cubicBezTo>
                    <a:pt x="28" y="250"/>
                    <a:pt x="19" y="246"/>
                    <a:pt x="12" y="238"/>
                  </a:cubicBezTo>
                  <a:cubicBezTo>
                    <a:pt x="4" y="231"/>
                    <a:pt x="0" y="222"/>
                    <a:pt x="0" y="211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41" y="180"/>
                    <a:pt x="41" y="180"/>
                    <a:pt x="41" y="180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41" y="142"/>
                    <a:pt x="41" y="142"/>
                    <a:pt x="41" y="142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73" y="0"/>
                    <a:pt x="73" y="0"/>
                    <a:pt x="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2"/>
            <p:cNvSpPr>
              <a:spLocks noEditPoints="1"/>
            </p:cNvSpPr>
            <p:nvPr/>
          </p:nvSpPr>
          <p:spPr bwMode="auto">
            <a:xfrm>
              <a:off x="10194492" y="2663027"/>
              <a:ext cx="257622" cy="505050"/>
            </a:xfrm>
            <a:custGeom>
              <a:avLst/>
              <a:gdLst>
                <a:gd name="T0" fmla="*/ 241 w 278"/>
                <a:gd name="T1" fmla="*/ 0 h 545"/>
                <a:gd name="T2" fmla="*/ 241 w 278"/>
                <a:gd name="T3" fmla="*/ 317 h 545"/>
                <a:gd name="T4" fmla="*/ 278 w 278"/>
                <a:gd name="T5" fmla="*/ 317 h 545"/>
                <a:gd name="T6" fmla="*/ 278 w 278"/>
                <a:gd name="T7" fmla="*/ 394 h 545"/>
                <a:gd name="T8" fmla="*/ 241 w 278"/>
                <a:gd name="T9" fmla="*/ 394 h 545"/>
                <a:gd name="T10" fmla="*/ 241 w 278"/>
                <a:gd name="T11" fmla="*/ 545 h 545"/>
                <a:gd name="T12" fmla="*/ 151 w 278"/>
                <a:gd name="T13" fmla="*/ 545 h 545"/>
                <a:gd name="T14" fmla="*/ 151 w 278"/>
                <a:gd name="T15" fmla="*/ 394 h 545"/>
                <a:gd name="T16" fmla="*/ 0 w 278"/>
                <a:gd name="T17" fmla="*/ 394 h 545"/>
                <a:gd name="T18" fmla="*/ 0 w 278"/>
                <a:gd name="T19" fmla="*/ 317 h 545"/>
                <a:gd name="T20" fmla="*/ 97 w 278"/>
                <a:gd name="T21" fmla="*/ 0 h 545"/>
                <a:gd name="T22" fmla="*/ 241 w 278"/>
                <a:gd name="T23" fmla="*/ 0 h 545"/>
                <a:gd name="T24" fmla="*/ 241 w 278"/>
                <a:gd name="T25" fmla="*/ 0 h 545"/>
                <a:gd name="T26" fmla="*/ 151 w 278"/>
                <a:gd name="T27" fmla="*/ 317 h 545"/>
                <a:gd name="T28" fmla="*/ 151 w 278"/>
                <a:gd name="T29" fmla="*/ 68 h 545"/>
                <a:gd name="T30" fmla="*/ 79 w 278"/>
                <a:gd name="T31" fmla="*/ 317 h 545"/>
                <a:gd name="T32" fmla="*/ 151 w 278"/>
                <a:gd name="T33" fmla="*/ 317 h 545"/>
                <a:gd name="T34" fmla="*/ 151 w 278"/>
                <a:gd name="T35" fmla="*/ 317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545">
                  <a:moveTo>
                    <a:pt x="241" y="0"/>
                  </a:moveTo>
                  <a:lnTo>
                    <a:pt x="241" y="317"/>
                  </a:lnTo>
                  <a:lnTo>
                    <a:pt x="278" y="317"/>
                  </a:lnTo>
                  <a:lnTo>
                    <a:pt x="278" y="394"/>
                  </a:lnTo>
                  <a:lnTo>
                    <a:pt x="241" y="394"/>
                  </a:lnTo>
                  <a:lnTo>
                    <a:pt x="241" y="545"/>
                  </a:lnTo>
                  <a:lnTo>
                    <a:pt x="151" y="545"/>
                  </a:lnTo>
                  <a:lnTo>
                    <a:pt x="151" y="394"/>
                  </a:lnTo>
                  <a:lnTo>
                    <a:pt x="0" y="394"/>
                  </a:lnTo>
                  <a:lnTo>
                    <a:pt x="0" y="317"/>
                  </a:lnTo>
                  <a:lnTo>
                    <a:pt x="97" y="0"/>
                  </a:lnTo>
                  <a:lnTo>
                    <a:pt x="241" y="0"/>
                  </a:lnTo>
                  <a:lnTo>
                    <a:pt x="241" y="0"/>
                  </a:lnTo>
                  <a:close/>
                  <a:moveTo>
                    <a:pt x="151" y="317"/>
                  </a:moveTo>
                  <a:lnTo>
                    <a:pt x="151" y="68"/>
                  </a:lnTo>
                  <a:lnTo>
                    <a:pt x="79" y="317"/>
                  </a:lnTo>
                  <a:lnTo>
                    <a:pt x="151" y="317"/>
                  </a:lnTo>
                  <a:lnTo>
                    <a:pt x="151" y="3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4"/>
            <p:cNvSpPr>
              <a:spLocks noEditPoints="1"/>
            </p:cNvSpPr>
            <p:nvPr/>
          </p:nvSpPr>
          <p:spPr bwMode="auto">
            <a:xfrm>
              <a:off x="9719096" y="1495389"/>
              <a:ext cx="265035" cy="305810"/>
            </a:xfrm>
            <a:custGeom>
              <a:avLst/>
              <a:gdLst>
                <a:gd name="T0" fmla="*/ 83 w 131"/>
                <a:gd name="T1" fmla="*/ 130 h 151"/>
                <a:gd name="T2" fmla="*/ 86 w 131"/>
                <a:gd name="T3" fmla="*/ 136 h 151"/>
                <a:gd name="T4" fmla="*/ 48 w 131"/>
                <a:gd name="T5" fmla="*/ 138 h 151"/>
                <a:gd name="T6" fmla="*/ 45 w 131"/>
                <a:gd name="T7" fmla="*/ 132 h 151"/>
                <a:gd name="T8" fmla="*/ 48 w 131"/>
                <a:gd name="T9" fmla="*/ 130 h 151"/>
                <a:gd name="T10" fmla="*/ 78 w 131"/>
                <a:gd name="T11" fmla="*/ 147 h 151"/>
                <a:gd name="T12" fmla="*/ 57 w 131"/>
                <a:gd name="T13" fmla="*/ 151 h 151"/>
                <a:gd name="T14" fmla="*/ 52 w 131"/>
                <a:gd name="T15" fmla="*/ 143 h 151"/>
                <a:gd name="T16" fmla="*/ 65 w 131"/>
                <a:gd name="T17" fmla="*/ 34 h 151"/>
                <a:gd name="T18" fmla="*/ 82 w 131"/>
                <a:gd name="T19" fmla="*/ 125 h 151"/>
                <a:gd name="T20" fmla="*/ 31 w 131"/>
                <a:gd name="T21" fmla="*/ 68 h 151"/>
                <a:gd name="T22" fmla="*/ 65 w 131"/>
                <a:gd name="T23" fmla="*/ 34 h 151"/>
                <a:gd name="T24" fmla="*/ 72 w 131"/>
                <a:gd name="T25" fmla="*/ 41 h 151"/>
                <a:gd name="T26" fmla="*/ 79 w 131"/>
                <a:gd name="T27" fmla="*/ 45 h 151"/>
                <a:gd name="T28" fmla="*/ 71 w 131"/>
                <a:gd name="T29" fmla="*/ 43 h 151"/>
                <a:gd name="T30" fmla="*/ 50 w 131"/>
                <a:gd name="T31" fmla="*/ 53 h 151"/>
                <a:gd name="T32" fmla="*/ 42 w 131"/>
                <a:gd name="T33" fmla="*/ 68 h 151"/>
                <a:gd name="T34" fmla="*/ 40 w 131"/>
                <a:gd name="T35" fmla="*/ 81 h 151"/>
                <a:gd name="T36" fmla="*/ 38 w 131"/>
                <a:gd name="T37" fmla="*/ 74 h 151"/>
                <a:gd name="T38" fmla="*/ 38 w 131"/>
                <a:gd name="T39" fmla="*/ 60 h 151"/>
                <a:gd name="T40" fmla="*/ 47 w 131"/>
                <a:gd name="T41" fmla="*/ 47 h 151"/>
                <a:gd name="T42" fmla="*/ 65 w 131"/>
                <a:gd name="T43" fmla="*/ 40 h 151"/>
                <a:gd name="T44" fmla="*/ 70 w 131"/>
                <a:gd name="T45" fmla="*/ 40 h 151"/>
                <a:gd name="T46" fmla="*/ 70 w 131"/>
                <a:gd name="T47" fmla="*/ 0 h 151"/>
                <a:gd name="T48" fmla="*/ 66 w 131"/>
                <a:gd name="T49" fmla="*/ 23 h 151"/>
                <a:gd name="T50" fmla="*/ 62 w 131"/>
                <a:gd name="T51" fmla="*/ 0 h 151"/>
                <a:gd name="T52" fmla="*/ 115 w 131"/>
                <a:gd name="T53" fmla="*/ 22 h 151"/>
                <a:gd name="T54" fmla="*/ 93 w 131"/>
                <a:gd name="T55" fmla="*/ 32 h 151"/>
                <a:gd name="T56" fmla="*/ 34 w 131"/>
                <a:gd name="T57" fmla="*/ 102 h 151"/>
                <a:gd name="T58" fmla="*/ 17 w 131"/>
                <a:gd name="T59" fmla="*/ 108 h 151"/>
                <a:gd name="T60" fmla="*/ 34 w 131"/>
                <a:gd name="T61" fmla="*/ 102 h 151"/>
                <a:gd name="T62" fmla="*/ 22 w 131"/>
                <a:gd name="T63" fmla="*/ 16 h 151"/>
                <a:gd name="T64" fmla="*/ 32 w 131"/>
                <a:gd name="T65" fmla="*/ 37 h 151"/>
                <a:gd name="T66" fmla="*/ 22 w 131"/>
                <a:gd name="T67" fmla="*/ 16 h 151"/>
                <a:gd name="T68" fmla="*/ 109 w 131"/>
                <a:gd name="T69" fmla="*/ 114 h 151"/>
                <a:gd name="T70" fmla="*/ 102 w 131"/>
                <a:gd name="T71" fmla="*/ 96 h 151"/>
                <a:gd name="T72" fmla="*/ 97 w 131"/>
                <a:gd name="T73" fmla="*/ 102 h 151"/>
                <a:gd name="T74" fmla="*/ 131 w 131"/>
                <a:gd name="T75" fmla="*/ 69 h 151"/>
                <a:gd name="T76" fmla="*/ 112 w 131"/>
                <a:gd name="T77" fmla="*/ 68 h 151"/>
                <a:gd name="T78" fmla="*/ 131 w 131"/>
                <a:gd name="T79" fmla="*/ 61 h 151"/>
                <a:gd name="T80" fmla="*/ 0 w 131"/>
                <a:gd name="T81" fmla="*/ 69 h 151"/>
                <a:gd name="T82" fmla="*/ 20 w 131"/>
                <a:gd name="T83" fmla="*/ 61 h 151"/>
                <a:gd name="T84" fmla="*/ 20 w 131"/>
                <a:gd name="T8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5"/>
            <p:cNvSpPr>
              <a:spLocks noEditPoints="1"/>
            </p:cNvSpPr>
            <p:nvPr/>
          </p:nvSpPr>
          <p:spPr bwMode="auto">
            <a:xfrm>
              <a:off x="10180591" y="1555625"/>
              <a:ext cx="252989" cy="198313"/>
            </a:xfrm>
            <a:custGeom>
              <a:avLst/>
              <a:gdLst>
                <a:gd name="T0" fmla="*/ 125 w 125"/>
                <a:gd name="T1" fmla="*/ 54 h 98"/>
                <a:gd name="T2" fmla="*/ 125 w 125"/>
                <a:gd name="T3" fmla="*/ 91 h 98"/>
                <a:gd name="T4" fmla="*/ 118 w 125"/>
                <a:gd name="T5" fmla="*/ 98 h 98"/>
                <a:gd name="T6" fmla="*/ 6 w 125"/>
                <a:gd name="T7" fmla="*/ 98 h 98"/>
                <a:gd name="T8" fmla="*/ 0 w 125"/>
                <a:gd name="T9" fmla="*/ 91 h 98"/>
                <a:gd name="T10" fmla="*/ 0 w 125"/>
                <a:gd name="T11" fmla="*/ 54 h 98"/>
                <a:gd name="T12" fmla="*/ 55 w 125"/>
                <a:gd name="T13" fmla="*/ 54 h 98"/>
                <a:gd name="T14" fmla="*/ 55 w 125"/>
                <a:gd name="T15" fmla="*/ 62 h 98"/>
                <a:gd name="T16" fmla="*/ 59 w 125"/>
                <a:gd name="T17" fmla="*/ 66 h 98"/>
                <a:gd name="T18" fmla="*/ 66 w 125"/>
                <a:gd name="T19" fmla="*/ 66 h 98"/>
                <a:gd name="T20" fmla="*/ 69 w 125"/>
                <a:gd name="T21" fmla="*/ 62 h 98"/>
                <a:gd name="T22" fmla="*/ 69 w 125"/>
                <a:gd name="T23" fmla="*/ 54 h 98"/>
                <a:gd name="T24" fmla="*/ 125 w 125"/>
                <a:gd name="T25" fmla="*/ 54 h 98"/>
                <a:gd name="T26" fmla="*/ 50 w 125"/>
                <a:gd name="T27" fmla="*/ 19 h 98"/>
                <a:gd name="T28" fmla="*/ 75 w 125"/>
                <a:gd name="T29" fmla="*/ 19 h 98"/>
                <a:gd name="T30" fmla="*/ 75 w 125"/>
                <a:gd name="T31" fmla="*/ 11 h 98"/>
                <a:gd name="T32" fmla="*/ 72 w 125"/>
                <a:gd name="T33" fmla="*/ 8 h 98"/>
                <a:gd name="T34" fmla="*/ 53 w 125"/>
                <a:gd name="T35" fmla="*/ 8 h 98"/>
                <a:gd name="T36" fmla="*/ 50 w 125"/>
                <a:gd name="T37" fmla="*/ 11 h 98"/>
                <a:gd name="T38" fmla="*/ 50 w 125"/>
                <a:gd name="T39" fmla="*/ 19 h 98"/>
                <a:gd name="T40" fmla="*/ 6 w 125"/>
                <a:gd name="T41" fmla="*/ 19 h 98"/>
                <a:gd name="T42" fmla="*/ 43 w 125"/>
                <a:gd name="T43" fmla="*/ 19 h 98"/>
                <a:gd name="T44" fmla="*/ 43 w 125"/>
                <a:gd name="T45" fmla="*/ 11 h 98"/>
                <a:gd name="T46" fmla="*/ 53 w 125"/>
                <a:gd name="T47" fmla="*/ 0 h 98"/>
                <a:gd name="T48" fmla="*/ 72 w 125"/>
                <a:gd name="T49" fmla="*/ 0 h 98"/>
                <a:gd name="T50" fmla="*/ 82 w 125"/>
                <a:gd name="T51" fmla="*/ 11 h 98"/>
                <a:gd name="T52" fmla="*/ 82 w 125"/>
                <a:gd name="T53" fmla="*/ 19 h 98"/>
                <a:gd name="T54" fmla="*/ 118 w 125"/>
                <a:gd name="T55" fmla="*/ 19 h 98"/>
                <a:gd name="T56" fmla="*/ 125 w 125"/>
                <a:gd name="T57" fmla="*/ 26 h 98"/>
                <a:gd name="T58" fmla="*/ 125 w 125"/>
                <a:gd name="T59" fmla="*/ 47 h 98"/>
                <a:gd name="T60" fmla="*/ 0 w 125"/>
                <a:gd name="T61" fmla="*/ 47 h 98"/>
                <a:gd name="T62" fmla="*/ 0 w 125"/>
                <a:gd name="T63" fmla="*/ 26 h 98"/>
                <a:gd name="T64" fmla="*/ 6 w 125"/>
                <a:gd name="T65" fmla="*/ 19 h 98"/>
                <a:gd name="T66" fmla="*/ 6 w 125"/>
                <a:gd name="T67" fmla="*/ 1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" h="98">
                  <a:moveTo>
                    <a:pt x="125" y="54"/>
                  </a:moveTo>
                  <a:cubicBezTo>
                    <a:pt x="125" y="91"/>
                    <a:pt x="125" y="91"/>
                    <a:pt x="125" y="91"/>
                  </a:cubicBezTo>
                  <a:cubicBezTo>
                    <a:pt x="125" y="95"/>
                    <a:pt x="122" y="98"/>
                    <a:pt x="118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3" y="98"/>
                    <a:pt x="0" y="95"/>
                    <a:pt x="0" y="9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4"/>
                    <a:pt x="57" y="66"/>
                    <a:pt x="59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8" y="66"/>
                    <a:pt x="69" y="64"/>
                    <a:pt x="69" y="62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125" y="54"/>
                    <a:pt x="125" y="54"/>
                    <a:pt x="125" y="54"/>
                  </a:cubicBezTo>
                  <a:close/>
                  <a:moveTo>
                    <a:pt x="50" y="19"/>
                  </a:moveTo>
                  <a:cubicBezTo>
                    <a:pt x="75" y="19"/>
                    <a:pt x="75" y="19"/>
                    <a:pt x="75" y="19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9"/>
                    <a:pt x="73" y="8"/>
                    <a:pt x="7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1" y="8"/>
                    <a:pt x="50" y="9"/>
                    <a:pt x="50" y="11"/>
                  </a:cubicBezTo>
                  <a:cubicBezTo>
                    <a:pt x="50" y="19"/>
                    <a:pt x="50" y="19"/>
                    <a:pt x="50" y="19"/>
                  </a:cubicBezTo>
                  <a:close/>
                  <a:moveTo>
                    <a:pt x="6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47" y="0"/>
                    <a:pt x="5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7" y="0"/>
                    <a:pt x="82" y="5"/>
                    <a:pt x="82" y="11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2" y="19"/>
                    <a:pt x="125" y="22"/>
                    <a:pt x="125" y="26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2"/>
                    <a:pt x="3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6"/>
            <p:cNvSpPr>
              <a:spLocks noEditPoints="1"/>
            </p:cNvSpPr>
            <p:nvPr/>
          </p:nvSpPr>
          <p:spPr bwMode="auto">
            <a:xfrm>
              <a:off x="9716316" y="3313568"/>
              <a:ext cx="290056" cy="291910"/>
            </a:xfrm>
            <a:custGeom>
              <a:avLst/>
              <a:gdLst>
                <a:gd name="T0" fmla="*/ 84 w 143"/>
                <a:gd name="T1" fmla="*/ 45 h 144"/>
                <a:gd name="T2" fmla="*/ 70 w 143"/>
                <a:gd name="T3" fmla="*/ 47 h 144"/>
                <a:gd name="T4" fmla="*/ 75 w 143"/>
                <a:gd name="T5" fmla="*/ 64 h 144"/>
                <a:gd name="T6" fmla="*/ 105 w 143"/>
                <a:gd name="T7" fmla="*/ 18 h 144"/>
                <a:gd name="T8" fmla="*/ 125 w 143"/>
                <a:gd name="T9" fmla="*/ 19 h 144"/>
                <a:gd name="T10" fmla="*/ 125 w 143"/>
                <a:gd name="T11" fmla="*/ 39 h 144"/>
                <a:gd name="T12" fmla="*/ 80 w 143"/>
                <a:gd name="T13" fmla="*/ 68 h 144"/>
                <a:gd name="T14" fmla="*/ 96 w 143"/>
                <a:gd name="T15" fmla="*/ 74 h 144"/>
                <a:gd name="T16" fmla="*/ 99 w 143"/>
                <a:gd name="T17" fmla="*/ 59 h 144"/>
                <a:gd name="T18" fmla="*/ 117 w 143"/>
                <a:gd name="T19" fmla="*/ 74 h 144"/>
                <a:gd name="T20" fmla="*/ 114 w 143"/>
                <a:gd name="T21" fmla="*/ 44 h 144"/>
                <a:gd name="T22" fmla="*/ 124 w 143"/>
                <a:gd name="T23" fmla="*/ 74 h 144"/>
                <a:gd name="T24" fmla="*/ 133 w 143"/>
                <a:gd name="T25" fmla="*/ 81 h 144"/>
                <a:gd name="T26" fmla="*/ 70 w 143"/>
                <a:gd name="T27" fmla="*/ 135 h 144"/>
                <a:gd name="T28" fmla="*/ 63 w 143"/>
                <a:gd name="T29" fmla="*/ 144 h 144"/>
                <a:gd name="T30" fmla="*/ 9 w 143"/>
                <a:gd name="T31" fmla="*/ 81 h 144"/>
                <a:gd name="T32" fmla="*/ 0 w 143"/>
                <a:gd name="T33" fmla="*/ 74 h 144"/>
                <a:gd name="T34" fmla="*/ 63 w 143"/>
                <a:gd name="T35" fmla="*/ 20 h 144"/>
                <a:gd name="T36" fmla="*/ 70 w 143"/>
                <a:gd name="T37" fmla="*/ 10 h 144"/>
                <a:gd name="T38" fmla="*/ 99 w 143"/>
                <a:gd name="T39" fmla="*/ 30 h 144"/>
                <a:gd name="T40" fmla="*/ 94 w 143"/>
                <a:gd name="T41" fmla="*/ 35 h 144"/>
                <a:gd name="T42" fmla="*/ 70 w 143"/>
                <a:gd name="T43" fmla="*/ 40 h 144"/>
                <a:gd name="T44" fmla="*/ 70 w 143"/>
                <a:gd name="T45" fmla="*/ 93 h 144"/>
                <a:gd name="T46" fmla="*/ 96 w 143"/>
                <a:gd name="T47" fmla="*/ 81 h 144"/>
                <a:gd name="T48" fmla="*/ 63 w 143"/>
                <a:gd name="T49" fmla="*/ 93 h 144"/>
                <a:gd name="T50" fmla="*/ 37 w 143"/>
                <a:gd name="T51" fmla="*/ 81 h 144"/>
                <a:gd name="T52" fmla="*/ 63 w 143"/>
                <a:gd name="T53" fmla="*/ 93 h 144"/>
                <a:gd name="T54" fmla="*/ 63 w 143"/>
                <a:gd name="T55" fmla="*/ 61 h 144"/>
                <a:gd name="T56" fmla="*/ 37 w 143"/>
                <a:gd name="T57" fmla="*/ 74 h 144"/>
                <a:gd name="T58" fmla="*/ 63 w 143"/>
                <a:gd name="T59" fmla="*/ 27 h 144"/>
                <a:gd name="T60" fmla="*/ 30 w 143"/>
                <a:gd name="T61" fmla="*/ 74 h 144"/>
                <a:gd name="T62" fmla="*/ 63 w 143"/>
                <a:gd name="T63" fmla="*/ 27 h 144"/>
                <a:gd name="T64" fmla="*/ 63 w 143"/>
                <a:gd name="T65" fmla="*/ 114 h 144"/>
                <a:gd name="T66" fmla="*/ 16 w 143"/>
                <a:gd name="T67" fmla="*/ 81 h 144"/>
                <a:gd name="T68" fmla="*/ 70 w 143"/>
                <a:gd name="T69" fmla="*/ 114 h 144"/>
                <a:gd name="T70" fmla="*/ 117 w 143"/>
                <a:gd name="T71" fmla="*/ 81 h 144"/>
                <a:gd name="T72" fmla="*/ 70 w 143"/>
                <a:gd name="T73" fmla="*/ 1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7"/>
            <p:cNvSpPr>
              <a:spLocks noEditPoints="1"/>
            </p:cNvSpPr>
            <p:nvPr/>
          </p:nvSpPr>
          <p:spPr bwMode="auto">
            <a:xfrm>
              <a:off x="10213026" y="3313568"/>
              <a:ext cx="186266" cy="309517"/>
            </a:xfrm>
            <a:custGeom>
              <a:avLst/>
              <a:gdLst>
                <a:gd name="T0" fmla="*/ 46 w 92"/>
                <a:gd name="T1" fmla="*/ 70 h 153"/>
                <a:gd name="T2" fmla="*/ 88 w 92"/>
                <a:gd name="T3" fmla="*/ 111 h 153"/>
                <a:gd name="T4" fmla="*/ 46 w 92"/>
                <a:gd name="T5" fmla="*/ 153 h 153"/>
                <a:gd name="T6" fmla="*/ 4 w 92"/>
                <a:gd name="T7" fmla="*/ 111 h 153"/>
                <a:gd name="T8" fmla="*/ 46 w 92"/>
                <a:gd name="T9" fmla="*/ 70 h 153"/>
                <a:gd name="T10" fmla="*/ 46 w 92"/>
                <a:gd name="T11" fmla="*/ 70 h 153"/>
                <a:gd name="T12" fmla="*/ 46 w 92"/>
                <a:gd name="T13" fmla="*/ 79 h 153"/>
                <a:gd name="T14" fmla="*/ 78 w 92"/>
                <a:gd name="T15" fmla="*/ 111 h 153"/>
                <a:gd name="T16" fmla="*/ 46 w 92"/>
                <a:gd name="T17" fmla="*/ 143 h 153"/>
                <a:gd name="T18" fmla="*/ 14 w 92"/>
                <a:gd name="T19" fmla="*/ 111 h 153"/>
                <a:gd name="T20" fmla="*/ 46 w 92"/>
                <a:gd name="T21" fmla="*/ 79 h 153"/>
                <a:gd name="T22" fmla="*/ 46 w 92"/>
                <a:gd name="T23" fmla="*/ 79 h 153"/>
                <a:gd name="T24" fmla="*/ 46 w 92"/>
                <a:gd name="T25" fmla="*/ 81 h 153"/>
                <a:gd name="T26" fmla="*/ 53 w 92"/>
                <a:gd name="T27" fmla="*/ 102 h 153"/>
                <a:gd name="T28" fmla="*/ 75 w 92"/>
                <a:gd name="T29" fmla="*/ 102 h 153"/>
                <a:gd name="T30" fmla="*/ 57 w 92"/>
                <a:gd name="T31" fmla="*/ 115 h 153"/>
                <a:gd name="T32" fmla="*/ 64 w 92"/>
                <a:gd name="T33" fmla="*/ 136 h 153"/>
                <a:gd name="T34" fmla="*/ 46 w 92"/>
                <a:gd name="T35" fmla="*/ 123 h 153"/>
                <a:gd name="T36" fmla="*/ 28 w 92"/>
                <a:gd name="T37" fmla="*/ 136 h 153"/>
                <a:gd name="T38" fmla="*/ 35 w 92"/>
                <a:gd name="T39" fmla="*/ 115 h 153"/>
                <a:gd name="T40" fmla="*/ 17 w 92"/>
                <a:gd name="T41" fmla="*/ 102 h 153"/>
                <a:gd name="T42" fmla="*/ 39 w 92"/>
                <a:gd name="T43" fmla="*/ 102 h 153"/>
                <a:gd name="T44" fmla="*/ 46 w 92"/>
                <a:gd name="T45" fmla="*/ 81 h 153"/>
                <a:gd name="T46" fmla="*/ 0 w 92"/>
                <a:gd name="T47" fmla="*/ 0 h 153"/>
                <a:gd name="T48" fmla="*/ 15 w 92"/>
                <a:gd name="T49" fmla="*/ 0 h 153"/>
                <a:gd name="T50" fmla="*/ 15 w 92"/>
                <a:gd name="T51" fmla="*/ 45 h 153"/>
                <a:gd name="T52" fmla="*/ 0 w 92"/>
                <a:gd name="T53" fmla="*/ 34 h 153"/>
                <a:gd name="T54" fmla="*/ 0 w 92"/>
                <a:gd name="T55" fmla="*/ 0 h 153"/>
                <a:gd name="T56" fmla="*/ 25 w 92"/>
                <a:gd name="T57" fmla="*/ 0 h 153"/>
                <a:gd name="T58" fmla="*/ 67 w 92"/>
                <a:gd name="T59" fmla="*/ 0 h 153"/>
                <a:gd name="T60" fmla="*/ 67 w 92"/>
                <a:gd name="T61" fmla="*/ 53 h 153"/>
                <a:gd name="T62" fmla="*/ 46 w 92"/>
                <a:gd name="T63" fmla="*/ 70 h 153"/>
                <a:gd name="T64" fmla="*/ 25 w 92"/>
                <a:gd name="T65" fmla="*/ 53 h 153"/>
                <a:gd name="T66" fmla="*/ 25 w 92"/>
                <a:gd name="T67" fmla="*/ 0 h 153"/>
                <a:gd name="T68" fmla="*/ 77 w 92"/>
                <a:gd name="T69" fmla="*/ 0 h 153"/>
                <a:gd name="T70" fmla="*/ 92 w 92"/>
                <a:gd name="T71" fmla="*/ 0 h 153"/>
                <a:gd name="T72" fmla="*/ 92 w 92"/>
                <a:gd name="T73" fmla="*/ 34 h 153"/>
                <a:gd name="T74" fmla="*/ 77 w 92"/>
                <a:gd name="T75" fmla="*/ 45 h 153"/>
                <a:gd name="T76" fmla="*/ 77 w 92"/>
                <a:gd name="T7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" h="153">
                  <a:moveTo>
                    <a:pt x="46" y="70"/>
                  </a:moveTo>
                  <a:cubicBezTo>
                    <a:pt x="69" y="70"/>
                    <a:pt x="88" y="88"/>
                    <a:pt x="88" y="111"/>
                  </a:cubicBezTo>
                  <a:cubicBezTo>
                    <a:pt x="88" y="134"/>
                    <a:pt x="69" y="153"/>
                    <a:pt x="46" y="153"/>
                  </a:cubicBezTo>
                  <a:cubicBezTo>
                    <a:pt x="23" y="153"/>
                    <a:pt x="4" y="134"/>
                    <a:pt x="4" y="111"/>
                  </a:cubicBezTo>
                  <a:cubicBezTo>
                    <a:pt x="4" y="88"/>
                    <a:pt x="23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lose/>
                  <a:moveTo>
                    <a:pt x="46" y="79"/>
                  </a:moveTo>
                  <a:cubicBezTo>
                    <a:pt x="64" y="79"/>
                    <a:pt x="78" y="94"/>
                    <a:pt x="78" y="111"/>
                  </a:cubicBezTo>
                  <a:cubicBezTo>
                    <a:pt x="78" y="129"/>
                    <a:pt x="64" y="143"/>
                    <a:pt x="46" y="143"/>
                  </a:cubicBezTo>
                  <a:cubicBezTo>
                    <a:pt x="29" y="143"/>
                    <a:pt x="14" y="129"/>
                    <a:pt x="14" y="111"/>
                  </a:cubicBezTo>
                  <a:cubicBezTo>
                    <a:pt x="14" y="94"/>
                    <a:pt x="29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lose/>
                  <a:moveTo>
                    <a:pt x="46" y="81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6" y="81"/>
                    <a:pt x="46" y="81"/>
                    <a:pt x="46" y="81"/>
                  </a:cubicBezTo>
                  <a:close/>
                  <a:moveTo>
                    <a:pt x="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5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77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0"/>
                    <a:pt x="77" y="0"/>
                    <a:pt x="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8" name="文本框 91"/>
          <p:cNvSpPr txBox="1"/>
          <p:nvPr/>
        </p:nvSpPr>
        <p:spPr>
          <a:xfrm>
            <a:off x="590414" y="4332701"/>
            <a:ext cx="273901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背景：物质匮乏；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特点：重功能；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案例：手表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30172" y="1486081"/>
            <a:ext cx="2722124" cy="2444498"/>
            <a:chOff x="6145429" y="1213367"/>
            <a:chExt cx="2722124" cy="2444498"/>
          </a:xfrm>
        </p:grpSpPr>
        <p:sp>
          <p:nvSpPr>
            <p:cNvPr id="130" name="Freeform 42"/>
            <p:cNvSpPr>
              <a:spLocks/>
            </p:cNvSpPr>
            <p:nvPr/>
          </p:nvSpPr>
          <p:spPr bwMode="auto">
            <a:xfrm>
              <a:off x="6145429" y="1213367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Freeform 43"/>
            <p:cNvSpPr>
              <a:spLocks noEditPoints="1"/>
            </p:cNvSpPr>
            <p:nvPr/>
          </p:nvSpPr>
          <p:spPr bwMode="auto">
            <a:xfrm>
              <a:off x="6145429" y="1213367"/>
              <a:ext cx="2722124" cy="2444498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49"/>
            <p:cNvSpPr>
              <a:spLocks noEditPoints="1"/>
            </p:cNvSpPr>
            <p:nvPr/>
          </p:nvSpPr>
          <p:spPr bwMode="auto">
            <a:xfrm>
              <a:off x="7109862" y="1757539"/>
              <a:ext cx="596272" cy="527780"/>
            </a:xfrm>
            <a:custGeom>
              <a:avLst/>
              <a:gdLst>
                <a:gd name="T0" fmla="*/ 29 w 144"/>
                <a:gd name="T1" fmla="*/ 53 h 127"/>
                <a:gd name="T2" fmla="*/ 45 w 144"/>
                <a:gd name="T3" fmla="*/ 72 h 127"/>
                <a:gd name="T4" fmla="*/ 65 w 144"/>
                <a:gd name="T5" fmla="*/ 58 h 127"/>
                <a:gd name="T6" fmla="*/ 50 w 144"/>
                <a:gd name="T7" fmla="*/ 39 h 127"/>
                <a:gd name="T8" fmla="*/ 65 w 144"/>
                <a:gd name="T9" fmla="*/ 29 h 127"/>
                <a:gd name="T10" fmla="*/ 8 w 144"/>
                <a:gd name="T11" fmla="*/ 0 h 127"/>
                <a:gd name="T12" fmla="*/ 13 w 144"/>
                <a:gd name="T13" fmla="*/ 63 h 127"/>
                <a:gd name="T14" fmla="*/ 29 w 144"/>
                <a:gd name="T15" fmla="*/ 53 h 127"/>
                <a:gd name="T16" fmla="*/ 115 w 144"/>
                <a:gd name="T17" fmla="*/ 53 h 127"/>
                <a:gd name="T18" fmla="*/ 131 w 144"/>
                <a:gd name="T19" fmla="*/ 63 h 127"/>
                <a:gd name="T20" fmla="*/ 136 w 144"/>
                <a:gd name="T21" fmla="*/ 0 h 127"/>
                <a:gd name="T22" fmla="*/ 80 w 144"/>
                <a:gd name="T23" fmla="*/ 29 h 127"/>
                <a:gd name="T24" fmla="*/ 95 w 144"/>
                <a:gd name="T25" fmla="*/ 39 h 127"/>
                <a:gd name="T26" fmla="*/ 0 w 144"/>
                <a:gd name="T27" fmla="*/ 103 h 127"/>
                <a:gd name="T28" fmla="*/ 5 w 144"/>
                <a:gd name="T29" fmla="*/ 127 h 127"/>
                <a:gd name="T30" fmla="*/ 115 w 144"/>
                <a:gd name="T31" fmla="*/ 53 h 127"/>
                <a:gd name="T32" fmla="*/ 101 w 144"/>
                <a:gd name="T33" fmla="*/ 86 h 127"/>
                <a:gd name="T34" fmla="*/ 81 w 144"/>
                <a:gd name="T35" fmla="*/ 103 h 127"/>
                <a:gd name="T36" fmla="*/ 139 w 144"/>
                <a:gd name="T37" fmla="*/ 127 h 127"/>
                <a:gd name="T38" fmla="*/ 144 w 144"/>
                <a:gd name="T39" fmla="*/ 103 h 127"/>
                <a:gd name="T40" fmla="*/ 101 w 144"/>
                <a:gd name="T41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27">
                  <a:moveTo>
                    <a:pt x="29" y="53"/>
                  </a:moveTo>
                  <a:cubicBezTo>
                    <a:pt x="34" y="60"/>
                    <a:pt x="39" y="66"/>
                    <a:pt x="45" y="72"/>
                  </a:cubicBezTo>
                  <a:cubicBezTo>
                    <a:pt x="51" y="68"/>
                    <a:pt x="58" y="63"/>
                    <a:pt x="65" y="58"/>
                  </a:cubicBezTo>
                  <a:cubicBezTo>
                    <a:pt x="59" y="52"/>
                    <a:pt x="54" y="46"/>
                    <a:pt x="50" y="3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63"/>
                    <a:pt x="13" y="63"/>
                    <a:pt x="13" y="63"/>
                  </a:cubicBezTo>
                  <a:lnTo>
                    <a:pt x="29" y="53"/>
                  </a:lnTo>
                  <a:close/>
                  <a:moveTo>
                    <a:pt x="115" y="53"/>
                  </a:moveTo>
                  <a:cubicBezTo>
                    <a:pt x="131" y="63"/>
                    <a:pt x="131" y="63"/>
                    <a:pt x="131" y="63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61" y="90"/>
                    <a:pt x="1" y="103"/>
                    <a:pt x="0" y="103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8" y="127"/>
                    <a:pt x="75" y="112"/>
                    <a:pt x="115" y="53"/>
                  </a:cubicBezTo>
                  <a:close/>
                  <a:moveTo>
                    <a:pt x="101" y="86"/>
                  </a:moveTo>
                  <a:cubicBezTo>
                    <a:pt x="95" y="92"/>
                    <a:pt x="88" y="98"/>
                    <a:pt x="81" y="103"/>
                  </a:cubicBezTo>
                  <a:cubicBezTo>
                    <a:pt x="111" y="121"/>
                    <a:pt x="137" y="127"/>
                    <a:pt x="139" y="127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103"/>
                    <a:pt x="124" y="99"/>
                    <a:pt x="101" y="86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文本框 112"/>
            <p:cNvSpPr txBox="1"/>
            <p:nvPr/>
          </p:nvSpPr>
          <p:spPr>
            <a:xfrm>
              <a:off x="6361968" y="2366930"/>
              <a:ext cx="199605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dirty="0" smtClean="0"/>
                <a:t>3</a:t>
              </a:r>
              <a:r>
                <a:rPr lang="zh-CN" altLang="en-US" dirty="0" smtClean="0"/>
                <a:t>体验式</a:t>
              </a:r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33213" y="1486081"/>
            <a:ext cx="2786292" cy="2444498"/>
            <a:chOff x="8924667" y="1213367"/>
            <a:chExt cx="2786292" cy="2444498"/>
          </a:xfrm>
        </p:grpSpPr>
        <p:sp>
          <p:nvSpPr>
            <p:cNvPr id="95" name="Freeform 40"/>
            <p:cNvSpPr>
              <a:spLocks/>
            </p:cNvSpPr>
            <p:nvPr/>
          </p:nvSpPr>
          <p:spPr bwMode="auto">
            <a:xfrm>
              <a:off x="8988835" y="1213367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" name="Freeform 41"/>
            <p:cNvSpPr>
              <a:spLocks noEditPoints="1"/>
            </p:cNvSpPr>
            <p:nvPr/>
          </p:nvSpPr>
          <p:spPr bwMode="auto">
            <a:xfrm>
              <a:off x="8924667" y="1213367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rgbClr val="4BAEE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0"/>
            <p:cNvSpPr>
              <a:spLocks/>
            </p:cNvSpPr>
            <p:nvPr/>
          </p:nvSpPr>
          <p:spPr bwMode="auto">
            <a:xfrm>
              <a:off x="9987499" y="1750503"/>
              <a:ext cx="495552" cy="582170"/>
            </a:xfrm>
            <a:custGeom>
              <a:avLst/>
              <a:gdLst>
                <a:gd name="T0" fmla="*/ 74 w 120"/>
                <a:gd name="T1" fmla="*/ 39 h 140"/>
                <a:gd name="T2" fmla="*/ 82 w 120"/>
                <a:gd name="T3" fmla="*/ 22 h 140"/>
                <a:gd name="T4" fmla="*/ 60 w 120"/>
                <a:gd name="T5" fmla="*/ 0 h 140"/>
                <a:gd name="T6" fmla="*/ 38 w 120"/>
                <a:gd name="T7" fmla="*/ 22 h 140"/>
                <a:gd name="T8" fmla="*/ 46 w 120"/>
                <a:gd name="T9" fmla="*/ 39 h 140"/>
                <a:gd name="T10" fmla="*/ 8 w 120"/>
                <a:gd name="T11" fmla="*/ 98 h 140"/>
                <a:gd name="T12" fmla="*/ 37 w 120"/>
                <a:gd name="T13" fmla="*/ 78 h 140"/>
                <a:gd name="T14" fmla="*/ 25 w 120"/>
                <a:gd name="T15" fmla="*/ 140 h 140"/>
                <a:gd name="T16" fmla="*/ 45 w 120"/>
                <a:gd name="T17" fmla="*/ 140 h 140"/>
                <a:gd name="T18" fmla="*/ 60 w 120"/>
                <a:gd name="T19" fmla="*/ 114 h 140"/>
                <a:gd name="T20" fmla="*/ 75 w 120"/>
                <a:gd name="T21" fmla="*/ 140 h 140"/>
                <a:gd name="T22" fmla="*/ 95 w 120"/>
                <a:gd name="T23" fmla="*/ 140 h 140"/>
                <a:gd name="T24" fmla="*/ 83 w 120"/>
                <a:gd name="T25" fmla="*/ 78 h 140"/>
                <a:gd name="T26" fmla="*/ 112 w 120"/>
                <a:gd name="T27" fmla="*/ 98 h 140"/>
                <a:gd name="T28" fmla="*/ 74 w 120"/>
                <a:gd name="T29" fmla="*/ 3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40">
                  <a:moveTo>
                    <a:pt x="74" y="39"/>
                  </a:moveTo>
                  <a:cubicBezTo>
                    <a:pt x="78" y="35"/>
                    <a:pt x="82" y="29"/>
                    <a:pt x="82" y="22"/>
                  </a:cubicBezTo>
                  <a:cubicBezTo>
                    <a:pt x="82" y="10"/>
                    <a:pt x="72" y="0"/>
                    <a:pt x="60" y="0"/>
                  </a:cubicBezTo>
                  <a:cubicBezTo>
                    <a:pt x="48" y="0"/>
                    <a:pt x="38" y="10"/>
                    <a:pt x="38" y="22"/>
                  </a:cubicBezTo>
                  <a:cubicBezTo>
                    <a:pt x="38" y="29"/>
                    <a:pt x="42" y="35"/>
                    <a:pt x="46" y="39"/>
                  </a:cubicBezTo>
                  <a:cubicBezTo>
                    <a:pt x="24" y="46"/>
                    <a:pt x="0" y="91"/>
                    <a:pt x="8" y="98"/>
                  </a:cubicBezTo>
                  <a:cubicBezTo>
                    <a:pt x="15" y="105"/>
                    <a:pt x="27" y="91"/>
                    <a:pt x="37" y="78"/>
                  </a:cubicBezTo>
                  <a:cubicBezTo>
                    <a:pt x="32" y="99"/>
                    <a:pt x="27" y="121"/>
                    <a:pt x="2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29"/>
                    <a:pt x="52" y="114"/>
                    <a:pt x="60" y="114"/>
                  </a:cubicBezTo>
                  <a:cubicBezTo>
                    <a:pt x="68" y="114"/>
                    <a:pt x="75" y="129"/>
                    <a:pt x="75" y="140"/>
                  </a:cubicBezTo>
                  <a:cubicBezTo>
                    <a:pt x="95" y="140"/>
                    <a:pt x="95" y="140"/>
                    <a:pt x="95" y="140"/>
                  </a:cubicBezTo>
                  <a:cubicBezTo>
                    <a:pt x="93" y="121"/>
                    <a:pt x="88" y="99"/>
                    <a:pt x="83" y="78"/>
                  </a:cubicBezTo>
                  <a:cubicBezTo>
                    <a:pt x="93" y="91"/>
                    <a:pt x="105" y="105"/>
                    <a:pt x="112" y="98"/>
                  </a:cubicBezTo>
                  <a:cubicBezTo>
                    <a:pt x="120" y="91"/>
                    <a:pt x="96" y="46"/>
                    <a:pt x="74" y="39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文本框 113"/>
            <p:cNvSpPr txBox="1"/>
            <p:nvPr/>
          </p:nvSpPr>
          <p:spPr>
            <a:xfrm>
              <a:off x="9192630" y="2366930"/>
              <a:ext cx="19800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dirty="0" smtClean="0"/>
                <a:t>4</a:t>
              </a:r>
              <a:r>
                <a:rPr lang="zh-CN" altLang="en-US" dirty="0" smtClean="0"/>
                <a:t>参与式</a:t>
              </a:r>
              <a:endParaRPr lang="zh-CN" altLang="en-US" dirty="0"/>
            </a:p>
          </p:txBody>
        </p:sp>
      </p:grpSp>
      <p:sp>
        <p:nvSpPr>
          <p:cNvPr id="150" name="文本框 91"/>
          <p:cNvSpPr txBox="1"/>
          <p:nvPr/>
        </p:nvSpPr>
        <p:spPr>
          <a:xfrm>
            <a:off x="3418380" y="4332701"/>
            <a:ext cx="273901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背景：品牌崛起；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特点：看广告；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案例：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MOTO</a:t>
            </a:r>
          </a:p>
        </p:txBody>
      </p:sp>
      <p:sp>
        <p:nvSpPr>
          <p:cNvPr id="151" name="文本框 91"/>
          <p:cNvSpPr txBox="1"/>
          <p:nvPr/>
        </p:nvSpPr>
        <p:spPr>
          <a:xfrm>
            <a:off x="6246346" y="4332701"/>
            <a:ext cx="273901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背景：先试后买；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特点：看体验；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案例：大超市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52" name="文本框 91"/>
          <p:cNvSpPr txBox="1"/>
          <p:nvPr/>
        </p:nvSpPr>
        <p:spPr>
          <a:xfrm>
            <a:off x="9074311" y="4332701"/>
            <a:ext cx="273901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背景：在场介入；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特点：要参与；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案例：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B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站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29433" y="1486081"/>
            <a:ext cx="2719821" cy="2444498"/>
            <a:chOff x="3329433" y="1213367"/>
            <a:chExt cx="2719821" cy="2444498"/>
          </a:xfrm>
        </p:grpSpPr>
        <p:grpSp>
          <p:nvGrpSpPr>
            <p:cNvPr id="10" name="组合 9"/>
            <p:cNvGrpSpPr/>
            <p:nvPr/>
          </p:nvGrpSpPr>
          <p:grpSpPr>
            <a:xfrm>
              <a:off x="3329433" y="1213367"/>
              <a:ext cx="2719821" cy="2444498"/>
              <a:chOff x="3220662" y="1213367"/>
              <a:chExt cx="2719821" cy="2444498"/>
            </a:xfrm>
          </p:grpSpPr>
          <p:sp>
            <p:nvSpPr>
              <p:cNvPr id="132" name="Freeform 44"/>
              <p:cNvSpPr>
                <a:spLocks/>
              </p:cNvSpPr>
              <p:nvPr/>
            </p:nvSpPr>
            <p:spPr bwMode="auto">
              <a:xfrm>
                <a:off x="3220662" y="1213367"/>
                <a:ext cx="2719821" cy="2444498"/>
              </a:xfrm>
              <a:custGeom>
                <a:avLst/>
                <a:gdLst>
                  <a:gd name="T0" fmla="*/ 1148 w 1148"/>
                  <a:gd name="T1" fmla="*/ 515 h 1030"/>
                  <a:gd name="T2" fmla="*/ 1019 w 1148"/>
                  <a:gd name="T3" fmla="*/ 412 h 1030"/>
                  <a:gd name="T4" fmla="*/ 515 w 1148"/>
                  <a:gd name="T5" fmla="*/ 0 h 1030"/>
                  <a:gd name="T6" fmla="*/ 0 w 1148"/>
                  <a:gd name="T7" fmla="*/ 515 h 1030"/>
                  <a:gd name="T8" fmla="*/ 515 w 1148"/>
                  <a:gd name="T9" fmla="*/ 1030 h 1030"/>
                  <a:gd name="T10" fmla="*/ 1019 w 1148"/>
                  <a:gd name="T11" fmla="*/ 618 h 1030"/>
                  <a:gd name="T12" fmla="*/ 1148 w 1148"/>
                  <a:gd name="T13" fmla="*/ 515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8" h="1030">
                    <a:moveTo>
                      <a:pt x="1148" y="515"/>
                    </a:moveTo>
                    <a:cubicBezTo>
                      <a:pt x="1019" y="412"/>
                      <a:pt x="1019" y="412"/>
                      <a:pt x="1019" y="412"/>
                    </a:cubicBezTo>
                    <a:cubicBezTo>
                      <a:pt x="971" y="177"/>
                      <a:pt x="763" y="0"/>
                      <a:pt x="515" y="0"/>
                    </a:cubicBezTo>
                    <a:cubicBezTo>
                      <a:pt x="230" y="0"/>
                      <a:pt x="0" y="231"/>
                      <a:pt x="0" y="515"/>
                    </a:cubicBezTo>
                    <a:cubicBezTo>
                      <a:pt x="0" y="799"/>
                      <a:pt x="230" y="1030"/>
                      <a:pt x="515" y="1030"/>
                    </a:cubicBezTo>
                    <a:cubicBezTo>
                      <a:pt x="763" y="1030"/>
                      <a:pt x="971" y="853"/>
                      <a:pt x="1019" y="618"/>
                    </a:cubicBezTo>
                    <a:lnTo>
                      <a:pt x="1148" y="51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FFFFFF">
                      <a:lumMod val="100000"/>
                    </a:srgbClr>
                  </a:gs>
                  <a:gs pos="0">
                    <a:srgbClr val="D9D9DA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rgbClr val="FFFFFF"/>
                    </a:gs>
                    <a:gs pos="0">
                      <a:srgbClr val="D9D9DA"/>
                    </a:gs>
                  </a:gsLst>
                  <a:lin ang="135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Freeform 45"/>
              <p:cNvSpPr>
                <a:spLocks noEditPoints="1"/>
              </p:cNvSpPr>
              <p:nvPr/>
            </p:nvSpPr>
            <p:spPr bwMode="auto">
              <a:xfrm>
                <a:off x="3220662" y="1213367"/>
                <a:ext cx="2719821" cy="2444498"/>
              </a:xfrm>
              <a:custGeom>
                <a:avLst/>
                <a:gdLst>
                  <a:gd name="T0" fmla="*/ 1019 w 1148"/>
                  <a:gd name="T1" fmla="*/ 412 h 1030"/>
                  <a:gd name="T2" fmla="*/ 515 w 1148"/>
                  <a:gd name="T3" fmla="*/ 0 h 1030"/>
                  <a:gd name="T4" fmla="*/ 0 w 1148"/>
                  <a:gd name="T5" fmla="*/ 515 h 1030"/>
                  <a:gd name="T6" fmla="*/ 515 w 1148"/>
                  <a:gd name="T7" fmla="*/ 1030 h 1030"/>
                  <a:gd name="T8" fmla="*/ 1019 w 1148"/>
                  <a:gd name="T9" fmla="*/ 618 h 1030"/>
                  <a:gd name="T10" fmla="*/ 1148 w 1148"/>
                  <a:gd name="T11" fmla="*/ 515 h 1030"/>
                  <a:gd name="T12" fmla="*/ 1019 w 1148"/>
                  <a:gd name="T13" fmla="*/ 412 h 1030"/>
                  <a:gd name="T14" fmla="*/ 515 w 1148"/>
                  <a:gd name="T15" fmla="*/ 979 h 1030"/>
                  <a:gd name="T16" fmla="*/ 51 w 1148"/>
                  <a:gd name="T17" fmla="*/ 515 h 1030"/>
                  <a:gd name="T18" fmla="*/ 515 w 1148"/>
                  <a:gd name="T19" fmla="*/ 51 h 1030"/>
                  <a:gd name="T20" fmla="*/ 979 w 1148"/>
                  <a:gd name="T21" fmla="*/ 515 h 1030"/>
                  <a:gd name="T22" fmla="*/ 515 w 1148"/>
                  <a:gd name="T23" fmla="*/ 979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8" h="1030">
                    <a:moveTo>
                      <a:pt x="1019" y="412"/>
                    </a:moveTo>
                    <a:cubicBezTo>
                      <a:pt x="971" y="177"/>
                      <a:pt x="763" y="0"/>
                      <a:pt x="515" y="0"/>
                    </a:cubicBezTo>
                    <a:cubicBezTo>
                      <a:pt x="230" y="0"/>
                      <a:pt x="0" y="231"/>
                      <a:pt x="0" y="515"/>
                    </a:cubicBezTo>
                    <a:cubicBezTo>
                      <a:pt x="0" y="799"/>
                      <a:pt x="230" y="1030"/>
                      <a:pt x="515" y="1030"/>
                    </a:cubicBezTo>
                    <a:cubicBezTo>
                      <a:pt x="763" y="1030"/>
                      <a:pt x="971" y="853"/>
                      <a:pt x="1019" y="618"/>
                    </a:cubicBezTo>
                    <a:cubicBezTo>
                      <a:pt x="1148" y="515"/>
                      <a:pt x="1148" y="515"/>
                      <a:pt x="1148" y="515"/>
                    </a:cubicBezTo>
                    <a:lnTo>
                      <a:pt x="1019" y="412"/>
                    </a:lnTo>
                    <a:close/>
                    <a:moveTo>
                      <a:pt x="515" y="979"/>
                    </a:moveTo>
                    <a:cubicBezTo>
                      <a:pt x="258" y="979"/>
                      <a:pt x="51" y="771"/>
                      <a:pt x="51" y="515"/>
                    </a:cubicBezTo>
                    <a:cubicBezTo>
                      <a:pt x="51" y="259"/>
                      <a:pt x="258" y="51"/>
                      <a:pt x="515" y="51"/>
                    </a:cubicBezTo>
                    <a:cubicBezTo>
                      <a:pt x="771" y="51"/>
                      <a:pt x="979" y="259"/>
                      <a:pt x="979" y="515"/>
                    </a:cubicBezTo>
                    <a:cubicBezTo>
                      <a:pt x="979" y="771"/>
                      <a:pt x="771" y="979"/>
                      <a:pt x="515" y="979"/>
                    </a:cubicBezTo>
                    <a:close/>
                  </a:path>
                </a:pathLst>
              </a:custGeom>
              <a:solidFill>
                <a:srgbClr val="F3698A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文本框 111"/>
              <p:cNvSpPr txBox="1"/>
              <p:nvPr/>
            </p:nvSpPr>
            <p:spPr>
              <a:xfrm>
                <a:off x="3454681" y="2366930"/>
                <a:ext cx="207140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solidFill>
                      <a:srgbClr val="605E5E"/>
                    </a:solidFill>
                    <a:latin typeface="Impact" panose="020B0806030902050204" pitchFamily="34" charset="0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dirty="0" smtClean="0"/>
                  <a:t>2 </a:t>
                </a:r>
                <a:r>
                  <a:rPr lang="zh-CN" altLang="en-US" dirty="0" smtClean="0"/>
                  <a:t>品牌式</a:t>
                </a:r>
                <a:endParaRPr lang="zh-CN" altLang="en-US" dirty="0"/>
              </a:p>
            </p:txBody>
          </p:sp>
        </p:grpSp>
        <p:sp>
          <p:nvSpPr>
            <p:cNvPr id="153" name="Freeform 51"/>
            <p:cNvSpPr>
              <a:spLocks/>
            </p:cNvSpPr>
            <p:nvPr/>
          </p:nvSpPr>
          <p:spPr bwMode="auto">
            <a:xfrm>
              <a:off x="3951056" y="1752942"/>
              <a:ext cx="1176430" cy="560012"/>
            </a:xfrm>
            <a:custGeom>
              <a:avLst/>
              <a:gdLst>
                <a:gd name="T0" fmla="*/ 584 w 584"/>
                <a:gd name="T1" fmla="*/ 0 h 278"/>
                <a:gd name="T2" fmla="*/ 449 w 584"/>
                <a:gd name="T3" fmla="*/ 31 h 278"/>
                <a:gd name="T4" fmla="*/ 469 w 584"/>
                <a:gd name="T5" fmla="*/ 62 h 278"/>
                <a:gd name="T6" fmla="*/ 278 w 584"/>
                <a:gd name="T7" fmla="*/ 200 h 278"/>
                <a:gd name="T8" fmla="*/ 214 w 584"/>
                <a:gd name="T9" fmla="*/ 116 h 278"/>
                <a:gd name="T10" fmla="*/ 204 w 584"/>
                <a:gd name="T11" fmla="*/ 101 h 278"/>
                <a:gd name="T12" fmla="*/ 190 w 584"/>
                <a:gd name="T13" fmla="*/ 112 h 278"/>
                <a:gd name="T14" fmla="*/ 0 w 584"/>
                <a:gd name="T15" fmla="*/ 250 h 278"/>
                <a:gd name="T16" fmla="*/ 21 w 584"/>
                <a:gd name="T17" fmla="*/ 278 h 278"/>
                <a:gd name="T18" fmla="*/ 196 w 584"/>
                <a:gd name="T19" fmla="*/ 151 h 278"/>
                <a:gd name="T20" fmla="*/ 260 w 584"/>
                <a:gd name="T21" fmla="*/ 237 h 278"/>
                <a:gd name="T22" fmla="*/ 270 w 584"/>
                <a:gd name="T23" fmla="*/ 252 h 278"/>
                <a:gd name="T24" fmla="*/ 284 w 584"/>
                <a:gd name="T25" fmla="*/ 241 h 278"/>
                <a:gd name="T26" fmla="*/ 490 w 584"/>
                <a:gd name="T27" fmla="*/ 91 h 278"/>
                <a:gd name="T28" fmla="*/ 490 w 584"/>
                <a:gd name="T29" fmla="*/ 91 h 278"/>
                <a:gd name="T30" fmla="*/ 512 w 584"/>
                <a:gd name="T31" fmla="*/ 120 h 278"/>
                <a:gd name="T32" fmla="*/ 584 w 584"/>
                <a:gd name="T3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4" h="278">
                  <a:moveTo>
                    <a:pt x="584" y="0"/>
                  </a:moveTo>
                  <a:lnTo>
                    <a:pt x="449" y="31"/>
                  </a:lnTo>
                  <a:lnTo>
                    <a:pt x="469" y="62"/>
                  </a:lnTo>
                  <a:lnTo>
                    <a:pt x="278" y="200"/>
                  </a:lnTo>
                  <a:lnTo>
                    <a:pt x="214" y="116"/>
                  </a:lnTo>
                  <a:lnTo>
                    <a:pt x="204" y="101"/>
                  </a:lnTo>
                  <a:lnTo>
                    <a:pt x="190" y="112"/>
                  </a:lnTo>
                  <a:lnTo>
                    <a:pt x="0" y="250"/>
                  </a:lnTo>
                  <a:lnTo>
                    <a:pt x="21" y="278"/>
                  </a:lnTo>
                  <a:lnTo>
                    <a:pt x="196" y="151"/>
                  </a:lnTo>
                  <a:lnTo>
                    <a:pt x="260" y="237"/>
                  </a:lnTo>
                  <a:lnTo>
                    <a:pt x="270" y="252"/>
                  </a:lnTo>
                  <a:lnTo>
                    <a:pt x="284" y="241"/>
                  </a:lnTo>
                  <a:lnTo>
                    <a:pt x="490" y="91"/>
                  </a:lnTo>
                  <a:lnTo>
                    <a:pt x="490" y="91"/>
                  </a:lnTo>
                  <a:lnTo>
                    <a:pt x="512" y="12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6391" y="1486081"/>
            <a:ext cx="2722124" cy="2444498"/>
            <a:chOff x="426391" y="1213367"/>
            <a:chExt cx="2722124" cy="2444498"/>
          </a:xfrm>
        </p:grpSpPr>
        <p:grpSp>
          <p:nvGrpSpPr>
            <p:cNvPr id="5" name="组合 4"/>
            <p:cNvGrpSpPr/>
            <p:nvPr/>
          </p:nvGrpSpPr>
          <p:grpSpPr>
            <a:xfrm>
              <a:off x="426391" y="1213367"/>
              <a:ext cx="2722124" cy="2444498"/>
              <a:chOff x="1770607" y="1213367"/>
              <a:chExt cx="2722124" cy="2444498"/>
            </a:xfrm>
          </p:grpSpPr>
          <p:sp>
            <p:nvSpPr>
              <p:cNvPr id="134" name="Freeform 46"/>
              <p:cNvSpPr>
                <a:spLocks/>
              </p:cNvSpPr>
              <p:nvPr/>
            </p:nvSpPr>
            <p:spPr bwMode="auto">
              <a:xfrm>
                <a:off x="1770607" y="1213367"/>
                <a:ext cx="2722124" cy="2444498"/>
              </a:xfrm>
              <a:custGeom>
                <a:avLst/>
                <a:gdLst>
                  <a:gd name="T0" fmla="*/ 1149 w 1149"/>
                  <a:gd name="T1" fmla="*/ 515 h 1030"/>
                  <a:gd name="T2" fmla="*/ 1020 w 1149"/>
                  <a:gd name="T3" fmla="*/ 412 h 1030"/>
                  <a:gd name="T4" fmla="*/ 515 w 1149"/>
                  <a:gd name="T5" fmla="*/ 0 h 1030"/>
                  <a:gd name="T6" fmla="*/ 0 w 1149"/>
                  <a:gd name="T7" fmla="*/ 515 h 1030"/>
                  <a:gd name="T8" fmla="*/ 515 w 1149"/>
                  <a:gd name="T9" fmla="*/ 1030 h 1030"/>
                  <a:gd name="T10" fmla="*/ 1020 w 1149"/>
                  <a:gd name="T11" fmla="*/ 618 h 1030"/>
                  <a:gd name="T12" fmla="*/ 1149 w 1149"/>
                  <a:gd name="T13" fmla="*/ 515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9" h="1030">
                    <a:moveTo>
                      <a:pt x="1149" y="515"/>
                    </a:moveTo>
                    <a:cubicBezTo>
                      <a:pt x="1020" y="412"/>
                      <a:pt x="1020" y="412"/>
                      <a:pt x="1020" y="412"/>
                    </a:cubicBezTo>
                    <a:cubicBezTo>
                      <a:pt x="972" y="177"/>
                      <a:pt x="764" y="0"/>
                      <a:pt x="515" y="0"/>
                    </a:cubicBezTo>
                    <a:cubicBezTo>
                      <a:pt x="231" y="0"/>
                      <a:pt x="0" y="231"/>
                      <a:pt x="0" y="515"/>
                    </a:cubicBezTo>
                    <a:cubicBezTo>
                      <a:pt x="0" y="799"/>
                      <a:pt x="231" y="1030"/>
                      <a:pt x="515" y="1030"/>
                    </a:cubicBezTo>
                    <a:cubicBezTo>
                      <a:pt x="764" y="1030"/>
                      <a:pt x="972" y="853"/>
                      <a:pt x="1020" y="618"/>
                    </a:cubicBezTo>
                    <a:lnTo>
                      <a:pt x="1149" y="51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FFFFFF">
                      <a:lumMod val="100000"/>
                    </a:srgbClr>
                  </a:gs>
                  <a:gs pos="0">
                    <a:srgbClr val="D9D9DA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rgbClr val="FFFFFF"/>
                    </a:gs>
                    <a:gs pos="0">
                      <a:srgbClr val="D9D9DA"/>
                    </a:gs>
                  </a:gsLst>
                  <a:lin ang="135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Freeform 47"/>
              <p:cNvSpPr>
                <a:spLocks noEditPoints="1"/>
              </p:cNvSpPr>
              <p:nvPr/>
            </p:nvSpPr>
            <p:spPr bwMode="auto">
              <a:xfrm>
                <a:off x="1770607" y="1213367"/>
                <a:ext cx="2722124" cy="2444498"/>
              </a:xfrm>
              <a:custGeom>
                <a:avLst/>
                <a:gdLst>
                  <a:gd name="T0" fmla="*/ 1020 w 1149"/>
                  <a:gd name="T1" fmla="*/ 412 h 1030"/>
                  <a:gd name="T2" fmla="*/ 515 w 1149"/>
                  <a:gd name="T3" fmla="*/ 0 h 1030"/>
                  <a:gd name="T4" fmla="*/ 0 w 1149"/>
                  <a:gd name="T5" fmla="*/ 515 h 1030"/>
                  <a:gd name="T6" fmla="*/ 515 w 1149"/>
                  <a:gd name="T7" fmla="*/ 1030 h 1030"/>
                  <a:gd name="T8" fmla="*/ 1020 w 1149"/>
                  <a:gd name="T9" fmla="*/ 618 h 1030"/>
                  <a:gd name="T10" fmla="*/ 1149 w 1149"/>
                  <a:gd name="T11" fmla="*/ 515 h 1030"/>
                  <a:gd name="T12" fmla="*/ 1020 w 1149"/>
                  <a:gd name="T13" fmla="*/ 412 h 1030"/>
                  <a:gd name="T14" fmla="*/ 515 w 1149"/>
                  <a:gd name="T15" fmla="*/ 979 h 1030"/>
                  <a:gd name="T16" fmla="*/ 51 w 1149"/>
                  <a:gd name="T17" fmla="*/ 515 h 1030"/>
                  <a:gd name="T18" fmla="*/ 515 w 1149"/>
                  <a:gd name="T19" fmla="*/ 51 h 1030"/>
                  <a:gd name="T20" fmla="*/ 979 w 1149"/>
                  <a:gd name="T21" fmla="*/ 515 h 1030"/>
                  <a:gd name="T22" fmla="*/ 515 w 1149"/>
                  <a:gd name="T23" fmla="*/ 979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9" h="1030">
                    <a:moveTo>
                      <a:pt x="1020" y="412"/>
                    </a:moveTo>
                    <a:cubicBezTo>
                      <a:pt x="972" y="177"/>
                      <a:pt x="764" y="0"/>
                      <a:pt x="515" y="0"/>
                    </a:cubicBezTo>
                    <a:cubicBezTo>
                      <a:pt x="231" y="0"/>
                      <a:pt x="0" y="231"/>
                      <a:pt x="0" y="515"/>
                    </a:cubicBezTo>
                    <a:cubicBezTo>
                      <a:pt x="0" y="799"/>
                      <a:pt x="231" y="1030"/>
                      <a:pt x="515" y="1030"/>
                    </a:cubicBezTo>
                    <a:cubicBezTo>
                      <a:pt x="764" y="1030"/>
                      <a:pt x="972" y="853"/>
                      <a:pt x="1020" y="618"/>
                    </a:cubicBezTo>
                    <a:cubicBezTo>
                      <a:pt x="1149" y="515"/>
                      <a:pt x="1149" y="515"/>
                      <a:pt x="1149" y="515"/>
                    </a:cubicBezTo>
                    <a:lnTo>
                      <a:pt x="1020" y="412"/>
                    </a:lnTo>
                    <a:close/>
                    <a:moveTo>
                      <a:pt x="515" y="979"/>
                    </a:moveTo>
                    <a:cubicBezTo>
                      <a:pt x="259" y="979"/>
                      <a:pt x="51" y="771"/>
                      <a:pt x="51" y="515"/>
                    </a:cubicBezTo>
                    <a:cubicBezTo>
                      <a:pt x="51" y="259"/>
                      <a:pt x="259" y="51"/>
                      <a:pt x="515" y="51"/>
                    </a:cubicBezTo>
                    <a:cubicBezTo>
                      <a:pt x="771" y="51"/>
                      <a:pt x="979" y="259"/>
                      <a:pt x="979" y="515"/>
                    </a:cubicBezTo>
                    <a:cubicBezTo>
                      <a:pt x="979" y="771"/>
                      <a:pt x="771" y="979"/>
                      <a:pt x="515" y="979"/>
                    </a:cubicBezTo>
                    <a:close/>
                  </a:path>
                </a:pathLst>
              </a:custGeom>
              <a:solidFill>
                <a:srgbClr val="F6AC40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文本框 34"/>
              <p:cNvSpPr txBox="1"/>
              <p:nvPr/>
            </p:nvSpPr>
            <p:spPr>
              <a:xfrm>
                <a:off x="2005467" y="2354545"/>
                <a:ext cx="200888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solidFill>
                      <a:srgbClr val="605E5E"/>
                    </a:solidFill>
                    <a:latin typeface="Impact" panose="020B0806030902050204" pitchFamily="34" charset="0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dirty="0" smtClean="0"/>
                  <a:t>1 </a:t>
                </a:r>
                <a:r>
                  <a:rPr lang="zh-CN" altLang="en-US" dirty="0" smtClean="0"/>
                  <a:t>功能式</a:t>
                </a:r>
                <a:endParaRPr lang="zh-CN" altLang="en-US" dirty="0"/>
              </a:p>
            </p:txBody>
          </p:sp>
        </p:grpSp>
        <p:sp>
          <p:nvSpPr>
            <p:cNvPr id="154" name="Freeform 48"/>
            <p:cNvSpPr>
              <a:spLocks noEditPoints="1"/>
            </p:cNvSpPr>
            <p:nvPr/>
          </p:nvSpPr>
          <p:spPr bwMode="auto">
            <a:xfrm>
              <a:off x="1347742" y="1757539"/>
              <a:ext cx="630518" cy="630518"/>
            </a:xfrm>
            <a:custGeom>
              <a:avLst/>
              <a:gdLst>
                <a:gd name="T0" fmla="*/ 152 w 152"/>
                <a:gd name="T1" fmla="*/ 88 h 152"/>
                <a:gd name="T2" fmla="*/ 152 w 152"/>
                <a:gd name="T3" fmla="*/ 64 h 152"/>
                <a:gd name="T4" fmla="*/ 138 w 152"/>
                <a:gd name="T5" fmla="*/ 64 h 152"/>
                <a:gd name="T6" fmla="*/ 128 w 152"/>
                <a:gd name="T7" fmla="*/ 40 h 152"/>
                <a:gd name="T8" fmla="*/ 138 w 152"/>
                <a:gd name="T9" fmla="*/ 31 h 152"/>
                <a:gd name="T10" fmla="*/ 121 w 152"/>
                <a:gd name="T11" fmla="*/ 14 h 152"/>
                <a:gd name="T12" fmla="*/ 111 w 152"/>
                <a:gd name="T13" fmla="*/ 24 h 152"/>
                <a:gd name="T14" fmla="*/ 88 w 152"/>
                <a:gd name="T15" fmla="*/ 14 h 152"/>
                <a:gd name="T16" fmla="*/ 88 w 152"/>
                <a:gd name="T17" fmla="*/ 0 h 152"/>
                <a:gd name="T18" fmla="*/ 64 w 152"/>
                <a:gd name="T19" fmla="*/ 0 h 152"/>
                <a:gd name="T20" fmla="*/ 64 w 152"/>
                <a:gd name="T21" fmla="*/ 14 h 152"/>
                <a:gd name="T22" fmla="*/ 41 w 152"/>
                <a:gd name="T23" fmla="*/ 24 h 152"/>
                <a:gd name="T24" fmla="*/ 31 w 152"/>
                <a:gd name="T25" fmla="*/ 14 h 152"/>
                <a:gd name="T26" fmla="*/ 14 w 152"/>
                <a:gd name="T27" fmla="*/ 31 h 152"/>
                <a:gd name="T28" fmla="*/ 24 w 152"/>
                <a:gd name="T29" fmla="*/ 40 h 152"/>
                <a:gd name="T30" fmla="*/ 14 w 152"/>
                <a:gd name="T31" fmla="*/ 64 h 152"/>
                <a:gd name="T32" fmla="*/ 0 w 152"/>
                <a:gd name="T33" fmla="*/ 64 h 152"/>
                <a:gd name="T34" fmla="*/ 0 w 152"/>
                <a:gd name="T35" fmla="*/ 88 h 152"/>
                <a:gd name="T36" fmla="*/ 14 w 152"/>
                <a:gd name="T37" fmla="*/ 88 h 152"/>
                <a:gd name="T38" fmla="*/ 24 w 152"/>
                <a:gd name="T39" fmla="*/ 111 h 152"/>
                <a:gd name="T40" fmla="*/ 14 w 152"/>
                <a:gd name="T41" fmla="*/ 121 h 152"/>
                <a:gd name="T42" fmla="*/ 31 w 152"/>
                <a:gd name="T43" fmla="*/ 138 h 152"/>
                <a:gd name="T44" fmla="*/ 41 w 152"/>
                <a:gd name="T45" fmla="*/ 128 h 152"/>
                <a:gd name="T46" fmla="*/ 64 w 152"/>
                <a:gd name="T47" fmla="*/ 138 h 152"/>
                <a:gd name="T48" fmla="*/ 64 w 152"/>
                <a:gd name="T49" fmla="*/ 152 h 152"/>
                <a:gd name="T50" fmla="*/ 88 w 152"/>
                <a:gd name="T51" fmla="*/ 152 h 152"/>
                <a:gd name="T52" fmla="*/ 88 w 152"/>
                <a:gd name="T53" fmla="*/ 138 h 152"/>
                <a:gd name="T54" fmla="*/ 111 w 152"/>
                <a:gd name="T55" fmla="*/ 128 h 152"/>
                <a:gd name="T56" fmla="*/ 121 w 152"/>
                <a:gd name="T57" fmla="*/ 138 h 152"/>
                <a:gd name="T58" fmla="*/ 138 w 152"/>
                <a:gd name="T59" fmla="*/ 121 h 152"/>
                <a:gd name="T60" fmla="*/ 128 w 152"/>
                <a:gd name="T61" fmla="*/ 111 h 152"/>
                <a:gd name="T62" fmla="*/ 138 w 152"/>
                <a:gd name="T63" fmla="*/ 88 h 152"/>
                <a:gd name="T64" fmla="*/ 152 w 152"/>
                <a:gd name="T65" fmla="*/ 88 h 152"/>
                <a:gd name="T66" fmla="*/ 76 w 152"/>
                <a:gd name="T67" fmla="*/ 115 h 152"/>
                <a:gd name="T68" fmla="*/ 37 w 152"/>
                <a:gd name="T69" fmla="*/ 76 h 152"/>
                <a:gd name="T70" fmla="*/ 76 w 152"/>
                <a:gd name="T71" fmla="*/ 37 h 152"/>
                <a:gd name="T72" fmla="*/ 115 w 152"/>
                <a:gd name="T73" fmla="*/ 76 h 152"/>
                <a:gd name="T74" fmla="*/ 76 w 152"/>
                <a:gd name="T75" fmla="*/ 1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52">
                  <a:moveTo>
                    <a:pt x="152" y="88"/>
                  </a:moveTo>
                  <a:cubicBezTo>
                    <a:pt x="152" y="64"/>
                    <a:pt x="152" y="64"/>
                    <a:pt x="152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6" y="55"/>
                    <a:pt x="133" y="47"/>
                    <a:pt x="128" y="40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4" y="19"/>
                    <a:pt x="96" y="16"/>
                    <a:pt x="88" y="14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6" y="16"/>
                    <a:pt x="48" y="19"/>
                    <a:pt x="41" y="2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9" y="47"/>
                    <a:pt x="16" y="55"/>
                    <a:pt x="1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6" y="96"/>
                    <a:pt x="19" y="104"/>
                    <a:pt x="24" y="111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8" y="133"/>
                    <a:pt x="56" y="136"/>
                    <a:pt x="64" y="138"/>
                  </a:cubicBezTo>
                  <a:cubicBezTo>
                    <a:pt x="64" y="152"/>
                    <a:pt x="64" y="152"/>
                    <a:pt x="64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96" y="136"/>
                    <a:pt x="104" y="133"/>
                    <a:pt x="111" y="128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33" y="104"/>
                    <a:pt x="136" y="96"/>
                    <a:pt x="138" y="88"/>
                  </a:cubicBezTo>
                  <a:lnTo>
                    <a:pt x="152" y="88"/>
                  </a:lnTo>
                  <a:close/>
                  <a:moveTo>
                    <a:pt x="76" y="115"/>
                  </a:moveTo>
                  <a:cubicBezTo>
                    <a:pt x="54" y="115"/>
                    <a:pt x="37" y="98"/>
                    <a:pt x="37" y="76"/>
                  </a:cubicBezTo>
                  <a:cubicBezTo>
                    <a:pt x="37" y="54"/>
                    <a:pt x="54" y="37"/>
                    <a:pt x="76" y="37"/>
                  </a:cubicBezTo>
                  <a:cubicBezTo>
                    <a:pt x="98" y="37"/>
                    <a:pt x="115" y="54"/>
                    <a:pt x="115" y="76"/>
                  </a:cubicBezTo>
                  <a:cubicBezTo>
                    <a:pt x="115" y="98"/>
                    <a:pt x="98" y="115"/>
                    <a:pt x="76" y="115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56751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zhouhl\Desktop\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306" y="527810"/>
            <a:ext cx="4161344" cy="255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圆角矩形 96"/>
          <p:cNvSpPr/>
          <p:nvPr/>
        </p:nvSpPr>
        <p:spPr>
          <a:xfrm>
            <a:off x="867645" y="309861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传播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圆角矩形 62"/>
          <p:cNvSpPr/>
          <p:nvPr/>
        </p:nvSpPr>
        <p:spPr>
          <a:xfrm>
            <a:off x="2195431" y="309861"/>
            <a:ext cx="3511251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800" dirty="0"/>
              <a:t>消息传播模式变化</a:t>
            </a:r>
            <a:endParaRPr lang="en-US" altLang="zh-CN" sz="2800" dirty="0"/>
          </a:p>
        </p:txBody>
      </p:sp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0697" flipH="1">
            <a:off x="6460720" y="1963252"/>
            <a:ext cx="596404" cy="512079"/>
          </a:xfrm>
          <a:prstGeom prst="rect">
            <a:avLst/>
          </a:prstGeom>
        </p:spPr>
      </p:pic>
      <p:sp>
        <p:nvSpPr>
          <p:cNvPr id="128" name="文本框 91"/>
          <p:cNvSpPr txBox="1"/>
          <p:nvPr/>
        </p:nvSpPr>
        <p:spPr>
          <a:xfrm>
            <a:off x="4006286" y="4896135"/>
            <a:ext cx="444382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信息爆炸：砸广告到社会化传播；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去中心化：人人都是“专家”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互联网核心：口碑。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4924" flipH="1">
            <a:off x="127262" y="5814217"/>
            <a:ext cx="1251045" cy="1074160"/>
          </a:xfrm>
          <a:prstGeom prst="rect">
            <a:avLst/>
          </a:prstGeom>
        </p:spPr>
      </p:pic>
      <p:grpSp>
        <p:nvGrpSpPr>
          <p:cNvPr id="131" name="组合 130"/>
          <p:cNvGrpSpPr/>
          <p:nvPr/>
        </p:nvGrpSpPr>
        <p:grpSpPr>
          <a:xfrm>
            <a:off x="365043" y="1514081"/>
            <a:ext cx="5620095" cy="2411604"/>
            <a:chOff x="6161088" y="1605675"/>
            <a:chExt cx="6000750" cy="2574945"/>
          </a:xfrm>
        </p:grpSpPr>
        <p:grpSp>
          <p:nvGrpSpPr>
            <p:cNvPr id="132" name="组合 131"/>
            <p:cNvGrpSpPr/>
            <p:nvPr/>
          </p:nvGrpSpPr>
          <p:grpSpPr>
            <a:xfrm>
              <a:off x="8307388" y="1605675"/>
              <a:ext cx="3854450" cy="579438"/>
              <a:chOff x="8307388" y="915988"/>
              <a:chExt cx="3854450" cy="579438"/>
            </a:xfrm>
          </p:grpSpPr>
          <p:sp>
            <p:nvSpPr>
              <p:cNvPr id="151" name="Freeform 5"/>
              <p:cNvSpPr>
                <a:spLocks/>
              </p:cNvSpPr>
              <p:nvPr/>
            </p:nvSpPr>
            <p:spPr bwMode="auto">
              <a:xfrm>
                <a:off x="8307388" y="915988"/>
                <a:ext cx="865188" cy="579438"/>
              </a:xfrm>
              <a:custGeom>
                <a:avLst/>
                <a:gdLst>
                  <a:gd name="T0" fmla="*/ 302 w 904"/>
                  <a:gd name="T1" fmla="*/ 0 h 605"/>
                  <a:gd name="T2" fmla="*/ 0 w 904"/>
                  <a:gd name="T3" fmla="*/ 303 h 605"/>
                  <a:gd name="T4" fmla="*/ 302 w 904"/>
                  <a:gd name="T5" fmla="*/ 605 h 605"/>
                  <a:gd name="T6" fmla="*/ 904 w 904"/>
                  <a:gd name="T7" fmla="*/ 605 h 605"/>
                  <a:gd name="T8" fmla="*/ 904 w 904"/>
                  <a:gd name="T9" fmla="*/ 0 h 605"/>
                  <a:gd name="T10" fmla="*/ 302 w 904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5">
                    <a:moveTo>
                      <a:pt x="302" y="0"/>
                    </a:moveTo>
                    <a:cubicBezTo>
                      <a:pt x="135" y="0"/>
                      <a:pt x="0" y="136"/>
                      <a:pt x="0" y="303"/>
                    </a:cubicBezTo>
                    <a:cubicBezTo>
                      <a:pt x="0" y="470"/>
                      <a:pt x="135" y="605"/>
                      <a:pt x="302" y="605"/>
                    </a:cubicBezTo>
                    <a:cubicBezTo>
                      <a:pt x="904" y="605"/>
                      <a:pt x="904" y="605"/>
                      <a:pt x="904" y="605"/>
                    </a:cubicBezTo>
                    <a:cubicBezTo>
                      <a:pt x="904" y="0"/>
                      <a:pt x="904" y="0"/>
                      <a:pt x="904" y="0"/>
                    </a:cubicBez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6"/>
              <p:cNvSpPr>
                <a:spLocks/>
              </p:cNvSpPr>
              <p:nvPr/>
            </p:nvSpPr>
            <p:spPr bwMode="auto">
              <a:xfrm>
                <a:off x="9172575" y="915988"/>
                <a:ext cx="2989263" cy="579438"/>
              </a:xfrm>
              <a:custGeom>
                <a:avLst/>
                <a:gdLst>
                  <a:gd name="T0" fmla="*/ 2826 w 3128"/>
                  <a:gd name="T1" fmla="*/ 0 h 605"/>
                  <a:gd name="T2" fmla="*/ 0 w 3128"/>
                  <a:gd name="T3" fmla="*/ 0 h 605"/>
                  <a:gd name="T4" fmla="*/ 0 w 3128"/>
                  <a:gd name="T5" fmla="*/ 605 h 605"/>
                  <a:gd name="T6" fmla="*/ 2826 w 3128"/>
                  <a:gd name="T7" fmla="*/ 605 h 605"/>
                  <a:gd name="T8" fmla="*/ 3128 w 3128"/>
                  <a:gd name="T9" fmla="*/ 303 h 605"/>
                  <a:gd name="T10" fmla="*/ 2826 w 3128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5">
                    <a:moveTo>
                      <a:pt x="28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05"/>
                      <a:pt x="0" y="605"/>
                      <a:pt x="0" y="605"/>
                    </a:cubicBezTo>
                    <a:cubicBezTo>
                      <a:pt x="2826" y="605"/>
                      <a:pt x="2826" y="605"/>
                      <a:pt x="2826" y="605"/>
                    </a:cubicBezTo>
                    <a:cubicBezTo>
                      <a:pt x="2993" y="605"/>
                      <a:pt x="3128" y="470"/>
                      <a:pt x="3128" y="303"/>
                    </a:cubicBezTo>
                    <a:cubicBezTo>
                      <a:pt x="3128" y="136"/>
                      <a:pt x="2993" y="0"/>
                      <a:pt x="2826" y="0"/>
                    </a:cubicBezTo>
                    <a:close/>
                  </a:path>
                </a:pathLst>
              </a:custGeom>
              <a:solidFill>
                <a:srgbClr val="FE2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2A00"/>
                  </a:solidFill>
                </a:endParaRPr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6161088" y="2601841"/>
              <a:ext cx="3876675" cy="582613"/>
              <a:chOff x="6161088" y="2684463"/>
              <a:chExt cx="3876675" cy="582613"/>
            </a:xfrm>
          </p:grpSpPr>
          <p:sp>
            <p:nvSpPr>
              <p:cNvPr id="149" name="Freeform 10"/>
              <p:cNvSpPr>
                <a:spLocks/>
              </p:cNvSpPr>
              <p:nvPr/>
            </p:nvSpPr>
            <p:spPr bwMode="auto">
              <a:xfrm>
                <a:off x="9169400" y="2684463"/>
                <a:ext cx="868363" cy="582613"/>
              </a:xfrm>
              <a:custGeom>
                <a:avLst/>
                <a:gdLst>
                  <a:gd name="T0" fmla="*/ 602 w 904"/>
                  <a:gd name="T1" fmla="*/ 0 h 604"/>
                  <a:gd name="T2" fmla="*/ 904 w 904"/>
                  <a:gd name="T3" fmla="*/ 302 h 604"/>
                  <a:gd name="T4" fmla="*/ 602 w 904"/>
                  <a:gd name="T5" fmla="*/ 604 h 604"/>
                  <a:gd name="T6" fmla="*/ 0 w 904"/>
                  <a:gd name="T7" fmla="*/ 604 h 604"/>
                  <a:gd name="T8" fmla="*/ 0 w 904"/>
                  <a:gd name="T9" fmla="*/ 0 h 604"/>
                  <a:gd name="T10" fmla="*/ 602 w 904"/>
                  <a:gd name="T11" fmla="*/ 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4">
                    <a:moveTo>
                      <a:pt x="602" y="0"/>
                    </a:moveTo>
                    <a:cubicBezTo>
                      <a:pt x="769" y="0"/>
                      <a:pt x="904" y="135"/>
                      <a:pt x="904" y="302"/>
                    </a:cubicBezTo>
                    <a:cubicBezTo>
                      <a:pt x="904" y="469"/>
                      <a:pt x="769" y="604"/>
                      <a:pt x="602" y="604"/>
                    </a:cubicBezTo>
                    <a:cubicBezTo>
                      <a:pt x="0" y="604"/>
                      <a:pt x="0" y="604"/>
                      <a:pt x="0" y="60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1"/>
              <p:cNvSpPr>
                <a:spLocks/>
              </p:cNvSpPr>
              <p:nvPr/>
            </p:nvSpPr>
            <p:spPr bwMode="auto">
              <a:xfrm>
                <a:off x="6161088" y="2684463"/>
                <a:ext cx="3008313" cy="582613"/>
              </a:xfrm>
              <a:custGeom>
                <a:avLst/>
                <a:gdLst>
                  <a:gd name="T0" fmla="*/ 302 w 3128"/>
                  <a:gd name="T1" fmla="*/ 0 h 604"/>
                  <a:gd name="T2" fmla="*/ 3128 w 3128"/>
                  <a:gd name="T3" fmla="*/ 0 h 604"/>
                  <a:gd name="T4" fmla="*/ 3128 w 3128"/>
                  <a:gd name="T5" fmla="*/ 604 h 604"/>
                  <a:gd name="T6" fmla="*/ 302 w 3128"/>
                  <a:gd name="T7" fmla="*/ 604 h 604"/>
                  <a:gd name="T8" fmla="*/ 0 w 3128"/>
                  <a:gd name="T9" fmla="*/ 302 h 604"/>
                  <a:gd name="T10" fmla="*/ 302 w 3128"/>
                  <a:gd name="T11" fmla="*/ 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4">
                    <a:moveTo>
                      <a:pt x="302" y="0"/>
                    </a:moveTo>
                    <a:cubicBezTo>
                      <a:pt x="3128" y="0"/>
                      <a:pt x="3128" y="0"/>
                      <a:pt x="3128" y="0"/>
                    </a:cubicBezTo>
                    <a:cubicBezTo>
                      <a:pt x="3128" y="604"/>
                      <a:pt x="3128" y="604"/>
                      <a:pt x="3128" y="604"/>
                    </a:cubicBezTo>
                    <a:cubicBezTo>
                      <a:pt x="302" y="604"/>
                      <a:pt x="302" y="604"/>
                      <a:pt x="302" y="604"/>
                    </a:cubicBezTo>
                    <a:cubicBezTo>
                      <a:pt x="135" y="604"/>
                      <a:pt x="0" y="469"/>
                      <a:pt x="0" y="302"/>
                    </a:cubicBezTo>
                    <a:cubicBezTo>
                      <a:pt x="0" y="135"/>
                      <a:pt x="135" y="0"/>
                      <a:pt x="302" y="0"/>
                    </a:cubicBezTo>
                    <a:close/>
                  </a:path>
                </a:pathLst>
              </a:custGeom>
              <a:solidFill>
                <a:srgbClr val="FF6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>
              <a:off x="8307388" y="3601182"/>
              <a:ext cx="3854450" cy="579438"/>
              <a:chOff x="8307388" y="915988"/>
              <a:chExt cx="3854450" cy="579438"/>
            </a:xfrm>
          </p:grpSpPr>
          <p:sp>
            <p:nvSpPr>
              <p:cNvPr id="147" name="Freeform 5"/>
              <p:cNvSpPr>
                <a:spLocks/>
              </p:cNvSpPr>
              <p:nvPr/>
            </p:nvSpPr>
            <p:spPr bwMode="auto">
              <a:xfrm>
                <a:off x="8307388" y="915988"/>
                <a:ext cx="865188" cy="579438"/>
              </a:xfrm>
              <a:custGeom>
                <a:avLst/>
                <a:gdLst>
                  <a:gd name="T0" fmla="*/ 302 w 904"/>
                  <a:gd name="T1" fmla="*/ 0 h 605"/>
                  <a:gd name="T2" fmla="*/ 0 w 904"/>
                  <a:gd name="T3" fmla="*/ 303 h 605"/>
                  <a:gd name="T4" fmla="*/ 302 w 904"/>
                  <a:gd name="T5" fmla="*/ 605 h 605"/>
                  <a:gd name="T6" fmla="*/ 904 w 904"/>
                  <a:gd name="T7" fmla="*/ 605 h 605"/>
                  <a:gd name="T8" fmla="*/ 904 w 904"/>
                  <a:gd name="T9" fmla="*/ 0 h 605"/>
                  <a:gd name="T10" fmla="*/ 302 w 904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5">
                    <a:moveTo>
                      <a:pt x="302" y="0"/>
                    </a:moveTo>
                    <a:cubicBezTo>
                      <a:pt x="135" y="0"/>
                      <a:pt x="0" y="136"/>
                      <a:pt x="0" y="303"/>
                    </a:cubicBezTo>
                    <a:cubicBezTo>
                      <a:pt x="0" y="470"/>
                      <a:pt x="135" y="605"/>
                      <a:pt x="302" y="605"/>
                    </a:cubicBezTo>
                    <a:cubicBezTo>
                      <a:pt x="904" y="605"/>
                      <a:pt x="904" y="605"/>
                      <a:pt x="904" y="605"/>
                    </a:cubicBezTo>
                    <a:cubicBezTo>
                      <a:pt x="904" y="0"/>
                      <a:pt x="904" y="0"/>
                      <a:pt x="904" y="0"/>
                    </a:cubicBez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6"/>
              <p:cNvSpPr>
                <a:spLocks/>
              </p:cNvSpPr>
              <p:nvPr/>
            </p:nvSpPr>
            <p:spPr bwMode="auto">
              <a:xfrm>
                <a:off x="9172575" y="915988"/>
                <a:ext cx="2989263" cy="579438"/>
              </a:xfrm>
              <a:custGeom>
                <a:avLst/>
                <a:gdLst>
                  <a:gd name="T0" fmla="*/ 2826 w 3128"/>
                  <a:gd name="T1" fmla="*/ 0 h 605"/>
                  <a:gd name="T2" fmla="*/ 0 w 3128"/>
                  <a:gd name="T3" fmla="*/ 0 h 605"/>
                  <a:gd name="T4" fmla="*/ 0 w 3128"/>
                  <a:gd name="T5" fmla="*/ 605 h 605"/>
                  <a:gd name="T6" fmla="*/ 2826 w 3128"/>
                  <a:gd name="T7" fmla="*/ 605 h 605"/>
                  <a:gd name="T8" fmla="*/ 3128 w 3128"/>
                  <a:gd name="T9" fmla="*/ 303 h 605"/>
                  <a:gd name="T10" fmla="*/ 2826 w 3128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5">
                    <a:moveTo>
                      <a:pt x="28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05"/>
                      <a:pt x="0" y="605"/>
                      <a:pt x="0" y="605"/>
                    </a:cubicBezTo>
                    <a:cubicBezTo>
                      <a:pt x="2826" y="605"/>
                      <a:pt x="2826" y="605"/>
                      <a:pt x="2826" y="605"/>
                    </a:cubicBezTo>
                    <a:cubicBezTo>
                      <a:pt x="2993" y="605"/>
                      <a:pt x="3128" y="470"/>
                      <a:pt x="3128" y="303"/>
                    </a:cubicBezTo>
                    <a:cubicBezTo>
                      <a:pt x="3128" y="136"/>
                      <a:pt x="2993" y="0"/>
                      <a:pt x="2826" y="0"/>
                    </a:cubicBezTo>
                    <a:close/>
                  </a:path>
                </a:pathLst>
              </a:custGeom>
              <a:solidFill>
                <a:srgbClr val="FED0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3" name="文本框 95"/>
          <p:cNvSpPr txBox="1"/>
          <p:nvPr/>
        </p:nvSpPr>
        <p:spPr>
          <a:xfrm>
            <a:off x="3396659" y="1580160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信息由不对称到对称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54" name="文本框 98"/>
          <p:cNvSpPr txBox="1"/>
          <p:nvPr/>
        </p:nvSpPr>
        <p:spPr>
          <a:xfrm>
            <a:off x="804622" y="2519828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速度暴增影响空前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55" name="文本框 100"/>
          <p:cNvSpPr txBox="1"/>
          <p:nvPr/>
        </p:nvSpPr>
        <p:spPr>
          <a:xfrm>
            <a:off x="2452924" y="159554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E2C0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对称</a:t>
            </a:r>
          </a:p>
        </p:txBody>
      </p:sp>
      <p:sp>
        <p:nvSpPr>
          <p:cNvPr id="156" name="文本框 101"/>
          <p:cNvSpPr txBox="1"/>
          <p:nvPr/>
        </p:nvSpPr>
        <p:spPr>
          <a:xfrm>
            <a:off x="3225764" y="253521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69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速度</a:t>
            </a:r>
            <a:endParaRPr lang="zh-CN" altLang="en-US" dirty="0">
              <a:solidFill>
                <a:srgbClr val="FF69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9" name="文本框 107"/>
          <p:cNvSpPr txBox="1"/>
          <p:nvPr/>
        </p:nvSpPr>
        <p:spPr>
          <a:xfrm>
            <a:off x="3492911" y="345429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社会化去中心传播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60" name="文本框 108"/>
          <p:cNvSpPr txBox="1"/>
          <p:nvPr/>
        </p:nvSpPr>
        <p:spPr>
          <a:xfrm>
            <a:off x="2452924" y="346967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ED00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模式</a:t>
            </a:r>
            <a:endParaRPr lang="zh-CN" altLang="en-US" dirty="0">
              <a:solidFill>
                <a:srgbClr val="FED00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63" name="图片 16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859">
            <a:off x="10771213" y="2828850"/>
            <a:ext cx="618407" cy="530970"/>
          </a:xfrm>
          <a:prstGeom prst="rect">
            <a:avLst/>
          </a:prstGeom>
        </p:spPr>
      </p:pic>
      <p:pic>
        <p:nvPicPr>
          <p:cNvPr id="164" name="图片 16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859">
            <a:off x="10733447" y="1791277"/>
            <a:ext cx="618407" cy="530970"/>
          </a:xfrm>
          <a:prstGeom prst="rect">
            <a:avLst/>
          </a:prstGeom>
        </p:spPr>
      </p:pic>
      <p:pic>
        <p:nvPicPr>
          <p:cNvPr id="166" name="图片 16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0697" flipH="1">
            <a:off x="8158737" y="2839091"/>
            <a:ext cx="850086" cy="729894"/>
          </a:xfrm>
          <a:prstGeom prst="rect">
            <a:avLst/>
          </a:prstGeom>
        </p:spPr>
      </p:pic>
      <p:pic>
        <p:nvPicPr>
          <p:cNvPr id="165" name="图片 1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0697" flipH="1">
            <a:off x="6262950" y="2959399"/>
            <a:ext cx="596404" cy="512079"/>
          </a:xfrm>
          <a:prstGeom prst="rect">
            <a:avLst/>
          </a:prstGeom>
        </p:spPr>
      </p:pic>
      <p:pic>
        <p:nvPicPr>
          <p:cNvPr id="167" name="图片 16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0697" flipH="1">
            <a:off x="8089969" y="1527001"/>
            <a:ext cx="914746" cy="78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3772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圆角矩形 96"/>
          <p:cNvSpPr/>
          <p:nvPr/>
        </p:nvSpPr>
        <p:spPr>
          <a:xfrm>
            <a:off x="867645" y="309861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口碑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3520867" y="4894282"/>
            <a:ext cx="4383922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关系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：“产品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+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消费者”变为“产品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+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社会化媒体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+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用户”；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核心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：专注才能快，才能极致，极致才能有好口碑；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192442" y="777391"/>
            <a:ext cx="4544951" cy="4237914"/>
            <a:chOff x="5005714" y="235689"/>
            <a:chExt cx="6785430" cy="6327037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4927" y="1343757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4609" y="235689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4367" y="1428750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40416" y="3569642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5714" y="3526100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92" name="Freeform 48"/>
            <p:cNvSpPr>
              <a:spLocks noEditPoints="1"/>
            </p:cNvSpPr>
            <p:nvPr/>
          </p:nvSpPr>
          <p:spPr bwMode="auto">
            <a:xfrm>
              <a:off x="6397625" y="1787525"/>
              <a:ext cx="3970338" cy="3970338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99" name="组合 298"/>
            <p:cNvGrpSpPr/>
            <p:nvPr/>
          </p:nvGrpSpPr>
          <p:grpSpPr>
            <a:xfrm>
              <a:off x="7056438" y="2401888"/>
              <a:ext cx="2671763" cy="4160838"/>
              <a:chOff x="7056438" y="2401888"/>
              <a:chExt cx="2671763" cy="4160838"/>
            </a:xfrm>
            <a:effectLst>
              <a:outerShdw blurRad="254000" dist="101600" dir="8100000" sx="102000" sy="102000" algn="tr" rotWithShape="0">
                <a:prstClr val="black">
                  <a:alpha val="28000"/>
                </a:prstClr>
              </a:outerShdw>
            </a:effectLst>
          </p:grpSpPr>
          <p:sp>
            <p:nvSpPr>
              <p:cNvPr id="293" name="Freeform 49"/>
              <p:cNvSpPr>
                <a:spLocks/>
              </p:cNvSpPr>
              <p:nvPr/>
            </p:nvSpPr>
            <p:spPr bwMode="auto">
              <a:xfrm>
                <a:off x="7056438" y="2401888"/>
                <a:ext cx="2671763" cy="4160838"/>
              </a:xfrm>
              <a:custGeom>
                <a:avLst/>
                <a:gdLst>
                  <a:gd name="T0" fmla="*/ 388 w 842"/>
                  <a:gd name="T1" fmla="*/ 1312 h 1312"/>
                  <a:gd name="T2" fmla="*/ 340 w 842"/>
                  <a:gd name="T3" fmla="*/ 1265 h 1312"/>
                  <a:gd name="T4" fmla="*/ 343 w 842"/>
                  <a:gd name="T5" fmla="*/ 1249 h 1312"/>
                  <a:gd name="T6" fmla="*/ 278 w 842"/>
                  <a:gd name="T7" fmla="*/ 1249 h 1312"/>
                  <a:gd name="T8" fmla="*/ 228 w 842"/>
                  <a:gd name="T9" fmla="*/ 1199 h 1312"/>
                  <a:gd name="T10" fmla="*/ 241 w 842"/>
                  <a:gd name="T11" fmla="*/ 1164 h 1312"/>
                  <a:gd name="T12" fmla="*/ 219 w 842"/>
                  <a:gd name="T13" fmla="*/ 1121 h 1312"/>
                  <a:gd name="T14" fmla="*/ 232 w 842"/>
                  <a:gd name="T15" fmla="*/ 1086 h 1312"/>
                  <a:gd name="T16" fmla="*/ 196 w 842"/>
                  <a:gd name="T17" fmla="*/ 1022 h 1312"/>
                  <a:gd name="T18" fmla="*/ 196 w 842"/>
                  <a:gd name="T19" fmla="*/ 982 h 1312"/>
                  <a:gd name="T20" fmla="*/ 196 w 842"/>
                  <a:gd name="T21" fmla="*/ 982 h 1312"/>
                  <a:gd name="T22" fmla="*/ 196 w 842"/>
                  <a:gd name="T23" fmla="*/ 976 h 1312"/>
                  <a:gd name="T24" fmla="*/ 196 w 842"/>
                  <a:gd name="T25" fmla="*/ 947 h 1312"/>
                  <a:gd name="T26" fmla="*/ 197 w 842"/>
                  <a:gd name="T27" fmla="*/ 940 h 1312"/>
                  <a:gd name="T28" fmla="*/ 197 w 842"/>
                  <a:gd name="T29" fmla="*/ 917 h 1312"/>
                  <a:gd name="T30" fmla="*/ 180 w 842"/>
                  <a:gd name="T31" fmla="*/ 849 h 1312"/>
                  <a:gd name="T32" fmla="*/ 129 w 842"/>
                  <a:gd name="T33" fmla="*/ 779 h 1312"/>
                  <a:gd name="T34" fmla="*/ 0 w 842"/>
                  <a:gd name="T35" fmla="*/ 419 h 1312"/>
                  <a:gd name="T36" fmla="*/ 419 w 842"/>
                  <a:gd name="T37" fmla="*/ 0 h 1312"/>
                  <a:gd name="T38" fmla="*/ 423 w 842"/>
                  <a:gd name="T39" fmla="*/ 0 h 1312"/>
                  <a:gd name="T40" fmla="*/ 842 w 842"/>
                  <a:gd name="T41" fmla="*/ 419 h 1312"/>
                  <a:gd name="T42" fmla="*/ 713 w 842"/>
                  <a:gd name="T43" fmla="*/ 779 h 1312"/>
                  <a:gd name="T44" fmla="*/ 662 w 842"/>
                  <a:gd name="T45" fmla="*/ 849 h 1312"/>
                  <a:gd name="T46" fmla="*/ 647 w 842"/>
                  <a:gd name="T47" fmla="*/ 899 h 1312"/>
                  <a:gd name="T48" fmla="*/ 646 w 842"/>
                  <a:gd name="T49" fmla="*/ 1023 h 1312"/>
                  <a:gd name="T50" fmla="*/ 610 w 842"/>
                  <a:gd name="T51" fmla="*/ 1086 h 1312"/>
                  <a:gd name="T52" fmla="*/ 623 w 842"/>
                  <a:gd name="T53" fmla="*/ 1121 h 1312"/>
                  <a:gd name="T54" fmla="*/ 601 w 842"/>
                  <a:gd name="T55" fmla="*/ 1164 h 1312"/>
                  <a:gd name="T56" fmla="*/ 614 w 842"/>
                  <a:gd name="T57" fmla="*/ 1199 h 1312"/>
                  <a:gd name="T58" fmla="*/ 564 w 842"/>
                  <a:gd name="T59" fmla="*/ 1249 h 1312"/>
                  <a:gd name="T60" fmla="*/ 499 w 842"/>
                  <a:gd name="T61" fmla="*/ 1249 h 1312"/>
                  <a:gd name="T62" fmla="*/ 502 w 842"/>
                  <a:gd name="T63" fmla="*/ 1265 h 1312"/>
                  <a:gd name="T64" fmla="*/ 455 w 842"/>
                  <a:gd name="T65" fmla="*/ 1312 h 1312"/>
                  <a:gd name="T66" fmla="*/ 388 w 842"/>
                  <a:gd name="T67" fmla="*/ 1312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42" h="1312">
                    <a:moveTo>
                      <a:pt x="388" y="1312"/>
                    </a:moveTo>
                    <a:cubicBezTo>
                      <a:pt x="362" y="1312"/>
                      <a:pt x="340" y="1291"/>
                      <a:pt x="340" y="1265"/>
                    </a:cubicBezTo>
                    <a:cubicBezTo>
                      <a:pt x="340" y="1259"/>
                      <a:pt x="341" y="1254"/>
                      <a:pt x="343" y="1249"/>
                    </a:cubicBezTo>
                    <a:cubicBezTo>
                      <a:pt x="278" y="1249"/>
                      <a:pt x="278" y="1249"/>
                      <a:pt x="278" y="1249"/>
                    </a:cubicBezTo>
                    <a:cubicBezTo>
                      <a:pt x="250" y="1249"/>
                      <a:pt x="228" y="1226"/>
                      <a:pt x="228" y="1199"/>
                    </a:cubicBezTo>
                    <a:cubicBezTo>
                      <a:pt x="228" y="1186"/>
                      <a:pt x="233" y="1173"/>
                      <a:pt x="241" y="1164"/>
                    </a:cubicBezTo>
                    <a:cubicBezTo>
                      <a:pt x="228" y="1156"/>
                      <a:pt x="219" y="1140"/>
                      <a:pt x="219" y="1121"/>
                    </a:cubicBezTo>
                    <a:cubicBezTo>
                      <a:pt x="219" y="1108"/>
                      <a:pt x="223" y="1095"/>
                      <a:pt x="232" y="1086"/>
                    </a:cubicBezTo>
                    <a:cubicBezTo>
                      <a:pt x="210" y="1073"/>
                      <a:pt x="196" y="1049"/>
                      <a:pt x="196" y="102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76"/>
                      <a:pt x="196" y="976"/>
                      <a:pt x="196" y="976"/>
                    </a:cubicBezTo>
                    <a:cubicBezTo>
                      <a:pt x="196" y="966"/>
                      <a:pt x="196" y="957"/>
                      <a:pt x="196" y="947"/>
                    </a:cubicBezTo>
                    <a:cubicBezTo>
                      <a:pt x="197" y="940"/>
                      <a:pt x="197" y="940"/>
                      <a:pt x="197" y="940"/>
                    </a:cubicBezTo>
                    <a:cubicBezTo>
                      <a:pt x="197" y="917"/>
                      <a:pt x="197" y="917"/>
                      <a:pt x="197" y="917"/>
                    </a:cubicBezTo>
                    <a:cubicBezTo>
                      <a:pt x="196" y="897"/>
                      <a:pt x="194" y="871"/>
                      <a:pt x="180" y="849"/>
                    </a:cubicBezTo>
                    <a:cubicBezTo>
                      <a:pt x="166" y="824"/>
                      <a:pt x="148" y="802"/>
                      <a:pt x="129" y="779"/>
                    </a:cubicBezTo>
                    <a:cubicBezTo>
                      <a:pt x="69" y="706"/>
                      <a:pt x="0" y="623"/>
                      <a:pt x="0" y="419"/>
                    </a:cubicBezTo>
                    <a:cubicBezTo>
                      <a:pt x="0" y="188"/>
                      <a:pt x="188" y="0"/>
                      <a:pt x="419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654" y="0"/>
                      <a:pt x="842" y="188"/>
                      <a:pt x="842" y="419"/>
                    </a:cubicBezTo>
                    <a:cubicBezTo>
                      <a:pt x="842" y="623"/>
                      <a:pt x="773" y="706"/>
                      <a:pt x="713" y="779"/>
                    </a:cubicBezTo>
                    <a:cubicBezTo>
                      <a:pt x="694" y="802"/>
                      <a:pt x="676" y="824"/>
                      <a:pt x="662" y="849"/>
                    </a:cubicBezTo>
                    <a:cubicBezTo>
                      <a:pt x="653" y="863"/>
                      <a:pt x="649" y="879"/>
                      <a:pt x="647" y="899"/>
                    </a:cubicBezTo>
                    <a:cubicBezTo>
                      <a:pt x="646" y="1023"/>
                      <a:pt x="646" y="1023"/>
                      <a:pt x="646" y="1023"/>
                    </a:cubicBezTo>
                    <a:cubicBezTo>
                      <a:pt x="646" y="1049"/>
                      <a:pt x="632" y="1073"/>
                      <a:pt x="610" y="1086"/>
                    </a:cubicBezTo>
                    <a:cubicBezTo>
                      <a:pt x="619" y="1095"/>
                      <a:pt x="623" y="1108"/>
                      <a:pt x="623" y="1121"/>
                    </a:cubicBezTo>
                    <a:cubicBezTo>
                      <a:pt x="623" y="1140"/>
                      <a:pt x="614" y="1156"/>
                      <a:pt x="601" y="1164"/>
                    </a:cubicBezTo>
                    <a:cubicBezTo>
                      <a:pt x="609" y="1173"/>
                      <a:pt x="614" y="1186"/>
                      <a:pt x="614" y="1199"/>
                    </a:cubicBezTo>
                    <a:cubicBezTo>
                      <a:pt x="614" y="1226"/>
                      <a:pt x="592" y="1249"/>
                      <a:pt x="564" y="1249"/>
                    </a:cubicBezTo>
                    <a:cubicBezTo>
                      <a:pt x="499" y="1249"/>
                      <a:pt x="499" y="1249"/>
                      <a:pt x="499" y="1249"/>
                    </a:cubicBezTo>
                    <a:cubicBezTo>
                      <a:pt x="501" y="1254"/>
                      <a:pt x="502" y="1259"/>
                      <a:pt x="502" y="1265"/>
                    </a:cubicBezTo>
                    <a:cubicBezTo>
                      <a:pt x="502" y="1291"/>
                      <a:pt x="480" y="1312"/>
                      <a:pt x="455" y="1312"/>
                    </a:cubicBezTo>
                    <a:lnTo>
                      <a:pt x="388" y="1312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50"/>
              <p:cNvSpPr>
                <a:spLocks/>
              </p:cNvSpPr>
              <p:nvPr/>
            </p:nvSpPr>
            <p:spPr bwMode="auto">
              <a:xfrm>
                <a:off x="8247063" y="6384925"/>
                <a:ext cx="293688" cy="82550"/>
              </a:xfrm>
              <a:custGeom>
                <a:avLst/>
                <a:gdLst>
                  <a:gd name="T0" fmla="*/ 13 w 93"/>
                  <a:gd name="T1" fmla="*/ 26 h 26"/>
                  <a:gd name="T2" fmla="*/ 0 w 93"/>
                  <a:gd name="T3" fmla="*/ 13 h 26"/>
                  <a:gd name="T4" fmla="*/ 13 w 93"/>
                  <a:gd name="T5" fmla="*/ 0 h 26"/>
                  <a:gd name="T6" fmla="*/ 80 w 93"/>
                  <a:gd name="T7" fmla="*/ 0 h 26"/>
                  <a:gd name="T8" fmla="*/ 93 w 93"/>
                  <a:gd name="T9" fmla="*/ 13 h 26"/>
                  <a:gd name="T10" fmla="*/ 80 w 93"/>
                  <a:gd name="T11" fmla="*/ 26 h 26"/>
                  <a:gd name="T12" fmla="*/ 13 w 93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26">
                    <a:moveTo>
                      <a:pt x="13" y="26"/>
                    </a:moveTo>
                    <a:cubicBezTo>
                      <a:pt x="5" y="26"/>
                      <a:pt x="0" y="20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3" y="6"/>
                      <a:pt x="93" y="13"/>
                    </a:cubicBezTo>
                    <a:cubicBezTo>
                      <a:pt x="93" y="20"/>
                      <a:pt x="87" y="26"/>
                      <a:pt x="80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rgbClr val="8586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51"/>
              <p:cNvSpPr>
                <a:spLocks/>
              </p:cNvSpPr>
              <p:nvPr/>
            </p:nvSpPr>
            <p:spPr bwMode="auto">
              <a:xfrm>
                <a:off x="7888288" y="6162675"/>
                <a:ext cx="1008063" cy="104775"/>
              </a:xfrm>
              <a:custGeom>
                <a:avLst/>
                <a:gdLst>
                  <a:gd name="T0" fmla="*/ 16 w 318"/>
                  <a:gd name="T1" fmla="*/ 33 h 33"/>
                  <a:gd name="T2" fmla="*/ 0 w 318"/>
                  <a:gd name="T3" fmla="*/ 16 h 33"/>
                  <a:gd name="T4" fmla="*/ 16 w 318"/>
                  <a:gd name="T5" fmla="*/ 0 h 33"/>
                  <a:gd name="T6" fmla="*/ 302 w 318"/>
                  <a:gd name="T7" fmla="*/ 0 h 33"/>
                  <a:gd name="T8" fmla="*/ 318 w 318"/>
                  <a:gd name="T9" fmla="*/ 16 h 33"/>
                  <a:gd name="T10" fmla="*/ 302 w 318"/>
                  <a:gd name="T11" fmla="*/ 33 h 33"/>
                  <a:gd name="T12" fmla="*/ 16 w 318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33">
                    <a:moveTo>
                      <a:pt x="16" y="33"/>
                    </a:moveTo>
                    <a:cubicBezTo>
                      <a:pt x="7" y="33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11" y="0"/>
                      <a:pt x="318" y="7"/>
                      <a:pt x="318" y="16"/>
                    </a:cubicBezTo>
                    <a:cubicBezTo>
                      <a:pt x="318" y="25"/>
                      <a:pt x="311" y="33"/>
                      <a:pt x="302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solidFill>
                <a:srgbClr val="8586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52"/>
              <p:cNvSpPr>
                <a:spLocks/>
              </p:cNvSpPr>
              <p:nvPr/>
            </p:nvSpPr>
            <p:spPr bwMode="auto">
              <a:xfrm>
                <a:off x="7856538" y="5897563"/>
                <a:ext cx="1052513" cy="107950"/>
              </a:xfrm>
              <a:custGeom>
                <a:avLst/>
                <a:gdLst>
                  <a:gd name="T0" fmla="*/ 17 w 332"/>
                  <a:gd name="T1" fmla="*/ 34 h 34"/>
                  <a:gd name="T2" fmla="*/ 0 w 332"/>
                  <a:gd name="T3" fmla="*/ 17 h 34"/>
                  <a:gd name="T4" fmla="*/ 17 w 332"/>
                  <a:gd name="T5" fmla="*/ 0 h 34"/>
                  <a:gd name="T6" fmla="*/ 315 w 332"/>
                  <a:gd name="T7" fmla="*/ 0 h 34"/>
                  <a:gd name="T8" fmla="*/ 332 w 332"/>
                  <a:gd name="T9" fmla="*/ 17 h 34"/>
                  <a:gd name="T10" fmla="*/ 315 w 332"/>
                  <a:gd name="T11" fmla="*/ 34 h 34"/>
                  <a:gd name="T12" fmla="*/ 17 w 332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2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4" y="0"/>
                      <a:pt x="332" y="7"/>
                      <a:pt x="332" y="17"/>
                    </a:cubicBezTo>
                    <a:cubicBezTo>
                      <a:pt x="332" y="26"/>
                      <a:pt x="324" y="34"/>
                      <a:pt x="315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rgbClr val="8586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53"/>
              <p:cNvSpPr>
                <a:spLocks/>
              </p:cNvSpPr>
              <p:nvPr/>
            </p:nvSpPr>
            <p:spPr bwMode="auto">
              <a:xfrm>
                <a:off x="7780338" y="5211763"/>
                <a:ext cx="1223963" cy="552450"/>
              </a:xfrm>
              <a:custGeom>
                <a:avLst/>
                <a:gdLst>
                  <a:gd name="T0" fmla="*/ 3 w 386"/>
                  <a:gd name="T1" fmla="*/ 30 h 174"/>
                  <a:gd name="T2" fmla="*/ 3 w 386"/>
                  <a:gd name="T3" fmla="*/ 30 h 174"/>
                  <a:gd name="T4" fmla="*/ 3 w 386"/>
                  <a:gd name="T5" fmla="*/ 54 h 174"/>
                  <a:gd name="T6" fmla="*/ 2 w 386"/>
                  <a:gd name="T7" fmla="*/ 62 h 174"/>
                  <a:gd name="T8" fmla="*/ 3 w 386"/>
                  <a:gd name="T9" fmla="*/ 62 h 174"/>
                  <a:gd name="T10" fmla="*/ 2 w 386"/>
                  <a:gd name="T11" fmla="*/ 137 h 174"/>
                  <a:gd name="T12" fmla="*/ 27 w 386"/>
                  <a:gd name="T13" fmla="*/ 174 h 174"/>
                  <a:gd name="T14" fmla="*/ 359 w 386"/>
                  <a:gd name="T15" fmla="*/ 174 h 174"/>
                  <a:gd name="T16" fmla="*/ 384 w 386"/>
                  <a:gd name="T17" fmla="*/ 136 h 174"/>
                  <a:gd name="T18" fmla="*/ 385 w 386"/>
                  <a:gd name="T19" fmla="*/ 11 h 174"/>
                  <a:gd name="T20" fmla="*/ 385 w 386"/>
                  <a:gd name="T21" fmla="*/ 10 h 174"/>
                  <a:gd name="T22" fmla="*/ 386 w 386"/>
                  <a:gd name="T23" fmla="*/ 0 h 174"/>
                  <a:gd name="T24" fmla="*/ 0 w 386"/>
                  <a:gd name="T25" fmla="*/ 0 h 174"/>
                  <a:gd name="T26" fmla="*/ 3 w 386"/>
                  <a:gd name="T27" fmla="*/ 3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6" h="174">
                    <a:moveTo>
                      <a:pt x="3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2" y="62"/>
                      <a:pt x="2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53"/>
                      <a:pt x="12" y="168"/>
                      <a:pt x="27" y="174"/>
                    </a:cubicBezTo>
                    <a:cubicBezTo>
                      <a:pt x="34" y="173"/>
                      <a:pt x="359" y="174"/>
                      <a:pt x="359" y="174"/>
                    </a:cubicBezTo>
                    <a:cubicBezTo>
                      <a:pt x="374" y="168"/>
                      <a:pt x="384" y="153"/>
                      <a:pt x="384" y="136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6"/>
                      <a:pt x="385" y="3"/>
                      <a:pt x="3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2" y="21"/>
                      <a:pt x="3" y="30"/>
                    </a:cubicBez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54"/>
              <p:cNvSpPr>
                <a:spLocks/>
              </p:cNvSpPr>
              <p:nvPr/>
            </p:nvSpPr>
            <p:spPr bwMode="auto">
              <a:xfrm>
                <a:off x="7167563" y="2509838"/>
                <a:ext cx="2452688" cy="2578100"/>
              </a:xfrm>
              <a:custGeom>
                <a:avLst/>
                <a:gdLst>
                  <a:gd name="T0" fmla="*/ 597 w 773"/>
                  <a:gd name="T1" fmla="*/ 797 h 813"/>
                  <a:gd name="T2" fmla="*/ 652 w 773"/>
                  <a:gd name="T3" fmla="*/ 723 h 813"/>
                  <a:gd name="T4" fmla="*/ 773 w 773"/>
                  <a:gd name="T5" fmla="*/ 385 h 813"/>
                  <a:gd name="T6" fmla="*/ 388 w 773"/>
                  <a:gd name="T7" fmla="*/ 0 h 813"/>
                  <a:gd name="T8" fmla="*/ 384 w 773"/>
                  <a:gd name="T9" fmla="*/ 0 h 813"/>
                  <a:gd name="T10" fmla="*/ 0 w 773"/>
                  <a:gd name="T11" fmla="*/ 385 h 813"/>
                  <a:gd name="T12" fmla="*/ 120 w 773"/>
                  <a:gd name="T13" fmla="*/ 723 h 813"/>
                  <a:gd name="T14" fmla="*/ 175 w 773"/>
                  <a:gd name="T15" fmla="*/ 797 h 813"/>
                  <a:gd name="T16" fmla="*/ 183 w 773"/>
                  <a:gd name="T17" fmla="*/ 813 h 813"/>
                  <a:gd name="T18" fmla="*/ 589 w 773"/>
                  <a:gd name="T19" fmla="*/ 813 h 813"/>
                  <a:gd name="T20" fmla="*/ 597 w 773"/>
                  <a:gd name="T21" fmla="*/ 797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3" h="813">
                    <a:moveTo>
                      <a:pt x="597" y="797"/>
                    </a:moveTo>
                    <a:cubicBezTo>
                      <a:pt x="613" y="771"/>
                      <a:pt x="632" y="748"/>
                      <a:pt x="652" y="723"/>
                    </a:cubicBezTo>
                    <a:cubicBezTo>
                      <a:pt x="709" y="655"/>
                      <a:pt x="773" y="577"/>
                      <a:pt x="773" y="385"/>
                    </a:cubicBezTo>
                    <a:cubicBezTo>
                      <a:pt x="773" y="173"/>
                      <a:pt x="600" y="0"/>
                      <a:pt x="388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172" y="0"/>
                      <a:pt x="0" y="173"/>
                      <a:pt x="0" y="385"/>
                    </a:cubicBezTo>
                    <a:cubicBezTo>
                      <a:pt x="0" y="577"/>
                      <a:pt x="64" y="655"/>
                      <a:pt x="120" y="723"/>
                    </a:cubicBezTo>
                    <a:cubicBezTo>
                      <a:pt x="140" y="748"/>
                      <a:pt x="159" y="771"/>
                      <a:pt x="175" y="797"/>
                    </a:cubicBezTo>
                    <a:cubicBezTo>
                      <a:pt x="178" y="803"/>
                      <a:pt x="180" y="808"/>
                      <a:pt x="183" y="813"/>
                    </a:cubicBezTo>
                    <a:cubicBezTo>
                      <a:pt x="589" y="813"/>
                      <a:pt x="589" y="813"/>
                      <a:pt x="589" y="813"/>
                    </a:cubicBezTo>
                    <a:cubicBezTo>
                      <a:pt x="592" y="808"/>
                      <a:pt x="594" y="802"/>
                      <a:pt x="597" y="797"/>
                    </a:cubicBez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8091086" y="631470"/>
              <a:ext cx="581025" cy="322262"/>
              <a:chOff x="2282826" y="1428750"/>
              <a:chExt cx="581025" cy="322262"/>
            </a:xfrm>
          </p:grpSpPr>
          <p:sp>
            <p:nvSpPr>
              <p:cNvPr id="302" name="Freeform 58"/>
              <p:cNvSpPr>
                <a:spLocks noEditPoints="1"/>
              </p:cNvSpPr>
              <p:nvPr/>
            </p:nvSpPr>
            <p:spPr bwMode="auto">
              <a:xfrm>
                <a:off x="2282826" y="1431925"/>
                <a:ext cx="173038" cy="311150"/>
              </a:xfrm>
              <a:custGeom>
                <a:avLst/>
                <a:gdLst>
                  <a:gd name="T0" fmla="*/ 36 w 46"/>
                  <a:gd name="T1" fmla="*/ 0 h 82"/>
                  <a:gd name="T2" fmla="*/ 10 w 46"/>
                  <a:gd name="T3" fmla="*/ 0 h 82"/>
                  <a:gd name="T4" fmla="*/ 0 w 46"/>
                  <a:gd name="T5" fmla="*/ 9 h 82"/>
                  <a:gd name="T6" fmla="*/ 0 w 46"/>
                  <a:gd name="T7" fmla="*/ 73 h 82"/>
                  <a:gd name="T8" fmla="*/ 10 w 46"/>
                  <a:gd name="T9" fmla="*/ 82 h 82"/>
                  <a:gd name="T10" fmla="*/ 36 w 46"/>
                  <a:gd name="T11" fmla="*/ 82 h 82"/>
                  <a:gd name="T12" fmla="*/ 46 w 46"/>
                  <a:gd name="T13" fmla="*/ 73 h 82"/>
                  <a:gd name="T14" fmla="*/ 46 w 46"/>
                  <a:gd name="T15" fmla="*/ 9 h 82"/>
                  <a:gd name="T16" fmla="*/ 36 w 46"/>
                  <a:gd name="T17" fmla="*/ 0 h 82"/>
                  <a:gd name="T18" fmla="*/ 24 w 46"/>
                  <a:gd name="T19" fmla="*/ 71 h 82"/>
                  <a:gd name="T20" fmla="*/ 23 w 46"/>
                  <a:gd name="T21" fmla="*/ 71 h 82"/>
                  <a:gd name="T22" fmla="*/ 19 w 46"/>
                  <a:gd name="T23" fmla="*/ 67 h 82"/>
                  <a:gd name="T24" fmla="*/ 23 w 46"/>
                  <a:gd name="T25" fmla="*/ 63 h 82"/>
                  <a:gd name="T26" fmla="*/ 24 w 46"/>
                  <a:gd name="T27" fmla="*/ 63 h 82"/>
                  <a:gd name="T28" fmla="*/ 28 w 46"/>
                  <a:gd name="T29" fmla="*/ 67 h 82"/>
                  <a:gd name="T30" fmla="*/ 24 w 46"/>
                  <a:gd name="T31" fmla="*/ 71 h 82"/>
                  <a:gd name="T32" fmla="*/ 36 w 46"/>
                  <a:gd name="T33" fmla="*/ 26 h 82"/>
                  <a:gd name="T34" fmla="*/ 10 w 46"/>
                  <a:gd name="T35" fmla="*/ 26 h 82"/>
                  <a:gd name="T36" fmla="*/ 7 w 46"/>
                  <a:gd name="T37" fmla="*/ 23 h 82"/>
                  <a:gd name="T38" fmla="*/ 10 w 46"/>
                  <a:gd name="T39" fmla="*/ 20 h 82"/>
                  <a:gd name="T40" fmla="*/ 36 w 46"/>
                  <a:gd name="T41" fmla="*/ 20 h 82"/>
                  <a:gd name="T42" fmla="*/ 39 w 46"/>
                  <a:gd name="T43" fmla="*/ 23 h 82"/>
                  <a:gd name="T44" fmla="*/ 36 w 46"/>
                  <a:gd name="T45" fmla="*/ 26 h 82"/>
                  <a:gd name="T46" fmla="*/ 36 w 46"/>
                  <a:gd name="T47" fmla="*/ 16 h 82"/>
                  <a:gd name="T48" fmla="*/ 10 w 46"/>
                  <a:gd name="T49" fmla="*/ 16 h 82"/>
                  <a:gd name="T50" fmla="*/ 7 w 46"/>
                  <a:gd name="T51" fmla="*/ 13 h 82"/>
                  <a:gd name="T52" fmla="*/ 10 w 46"/>
                  <a:gd name="T53" fmla="*/ 10 h 82"/>
                  <a:gd name="T54" fmla="*/ 36 w 46"/>
                  <a:gd name="T55" fmla="*/ 10 h 82"/>
                  <a:gd name="T56" fmla="*/ 39 w 46"/>
                  <a:gd name="T57" fmla="*/ 13 h 82"/>
                  <a:gd name="T58" fmla="*/ 36 w 46"/>
                  <a:gd name="T59" fmla="*/ 1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82">
                    <a:moveTo>
                      <a:pt x="3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5" y="82"/>
                      <a:pt x="10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1" y="82"/>
                      <a:pt x="46" y="78"/>
                      <a:pt x="46" y="73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4"/>
                      <a:pt x="41" y="0"/>
                      <a:pt x="36" y="0"/>
                    </a:cubicBezTo>
                    <a:close/>
                    <a:moveTo>
                      <a:pt x="24" y="71"/>
                    </a:moveTo>
                    <a:cubicBezTo>
                      <a:pt x="23" y="71"/>
                      <a:pt x="23" y="71"/>
                      <a:pt x="23" y="71"/>
                    </a:cubicBezTo>
                    <a:cubicBezTo>
                      <a:pt x="21" y="71"/>
                      <a:pt x="19" y="69"/>
                      <a:pt x="19" y="67"/>
                    </a:cubicBezTo>
                    <a:cubicBezTo>
                      <a:pt x="19" y="65"/>
                      <a:pt x="21" y="63"/>
                      <a:pt x="23" y="6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6" y="63"/>
                      <a:pt x="28" y="65"/>
                      <a:pt x="28" y="67"/>
                    </a:cubicBezTo>
                    <a:cubicBezTo>
                      <a:pt x="28" y="69"/>
                      <a:pt x="26" y="71"/>
                      <a:pt x="24" y="71"/>
                    </a:cubicBezTo>
                    <a:close/>
                    <a:moveTo>
                      <a:pt x="36" y="26"/>
                    </a:moveTo>
                    <a:cubicBezTo>
                      <a:pt x="10" y="26"/>
                      <a:pt x="10" y="26"/>
                      <a:pt x="10" y="26"/>
                    </a:cubicBezTo>
                    <a:cubicBezTo>
                      <a:pt x="8" y="26"/>
                      <a:pt x="7" y="25"/>
                      <a:pt x="7" y="23"/>
                    </a:cubicBezTo>
                    <a:cubicBezTo>
                      <a:pt x="7" y="21"/>
                      <a:pt x="8" y="20"/>
                      <a:pt x="10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0"/>
                      <a:pt x="39" y="21"/>
                      <a:pt x="39" y="23"/>
                    </a:cubicBezTo>
                    <a:cubicBezTo>
                      <a:pt x="39" y="25"/>
                      <a:pt x="37" y="26"/>
                      <a:pt x="36" y="26"/>
                    </a:cubicBezTo>
                    <a:close/>
                    <a:moveTo>
                      <a:pt x="36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6"/>
                      <a:pt x="7" y="15"/>
                      <a:pt x="7" y="13"/>
                    </a:cubicBezTo>
                    <a:cubicBezTo>
                      <a:pt x="7" y="11"/>
                      <a:pt x="8" y="10"/>
                      <a:pt x="10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10"/>
                      <a:pt x="39" y="11"/>
                      <a:pt x="39" y="13"/>
                    </a:cubicBezTo>
                    <a:cubicBezTo>
                      <a:pt x="39" y="15"/>
                      <a:pt x="37" y="16"/>
                      <a:pt x="36" y="16"/>
                    </a:cubicBez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Freeform 59"/>
              <p:cNvSpPr>
                <a:spLocks noEditPoints="1"/>
              </p:cNvSpPr>
              <p:nvPr/>
            </p:nvSpPr>
            <p:spPr bwMode="auto">
              <a:xfrm>
                <a:off x="2478088" y="1428750"/>
                <a:ext cx="385763" cy="261937"/>
              </a:xfrm>
              <a:custGeom>
                <a:avLst/>
                <a:gdLst>
                  <a:gd name="T0" fmla="*/ 90 w 102"/>
                  <a:gd name="T1" fmla="*/ 0 h 69"/>
                  <a:gd name="T2" fmla="*/ 12 w 102"/>
                  <a:gd name="T3" fmla="*/ 0 h 69"/>
                  <a:gd name="T4" fmla="*/ 0 w 102"/>
                  <a:gd name="T5" fmla="*/ 12 h 69"/>
                  <a:gd name="T6" fmla="*/ 0 w 102"/>
                  <a:gd name="T7" fmla="*/ 56 h 69"/>
                  <a:gd name="T8" fmla="*/ 12 w 102"/>
                  <a:gd name="T9" fmla="*/ 69 h 69"/>
                  <a:gd name="T10" fmla="*/ 90 w 102"/>
                  <a:gd name="T11" fmla="*/ 69 h 69"/>
                  <a:gd name="T12" fmla="*/ 102 w 102"/>
                  <a:gd name="T13" fmla="*/ 56 h 69"/>
                  <a:gd name="T14" fmla="*/ 102 w 102"/>
                  <a:gd name="T15" fmla="*/ 12 h 69"/>
                  <a:gd name="T16" fmla="*/ 90 w 102"/>
                  <a:gd name="T17" fmla="*/ 0 h 69"/>
                  <a:gd name="T18" fmla="*/ 98 w 102"/>
                  <a:gd name="T19" fmla="*/ 56 h 69"/>
                  <a:gd name="T20" fmla="*/ 90 w 102"/>
                  <a:gd name="T21" fmla="*/ 64 h 69"/>
                  <a:gd name="T22" fmla="*/ 12 w 102"/>
                  <a:gd name="T23" fmla="*/ 64 h 69"/>
                  <a:gd name="T24" fmla="*/ 5 w 102"/>
                  <a:gd name="T25" fmla="*/ 56 h 69"/>
                  <a:gd name="T26" fmla="*/ 5 w 102"/>
                  <a:gd name="T27" fmla="*/ 12 h 69"/>
                  <a:gd name="T28" fmla="*/ 12 w 102"/>
                  <a:gd name="T29" fmla="*/ 5 h 69"/>
                  <a:gd name="T30" fmla="*/ 90 w 102"/>
                  <a:gd name="T31" fmla="*/ 5 h 69"/>
                  <a:gd name="T32" fmla="*/ 98 w 102"/>
                  <a:gd name="T33" fmla="*/ 12 h 69"/>
                  <a:gd name="T34" fmla="*/ 98 w 102"/>
                  <a:gd name="T35" fmla="*/ 5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69">
                    <a:moveTo>
                      <a:pt x="9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3"/>
                      <a:pt x="5" y="69"/>
                      <a:pt x="12" y="69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7" y="69"/>
                      <a:pt x="102" y="63"/>
                      <a:pt x="102" y="5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2" y="6"/>
                      <a:pt x="97" y="0"/>
                      <a:pt x="90" y="0"/>
                    </a:cubicBezTo>
                    <a:close/>
                    <a:moveTo>
                      <a:pt x="98" y="56"/>
                    </a:moveTo>
                    <a:cubicBezTo>
                      <a:pt x="98" y="60"/>
                      <a:pt x="94" y="64"/>
                      <a:pt x="90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8" y="64"/>
                      <a:pt x="5" y="60"/>
                      <a:pt x="5" y="56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8"/>
                      <a:pt x="8" y="5"/>
                      <a:pt x="12" y="5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4" y="5"/>
                      <a:pt x="98" y="8"/>
                      <a:pt x="98" y="12"/>
                    </a:cubicBezTo>
                    <a:lnTo>
                      <a:pt x="98" y="56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60"/>
              <p:cNvSpPr>
                <a:spLocks/>
              </p:cNvSpPr>
              <p:nvPr/>
            </p:nvSpPr>
            <p:spPr bwMode="auto">
              <a:xfrm>
                <a:off x="2633663" y="1701800"/>
                <a:ext cx="68263" cy="49212"/>
              </a:xfrm>
              <a:custGeom>
                <a:avLst/>
                <a:gdLst>
                  <a:gd name="T0" fmla="*/ 12 w 18"/>
                  <a:gd name="T1" fmla="*/ 0 h 13"/>
                  <a:gd name="T2" fmla="*/ 7 w 18"/>
                  <a:gd name="T3" fmla="*/ 0 h 13"/>
                  <a:gd name="T4" fmla="*/ 0 w 18"/>
                  <a:gd name="T5" fmla="*/ 7 h 13"/>
                  <a:gd name="T6" fmla="*/ 7 w 18"/>
                  <a:gd name="T7" fmla="*/ 13 h 13"/>
                  <a:gd name="T8" fmla="*/ 12 w 18"/>
                  <a:gd name="T9" fmla="*/ 13 h 13"/>
                  <a:gd name="T10" fmla="*/ 18 w 18"/>
                  <a:gd name="T11" fmla="*/ 7 h 13"/>
                  <a:gd name="T12" fmla="*/ 12 w 18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3">
                    <a:moveTo>
                      <a:pt x="1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5" y="13"/>
                      <a:pt x="18" y="10"/>
                      <a:pt x="18" y="7"/>
                    </a:cubicBezTo>
                    <a:cubicBezTo>
                      <a:pt x="18" y="3"/>
                      <a:pt x="15" y="0"/>
                      <a:pt x="12" y="0"/>
                    </a:cubicBez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6069220" y="1701007"/>
              <a:ext cx="430212" cy="436562"/>
              <a:chOff x="2946401" y="1379538"/>
              <a:chExt cx="430212" cy="436562"/>
            </a:xfrm>
          </p:grpSpPr>
          <p:sp>
            <p:nvSpPr>
              <p:cNvPr id="305" name="Freeform 61"/>
              <p:cNvSpPr>
                <a:spLocks/>
              </p:cNvSpPr>
              <p:nvPr/>
            </p:nvSpPr>
            <p:spPr bwMode="auto">
              <a:xfrm>
                <a:off x="3097213" y="1450975"/>
                <a:ext cx="279400" cy="327025"/>
              </a:xfrm>
              <a:custGeom>
                <a:avLst/>
                <a:gdLst>
                  <a:gd name="T0" fmla="*/ 53 w 74"/>
                  <a:gd name="T1" fmla="*/ 0 h 86"/>
                  <a:gd name="T2" fmla="*/ 20 w 74"/>
                  <a:gd name="T3" fmla="*/ 0 h 86"/>
                  <a:gd name="T4" fmla="*/ 0 w 74"/>
                  <a:gd name="T5" fmla="*/ 20 h 86"/>
                  <a:gd name="T6" fmla="*/ 0 w 74"/>
                  <a:gd name="T7" fmla="*/ 36 h 86"/>
                  <a:gd name="T8" fmla="*/ 20 w 74"/>
                  <a:gd name="T9" fmla="*/ 56 h 86"/>
                  <a:gd name="T10" fmla="*/ 46 w 74"/>
                  <a:gd name="T11" fmla="*/ 56 h 86"/>
                  <a:gd name="T12" fmla="*/ 62 w 74"/>
                  <a:gd name="T13" fmla="*/ 86 h 86"/>
                  <a:gd name="T14" fmla="*/ 57 w 74"/>
                  <a:gd name="T15" fmla="*/ 56 h 86"/>
                  <a:gd name="T16" fmla="*/ 74 w 74"/>
                  <a:gd name="T17" fmla="*/ 36 h 86"/>
                  <a:gd name="T18" fmla="*/ 74 w 74"/>
                  <a:gd name="T19" fmla="*/ 20 h 86"/>
                  <a:gd name="T20" fmla="*/ 53 w 74"/>
                  <a:gd name="T2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86">
                    <a:moveTo>
                      <a:pt x="5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7"/>
                      <a:pt x="9" y="56"/>
                      <a:pt x="20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7" y="63"/>
                      <a:pt x="50" y="83"/>
                      <a:pt x="62" y="86"/>
                    </a:cubicBezTo>
                    <a:cubicBezTo>
                      <a:pt x="62" y="86"/>
                      <a:pt x="55" y="66"/>
                      <a:pt x="57" y="56"/>
                    </a:cubicBezTo>
                    <a:cubicBezTo>
                      <a:pt x="66" y="54"/>
                      <a:pt x="74" y="46"/>
                      <a:pt x="74" y="36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9"/>
                      <a:pt x="64" y="0"/>
                      <a:pt x="53" y="0"/>
                    </a:cubicBez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Freeform 62"/>
              <p:cNvSpPr>
                <a:spLocks/>
              </p:cNvSpPr>
              <p:nvPr/>
            </p:nvSpPr>
            <p:spPr bwMode="auto">
              <a:xfrm>
                <a:off x="2946401" y="1379538"/>
                <a:ext cx="369888" cy="436562"/>
              </a:xfrm>
              <a:custGeom>
                <a:avLst/>
                <a:gdLst>
                  <a:gd name="T0" fmla="*/ 36 w 98"/>
                  <a:gd name="T1" fmla="*/ 55 h 115"/>
                  <a:gd name="T2" fmla="*/ 36 w 98"/>
                  <a:gd name="T3" fmla="*/ 38 h 115"/>
                  <a:gd name="T4" fmla="*/ 59 w 98"/>
                  <a:gd name="T5" fmla="*/ 15 h 115"/>
                  <a:gd name="T6" fmla="*/ 95 w 98"/>
                  <a:gd name="T7" fmla="*/ 15 h 115"/>
                  <a:gd name="T8" fmla="*/ 98 w 98"/>
                  <a:gd name="T9" fmla="*/ 16 h 115"/>
                  <a:gd name="T10" fmla="*/ 78 w 98"/>
                  <a:gd name="T11" fmla="*/ 0 h 115"/>
                  <a:gd name="T12" fmla="*/ 21 w 98"/>
                  <a:gd name="T13" fmla="*/ 0 h 115"/>
                  <a:gd name="T14" fmla="*/ 0 w 98"/>
                  <a:gd name="T15" fmla="*/ 20 h 115"/>
                  <a:gd name="T16" fmla="*/ 0 w 98"/>
                  <a:gd name="T17" fmla="*/ 55 h 115"/>
                  <a:gd name="T18" fmla="*/ 21 w 98"/>
                  <a:gd name="T19" fmla="*/ 76 h 115"/>
                  <a:gd name="T20" fmla="*/ 30 w 98"/>
                  <a:gd name="T21" fmla="*/ 76 h 115"/>
                  <a:gd name="T22" fmla="*/ 11 w 98"/>
                  <a:gd name="T23" fmla="*/ 110 h 115"/>
                  <a:gd name="T24" fmla="*/ 50 w 98"/>
                  <a:gd name="T25" fmla="*/ 76 h 115"/>
                  <a:gd name="T26" fmla="*/ 36 w 98"/>
                  <a:gd name="T27" fmla="*/ 5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115">
                    <a:moveTo>
                      <a:pt x="36" y="55"/>
                    </a:move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25"/>
                      <a:pt x="46" y="15"/>
                      <a:pt x="59" y="15"/>
                    </a:cubicBezTo>
                    <a:cubicBezTo>
                      <a:pt x="95" y="15"/>
                      <a:pt x="95" y="15"/>
                      <a:pt x="95" y="15"/>
                    </a:cubicBezTo>
                    <a:cubicBezTo>
                      <a:pt x="96" y="15"/>
                      <a:pt x="97" y="16"/>
                      <a:pt x="98" y="16"/>
                    </a:cubicBezTo>
                    <a:cubicBezTo>
                      <a:pt x="96" y="7"/>
                      <a:pt x="88" y="0"/>
                      <a:pt x="78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7"/>
                      <a:pt x="9" y="76"/>
                      <a:pt x="21" y="7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9" y="85"/>
                      <a:pt x="26" y="106"/>
                      <a:pt x="11" y="110"/>
                    </a:cubicBezTo>
                    <a:cubicBezTo>
                      <a:pt x="11" y="110"/>
                      <a:pt x="40" y="115"/>
                      <a:pt x="50" y="76"/>
                    </a:cubicBezTo>
                    <a:cubicBezTo>
                      <a:pt x="42" y="73"/>
                      <a:pt x="36" y="65"/>
                      <a:pt x="36" y="55"/>
                    </a:cubicBez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10466253" y="1787525"/>
              <a:ext cx="495300" cy="371475"/>
              <a:chOff x="1716088" y="1390650"/>
              <a:chExt cx="495300" cy="371475"/>
            </a:xfrm>
          </p:grpSpPr>
          <p:sp>
            <p:nvSpPr>
              <p:cNvPr id="307" name="Freeform 63"/>
              <p:cNvSpPr>
                <a:spLocks noEditPoints="1"/>
              </p:cNvSpPr>
              <p:nvPr/>
            </p:nvSpPr>
            <p:spPr bwMode="auto">
              <a:xfrm>
                <a:off x="1716088" y="1390650"/>
                <a:ext cx="106363" cy="368300"/>
              </a:xfrm>
              <a:custGeom>
                <a:avLst/>
                <a:gdLst>
                  <a:gd name="T0" fmla="*/ 27 w 28"/>
                  <a:gd name="T1" fmla="*/ 0 h 97"/>
                  <a:gd name="T2" fmla="*/ 1 w 28"/>
                  <a:gd name="T3" fmla="*/ 0 h 97"/>
                  <a:gd name="T4" fmla="*/ 0 w 28"/>
                  <a:gd name="T5" fmla="*/ 1 h 97"/>
                  <a:gd name="T6" fmla="*/ 0 w 28"/>
                  <a:gd name="T7" fmla="*/ 96 h 97"/>
                  <a:gd name="T8" fmla="*/ 1 w 28"/>
                  <a:gd name="T9" fmla="*/ 97 h 97"/>
                  <a:gd name="T10" fmla="*/ 27 w 28"/>
                  <a:gd name="T11" fmla="*/ 97 h 97"/>
                  <a:gd name="T12" fmla="*/ 28 w 28"/>
                  <a:gd name="T13" fmla="*/ 96 h 97"/>
                  <a:gd name="T14" fmla="*/ 28 w 28"/>
                  <a:gd name="T15" fmla="*/ 1 h 97"/>
                  <a:gd name="T16" fmla="*/ 27 w 28"/>
                  <a:gd name="T17" fmla="*/ 0 h 97"/>
                  <a:gd name="T18" fmla="*/ 14 w 28"/>
                  <a:gd name="T19" fmla="*/ 94 h 97"/>
                  <a:gd name="T20" fmla="*/ 7 w 28"/>
                  <a:gd name="T21" fmla="*/ 87 h 97"/>
                  <a:gd name="T22" fmla="*/ 14 w 28"/>
                  <a:gd name="T23" fmla="*/ 80 h 97"/>
                  <a:gd name="T24" fmla="*/ 21 w 28"/>
                  <a:gd name="T25" fmla="*/ 87 h 97"/>
                  <a:gd name="T26" fmla="*/ 14 w 28"/>
                  <a:gd name="T27" fmla="*/ 94 h 97"/>
                  <a:gd name="T28" fmla="*/ 24 w 28"/>
                  <a:gd name="T29" fmla="*/ 54 h 97"/>
                  <a:gd name="T30" fmla="*/ 23 w 28"/>
                  <a:gd name="T31" fmla="*/ 55 h 97"/>
                  <a:gd name="T32" fmla="*/ 5 w 28"/>
                  <a:gd name="T33" fmla="*/ 55 h 97"/>
                  <a:gd name="T34" fmla="*/ 4 w 28"/>
                  <a:gd name="T35" fmla="*/ 54 h 97"/>
                  <a:gd name="T36" fmla="*/ 4 w 28"/>
                  <a:gd name="T37" fmla="*/ 6 h 97"/>
                  <a:gd name="T38" fmla="*/ 5 w 28"/>
                  <a:gd name="T39" fmla="*/ 5 h 97"/>
                  <a:gd name="T40" fmla="*/ 23 w 28"/>
                  <a:gd name="T41" fmla="*/ 5 h 97"/>
                  <a:gd name="T42" fmla="*/ 24 w 28"/>
                  <a:gd name="T43" fmla="*/ 6 h 97"/>
                  <a:gd name="T44" fmla="*/ 24 w 28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8" y="97"/>
                      <a:pt x="28" y="9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Freeform 64"/>
              <p:cNvSpPr>
                <a:spLocks/>
              </p:cNvSpPr>
              <p:nvPr/>
            </p:nvSpPr>
            <p:spPr bwMode="auto">
              <a:xfrm>
                <a:off x="1743076" y="143668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Freeform 65"/>
              <p:cNvSpPr>
                <a:spLocks/>
              </p:cNvSpPr>
              <p:nvPr/>
            </p:nvSpPr>
            <p:spPr bwMode="auto">
              <a:xfrm>
                <a:off x="1743076" y="145573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1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1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Freeform 66"/>
              <p:cNvSpPr>
                <a:spLocks noEditPoints="1"/>
              </p:cNvSpPr>
              <p:nvPr/>
            </p:nvSpPr>
            <p:spPr bwMode="auto">
              <a:xfrm>
                <a:off x="1841501" y="1390650"/>
                <a:ext cx="101600" cy="368300"/>
              </a:xfrm>
              <a:custGeom>
                <a:avLst/>
                <a:gdLst>
                  <a:gd name="T0" fmla="*/ 27 w 27"/>
                  <a:gd name="T1" fmla="*/ 0 h 97"/>
                  <a:gd name="T2" fmla="*/ 1 w 27"/>
                  <a:gd name="T3" fmla="*/ 0 h 97"/>
                  <a:gd name="T4" fmla="*/ 0 w 27"/>
                  <a:gd name="T5" fmla="*/ 1 h 97"/>
                  <a:gd name="T6" fmla="*/ 0 w 27"/>
                  <a:gd name="T7" fmla="*/ 96 h 97"/>
                  <a:gd name="T8" fmla="*/ 1 w 27"/>
                  <a:gd name="T9" fmla="*/ 97 h 97"/>
                  <a:gd name="T10" fmla="*/ 27 w 27"/>
                  <a:gd name="T11" fmla="*/ 97 h 97"/>
                  <a:gd name="T12" fmla="*/ 27 w 27"/>
                  <a:gd name="T13" fmla="*/ 96 h 97"/>
                  <a:gd name="T14" fmla="*/ 27 w 27"/>
                  <a:gd name="T15" fmla="*/ 1 h 97"/>
                  <a:gd name="T16" fmla="*/ 27 w 27"/>
                  <a:gd name="T17" fmla="*/ 0 h 97"/>
                  <a:gd name="T18" fmla="*/ 14 w 27"/>
                  <a:gd name="T19" fmla="*/ 94 h 97"/>
                  <a:gd name="T20" fmla="*/ 7 w 27"/>
                  <a:gd name="T21" fmla="*/ 87 h 97"/>
                  <a:gd name="T22" fmla="*/ 14 w 27"/>
                  <a:gd name="T23" fmla="*/ 80 h 97"/>
                  <a:gd name="T24" fmla="*/ 21 w 27"/>
                  <a:gd name="T25" fmla="*/ 87 h 97"/>
                  <a:gd name="T26" fmla="*/ 14 w 27"/>
                  <a:gd name="T27" fmla="*/ 94 h 97"/>
                  <a:gd name="T28" fmla="*/ 24 w 27"/>
                  <a:gd name="T29" fmla="*/ 54 h 97"/>
                  <a:gd name="T30" fmla="*/ 23 w 27"/>
                  <a:gd name="T31" fmla="*/ 55 h 97"/>
                  <a:gd name="T32" fmla="*/ 5 w 27"/>
                  <a:gd name="T33" fmla="*/ 55 h 97"/>
                  <a:gd name="T34" fmla="*/ 4 w 27"/>
                  <a:gd name="T35" fmla="*/ 54 h 97"/>
                  <a:gd name="T36" fmla="*/ 4 w 27"/>
                  <a:gd name="T37" fmla="*/ 6 h 97"/>
                  <a:gd name="T38" fmla="*/ 5 w 27"/>
                  <a:gd name="T39" fmla="*/ 5 h 97"/>
                  <a:gd name="T40" fmla="*/ 23 w 27"/>
                  <a:gd name="T41" fmla="*/ 5 h 97"/>
                  <a:gd name="T42" fmla="*/ 24 w 27"/>
                  <a:gd name="T43" fmla="*/ 6 h 97"/>
                  <a:gd name="T44" fmla="*/ 24 w 27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7" y="97"/>
                      <a:pt x="27" y="96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Freeform 67"/>
              <p:cNvSpPr>
                <a:spLocks/>
              </p:cNvSpPr>
              <p:nvPr/>
            </p:nvSpPr>
            <p:spPr bwMode="auto">
              <a:xfrm>
                <a:off x="1866901" y="1436688"/>
                <a:ext cx="53975" cy="14287"/>
              </a:xfrm>
              <a:custGeom>
                <a:avLst/>
                <a:gdLst>
                  <a:gd name="T0" fmla="*/ 14 w 14"/>
                  <a:gd name="T1" fmla="*/ 3 h 4"/>
                  <a:gd name="T2" fmla="*/ 14 w 14"/>
                  <a:gd name="T3" fmla="*/ 4 h 4"/>
                  <a:gd name="T4" fmla="*/ 0 w 14"/>
                  <a:gd name="T5" fmla="*/ 4 h 4"/>
                  <a:gd name="T6" fmla="*/ 0 w 14"/>
                  <a:gd name="T7" fmla="*/ 3 h 4"/>
                  <a:gd name="T8" fmla="*/ 0 w 14"/>
                  <a:gd name="T9" fmla="*/ 1 h 4"/>
                  <a:gd name="T10" fmla="*/ 0 w 14"/>
                  <a:gd name="T11" fmla="*/ 0 h 4"/>
                  <a:gd name="T12" fmla="*/ 14 w 14"/>
                  <a:gd name="T13" fmla="*/ 0 h 4"/>
                  <a:gd name="T14" fmla="*/ 14 w 14"/>
                  <a:gd name="T15" fmla="*/ 1 h 4"/>
                  <a:gd name="T16" fmla="*/ 14 w 1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">
                    <a:moveTo>
                      <a:pt x="14" y="3"/>
                    </a:moveTo>
                    <a:cubicBezTo>
                      <a:pt x="14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Freeform 68"/>
              <p:cNvSpPr>
                <a:spLocks/>
              </p:cNvSpPr>
              <p:nvPr/>
            </p:nvSpPr>
            <p:spPr bwMode="auto">
              <a:xfrm>
                <a:off x="1866901" y="1455738"/>
                <a:ext cx="57150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Freeform 69"/>
              <p:cNvSpPr>
                <a:spLocks noEditPoints="1"/>
              </p:cNvSpPr>
              <p:nvPr/>
            </p:nvSpPr>
            <p:spPr bwMode="auto">
              <a:xfrm>
                <a:off x="1954213" y="1390650"/>
                <a:ext cx="257175" cy="371475"/>
              </a:xfrm>
              <a:custGeom>
                <a:avLst/>
                <a:gdLst>
                  <a:gd name="T0" fmla="*/ 23 w 68"/>
                  <a:gd name="T1" fmla="*/ 0 h 98"/>
                  <a:gd name="T2" fmla="*/ 0 w 68"/>
                  <a:gd name="T3" fmla="*/ 12 h 98"/>
                  <a:gd name="T4" fmla="*/ 0 w 68"/>
                  <a:gd name="T5" fmla="*/ 13 h 98"/>
                  <a:gd name="T6" fmla="*/ 44 w 68"/>
                  <a:gd name="T7" fmla="*/ 97 h 98"/>
                  <a:gd name="T8" fmla="*/ 45 w 68"/>
                  <a:gd name="T9" fmla="*/ 98 h 98"/>
                  <a:gd name="T10" fmla="*/ 67 w 68"/>
                  <a:gd name="T11" fmla="*/ 86 h 98"/>
                  <a:gd name="T12" fmla="*/ 68 w 68"/>
                  <a:gd name="T13" fmla="*/ 85 h 98"/>
                  <a:gd name="T14" fmla="*/ 24 w 68"/>
                  <a:gd name="T15" fmla="*/ 0 h 98"/>
                  <a:gd name="T16" fmla="*/ 23 w 68"/>
                  <a:gd name="T17" fmla="*/ 0 h 98"/>
                  <a:gd name="T18" fmla="*/ 54 w 68"/>
                  <a:gd name="T19" fmla="*/ 89 h 98"/>
                  <a:gd name="T20" fmla="*/ 45 w 68"/>
                  <a:gd name="T21" fmla="*/ 86 h 98"/>
                  <a:gd name="T22" fmla="*/ 48 w 68"/>
                  <a:gd name="T23" fmla="*/ 77 h 98"/>
                  <a:gd name="T24" fmla="*/ 57 w 68"/>
                  <a:gd name="T25" fmla="*/ 80 h 98"/>
                  <a:gd name="T26" fmla="*/ 54 w 68"/>
                  <a:gd name="T27" fmla="*/ 89 h 98"/>
                  <a:gd name="T28" fmla="*/ 45 w 68"/>
                  <a:gd name="T29" fmla="*/ 49 h 98"/>
                  <a:gd name="T30" fmla="*/ 45 w 68"/>
                  <a:gd name="T31" fmla="*/ 50 h 98"/>
                  <a:gd name="T32" fmla="*/ 29 w 68"/>
                  <a:gd name="T33" fmla="*/ 59 h 98"/>
                  <a:gd name="T34" fmla="*/ 28 w 68"/>
                  <a:gd name="T35" fmla="*/ 58 h 98"/>
                  <a:gd name="T36" fmla="*/ 6 w 68"/>
                  <a:gd name="T37" fmla="*/ 15 h 98"/>
                  <a:gd name="T38" fmla="*/ 6 w 68"/>
                  <a:gd name="T39" fmla="*/ 14 h 98"/>
                  <a:gd name="T40" fmla="*/ 22 w 68"/>
                  <a:gd name="T41" fmla="*/ 6 h 98"/>
                  <a:gd name="T42" fmla="*/ 23 w 68"/>
                  <a:gd name="T43" fmla="*/ 6 h 98"/>
                  <a:gd name="T44" fmla="*/ 45 w 68"/>
                  <a:gd name="T45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98">
                    <a:moveTo>
                      <a:pt x="23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8"/>
                      <a:pt x="44" y="98"/>
                      <a:pt x="45" y="98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8" y="86"/>
                      <a:pt x="68" y="85"/>
                      <a:pt x="68" y="8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lose/>
                    <a:moveTo>
                      <a:pt x="54" y="89"/>
                    </a:moveTo>
                    <a:cubicBezTo>
                      <a:pt x="51" y="90"/>
                      <a:pt x="47" y="89"/>
                      <a:pt x="45" y="86"/>
                    </a:cubicBezTo>
                    <a:cubicBezTo>
                      <a:pt x="44" y="83"/>
                      <a:pt x="45" y="79"/>
                      <a:pt x="48" y="77"/>
                    </a:cubicBezTo>
                    <a:cubicBezTo>
                      <a:pt x="52" y="75"/>
                      <a:pt x="56" y="76"/>
                      <a:pt x="57" y="80"/>
                    </a:cubicBezTo>
                    <a:cubicBezTo>
                      <a:pt x="59" y="83"/>
                      <a:pt x="58" y="87"/>
                      <a:pt x="54" y="89"/>
                    </a:cubicBezTo>
                    <a:close/>
                    <a:moveTo>
                      <a:pt x="45" y="49"/>
                    </a:moveTo>
                    <a:cubicBezTo>
                      <a:pt x="46" y="50"/>
                      <a:pt x="45" y="50"/>
                      <a:pt x="45" y="50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8" y="59"/>
                      <a:pt x="28" y="58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3" y="6"/>
                      <a:pt x="23" y="6"/>
                    </a:cubicBezTo>
                    <a:lnTo>
                      <a:pt x="45" y="49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Freeform 70"/>
              <p:cNvSpPr>
                <a:spLocks/>
              </p:cNvSpPr>
              <p:nvPr/>
            </p:nvSpPr>
            <p:spPr bwMode="auto">
              <a:xfrm>
                <a:off x="1995488" y="1439863"/>
                <a:ext cx="52388" cy="38100"/>
              </a:xfrm>
              <a:custGeom>
                <a:avLst/>
                <a:gdLst>
                  <a:gd name="T0" fmla="*/ 14 w 14"/>
                  <a:gd name="T1" fmla="*/ 2 h 10"/>
                  <a:gd name="T2" fmla="*/ 14 w 14"/>
                  <a:gd name="T3" fmla="*/ 3 h 10"/>
                  <a:gd name="T4" fmla="*/ 2 w 14"/>
                  <a:gd name="T5" fmla="*/ 9 h 10"/>
                  <a:gd name="T6" fmla="*/ 1 w 14"/>
                  <a:gd name="T7" fmla="*/ 9 h 10"/>
                  <a:gd name="T8" fmla="*/ 0 w 14"/>
                  <a:gd name="T9" fmla="*/ 7 h 10"/>
                  <a:gd name="T10" fmla="*/ 0 w 14"/>
                  <a:gd name="T11" fmla="*/ 6 h 10"/>
                  <a:gd name="T12" fmla="*/ 12 w 14"/>
                  <a:gd name="T13" fmla="*/ 0 h 10"/>
                  <a:gd name="T14" fmla="*/ 13 w 14"/>
                  <a:gd name="T15" fmla="*/ 0 h 10"/>
                  <a:gd name="T16" fmla="*/ 14 w 14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0">
                    <a:moveTo>
                      <a:pt x="14" y="2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Freeform 71"/>
              <p:cNvSpPr>
                <a:spLocks/>
              </p:cNvSpPr>
              <p:nvPr/>
            </p:nvSpPr>
            <p:spPr bwMode="auto">
              <a:xfrm>
                <a:off x="2003426" y="1455738"/>
                <a:ext cx="57150" cy="38100"/>
              </a:xfrm>
              <a:custGeom>
                <a:avLst/>
                <a:gdLst>
                  <a:gd name="T0" fmla="*/ 14 w 15"/>
                  <a:gd name="T1" fmla="*/ 3 h 10"/>
                  <a:gd name="T2" fmla="*/ 14 w 15"/>
                  <a:gd name="T3" fmla="*/ 4 h 10"/>
                  <a:gd name="T4" fmla="*/ 2 w 15"/>
                  <a:gd name="T5" fmla="*/ 10 h 10"/>
                  <a:gd name="T6" fmla="*/ 1 w 15"/>
                  <a:gd name="T7" fmla="*/ 9 h 10"/>
                  <a:gd name="T8" fmla="*/ 0 w 15"/>
                  <a:gd name="T9" fmla="*/ 8 h 10"/>
                  <a:gd name="T10" fmla="*/ 1 w 15"/>
                  <a:gd name="T11" fmla="*/ 6 h 10"/>
                  <a:gd name="T12" fmla="*/ 12 w 15"/>
                  <a:gd name="T13" fmla="*/ 0 h 10"/>
                  <a:gd name="T14" fmla="*/ 13 w 15"/>
                  <a:gd name="T15" fmla="*/ 1 h 10"/>
                  <a:gd name="T16" fmla="*/ 14 w 15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0">
                    <a:moveTo>
                      <a:pt x="14" y="3"/>
                    </a:moveTo>
                    <a:cubicBezTo>
                      <a:pt x="15" y="3"/>
                      <a:pt x="14" y="3"/>
                      <a:pt x="14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1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5534439" y="3829829"/>
              <a:ext cx="381001" cy="469900"/>
              <a:chOff x="1674813" y="1797050"/>
              <a:chExt cx="381001" cy="469900"/>
            </a:xfrm>
          </p:grpSpPr>
          <p:sp>
            <p:nvSpPr>
              <p:cNvPr id="104" name="Freeform 72"/>
              <p:cNvSpPr>
                <a:spLocks noEditPoints="1"/>
              </p:cNvSpPr>
              <p:nvPr/>
            </p:nvSpPr>
            <p:spPr bwMode="auto">
              <a:xfrm>
                <a:off x="1674813" y="1978025"/>
                <a:ext cx="90488" cy="288925"/>
              </a:xfrm>
              <a:custGeom>
                <a:avLst/>
                <a:gdLst>
                  <a:gd name="T0" fmla="*/ 2 w 24"/>
                  <a:gd name="T1" fmla="*/ 0 h 76"/>
                  <a:gd name="T2" fmla="*/ 0 w 24"/>
                  <a:gd name="T3" fmla="*/ 75 h 76"/>
                  <a:gd name="T4" fmla="*/ 2 w 24"/>
                  <a:gd name="T5" fmla="*/ 76 h 76"/>
                  <a:gd name="T6" fmla="*/ 8 w 24"/>
                  <a:gd name="T7" fmla="*/ 66 h 76"/>
                  <a:gd name="T8" fmla="*/ 22 w 24"/>
                  <a:gd name="T9" fmla="*/ 76 h 76"/>
                  <a:gd name="T10" fmla="*/ 24 w 24"/>
                  <a:gd name="T11" fmla="*/ 1 h 76"/>
                  <a:gd name="T12" fmla="*/ 11 w 24"/>
                  <a:gd name="T13" fmla="*/ 60 h 76"/>
                  <a:gd name="T14" fmla="*/ 3 w 24"/>
                  <a:gd name="T15" fmla="*/ 55 h 76"/>
                  <a:gd name="T16" fmla="*/ 11 w 24"/>
                  <a:gd name="T17" fmla="*/ 60 h 76"/>
                  <a:gd name="T18" fmla="*/ 3 w 24"/>
                  <a:gd name="T19" fmla="*/ 51 h 76"/>
                  <a:gd name="T20" fmla="*/ 11 w 24"/>
                  <a:gd name="T21" fmla="*/ 46 h 76"/>
                  <a:gd name="T22" fmla="*/ 11 w 24"/>
                  <a:gd name="T23" fmla="*/ 43 h 76"/>
                  <a:gd name="T24" fmla="*/ 3 w 24"/>
                  <a:gd name="T25" fmla="*/ 38 h 76"/>
                  <a:gd name="T26" fmla="*/ 11 w 24"/>
                  <a:gd name="T27" fmla="*/ 43 h 76"/>
                  <a:gd name="T28" fmla="*/ 3 w 24"/>
                  <a:gd name="T29" fmla="*/ 34 h 76"/>
                  <a:gd name="T30" fmla="*/ 11 w 24"/>
                  <a:gd name="T31" fmla="*/ 29 h 76"/>
                  <a:gd name="T32" fmla="*/ 11 w 24"/>
                  <a:gd name="T33" fmla="*/ 26 h 76"/>
                  <a:gd name="T34" fmla="*/ 3 w 24"/>
                  <a:gd name="T35" fmla="*/ 21 h 76"/>
                  <a:gd name="T36" fmla="*/ 11 w 24"/>
                  <a:gd name="T37" fmla="*/ 26 h 76"/>
                  <a:gd name="T38" fmla="*/ 3 w 24"/>
                  <a:gd name="T39" fmla="*/ 17 h 76"/>
                  <a:gd name="T40" fmla="*/ 11 w 24"/>
                  <a:gd name="T41" fmla="*/ 12 h 76"/>
                  <a:gd name="T42" fmla="*/ 11 w 24"/>
                  <a:gd name="T43" fmla="*/ 9 h 76"/>
                  <a:gd name="T44" fmla="*/ 3 w 24"/>
                  <a:gd name="T45" fmla="*/ 3 h 76"/>
                  <a:gd name="T46" fmla="*/ 11 w 24"/>
                  <a:gd name="T47" fmla="*/ 9 h 76"/>
                  <a:gd name="T48" fmla="*/ 13 w 24"/>
                  <a:gd name="T49" fmla="*/ 60 h 76"/>
                  <a:gd name="T50" fmla="*/ 21 w 24"/>
                  <a:gd name="T51" fmla="*/ 55 h 76"/>
                  <a:gd name="T52" fmla="*/ 21 w 24"/>
                  <a:gd name="T53" fmla="*/ 51 h 76"/>
                  <a:gd name="T54" fmla="*/ 13 w 24"/>
                  <a:gd name="T55" fmla="*/ 46 h 76"/>
                  <a:gd name="T56" fmla="*/ 21 w 24"/>
                  <a:gd name="T57" fmla="*/ 51 h 76"/>
                  <a:gd name="T58" fmla="*/ 13 w 24"/>
                  <a:gd name="T59" fmla="*/ 43 h 76"/>
                  <a:gd name="T60" fmla="*/ 21 w 24"/>
                  <a:gd name="T61" fmla="*/ 38 h 76"/>
                  <a:gd name="T62" fmla="*/ 21 w 24"/>
                  <a:gd name="T63" fmla="*/ 34 h 76"/>
                  <a:gd name="T64" fmla="*/ 13 w 24"/>
                  <a:gd name="T65" fmla="*/ 29 h 76"/>
                  <a:gd name="T66" fmla="*/ 21 w 24"/>
                  <a:gd name="T67" fmla="*/ 34 h 76"/>
                  <a:gd name="T68" fmla="*/ 13 w 24"/>
                  <a:gd name="T69" fmla="*/ 26 h 76"/>
                  <a:gd name="T70" fmla="*/ 21 w 24"/>
                  <a:gd name="T71" fmla="*/ 21 h 76"/>
                  <a:gd name="T72" fmla="*/ 21 w 24"/>
                  <a:gd name="T73" fmla="*/ 17 h 76"/>
                  <a:gd name="T74" fmla="*/ 13 w 24"/>
                  <a:gd name="T75" fmla="*/ 12 h 76"/>
                  <a:gd name="T76" fmla="*/ 21 w 24"/>
                  <a:gd name="T77" fmla="*/ 17 h 76"/>
                  <a:gd name="T78" fmla="*/ 13 w 24"/>
                  <a:gd name="T79" fmla="*/ 9 h 76"/>
                  <a:gd name="T80" fmla="*/ 21 w 24"/>
                  <a:gd name="T81" fmla="*/ 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" h="76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1" y="76"/>
                      <a:pt x="2" y="76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4" y="75"/>
                      <a:pt x="24" y="7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2" y="0"/>
                    </a:cubicBezTo>
                    <a:close/>
                    <a:moveTo>
                      <a:pt x="11" y="60"/>
                    </a:moveTo>
                    <a:cubicBezTo>
                      <a:pt x="3" y="60"/>
                      <a:pt x="3" y="60"/>
                      <a:pt x="3" y="60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1" y="55"/>
                      <a:pt x="11" y="55"/>
                      <a:pt x="11" y="55"/>
                    </a:cubicBezTo>
                    <a:lnTo>
                      <a:pt x="11" y="60"/>
                    </a:lnTo>
                    <a:close/>
                    <a:moveTo>
                      <a:pt x="11" y="51"/>
                    </a:moveTo>
                    <a:cubicBezTo>
                      <a:pt x="3" y="51"/>
                      <a:pt x="3" y="51"/>
                      <a:pt x="3" y="51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11" y="46"/>
                      <a:pt x="11" y="46"/>
                      <a:pt x="11" y="46"/>
                    </a:cubicBezTo>
                    <a:lnTo>
                      <a:pt x="11" y="51"/>
                    </a:lnTo>
                    <a:close/>
                    <a:moveTo>
                      <a:pt x="11" y="43"/>
                    </a:moveTo>
                    <a:cubicBezTo>
                      <a:pt x="3" y="43"/>
                      <a:pt x="3" y="43"/>
                      <a:pt x="3" y="43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11" y="38"/>
                      <a:pt x="11" y="38"/>
                      <a:pt x="11" y="38"/>
                    </a:cubicBezTo>
                    <a:lnTo>
                      <a:pt x="11" y="43"/>
                    </a:lnTo>
                    <a:close/>
                    <a:moveTo>
                      <a:pt x="11" y="34"/>
                    </a:moveTo>
                    <a:cubicBezTo>
                      <a:pt x="3" y="34"/>
                      <a:pt x="3" y="34"/>
                      <a:pt x="3" y="34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1" y="29"/>
                      <a:pt x="11" y="29"/>
                      <a:pt x="11" y="29"/>
                    </a:cubicBezTo>
                    <a:lnTo>
                      <a:pt x="11" y="34"/>
                    </a:lnTo>
                    <a:close/>
                    <a:moveTo>
                      <a:pt x="11" y="26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11" y="26"/>
                    </a:lnTo>
                    <a:close/>
                    <a:moveTo>
                      <a:pt x="11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1" y="12"/>
                      <a:pt x="11" y="12"/>
                      <a:pt x="11" y="12"/>
                    </a:cubicBezTo>
                    <a:lnTo>
                      <a:pt x="11" y="17"/>
                    </a:lnTo>
                    <a:close/>
                    <a:moveTo>
                      <a:pt x="11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11" y="9"/>
                    </a:lnTo>
                    <a:close/>
                    <a:moveTo>
                      <a:pt x="21" y="60"/>
                    </a:move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21" y="55"/>
                      <a:pt x="21" y="55"/>
                      <a:pt x="21" y="55"/>
                    </a:cubicBezTo>
                    <a:lnTo>
                      <a:pt x="21" y="60"/>
                    </a:lnTo>
                    <a:close/>
                    <a:moveTo>
                      <a:pt x="21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21" y="46"/>
                      <a:pt x="21" y="46"/>
                      <a:pt x="21" y="46"/>
                    </a:cubicBezTo>
                    <a:lnTo>
                      <a:pt x="21" y="51"/>
                    </a:lnTo>
                    <a:close/>
                    <a:moveTo>
                      <a:pt x="21" y="43"/>
                    </a:move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21" y="38"/>
                      <a:pt x="21" y="38"/>
                      <a:pt x="21" y="38"/>
                    </a:cubicBezTo>
                    <a:lnTo>
                      <a:pt x="21" y="43"/>
                    </a:lnTo>
                    <a:close/>
                    <a:moveTo>
                      <a:pt x="21" y="34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21" y="29"/>
                      <a:pt x="21" y="29"/>
                      <a:pt x="21" y="29"/>
                    </a:cubicBezTo>
                    <a:lnTo>
                      <a:pt x="21" y="34"/>
                    </a:lnTo>
                    <a:close/>
                    <a:moveTo>
                      <a:pt x="21" y="26"/>
                    </a:move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21" y="21"/>
                      <a:pt x="21" y="21"/>
                      <a:pt x="21" y="21"/>
                    </a:cubicBezTo>
                    <a:lnTo>
                      <a:pt x="21" y="26"/>
                    </a:lnTo>
                    <a:close/>
                    <a:moveTo>
                      <a:pt x="21" y="17"/>
                    </a:move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21" y="12"/>
                      <a:pt x="21" y="12"/>
                      <a:pt x="21" y="12"/>
                    </a:cubicBezTo>
                    <a:lnTo>
                      <a:pt x="21" y="17"/>
                    </a:lnTo>
                    <a:close/>
                    <a:moveTo>
                      <a:pt x="21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21" y="3"/>
                      <a:pt x="21" y="3"/>
                      <a:pt x="21" y="3"/>
                    </a:cubicBezTo>
                    <a:lnTo>
                      <a:pt x="21" y="9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73"/>
              <p:cNvSpPr>
                <a:spLocks noEditPoints="1"/>
              </p:cNvSpPr>
              <p:nvPr/>
            </p:nvSpPr>
            <p:spPr bwMode="auto">
              <a:xfrm>
                <a:off x="1927226" y="2100263"/>
                <a:ext cx="128588" cy="166687"/>
              </a:xfrm>
              <a:custGeom>
                <a:avLst/>
                <a:gdLst>
                  <a:gd name="T0" fmla="*/ 33 w 34"/>
                  <a:gd name="T1" fmla="*/ 0 h 44"/>
                  <a:gd name="T2" fmla="*/ 1 w 34"/>
                  <a:gd name="T3" fmla="*/ 0 h 44"/>
                  <a:gd name="T4" fmla="*/ 0 w 34"/>
                  <a:gd name="T5" fmla="*/ 1 h 44"/>
                  <a:gd name="T6" fmla="*/ 0 w 34"/>
                  <a:gd name="T7" fmla="*/ 43 h 44"/>
                  <a:gd name="T8" fmla="*/ 1 w 34"/>
                  <a:gd name="T9" fmla="*/ 44 h 44"/>
                  <a:gd name="T10" fmla="*/ 33 w 34"/>
                  <a:gd name="T11" fmla="*/ 44 h 44"/>
                  <a:gd name="T12" fmla="*/ 34 w 34"/>
                  <a:gd name="T13" fmla="*/ 43 h 44"/>
                  <a:gd name="T14" fmla="*/ 34 w 34"/>
                  <a:gd name="T15" fmla="*/ 1 h 44"/>
                  <a:gd name="T16" fmla="*/ 33 w 34"/>
                  <a:gd name="T17" fmla="*/ 0 h 44"/>
                  <a:gd name="T18" fmla="*/ 15 w 34"/>
                  <a:gd name="T19" fmla="*/ 37 h 44"/>
                  <a:gd name="T20" fmla="*/ 2 w 34"/>
                  <a:gd name="T21" fmla="*/ 37 h 44"/>
                  <a:gd name="T22" fmla="*/ 2 w 34"/>
                  <a:gd name="T23" fmla="*/ 32 h 44"/>
                  <a:gd name="T24" fmla="*/ 15 w 34"/>
                  <a:gd name="T25" fmla="*/ 32 h 44"/>
                  <a:gd name="T26" fmla="*/ 15 w 34"/>
                  <a:gd name="T27" fmla="*/ 37 h 44"/>
                  <a:gd name="T28" fmla="*/ 15 w 34"/>
                  <a:gd name="T29" fmla="*/ 28 h 44"/>
                  <a:gd name="T30" fmla="*/ 2 w 34"/>
                  <a:gd name="T31" fmla="*/ 28 h 44"/>
                  <a:gd name="T32" fmla="*/ 2 w 34"/>
                  <a:gd name="T33" fmla="*/ 22 h 44"/>
                  <a:gd name="T34" fmla="*/ 15 w 34"/>
                  <a:gd name="T35" fmla="*/ 22 h 44"/>
                  <a:gd name="T36" fmla="*/ 15 w 34"/>
                  <a:gd name="T37" fmla="*/ 28 h 44"/>
                  <a:gd name="T38" fmla="*/ 15 w 34"/>
                  <a:gd name="T39" fmla="*/ 18 h 44"/>
                  <a:gd name="T40" fmla="*/ 2 w 34"/>
                  <a:gd name="T41" fmla="*/ 18 h 44"/>
                  <a:gd name="T42" fmla="*/ 2 w 34"/>
                  <a:gd name="T43" fmla="*/ 13 h 44"/>
                  <a:gd name="T44" fmla="*/ 15 w 34"/>
                  <a:gd name="T45" fmla="*/ 13 h 44"/>
                  <a:gd name="T46" fmla="*/ 15 w 34"/>
                  <a:gd name="T47" fmla="*/ 18 h 44"/>
                  <a:gd name="T48" fmla="*/ 15 w 34"/>
                  <a:gd name="T49" fmla="*/ 9 h 44"/>
                  <a:gd name="T50" fmla="*/ 2 w 34"/>
                  <a:gd name="T51" fmla="*/ 9 h 44"/>
                  <a:gd name="T52" fmla="*/ 2 w 34"/>
                  <a:gd name="T53" fmla="*/ 3 h 44"/>
                  <a:gd name="T54" fmla="*/ 15 w 34"/>
                  <a:gd name="T55" fmla="*/ 3 h 44"/>
                  <a:gd name="T56" fmla="*/ 15 w 34"/>
                  <a:gd name="T57" fmla="*/ 9 h 44"/>
                  <a:gd name="T58" fmla="*/ 32 w 34"/>
                  <a:gd name="T59" fmla="*/ 37 h 44"/>
                  <a:gd name="T60" fmla="*/ 19 w 34"/>
                  <a:gd name="T61" fmla="*/ 37 h 44"/>
                  <a:gd name="T62" fmla="*/ 19 w 34"/>
                  <a:gd name="T63" fmla="*/ 32 h 44"/>
                  <a:gd name="T64" fmla="*/ 32 w 34"/>
                  <a:gd name="T65" fmla="*/ 32 h 44"/>
                  <a:gd name="T66" fmla="*/ 32 w 34"/>
                  <a:gd name="T67" fmla="*/ 37 h 44"/>
                  <a:gd name="T68" fmla="*/ 32 w 34"/>
                  <a:gd name="T69" fmla="*/ 28 h 44"/>
                  <a:gd name="T70" fmla="*/ 19 w 34"/>
                  <a:gd name="T71" fmla="*/ 28 h 44"/>
                  <a:gd name="T72" fmla="*/ 19 w 34"/>
                  <a:gd name="T73" fmla="*/ 22 h 44"/>
                  <a:gd name="T74" fmla="*/ 32 w 34"/>
                  <a:gd name="T75" fmla="*/ 22 h 44"/>
                  <a:gd name="T76" fmla="*/ 32 w 34"/>
                  <a:gd name="T77" fmla="*/ 28 h 44"/>
                  <a:gd name="T78" fmla="*/ 32 w 34"/>
                  <a:gd name="T79" fmla="*/ 18 h 44"/>
                  <a:gd name="T80" fmla="*/ 19 w 34"/>
                  <a:gd name="T81" fmla="*/ 18 h 44"/>
                  <a:gd name="T82" fmla="*/ 19 w 34"/>
                  <a:gd name="T83" fmla="*/ 13 h 44"/>
                  <a:gd name="T84" fmla="*/ 32 w 34"/>
                  <a:gd name="T85" fmla="*/ 13 h 44"/>
                  <a:gd name="T86" fmla="*/ 32 w 34"/>
                  <a:gd name="T87" fmla="*/ 18 h 44"/>
                  <a:gd name="T88" fmla="*/ 32 w 34"/>
                  <a:gd name="T89" fmla="*/ 9 h 44"/>
                  <a:gd name="T90" fmla="*/ 19 w 34"/>
                  <a:gd name="T91" fmla="*/ 9 h 44"/>
                  <a:gd name="T92" fmla="*/ 19 w 34"/>
                  <a:gd name="T93" fmla="*/ 3 h 44"/>
                  <a:gd name="T94" fmla="*/ 32 w 34"/>
                  <a:gd name="T95" fmla="*/ 3 h 44"/>
                  <a:gd name="T96" fmla="*/ 32 w 34"/>
                  <a:gd name="T97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" h="44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4"/>
                      <a:pt x="1" y="44"/>
                      <a:pt x="1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4" y="44"/>
                      <a:pt x="34" y="43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3" y="0"/>
                      <a:pt x="33" y="0"/>
                    </a:cubicBezTo>
                    <a:close/>
                    <a:moveTo>
                      <a:pt x="15" y="37"/>
                    </a:moveTo>
                    <a:cubicBezTo>
                      <a:pt x="2" y="37"/>
                      <a:pt x="2" y="37"/>
                      <a:pt x="2" y="37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5" y="32"/>
                      <a:pt x="15" y="32"/>
                      <a:pt x="15" y="32"/>
                    </a:cubicBezTo>
                    <a:lnTo>
                      <a:pt x="15" y="37"/>
                    </a:lnTo>
                    <a:close/>
                    <a:moveTo>
                      <a:pt x="15" y="28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5" y="22"/>
                      <a:pt x="15" y="22"/>
                      <a:pt x="15" y="22"/>
                    </a:cubicBezTo>
                    <a:lnTo>
                      <a:pt x="15" y="28"/>
                    </a:lnTo>
                    <a:close/>
                    <a:moveTo>
                      <a:pt x="15" y="18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5" y="13"/>
                      <a:pt x="15" y="13"/>
                      <a:pt x="15" y="13"/>
                    </a:cubicBezTo>
                    <a:lnTo>
                      <a:pt x="15" y="18"/>
                    </a:lnTo>
                    <a:close/>
                    <a:moveTo>
                      <a:pt x="15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5" y="3"/>
                      <a:pt x="15" y="3"/>
                      <a:pt x="15" y="3"/>
                    </a:cubicBezTo>
                    <a:lnTo>
                      <a:pt x="15" y="9"/>
                    </a:lnTo>
                    <a:close/>
                    <a:moveTo>
                      <a:pt x="32" y="37"/>
                    </a:move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32" y="32"/>
                      <a:pt x="32" y="32"/>
                      <a:pt x="32" y="32"/>
                    </a:cubicBezTo>
                    <a:lnTo>
                      <a:pt x="32" y="37"/>
                    </a:lnTo>
                    <a:close/>
                    <a:moveTo>
                      <a:pt x="32" y="28"/>
                    </a:move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32" y="22"/>
                      <a:pt x="32" y="22"/>
                      <a:pt x="32" y="22"/>
                    </a:cubicBezTo>
                    <a:lnTo>
                      <a:pt x="32" y="28"/>
                    </a:lnTo>
                    <a:close/>
                    <a:moveTo>
                      <a:pt x="32" y="18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32" y="13"/>
                      <a:pt x="32" y="13"/>
                      <a:pt x="32" y="13"/>
                    </a:cubicBezTo>
                    <a:lnTo>
                      <a:pt x="32" y="18"/>
                    </a:lnTo>
                    <a:close/>
                    <a:moveTo>
                      <a:pt x="32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32" y="3"/>
                      <a:pt x="32" y="3"/>
                      <a:pt x="32" y="3"/>
                    </a:cubicBezTo>
                    <a:lnTo>
                      <a:pt x="32" y="9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74"/>
              <p:cNvSpPr>
                <a:spLocks noEditPoints="1"/>
              </p:cNvSpPr>
              <p:nvPr/>
            </p:nvSpPr>
            <p:spPr bwMode="auto">
              <a:xfrm>
                <a:off x="1781176" y="1797050"/>
                <a:ext cx="131763" cy="469900"/>
              </a:xfrm>
              <a:custGeom>
                <a:avLst/>
                <a:gdLst>
                  <a:gd name="T0" fmla="*/ 23 w 35"/>
                  <a:gd name="T1" fmla="*/ 11 h 124"/>
                  <a:gd name="T2" fmla="*/ 22 w 35"/>
                  <a:gd name="T3" fmla="*/ 0 h 124"/>
                  <a:gd name="T4" fmla="*/ 21 w 35"/>
                  <a:gd name="T5" fmla="*/ 11 h 124"/>
                  <a:gd name="T6" fmla="*/ 8 w 35"/>
                  <a:gd name="T7" fmla="*/ 9 h 124"/>
                  <a:gd name="T8" fmla="*/ 4 w 35"/>
                  <a:gd name="T9" fmla="*/ 7 h 124"/>
                  <a:gd name="T10" fmla="*/ 3 w 35"/>
                  <a:gd name="T11" fmla="*/ 11 h 124"/>
                  <a:gd name="T12" fmla="*/ 0 w 35"/>
                  <a:gd name="T13" fmla="*/ 13 h 124"/>
                  <a:gd name="T14" fmla="*/ 2 w 35"/>
                  <a:gd name="T15" fmla="*/ 124 h 124"/>
                  <a:gd name="T16" fmla="*/ 3 w 35"/>
                  <a:gd name="T17" fmla="*/ 109 h 124"/>
                  <a:gd name="T18" fmla="*/ 12 w 35"/>
                  <a:gd name="T19" fmla="*/ 124 h 124"/>
                  <a:gd name="T20" fmla="*/ 35 w 35"/>
                  <a:gd name="T21" fmla="*/ 122 h 124"/>
                  <a:gd name="T22" fmla="*/ 32 w 35"/>
                  <a:gd name="T23" fmla="*/ 11 h 124"/>
                  <a:gd name="T24" fmla="*/ 4 w 35"/>
                  <a:gd name="T25" fmla="*/ 100 h 124"/>
                  <a:gd name="T26" fmla="*/ 16 w 35"/>
                  <a:gd name="T27" fmla="*/ 93 h 124"/>
                  <a:gd name="T28" fmla="*/ 16 w 35"/>
                  <a:gd name="T29" fmla="*/ 87 h 124"/>
                  <a:gd name="T30" fmla="*/ 4 w 35"/>
                  <a:gd name="T31" fmla="*/ 80 h 124"/>
                  <a:gd name="T32" fmla="*/ 16 w 35"/>
                  <a:gd name="T33" fmla="*/ 87 h 124"/>
                  <a:gd name="T34" fmla="*/ 4 w 35"/>
                  <a:gd name="T35" fmla="*/ 75 h 124"/>
                  <a:gd name="T36" fmla="*/ 16 w 35"/>
                  <a:gd name="T37" fmla="*/ 67 h 124"/>
                  <a:gd name="T38" fmla="*/ 16 w 35"/>
                  <a:gd name="T39" fmla="*/ 62 h 124"/>
                  <a:gd name="T40" fmla="*/ 4 w 35"/>
                  <a:gd name="T41" fmla="*/ 54 h 124"/>
                  <a:gd name="T42" fmla="*/ 16 w 35"/>
                  <a:gd name="T43" fmla="*/ 62 h 124"/>
                  <a:gd name="T44" fmla="*/ 4 w 35"/>
                  <a:gd name="T45" fmla="*/ 49 h 124"/>
                  <a:gd name="T46" fmla="*/ 16 w 35"/>
                  <a:gd name="T47" fmla="*/ 41 h 124"/>
                  <a:gd name="T48" fmla="*/ 16 w 35"/>
                  <a:gd name="T49" fmla="*/ 36 h 124"/>
                  <a:gd name="T50" fmla="*/ 4 w 35"/>
                  <a:gd name="T51" fmla="*/ 29 h 124"/>
                  <a:gd name="T52" fmla="*/ 16 w 35"/>
                  <a:gd name="T53" fmla="*/ 36 h 124"/>
                  <a:gd name="T54" fmla="*/ 4 w 35"/>
                  <a:gd name="T55" fmla="*/ 24 h 124"/>
                  <a:gd name="T56" fmla="*/ 16 w 35"/>
                  <a:gd name="T57" fmla="*/ 16 h 124"/>
                  <a:gd name="T58" fmla="*/ 30 w 35"/>
                  <a:gd name="T59" fmla="*/ 100 h 124"/>
                  <a:gd name="T60" fmla="*/ 18 w 35"/>
                  <a:gd name="T61" fmla="*/ 93 h 124"/>
                  <a:gd name="T62" fmla="*/ 30 w 35"/>
                  <a:gd name="T63" fmla="*/ 100 h 124"/>
                  <a:gd name="T64" fmla="*/ 18 w 35"/>
                  <a:gd name="T65" fmla="*/ 87 h 124"/>
                  <a:gd name="T66" fmla="*/ 30 w 35"/>
                  <a:gd name="T67" fmla="*/ 80 h 124"/>
                  <a:gd name="T68" fmla="*/ 30 w 35"/>
                  <a:gd name="T69" fmla="*/ 75 h 124"/>
                  <a:gd name="T70" fmla="*/ 18 w 35"/>
                  <a:gd name="T71" fmla="*/ 67 h 124"/>
                  <a:gd name="T72" fmla="*/ 30 w 35"/>
                  <a:gd name="T73" fmla="*/ 75 h 124"/>
                  <a:gd name="T74" fmla="*/ 18 w 35"/>
                  <a:gd name="T75" fmla="*/ 62 h 124"/>
                  <a:gd name="T76" fmla="*/ 30 w 35"/>
                  <a:gd name="T77" fmla="*/ 54 h 124"/>
                  <a:gd name="T78" fmla="*/ 30 w 35"/>
                  <a:gd name="T79" fmla="*/ 49 h 124"/>
                  <a:gd name="T80" fmla="*/ 18 w 35"/>
                  <a:gd name="T81" fmla="*/ 41 h 124"/>
                  <a:gd name="T82" fmla="*/ 30 w 35"/>
                  <a:gd name="T83" fmla="*/ 49 h 124"/>
                  <a:gd name="T84" fmla="*/ 18 w 35"/>
                  <a:gd name="T85" fmla="*/ 36 h 124"/>
                  <a:gd name="T86" fmla="*/ 30 w 35"/>
                  <a:gd name="T87" fmla="*/ 29 h 124"/>
                  <a:gd name="T88" fmla="*/ 30 w 35"/>
                  <a:gd name="T89" fmla="*/ 24 h 124"/>
                  <a:gd name="T90" fmla="*/ 18 w 35"/>
                  <a:gd name="T91" fmla="*/ 16 h 124"/>
                  <a:gd name="T92" fmla="*/ 30 w 35"/>
                  <a:gd name="T93" fmla="*/ 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" h="124">
                    <a:moveTo>
                      <a:pt x="32" y="11"/>
                    </a:move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21" y="0"/>
                      <a:pt x="21" y="1"/>
                      <a:pt x="21" y="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7" y="7"/>
                      <a:pt x="6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3"/>
                      <a:pt x="1" y="124"/>
                      <a:pt x="2" y="124"/>
                    </a:cubicBezTo>
                    <a:cubicBezTo>
                      <a:pt x="3" y="124"/>
                      <a:pt x="3" y="124"/>
                      <a:pt x="3" y="124"/>
                    </a:cubicBezTo>
                    <a:cubicBezTo>
                      <a:pt x="3" y="109"/>
                      <a:pt x="3" y="109"/>
                      <a:pt x="3" y="109"/>
                    </a:cubicBezTo>
                    <a:cubicBezTo>
                      <a:pt x="12" y="109"/>
                      <a:pt x="12" y="109"/>
                      <a:pt x="12" y="109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4" y="124"/>
                      <a:pt x="35" y="123"/>
                      <a:pt x="35" y="122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4" y="11"/>
                      <a:pt x="32" y="11"/>
                    </a:cubicBezTo>
                    <a:close/>
                    <a:moveTo>
                      <a:pt x="16" y="100"/>
                    </a:moveTo>
                    <a:cubicBezTo>
                      <a:pt x="4" y="100"/>
                      <a:pt x="4" y="100"/>
                      <a:pt x="4" y="100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16" y="93"/>
                      <a:pt x="16" y="93"/>
                      <a:pt x="16" y="93"/>
                    </a:cubicBezTo>
                    <a:lnTo>
                      <a:pt x="16" y="100"/>
                    </a:lnTo>
                    <a:close/>
                    <a:moveTo>
                      <a:pt x="16" y="87"/>
                    </a:moveTo>
                    <a:cubicBezTo>
                      <a:pt x="4" y="87"/>
                      <a:pt x="4" y="87"/>
                      <a:pt x="4" y="87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16" y="80"/>
                      <a:pt x="16" y="80"/>
                      <a:pt x="16" y="80"/>
                    </a:cubicBezTo>
                    <a:lnTo>
                      <a:pt x="16" y="87"/>
                    </a:lnTo>
                    <a:close/>
                    <a:moveTo>
                      <a:pt x="16" y="75"/>
                    </a:moveTo>
                    <a:cubicBezTo>
                      <a:pt x="4" y="75"/>
                      <a:pt x="4" y="75"/>
                      <a:pt x="4" y="75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16" y="67"/>
                      <a:pt x="16" y="67"/>
                      <a:pt x="16" y="67"/>
                    </a:cubicBezTo>
                    <a:lnTo>
                      <a:pt x="16" y="75"/>
                    </a:lnTo>
                    <a:close/>
                    <a:moveTo>
                      <a:pt x="16" y="62"/>
                    </a:moveTo>
                    <a:cubicBezTo>
                      <a:pt x="4" y="62"/>
                      <a:pt x="4" y="62"/>
                      <a:pt x="4" y="62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16" y="62"/>
                    </a:lnTo>
                    <a:close/>
                    <a:moveTo>
                      <a:pt x="16" y="49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6" y="41"/>
                      <a:pt x="16" y="41"/>
                      <a:pt x="16" y="41"/>
                    </a:cubicBezTo>
                    <a:lnTo>
                      <a:pt x="16" y="49"/>
                    </a:lnTo>
                    <a:close/>
                    <a:moveTo>
                      <a:pt x="16" y="36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6" y="29"/>
                      <a:pt x="16" y="29"/>
                      <a:pt x="16" y="29"/>
                    </a:cubicBezTo>
                    <a:lnTo>
                      <a:pt x="16" y="36"/>
                    </a:lnTo>
                    <a:close/>
                    <a:moveTo>
                      <a:pt x="16" y="24"/>
                    </a:moveTo>
                    <a:cubicBezTo>
                      <a:pt x="4" y="24"/>
                      <a:pt x="4" y="24"/>
                      <a:pt x="4" y="24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6" y="24"/>
                    </a:lnTo>
                    <a:close/>
                    <a:moveTo>
                      <a:pt x="30" y="100"/>
                    </a:moveTo>
                    <a:cubicBezTo>
                      <a:pt x="18" y="100"/>
                      <a:pt x="18" y="100"/>
                      <a:pt x="18" y="100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30" y="93"/>
                      <a:pt x="30" y="93"/>
                      <a:pt x="30" y="93"/>
                    </a:cubicBezTo>
                    <a:lnTo>
                      <a:pt x="30" y="100"/>
                    </a:lnTo>
                    <a:close/>
                    <a:moveTo>
                      <a:pt x="30" y="87"/>
                    </a:move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30" y="80"/>
                      <a:pt x="30" y="80"/>
                      <a:pt x="30" y="80"/>
                    </a:cubicBezTo>
                    <a:lnTo>
                      <a:pt x="30" y="87"/>
                    </a:lnTo>
                    <a:close/>
                    <a:moveTo>
                      <a:pt x="30" y="75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30" y="67"/>
                      <a:pt x="30" y="67"/>
                      <a:pt x="30" y="67"/>
                    </a:cubicBezTo>
                    <a:lnTo>
                      <a:pt x="30" y="75"/>
                    </a:lnTo>
                    <a:close/>
                    <a:moveTo>
                      <a:pt x="30" y="62"/>
                    </a:moveTo>
                    <a:cubicBezTo>
                      <a:pt x="18" y="62"/>
                      <a:pt x="18" y="62"/>
                      <a:pt x="18" y="62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30" y="54"/>
                      <a:pt x="30" y="54"/>
                      <a:pt x="30" y="54"/>
                    </a:cubicBezTo>
                    <a:lnTo>
                      <a:pt x="30" y="62"/>
                    </a:lnTo>
                    <a:close/>
                    <a:moveTo>
                      <a:pt x="30" y="49"/>
                    </a:move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30" y="41"/>
                      <a:pt x="30" y="41"/>
                      <a:pt x="30" y="41"/>
                    </a:cubicBezTo>
                    <a:lnTo>
                      <a:pt x="30" y="49"/>
                    </a:lnTo>
                    <a:close/>
                    <a:moveTo>
                      <a:pt x="30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30" y="29"/>
                      <a:pt x="30" y="29"/>
                      <a:pt x="30" y="29"/>
                    </a:cubicBezTo>
                    <a:lnTo>
                      <a:pt x="30" y="36"/>
                    </a:lnTo>
                    <a:close/>
                    <a:moveTo>
                      <a:pt x="30" y="24"/>
                    </a:move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30" y="16"/>
                      <a:pt x="30" y="16"/>
                      <a:pt x="30" y="16"/>
                    </a:cubicBezTo>
                    <a:lnTo>
                      <a:pt x="30" y="24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75"/>
              <p:cNvSpPr>
                <a:spLocks/>
              </p:cNvSpPr>
              <p:nvPr/>
            </p:nvSpPr>
            <p:spPr bwMode="auto">
              <a:xfrm>
                <a:off x="1927226" y="2035175"/>
                <a:ext cx="128588" cy="60325"/>
              </a:xfrm>
              <a:custGeom>
                <a:avLst/>
                <a:gdLst>
                  <a:gd name="T0" fmla="*/ 33 w 34"/>
                  <a:gd name="T1" fmla="*/ 15 h 16"/>
                  <a:gd name="T2" fmla="*/ 28 w 34"/>
                  <a:gd name="T3" fmla="*/ 10 h 16"/>
                  <a:gd name="T4" fmla="*/ 28 w 34"/>
                  <a:gd name="T5" fmla="*/ 3 h 16"/>
                  <a:gd name="T6" fmla="*/ 26 w 34"/>
                  <a:gd name="T7" fmla="*/ 2 h 16"/>
                  <a:gd name="T8" fmla="*/ 24 w 34"/>
                  <a:gd name="T9" fmla="*/ 2 h 16"/>
                  <a:gd name="T10" fmla="*/ 22 w 34"/>
                  <a:gd name="T11" fmla="*/ 3 h 16"/>
                  <a:gd name="T12" fmla="*/ 22 w 34"/>
                  <a:gd name="T13" fmla="*/ 5 h 16"/>
                  <a:gd name="T14" fmla="*/ 18 w 34"/>
                  <a:gd name="T15" fmla="*/ 0 h 16"/>
                  <a:gd name="T16" fmla="*/ 16 w 34"/>
                  <a:gd name="T17" fmla="*/ 0 h 16"/>
                  <a:gd name="T18" fmla="*/ 1 w 34"/>
                  <a:gd name="T19" fmla="*/ 15 h 16"/>
                  <a:gd name="T20" fmla="*/ 1 w 34"/>
                  <a:gd name="T21" fmla="*/ 16 h 16"/>
                  <a:gd name="T22" fmla="*/ 33 w 34"/>
                  <a:gd name="T23" fmla="*/ 16 h 16"/>
                  <a:gd name="T24" fmla="*/ 33 w 34"/>
                  <a:gd name="T2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16">
                    <a:moveTo>
                      <a:pt x="33" y="15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2"/>
                      <a:pt x="27" y="2"/>
                      <a:pt x="26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2" y="2"/>
                      <a:pt x="22" y="3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6"/>
                      <a:pt x="0" y="16"/>
                      <a:pt x="1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3" y="15"/>
                    </a:cubicBez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8090315" y="4201070"/>
              <a:ext cx="580410" cy="783136"/>
              <a:chOff x="2301876" y="1898650"/>
              <a:chExt cx="331788" cy="447675"/>
            </a:xfrm>
          </p:grpSpPr>
          <p:sp>
            <p:nvSpPr>
              <p:cNvPr id="108" name="Freeform 76"/>
              <p:cNvSpPr>
                <a:spLocks/>
              </p:cNvSpPr>
              <p:nvPr/>
            </p:nvSpPr>
            <p:spPr bwMode="auto">
              <a:xfrm>
                <a:off x="2308226" y="2266950"/>
                <a:ext cx="53975" cy="79375"/>
              </a:xfrm>
              <a:custGeom>
                <a:avLst/>
                <a:gdLst>
                  <a:gd name="T0" fmla="*/ 13 w 14"/>
                  <a:gd name="T1" fmla="*/ 0 h 21"/>
                  <a:gd name="T2" fmla="*/ 1 w 14"/>
                  <a:gd name="T3" fmla="*/ 0 h 21"/>
                  <a:gd name="T4" fmla="*/ 0 w 14"/>
                  <a:gd name="T5" fmla="*/ 1 h 21"/>
                  <a:gd name="T6" fmla="*/ 0 w 14"/>
                  <a:gd name="T7" fmla="*/ 20 h 21"/>
                  <a:gd name="T8" fmla="*/ 1 w 14"/>
                  <a:gd name="T9" fmla="*/ 21 h 21"/>
                  <a:gd name="T10" fmla="*/ 13 w 14"/>
                  <a:gd name="T11" fmla="*/ 21 h 21"/>
                  <a:gd name="T12" fmla="*/ 14 w 14"/>
                  <a:gd name="T13" fmla="*/ 20 h 21"/>
                  <a:gd name="T14" fmla="*/ 14 w 14"/>
                  <a:gd name="T15" fmla="*/ 1 h 21"/>
                  <a:gd name="T16" fmla="*/ 13 w 14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1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1"/>
                      <a:pt x="1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1"/>
                      <a:pt x="14" y="21"/>
                      <a:pt x="14" y="2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0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F6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77"/>
              <p:cNvSpPr>
                <a:spLocks/>
              </p:cNvSpPr>
              <p:nvPr/>
            </p:nvSpPr>
            <p:spPr bwMode="auto">
              <a:xfrm>
                <a:off x="2398713" y="2300288"/>
                <a:ext cx="53975" cy="46037"/>
              </a:xfrm>
              <a:custGeom>
                <a:avLst/>
                <a:gdLst>
                  <a:gd name="T0" fmla="*/ 13 w 14"/>
                  <a:gd name="T1" fmla="*/ 0 h 12"/>
                  <a:gd name="T2" fmla="*/ 1 w 14"/>
                  <a:gd name="T3" fmla="*/ 0 h 12"/>
                  <a:gd name="T4" fmla="*/ 0 w 14"/>
                  <a:gd name="T5" fmla="*/ 0 h 12"/>
                  <a:gd name="T6" fmla="*/ 0 w 14"/>
                  <a:gd name="T7" fmla="*/ 12 h 12"/>
                  <a:gd name="T8" fmla="*/ 1 w 14"/>
                  <a:gd name="T9" fmla="*/ 12 h 12"/>
                  <a:gd name="T10" fmla="*/ 13 w 14"/>
                  <a:gd name="T11" fmla="*/ 12 h 12"/>
                  <a:gd name="T12" fmla="*/ 14 w 14"/>
                  <a:gd name="T13" fmla="*/ 12 h 12"/>
                  <a:gd name="T14" fmla="*/ 14 w 14"/>
                  <a:gd name="T15" fmla="*/ 0 h 12"/>
                  <a:gd name="T16" fmla="*/ 13 w 1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4" y="12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F6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78"/>
              <p:cNvSpPr>
                <a:spLocks/>
              </p:cNvSpPr>
              <p:nvPr/>
            </p:nvSpPr>
            <p:spPr bwMode="auto">
              <a:xfrm>
                <a:off x="2486026" y="2206625"/>
                <a:ext cx="52388" cy="139700"/>
              </a:xfrm>
              <a:custGeom>
                <a:avLst/>
                <a:gdLst>
                  <a:gd name="T0" fmla="*/ 13 w 14"/>
                  <a:gd name="T1" fmla="*/ 0 h 37"/>
                  <a:gd name="T2" fmla="*/ 1 w 14"/>
                  <a:gd name="T3" fmla="*/ 0 h 37"/>
                  <a:gd name="T4" fmla="*/ 0 w 14"/>
                  <a:gd name="T5" fmla="*/ 2 h 37"/>
                  <a:gd name="T6" fmla="*/ 0 w 14"/>
                  <a:gd name="T7" fmla="*/ 35 h 37"/>
                  <a:gd name="T8" fmla="*/ 1 w 14"/>
                  <a:gd name="T9" fmla="*/ 37 h 37"/>
                  <a:gd name="T10" fmla="*/ 13 w 14"/>
                  <a:gd name="T11" fmla="*/ 37 h 37"/>
                  <a:gd name="T12" fmla="*/ 14 w 14"/>
                  <a:gd name="T13" fmla="*/ 35 h 37"/>
                  <a:gd name="T14" fmla="*/ 14 w 14"/>
                  <a:gd name="T15" fmla="*/ 2 h 37"/>
                  <a:gd name="T16" fmla="*/ 13 w 14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37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1" y="37"/>
                      <a:pt x="1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7"/>
                      <a:pt x="14" y="36"/>
                      <a:pt x="14" y="35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F6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79"/>
              <p:cNvSpPr>
                <a:spLocks/>
              </p:cNvSpPr>
              <p:nvPr/>
            </p:nvSpPr>
            <p:spPr bwMode="auto">
              <a:xfrm>
                <a:off x="2576513" y="2073275"/>
                <a:ext cx="53975" cy="273050"/>
              </a:xfrm>
              <a:custGeom>
                <a:avLst/>
                <a:gdLst>
                  <a:gd name="T0" fmla="*/ 13 w 14"/>
                  <a:gd name="T1" fmla="*/ 0 h 72"/>
                  <a:gd name="T2" fmla="*/ 1 w 14"/>
                  <a:gd name="T3" fmla="*/ 0 h 72"/>
                  <a:gd name="T4" fmla="*/ 0 w 14"/>
                  <a:gd name="T5" fmla="*/ 4 h 72"/>
                  <a:gd name="T6" fmla="*/ 0 w 14"/>
                  <a:gd name="T7" fmla="*/ 68 h 72"/>
                  <a:gd name="T8" fmla="*/ 1 w 14"/>
                  <a:gd name="T9" fmla="*/ 72 h 72"/>
                  <a:gd name="T10" fmla="*/ 13 w 14"/>
                  <a:gd name="T11" fmla="*/ 72 h 72"/>
                  <a:gd name="T12" fmla="*/ 14 w 14"/>
                  <a:gd name="T13" fmla="*/ 68 h 72"/>
                  <a:gd name="T14" fmla="*/ 14 w 14"/>
                  <a:gd name="T15" fmla="*/ 4 h 72"/>
                  <a:gd name="T16" fmla="*/ 13 w 14"/>
                  <a:gd name="T1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0"/>
                      <a:pt x="1" y="72"/>
                      <a:pt x="1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4" y="72"/>
                      <a:pt x="14" y="70"/>
                      <a:pt x="14" y="68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F6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80"/>
              <p:cNvSpPr>
                <a:spLocks/>
              </p:cNvSpPr>
              <p:nvPr/>
            </p:nvSpPr>
            <p:spPr bwMode="auto">
              <a:xfrm>
                <a:off x="2301876" y="1898650"/>
                <a:ext cx="331788" cy="346075"/>
              </a:xfrm>
              <a:custGeom>
                <a:avLst/>
                <a:gdLst>
                  <a:gd name="T0" fmla="*/ 147 w 209"/>
                  <a:gd name="T1" fmla="*/ 48 h 218"/>
                  <a:gd name="T2" fmla="*/ 159 w 209"/>
                  <a:gd name="T3" fmla="*/ 58 h 218"/>
                  <a:gd name="T4" fmla="*/ 71 w 209"/>
                  <a:gd name="T5" fmla="*/ 191 h 218"/>
                  <a:gd name="T6" fmla="*/ 19 w 209"/>
                  <a:gd name="T7" fmla="*/ 163 h 218"/>
                  <a:gd name="T8" fmla="*/ 0 w 209"/>
                  <a:gd name="T9" fmla="*/ 187 h 218"/>
                  <a:gd name="T10" fmla="*/ 14 w 209"/>
                  <a:gd name="T11" fmla="*/ 198 h 218"/>
                  <a:gd name="T12" fmla="*/ 23 w 209"/>
                  <a:gd name="T13" fmla="*/ 187 h 218"/>
                  <a:gd name="T14" fmla="*/ 78 w 209"/>
                  <a:gd name="T15" fmla="*/ 218 h 218"/>
                  <a:gd name="T16" fmla="*/ 176 w 209"/>
                  <a:gd name="T17" fmla="*/ 67 h 218"/>
                  <a:gd name="T18" fmla="*/ 188 w 209"/>
                  <a:gd name="T19" fmla="*/ 77 h 218"/>
                  <a:gd name="T20" fmla="*/ 197 w 209"/>
                  <a:gd name="T21" fmla="*/ 38 h 218"/>
                  <a:gd name="T22" fmla="*/ 209 w 209"/>
                  <a:gd name="T23" fmla="*/ 0 h 218"/>
                  <a:gd name="T24" fmla="*/ 178 w 209"/>
                  <a:gd name="T25" fmla="*/ 24 h 218"/>
                  <a:gd name="T26" fmla="*/ 147 w 209"/>
                  <a:gd name="T27" fmla="*/ 4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9" h="218">
                    <a:moveTo>
                      <a:pt x="147" y="48"/>
                    </a:moveTo>
                    <a:lnTo>
                      <a:pt x="159" y="58"/>
                    </a:lnTo>
                    <a:lnTo>
                      <a:pt x="71" y="191"/>
                    </a:lnTo>
                    <a:lnTo>
                      <a:pt x="19" y="163"/>
                    </a:lnTo>
                    <a:lnTo>
                      <a:pt x="0" y="187"/>
                    </a:lnTo>
                    <a:lnTo>
                      <a:pt x="14" y="198"/>
                    </a:lnTo>
                    <a:lnTo>
                      <a:pt x="23" y="187"/>
                    </a:lnTo>
                    <a:lnTo>
                      <a:pt x="78" y="218"/>
                    </a:lnTo>
                    <a:lnTo>
                      <a:pt x="176" y="67"/>
                    </a:lnTo>
                    <a:lnTo>
                      <a:pt x="188" y="77"/>
                    </a:lnTo>
                    <a:lnTo>
                      <a:pt x="197" y="38"/>
                    </a:lnTo>
                    <a:lnTo>
                      <a:pt x="209" y="0"/>
                    </a:lnTo>
                    <a:lnTo>
                      <a:pt x="178" y="24"/>
                    </a:lnTo>
                    <a:lnTo>
                      <a:pt x="147" y="48"/>
                    </a:lnTo>
                    <a:close/>
                  </a:path>
                </a:pathLst>
              </a:custGeom>
              <a:solidFill>
                <a:srgbClr val="F6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10814050" y="3905560"/>
              <a:ext cx="422275" cy="401637"/>
              <a:chOff x="2921001" y="1944688"/>
              <a:chExt cx="422275" cy="401637"/>
            </a:xfrm>
          </p:grpSpPr>
          <p:sp>
            <p:nvSpPr>
              <p:cNvPr id="113" name="Oval 81"/>
              <p:cNvSpPr>
                <a:spLocks noChangeArrowheads="1"/>
              </p:cNvSpPr>
              <p:nvPr/>
            </p:nvSpPr>
            <p:spPr bwMode="auto">
              <a:xfrm>
                <a:off x="3082926" y="2281238"/>
                <a:ext cx="63500" cy="65087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Oval 82"/>
              <p:cNvSpPr>
                <a:spLocks noChangeArrowheads="1"/>
              </p:cNvSpPr>
              <p:nvPr/>
            </p:nvSpPr>
            <p:spPr bwMode="auto">
              <a:xfrm>
                <a:off x="3244851" y="2281238"/>
                <a:ext cx="63500" cy="65087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Oval 83"/>
              <p:cNvSpPr>
                <a:spLocks noChangeArrowheads="1"/>
              </p:cNvSpPr>
              <p:nvPr/>
            </p:nvSpPr>
            <p:spPr bwMode="auto">
              <a:xfrm>
                <a:off x="3101976" y="2092325"/>
                <a:ext cx="41275" cy="41275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Oval 84"/>
              <p:cNvSpPr>
                <a:spLocks noChangeArrowheads="1"/>
              </p:cNvSpPr>
              <p:nvPr/>
            </p:nvSpPr>
            <p:spPr bwMode="auto">
              <a:xfrm>
                <a:off x="3241676" y="2092325"/>
                <a:ext cx="41275" cy="41275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Oval 85"/>
              <p:cNvSpPr>
                <a:spLocks noChangeArrowheads="1"/>
              </p:cNvSpPr>
              <p:nvPr/>
            </p:nvSpPr>
            <p:spPr bwMode="auto">
              <a:xfrm>
                <a:off x="3138488" y="2160588"/>
                <a:ext cx="42863" cy="38100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Oval 86"/>
              <p:cNvSpPr>
                <a:spLocks noChangeArrowheads="1"/>
              </p:cNvSpPr>
              <p:nvPr/>
            </p:nvSpPr>
            <p:spPr bwMode="auto">
              <a:xfrm>
                <a:off x="3206751" y="2160588"/>
                <a:ext cx="41275" cy="38100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87"/>
              <p:cNvSpPr>
                <a:spLocks/>
              </p:cNvSpPr>
              <p:nvPr/>
            </p:nvSpPr>
            <p:spPr bwMode="auto">
              <a:xfrm>
                <a:off x="2921001" y="2012950"/>
                <a:ext cx="422275" cy="246062"/>
              </a:xfrm>
              <a:custGeom>
                <a:avLst/>
                <a:gdLst>
                  <a:gd name="T0" fmla="*/ 111 w 112"/>
                  <a:gd name="T1" fmla="*/ 24 h 65"/>
                  <a:gd name="T2" fmla="*/ 112 w 112"/>
                  <a:gd name="T3" fmla="*/ 25 h 65"/>
                  <a:gd name="T4" fmla="*/ 98 w 112"/>
                  <a:gd name="T5" fmla="*/ 64 h 65"/>
                  <a:gd name="T6" fmla="*/ 98 w 112"/>
                  <a:gd name="T7" fmla="*/ 65 h 65"/>
                  <a:gd name="T8" fmla="*/ 47 w 112"/>
                  <a:gd name="T9" fmla="*/ 65 h 65"/>
                  <a:gd name="T10" fmla="*/ 47 w 112"/>
                  <a:gd name="T11" fmla="*/ 64 h 65"/>
                  <a:gd name="T12" fmla="*/ 25 w 112"/>
                  <a:gd name="T13" fmla="*/ 9 h 65"/>
                  <a:gd name="T14" fmla="*/ 24 w 112"/>
                  <a:gd name="T15" fmla="*/ 9 h 65"/>
                  <a:gd name="T16" fmla="*/ 2 w 112"/>
                  <a:gd name="T17" fmla="*/ 9 h 65"/>
                  <a:gd name="T18" fmla="*/ 0 w 112"/>
                  <a:gd name="T19" fmla="*/ 8 h 65"/>
                  <a:gd name="T20" fmla="*/ 1 w 112"/>
                  <a:gd name="T21" fmla="*/ 0 h 65"/>
                  <a:gd name="T22" fmla="*/ 2 w 112"/>
                  <a:gd name="T23" fmla="*/ 0 h 65"/>
                  <a:gd name="T24" fmla="*/ 30 w 112"/>
                  <a:gd name="T25" fmla="*/ 0 h 65"/>
                  <a:gd name="T26" fmla="*/ 31 w 112"/>
                  <a:gd name="T27" fmla="*/ 0 h 65"/>
                  <a:gd name="T28" fmla="*/ 53 w 112"/>
                  <a:gd name="T29" fmla="*/ 55 h 65"/>
                  <a:gd name="T30" fmla="*/ 54 w 112"/>
                  <a:gd name="T31" fmla="*/ 56 h 65"/>
                  <a:gd name="T32" fmla="*/ 91 w 112"/>
                  <a:gd name="T33" fmla="*/ 56 h 65"/>
                  <a:gd name="T34" fmla="*/ 92 w 112"/>
                  <a:gd name="T35" fmla="*/ 55 h 65"/>
                  <a:gd name="T36" fmla="*/ 103 w 112"/>
                  <a:gd name="T37" fmla="*/ 22 h 65"/>
                  <a:gd name="T38" fmla="*/ 104 w 112"/>
                  <a:gd name="T39" fmla="*/ 21 h 65"/>
                  <a:gd name="T40" fmla="*/ 111 w 112"/>
                  <a:gd name="T41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65">
                    <a:moveTo>
                      <a:pt x="111" y="24"/>
                    </a:moveTo>
                    <a:cubicBezTo>
                      <a:pt x="112" y="24"/>
                      <a:pt x="112" y="24"/>
                      <a:pt x="112" y="25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5"/>
                      <a:pt x="98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5"/>
                      <a:pt x="47" y="64"/>
                      <a:pt x="47" y="64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3" y="55"/>
                      <a:pt x="53" y="56"/>
                      <a:pt x="54" y="56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91" y="56"/>
                      <a:pt x="92" y="55"/>
                      <a:pt x="92" y="55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1"/>
                      <a:pt x="104" y="21"/>
                      <a:pt x="104" y="21"/>
                    </a:cubicBezTo>
                    <a:lnTo>
                      <a:pt x="111" y="24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88"/>
              <p:cNvSpPr>
                <a:spLocks/>
              </p:cNvSpPr>
              <p:nvPr/>
            </p:nvSpPr>
            <p:spPr bwMode="auto">
              <a:xfrm>
                <a:off x="3151188" y="1944688"/>
                <a:ext cx="85725" cy="204787"/>
              </a:xfrm>
              <a:custGeom>
                <a:avLst/>
                <a:gdLst>
                  <a:gd name="T0" fmla="*/ 8 w 23"/>
                  <a:gd name="T1" fmla="*/ 54 h 54"/>
                  <a:gd name="T2" fmla="*/ 7 w 23"/>
                  <a:gd name="T3" fmla="*/ 53 h 54"/>
                  <a:gd name="T4" fmla="*/ 7 w 23"/>
                  <a:gd name="T5" fmla="*/ 19 h 54"/>
                  <a:gd name="T6" fmla="*/ 7 w 23"/>
                  <a:gd name="T7" fmla="*/ 19 h 54"/>
                  <a:gd name="T8" fmla="*/ 1 w 23"/>
                  <a:gd name="T9" fmla="*/ 19 h 54"/>
                  <a:gd name="T10" fmla="*/ 1 w 23"/>
                  <a:gd name="T11" fmla="*/ 18 h 54"/>
                  <a:gd name="T12" fmla="*/ 11 w 23"/>
                  <a:gd name="T13" fmla="*/ 1 h 54"/>
                  <a:gd name="T14" fmla="*/ 12 w 23"/>
                  <a:gd name="T15" fmla="*/ 1 h 54"/>
                  <a:gd name="T16" fmla="*/ 23 w 23"/>
                  <a:gd name="T17" fmla="*/ 18 h 54"/>
                  <a:gd name="T18" fmla="*/ 22 w 23"/>
                  <a:gd name="T19" fmla="*/ 19 h 54"/>
                  <a:gd name="T20" fmla="*/ 17 w 23"/>
                  <a:gd name="T21" fmla="*/ 19 h 54"/>
                  <a:gd name="T22" fmla="*/ 16 w 23"/>
                  <a:gd name="T23" fmla="*/ 19 h 54"/>
                  <a:gd name="T24" fmla="*/ 16 w 23"/>
                  <a:gd name="T25" fmla="*/ 53 h 54"/>
                  <a:gd name="T26" fmla="*/ 16 w 23"/>
                  <a:gd name="T27" fmla="*/ 54 h 54"/>
                  <a:gd name="T28" fmla="*/ 8 w 23"/>
                  <a:gd name="T2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4">
                    <a:moveTo>
                      <a:pt x="8" y="54"/>
                    </a:moveTo>
                    <a:cubicBezTo>
                      <a:pt x="7" y="54"/>
                      <a:pt x="7" y="54"/>
                      <a:pt x="7" y="53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0" y="19"/>
                      <a:pt x="1" y="1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2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8" y="54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5" name="文本框 134"/>
            <p:cNvSpPr txBox="1"/>
            <p:nvPr/>
          </p:nvSpPr>
          <p:spPr>
            <a:xfrm>
              <a:off x="8069575" y="881476"/>
              <a:ext cx="777408" cy="590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快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5696111" y="2033395"/>
              <a:ext cx="1403027" cy="590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859291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社交化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10236685" y="2074287"/>
              <a:ext cx="1033811" cy="590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859291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专注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5149631" y="4229325"/>
              <a:ext cx="1403027" cy="590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859291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粉丝化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10638455" y="4253464"/>
              <a:ext cx="1033811" cy="590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859291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极致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7738377" y="3248765"/>
              <a:ext cx="2092318" cy="836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口碑</a:t>
              </a:r>
              <a:endParaRPr lang="zh-CN" altLang="en-US" sz="28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63" name="圆角矩形 62"/>
          <p:cNvSpPr/>
          <p:nvPr/>
        </p:nvSpPr>
        <p:spPr>
          <a:xfrm>
            <a:off x="2195430" y="309861"/>
            <a:ext cx="4809609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互联网背景下传播核心变化</a:t>
            </a:r>
            <a:endParaRPr lang="zh-CN" altLang="en-US" sz="28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195075" y="5886653"/>
            <a:ext cx="583043" cy="907996"/>
            <a:chOff x="7056438" y="2401888"/>
            <a:chExt cx="2671763" cy="4160838"/>
          </a:xfrm>
          <a:effectLst>
            <a:outerShdw blurRad="254000" dist="101600" dir="8100000" sx="102000" sy="102000" algn="tr" rotWithShape="0">
              <a:prstClr val="black">
                <a:alpha val="28000"/>
              </a:prstClr>
            </a:outerShdw>
          </a:effectLst>
        </p:grpSpPr>
        <p:sp>
          <p:nvSpPr>
            <p:cNvPr id="89" name="Freeform 49"/>
            <p:cNvSpPr>
              <a:spLocks/>
            </p:cNvSpPr>
            <p:nvPr/>
          </p:nvSpPr>
          <p:spPr bwMode="auto">
            <a:xfrm>
              <a:off x="7056438" y="2401888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50"/>
            <p:cNvSpPr>
              <a:spLocks/>
            </p:cNvSpPr>
            <p:nvPr/>
          </p:nvSpPr>
          <p:spPr bwMode="auto">
            <a:xfrm>
              <a:off x="8247063" y="6384925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51"/>
            <p:cNvSpPr>
              <a:spLocks/>
            </p:cNvSpPr>
            <p:nvPr/>
          </p:nvSpPr>
          <p:spPr bwMode="auto">
            <a:xfrm>
              <a:off x="7888288" y="6162675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52"/>
            <p:cNvSpPr>
              <a:spLocks/>
            </p:cNvSpPr>
            <p:nvPr/>
          </p:nvSpPr>
          <p:spPr bwMode="auto">
            <a:xfrm>
              <a:off x="7856538" y="5897563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53"/>
            <p:cNvSpPr>
              <a:spLocks/>
            </p:cNvSpPr>
            <p:nvPr/>
          </p:nvSpPr>
          <p:spPr bwMode="auto">
            <a:xfrm>
              <a:off x="7780338" y="5211763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54"/>
            <p:cNvSpPr>
              <a:spLocks/>
            </p:cNvSpPr>
            <p:nvPr/>
          </p:nvSpPr>
          <p:spPr bwMode="auto">
            <a:xfrm>
              <a:off x="7167563" y="2509838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96589" y="1419919"/>
            <a:ext cx="3989285" cy="3587203"/>
            <a:chOff x="828252" y="1336183"/>
            <a:chExt cx="5212579" cy="5253932"/>
          </a:xfrm>
        </p:grpSpPr>
        <p:grpSp>
          <p:nvGrpSpPr>
            <p:cNvPr id="98" name="组合 97"/>
            <p:cNvGrpSpPr/>
            <p:nvPr/>
          </p:nvGrpSpPr>
          <p:grpSpPr>
            <a:xfrm>
              <a:off x="828252" y="1336183"/>
              <a:ext cx="5212579" cy="5253932"/>
              <a:chOff x="5443794" y="1336183"/>
              <a:chExt cx="5212579" cy="5253932"/>
            </a:xfrm>
          </p:grpSpPr>
          <p:sp>
            <p:nvSpPr>
              <p:cNvPr id="133" name="平行四边形 132"/>
              <p:cNvSpPr/>
              <p:nvPr/>
            </p:nvSpPr>
            <p:spPr>
              <a:xfrm rot="10800000" flipV="1">
                <a:off x="7454900" y="1339402"/>
                <a:ext cx="3201473" cy="3375473"/>
              </a:xfrm>
              <a:prstGeom prst="parallelogram">
                <a:avLst>
                  <a:gd name="adj" fmla="val 60959"/>
                </a:avLst>
              </a:prstGeom>
              <a:solidFill>
                <a:srgbClr val="126DC6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直角三角形 16"/>
              <p:cNvSpPr/>
              <p:nvPr/>
            </p:nvSpPr>
            <p:spPr>
              <a:xfrm rot="1873103">
                <a:off x="8244110" y="1336183"/>
                <a:ext cx="431224" cy="1587967"/>
              </a:xfrm>
              <a:custGeom>
                <a:avLst/>
                <a:gdLst>
                  <a:gd name="connsiteX0" fmla="*/ 0 w 577749"/>
                  <a:gd name="connsiteY0" fmla="*/ 1329870 h 1329870"/>
                  <a:gd name="connsiteX1" fmla="*/ 0 w 577749"/>
                  <a:gd name="connsiteY1" fmla="*/ 0 h 1329870"/>
                  <a:gd name="connsiteX2" fmla="*/ 577749 w 577749"/>
                  <a:gd name="connsiteY2" fmla="*/ 1329870 h 1329870"/>
                  <a:gd name="connsiteX3" fmla="*/ 0 w 577749"/>
                  <a:gd name="connsiteY3" fmla="*/ 1329870 h 1329870"/>
                  <a:gd name="connsiteX0" fmla="*/ 0 w 431224"/>
                  <a:gd name="connsiteY0" fmla="*/ 1329870 h 1587967"/>
                  <a:gd name="connsiteX1" fmla="*/ 0 w 431224"/>
                  <a:gd name="connsiteY1" fmla="*/ 0 h 1587967"/>
                  <a:gd name="connsiteX2" fmla="*/ 431224 w 431224"/>
                  <a:gd name="connsiteY2" fmla="*/ 1587967 h 1587967"/>
                  <a:gd name="connsiteX3" fmla="*/ 0 w 431224"/>
                  <a:gd name="connsiteY3" fmla="*/ 1329870 h 158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224" h="1587967">
                    <a:moveTo>
                      <a:pt x="0" y="1329870"/>
                    </a:moveTo>
                    <a:lnTo>
                      <a:pt x="0" y="0"/>
                    </a:lnTo>
                    <a:lnTo>
                      <a:pt x="431224" y="1587967"/>
                    </a:lnTo>
                    <a:lnTo>
                      <a:pt x="0" y="1329870"/>
                    </a:lnTo>
                    <a:close/>
                  </a:path>
                </a:pathLst>
              </a:custGeom>
              <a:solidFill>
                <a:srgbClr val="1D1E22">
                  <a:alpha val="15000"/>
                </a:srgb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平行四边形 140"/>
              <p:cNvSpPr/>
              <p:nvPr/>
            </p:nvSpPr>
            <p:spPr>
              <a:xfrm>
                <a:off x="5473700" y="1339402"/>
                <a:ext cx="3201473" cy="3375473"/>
              </a:xfrm>
              <a:prstGeom prst="parallelogram">
                <a:avLst>
                  <a:gd name="adj" fmla="val 60959"/>
                </a:avLst>
              </a:prstGeom>
              <a:solidFill>
                <a:srgbClr val="FF680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直角三角形 16"/>
              <p:cNvSpPr/>
              <p:nvPr/>
            </p:nvSpPr>
            <p:spPr>
              <a:xfrm rot="16200000">
                <a:off x="6022166" y="3705279"/>
                <a:ext cx="431224" cy="1587967"/>
              </a:xfrm>
              <a:custGeom>
                <a:avLst/>
                <a:gdLst>
                  <a:gd name="connsiteX0" fmla="*/ 0 w 577749"/>
                  <a:gd name="connsiteY0" fmla="*/ 1329870 h 1329870"/>
                  <a:gd name="connsiteX1" fmla="*/ 0 w 577749"/>
                  <a:gd name="connsiteY1" fmla="*/ 0 h 1329870"/>
                  <a:gd name="connsiteX2" fmla="*/ 577749 w 577749"/>
                  <a:gd name="connsiteY2" fmla="*/ 1329870 h 1329870"/>
                  <a:gd name="connsiteX3" fmla="*/ 0 w 577749"/>
                  <a:gd name="connsiteY3" fmla="*/ 1329870 h 1329870"/>
                  <a:gd name="connsiteX0" fmla="*/ 0 w 431224"/>
                  <a:gd name="connsiteY0" fmla="*/ 1329870 h 1587967"/>
                  <a:gd name="connsiteX1" fmla="*/ 0 w 431224"/>
                  <a:gd name="connsiteY1" fmla="*/ 0 h 1587967"/>
                  <a:gd name="connsiteX2" fmla="*/ 431224 w 431224"/>
                  <a:gd name="connsiteY2" fmla="*/ 1587967 h 1587967"/>
                  <a:gd name="connsiteX3" fmla="*/ 0 w 431224"/>
                  <a:gd name="connsiteY3" fmla="*/ 1329870 h 158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224" h="1587967">
                    <a:moveTo>
                      <a:pt x="0" y="1329870"/>
                    </a:moveTo>
                    <a:lnTo>
                      <a:pt x="0" y="0"/>
                    </a:lnTo>
                    <a:lnTo>
                      <a:pt x="431224" y="1587967"/>
                    </a:lnTo>
                    <a:lnTo>
                      <a:pt x="0" y="1329870"/>
                    </a:lnTo>
                    <a:close/>
                  </a:path>
                </a:pathLst>
              </a:custGeom>
              <a:solidFill>
                <a:srgbClr val="1D1E22">
                  <a:alpha val="15000"/>
                </a:srgb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任意多边形 142"/>
              <p:cNvSpPr/>
              <p:nvPr/>
            </p:nvSpPr>
            <p:spPr>
              <a:xfrm rot="3798176">
                <a:off x="6611693" y="2735946"/>
                <a:ext cx="3213315" cy="4495023"/>
              </a:xfrm>
              <a:custGeom>
                <a:avLst/>
                <a:gdLst>
                  <a:gd name="connsiteX0" fmla="*/ 0 w 3834233"/>
                  <a:gd name="connsiteY0" fmla="*/ 4495023 h 4495023"/>
                  <a:gd name="connsiteX1" fmla="*/ 668495 w 3834233"/>
                  <a:gd name="connsiteY1" fmla="*/ 3338791 h 4495023"/>
                  <a:gd name="connsiteX2" fmla="*/ 667551 w 3834233"/>
                  <a:gd name="connsiteY2" fmla="*/ 3338791 h 4495023"/>
                  <a:gd name="connsiteX3" fmla="*/ 2597929 w 3834233"/>
                  <a:gd name="connsiteY3" fmla="*/ 0 h 4495023"/>
                  <a:gd name="connsiteX4" fmla="*/ 3834233 w 3834233"/>
                  <a:gd name="connsiteY4" fmla="*/ 0 h 4495023"/>
                  <a:gd name="connsiteX5" fmla="*/ 3165738 w 3834233"/>
                  <a:gd name="connsiteY5" fmla="*/ 1156232 h 4495023"/>
                  <a:gd name="connsiteX6" fmla="*/ 3166682 w 3834233"/>
                  <a:gd name="connsiteY6" fmla="*/ 1156232 h 4495023"/>
                  <a:gd name="connsiteX7" fmla="*/ 1236304 w 3834233"/>
                  <a:gd name="connsiteY7" fmla="*/ 4495023 h 4495023"/>
                  <a:gd name="connsiteX0" fmla="*/ 0 w 3166682"/>
                  <a:gd name="connsiteY0" fmla="*/ 4495023 h 4495023"/>
                  <a:gd name="connsiteX1" fmla="*/ 668495 w 3166682"/>
                  <a:gd name="connsiteY1" fmla="*/ 3338791 h 4495023"/>
                  <a:gd name="connsiteX2" fmla="*/ 667551 w 3166682"/>
                  <a:gd name="connsiteY2" fmla="*/ 3338791 h 4495023"/>
                  <a:gd name="connsiteX3" fmla="*/ 2597929 w 3166682"/>
                  <a:gd name="connsiteY3" fmla="*/ 0 h 4495023"/>
                  <a:gd name="connsiteX4" fmla="*/ 3165738 w 3166682"/>
                  <a:gd name="connsiteY4" fmla="*/ 1156232 h 4495023"/>
                  <a:gd name="connsiteX5" fmla="*/ 3166682 w 3166682"/>
                  <a:gd name="connsiteY5" fmla="*/ 1156232 h 4495023"/>
                  <a:gd name="connsiteX6" fmla="*/ 1236304 w 3166682"/>
                  <a:gd name="connsiteY6" fmla="*/ 4495023 h 4495023"/>
                  <a:gd name="connsiteX7" fmla="*/ 0 w 3166682"/>
                  <a:gd name="connsiteY7" fmla="*/ 4495023 h 4495023"/>
                  <a:gd name="connsiteX0" fmla="*/ 0 w 3165738"/>
                  <a:gd name="connsiteY0" fmla="*/ 4495023 h 4495023"/>
                  <a:gd name="connsiteX1" fmla="*/ 668495 w 3165738"/>
                  <a:gd name="connsiteY1" fmla="*/ 3338791 h 4495023"/>
                  <a:gd name="connsiteX2" fmla="*/ 667551 w 3165738"/>
                  <a:gd name="connsiteY2" fmla="*/ 3338791 h 4495023"/>
                  <a:gd name="connsiteX3" fmla="*/ 2597929 w 3165738"/>
                  <a:gd name="connsiteY3" fmla="*/ 0 h 4495023"/>
                  <a:gd name="connsiteX4" fmla="*/ 3165738 w 3165738"/>
                  <a:gd name="connsiteY4" fmla="*/ 1156232 h 4495023"/>
                  <a:gd name="connsiteX5" fmla="*/ 1236304 w 3165738"/>
                  <a:gd name="connsiteY5" fmla="*/ 4495023 h 4495023"/>
                  <a:gd name="connsiteX6" fmla="*/ 0 w 3165738"/>
                  <a:gd name="connsiteY6" fmla="*/ 4495023 h 4495023"/>
                  <a:gd name="connsiteX0" fmla="*/ 0 w 3224901"/>
                  <a:gd name="connsiteY0" fmla="*/ 4495023 h 4495023"/>
                  <a:gd name="connsiteX1" fmla="*/ 668495 w 3224901"/>
                  <a:gd name="connsiteY1" fmla="*/ 3338791 h 4495023"/>
                  <a:gd name="connsiteX2" fmla="*/ 667551 w 3224901"/>
                  <a:gd name="connsiteY2" fmla="*/ 3338791 h 4495023"/>
                  <a:gd name="connsiteX3" fmla="*/ 2597929 w 3224901"/>
                  <a:gd name="connsiteY3" fmla="*/ 0 h 4495023"/>
                  <a:gd name="connsiteX4" fmla="*/ 3224901 w 3224901"/>
                  <a:gd name="connsiteY4" fmla="*/ 1047409 h 4495023"/>
                  <a:gd name="connsiteX5" fmla="*/ 1236304 w 3224901"/>
                  <a:gd name="connsiteY5" fmla="*/ 4495023 h 4495023"/>
                  <a:gd name="connsiteX6" fmla="*/ 0 w 3224901"/>
                  <a:gd name="connsiteY6" fmla="*/ 4495023 h 4495023"/>
                  <a:gd name="connsiteX0" fmla="*/ 0 w 3213314"/>
                  <a:gd name="connsiteY0" fmla="*/ 4495023 h 4495023"/>
                  <a:gd name="connsiteX1" fmla="*/ 668495 w 3213314"/>
                  <a:gd name="connsiteY1" fmla="*/ 3338791 h 4495023"/>
                  <a:gd name="connsiteX2" fmla="*/ 667551 w 3213314"/>
                  <a:gd name="connsiteY2" fmla="*/ 3338791 h 4495023"/>
                  <a:gd name="connsiteX3" fmla="*/ 2597929 w 3213314"/>
                  <a:gd name="connsiteY3" fmla="*/ 0 h 4495023"/>
                  <a:gd name="connsiteX4" fmla="*/ 3213314 w 3213314"/>
                  <a:gd name="connsiteY4" fmla="*/ 1062717 h 4495023"/>
                  <a:gd name="connsiteX5" fmla="*/ 1236304 w 3213314"/>
                  <a:gd name="connsiteY5" fmla="*/ 4495023 h 4495023"/>
                  <a:gd name="connsiteX6" fmla="*/ 0 w 3213314"/>
                  <a:gd name="connsiteY6" fmla="*/ 4495023 h 449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3314" h="4495023">
                    <a:moveTo>
                      <a:pt x="0" y="4495023"/>
                    </a:moveTo>
                    <a:lnTo>
                      <a:pt x="668495" y="3338791"/>
                    </a:lnTo>
                    <a:lnTo>
                      <a:pt x="667551" y="3338791"/>
                    </a:lnTo>
                    <a:lnTo>
                      <a:pt x="2597929" y="0"/>
                    </a:lnTo>
                    <a:lnTo>
                      <a:pt x="3213314" y="1062717"/>
                    </a:lnTo>
                    <a:lnTo>
                      <a:pt x="1236304" y="4495023"/>
                    </a:lnTo>
                    <a:lnTo>
                      <a:pt x="0" y="4495023"/>
                    </a:lnTo>
                    <a:close/>
                  </a:path>
                </a:pathLst>
              </a:custGeom>
              <a:solidFill>
                <a:srgbClr val="FEBD0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任意多边形 143"/>
              <p:cNvSpPr/>
              <p:nvPr/>
            </p:nvSpPr>
            <p:spPr>
              <a:xfrm rot="10800000" flipV="1">
                <a:off x="9390838" y="4716983"/>
                <a:ext cx="1261786" cy="1070679"/>
              </a:xfrm>
              <a:custGeom>
                <a:avLst/>
                <a:gdLst>
                  <a:gd name="connsiteX0" fmla="*/ 12342 w 1261786"/>
                  <a:gd name="connsiteY0" fmla="*/ 0 h 1070679"/>
                  <a:gd name="connsiteX1" fmla="*/ 0 w 1261786"/>
                  <a:gd name="connsiteY1" fmla="*/ 21347 h 1070679"/>
                  <a:gd name="connsiteX2" fmla="*/ 605819 w 1261786"/>
                  <a:gd name="connsiteY2" fmla="*/ 1070656 h 1070679"/>
                  <a:gd name="connsiteX3" fmla="*/ 643198 w 1261786"/>
                  <a:gd name="connsiteY3" fmla="*/ 1070679 h 1070679"/>
                  <a:gd name="connsiteX4" fmla="*/ 1261786 w 1261786"/>
                  <a:gd name="connsiteY4" fmla="*/ 765 h 1070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1786" h="1070679">
                    <a:moveTo>
                      <a:pt x="12342" y="0"/>
                    </a:moveTo>
                    <a:lnTo>
                      <a:pt x="0" y="21347"/>
                    </a:lnTo>
                    <a:lnTo>
                      <a:pt x="605819" y="1070656"/>
                    </a:lnTo>
                    <a:lnTo>
                      <a:pt x="643198" y="1070679"/>
                    </a:lnTo>
                    <a:lnTo>
                      <a:pt x="1261786" y="765"/>
                    </a:lnTo>
                    <a:close/>
                  </a:path>
                </a:pathLst>
              </a:custGeom>
              <a:solidFill>
                <a:srgbClr val="126DC6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直角三角形 16"/>
              <p:cNvSpPr/>
              <p:nvPr/>
            </p:nvSpPr>
            <p:spPr>
              <a:xfrm rot="8986164">
                <a:off x="9250223" y="4487377"/>
                <a:ext cx="431224" cy="1587967"/>
              </a:xfrm>
              <a:custGeom>
                <a:avLst/>
                <a:gdLst>
                  <a:gd name="connsiteX0" fmla="*/ 0 w 577749"/>
                  <a:gd name="connsiteY0" fmla="*/ 1329870 h 1329870"/>
                  <a:gd name="connsiteX1" fmla="*/ 0 w 577749"/>
                  <a:gd name="connsiteY1" fmla="*/ 0 h 1329870"/>
                  <a:gd name="connsiteX2" fmla="*/ 577749 w 577749"/>
                  <a:gd name="connsiteY2" fmla="*/ 1329870 h 1329870"/>
                  <a:gd name="connsiteX3" fmla="*/ 0 w 577749"/>
                  <a:gd name="connsiteY3" fmla="*/ 1329870 h 1329870"/>
                  <a:gd name="connsiteX0" fmla="*/ 0 w 431224"/>
                  <a:gd name="connsiteY0" fmla="*/ 1329870 h 1587967"/>
                  <a:gd name="connsiteX1" fmla="*/ 0 w 431224"/>
                  <a:gd name="connsiteY1" fmla="*/ 0 h 1587967"/>
                  <a:gd name="connsiteX2" fmla="*/ 431224 w 431224"/>
                  <a:gd name="connsiteY2" fmla="*/ 1587967 h 1587967"/>
                  <a:gd name="connsiteX3" fmla="*/ 0 w 431224"/>
                  <a:gd name="connsiteY3" fmla="*/ 1329870 h 158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224" h="1587967">
                    <a:moveTo>
                      <a:pt x="0" y="1329870"/>
                    </a:moveTo>
                    <a:lnTo>
                      <a:pt x="0" y="0"/>
                    </a:lnTo>
                    <a:lnTo>
                      <a:pt x="431224" y="1587967"/>
                    </a:lnTo>
                    <a:lnTo>
                      <a:pt x="0" y="1329870"/>
                    </a:lnTo>
                    <a:close/>
                  </a:path>
                </a:pathLst>
              </a:custGeom>
              <a:solidFill>
                <a:srgbClr val="1D1E22">
                  <a:alpha val="15000"/>
                </a:srgb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30" name="文本框 33"/>
            <p:cNvSpPr txBox="1"/>
            <p:nvPr/>
          </p:nvSpPr>
          <p:spPr>
            <a:xfrm rot="3563478">
              <a:off x="3599586" y="2754570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用户关系</a:t>
              </a:r>
              <a:endParaRPr lang="zh-CN" altLang="en-US" sz="32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  <p:sp>
          <p:nvSpPr>
            <p:cNvPr id="131" name="文本框 34"/>
            <p:cNvSpPr txBox="1"/>
            <p:nvPr/>
          </p:nvSpPr>
          <p:spPr>
            <a:xfrm rot="18001185">
              <a:off x="1672840" y="2960392"/>
              <a:ext cx="100540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产品</a:t>
              </a:r>
              <a:endParaRPr lang="zh-CN" altLang="en-US" sz="32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  <p:sp>
          <p:nvSpPr>
            <p:cNvPr id="132" name="文本框 35"/>
            <p:cNvSpPr txBox="1"/>
            <p:nvPr/>
          </p:nvSpPr>
          <p:spPr>
            <a:xfrm>
              <a:off x="1924827" y="5002480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社会化媒体</a:t>
              </a:r>
              <a:endParaRPr lang="zh-CN" altLang="en-US" sz="32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56751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6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2028617"/>
            <a:ext cx="12192000" cy="280076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8800" dirty="0" smtClean="0">
                <a:solidFill>
                  <a:prstClr val="white"/>
                </a:solidFill>
                <a:effectLst>
                  <a:outerShdw blurRad="190500" dist="127000" dir="5400000" algn="t" rotWithShape="0">
                    <a:prstClr val="black">
                      <a:alpha val="35000"/>
                    </a:prstClr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如何</a:t>
            </a:r>
            <a:endParaRPr lang="en-US" altLang="zh-CN" sz="8800" dirty="0" smtClean="0">
              <a:solidFill>
                <a:prstClr val="white"/>
              </a:solidFill>
              <a:effectLst>
                <a:outerShdw blurRad="190500" dist="127000" dir="5400000" algn="t" rotWithShape="0">
                  <a:prstClr val="black">
                    <a:alpha val="35000"/>
                  </a:prstClr>
                </a:outerShdw>
              </a:effectLst>
              <a:latin typeface="Swis721 BlkCn BT" panose="020B0806030502040204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  <a:p>
            <a:pPr algn="ctr"/>
            <a:r>
              <a:rPr lang="zh-CN" altLang="en-US" sz="8800" dirty="0" smtClean="0">
                <a:solidFill>
                  <a:prstClr val="white"/>
                </a:solidFill>
                <a:effectLst>
                  <a:outerShdw blurRad="190500" dist="127000" dir="5400000" algn="t" rotWithShape="0">
                    <a:prstClr val="black">
                      <a:alpha val="35000"/>
                    </a:prstClr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构建参与感</a:t>
            </a:r>
            <a:endParaRPr lang="zh-CN" altLang="en-US" sz="8800" dirty="0">
              <a:solidFill>
                <a:prstClr val="white"/>
              </a:solidFill>
              <a:effectLst>
                <a:outerShdw blurRad="190500" dist="127000" dir="5400000" algn="t" rotWithShape="0">
                  <a:prstClr val="black">
                    <a:alpha val="35000"/>
                  </a:prstClr>
                </a:outerShdw>
              </a:effectLst>
              <a:latin typeface="Swis721 BlkCn BT" panose="020B0806030502040204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4457" y="2500438"/>
            <a:ext cx="1986282" cy="1857125"/>
            <a:chOff x="154457" y="2469816"/>
            <a:chExt cx="1986282" cy="185712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54457" y="2469816"/>
              <a:ext cx="1833882" cy="155951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06857" y="2767426"/>
              <a:ext cx="1833882" cy="15595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041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9795" y="1246981"/>
            <a:ext cx="4686300" cy="4783138"/>
            <a:chOff x="6916738" y="349250"/>
            <a:chExt cx="4686300" cy="4783138"/>
          </a:xfrm>
        </p:grpSpPr>
        <p:sp>
          <p:nvSpPr>
            <p:cNvPr id="56" name="Freeform 5"/>
            <p:cNvSpPr>
              <a:spLocks/>
            </p:cNvSpPr>
            <p:nvPr/>
          </p:nvSpPr>
          <p:spPr bwMode="auto">
            <a:xfrm>
              <a:off x="6916738" y="639763"/>
              <a:ext cx="4686300" cy="1169988"/>
            </a:xfrm>
            <a:custGeom>
              <a:avLst/>
              <a:gdLst>
                <a:gd name="T0" fmla="*/ 20 w 532"/>
                <a:gd name="T1" fmla="*/ 0 h 133"/>
                <a:gd name="T2" fmla="*/ 512 w 532"/>
                <a:gd name="T3" fmla="*/ 0 h 133"/>
                <a:gd name="T4" fmla="*/ 532 w 532"/>
                <a:gd name="T5" fmla="*/ 19 h 133"/>
                <a:gd name="T6" fmla="*/ 532 w 532"/>
                <a:gd name="T7" fmla="*/ 113 h 133"/>
                <a:gd name="T8" fmla="*/ 512 w 532"/>
                <a:gd name="T9" fmla="*/ 133 h 133"/>
                <a:gd name="T10" fmla="*/ 20 w 532"/>
                <a:gd name="T11" fmla="*/ 133 h 133"/>
                <a:gd name="T12" fmla="*/ 0 w 532"/>
                <a:gd name="T13" fmla="*/ 113 h 133"/>
                <a:gd name="T14" fmla="*/ 0 w 532"/>
                <a:gd name="T15" fmla="*/ 19 h 133"/>
                <a:gd name="T16" fmla="*/ 20 w 532"/>
                <a:gd name="T1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2" h="133">
                  <a:moveTo>
                    <a:pt x="20" y="0"/>
                  </a:moveTo>
                  <a:cubicBezTo>
                    <a:pt x="512" y="0"/>
                    <a:pt x="512" y="0"/>
                    <a:pt x="512" y="0"/>
                  </a:cubicBezTo>
                  <a:cubicBezTo>
                    <a:pt x="523" y="0"/>
                    <a:pt x="532" y="9"/>
                    <a:pt x="532" y="19"/>
                  </a:cubicBezTo>
                  <a:cubicBezTo>
                    <a:pt x="532" y="113"/>
                    <a:pt x="532" y="113"/>
                    <a:pt x="532" y="113"/>
                  </a:cubicBezTo>
                  <a:cubicBezTo>
                    <a:pt x="532" y="124"/>
                    <a:pt x="523" y="133"/>
                    <a:pt x="512" y="133"/>
                  </a:cubicBezTo>
                  <a:cubicBezTo>
                    <a:pt x="20" y="133"/>
                    <a:pt x="20" y="133"/>
                    <a:pt x="20" y="133"/>
                  </a:cubicBezTo>
                  <a:cubicBezTo>
                    <a:pt x="9" y="133"/>
                    <a:pt x="0" y="124"/>
                    <a:pt x="0" y="1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/>
            </p:cNvSpPr>
            <p:nvPr/>
          </p:nvSpPr>
          <p:spPr bwMode="auto">
            <a:xfrm>
              <a:off x="6961188" y="684213"/>
              <a:ext cx="4597400" cy="1081088"/>
            </a:xfrm>
            <a:custGeom>
              <a:avLst/>
              <a:gdLst>
                <a:gd name="T0" fmla="*/ 15 w 522"/>
                <a:gd name="T1" fmla="*/ 0 h 123"/>
                <a:gd name="T2" fmla="*/ 508 w 522"/>
                <a:gd name="T3" fmla="*/ 0 h 123"/>
                <a:gd name="T4" fmla="*/ 509 w 522"/>
                <a:gd name="T5" fmla="*/ 0 h 123"/>
                <a:gd name="T6" fmla="*/ 521 w 522"/>
                <a:gd name="T7" fmla="*/ 9 h 123"/>
                <a:gd name="T8" fmla="*/ 522 w 522"/>
                <a:gd name="T9" fmla="*/ 14 h 123"/>
                <a:gd name="T10" fmla="*/ 522 w 522"/>
                <a:gd name="T11" fmla="*/ 109 h 123"/>
                <a:gd name="T12" fmla="*/ 522 w 522"/>
                <a:gd name="T13" fmla="*/ 111 h 123"/>
                <a:gd name="T14" fmla="*/ 512 w 522"/>
                <a:gd name="T15" fmla="*/ 122 h 123"/>
                <a:gd name="T16" fmla="*/ 507 w 522"/>
                <a:gd name="T17" fmla="*/ 123 h 123"/>
                <a:gd name="T18" fmla="*/ 14 w 522"/>
                <a:gd name="T19" fmla="*/ 123 h 123"/>
                <a:gd name="T20" fmla="*/ 13 w 522"/>
                <a:gd name="T21" fmla="*/ 123 h 123"/>
                <a:gd name="T22" fmla="*/ 1 w 522"/>
                <a:gd name="T23" fmla="*/ 114 h 123"/>
                <a:gd name="T24" fmla="*/ 0 w 522"/>
                <a:gd name="T25" fmla="*/ 108 h 123"/>
                <a:gd name="T26" fmla="*/ 0 w 522"/>
                <a:gd name="T27" fmla="*/ 14 h 123"/>
                <a:gd name="T28" fmla="*/ 0 w 522"/>
                <a:gd name="T29" fmla="*/ 12 h 123"/>
                <a:gd name="T30" fmla="*/ 10 w 522"/>
                <a:gd name="T31" fmla="*/ 1 h 123"/>
                <a:gd name="T32" fmla="*/ 15 w 522"/>
                <a:gd name="T3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2" h="123">
                  <a:moveTo>
                    <a:pt x="15" y="0"/>
                  </a:moveTo>
                  <a:cubicBezTo>
                    <a:pt x="508" y="0"/>
                    <a:pt x="508" y="0"/>
                    <a:pt x="508" y="0"/>
                  </a:cubicBezTo>
                  <a:cubicBezTo>
                    <a:pt x="509" y="0"/>
                    <a:pt x="509" y="0"/>
                    <a:pt x="509" y="0"/>
                  </a:cubicBezTo>
                  <a:cubicBezTo>
                    <a:pt x="515" y="1"/>
                    <a:pt x="519" y="4"/>
                    <a:pt x="521" y="9"/>
                  </a:cubicBezTo>
                  <a:cubicBezTo>
                    <a:pt x="522" y="11"/>
                    <a:pt x="522" y="13"/>
                    <a:pt x="522" y="14"/>
                  </a:cubicBezTo>
                  <a:cubicBezTo>
                    <a:pt x="522" y="109"/>
                    <a:pt x="522" y="109"/>
                    <a:pt x="522" y="109"/>
                  </a:cubicBezTo>
                  <a:cubicBezTo>
                    <a:pt x="522" y="111"/>
                    <a:pt x="522" y="111"/>
                    <a:pt x="522" y="111"/>
                  </a:cubicBezTo>
                  <a:cubicBezTo>
                    <a:pt x="521" y="116"/>
                    <a:pt x="517" y="120"/>
                    <a:pt x="512" y="122"/>
                  </a:cubicBezTo>
                  <a:cubicBezTo>
                    <a:pt x="511" y="123"/>
                    <a:pt x="509" y="123"/>
                    <a:pt x="507" y="123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7" y="122"/>
                    <a:pt x="3" y="119"/>
                    <a:pt x="1" y="114"/>
                  </a:cubicBezTo>
                  <a:cubicBezTo>
                    <a:pt x="0" y="112"/>
                    <a:pt x="0" y="110"/>
                    <a:pt x="0" y="10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7"/>
                    <a:pt x="5" y="3"/>
                    <a:pt x="10" y="1"/>
                  </a:cubicBezTo>
                  <a:cubicBezTo>
                    <a:pt x="11" y="0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74A7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"/>
            <p:cNvSpPr>
              <a:spLocks/>
            </p:cNvSpPr>
            <p:nvPr/>
          </p:nvSpPr>
          <p:spPr bwMode="auto">
            <a:xfrm>
              <a:off x="7092950" y="349250"/>
              <a:ext cx="1762125" cy="1749425"/>
            </a:xfrm>
            <a:custGeom>
              <a:avLst/>
              <a:gdLst>
                <a:gd name="T0" fmla="*/ 117 w 200"/>
                <a:gd name="T1" fmla="*/ 7 h 199"/>
                <a:gd name="T2" fmla="*/ 193 w 200"/>
                <a:gd name="T3" fmla="*/ 83 h 199"/>
                <a:gd name="T4" fmla="*/ 195 w 200"/>
                <a:gd name="T5" fmla="*/ 85 h 199"/>
                <a:gd name="T6" fmla="*/ 199 w 200"/>
                <a:gd name="T7" fmla="*/ 94 h 199"/>
                <a:gd name="T8" fmla="*/ 199 w 200"/>
                <a:gd name="T9" fmla="*/ 96 h 199"/>
                <a:gd name="T10" fmla="*/ 198 w 200"/>
                <a:gd name="T11" fmla="*/ 108 h 199"/>
                <a:gd name="T12" fmla="*/ 197 w 200"/>
                <a:gd name="T13" fmla="*/ 110 h 199"/>
                <a:gd name="T14" fmla="*/ 192 w 200"/>
                <a:gd name="T15" fmla="*/ 117 h 199"/>
                <a:gd name="T16" fmla="*/ 116 w 200"/>
                <a:gd name="T17" fmla="*/ 193 h 199"/>
                <a:gd name="T18" fmla="*/ 114 w 200"/>
                <a:gd name="T19" fmla="*/ 194 h 199"/>
                <a:gd name="T20" fmla="*/ 106 w 200"/>
                <a:gd name="T21" fmla="*/ 198 h 199"/>
                <a:gd name="T22" fmla="*/ 103 w 200"/>
                <a:gd name="T23" fmla="*/ 199 h 199"/>
                <a:gd name="T24" fmla="*/ 92 w 200"/>
                <a:gd name="T25" fmla="*/ 198 h 199"/>
                <a:gd name="T26" fmla="*/ 90 w 200"/>
                <a:gd name="T27" fmla="*/ 197 h 199"/>
                <a:gd name="T28" fmla="*/ 83 w 200"/>
                <a:gd name="T29" fmla="*/ 192 h 199"/>
                <a:gd name="T30" fmla="*/ 7 w 200"/>
                <a:gd name="T31" fmla="*/ 116 h 199"/>
                <a:gd name="T32" fmla="*/ 5 w 200"/>
                <a:gd name="T33" fmla="*/ 114 h 199"/>
                <a:gd name="T34" fmla="*/ 1 w 200"/>
                <a:gd name="T35" fmla="*/ 105 h 199"/>
                <a:gd name="T36" fmla="*/ 1 w 200"/>
                <a:gd name="T37" fmla="*/ 103 h 199"/>
                <a:gd name="T38" fmla="*/ 2 w 200"/>
                <a:gd name="T39" fmla="*/ 91 h 199"/>
                <a:gd name="T40" fmla="*/ 3 w 200"/>
                <a:gd name="T41" fmla="*/ 89 h 199"/>
                <a:gd name="T42" fmla="*/ 7 w 200"/>
                <a:gd name="T43" fmla="*/ 82 h 199"/>
                <a:gd name="T44" fmla="*/ 83 w 200"/>
                <a:gd name="T45" fmla="*/ 6 h 199"/>
                <a:gd name="T46" fmla="*/ 85 w 200"/>
                <a:gd name="T47" fmla="*/ 5 h 199"/>
                <a:gd name="T48" fmla="*/ 94 w 200"/>
                <a:gd name="T49" fmla="*/ 1 h 199"/>
                <a:gd name="T50" fmla="*/ 96 w 200"/>
                <a:gd name="T51" fmla="*/ 0 h 199"/>
                <a:gd name="T52" fmla="*/ 108 w 200"/>
                <a:gd name="T53" fmla="*/ 1 h 199"/>
                <a:gd name="T54" fmla="*/ 110 w 200"/>
                <a:gd name="T55" fmla="*/ 2 h 199"/>
                <a:gd name="T56" fmla="*/ 117 w 200"/>
                <a:gd name="T57" fmla="*/ 7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0" h="199">
                  <a:moveTo>
                    <a:pt x="117" y="7"/>
                  </a:moveTo>
                  <a:cubicBezTo>
                    <a:pt x="193" y="83"/>
                    <a:pt x="193" y="83"/>
                    <a:pt x="193" y="83"/>
                  </a:cubicBezTo>
                  <a:cubicBezTo>
                    <a:pt x="195" y="85"/>
                    <a:pt x="195" y="85"/>
                    <a:pt x="195" y="85"/>
                  </a:cubicBezTo>
                  <a:cubicBezTo>
                    <a:pt x="196" y="88"/>
                    <a:pt x="198" y="90"/>
                    <a:pt x="199" y="94"/>
                  </a:cubicBezTo>
                  <a:cubicBezTo>
                    <a:pt x="199" y="96"/>
                    <a:pt x="199" y="96"/>
                    <a:pt x="199" y="96"/>
                  </a:cubicBezTo>
                  <a:cubicBezTo>
                    <a:pt x="200" y="100"/>
                    <a:pt x="199" y="104"/>
                    <a:pt x="198" y="108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196" y="112"/>
                    <a:pt x="194" y="115"/>
                    <a:pt x="192" y="117"/>
                  </a:cubicBezTo>
                  <a:cubicBezTo>
                    <a:pt x="116" y="193"/>
                    <a:pt x="116" y="193"/>
                    <a:pt x="116" y="193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2" y="196"/>
                    <a:pt x="109" y="197"/>
                    <a:pt x="106" y="198"/>
                  </a:cubicBezTo>
                  <a:cubicBezTo>
                    <a:pt x="103" y="199"/>
                    <a:pt x="103" y="199"/>
                    <a:pt x="103" y="199"/>
                  </a:cubicBezTo>
                  <a:cubicBezTo>
                    <a:pt x="99" y="199"/>
                    <a:pt x="96" y="199"/>
                    <a:pt x="92" y="198"/>
                  </a:cubicBezTo>
                  <a:cubicBezTo>
                    <a:pt x="90" y="197"/>
                    <a:pt x="90" y="197"/>
                    <a:pt x="90" y="197"/>
                  </a:cubicBezTo>
                  <a:cubicBezTo>
                    <a:pt x="87" y="195"/>
                    <a:pt x="85" y="194"/>
                    <a:pt x="83" y="192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3" y="111"/>
                    <a:pt x="2" y="109"/>
                    <a:pt x="1" y="105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99"/>
                    <a:pt x="0" y="95"/>
                    <a:pt x="2" y="91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4" y="86"/>
                    <a:pt x="5" y="84"/>
                    <a:pt x="7" y="82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8" y="3"/>
                    <a:pt x="91" y="2"/>
                    <a:pt x="94" y="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0" y="0"/>
                    <a:pt x="104" y="0"/>
                    <a:pt x="108" y="1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3" y="4"/>
                    <a:pt x="115" y="5"/>
                    <a:pt x="11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"/>
            <p:cNvSpPr>
              <a:spLocks/>
            </p:cNvSpPr>
            <p:nvPr/>
          </p:nvSpPr>
          <p:spPr bwMode="auto">
            <a:xfrm>
              <a:off x="7119938" y="376238"/>
              <a:ext cx="1700213" cy="1697038"/>
            </a:xfrm>
            <a:custGeom>
              <a:avLst/>
              <a:gdLst>
                <a:gd name="T0" fmla="*/ 111 w 193"/>
                <a:gd name="T1" fmla="*/ 8 h 193"/>
                <a:gd name="T2" fmla="*/ 186 w 193"/>
                <a:gd name="T3" fmla="*/ 83 h 193"/>
                <a:gd name="T4" fmla="*/ 186 w 193"/>
                <a:gd name="T5" fmla="*/ 110 h 193"/>
                <a:gd name="T6" fmla="*/ 111 w 193"/>
                <a:gd name="T7" fmla="*/ 185 h 193"/>
                <a:gd name="T8" fmla="*/ 83 w 193"/>
                <a:gd name="T9" fmla="*/ 185 h 193"/>
                <a:gd name="T10" fmla="*/ 8 w 193"/>
                <a:gd name="T11" fmla="*/ 110 h 193"/>
                <a:gd name="T12" fmla="*/ 8 w 193"/>
                <a:gd name="T13" fmla="*/ 83 h 193"/>
                <a:gd name="T14" fmla="*/ 83 w 193"/>
                <a:gd name="T15" fmla="*/ 8 h 193"/>
                <a:gd name="T16" fmla="*/ 111 w 193"/>
                <a:gd name="T17" fmla="*/ 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3">
                  <a:moveTo>
                    <a:pt x="111" y="8"/>
                  </a:moveTo>
                  <a:cubicBezTo>
                    <a:pt x="186" y="83"/>
                    <a:pt x="186" y="83"/>
                    <a:pt x="186" y="83"/>
                  </a:cubicBezTo>
                  <a:cubicBezTo>
                    <a:pt x="193" y="90"/>
                    <a:pt x="193" y="103"/>
                    <a:pt x="186" y="110"/>
                  </a:cubicBezTo>
                  <a:cubicBezTo>
                    <a:pt x="111" y="185"/>
                    <a:pt x="111" y="185"/>
                    <a:pt x="111" y="185"/>
                  </a:cubicBezTo>
                  <a:cubicBezTo>
                    <a:pt x="103" y="193"/>
                    <a:pt x="91" y="193"/>
                    <a:pt x="83" y="185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0" y="103"/>
                    <a:pt x="0" y="90"/>
                    <a:pt x="8" y="83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91" y="0"/>
                    <a:pt x="103" y="0"/>
                    <a:pt x="111" y="8"/>
                  </a:cubicBezTo>
                  <a:close/>
                </a:path>
              </a:pathLst>
            </a:custGeom>
            <a:solidFill>
              <a:srgbClr val="EA5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7323138" y="577850"/>
              <a:ext cx="1303338" cy="1292225"/>
            </a:xfrm>
            <a:custGeom>
              <a:avLst/>
              <a:gdLst>
                <a:gd name="T0" fmla="*/ 410 w 821"/>
                <a:gd name="T1" fmla="*/ 0 h 814"/>
                <a:gd name="T2" fmla="*/ 821 w 821"/>
                <a:gd name="T3" fmla="*/ 404 h 814"/>
                <a:gd name="T4" fmla="*/ 410 w 821"/>
                <a:gd name="T5" fmla="*/ 814 h 814"/>
                <a:gd name="T6" fmla="*/ 0 w 821"/>
                <a:gd name="T7" fmla="*/ 404 h 814"/>
                <a:gd name="T8" fmla="*/ 410 w 821"/>
                <a:gd name="T9" fmla="*/ 0 h 814"/>
                <a:gd name="T10" fmla="*/ 410 w 821"/>
                <a:gd name="T11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1" h="814">
                  <a:moveTo>
                    <a:pt x="410" y="0"/>
                  </a:moveTo>
                  <a:lnTo>
                    <a:pt x="821" y="404"/>
                  </a:lnTo>
                  <a:lnTo>
                    <a:pt x="410" y="814"/>
                  </a:lnTo>
                  <a:lnTo>
                    <a:pt x="0" y="404"/>
                  </a:lnTo>
                  <a:lnTo>
                    <a:pt x="410" y="0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"/>
            <p:cNvSpPr>
              <a:spLocks/>
            </p:cNvSpPr>
            <p:nvPr/>
          </p:nvSpPr>
          <p:spPr bwMode="auto">
            <a:xfrm>
              <a:off x="7383463" y="630238"/>
              <a:ext cx="1181100" cy="1179513"/>
            </a:xfrm>
            <a:custGeom>
              <a:avLst/>
              <a:gdLst>
                <a:gd name="T0" fmla="*/ 372 w 744"/>
                <a:gd name="T1" fmla="*/ 0 h 743"/>
                <a:gd name="T2" fmla="*/ 744 w 744"/>
                <a:gd name="T3" fmla="*/ 371 h 743"/>
                <a:gd name="T4" fmla="*/ 372 w 744"/>
                <a:gd name="T5" fmla="*/ 743 h 743"/>
                <a:gd name="T6" fmla="*/ 0 w 744"/>
                <a:gd name="T7" fmla="*/ 371 h 743"/>
                <a:gd name="T8" fmla="*/ 372 w 744"/>
                <a:gd name="T9" fmla="*/ 0 h 743"/>
                <a:gd name="T10" fmla="*/ 372 w 744"/>
                <a:gd name="T11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4" h="743">
                  <a:moveTo>
                    <a:pt x="372" y="0"/>
                  </a:moveTo>
                  <a:lnTo>
                    <a:pt x="744" y="371"/>
                  </a:lnTo>
                  <a:lnTo>
                    <a:pt x="372" y="743"/>
                  </a:lnTo>
                  <a:lnTo>
                    <a:pt x="0" y="371"/>
                  </a:lnTo>
                  <a:lnTo>
                    <a:pt x="372" y="0"/>
                  </a:lnTo>
                  <a:lnTo>
                    <a:pt x="372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1"/>
            <p:cNvSpPr>
              <a:spLocks/>
            </p:cNvSpPr>
            <p:nvPr/>
          </p:nvSpPr>
          <p:spPr bwMode="auto">
            <a:xfrm>
              <a:off x="8959850" y="806450"/>
              <a:ext cx="44450" cy="827088"/>
            </a:xfrm>
            <a:custGeom>
              <a:avLst/>
              <a:gdLst>
                <a:gd name="T0" fmla="*/ 0 w 28"/>
                <a:gd name="T1" fmla="*/ 521 h 521"/>
                <a:gd name="T2" fmla="*/ 0 w 28"/>
                <a:gd name="T3" fmla="*/ 0 h 521"/>
                <a:gd name="T4" fmla="*/ 28 w 28"/>
                <a:gd name="T5" fmla="*/ 0 h 521"/>
                <a:gd name="T6" fmla="*/ 28 w 28"/>
                <a:gd name="T7" fmla="*/ 521 h 521"/>
                <a:gd name="T8" fmla="*/ 0 w 28"/>
                <a:gd name="T9" fmla="*/ 521 h 521"/>
                <a:gd name="T10" fmla="*/ 0 w 28"/>
                <a:gd name="T11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21">
                  <a:moveTo>
                    <a:pt x="0" y="521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28" y="521"/>
                  </a:lnTo>
                  <a:lnTo>
                    <a:pt x="0" y="521"/>
                  </a:lnTo>
                  <a:lnTo>
                    <a:pt x="0" y="521"/>
                  </a:lnTo>
                  <a:close/>
                </a:path>
              </a:pathLst>
            </a:custGeom>
            <a:solidFill>
              <a:srgbClr val="5891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"/>
            <p:cNvSpPr>
              <a:spLocks/>
            </p:cNvSpPr>
            <p:nvPr/>
          </p:nvSpPr>
          <p:spPr bwMode="auto">
            <a:xfrm>
              <a:off x="7797800" y="982663"/>
              <a:ext cx="220663" cy="474663"/>
            </a:xfrm>
            <a:custGeom>
              <a:avLst/>
              <a:gdLst>
                <a:gd name="T0" fmla="*/ 78 w 139"/>
                <a:gd name="T1" fmla="*/ 299 h 299"/>
                <a:gd name="T2" fmla="*/ 139 w 139"/>
                <a:gd name="T3" fmla="*/ 299 h 299"/>
                <a:gd name="T4" fmla="*/ 139 w 139"/>
                <a:gd name="T5" fmla="*/ 0 h 299"/>
                <a:gd name="T6" fmla="*/ 89 w 139"/>
                <a:gd name="T7" fmla="*/ 0 h 299"/>
                <a:gd name="T8" fmla="*/ 0 w 139"/>
                <a:gd name="T9" fmla="*/ 66 h 299"/>
                <a:gd name="T10" fmla="*/ 28 w 139"/>
                <a:gd name="T11" fmla="*/ 111 h 299"/>
                <a:gd name="T12" fmla="*/ 78 w 139"/>
                <a:gd name="T13" fmla="*/ 66 h 299"/>
                <a:gd name="T14" fmla="*/ 78 w 139"/>
                <a:gd name="T15" fmla="*/ 299 h 299"/>
                <a:gd name="T16" fmla="*/ 78 w 139"/>
                <a:gd name="T17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299">
                  <a:moveTo>
                    <a:pt x="78" y="299"/>
                  </a:moveTo>
                  <a:lnTo>
                    <a:pt x="139" y="299"/>
                  </a:lnTo>
                  <a:lnTo>
                    <a:pt x="139" y="0"/>
                  </a:lnTo>
                  <a:lnTo>
                    <a:pt x="89" y="0"/>
                  </a:lnTo>
                  <a:lnTo>
                    <a:pt x="0" y="66"/>
                  </a:lnTo>
                  <a:lnTo>
                    <a:pt x="28" y="111"/>
                  </a:lnTo>
                  <a:lnTo>
                    <a:pt x="78" y="66"/>
                  </a:lnTo>
                  <a:lnTo>
                    <a:pt x="78" y="299"/>
                  </a:lnTo>
                  <a:lnTo>
                    <a:pt x="78" y="2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3"/>
            <p:cNvSpPr>
              <a:spLocks/>
            </p:cNvSpPr>
            <p:nvPr/>
          </p:nvSpPr>
          <p:spPr bwMode="auto">
            <a:xfrm>
              <a:off x="6916738" y="2160588"/>
              <a:ext cx="4686300" cy="1177925"/>
            </a:xfrm>
            <a:custGeom>
              <a:avLst/>
              <a:gdLst>
                <a:gd name="T0" fmla="*/ 512 w 532"/>
                <a:gd name="T1" fmla="*/ 0 h 134"/>
                <a:gd name="T2" fmla="*/ 20 w 532"/>
                <a:gd name="T3" fmla="*/ 0 h 134"/>
                <a:gd name="T4" fmla="*/ 0 w 532"/>
                <a:gd name="T5" fmla="*/ 20 h 134"/>
                <a:gd name="T6" fmla="*/ 0 w 532"/>
                <a:gd name="T7" fmla="*/ 114 h 134"/>
                <a:gd name="T8" fmla="*/ 20 w 532"/>
                <a:gd name="T9" fmla="*/ 134 h 134"/>
                <a:gd name="T10" fmla="*/ 512 w 532"/>
                <a:gd name="T11" fmla="*/ 134 h 134"/>
                <a:gd name="T12" fmla="*/ 532 w 532"/>
                <a:gd name="T13" fmla="*/ 114 h 134"/>
                <a:gd name="T14" fmla="*/ 532 w 532"/>
                <a:gd name="T15" fmla="*/ 20 h 134"/>
                <a:gd name="T16" fmla="*/ 512 w 532"/>
                <a:gd name="T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2" h="134">
                  <a:moveTo>
                    <a:pt x="51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5"/>
                    <a:pt x="9" y="134"/>
                    <a:pt x="20" y="134"/>
                  </a:cubicBezTo>
                  <a:cubicBezTo>
                    <a:pt x="512" y="134"/>
                    <a:pt x="512" y="134"/>
                    <a:pt x="512" y="134"/>
                  </a:cubicBezTo>
                  <a:cubicBezTo>
                    <a:pt x="523" y="134"/>
                    <a:pt x="532" y="125"/>
                    <a:pt x="532" y="114"/>
                  </a:cubicBezTo>
                  <a:cubicBezTo>
                    <a:pt x="532" y="20"/>
                    <a:pt x="532" y="20"/>
                    <a:pt x="532" y="20"/>
                  </a:cubicBezTo>
                  <a:cubicBezTo>
                    <a:pt x="532" y="9"/>
                    <a:pt x="523" y="0"/>
                    <a:pt x="512" y="0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4"/>
            <p:cNvSpPr>
              <a:spLocks/>
            </p:cNvSpPr>
            <p:nvPr/>
          </p:nvSpPr>
          <p:spPr bwMode="auto">
            <a:xfrm>
              <a:off x="6961188" y="2205038"/>
              <a:ext cx="4597400" cy="1090613"/>
            </a:xfrm>
            <a:custGeom>
              <a:avLst/>
              <a:gdLst>
                <a:gd name="T0" fmla="*/ 507 w 522"/>
                <a:gd name="T1" fmla="*/ 0 h 124"/>
                <a:gd name="T2" fmla="*/ 14 w 522"/>
                <a:gd name="T3" fmla="*/ 0 h 124"/>
                <a:gd name="T4" fmla="*/ 13 w 522"/>
                <a:gd name="T5" fmla="*/ 0 h 124"/>
                <a:gd name="T6" fmla="*/ 1 w 522"/>
                <a:gd name="T7" fmla="*/ 10 h 124"/>
                <a:gd name="T8" fmla="*/ 0 w 522"/>
                <a:gd name="T9" fmla="*/ 15 h 124"/>
                <a:gd name="T10" fmla="*/ 0 w 522"/>
                <a:gd name="T11" fmla="*/ 110 h 124"/>
                <a:gd name="T12" fmla="*/ 0 w 522"/>
                <a:gd name="T13" fmla="*/ 111 h 124"/>
                <a:gd name="T14" fmla="*/ 10 w 522"/>
                <a:gd name="T15" fmla="*/ 123 h 124"/>
                <a:gd name="T16" fmla="*/ 15 w 522"/>
                <a:gd name="T17" fmla="*/ 124 h 124"/>
                <a:gd name="T18" fmla="*/ 508 w 522"/>
                <a:gd name="T19" fmla="*/ 124 h 124"/>
                <a:gd name="T20" fmla="*/ 509 w 522"/>
                <a:gd name="T21" fmla="*/ 124 h 124"/>
                <a:gd name="T22" fmla="*/ 521 w 522"/>
                <a:gd name="T23" fmla="*/ 114 h 124"/>
                <a:gd name="T24" fmla="*/ 522 w 522"/>
                <a:gd name="T25" fmla="*/ 109 h 124"/>
                <a:gd name="T26" fmla="*/ 522 w 522"/>
                <a:gd name="T27" fmla="*/ 14 h 124"/>
                <a:gd name="T28" fmla="*/ 522 w 522"/>
                <a:gd name="T29" fmla="*/ 13 h 124"/>
                <a:gd name="T30" fmla="*/ 512 w 522"/>
                <a:gd name="T31" fmla="*/ 1 h 124"/>
                <a:gd name="T32" fmla="*/ 507 w 522"/>
                <a:gd name="T3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2" h="124">
                  <a:moveTo>
                    <a:pt x="50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7" y="1"/>
                    <a:pt x="3" y="5"/>
                    <a:pt x="1" y="10"/>
                  </a:cubicBezTo>
                  <a:cubicBezTo>
                    <a:pt x="0" y="12"/>
                    <a:pt x="0" y="13"/>
                    <a:pt x="0" y="15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7"/>
                    <a:pt x="5" y="121"/>
                    <a:pt x="10" y="123"/>
                  </a:cubicBezTo>
                  <a:cubicBezTo>
                    <a:pt x="11" y="124"/>
                    <a:pt x="13" y="124"/>
                    <a:pt x="15" y="124"/>
                  </a:cubicBezTo>
                  <a:cubicBezTo>
                    <a:pt x="508" y="124"/>
                    <a:pt x="508" y="124"/>
                    <a:pt x="508" y="124"/>
                  </a:cubicBezTo>
                  <a:cubicBezTo>
                    <a:pt x="509" y="124"/>
                    <a:pt x="509" y="124"/>
                    <a:pt x="509" y="124"/>
                  </a:cubicBezTo>
                  <a:cubicBezTo>
                    <a:pt x="515" y="123"/>
                    <a:pt x="519" y="119"/>
                    <a:pt x="521" y="114"/>
                  </a:cubicBezTo>
                  <a:cubicBezTo>
                    <a:pt x="522" y="112"/>
                    <a:pt x="522" y="111"/>
                    <a:pt x="522" y="109"/>
                  </a:cubicBezTo>
                  <a:cubicBezTo>
                    <a:pt x="522" y="14"/>
                    <a:pt x="522" y="14"/>
                    <a:pt x="522" y="14"/>
                  </a:cubicBezTo>
                  <a:cubicBezTo>
                    <a:pt x="522" y="13"/>
                    <a:pt x="522" y="13"/>
                    <a:pt x="522" y="13"/>
                  </a:cubicBezTo>
                  <a:cubicBezTo>
                    <a:pt x="521" y="7"/>
                    <a:pt x="517" y="3"/>
                    <a:pt x="512" y="1"/>
                  </a:cubicBezTo>
                  <a:cubicBezTo>
                    <a:pt x="511" y="1"/>
                    <a:pt x="509" y="0"/>
                    <a:pt x="507" y="0"/>
                  </a:cubicBezTo>
                  <a:close/>
                </a:path>
              </a:pathLst>
            </a:custGeom>
            <a:solidFill>
              <a:srgbClr val="EA5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5"/>
            <p:cNvSpPr>
              <a:spLocks/>
            </p:cNvSpPr>
            <p:nvPr/>
          </p:nvSpPr>
          <p:spPr bwMode="auto">
            <a:xfrm>
              <a:off x="9664700" y="1870075"/>
              <a:ext cx="1762125" cy="1758950"/>
            </a:xfrm>
            <a:custGeom>
              <a:avLst/>
              <a:gdLst>
                <a:gd name="T0" fmla="*/ 83 w 200"/>
                <a:gd name="T1" fmla="*/ 8 h 200"/>
                <a:gd name="T2" fmla="*/ 7 w 200"/>
                <a:gd name="T3" fmla="*/ 84 h 200"/>
                <a:gd name="T4" fmla="*/ 5 w 200"/>
                <a:gd name="T5" fmla="*/ 86 h 200"/>
                <a:gd name="T6" fmla="*/ 1 w 200"/>
                <a:gd name="T7" fmla="*/ 94 h 200"/>
                <a:gd name="T8" fmla="*/ 1 w 200"/>
                <a:gd name="T9" fmla="*/ 97 h 200"/>
                <a:gd name="T10" fmla="*/ 2 w 200"/>
                <a:gd name="T11" fmla="*/ 108 h 200"/>
                <a:gd name="T12" fmla="*/ 3 w 200"/>
                <a:gd name="T13" fmla="*/ 110 h 200"/>
                <a:gd name="T14" fmla="*/ 8 w 200"/>
                <a:gd name="T15" fmla="*/ 117 h 200"/>
                <a:gd name="T16" fmla="*/ 84 w 200"/>
                <a:gd name="T17" fmla="*/ 193 h 200"/>
                <a:gd name="T18" fmla="*/ 86 w 200"/>
                <a:gd name="T19" fmla="*/ 195 h 200"/>
                <a:gd name="T20" fmla="*/ 94 w 200"/>
                <a:gd name="T21" fmla="*/ 199 h 200"/>
                <a:gd name="T22" fmla="*/ 97 w 200"/>
                <a:gd name="T23" fmla="*/ 199 h 200"/>
                <a:gd name="T24" fmla="*/ 108 w 200"/>
                <a:gd name="T25" fmla="*/ 198 h 200"/>
                <a:gd name="T26" fmla="*/ 110 w 200"/>
                <a:gd name="T27" fmla="*/ 197 h 200"/>
                <a:gd name="T28" fmla="*/ 117 w 200"/>
                <a:gd name="T29" fmla="*/ 192 h 200"/>
                <a:gd name="T30" fmla="*/ 193 w 200"/>
                <a:gd name="T31" fmla="*/ 117 h 200"/>
                <a:gd name="T32" fmla="*/ 195 w 200"/>
                <a:gd name="T33" fmla="*/ 115 h 200"/>
                <a:gd name="T34" fmla="*/ 199 w 200"/>
                <a:gd name="T35" fmla="*/ 106 h 200"/>
                <a:gd name="T36" fmla="*/ 199 w 200"/>
                <a:gd name="T37" fmla="*/ 104 h 200"/>
                <a:gd name="T38" fmla="*/ 198 w 200"/>
                <a:gd name="T39" fmla="*/ 92 h 200"/>
                <a:gd name="T40" fmla="*/ 197 w 200"/>
                <a:gd name="T41" fmla="*/ 90 h 200"/>
                <a:gd name="T42" fmla="*/ 192 w 200"/>
                <a:gd name="T43" fmla="*/ 83 h 200"/>
                <a:gd name="T44" fmla="*/ 117 w 200"/>
                <a:gd name="T45" fmla="*/ 7 h 200"/>
                <a:gd name="T46" fmla="*/ 115 w 200"/>
                <a:gd name="T47" fmla="*/ 5 h 200"/>
                <a:gd name="T48" fmla="*/ 106 w 200"/>
                <a:gd name="T49" fmla="*/ 1 h 200"/>
                <a:gd name="T50" fmla="*/ 104 w 200"/>
                <a:gd name="T51" fmla="*/ 1 h 200"/>
                <a:gd name="T52" fmla="*/ 92 w 200"/>
                <a:gd name="T53" fmla="*/ 2 h 200"/>
                <a:gd name="T54" fmla="*/ 90 w 200"/>
                <a:gd name="T55" fmla="*/ 3 h 200"/>
                <a:gd name="T56" fmla="*/ 83 w 200"/>
                <a:gd name="T57" fmla="*/ 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0" h="200">
                  <a:moveTo>
                    <a:pt x="83" y="8"/>
                  </a:moveTo>
                  <a:cubicBezTo>
                    <a:pt x="7" y="84"/>
                    <a:pt x="7" y="84"/>
                    <a:pt x="7" y="84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3" y="88"/>
                    <a:pt x="2" y="91"/>
                    <a:pt x="1" y="94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0" y="101"/>
                    <a:pt x="1" y="104"/>
                    <a:pt x="2" y="108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4" y="113"/>
                    <a:pt x="6" y="115"/>
                    <a:pt x="8" y="117"/>
                  </a:cubicBezTo>
                  <a:cubicBezTo>
                    <a:pt x="84" y="193"/>
                    <a:pt x="84" y="193"/>
                    <a:pt x="84" y="193"/>
                  </a:cubicBezTo>
                  <a:cubicBezTo>
                    <a:pt x="86" y="195"/>
                    <a:pt x="86" y="195"/>
                    <a:pt x="86" y="195"/>
                  </a:cubicBezTo>
                  <a:cubicBezTo>
                    <a:pt x="88" y="197"/>
                    <a:pt x="91" y="198"/>
                    <a:pt x="94" y="199"/>
                  </a:cubicBezTo>
                  <a:cubicBezTo>
                    <a:pt x="97" y="199"/>
                    <a:pt x="97" y="199"/>
                    <a:pt x="97" y="199"/>
                  </a:cubicBezTo>
                  <a:cubicBezTo>
                    <a:pt x="101" y="200"/>
                    <a:pt x="104" y="199"/>
                    <a:pt x="108" y="198"/>
                  </a:cubicBezTo>
                  <a:cubicBezTo>
                    <a:pt x="110" y="197"/>
                    <a:pt x="110" y="197"/>
                    <a:pt x="110" y="197"/>
                  </a:cubicBezTo>
                  <a:cubicBezTo>
                    <a:pt x="113" y="196"/>
                    <a:pt x="115" y="194"/>
                    <a:pt x="117" y="192"/>
                  </a:cubicBezTo>
                  <a:cubicBezTo>
                    <a:pt x="193" y="117"/>
                    <a:pt x="193" y="117"/>
                    <a:pt x="193" y="117"/>
                  </a:cubicBezTo>
                  <a:cubicBezTo>
                    <a:pt x="195" y="115"/>
                    <a:pt x="195" y="115"/>
                    <a:pt x="195" y="115"/>
                  </a:cubicBezTo>
                  <a:cubicBezTo>
                    <a:pt x="197" y="112"/>
                    <a:pt x="198" y="109"/>
                    <a:pt x="199" y="106"/>
                  </a:cubicBezTo>
                  <a:cubicBezTo>
                    <a:pt x="199" y="104"/>
                    <a:pt x="199" y="104"/>
                    <a:pt x="199" y="104"/>
                  </a:cubicBezTo>
                  <a:cubicBezTo>
                    <a:pt x="200" y="99"/>
                    <a:pt x="200" y="96"/>
                    <a:pt x="198" y="92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6" y="87"/>
                    <a:pt x="195" y="85"/>
                    <a:pt x="192" y="83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112" y="3"/>
                    <a:pt x="109" y="2"/>
                    <a:pt x="106" y="1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0" y="0"/>
                    <a:pt x="96" y="1"/>
                    <a:pt x="92" y="2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7" y="4"/>
                    <a:pt x="85" y="6"/>
                    <a:pt x="8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6"/>
            <p:cNvSpPr>
              <a:spLocks/>
            </p:cNvSpPr>
            <p:nvPr/>
          </p:nvSpPr>
          <p:spPr bwMode="auto">
            <a:xfrm>
              <a:off x="9699625" y="1906588"/>
              <a:ext cx="1700213" cy="1697038"/>
            </a:xfrm>
            <a:custGeom>
              <a:avLst/>
              <a:gdLst>
                <a:gd name="T0" fmla="*/ 82 w 193"/>
                <a:gd name="T1" fmla="*/ 7 h 193"/>
                <a:gd name="T2" fmla="*/ 7 w 193"/>
                <a:gd name="T3" fmla="*/ 82 h 193"/>
                <a:gd name="T4" fmla="*/ 7 w 193"/>
                <a:gd name="T5" fmla="*/ 110 h 193"/>
                <a:gd name="T6" fmla="*/ 82 w 193"/>
                <a:gd name="T7" fmla="*/ 185 h 193"/>
                <a:gd name="T8" fmla="*/ 110 w 193"/>
                <a:gd name="T9" fmla="*/ 185 h 193"/>
                <a:gd name="T10" fmla="*/ 185 w 193"/>
                <a:gd name="T11" fmla="*/ 110 h 193"/>
                <a:gd name="T12" fmla="*/ 185 w 193"/>
                <a:gd name="T13" fmla="*/ 82 h 193"/>
                <a:gd name="T14" fmla="*/ 110 w 193"/>
                <a:gd name="T15" fmla="*/ 7 h 193"/>
                <a:gd name="T16" fmla="*/ 82 w 193"/>
                <a:gd name="T17" fmla="*/ 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3">
                  <a:moveTo>
                    <a:pt x="82" y="7"/>
                  </a:moveTo>
                  <a:cubicBezTo>
                    <a:pt x="7" y="82"/>
                    <a:pt x="7" y="82"/>
                    <a:pt x="7" y="82"/>
                  </a:cubicBezTo>
                  <a:cubicBezTo>
                    <a:pt x="0" y="90"/>
                    <a:pt x="0" y="102"/>
                    <a:pt x="7" y="110"/>
                  </a:cubicBezTo>
                  <a:cubicBezTo>
                    <a:pt x="82" y="185"/>
                    <a:pt x="82" y="185"/>
                    <a:pt x="82" y="185"/>
                  </a:cubicBezTo>
                  <a:cubicBezTo>
                    <a:pt x="90" y="193"/>
                    <a:pt x="102" y="193"/>
                    <a:pt x="110" y="185"/>
                  </a:cubicBezTo>
                  <a:cubicBezTo>
                    <a:pt x="185" y="110"/>
                    <a:pt x="185" y="110"/>
                    <a:pt x="185" y="110"/>
                  </a:cubicBezTo>
                  <a:cubicBezTo>
                    <a:pt x="193" y="102"/>
                    <a:pt x="193" y="90"/>
                    <a:pt x="185" y="82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2" y="0"/>
                    <a:pt x="90" y="0"/>
                    <a:pt x="82" y="7"/>
                  </a:cubicBezTo>
                  <a:close/>
                </a:path>
              </a:pathLst>
            </a:custGeom>
            <a:solidFill>
              <a:srgbClr val="74A7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7"/>
            <p:cNvSpPr>
              <a:spLocks/>
            </p:cNvSpPr>
            <p:nvPr/>
          </p:nvSpPr>
          <p:spPr bwMode="auto">
            <a:xfrm>
              <a:off x="9893300" y="2098675"/>
              <a:ext cx="1303338" cy="1301750"/>
            </a:xfrm>
            <a:custGeom>
              <a:avLst/>
              <a:gdLst>
                <a:gd name="T0" fmla="*/ 411 w 821"/>
                <a:gd name="T1" fmla="*/ 0 h 820"/>
                <a:gd name="T2" fmla="*/ 0 w 821"/>
                <a:gd name="T3" fmla="*/ 410 h 820"/>
                <a:gd name="T4" fmla="*/ 411 w 821"/>
                <a:gd name="T5" fmla="*/ 820 h 820"/>
                <a:gd name="T6" fmla="*/ 821 w 821"/>
                <a:gd name="T7" fmla="*/ 410 h 820"/>
                <a:gd name="T8" fmla="*/ 411 w 821"/>
                <a:gd name="T9" fmla="*/ 0 h 820"/>
                <a:gd name="T10" fmla="*/ 411 w 821"/>
                <a:gd name="T11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1" h="820">
                  <a:moveTo>
                    <a:pt x="411" y="0"/>
                  </a:moveTo>
                  <a:lnTo>
                    <a:pt x="0" y="410"/>
                  </a:lnTo>
                  <a:lnTo>
                    <a:pt x="411" y="820"/>
                  </a:lnTo>
                  <a:lnTo>
                    <a:pt x="821" y="410"/>
                  </a:lnTo>
                  <a:lnTo>
                    <a:pt x="411" y="0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8"/>
            <p:cNvSpPr>
              <a:spLocks/>
            </p:cNvSpPr>
            <p:nvPr/>
          </p:nvSpPr>
          <p:spPr bwMode="auto">
            <a:xfrm>
              <a:off x="9955213" y="2160588"/>
              <a:ext cx="1181100" cy="1177925"/>
            </a:xfrm>
            <a:custGeom>
              <a:avLst/>
              <a:gdLst>
                <a:gd name="T0" fmla="*/ 372 w 744"/>
                <a:gd name="T1" fmla="*/ 0 h 742"/>
                <a:gd name="T2" fmla="*/ 0 w 744"/>
                <a:gd name="T3" fmla="*/ 371 h 742"/>
                <a:gd name="T4" fmla="*/ 372 w 744"/>
                <a:gd name="T5" fmla="*/ 742 h 742"/>
                <a:gd name="T6" fmla="*/ 744 w 744"/>
                <a:gd name="T7" fmla="*/ 371 h 742"/>
                <a:gd name="T8" fmla="*/ 372 w 744"/>
                <a:gd name="T9" fmla="*/ 0 h 742"/>
                <a:gd name="T10" fmla="*/ 372 w 744"/>
                <a:gd name="T1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4" h="742">
                  <a:moveTo>
                    <a:pt x="372" y="0"/>
                  </a:moveTo>
                  <a:lnTo>
                    <a:pt x="0" y="371"/>
                  </a:lnTo>
                  <a:lnTo>
                    <a:pt x="372" y="742"/>
                  </a:lnTo>
                  <a:lnTo>
                    <a:pt x="744" y="371"/>
                  </a:lnTo>
                  <a:lnTo>
                    <a:pt x="372" y="0"/>
                  </a:lnTo>
                  <a:lnTo>
                    <a:pt x="372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9"/>
            <p:cNvSpPr>
              <a:spLocks/>
            </p:cNvSpPr>
            <p:nvPr/>
          </p:nvSpPr>
          <p:spPr bwMode="auto">
            <a:xfrm>
              <a:off x="9515475" y="2336800"/>
              <a:ext cx="44450" cy="827088"/>
            </a:xfrm>
            <a:custGeom>
              <a:avLst/>
              <a:gdLst>
                <a:gd name="T0" fmla="*/ 28 w 28"/>
                <a:gd name="T1" fmla="*/ 521 h 521"/>
                <a:gd name="T2" fmla="*/ 28 w 28"/>
                <a:gd name="T3" fmla="*/ 0 h 521"/>
                <a:gd name="T4" fmla="*/ 0 w 28"/>
                <a:gd name="T5" fmla="*/ 0 h 521"/>
                <a:gd name="T6" fmla="*/ 0 w 28"/>
                <a:gd name="T7" fmla="*/ 521 h 521"/>
                <a:gd name="T8" fmla="*/ 28 w 28"/>
                <a:gd name="T9" fmla="*/ 521 h 521"/>
                <a:gd name="T10" fmla="*/ 28 w 28"/>
                <a:gd name="T11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21">
                  <a:moveTo>
                    <a:pt x="28" y="521"/>
                  </a:moveTo>
                  <a:lnTo>
                    <a:pt x="28" y="0"/>
                  </a:lnTo>
                  <a:lnTo>
                    <a:pt x="0" y="0"/>
                  </a:lnTo>
                  <a:lnTo>
                    <a:pt x="0" y="521"/>
                  </a:lnTo>
                  <a:lnTo>
                    <a:pt x="28" y="521"/>
                  </a:lnTo>
                  <a:lnTo>
                    <a:pt x="28" y="521"/>
                  </a:lnTo>
                  <a:close/>
                </a:path>
              </a:pathLst>
            </a:custGeom>
            <a:solidFill>
              <a:srgbClr val="D533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0"/>
            <p:cNvSpPr>
              <a:spLocks/>
            </p:cNvSpPr>
            <p:nvPr/>
          </p:nvSpPr>
          <p:spPr bwMode="auto">
            <a:xfrm>
              <a:off x="10404475" y="2495550"/>
              <a:ext cx="317500" cy="474663"/>
            </a:xfrm>
            <a:custGeom>
              <a:avLst/>
              <a:gdLst>
                <a:gd name="T0" fmla="*/ 0 w 36"/>
                <a:gd name="T1" fmla="*/ 54 h 54"/>
                <a:gd name="T2" fmla="*/ 36 w 36"/>
                <a:gd name="T3" fmla="*/ 54 h 54"/>
                <a:gd name="T4" fmla="*/ 36 w 36"/>
                <a:gd name="T5" fmla="*/ 46 h 54"/>
                <a:gd name="T6" fmla="*/ 14 w 36"/>
                <a:gd name="T7" fmla="*/ 46 h 54"/>
                <a:gd name="T8" fmla="*/ 26 w 36"/>
                <a:gd name="T9" fmla="*/ 33 h 54"/>
                <a:gd name="T10" fmla="*/ 35 w 36"/>
                <a:gd name="T11" fmla="*/ 15 h 54"/>
                <a:gd name="T12" fmla="*/ 30 w 36"/>
                <a:gd name="T13" fmla="*/ 3 h 54"/>
                <a:gd name="T14" fmla="*/ 18 w 36"/>
                <a:gd name="T15" fmla="*/ 0 h 54"/>
                <a:gd name="T16" fmla="*/ 1 w 36"/>
                <a:gd name="T17" fmla="*/ 4 h 54"/>
                <a:gd name="T18" fmla="*/ 2 w 36"/>
                <a:gd name="T19" fmla="*/ 13 h 54"/>
                <a:gd name="T20" fmla="*/ 15 w 36"/>
                <a:gd name="T21" fmla="*/ 9 h 54"/>
                <a:gd name="T22" fmla="*/ 23 w 36"/>
                <a:gd name="T23" fmla="*/ 16 h 54"/>
                <a:gd name="T24" fmla="*/ 14 w 36"/>
                <a:gd name="T25" fmla="*/ 32 h 54"/>
                <a:gd name="T26" fmla="*/ 0 w 36"/>
                <a:gd name="T27" fmla="*/ 45 h 54"/>
                <a:gd name="T28" fmla="*/ 0 w 36"/>
                <a:gd name="T2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54">
                  <a:moveTo>
                    <a:pt x="0" y="54"/>
                  </a:moveTo>
                  <a:cubicBezTo>
                    <a:pt x="36" y="54"/>
                    <a:pt x="36" y="54"/>
                    <a:pt x="36" y="54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9" y="41"/>
                    <a:pt x="22" y="38"/>
                    <a:pt x="26" y="33"/>
                  </a:cubicBezTo>
                  <a:cubicBezTo>
                    <a:pt x="33" y="25"/>
                    <a:pt x="35" y="21"/>
                    <a:pt x="35" y="15"/>
                  </a:cubicBezTo>
                  <a:cubicBezTo>
                    <a:pt x="35" y="10"/>
                    <a:pt x="33" y="6"/>
                    <a:pt x="30" y="3"/>
                  </a:cubicBezTo>
                  <a:cubicBezTo>
                    <a:pt x="27" y="1"/>
                    <a:pt x="23" y="0"/>
                    <a:pt x="18" y="0"/>
                  </a:cubicBezTo>
                  <a:cubicBezTo>
                    <a:pt x="12" y="0"/>
                    <a:pt x="8" y="1"/>
                    <a:pt x="1" y="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7" y="10"/>
                    <a:pt x="11" y="9"/>
                    <a:pt x="15" y="9"/>
                  </a:cubicBezTo>
                  <a:cubicBezTo>
                    <a:pt x="20" y="9"/>
                    <a:pt x="23" y="12"/>
                    <a:pt x="23" y="16"/>
                  </a:cubicBezTo>
                  <a:cubicBezTo>
                    <a:pt x="23" y="20"/>
                    <a:pt x="21" y="25"/>
                    <a:pt x="14" y="32"/>
                  </a:cubicBezTo>
                  <a:cubicBezTo>
                    <a:pt x="11" y="36"/>
                    <a:pt x="5" y="41"/>
                    <a:pt x="0" y="45"/>
                  </a:cubicBezTo>
                  <a:cubicBezTo>
                    <a:pt x="0" y="54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1"/>
            <p:cNvSpPr>
              <a:spLocks/>
            </p:cNvSpPr>
            <p:nvPr/>
          </p:nvSpPr>
          <p:spPr bwMode="auto">
            <a:xfrm>
              <a:off x="6916738" y="3698875"/>
              <a:ext cx="4686300" cy="1179513"/>
            </a:xfrm>
            <a:custGeom>
              <a:avLst/>
              <a:gdLst>
                <a:gd name="T0" fmla="*/ 20 w 532"/>
                <a:gd name="T1" fmla="*/ 0 h 134"/>
                <a:gd name="T2" fmla="*/ 512 w 532"/>
                <a:gd name="T3" fmla="*/ 0 h 134"/>
                <a:gd name="T4" fmla="*/ 532 w 532"/>
                <a:gd name="T5" fmla="*/ 20 h 134"/>
                <a:gd name="T6" fmla="*/ 532 w 532"/>
                <a:gd name="T7" fmla="*/ 114 h 134"/>
                <a:gd name="T8" fmla="*/ 512 w 532"/>
                <a:gd name="T9" fmla="*/ 134 h 134"/>
                <a:gd name="T10" fmla="*/ 20 w 532"/>
                <a:gd name="T11" fmla="*/ 134 h 134"/>
                <a:gd name="T12" fmla="*/ 0 w 532"/>
                <a:gd name="T13" fmla="*/ 114 h 134"/>
                <a:gd name="T14" fmla="*/ 0 w 532"/>
                <a:gd name="T15" fmla="*/ 20 h 134"/>
                <a:gd name="T16" fmla="*/ 20 w 532"/>
                <a:gd name="T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2" h="134">
                  <a:moveTo>
                    <a:pt x="20" y="0"/>
                  </a:moveTo>
                  <a:cubicBezTo>
                    <a:pt x="512" y="0"/>
                    <a:pt x="512" y="0"/>
                    <a:pt x="512" y="0"/>
                  </a:cubicBezTo>
                  <a:cubicBezTo>
                    <a:pt x="523" y="0"/>
                    <a:pt x="532" y="9"/>
                    <a:pt x="532" y="20"/>
                  </a:cubicBezTo>
                  <a:cubicBezTo>
                    <a:pt x="532" y="114"/>
                    <a:pt x="532" y="114"/>
                    <a:pt x="532" y="114"/>
                  </a:cubicBezTo>
                  <a:cubicBezTo>
                    <a:pt x="532" y="125"/>
                    <a:pt x="523" y="134"/>
                    <a:pt x="512" y="134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9" y="134"/>
                    <a:pt x="0" y="125"/>
                    <a:pt x="0" y="1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2"/>
            <p:cNvSpPr>
              <a:spLocks/>
            </p:cNvSpPr>
            <p:nvPr/>
          </p:nvSpPr>
          <p:spPr bwMode="auto">
            <a:xfrm>
              <a:off x="6961188" y="3743325"/>
              <a:ext cx="4597400" cy="1090613"/>
            </a:xfrm>
            <a:custGeom>
              <a:avLst/>
              <a:gdLst>
                <a:gd name="T0" fmla="*/ 15 w 522"/>
                <a:gd name="T1" fmla="*/ 0 h 124"/>
                <a:gd name="T2" fmla="*/ 508 w 522"/>
                <a:gd name="T3" fmla="*/ 0 h 124"/>
                <a:gd name="T4" fmla="*/ 509 w 522"/>
                <a:gd name="T5" fmla="*/ 0 h 124"/>
                <a:gd name="T6" fmla="*/ 521 w 522"/>
                <a:gd name="T7" fmla="*/ 10 h 124"/>
                <a:gd name="T8" fmla="*/ 522 w 522"/>
                <a:gd name="T9" fmla="*/ 15 h 124"/>
                <a:gd name="T10" fmla="*/ 522 w 522"/>
                <a:gd name="T11" fmla="*/ 110 h 124"/>
                <a:gd name="T12" fmla="*/ 522 w 522"/>
                <a:gd name="T13" fmla="*/ 111 h 124"/>
                <a:gd name="T14" fmla="*/ 512 w 522"/>
                <a:gd name="T15" fmla="*/ 123 h 124"/>
                <a:gd name="T16" fmla="*/ 507 w 522"/>
                <a:gd name="T17" fmla="*/ 124 h 124"/>
                <a:gd name="T18" fmla="*/ 14 w 522"/>
                <a:gd name="T19" fmla="*/ 124 h 124"/>
                <a:gd name="T20" fmla="*/ 13 w 522"/>
                <a:gd name="T21" fmla="*/ 124 h 124"/>
                <a:gd name="T22" fmla="*/ 1 w 522"/>
                <a:gd name="T23" fmla="*/ 114 h 124"/>
                <a:gd name="T24" fmla="*/ 0 w 522"/>
                <a:gd name="T25" fmla="*/ 109 h 124"/>
                <a:gd name="T26" fmla="*/ 0 w 522"/>
                <a:gd name="T27" fmla="*/ 14 h 124"/>
                <a:gd name="T28" fmla="*/ 0 w 522"/>
                <a:gd name="T29" fmla="*/ 13 h 124"/>
                <a:gd name="T30" fmla="*/ 10 w 522"/>
                <a:gd name="T31" fmla="*/ 1 h 124"/>
                <a:gd name="T32" fmla="*/ 15 w 522"/>
                <a:gd name="T3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2" h="124">
                  <a:moveTo>
                    <a:pt x="15" y="0"/>
                  </a:moveTo>
                  <a:cubicBezTo>
                    <a:pt x="508" y="0"/>
                    <a:pt x="508" y="0"/>
                    <a:pt x="508" y="0"/>
                  </a:cubicBezTo>
                  <a:cubicBezTo>
                    <a:pt x="509" y="0"/>
                    <a:pt x="509" y="0"/>
                    <a:pt x="509" y="0"/>
                  </a:cubicBezTo>
                  <a:cubicBezTo>
                    <a:pt x="515" y="1"/>
                    <a:pt x="519" y="5"/>
                    <a:pt x="521" y="10"/>
                  </a:cubicBezTo>
                  <a:cubicBezTo>
                    <a:pt x="522" y="12"/>
                    <a:pt x="522" y="13"/>
                    <a:pt x="522" y="15"/>
                  </a:cubicBezTo>
                  <a:cubicBezTo>
                    <a:pt x="522" y="110"/>
                    <a:pt x="522" y="110"/>
                    <a:pt x="522" y="110"/>
                  </a:cubicBezTo>
                  <a:cubicBezTo>
                    <a:pt x="522" y="111"/>
                    <a:pt x="522" y="111"/>
                    <a:pt x="522" y="111"/>
                  </a:cubicBezTo>
                  <a:cubicBezTo>
                    <a:pt x="521" y="117"/>
                    <a:pt x="517" y="121"/>
                    <a:pt x="512" y="123"/>
                  </a:cubicBezTo>
                  <a:cubicBezTo>
                    <a:pt x="511" y="123"/>
                    <a:pt x="509" y="124"/>
                    <a:pt x="507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7" y="123"/>
                    <a:pt x="3" y="119"/>
                    <a:pt x="1" y="114"/>
                  </a:cubicBezTo>
                  <a:cubicBezTo>
                    <a:pt x="0" y="112"/>
                    <a:pt x="0" y="111"/>
                    <a:pt x="0" y="10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7"/>
                    <a:pt x="5" y="3"/>
                    <a:pt x="10" y="1"/>
                  </a:cubicBezTo>
                  <a:cubicBezTo>
                    <a:pt x="11" y="1"/>
                    <a:pt x="13" y="0"/>
                    <a:pt x="15" y="0"/>
                  </a:cubicBezTo>
                  <a:close/>
                </a:path>
              </a:pathLst>
            </a:custGeom>
            <a:solidFill>
              <a:srgbClr val="74A7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7119938" y="3444875"/>
              <a:ext cx="1700213" cy="1687513"/>
            </a:xfrm>
            <a:custGeom>
              <a:avLst/>
              <a:gdLst>
                <a:gd name="T0" fmla="*/ 111 w 193"/>
                <a:gd name="T1" fmla="*/ 7 h 192"/>
                <a:gd name="T2" fmla="*/ 186 w 193"/>
                <a:gd name="T3" fmla="*/ 82 h 192"/>
                <a:gd name="T4" fmla="*/ 186 w 193"/>
                <a:gd name="T5" fmla="*/ 110 h 192"/>
                <a:gd name="T6" fmla="*/ 111 w 193"/>
                <a:gd name="T7" fmla="*/ 185 h 192"/>
                <a:gd name="T8" fmla="*/ 83 w 193"/>
                <a:gd name="T9" fmla="*/ 185 h 192"/>
                <a:gd name="T10" fmla="*/ 8 w 193"/>
                <a:gd name="T11" fmla="*/ 110 h 192"/>
                <a:gd name="T12" fmla="*/ 8 w 193"/>
                <a:gd name="T13" fmla="*/ 82 h 192"/>
                <a:gd name="T14" fmla="*/ 83 w 193"/>
                <a:gd name="T15" fmla="*/ 7 h 192"/>
                <a:gd name="T16" fmla="*/ 111 w 193"/>
                <a:gd name="T17" fmla="*/ 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2">
                  <a:moveTo>
                    <a:pt x="111" y="7"/>
                  </a:moveTo>
                  <a:cubicBezTo>
                    <a:pt x="186" y="82"/>
                    <a:pt x="186" y="82"/>
                    <a:pt x="186" y="82"/>
                  </a:cubicBezTo>
                  <a:cubicBezTo>
                    <a:pt x="193" y="90"/>
                    <a:pt x="193" y="102"/>
                    <a:pt x="186" y="110"/>
                  </a:cubicBezTo>
                  <a:cubicBezTo>
                    <a:pt x="111" y="185"/>
                    <a:pt x="111" y="185"/>
                    <a:pt x="111" y="185"/>
                  </a:cubicBezTo>
                  <a:cubicBezTo>
                    <a:pt x="103" y="192"/>
                    <a:pt x="91" y="192"/>
                    <a:pt x="83" y="185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0" y="102"/>
                    <a:pt x="0" y="90"/>
                    <a:pt x="8" y="82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91" y="0"/>
                    <a:pt x="103" y="0"/>
                    <a:pt x="111" y="7"/>
                  </a:cubicBezTo>
                  <a:close/>
                </a:path>
              </a:pathLst>
            </a:custGeom>
            <a:solidFill>
              <a:srgbClr val="7B6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323138" y="3638550"/>
              <a:ext cx="1303338" cy="1300163"/>
            </a:xfrm>
            <a:custGeom>
              <a:avLst/>
              <a:gdLst>
                <a:gd name="T0" fmla="*/ 410 w 821"/>
                <a:gd name="T1" fmla="*/ 0 h 819"/>
                <a:gd name="T2" fmla="*/ 821 w 821"/>
                <a:gd name="T3" fmla="*/ 410 h 819"/>
                <a:gd name="T4" fmla="*/ 410 w 821"/>
                <a:gd name="T5" fmla="*/ 819 h 819"/>
                <a:gd name="T6" fmla="*/ 0 w 821"/>
                <a:gd name="T7" fmla="*/ 410 h 819"/>
                <a:gd name="T8" fmla="*/ 410 w 821"/>
                <a:gd name="T9" fmla="*/ 0 h 819"/>
                <a:gd name="T10" fmla="*/ 410 w 821"/>
                <a:gd name="T11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1" h="819">
                  <a:moveTo>
                    <a:pt x="410" y="0"/>
                  </a:moveTo>
                  <a:lnTo>
                    <a:pt x="821" y="410"/>
                  </a:lnTo>
                  <a:lnTo>
                    <a:pt x="410" y="819"/>
                  </a:lnTo>
                  <a:lnTo>
                    <a:pt x="0" y="410"/>
                  </a:lnTo>
                  <a:lnTo>
                    <a:pt x="410" y="0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383463" y="3698875"/>
              <a:ext cx="1181100" cy="1179513"/>
            </a:xfrm>
            <a:custGeom>
              <a:avLst/>
              <a:gdLst>
                <a:gd name="T0" fmla="*/ 372 w 744"/>
                <a:gd name="T1" fmla="*/ 0 h 743"/>
                <a:gd name="T2" fmla="*/ 744 w 744"/>
                <a:gd name="T3" fmla="*/ 372 h 743"/>
                <a:gd name="T4" fmla="*/ 372 w 744"/>
                <a:gd name="T5" fmla="*/ 743 h 743"/>
                <a:gd name="T6" fmla="*/ 0 w 744"/>
                <a:gd name="T7" fmla="*/ 372 h 743"/>
                <a:gd name="T8" fmla="*/ 372 w 744"/>
                <a:gd name="T9" fmla="*/ 0 h 743"/>
                <a:gd name="T10" fmla="*/ 372 w 744"/>
                <a:gd name="T11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4" h="743">
                  <a:moveTo>
                    <a:pt x="372" y="0"/>
                  </a:moveTo>
                  <a:lnTo>
                    <a:pt x="744" y="372"/>
                  </a:lnTo>
                  <a:lnTo>
                    <a:pt x="372" y="743"/>
                  </a:lnTo>
                  <a:lnTo>
                    <a:pt x="0" y="372"/>
                  </a:lnTo>
                  <a:lnTo>
                    <a:pt x="372" y="0"/>
                  </a:lnTo>
                  <a:lnTo>
                    <a:pt x="372" y="0"/>
                  </a:lnTo>
                  <a:close/>
                </a:path>
              </a:pathLst>
            </a:cu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8959850" y="3875088"/>
              <a:ext cx="44450" cy="827088"/>
            </a:xfrm>
            <a:custGeom>
              <a:avLst/>
              <a:gdLst>
                <a:gd name="T0" fmla="*/ 0 w 28"/>
                <a:gd name="T1" fmla="*/ 521 h 521"/>
                <a:gd name="T2" fmla="*/ 0 w 28"/>
                <a:gd name="T3" fmla="*/ 0 h 521"/>
                <a:gd name="T4" fmla="*/ 28 w 28"/>
                <a:gd name="T5" fmla="*/ 0 h 521"/>
                <a:gd name="T6" fmla="*/ 28 w 28"/>
                <a:gd name="T7" fmla="*/ 521 h 521"/>
                <a:gd name="T8" fmla="*/ 0 w 28"/>
                <a:gd name="T9" fmla="*/ 521 h 521"/>
                <a:gd name="T10" fmla="*/ 0 w 28"/>
                <a:gd name="T11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21">
                  <a:moveTo>
                    <a:pt x="0" y="521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28" y="521"/>
                  </a:lnTo>
                  <a:lnTo>
                    <a:pt x="0" y="521"/>
                  </a:lnTo>
                  <a:lnTo>
                    <a:pt x="0" y="521"/>
                  </a:lnTo>
                  <a:close/>
                </a:path>
              </a:pathLst>
            </a:custGeom>
            <a:solidFill>
              <a:srgbClr val="5891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7842250" y="4041775"/>
              <a:ext cx="307975" cy="484188"/>
            </a:xfrm>
            <a:custGeom>
              <a:avLst/>
              <a:gdLst>
                <a:gd name="T0" fmla="*/ 0 w 35"/>
                <a:gd name="T1" fmla="*/ 53 h 55"/>
                <a:gd name="T2" fmla="*/ 13 w 35"/>
                <a:gd name="T3" fmla="*/ 55 h 55"/>
                <a:gd name="T4" fmla="*/ 35 w 35"/>
                <a:gd name="T5" fmla="*/ 40 h 55"/>
                <a:gd name="T6" fmla="*/ 30 w 35"/>
                <a:gd name="T7" fmla="*/ 28 h 55"/>
                <a:gd name="T8" fmla="*/ 25 w 35"/>
                <a:gd name="T9" fmla="*/ 26 h 55"/>
                <a:gd name="T10" fmla="*/ 35 w 35"/>
                <a:gd name="T11" fmla="*/ 14 h 55"/>
                <a:gd name="T12" fmla="*/ 16 w 35"/>
                <a:gd name="T13" fmla="*/ 0 h 55"/>
                <a:gd name="T14" fmla="*/ 1 w 35"/>
                <a:gd name="T15" fmla="*/ 2 h 55"/>
                <a:gd name="T16" fmla="*/ 2 w 35"/>
                <a:gd name="T17" fmla="*/ 11 h 55"/>
                <a:gd name="T18" fmla="*/ 14 w 35"/>
                <a:gd name="T19" fmla="*/ 8 h 55"/>
                <a:gd name="T20" fmla="*/ 23 w 35"/>
                <a:gd name="T21" fmla="*/ 15 h 55"/>
                <a:gd name="T22" fmla="*/ 20 w 35"/>
                <a:gd name="T23" fmla="*/ 20 h 55"/>
                <a:gd name="T24" fmla="*/ 10 w 35"/>
                <a:gd name="T25" fmla="*/ 22 h 55"/>
                <a:gd name="T26" fmla="*/ 7 w 35"/>
                <a:gd name="T27" fmla="*/ 22 h 55"/>
                <a:gd name="T28" fmla="*/ 7 w 35"/>
                <a:gd name="T29" fmla="*/ 31 h 55"/>
                <a:gd name="T30" fmla="*/ 11 w 35"/>
                <a:gd name="T31" fmla="*/ 31 h 55"/>
                <a:gd name="T32" fmla="*/ 24 w 35"/>
                <a:gd name="T33" fmla="*/ 39 h 55"/>
                <a:gd name="T34" fmla="*/ 13 w 35"/>
                <a:gd name="T35" fmla="*/ 47 h 55"/>
                <a:gd name="T36" fmla="*/ 0 w 35"/>
                <a:gd name="T37" fmla="*/ 44 h 55"/>
                <a:gd name="T38" fmla="*/ 0 w 35"/>
                <a:gd name="T3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55">
                  <a:moveTo>
                    <a:pt x="0" y="53"/>
                  </a:moveTo>
                  <a:cubicBezTo>
                    <a:pt x="4" y="55"/>
                    <a:pt x="9" y="55"/>
                    <a:pt x="13" y="55"/>
                  </a:cubicBezTo>
                  <a:cubicBezTo>
                    <a:pt x="27" y="55"/>
                    <a:pt x="35" y="49"/>
                    <a:pt x="35" y="40"/>
                  </a:cubicBezTo>
                  <a:cubicBezTo>
                    <a:pt x="35" y="35"/>
                    <a:pt x="33" y="30"/>
                    <a:pt x="30" y="28"/>
                  </a:cubicBezTo>
                  <a:cubicBezTo>
                    <a:pt x="29" y="27"/>
                    <a:pt x="27" y="27"/>
                    <a:pt x="25" y="26"/>
                  </a:cubicBezTo>
                  <a:cubicBezTo>
                    <a:pt x="31" y="25"/>
                    <a:pt x="35" y="20"/>
                    <a:pt x="35" y="14"/>
                  </a:cubicBezTo>
                  <a:cubicBezTo>
                    <a:pt x="35" y="5"/>
                    <a:pt x="28" y="0"/>
                    <a:pt x="16" y="0"/>
                  </a:cubicBezTo>
                  <a:cubicBezTo>
                    <a:pt x="11" y="0"/>
                    <a:pt x="7" y="0"/>
                    <a:pt x="1" y="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5" y="9"/>
                    <a:pt x="10" y="8"/>
                    <a:pt x="14" y="8"/>
                  </a:cubicBezTo>
                  <a:cubicBezTo>
                    <a:pt x="20" y="8"/>
                    <a:pt x="23" y="11"/>
                    <a:pt x="23" y="15"/>
                  </a:cubicBezTo>
                  <a:cubicBezTo>
                    <a:pt x="23" y="17"/>
                    <a:pt x="22" y="19"/>
                    <a:pt x="20" y="20"/>
                  </a:cubicBezTo>
                  <a:cubicBezTo>
                    <a:pt x="18" y="22"/>
                    <a:pt x="14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9" y="31"/>
                    <a:pt x="11" y="31"/>
                  </a:cubicBezTo>
                  <a:cubicBezTo>
                    <a:pt x="19" y="31"/>
                    <a:pt x="24" y="33"/>
                    <a:pt x="24" y="39"/>
                  </a:cubicBezTo>
                  <a:cubicBezTo>
                    <a:pt x="24" y="44"/>
                    <a:pt x="20" y="47"/>
                    <a:pt x="13" y="47"/>
                  </a:cubicBezTo>
                  <a:cubicBezTo>
                    <a:pt x="8" y="47"/>
                    <a:pt x="5" y="46"/>
                    <a:pt x="0" y="44"/>
                  </a:cubicBezTo>
                  <a:cubicBezTo>
                    <a:pt x="0" y="53"/>
                    <a:pt x="0" y="53"/>
                    <a:pt x="0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文本框 75"/>
            <p:cNvSpPr txBox="1"/>
            <p:nvPr/>
          </p:nvSpPr>
          <p:spPr>
            <a:xfrm>
              <a:off x="7097714" y="2421147"/>
              <a:ext cx="23669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做粉丝</a:t>
              </a:r>
              <a:endParaRPr lang="zh-CN" altLang="en-US" sz="40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11" name="文本框 76"/>
            <p:cNvSpPr txBox="1"/>
            <p:nvPr/>
          </p:nvSpPr>
          <p:spPr>
            <a:xfrm>
              <a:off x="9110209" y="866418"/>
              <a:ext cx="23669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做爆品</a:t>
              </a:r>
              <a:endParaRPr lang="zh-CN" altLang="en-US" sz="40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12" name="文本框 77"/>
            <p:cNvSpPr txBox="1"/>
            <p:nvPr/>
          </p:nvSpPr>
          <p:spPr>
            <a:xfrm>
              <a:off x="9110209" y="3913511"/>
              <a:ext cx="23669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做自媒体</a:t>
              </a:r>
              <a:endParaRPr lang="zh-CN" altLang="en-US" sz="40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00763" y="1366629"/>
            <a:ext cx="5602287" cy="4673600"/>
            <a:chOff x="4373563" y="1430338"/>
            <a:chExt cx="5602287" cy="4673600"/>
          </a:xfrm>
        </p:grpSpPr>
        <p:sp>
          <p:nvSpPr>
            <p:cNvPr id="113" name="Freeform 5"/>
            <p:cNvSpPr>
              <a:spLocks/>
            </p:cNvSpPr>
            <p:nvPr/>
          </p:nvSpPr>
          <p:spPr bwMode="auto">
            <a:xfrm>
              <a:off x="4373563" y="1430338"/>
              <a:ext cx="1727200" cy="4673600"/>
            </a:xfrm>
            <a:custGeom>
              <a:avLst/>
              <a:gdLst>
                <a:gd name="T0" fmla="*/ 115 w 230"/>
                <a:gd name="T1" fmla="*/ 0 h 621"/>
                <a:gd name="T2" fmla="*/ 115 w 230"/>
                <a:gd name="T3" fmla="*/ 0 h 621"/>
                <a:gd name="T4" fmla="*/ 230 w 230"/>
                <a:gd name="T5" fmla="*/ 115 h 621"/>
                <a:gd name="T6" fmla="*/ 230 w 230"/>
                <a:gd name="T7" fmla="*/ 621 h 621"/>
                <a:gd name="T8" fmla="*/ 0 w 230"/>
                <a:gd name="T9" fmla="*/ 621 h 621"/>
                <a:gd name="T10" fmla="*/ 0 w 230"/>
                <a:gd name="T11" fmla="*/ 115 h 621"/>
                <a:gd name="T12" fmla="*/ 115 w 230"/>
                <a:gd name="T13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621">
                  <a:moveTo>
                    <a:pt x="115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78" y="0"/>
                    <a:pt x="230" y="52"/>
                    <a:pt x="230" y="115"/>
                  </a:cubicBezTo>
                  <a:cubicBezTo>
                    <a:pt x="230" y="621"/>
                    <a:pt x="230" y="621"/>
                    <a:pt x="230" y="621"/>
                  </a:cubicBezTo>
                  <a:cubicBezTo>
                    <a:pt x="0" y="621"/>
                    <a:pt x="0" y="621"/>
                    <a:pt x="0" y="62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2"/>
                    <a:pt x="52" y="0"/>
                    <a:pt x="115" y="0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6310313" y="1430338"/>
              <a:ext cx="1728788" cy="4673600"/>
            </a:xfrm>
            <a:custGeom>
              <a:avLst/>
              <a:gdLst>
                <a:gd name="T0" fmla="*/ 115 w 230"/>
                <a:gd name="T1" fmla="*/ 0 h 621"/>
                <a:gd name="T2" fmla="*/ 115 w 230"/>
                <a:gd name="T3" fmla="*/ 0 h 621"/>
                <a:gd name="T4" fmla="*/ 230 w 230"/>
                <a:gd name="T5" fmla="*/ 115 h 621"/>
                <a:gd name="T6" fmla="*/ 230 w 230"/>
                <a:gd name="T7" fmla="*/ 621 h 621"/>
                <a:gd name="T8" fmla="*/ 0 w 230"/>
                <a:gd name="T9" fmla="*/ 621 h 621"/>
                <a:gd name="T10" fmla="*/ 0 w 230"/>
                <a:gd name="T11" fmla="*/ 115 h 621"/>
                <a:gd name="T12" fmla="*/ 115 w 230"/>
                <a:gd name="T13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621">
                  <a:moveTo>
                    <a:pt x="115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78" y="0"/>
                    <a:pt x="230" y="52"/>
                    <a:pt x="230" y="115"/>
                  </a:cubicBezTo>
                  <a:cubicBezTo>
                    <a:pt x="230" y="287"/>
                    <a:pt x="230" y="449"/>
                    <a:pt x="230" y="621"/>
                  </a:cubicBezTo>
                  <a:cubicBezTo>
                    <a:pt x="153" y="621"/>
                    <a:pt x="77" y="621"/>
                    <a:pt x="0" y="621"/>
                  </a:cubicBezTo>
                  <a:cubicBezTo>
                    <a:pt x="0" y="449"/>
                    <a:pt x="0" y="287"/>
                    <a:pt x="0" y="115"/>
                  </a:cubicBezTo>
                  <a:cubicBezTo>
                    <a:pt x="0" y="52"/>
                    <a:pt x="52" y="0"/>
                    <a:pt x="115" y="0"/>
                  </a:cubicBezTo>
                  <a:close/>
                </a:path>
              </a:pathLst>
            </a:custGeom>
            <a:solidFill>
              <a:srgbClr val="4B5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"/>
            <p:cNvSpPr>
              <a:spLocks/>
            </p:cNvSpPr>
            <p:nvPr/>
          </p:nvSpPr>
          <p:spPr bwMode="auto">
            <a:xfrm>
              <a:off x="8248650" y="1430338"/>
              <a:ext cx="1727200" cy="4673600"/>
            </a:xfrm>
            <a:custGeom>
              <a:avLst/>
              <a:gdLst>
                <a:gd name="T0" fmla="*/ 115 w 230"/>
                <a:gd name="T1" fmla="*/ 0 h 621"/>
                <a:gd name="T2" fmla="*/ 115 w 230"/>
                <a:gd name="T3" fmla="*/ 0 h 621"/>
                <a:gd name="T4" fmla="*/ 230 w 230"/>
                <a:gd name="T5" fmla="*/ 115 h 621"/>
                <a:gd name="T6" fmla="*/ 230 w 230"/>
                <a:gd name="T7" fmla="*/ 621 h 621"/>
                <a:gd name="T8" fmla="*/ 0 w 230"/>
                <a:gd name="T9" fmla="*/ 621 h 621"/>
                <a:gd name="T10" fmla="*/ 0 w 230"/>
                <a:gd name="T11" fmla="*/ 115 h 621"/>
                <a:gd name="T12" fmla="*/ 115 w 230"/>
                <a:gd name="T13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621">
                  <a:moveTo>
                    <a:pt x="115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78" y="0"/>
                    <a:pt x="230" y="52"/>
                    <a:pt x="230" y="115"/>
                  </a:cubicBezTo>
                  <a:cubicBezTo>
                    <a:pt x="230" y="287"/>
                    <a:pt x="230" y="449"/>
                    <a:pt x="230" y="621"/>
                  </a:cubicBezTo>
                  <a:cubicBezTo>
                    <a:pt x="153" y="621"/>
                    <a:pt x="77" y="621"/>
                    <a:pt x="0" y="621"/>
                  </a:cubicBezTo>
                  <a:cubicBezTo>
                    <a:pt x="0" y="449"/>
                    <a:pt x="0" y="287"/>
                    <a:pt x="0" y="115"/>
                  </a:cubicBezTo>
                  <a:cubicBezTo>
                    <a:pt x="0" y="52"/>
                    <a:pt x="52" y="0"/>
                    <a:pt x="115" y="0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9"/>
            <p:cNvSpPr>
              <a:spLocks noChangeArrowheads="1"/>
            </p:cNvSpPr>
            <p:nvPr/>
          </p:nvSpPr>
          <p:spPr bwMode="auto">
            <a:xfrm>
              <a:off x="4591050" y="1649413"/>
              <a:ext cx="1300163" cy="1301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10"/>
            <p:cNvSpPr>
              <a:spLocks noChangeArrowheads="1"/>
            </p:cNvSpPr>
            <p:nvPr/>
          </p:nvSpPr>
          <p:spPr bwMode="auto">
            <a:xfrm>
              <a:off x="6529388" y="1649413"/>
              <a:ext cx="1290638" cy="1301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12"/>
            <p:cNvSpPr>
              <a:spLocks noChangeArrowheads="1"/>
            </p:cNvSpPr>
            <p:nvPr/>
          </p:nvSpPr>
          <p:spPr bwMode="auto">
            <a:xfrm>
              <a:off x="8466138" y="1649413"/>
              <a:ext cx="1292225" cy="1301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13"/>
            <p:cNvSpPr>
              <a:spLocks noChangeArrowheads="1"/>
            </p:cNvSpPr>
            <p:nvPr/>
          </p:nvSpPr>
          <p:spPr bwMode="auto">
            <a:xfrm>
              <a:off x="4689475" y="1746250"/>
              <a:ext cx="1095375" cy="1098550"/>
            </a:xfrm>
            <a:prstGeom prst="ellipse">
              <a:avLst/>
            </a:prstGeom>
            <a:solidFill>
              <a:srgbClr val="369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14"/>
            <p:cNvSpPr>
              <a:spLocks noChangeArrowheads="1"/>
            </p:cNvSpPr>
            <p:nvPr/>
          </p:nvSpPr>
          <p:spPr bwMode="auto">
            <a:xfrm>
              <a:off x="4772025" y="1828800"/>
              <a:ext cx="938213" cy="941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15"/>
            <p:cNvSpPr>
              <a:spLocks noChangeArrowheads="1"/>
            </p:cNvSpPr>
            <p:nvPr/>
          </p:nvSpPr>
          <p:spPr bwMode="auto">
            <a:xfrm>
              <a:off x="6626225" y="1746250"/>
              <a:ext cx="1096963" cy="1098550"/>
            </a:xfrm>
            <a:prstGeom prst="ellipse">
              <a:avLst/>
            </a:pr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17"/>
            <p:cNvSpPr>
              <a:spLocks noChangeArrowheads="1"/>
            </p:cNvSpPr>
            <p:nvPr/>
          </p:nvSpPr>
          <p:spPr bwMode="auto">
            <a:xfrm>
              <a:off x="8564563" y="1746250"/>
              <a:ext cx="1096963" cy="1098550"/>
            </a:xfrm>
            <a:prstGeom prst="ellipse">
              <a:avLst/>
            </a:prstGeom>
            <a:solidFill>
              <a:srgbClr val="4B5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18"/>
            <p:cNvSpPr>
              <a:spLocks noChangeArrowheads="1"/>
            </p:cNvSpPr>
            <p:nvPr/>
          </p:nvSpPr>
          <p:spPr bwMode="auto">
            <a:xfrm>
              <a:off x="6708775" y="1828800"/>
              <a:ext cx="939800" cy="941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19"/>
            <p:cNvSpPr>
              <a:spLocks noChangeArrowheads="1"/>
            </p:cNvSpPr>
            <p:nvPr/>
          </p:nvSpPr>
          <p:spPr bwMode="auto">
            <a:xfrm>
              <a:off x="8647113" y="1828800"/>
              <a:ext cx="931863" cy="941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3"/>
            <p:cNvSpPr>
              <a:spLocks/>
            </p:cNvSpPr>
            <p:nvPr/>
          </p:nvSpPr>
          <p:spPr bwMode="auto">
            <a:xfrm>
              <a:off x="8812213" y="2009775"/>
              <a:ext cx="563563" cy="557213"/>
            </a:xfrm>
            <a:custGeom>
              <a:avLst/>
              <a:gdLst>
                <a:gd name="T0" fmla="*/ 345 w 355"/>
                <a:gd name="T1" fmla="*/ 48 h 351"/>
                <a:gd name="T2" fmla="*/ 345 w 355"/>
                <a:gd name="T3" fmla="*/ 48 h 351"/>
                <a:gd name="T4" fmla="*/ 355 w 355"/>
                <a:gd name="T5" fmla="*/ 76 h 351"/>
                <a:gd name="T6" fmla="*/ 312 w 355"/>
                <a:gd name="T7" fmla="*/ 123 h 351"/>
                <a:gd name="T8" fmla="*/ 279 w 355"/>
                <a:gd name="T9" fmla="*/ 114 h 351"/>
                <a:gd name="T10" fmla="*/ 279 w 355"/>
                <a:gd name="T11" fmla="*/ 114 h 351"/>
                <a:gd name="T12" fmla="*/ 114 w 355"/>
                <a:gd name="T13" fmla="*/ 275 h 351"/>
                <a:gd name="T14" fmla="*/ 114 w 355"/>
                <a:gd name="T15" fmla="*/ 280 h 351"/>
                <a:gd name="T16" fmla="*/ 123 w 355"/>
                <a:gd name="T17" fmla="*/ 313 h 351"/>
                <a:gd name="T18" fmla="*/ 76 w 355"/>
                <a:gd name="T19" fmla="*/ 351 h 351"/>
                <a:gd name="T20" fmla="*/ 47 w 355"/>
                <a:gd name="T21" fmla="*/ 346 h 351"/>
                <a:gd name="T22" fmla="*/ 47 w 355"/>
                <a:gd name="T23" fmla="*/ 346 h 351"/>
                <a:gd name="T24" fmla="*/ 47 w 355"/>
                <a:gd name="T25" fmla="*/ 341 h 351"/>
                <a:gd name="T26" fmla="*/ 80 w 355"/>
                <a:gd name="T27" fmla="*/ 313 h 351"/>
                <a:gd name="T28" fmla="*/ 66 w 355"/>
                <a:gd name="T29" fmla="*/ 289 h 351"/>
                <a:gd name="T30" fmla="*/ 43 w 355"/>
                <a:gd name="T31" fmla="*/ 275 h 351"/>
                <a:gd name="T32" fmla="*/ 14 w 355"/>
                <a:gd name="T33" fmla="*/ 308 h 351"/>
                <a:gd name="T34" fmla="*/ 9 w 355"/>
                <a:gd name="T35" fmla="*/ 308 h 351"/>
                <a:gd name="T36" fmla="*/ 9 w 355"/>
                <a:gd name="T37" fmla="*/ 308 h 351"/>
                <a:gd name="T38" fmla="*/ 0 w 355"/>
                <a:gd name="T39" fmla="*/ 275 h 351"/>
                <a:gd name="T40" fmla="*/ 43 w 355"/>
                <a:gd name="T41" fmla="*/ 232 h 351"/>
                <a:gd name="T42" fmla="*/ 76 w 355"/>
                <a:gd name="T43" fmla="*/ 242 h 351"/>
                <a:gd name="T44" fmla="*/ 80 w 355"/>
                <a:gd name="T45" fmla="*/ 242 h 351"/>
                <a:gd name="T46" fmla="*/ 241 w 355"/>
                <a:gd name="T47" fmla="*/ 81 h 351"/>
                <a:gd name="T48" fmla="*/ 241 w 355"/>
                <a:gd name="T49" fmla="*/ 76 h 351"/>
                <a:gd name="T50" fmla="*/ 232 w 355"/>
                <a:gd name="T51" fmla="*/ 43 h 351"/>
                <a:gd name="T52" fmla="*/ 279 w 355"/>
                <a:gd name="T53" fmla="*/ 0 h 351"/>
                <a:gd name="T54" fmla="*/ 308 w 355"/>
                <a:gd name="T55" fmla="*/ 10 h 351"/>
                <a:gd name="T56" fmla="*/ 308 w 355"/>
                <a:gd name="T57" fmla="*/ 10 h 351"/>
                <a:gd name="T58" fmla="*/ 308 w 355"/>
                <a:gd name="T59" fmla="*/ 10 h 351"/>
                <a:gd name="T60" fmla="*/ 274 w 355"/>
                <a:gd name="T61" fmla="*/ 43 h 351"/>
                <a:gd name="T62" fmla="*/ 289 w 355"/>
                <a:gd name="T63" fmla="*/ 67 h 351"/>
                <a:gd name="T64" fmla="*/ 312 w 355"/>
                <a:gd name="T65" fmla="*/ 81 h 351"/>
                <a:gd name="T66" fmla="*/ 345 w 355"/>
                <a:gd name="T67" fmla="*/ 48 h 351"/>
                <a:gd name="T68" fmla="*/ 345 w 355"/>
                <a:gd name="T69" fmla="*/ 48 h 351"/>
                <a:gd name="T70" fmla="*/ 345 w 355"/>
                <a:gd name="T71" fmla="*/ 4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5" h="351">
                  <a:moveTo>
                    <a:pt x="345" y="48"/>
                  </a:moveTo>
                  <a:lnTo>
                    <a:pt x="345" y="48"/>
                  </a:lnTo>
                  <a:lnTo>
                    <a:pt x="355" y="76"/>
                  </a:lnTo>
                  <a:lnTo>
                    <a:pt x="312" y="123"/>
                  </a:lnTo>
                  <a:lnTo>
                    <a:pt x="279" y="114"/>
                  </a:lnTo>
                  <a:lnTo>
                    <a:pt x="279" y="114"/>
                  </a:lnTo>
                  <a:lnTo>
                    <a:pt x="114" y="275"/>
                  </a:lnTo>
                  <a:lnTo>
                    <a:pt x="114" y="280"/>
                  </a:lnTo>
                  <a:lnTo>
                    <a:pt x="123" y="313"/>
                  </a:lnTo>
                  <a:lnTo>
                    <a:pt x="76" y="351"/>
                  </a:lnTo>
                  <a:lnTo>
                    <a:pt x="47" y="346"/>
                  </a:lnTo>
                  <a:lnTo>
                    <a:pt x="47" y="346"/>
                  </a:lnTo>
                  <a:lnTo>
                    <a:pt x="47" y="341"/>
                  </a:lnTo>
                  <a:lnTo>
                    <a:pt x="80" y="313"/>
                  </a:lnTo>
                  <a:lnTo>
                    <a:pt x="66" y="289"/>
                  </a:lnTo>
                  <a:lnTo>
                    <a:pt x="43" y="275"/>
                  </a:lnTo>
                  <a:lnTo>
                    <a:pt x="14" y="308"/>
                  </a:lnTo>
                  <a:lnTo>
                    <a:pt x="9" y="308"/>
                  </a:lnTo>
                  <a:lnTo>
                    <a:pt x="9" y="308"/>
                  </a:lnTo>
                  <a:lnTo>
                    <a:pt x="0" y="275"/>
                  </a:lnTo>
                  <a:lnTo>
                    <a:pt x="43" y="232"/>
                  </a:lnTo>
                  <a:lnTo>
                    <a:pt x="76" y="242"/>
                  </a:lnTo>
                  <a:lnTo>
                    <a:pt x="80" y="242"/>
                  </a:lnTo>
                  <a:lnTo>
                    <a:pt x="241" y="81"/>
                  </a:lnTo>
                  <a:lnTo>
                    <a:pt x="241" y="76"/>
                  </a:lnTo>
                  <a:lnTo>
                    <a:pt x="232" y="43"/>
                  </a:lnTo>
                  <a:lnTo>
                    <a:pt x="279" y="0"/>
                  </a:lnTo>
                  <a:lnTo>
                    <a:pt x="308" y="10"/>
                  </a:lnTo>
                  <a:lnTo>
                    <a:pt x="308" y="10"/>
                  </a:lnTo>
                  <a:lnTo>
                    <a:pt x="308" y="10"/>
                  </a:lnTo>
                  <a:lnTo>
                    <a:pt x="274" y="43"/>
                  </a:lnTo>
                  <a:lnTo>
                    <a:pt x="289" y="67"/>
                  </a:lnTo>
                  <a:lnTo>
                    <a:pt x="312" y="81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5" y="48"/>
                  </a:ln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4"/>
            <p:cNvSpPr>
              <a:spLocks/>
            </p:cNvSpPr>
            <p:nvPr/>
          </p:nvSpPr>
          <p:spPr bwMode="auto">
            <a:xfrm>
              <a:off x="8842375" y="2017713"/>
              <a:ext cx="569913" cy="571500"/>
            </a:xfrm>
            <a:custGeom>
              <a:avLst/>
              <a:gdLst>
                <a:gd name="T0" fmla="*/ 21 w 76"/>
                <a:gd name="T1" fmla="*/ 18 h 76"/>
                <a:gd name="T2" fmla="*/ 46 w 76"/>
                <a:gd name="T3" fmla="*/ 43 h 76"/>
                <a:gd name="T4" fmla="*/ 52 w 76"/>
                <a:gd name="T5" fmla="*/ 37 h 76"/>
                <a:gd name="T6" fmla="*/ 55 w 76"/>
                <a:gd name="T7" fmla="*/ 40 h 76"/>
                <a:gd name="T8" fmla="*/ 53 w 76"/>
                <a:gd name="T9" fmla="*/ 42 h 76"/>
                <a:gd name="T10" fmla="*/ 74 w 76"/>
                <a:gd name="T11" fmla="*/ 63 h 76"/>
                <a:gd name="T12" fmla="*/ 73 w 76"/>
                <a:gd name="T13" fmla="*/ 73 h 76"/>
                <a:gd name="T14" fmla="*/ 73 w 76"/>
                <a:gd name="T15" fmla="*/ 73 h 76"/>
                <a:gd name="T16" fmla="*/ 63 w 76"/>
                <a:gd name="T17" fmla="*/ 74 h 76"/>
                <a:gd name="T18" fmla="*/ 42 w 76"/>
                <a:gd name="T19" fmla="*/ 53 h 76"/>
                <a:gd name="T20" fmla="*/ 40 w 76"/>
                <a:gd name="T21" fmla="*/ 55 h 76"/>
                <a:gd name="T22" fmla="*/ 37 w 76"/>
                <a:gd name="T23" fmla="*/ 52 h 76"/>
                <a:gd name="T24" fmla="*/ 43 w 76"/>
                <a:gd name="T25" fmla="*/ 46 h 76"/>
                <a:gd name="T26" fmla="*/ 18 w 76"/>
                <a:gd name="T27" fmla="*/ 21 h 76"/>
                <a:gd name="T28" fmla="*/ 11 w 76"/>
                <a:gd name="T29" fmla="*/ 20 h 76"/>
                <a:gd name="T30" fmla="*/ 0 w 76"/>
                <a:gd name="T31" fmla="*/ 9 h 76"/>
                <a:gd name="T32" fmla="*/ 9 w 76"/>
                <a:gd name="T33" fmla="*/ 0 h 76"/>
                <a:gd name="T34" fmla="*/ 21 w 76"/>
                <a:gd name="T35" fmla="*/ 11 h 76"/>
                <a:gd name="T36" fmla="*/ 21 w 76"/>
                <a:gd name="T37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76">
                  <a:moveTo>
                    <a:pt x="21" y="18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65"/>
                    <a:pt x="76" y="70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0" y="76"/>
                    <a:pt x="65" y="76"/>
                    <a:pt x="63" y="74"/>
                  </a:cubicBezTo>
                  <a:cubicBezTo>
                    <a:pt x="56" y="67"/>
                    <a:pt x="49" y="60"/>
                    <a:pt x="42" y="53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8"/>
                    <a:pt x="21" y="18"/>
                    <a:pt x="21" y="18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5"/>
            <p:cNvSpPr>
              <a:spLocks/>
            </p:cNvSpPr>
            <p:nvPr/>
          </p:nvSpPr>
          <p:spPr bwMode="auto">
            <a:xfrm>
              <a:off x="5080000" y="1971675"/>
              <a:ext cx="330200" cy="180975"/>
            </a:xfrm>
            <a:custGeom>
              <a:avLst/>
              <a:gdLst>
                <a:gd name="T0" fmla="*/ 170 w 208"/>
                <a:gd name="T1" fmla="*/ 0 h 114"/>
                <a:gd name="T2" fmla="*/ 208 w 208"/>
                <a:gd name="T3" fmla="*/ 114 h 114"/>
                <a:gd name="T4" fmla="*/ 18 w 208"/>
                <a:gd name="T5" fmla="*/ 114 h 114"/>
                <a:gd name="T6" fmla="*/ 0 w 208"/>
                <a:gd name="T7" fmla="*/ 62 h 114"/>
                <a:gd name="T8" fmla="*/ 170 w 208"/>
                <a:gd name="T9" fmla="*/ 0 h 114"/>
                <a:gd name="T10" fmla="*/ 170 w 208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114">
                  <a:moveTo>
                    <a:pt x="170" y="0"/>
                  </a:moveTo>
                  <a:lnTo>
                    <a:pt x="208" y="114"/>
                  </a:lnTo>
                  <a:lnTo>
                    <a:pt x="18" y="114"/>
                  </a:lnTo>
                  <a:lnTo>
                    <a:pt x="0" y="62"/>
                  </a:lnTo>
                  <a:lnTo>
                    <a:pt x="170" y="0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6"/>
            <p:cNvSpPr>
              <a:spLocks noEditPoints="1"/>
            </p:cNvSpPr>
            <p:nvPr/>
          </p:nvSpPr>
          <p:spPr bwMode="auto">
            <a:xfrm>
              <a:off x="4846638" y="2070100"/>
              <a:ext cx="668338" cy="565150"/>
            </a:xfrm>
            <a:custGeom>
              <a:avLst/>
              <a:gdLst>
                <a:gd name="T0" fmla="*/ 30 w 89"/>
                <a:gd name="T1" fmla="*/ 36 h 75"/>
                <a:gd name="T2" fmla="*/ 17 w 89"/>
                <a:gd name="T3" fmla="*/ 0 h 75"/>
                <a:gd name="T4" fmla="*/ 17 w 89"/>
                <a:gd name="T5" fmla="*/ 1 h 75"/>
                <a:gd name="T6" fmla="*/ 18 w 89"/>
                <a:gd name="T7" fmla="*/ 1 h 75"/>
                <a:gd name="T8" fmla="*/ 18 w 89"/>
                <a:gd name="T9" fmla="*/ 2 h 75"/>
                <a:gd name="T10" fmla="*/ 18 w 89"/>
                <a:gd name="T11" fmla="*/ 2 h 75"/>
                <a:gd name="T12" fmla="*/ 18 w 89"/>
                <a:gd name="T13" fmla="*/ 2 h 75"/>
                <a:gd name="T14" fmla="*/ 18 w 89"/>
                <a:gd name="T15" fmla="*/ 2 h 75"/>
                <a:gd name="T16" fmla="*/ 18 w 89"/>
                <a:gd name="T17" fmla="*/ 3 h 75"/>
                <a:gd name="T18" fmla="*/ 18 w 89"/>
                <a:gd name="T19" fmla="*/ 3 h 75"/>
                <a:gd name="T20" fmla="*/ 18 w 89"/>
                <a:gd name="T21" fmla="*/ 3 h 75"/>
                <a:gd name="T22" fmla="*/ 19 w 89"/>
                <a:gd name="T23" fmla="*/ 4 h 75"/>
                <a:gd name="T24" fmla="*/ 39 w 89"/>
                <a:gd name="T25" fmla="*/ 13 h 75"/>
                <a:gd name="T26" fmla="*/ 84 w 89"/>
                <a:gd name="T27" fmla="*/ 13 h 75"/>
                <a:gd name="T28" fmla="*/ 74 w 89"/>
                <a:gd name="T29" fmla="*/ 45 h 75"/>
                <a:gd name="T30" fmla="*/ 48 w 89"/>
                <a:gd name="T31" fmla="*/ 45 h 75"/>
                <a:gd name="T32" fmla="*/ 74 w 89"/>
                <a:gd name="T33" fmla="*/ 54 h 75"/>
                <a:gd name="T34" fmla="*/ 33 w 89"/>
                <a:gd name="T35" fmla="*/ 58 h 75"/>
                <a:gd name="T36" fmla="*/ 14 w 89"/>
                <a:gd name="T37" fmla="*/ 5 h 75"/>
                <a:gd name="T38" fmla="*/ 71 w 89"/>
                <a:gd name="T39" fmla="*/ 67 h 75"/>
                <a:gd name="T40" fmla="*/ 67 w 89"/>
                <a:gd name="T41" fmla="*/ 59 h 75"/>
                <a:gd name="T42" fmla="*/ 67 w 89"/>
                <a:gd name="T43" fmla="*/ 59 h 75"/>
                <a:gd name="T44" fmla="*/ 25 w 89"/>
                <a:gd name="T45" fmla="*/ 22 h 75"/>
                <a:gd name="T46" fmla="*/ 25 w 89"/>
                <a:gd name="T47" fmla="*/ 22 h 75"/>
                <a:gd name="T48" fmla="*/ 23 w 89"/>
                <a:gd name="T49" fmla="*/ 17 h 75"/>
                <a:gd name="T50" fmla="*/ 24 w 89"/>
                <a:gd name="T51" fmla="*/ 18 h 75"/>
                <a:gd name="T52" fmla="*/ 24 w 89"/>
                <a:gd name="T53" fmla="*/ 18 h 75"/>
                <a:gd name="T54" fmla="*/ 24 w 89"/>
                <a:gd name="T55" fmla="*/ 19 h 75"/>
                <a:gd name="T56" fmla="*/ 24 w 89"/>
                <a:gd name="T57" fmla="*/ 20 h 75"/>
                <a:gd name="T58" fmla="*/ 24 w 89"/>
                <a:gd name="T59" fmla="*/ 20 h 75"/>
                <a:gd name="T60" fmla="*/ 24 w 89"/>
                <a:gd name="T61" fmla="*/ 20 h 75"/>
                <a:gd name="T62" fmla="*/ 27 w 89"/>
                <a:gd name="T63" fmla="*/ 27 h 75"/>
                <a:gd name="T64" fmla="*/ 27 w 89"/>
                <a:gd name="T65" fmla="*/ 27 h 75"/>
                <a:gd name="T66" fmla="*/ 27 w 89"/>
                <a:gd name="T67" fmla="*/ 27 h 75"/>
                <a:gd name="T68" fmla="*/ 27 w 89"/>
                <a:gd name="T69" fmla="*/ 28 h 75"/>
                <a:gd name="T70" fmla="*/ 27 w 89"/>
                <a:gd name="T71" fmla="*/ 28 h 75"/>
                <a:gd name="T72" fmla="*/ 27 w 89"/>
                <a:gd name="T73" fmla="*/ 27 h 75"/>
                <a:gd name="T74" fmla="*/ 18 w 89"/>
                <a:gd name="T75" fmla="*/ 2 h 75"/>
                <a:gd name="T76" fmla="*/ 18 w 89"/>
                <a:gd name="T77" fmla="*/ 2 h 75"/>
                <a:gd name="T78" fmla="*/ 18 w 89"/>
                <a:gd name="T79" fmla="*/ 4 h 75"/>
                <a:gd name="T80" fmla="*/ 35 w 89"/>
                <a:gd name="T81" fmla="*/ 67 h 75"/>
                <a:gd name="T82" fmla="*/ 39 w 89"/>
                <a:gd name="T83" fmla="*/ 75 h 75"/>
                <a:gd name="T84" fmla="*/ 58 w 89"/>
                <a:gd name="T85" fmla="*/ 41 h 75"/>
                <a:gd name="T86" fmla="*/ 63 w 89"/>
                <a:gd name="T87" fmla="*/ 41 h 75"/>
                <a:gd name="T88" fmla="*/ 63 w 89"/>
                <a:gd name="T89" fmla="*/ 41 h 75"/>
                <a:gd name="T90" fmla="*/ 25 w 89"/>
                <a:gd name="T91" fmla="*/ 21 h 75"/>
                <a:gd name="T92" fmla="*/ 25 w 89"/>
                <a:gd name="T93" fmla="*/ 21 h 75"/>
                <a:gd name="T94" fmla="*/ 25 w 89"/>
                <a:gd name="T95" fmla="*/ 22 h 75"/>
                <a:gd name="T96" fmla="*/ 61 w 89"/>
                <a:gd name="T97" fmla="*/ 22 h 75"/>
                <a:gd name="T98" fmla="*/ 46 w 89"/>
                <a:gd name="T99" fmla="*/ 31 h 75"/>
                <a:gd name="T100" fmla="*/ 64 w 89"/>
                <a:gd name="T101" fmla="*/ 31 h 75"/>
                <a:gd name="T102" fmla="*/ 64 w 89"/>
                <a:gd name="T103" fmla="*/ 31 h 75"/>
                <a:gd name="T104" fmla="*/ 81 w 89"/>
                <a:gd name="T10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75">
                  <a:moveTo>
                    <a:pt x="32" y="41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3" y="37"/>
                    <a:pt x="42" y="36"/>
                  </a:cubicBezTo>
                  <a:cubicBezTo>
                    <a:pt x="38" y="36"/>
                    <a:pt x="34" y="36"/>
                    <a:pt x="30" y="36"/>
                  </a:cubicBezTo>
                  <a:cubicBezTo>
                    <a:pt x="31" y="37"/>
                    <a:pt x="31" y="39"/>
                    <a:pt x="32" y="41"/>
                  </a:cubicBezTo>
                  <a:close/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20" y="8"/>
                    <a:pt x="21" y="10"/>
                    <a:pt x="22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5" y="24"/>
                    <a:pt x="81" y="34"/>
                    <a:pt x="77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8"/>
                    <a:pt x="35" y="51"/>
                    <a:pt x="36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2" y="54"/>
                    <a:pt x="30" y="50"/>
                    <a:pt x="29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4" y="32"/>
                    <a:pt x="19" y="18"/>
                    <a:pt x="1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7" y="63"/>
                  </a:moveTo>
                  <a:cubicBezTo>
                    <a:pt x="69" y="63"/>
                    <a:pt x="71" y="65"/>
                    <a:pt x="71" y="67"/>
                  </a:cubicBezTo>
                  <a:cubicBezTo>
                    <a:pt x="71" y="69"/>
                    <a:pt x="69" y="70"/>
                    <a:pt x="67" y="70"/>
                  </a:cubicBezTo>
                  <a:cubicBezTo>
                    <a:pt x="65" y="70"/>
                    <a:pt x="63" y="69"/>
                    <a:pt x="63" y="67"/>
                  </a:cubicBezTo>
                  <a:cubicBezTo>
                    <a:pt x="63" y="65"/>
                    <a:pt x="65" y="63"/>
                    <a:pt x="67" y="63"/>
                  </a:cubicBezTo>
                  <a:close/>
                  <a:moveTo>
                    <a:pt x="67" y="59"/>
                  </a:moveTo>
                  <a:cubicBezTo>
                    <a:pt x="71" y="59"/>
                    <a:pt x="75" y="62"/>
                    <a:pt x="75" y="67"/>
                  </a:cubicBezTo>
                  <a:cubicBezTo>
                    <a:pt x="75" y="71"/>
                    <a:pt x="71" y="75"/>
                    <a:pt x="67" y="75"/>
                  </a:cubicBezTo>
                  <a:cubicBezTo>
                    <a:pt x="63" y="75"/>
                    <a:pt x="59" y="71"/>
                    <a:pt x="59" y="67"/>
                  </a:cubicBezTo>
                  <a:cubicBezTo>
                    <a:pt x="59" y="62"/>
                    <a:pt x="63" y="59"/>
                    <a:pt x="67" y="59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0" y="22"/>
                    <a:pt x="35" y="22"/>
                    <a:pt x="40" y="22"/>
                  </a:cubicBezTo>
                  <a:cubicBezTo>
                    <a:pt x="40" y="21"/>
                    <a:pt x="40" y="19"/>
                    <a:pt x="40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9"/>
                    <a:pt x="28" y="30"/>
                    <a:pt x="28" y="31"/>
                  </a:cubicBezTo>
                  <a:cubicBezTo>
                    <a:pt x="33" y="31"/>
                    <a:pt x="37" y="31"/>
                    <a:pt x="42" y="31"/>
                  </a:cubicBezTo>
                  <a:cubicBezTo>
                    <a:pt x="41" y="30"/>
                    <a:pt x="41" y="28"/>
                    <a:pt x="41" y="27"/>
                  </a:cubicBezTo>
                  <a:cubicBezTo>
                    <a:pt x="36" y="27"/>
                    <a:pt x="31" y="27"/>
                    <a:pt x="27" y="27"/>
                  </a:cubicBezTo>
                  <a:close/>
                  <a:moveTo>
                    <a:pt x="17" y="0"/>
                  </a:moveTo>
                  <a:cubicBezTo>
                    <a:pt x="17" y="0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4"/>
                  </a:moveTo>
                  <a:cubicBezTo>
                    <a:pt x="18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39" y="63"/>
                  </a:moveTo>
                  <a:cubicBezTo>
                    <a:pt x="41" y="63"/>
                    <a:pt x="42" y="65"/>
                    <a:pt x="42" y="67"/>
                  </a:cubicBezTo>
                  <a:cubicBezTo>
                    <a:pt x="42" y="69"/>
                    <a:pt x="41" y="70"/>
                    <a:pt x="39" y="70"/>
                  </a:cubicBezTo>
                  <a:cubicBezTo>
                    <a:pt x="37" y="70"/>
                    <a:pt x="35" y="69"/>
                    <a:pt x="35" y="67"/>
                  </a:cubicBezTo>
                  <a:cubicBezTo>
                    <a:pt x="35" y="65"/>
                    <a:pt x="37" y="63"/>
                    <a:pt x="39" y="63"/>
                  </a:cubicBezTo>
                  <a:close/>
                  <a:moveTo>
                    <a:pt x="39" y="59"/>
                  </a:moveTo>
                  <a:cubicBezTo>
                    <a:pt x="43" y="59"/>
                    <a:pt x="46" y="62"/>
                    <a:pt x="46" y="67"/>
                  </a:cubicBezTo>
                  <a:cubicBezTo>
                    <a:pt x="46" y="71"/>
                    <a:pt x="43" y="75"/>
                    <a:pt x="39" y="75"/>
                  </a:cubicBezTo>
                  <a:cubicBezTo>
                    <a:pt x="34" y="75"/>
                    <a:pt x="31" y="71"/>
                    <a:pt x="31" y="67"/>
                  </a:cubicBezTo>
                  <a:cubicBezTo>
                    <a:pt x="31" y="62"/>
                    <a:pt x="34" y="59"/>
                    <a:pt x="39" y="59"/>
                  </a:cubicBezTo>
                  <a:close/>
                  <a:moveTo>
                    <a:pt x="47" y="41"/>
                  </a:moveTo>
                  <a:cubicBezTo>
                    <a:pt x="58" y="41"/>
                    <a:pt x="58" y="41"/>
                    <a:pt x="58" y="41"/>
                  </a:cubicBezTo>
                  <a:cubicBezTo>
                    <a:pt x="58" y="39"/>
                    <a:pt x="59" y="37"/>
                    <a:pt x="59" y="36"/>
                  </a:cubicBezTo>
                  <a:cubicBezTo>
                    <a:pt x="55" y="36"/>
                    <a:pt x="51" y="36"/>
                    <a:pt x="47" y="36"/>
                  </a:cubicBezTo>
                  <a:cubicBezTo>
                    <a:pt x="47" y="37"/>
                    <a:pt x="47" y="39"/>
                    <a:pt x="47" y="41"/>
                  </a:cubicBezTo>
                  <a:close/>
                  <a:moveTo>
                    <a:pt x="63" y="41"/>
                  </a:moveTo>
                  <a:cubicBezTo>
                    <a:pt x="74" y="41"/>
                    <a:pt x="74" y="41"/>
                    <a:pt x="74" y="41"/>
                  </a:cubicBezTo>
                  <a:cubicBezTo>
                    <a:pt x="75" y="39"/>
                    <a:pt x="75" y="37"/>
                    <a:pt x="76" y="36"/>
                  </a:cubicBezTo>
                  <a:cubicBezTo>
                    <a:pt x="72" y="36"/>
                    <a:pt x="68" y="36"/>
                    <a:pt x="63" y="36"/>
                  </a:cubicBezTo>
                  <a:cubicBezTo>
                    <a:pt x="63" y="37"/>
                    <a:pt x="63" y="39"/>
                    <a:pt x="63" y="41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44" y="17"/>
                  </a:moveTo>
                  <a:cubicBezTo>
                    <a:pt x="44" y="19"/>
                    <a:pt x="45" y="21"/>
                    <a:pt x="45" y="22"/>
                  </a:cubicBezTo>
                  <a:cubicBezTo>
                    <a:pt x="50" y="22"/>
                    <a:pt x="55" y="22"/>
                    <a:pt x="61" y="22"/>
                  </a:cubicBezTo>
                  <a:cubicBezTo>
                    <a:pt x="61" y="21"/>
                    <a:pt x="61" y="19"/>
                    <a:pt x="61" y="17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46" y="27"/>
                  </a:moveTo>
                  <a:cubicBezTo>
                    <a:pt x="46" y="28"/>
                    <a:pt x="46" y="30"/>
                    <a:pt x="46" y="31"/>
                  </a:cubicBezTo>
                  <a:cubicBezTo>
                    <a:pt x="51" y="31"/>
                    <a:pt x="55" y="31"/>
                    <a:pt x="59" y="31"/>
                  </a:cubicBezTo>
                  <a:cubicBezTo>
                    <a:pt x="60" y="30"/>
                    <a:pt x="60" y="28"/>
                    <a:pt x="60" y="27"/>
                  </a:cubicBezTo>
                  <a:cubicBezTo>
                    <a:pt x="55" y="27"/>
                    <a:pt x="50" y="27"/>
                    <a:pt x="46" y="27"/>
                  </a:cubicBezTo>
                  <a:close/>
                  <a:moveTo>
                    <a:pt x="64" y="31"/>
                  </a:moveTo>
                  <a:cubicBezTo>
                    <a:pt x="64" y="30"/>
                    <a:pt x="64" y="28"/>
                    <a:pt x="65" y="27"/>
                  </a:cubicBezTo>
                  <a:cubicBezTo>
                    <a:pt x="70" y="27"/>
                    <a:pt x="74" y="27"/>
                    <a:pt x="79" y="27"/>
                  </a:cubicBezTo>
                  <a:cubicBezTo>
                    <a:pt x="78" y="28"/>
                    <a:pt x="78" y="30"/>
                    <a:pt x="77" y="31"/>
                  </a:cubicBezTo>
                  <a:cubicBezTo>
                    <a:pt x="73" y="31"/>
                    <a:pt x="69" y="31"/>
                    <a:pt x="64" y="31"/>
                  </a:cubicBezTo>
                  <a:close/>
                  <a:moveTo>
                    <a:pt x="65" y="22"/>
                  </a:moveTo>
                  <a:cubicBezTo>
                    <a:pt x="65" y="21"/>
                    <a:pt x="66" y="19"/>
                    <a:pt x="66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9"/>
                    <a:pt x="81" y="21"/>
                    <a:pt x="81" y="22"/>
                  </a:cubicBezTo>
                  <a:cubicBezTo>
                    <a:pt x="76" y="22"/>
                    <a:pt x="71" y="22"/>
                    <a:pt x="65" y="22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7"/>
            <p:cNvSpPr>
              <a:spLocks/>
            </p:cNvSpPr>
            <p:nvPr/>
          </p:nvSpPr>
          <p:spPr bwMode="auto">
            <a:xfrm>
              <a:off x="6897688" y="2303463"/>
              <a:ext cx="561975" cy="255588"/>
            </a:xfrm>
            <a:custGeom>
              <a:avLst/>
              <a:gdLst>
                <a:gd name="T0" fmla="*/ 0 w 75"/>
                <a:gd name="T1" fmla="*/ 16 h 34"/>
                <a:gd name="T2" fmla="*/ 7 w 75"/>
                <a:gd name="T3" fmla="*/ 5 h 34"/>
                <a:gd name="T4" fmla="*/ 25 w 75"/>
                <a:gd name="T5" fmla="*/ 0 h 34"/>
                <a:gd name="T6" fmla="*/ 37 w 75"/>
                <a:gd name="T7" fmla="*/ 21 h 34"/>
                <a:gd name="T8" fmla="*/ 50 w 75"/>
                <a:gd name="T9" fmla="*/ 0 h 34"/>
                <a:gd name="T10" fmla="*/ 67 w 75"/>
                <a:gd name="T11" fmla="*/ 5 h 34"/>
                <a:gd name="T12" fmla="*/ 75 w 75"/>
                <a:gd name="T13" fmla="*/ 16 h 34"/>
                <a:gd name="T14" fmla="*/ 75 w 75"/>
                <a:gd name="T15" fmla="*/ 34 h 34"/>
                <a:gd name="T16" fmla="*/ 37 w 75"/>
                <a:gd name="T17" fmla="*/ 34 h 34"/>
                <a:gd name="T18" fmla="*/ 0 w 75"/>
                <a:gd name="T19" fmla="*/ 34 h 34"/>
                <a:gd name="T20" fmla="*/ 0 w 75"/>
                <a:gd name="T21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34">
                  <a:moveTo>
                    <a:pt x="0" y="16"/>
                  </a:moveTo>
                  <a:cubicBezTo>
                    <a:pt x="0" y="11"/>
                    <a:pt x="2" y="7"/>
                    <a:pt x="7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72" y="7"/>
                    <a:pt x="75" y="11"/>
                    <a:pt x="75" y="16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8"/>
            <p:cNvSpPr>
              <a:spLocks/>
            </p:cNvSpPr>
            <p:nvPr/>
          </p:nvSpPr>
          <p:spPr bwMode="auto">
            <a:xfrm>
              <a:off x="7046913" y="1995488"/>
              <a:ext cx="263525" cy="307975"/>
            </a:xfrm>
            <a:custGeom>
              <a:avLst/>
              <a:gdLst>
                <a:gd name="T0" fmla="*/ 17 w 35"/>
                <a:gd name="T1" fmla="*/ 41 h 41"/>
                <a:gd name="T2" fmla="*/ 5 w 35"/>
                <a:gd name="T3" fmla="*/ 32 h 41"/>
                <a:gd name="T4" fmla="*/ 1 w 35"/>
                <a:gd name="T5" fmla="*/ 12 h 41"/>
                <a:gd name="T6" fmla="*/ 17 w 35"/>
                <a:gd name="T7" fmla="*/ 0 h 41"/>
                <a:gd name="T8" fmla="*/ 33 w 35"/>
                <a:gd name="T9" fmla="*/ 12 h 41"/>
                <a:gd name="T10" fmla="*/ 29 w 35"/>
                <a:gd name="T11" fmla="*/ 32 h 41"/>
                <a:gd name="T12" fmla="*/ 17 w 35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17" y="41"/>
                  </a:moveTo>
                  <a:cubicBezTo>
                    <a:pt x="12" y="41"/>
                    <a:pt x="8" y="37"/>
                    <a:pt x="5" y="32"/>
                  </a:cubicBezTo>
                  <a:cubicBezTo>
                    <a:pt x="1" y="26"/>
                    <a:pt x="0" y="18"/>
                    <a:pt x="1" y="12"/>
                  </a:cubicBezTo>
                  <a:cubicBezTo>
                    <a:pt x="3" y="5"/>
                    <a:pt x="8" y="0"/>
                    <a:pt x="17" y="0"/>
                  </a:cubicBezTo>
                  <a:cubicBezTo>
                    <a:pt x="26" y="0"/>
                    <a:pt x="31" y="5"/>
                    <a:pt x="33" y="12"/>
                  </a:cubicBezTo>
                  <a:cubicBezTo>
                    <a:pt x="35" y="18"/>
                    <a:pt x="33" y="26"/>
                    <a:pt x="29" y="32"/>
                  </a:cubicBezTo>
                  <a:cubicBezTo>
                    <a:pt x="26" y="37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9"/>
            <p:cNvSpPr>
              <a:spLocks/>
            </p:cNvSpPr>
            <p:nvPr/>
          </p:nvSpPr>
          <p:spPr bwMode="auto">
            <a:xfrm>
              <a:off x="7264400" y="2438400"/>
              <a:ext cx="112713" cy="76200"/>
            </a:xfrm>
            <a:custGeom>
              <a:avLst/>
              <a:gdLst>
                <a:gd name="T0" fmla="*/ 2 w 15"/>
                <a:gd name="T1" fmla="*/ 0 h 10"/>
                <a:gd name="T2" fmla="*/ 14 w 15"/>
                <a:gd name="T3" fmla="*/ 0 h 10"/>
                <a:gd name="T4" fmla="*/ 15 w 15"/>
                <a:gd name="T5" fmla="*/ 2 h 10"/>
                <a:gd name="T6" fmla="*/ 15 w 15"/>
                <a:gd name="T7" fmla="*/ 8 h 10"/>
                <a:gd name="T8" fmla="*/ 14 w 15"/>
                <a:gd name="T9" fmla="*/ 10 h 10"/>
                <a:gd name="T10" fmla="*/ 2 w 15"/>
                <a:gd name="T11" fmla="*/ 10 h 10"/>
                <a:gd name="T12" fmla="*/ 0 w 15"/>
                <a:gd name="T13" fmla="*/ 8 h 10"/>
                <a:gd name="T14" fmla="*/ 0 w 15"/>
                <a:gd name="T15" fmla="*/ 2 h 10"/>
                <a:gd name="T16" fmla="*/ 2 w 15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文本框 83"/>
            <p:cNvSpPr txBox="1"/>
            <p:nvPr/>
          </p:nvSpPr>
          <p:spPr>
            <a:xfrm>
              <a:off x="4434621" y="3094832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节点开放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33" name="文本框 57"/>
            <p:cNvSpPr txBox="1"/>
            <p:nvPr/>
          </p:nvSpPr>
          <p:spPr>
            <a:xfrm>
              <a:off x="6368264" y="3094832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设计互动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34" name="文本框 59"/>
            <p:cNvSpPr txBox="1"/>
            <p:nvPr/>
          </p:nvSpPr>
          <p:spPr>
            <a:xfrm>
              <a:off x="8301907" y="3094832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扩散口碑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35" name="文本框 60"/>
            <p:cNvSpPr txBox="1"/>
            <p:nvPr/>
          </p:nvSpPr>
          <p:spPr>
            <a:xfrm>
              <a:off x="4373563" y="3890593"/>
              <a:ext cx="1727200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 smtClean="0">
                  <a:solidFill>
                    <a:schemeClr val="bg1"/>
                  </a:solidFill>
                </a:rPr>
                <a:t>基于功能需求开放节点</a:t>
              </a:r>
              <a:endParaRPr lang="en-US" altLang="zh-CN" dirty="0" smtClean="0">
                <a:solidFill>
                  <a:schemeClr val="bg1"/>
                </a:solidFill>
              </a:endParaRP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 smtClean="0">
                  <a:solidFill>
                    <a:schemeClr val="bg1"/>
                  </a:solidFill>
                </a:rPr>
                <a:t>企业与用户均获益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6" name="文本框 61"/>
            <p:cNvSpPr txBox="1"/>
            <p:nvPr/>
          </p:nvSpPr>
          <p:spPr>
            <a:xfrm>
              <a:off x="6310313" y="3890593"/>
              <a:ext cx="1678908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 smtClean="0">
                  <a:solidFill>
                    <a:schemeClr val="bg1"/>
                  </a:solidFill>
                </a:rPr>
                <a:t>简单、获益、有趣、真实</a:t>
              </a:r>
              <a:endParaRPr lang="en-US" altLang="zh-CN" dirty="0" smtClean="0">
                <a:solidFill>
                  <a:schemeClr val="bg1"/>
                </a:solidFill>
              </a:endParaRP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 smtClean="0">
                  <a:solidFill>
                    <a:schemeClr val="bg1"/>
                  </a:solidFill>
                </a:rPr>
                <a:t>互动方式持续改进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7" name="文本框 62"/>
            <p:cNvSpPr txBox="1"/>
            <p:nvPr/>
          </p:nvSpPr>
          <p:spPr>
            <a:xfrm>
              <a:off x="8248650" y="3890593"/>
              <a:ext cx="1727200" cy="2086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n"/>
              </a:pPr>
              <a:r>
                <a:rPr lang="zh-CN" altLang="en-US" smtClean="0">
                  <a:solidFill>
                    <a:schemeClr val="bg1"/>
                  </a:solidFill>
                </a:rPr>
                <a:t>种子用户先行</a:t>
              </a:r>
              <a:endParaRPr lang="en-US" altLang="zh-CN" dirty="0" smtClean="0">
                <a:solidFill>
                  <a:schemeClr val="bg1"/>
                </a:solidFill>
              </a:endParaRP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 smtClean="0">
                  <a:solidFill>
                    <a:schemeClr val="bg1"/>
                  </a:solidFill>
                </a:rPr>
                <a:t>内部扩散机制</a:t>
              </a:r>
              <a:endParaRPr lang="en-US" altLang="zh-CN" dirty="0" smtClean="0">
                <a:solidFill>
                  <a:schemeClr val="bg1"/>
                </a:solidFill>
              </a:endParaRP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 smtClean="0">
                  <a:solidFill>
                    <a:schemeClr val="bg1"/>
                  </a:solidFill>
                </a:rPr>
                <a:t>官方关键公告深度扩散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38" name="圆角矩形 137"/>
          <p:cNvSpPr/>
          <p:nvPr/>
        </p:nvSpPr>
        <p:spPr>
          <a:xfrm>
            <a:off x="481263" y="309861"/>
            <a:ext cx="1725701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9" name="圆角矩形 138"/>
          <p:cNvSpPr/>
          <p:nvPr/>
        </p:nvSpPr>
        <p:spPr>
          <a:xfrm>
            <a:off x="2323766" y="309861"/>
            <a:ext cx="6029659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三三</a:t>
            </a:r>
            <a:r>
              <a:rPr lang="zh-CN" altLang="en-US" sz="28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法则：三个战略</a:t>
            </a:r>
            <a:r>
              <a:rPr lang="en-US" altLang="zh-CN" sz="28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&amp;</a:t>
            </a:r>
            <a:r>
              <a:rPr lang="zh-CN" altLang="en-US" sz="28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三个战术</a:t>
            </a:r>
            <a:endParaRPr lang="zh-CN" altLang="en-US" sz="28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56281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prstClr val="white"/>
                </a:solidFill>
              </a:rPr>
              <a:t>其他类型 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04900" y="1682750"/>
            <a:ext cx="9982201" cy="3492500"/>
            <a:chOff x="1571625" y="1892084"/>
            <a:chExt cx="9982201" cy="3492500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1816100" y="5079784"/>
              <a:ext cx="9521825" cy="117475"/>
            </a:xfrm>
            <a:custGeom>
              <a:avLst/>
              <a:gdLst>
                <a:gd name="T0" fmla="*/ 0 w 5998"/>
                <a:gd name="T1" fmla="*/ 0 h 74"/>
                <a:gd name="T2" fmla="*/ 5998 w 5998"/>
                <a:gd name="T3" fmla="*/ 0 h 74"/>
                <a:gd name="T4" fmla="*/ 5998 w 5998"/>
                <a:gd name="T5" fmla="*/ 74 h 74"/>
                <a:gd name="T6" fmla="*/ 0 w 5998"/>
                <a:gd name="T7" fmla="*/ 74 h 74"/>
                <a:gd name="T8" fmla="*/ 0 w 5998"/>
                <a:gd name="T9" fmla="*/ 0 h 74"/>
                <a:gd name="T10" fmla="*/ 0 w 5998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98" h="74">
                  <a:moveTo>
                    <a:pt x="0" y="0"/>
                  </a:moveTo>
                  <a:lnTo>
                    <a:pt x="5998" y="0"/>
                  </a:lnTo>
                  <a:lnTo>
                    <a:pt x="5998" y="74"/>
                  </a:lnTo>
                  <a:lnTo>
                    <a:pt x="0" y="7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1571625" y="4892459"/>
              <a:ext cx="488950" cy="492125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7"/>
            <p:cNvSpPr>
              <a:spLocks noChangeArrowheads="1"/>
            </p:cNvSpPr>
            <p:nvPr/>
          </p:nvSpPr>
          <p:spPr bwMode="auto">
            <a:xfrm>
              <a:off x="1677988" y="4990884"/>
              <a:ext cx="284163" cy="285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Oval 8"/>
            <p:cNvSpPr>
              <a:spLocks noChangeArrowheads="1"/>
            </p:cNvSpPr>
            <p:nvPr/>
          </p:nvSpPr>
          <p:spPr bwMode="auto">
            <a:xfrm>
              <a:off x="1717675" y="5040097"/>
              <a:ext cx="195263" cy="196850"/>
            </a:xfrm>
            <a:prstGeom prst="ellipse">
              <a:avLst/>
            </a:prstGeom>
            <a:solidFill>
              <a:srgbClr val="74A7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Oval 9"/>
            <p:cNvSpPr>
              <a:spLocks noChangeArrowheads="1"/>
            </p:cNvSpPr>
            <p:nvPr/>
          </p:nvSpPr>
          <p:spPr bwMode="auto">
            <a:xfrm>
              <a:off x="3155950" y="4892459"/>
              <a:ext cx="488950" cy="492125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Oval 10"/>
            <p:cNvSpPr>
              <a:spLocks noChangeArrowheads="1"/>
            </p:cNvSpPr>
            <p:nvPr/>
          </p:nvSpPr>
          <p:spPr bwMode="auto">
            <a:xfrm>
              <a:off x="3254375" y="4990884"/>
              <a:ext cx="293688" cy="285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Oval 11"/>
            <p:cNvSpPr>
              <a:spLocks noChangeArrowheads="1"/>
            </p:cNvSpPr>
            <p:nvPr/>
          </p:nvSpPr>
          <p:spPr bwMode="auto">
            <a:xfrm>
              <a:off x="3303588" y="5040097"/>
              <a:ext cx="195263" cy="196850"/>
            </a:xfrm>
            <a:prstGeom prst="ellipse">
              <a:avLst/>
            </a:prstGeom>
            <a:solidFill>
              <a:srgbClr val="CCB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12"/>
            <p:cNvSpPr>
              <a:spLocks noChangeArrowheads="1"/>
            </p:cNvSpPr>
            <p:nvPr/>
          </p:nvSpPr>
          <p:spPr bwMode="auto">
            <a:xfrm>
              <a:off x="4741863" y="4892459"/>
              <a:ext cx="488950" cy="492125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4840288" y="4990884"/>
              <a:ext cx="282575" cy="285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14"/>
            <p:cNvSpPr>
              <a:spLocks noChangeArrowheads="1"/>
            </p:cNvSpPr>
            <p:nvPr/>
          </p:nvSpPr>
          <p:spPr bwMode="auto">
            <a:xfrm>
              <a:off x="4887913" y="5040097"/>
              <a:ext cx="187325" cy="196850"/>
            </a:xfrm>
            <a:prstGeom prst="ellipse">
              <a:avLst/>
            </a:prstGeom>
            <a:solidFill>
              <a:srgbClr val="EA5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Oval 15"/>
            <p:cNvSpPr>
              <a:spLocks noChangeArrowheads="1"/>
            </p:cNvSpPr>
            <p:nvPr/>
          </p:nvSpPr>
          <p:spPr bwMode="auto">
            <a:xfrm>
              <a:off x="6316663" y="4892459"/>
              <a:ext cx="490538" cy="492125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6424613" y="4990884"/>
              <a:ext cx="284163" cy="285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17"/>
            <p:cNvSpPr>
              <a:spLocks noChangeArrowheads="1"/>
            </p:cNvSpPr>
            <p:nvPr/>
          </p:nvSpPr>
          <p:spPr bwMode="auto">
            <a:xfrm>
              <a:off x="6464300" y="5040097"/>
              <a:ext cx="195263" cy="196850"/>
            </a:xfrm>
            <a:prstGeom prst="ellipse">
              <a:avLst/>
            </a:prstGeom>
            <a:solidFill>
              <a:srgbClr val="7B6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18"/>
            <p:cNvSpPr>
              <a:spLocks noChangeArrowheads="1"/>
            </p:cNvSpPr>
            <p:nvPr/>
          </p:nvSpPr>
          <p:spPr bwMode="auto">
            <a:xfrm>
              <a:off x="7902575" y="4892459"/>
              <a:ext cx="488950" cy="492125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19"/>
            <p:cNvSpPr>
              <a:spLocks noChangeArrowheads="1"/>
            </p:cNvSpPr>
            <p:nvPr/>
          </p:nvSpPr>
          <p:spPr bwMode="auto">
            <a:xfrm>
              <a:off x="8001000" y="4990884"/>
              <a:ext cx="284163" cy="285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20"/>
            <p:cNvSpPr>
              <a:spLocks noChangeArrowheads="1"/>
            </p:cNvSpPr>
            <p:nvPr/>
          </p:nvSpPr>
          <p:spPr bwMode="auto">
            <a:xfrm>
              <a:off x="8050213" y="5040097"/>
              <a:ext cx="195263" cy="196850"/>
            </a:xfrm>
            <a:prstGeom prst="ellipse">
              <a:avLst/>
            </a:prstGeom>
            <a:solidFill>
              <a:srgbClr val="74A7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Oval 21"/>
            <p:cNvSpPr>
              <a:spLocks noChangeArrowheads="1"/>
            </p:cNvSpPr>
            <p:nvPr/>
          </p:nvSpPr>
          <p:spPr bwMode="auto">
            <a:xfrm>
              <a:off x="9478963" y="4892459"/>
              <a:ext cx="488950" cy="492125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Oval 22"/>
            <p:cNvSpPr>
              <a:spLocks noChangeArrowheads="1"/>
            </p:cNvSpPr>
            <p:nvPr/>
          </p:nvSpPr>
          <p:spPr bwMode="auto">
            <a:xfrm>
              <a:off x="9585325" y="4990884"/>
              <a:ext cx="284163" cy="285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Oval 23"/>
            <p:cNvSpPr>
              <a:spLocks noChangeArrowheads="1"/>
            </p:cNvSpPr>
            <p:nvPr/>
          </p:nvSpPr>
          <p:spPr bwMode="auto">
            <a:xfrm>
              <a:off x="9625013" y="5040097"/>
              <a:ext cx="195263" cy="196850"/>
            </a:xfrm>
            <a:prstGeom prst="ellipse">
              <a:avLst/>
            </a:prstGeom>
            <a:solidFill>
              <a:srgbClr val="EA5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Oval 24"/>
            <p:cNvSpPr>
              <a:spLocks noChangeArrowheads="1"/>
            </p:cNvSpPr>
            <p:nvPr/>
          </p:nvSpPr>
          <p:spPr bwMode="auto">
            <a:xfrm>
              <a:off x="11063288" y="4892459"/>
              <a:ext cx="490538" cy="492125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Oval 25"/>
            <p:cNvSpPr>
              <a:spLocks noChangeArrowheads="1"/>
            </p:cNvSpPr>
            <p:nvPr/>
          </p:nvSpPr>
          <p:spPr bwMode="auto">
            <a:xfrm>
              <a:off x="11161713" y="4990884"/>
              <a:ext cx="284163" cy="285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Oval 26"/>
            <p:cNvSpPr>
              <a:spLocks noChangeArrowheads="1"/>
            </p:cNvSpPr>
            <p:nvPr/>
          </p:nvSpPr>
          <p:spPr bwMode="auto">
            <a:xfrm>
              <a:off x="11210925" y="5040097"/>
              <a:ext cx="195263" cy="196850"/>
            </a:xfrm>
            <a:prstGeom prst="ellipse">
              <a:avLst/>
            </a:prstGeom>
            <a:solidFill>
              <a:srgbClr val="7B6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27"/>
            <p:cNvSpPr>
              <a:spLocks/>
            </p:cNvSpPr>
            <p:nvPr/>
          </p:nvSpPr>
          <p:spPr bwMode="auto">
            <a:xfrm>
              <a:off x="2039938" y="3347822"/>
              <a:ext cx="2701925" cy="1033463"/>
            </a:xfrm>
            <a:custGeom>
              <a:avLst/>
              <a:gdLst>
                <a:gd name="T0" fmla="*/ 0 w 1702"/>
                <a:gd name="T1" fmla="*/ 651 h 651"/>
                <a:gd name="T2" fmla="*/ 1702 w 1702"/>
                <a:gd name="T3" fmla="*/ 651 h 651"/>
                <a:gd name="T4" fmla="*/ 1702 w 1702"/>
                <a:gd name="T5" fmla="*/ 0 h 651"/>
                <a:gd name="T6" fmla="*/ 0 w 1702"/>
                <a:gd name="T7" fmla="*/ 0 h 651"/>
                <a:gd name="T8" fmla="*/ 0 w 1702"/>
                <a:gd name="T9" fmla="*/ 651 h 651"/>
                <a:gd name="T10" fmla="*/ 0 w 1702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2" h="651">
                  <a:moveTo>
                    <a:pt x="0" y="651"/>
                  </a:moveTo>
                  <a:lnTo>
                    <a:pt x="1702" y="651"/>
                  </a:lnTo>
                  <a:lnTo>
                    <a:pt x="1702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CCB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28"/>
            <p:cNvSpPr>
              <a:spLocks/>
            </p:cNvSpPr>
            <p:nvPr/>
          </p:nvSpPr>
          <p:spPr bwMode="auto">
            <a:xfrm>
              <a:off x="9693275" y="3809784"/>
              <a:ext cx="58738" cy="1328738"/>
            </a:xfrm>
            <a:custGeom>
              <a:avLst/>
              <a:gdLst>
                <a:gd name="T0" fmla="*/ 37 w 37"/>
                <a:gd name="T1" fmla="*/ 837 h 837"/>
                <a:gd name="T2" fmla="*/ 0 w 37"/>
                <a:gd name="T3" fmla="*/ 837 h 837"/>
                <a:gd name="T4" fmla="*/ 0 w 37"/>
                <a:gd name="T5" fmla="*/ 0 h 837"/>
                <a:gd name="T6" fmla="*/ 37 w 37"/>
                <a:gd name="T7" fmla="*/ 0 h 837"/>
                <a:gd name="T8" fmla="*/ 37 w 37"/>
                <a:gd name="T9" fmla="*/ 837 h 837"/>
                <a:gd name="T10" fmla="*/ 37 w 37"/>
                <a:gd name="T11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37">
                  <a:moveTo>
                    <a:pt x="37" y="837"/>
                  </a:moveTo>
                  <a:lnTo>
                    <a:pt x="0" y="837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837"/>
                  </a:lnTo>
                  <a:lnTo>
                    <a:pt x="37" y="837"/>
                  </a:lnTo>
                  <a:close/>
                </a:path>
              </a:pathLst>
            </a:custGeom>
            <a:solidFill>
              <a:srgbClr val="EA5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29"/>
            <p:cNvSpPr>
              <a:spLocks/>
            </p:cNvSpPr>
            <p:nvPr/>
          </p:nvSpPr>
          <p:spPr bwMode="auto">
            <a:xfrm>
              <a:off x="8353425" y="3347822"/>
              <a:ext cx="2709863" cy="1033463"/>
            </a:xfrm>
            <a:custGeom>
              <a:avLst/>
              <a:gdLst>
                <a:gd name="T0" fmla="*/ 0 w 1707"/>
                <a:gd name="T1" fmla="*/ 651 h 651"/>
                <a:gd name="T2" fmla="*/ 1707 w 1707"/>
                <a:gd name="T3" fmla="*/ 651 h 651"/>
                <a:gd name="T4" fmla="*/ 1707 w 1707"/>
                <a:gd name="T5" fmla="*/ 0 h 651"/>
                <a:gd name="T6" fmla="*/ 0 w 1707"/>
                <a:gd name="T7" fmla="*/ 0 h 651"/>
                <a:gd name="T8" fmla="*/ 0 w 1707"/>
                <a:gd name="T9" fmla="*/ 651 h 651"/>
                <a:gd name="T10" fmla="*/ 0 w 1707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1">
                  <a:moveTo>
                    <a:pt x="0" y="651"/>
                  </a:moveTo>
                  <a:lnTo>
                    <a:pt x="1707" y="651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EA5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30"/>
            <p:cNvSpPr>
              <a:spLocks/>
            </p:cNvSpPr>
            <p:nvPr/>
          </p:nvSpPr>
          <p:spPr bwMode="auto">
            <a:xfrm>
              <a:off x="5211763" y="3347822"/>
              <a:ext cx="2700338" cy="1033463"/>
            </a:xfrm>
            <a:custGeom>
              <a:avLst/>
              <a:gdLst>
                <a:gd name="T0" fmla="*/ 0 w 1701"/>
                <a:gd name="T1" fmla="*/ 651 h 651"/>
                <a:gd name="T2" fmla="*/ 1701 w 1701"/>
                <a:gd name="T3" fmla="*/ 651 h 651"/>
                <a:gd name="T4" fmla="*/ 1701 w 1701"/>
                <a:gd name="T5" fmla="*/ 0 h 651"/>
                <a:gd name="T6" fmla="*/ 0 w 1701"/>
                <a:gd name="T7" fmla="*/ 0 h 651"/>
                <a:gd name="T8" fmla="*/ 0 w 1701"/>
                <a:gd name="T9" fmla="*/ 651 h 651"/>
                <a:gd name="T10" fmla="*/ 0 w 1701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1" h="651">
                  <a:moveTo>
                    <a:pt x="0" y="651"/>
                  </a:moveTo>
                  <a:lnTo>
                    <a:pt x="1701" y="651"/>
                  </a:lnTo>
                  <a:lnTo>
                    <a:pt x="1701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solidFill>
              <a:srgbClr val="7B6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32"/>
            <p:cNvSpPr>
              <a:spLocks/>
            </p:cNvSpPr>
            <p:nvPr/>
          </p:nvSpPr>
          <p:spPr bwMode="auto">
            <a:xfrm>
              <a:off x="7932738" y="1892084"/>
              <a:ext cx="2709863" cy="1042988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rgbClr val="74A7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33"/>
            <p:cNvSpPr>
              <a:spLocks/>
            </p:cNvSpPr>
            <p:nvPr/>
          </p:nvSpPr>
          <p:spPr bwMode="auto">
            <a:xfrm>
              <a:off x="4760913" y="1892084"/>
              <a:ext cx="2711450" cy="1042988"/>
            </a:xfrm>
            <a:custGeom>
              <a:avLst/>
              <a:gdLst>
                <a:gd name="T0" fmla="*/ 0 w 1708"/>
                <a:gd name="T1" fmla="*/ 657 h 657"/>
                <a:gd name="T2" fmla="*/ 1708 w 1708"/>
                <a:gd name="T3" fmla="*/ 657 h 657"/>
                <a:gd name="T4" fmla="*/ 1708 w 1708"/>
                <a:gd name="T5" fmla="*/ 0 h 657"/>
                <a:gd name="T6" fmla="*/ 0 w 1708"/>
                <a:gd name="T7" fmla="*/ 0 h 657"/>
                <a:gd name="T8" fmla="*/ 0 w 1708"/>
                <a:gd name="T9" fmla="*/ 657 h 657"/>
                <a:gd name="T10" fmla="*/ 0 w 1708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657">
                  <a:moveTo>
                    <a:pt x="0" y="657"/>
                  </a:moveTo>
                  <a:lnTo>
                    <a:pt x="1708" y="657"/>
                  </a:lnTo>
                  <a:lnTo>
                    <a:pt x="1708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rgbClr val="EA5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34"/>
            <p:cNvSpPr>
              <a:spLocks/>
            </p:cNvSpPr>
            <p:nvPr/>
          </p:nvSpPr>
          <p:spPr bwMode="auto">
            <a:xfrm>
              <a:off x="8118475" y="2630272"/>
              <a:ext cx="58738" cy="2508250"/>
            </a:xfrm>
            <a:custGeom>
              <a:avLst/>
              <a:gdLst>
                <a:gd name="T0" fmla="*/ 37 w 37"/>
                <a:gd name="T1" fmla="*/ 1580 h 1580"/>
                <a:gd name="T2" fmla="*/ 0 w 37"/>
                <a:gd name="T3" fmla="*/ 1580 h 1580"/>
                <a:gd name="T4" fmla="*/ 0 w 37"/>
                <a:gd name="T5" fmla="*/ 0 h 1580"/>
                <a:gd name="T6" fmla="*/ 37 w 37"/>
                <a:gd name="T7" fmla="*/ 0 h 1580"/>
                <a:gd name="T8" fmla="*/ 37 w 37"/>
                <a:gd name="T9" fmla="*/ 1580 h 1580"/>
                <a:gd name="T10" fmla="*/ 37 w 37"/>
                <a:gd name="T11" fmla="*/ 1580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580">
                  <a:moveTo>
                    <a:pt x="37" y="1580"/>
                  </a:moveTo>
                  <a:lnTo>
                    <a:pt x="0" y="158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580"/>
                  </a:lnTo>
                  <a:lnTo>
                    <a:pt x="37" y="1580"/>
                  </a:lnTo>
                  <a:close/>
                </a:path>
              </a:pathLst>
            </a:custGeom>
            <a:solidFill>
              <a:srgbClr val="74A7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35"/>
            <p:cNvSpPr>
              <a:spLocks/>
            </p:cNvSpPr>
            <p:nvPr/>
          </p:nvSpPr>
          <p:spPr bwMode="auto">
            <a:xfrm>
              <a:off x="6532563" y="3809784"/>
              <a:ext cx="58738" cy="1328738"/>
            </a:xfrm>
            <a:custGeom>
              <a:avLst/>
              <a:gdLst>
                <a:gd name="T0" fmla="*/ 37 w 37"/>
                <a:gd name="T1" fmla="*/ 837 h 837"/>
                <a:gd name="T2" fmla="*/ 0 w 37"/>
                <a:gd name="T3" fmla="*/ 837 h 837"/>
                <a:gd name="T4" fmla="*/ 0 w 37"/>
                <a:gd name="T5" fmla="*/ 0 h 837"/>
                <a:gd name="T6" fmla="*/ 37 w 37"/>
                <a:gd name="T7" fmla="*/ 0 h 837"/>
                <a:gd name="T8" fmla="*/ 37 w 37"/>
                <a:gd name="T9" fmla="*/ 837 h 837"/>
                <a:gd name="T10" fmla="*/ 37 w 37"/>
                <a:gd name="T11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37">
                  <a:moveTo>
                    <a:pt x="37" y="837"/>
                  </a:moveTo>
                  <a:lnTo>
                    <a:pt x="0" y="837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837"/>
                  </a:lnTo>
                  <a:lnTo>
                    <a:pt x="37" y="837"/>
                  </a:lnTo>
                  <a:close/>
                </a:path>
              </a:pathLst>
            </a:custGeom>
            <a:solidFill>
              <a:srgbClr val="7B6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36"/>
            <p:cNvSpPr>
              <a:spLocks/>
            </p:cNvSpPr>
            <p:nvPr/>
          </p:nvSpPr>
          <p:spPr bwMode="auto">
            <a:xfrm>
              <a:off x="4946650" y="2452472"/>
              <a:ext cx="69850" cy="2686050"/>
            </a:xfrm>
            <a:custGeom>
              <a:avLst/>
              <a:gdLst>
                <a:gd name="T0" fmla="*/ 44 w 44"/>
                <a:gd name="T1" fmla="*/ 1692 h 1692"/>
                <a:gd name="T2" fmla="*/ 0 w 44"/>
                <a:gd name="T3" fmla="*/ 1692 h 1692"/>
                <a:gd name="T4" fmla="*/ 0 w 44"/>
                <a:gd name="T5" fmla="*/ 0 h 1692"/>
                <a:gd name="T6" fmla="*/ 44 w 44"/>
                <a:gd name="T7" fmla="*/ 0 h 1692"/>
                <a:gd name="T8" fmla="*/ 44 w 44"/>
                <a:gd name="T9" fmla="*/ 1692 h 1692"/>
                <a:gd name="T10" fmla="*/ 44 w 44"/>
                <a:gd name="T11" fmla="*/ 1692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692">
                  <a:moveTo>
                    <a:pt x="44" y="1692"/>
                  </a:moveTo>
                  <a:lnTo>
                    <a:pt x="0" y="1692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1692"/>
                  </a:lnTo>
                  <a:lnTo>
                    <a:pt x="44" y="1692"/>
                  </a:lnTo>
                  <a:close/>
                </a:path>
              </a:pathLst>
            </a:custGeom>
            <a:solidFill>
              <a:srgbClr val="EA5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37"/>
            <p:cNvSpPr>
              <a:spLocks/>
            </p:cNvSpPr>
            <p:nvPr/>
          </p:nvSpPr>
          <p:spPr bwMode="auto">
            <a:xfrm>
              <a:off x="3371850" y="3455772"/>
              <a:ext cx="58738" cy="1682750"/>
            </a:xfrm>
            <a:custGeom>
              <a:avLst/>
              <a:gdLst>
                <a:gd name="T0" fmla="*/ 37 w 37"/>
                <a:gd name="T1" fmla="*/ 1060 h 1060"/>
                <a:gd name="T2" fmla="*/ 0 w 37"/>
                <a:gd name="T3" fmla="*/ 1060 h 1060"/>
                <a:gd name="T4" fmla="*/ 0 w 37"/>
                <a:gd name="T5" fmla="*/ 0 h 1060"/>
                <a:gd name="T6" fmla="*/ 37 w 37"/>
                <a:gd name="T7" fmla="*/ 0 h 1060"/>
                <a:gd name="T8" fmla="*/ 37 w 37"/>
                <a:gd name="T9" fmla="*/ 1060 h 1060"/>
                <a:gd name="T10" fmla="*/ 37 w 37"/>
                <a:gd name="T11" fmla="*/ 106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060">
                  <a:moveTo>
                    <a:pt x="37" y="1060"/>
                  </a:moveTo>
                  <a:lnTo>
                    <a:pt x="0" y="106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060"/>
                  </a:lnTo>
                  <a:lnTo>
                    <a:pt x="37" y="1060"/>
                  </a:lnTo>
                  <a:close/>
                </a:path>
              </a:pathLst>
            </a:custGeom>
            <a:solidFill>
              <a:srgbClr val="CCB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4910139" y="2098821"/>
              <a:ext cx="23669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产品篇</a:t>
              </a:r>
              <a:endParaRPr lang="zh-CN" altLang="en-US" sz="4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8079243" y="2098821"/>
              <a:ext cx="23669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新媒体篇</a:t>
              </a:r>
              <a:endParaRPr lang="zh-CN" altLang="en-US" sz="4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2206964" y="3556931"/>
              <a:ext cx="23669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设计篇</a:t>
              </a:r>
              <a:endParaRPr lang="en-US" altLang="zh-CN" sz="4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5399428" y="3556931"/>
              <a:ext cx="23669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品牌篇</a:t>
              </a:r>
              <a:endParaRPr lang="zh-CN" altLang="en-US" sz="4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8568532" y="3556931"/>
              <a:ext cx="23669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服务篇</a:t>
              </a:r>
              <a:endParaRPr lang="zh-CN" altLang="en-US" sz="4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481263" y="309861"/>
            <a:ext cx="1725701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2323766" y="309861"/>
            <a:ext cx="6029659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三三</a:t>
            </a:r>
            <a:r>
              <a:rPr lang="zh-CN" altLang="en-US" sz="28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法则：三个战略</a:t>
            </a:r>
            <a:r>
              <a:rPr lang="en-US" altLang="zh-CN" sz="28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&amp;</a:t>
            </a:r>
            <a:r>
              <a:rPr lang="zh-CN" altLang="en-US" sz="2800" dirty="0" smtClean="0">
                <a:solidFill>
                  <a:prstClr val="white"/>
                </a:solidFill>
                <a:latin typeface="微软雅黑" panose="020B0503020204020204" pitchFamily="34" charset="-122"/>
                <a:cs typeface="Arial Unicode MS" panose="020B0604020202020204" pitchFamily="34" charset="-122"/>
              </a:rPr>
              <a:t>三个战术</a:t>
            </a:r>
            <a:endParaRPr lang="zh-CN" altLang="en-US" sz="28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0832" y="5369369"/>
            <a:ext cx="9142133" cy="943595"/>
            <a:chOff x="1441933" y="5982654"/>
            <a:chExt cx="9142133" cy="943595"/>
          </a:xfrm>
        </p:grpSpPr>
        <p:sp>
          <p:nvSpPr>
            <p:cNvPr id="88" name="文本框 87"/>
            <p:cNvSpPr txBox="1"/>
            <p:nvPr/>
          </p:nvSpPr>
          <p:spPr>
            <a:xfrm>
              <a:off x="1441933" y="598265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Impact" panose="020B0806030902050204" pitchFamily="34" charset="0"/>
                </a:rPr>
                <a:t>市场需求</a:t>
              </a:r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3028242" y="598265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Impact" panose="020B0806030902050204" pitchFamily="34" charset="0"/>
                </a:rPr>
                <a:t>产品设计</a:t>
              </a:r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4614551" y="598265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Impact" panose="020B0806030902050204" pitchFamily="34" charset="0"/>
                </a:rPr>
                <a:t>开发测试</a:t>
              </a:r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6200860" y="598265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Impact" panose="020B0806030902050204" pitchFamily="34" charset="0"/>
                </a:rPr>
                <a:t>产品推广</a:t>
              </a:r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7787169" y="598265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Impact" panose="020B0806030902050204" pitchFamily="34" charset="0"/>
                </a:rPr>
                <a:t>产品销售</a:t>
              </a:r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9373478" y="598265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Impact" panose="020B0806030902050204" pitchFamily="34" charset="0"/>
                </a:rPr>
                <a:t>售后服务</a:t>
              </a:r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endParaRPr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2005" y="6368626"/>
              <a:ext cx="512144" cy="418563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6338" y="6462758"/>
              <a:ext cx="512144" cy="418563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6320" y="6397070"/>
              <a:ext cx="512144" cy="418563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2011" y="6370975"/>
              <a:ext cx="512144" cy="418563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49506" y="6507686"/>
              <a:ext cx="512144" cy="4185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97495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rgbClr val="00B05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rgbClr val="00B05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rgbClr val="00B05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8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rgbClr val="00B05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9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2820</TotalTime>
  <Words>458</Words>
  <Application>Microsoft Office PowerPoint</Application>
  <PresentationFormat>自定义</PresentationFormat>
  <Paragraphs>124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12</vt:i4>
      </vt:variant>
    </vt:vector>
  </HeadingPairs>
  <TitlesOfParts>
    <vt:vector size="34" baseType="lpstr">
      <vt:lpstr>Arial</vt:lpstr>
      <vt:lpstr>宋体</vt:lpstr>
      <vt:lpstr>方正超粗黑简体</vt:lpstr>
      <vt:lpstr>方正清刻本悦宋简体</vt:lpstr>
      <vt:lpstr>Wingdings</vt:lpstr>
      <vt:lpstr>Impact</vt:lpstr>
      <vt:lpstr>Segoe UI Black</vt:lpstr>
      <vt:lpstr>Arial Unicode MS</vt:lpstr>
      <vt:lpstr>Swis721 BlkCn BT</vt:lpstr>
      <vt:lpstr>Calibri</vt:lpstr>
      <vt:lpstr>Tahoma</vt:lpstr>
      <vt:lpstr>Calibri Light</vt:lpstr>
      <vt:lpstr>微软雅黑</vt:lpstr>
      <vt:lpstr>方正兰亭纤黑_GBK</vt:lpstr>
      <vt:lpstr>Aharoni</vt:lpstr>
      <vt:lpstr>方正兰亭细黑_GBK</vt:lpstr>
      <vt:lpstr>Agency FB</vt:lpstr>
      <vt:lpstr>Office 主题</vt:lpstr>
      <vt:lpstr>1_Office 主题</vt:lpstr>
      <vt:lpstr>7_Office 主题</vt:lpstr>
      <vt:lpstr>8_Office 主题</vt:lpstr>
      <vt:lpstr>9_Office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mycomputer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269</cp:revision>
  <dcterms:created xsi:type="dcterms:W3CDTF">2014-08-16T15:18:14Z</dcterms:created>
  <dcterms:modified xsi:type="dcterms:W3CDTF">2015-07-11T08:57:49Z</dcterms:modified>
</cp:coreProperties>
</file>