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Lst>
  <p:sldSz cx="9144000" cy="5143500" type="screen16x9"/>
  <p:notesSz cx="6858000" cy="9144000"/>
  <p:embeddedFontLst>
    <p:embeddedFont>
      <p:font typeface="Calibri" pitchFamily="34" charset="0"/>
      <p:regular r:id="rId39"/>
      <p:bold r:id="rId40"/>
      <p:italic r:id="rId41"/>
      <p:boldItalic r:id="rId42"/>
    </p:embeddedFont>
    <p:embeddedFont>
      <p:font typeface="DFGothic-EB" charset="-128"/>
      <p:regular r:id="rId43"/>
    </p:embeddedFont>
    <p:embeddedFont>
      <p:font typeface="微软雅黑" pitchFamily="34" charset="-122"/>
      <p:regular r:id="rId44"/>
      <p:bold r:id="rId45"/>
    </p:embeddedFont>
  </p:embeddedFontLst>
  <p:custDataLst>
    <p:tags r:id="rId46"/>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p:scale>
          <a:sx n="148" d="100"/>
          <a:sy n="148" d="100"/>
        </p:scale>
        <p:origin x="-108" y="-72"/>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7030A0"/>
              </a:solidFill>
              <a:ln>
                <a:noFill/>
              </a:ln>
              <a:effectLst/>
              <a:sp3d/>
            </c:spPr>
          </c:dPt>
          <c:dPt>
            <c:idx val="1"/>
            <c:invertIfNegative val="0"/>
            <c:bubble3D val="0"/>
            <c:spPr>
              <a:solidFill>
                <a:srgbClr val="7030A0"/>
              </a:solidFill>
              <a:ln>
                <a:noFill/>
              </a:ln>
              <a:effectLst/>
              <a:sp3d/>
            </c:spPr>
          </c:dPt>
          <c:dPt>
            <c:idx val="2"/>
            <c:invertIfNegative val="0"/>
            <c:bubble3D val="0"/>
            <c:spPr>
              <a:solidFill>
                <a:srgbClr val="7030A0"/>
              </a:solidFill>
              <a:ln>
                <a:noFill/>
              </a:ln>
              <a:effectLst/>
              <a:sp3d/>
            </c:spPr>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rgbClr val="A568D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209073152"/>
        <c:axId val="33781952"/>
        <c:axId val="0"/>
      </c:bar3DChart>
      <c:catAx>
        <c:axId val="209073152"/>
        <c:scaling>
          <c:orientation val="minMax"/>
        </c:scaling>
        <c:delete val="1"/>
        <c:axPos val="b"/>
        <c:numFmt formatCode="General" sourceLinked="1"/>
        <c:majorTickMark val="none"/>
        <c:minorTickMark val="none"/>
        <c:tickLblPos val="nextTo"/>
        <c:crossAx val="33781952"/>
        <c:crosses val="autoZero"/>
        <c:auto val="1"/>
        <c:lblAlgn val="ctr"/>
        <c:lblOffset val="100"/>
        <c:noMultiLvlLbl val="0"/>
      </c:catAx>
      <c:valAx>
        <c:axId val="33781952"/>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209073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2016-03-27</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5432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588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362679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67347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469669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248352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71416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873883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0" name="TextBox 59"/>
          <p:cNvSpPr txBox="1"/>
          <p:nvPr/>
        </p:nvSpPr>
        <p:spPr>
          <a:xfrm>
            <a:off x="4134394" y="2337830"/>
            <a:ext cx="3815468" cy="461665"/>
          </a:xfrm>
          <a:prstGeom prst="rect">
            <a:avLst/>
          </a:prstGeom>
          <a:noFill/>
        </p:spPr>
        <p:txBody>
          <a:bodyPr wrap="none" rtlCol="0">
            <a:spAutoFit/>
          </a:bodyPr>
          <a:lstStyle/>
          <a:p>
            <a:r>
              <a:rPr lang="en-US" altLang="zh-CN" sz="2400" dirty="0" smtClean="0">
                <a:solidFill>
                  <a:schemeClr val="bg1">
                    <a:lumMod val="65000"/>
                  </a:schemeClr>
                </a:solidFill>
                <a:latin typeface="+mj-ea"/>
                <a:ea typeface="+mj-ea"/>
              </a:rPr>
              <a:t>BUSINESS POWERPOINT</a:t>
            </a:r>
            <a:endParaRPr lang="en-US" altLang="zh-CN" sz="2400" dirty="0">
              <a:solidFill>
                <a:schemeClr val="bg1">
                  <a:lumMod val="65000"/>
                </a:schemeClr>
              </a:solidFill>
              <a:latin typeface="+mj-ea"/>
              <a:ea typeface="+mj-ea"/>
            </a:endParaRP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rgbClr val="7030A0"/>
                </a:solidFill>
                <a:latin typeface="+mj-ea"/>
                <a:ea typeface="+mj-ea"/>
              </a:rPr>
              <a:t>2016</a:t>
            </a:r>
            <a:endParaRPr lang="zh-CN" altLang="en-US" sz="8000" b="1" spc="-300" dirty="0">
              <a:solidFill>
                <a:srgbClr val="7030A0"/>
              </a:solidFill>
              <a:latin typeface="+mj-ea"/>
              <a:ea typeface="+mj-ea"/>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smtClean="0">
                <a:solidFill>
                  <a:srgbClr val="7030A0"/>
                </a:solidFill>
                <a:latin typeface="+mj-ea"/>
                <a:ea typeface="+mj-ea"/>
              </a:rPr>
              <a:t>工作报告总结</a:t>
            </a:r>
            <a:endParaRPr lang="zh-CN" altLang="en-US" sz="4400" b="1" dirty="0">
              <a:solidFill>
                <a:srgbClr val="7030A0"/>
              </a:solidFill>
              <a:latin typeface="+mj-ea"/>
              <a:ea typeface="+mj-ea"/>
            </a:endParaRP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a:t>
            </a:r>
            <a:r>
              <a:rPr lang="en-US" altLang="zh-CN" sz="900" dirty="0" smtClean="0">
                <a:solidFill>
                  <a:schemeClr val="bg1">
                    <a:lumMod val="65000"/>
                  </a:schemeClr>
                </a:solidFill>
                <a:latin typeface="微软雅黑" pitchFamily="34" charset="-122"/>
                <a:ea typeface="微软雅黑" pitchFamily="34" charset="-122"/>
              </a:rPr>
              <a:t>paste in this box, and select only </a:t>
            </a:r>
          </a:p>
          <a:p>
            <a:r>
              <a:rPr lang="en-US" altLang="zh-CN" sz="900" dirty="0" smtClean="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smtClean="0">
                <a:solidFill>
                  <a:schemeClr val="bg1">
                    <a:lumMod val="65000"/>
                  </a:schemeClr>
                </a:solidFill>
                <a:latin typeface="微软雅黑" pitchFamily="34" charset="-122"/>
                <a:ea typeface="微软雅黑" pitchFamily="34" charset="-122"/>
              </a:rPr>
              <a:t>this box, and select only the text.</a:t>
            </a:r>
            <a:endParaRPr lang="en-US" altLang="zh-CN" sz="900" dirty="0">
              <a:solidFill>
                <a:schemeClr val="bg1">
                  <a:lumMod val="65000"/>
                </a:schemeClr>
              </a:solidFill>
              <a:latin typeface="微软雅黑" pitchFamily="34" charset="-122"/>
              <a:ea typeface="微软雅黑" pitchFamily="34" charset="-122"/>
            </a:endParaRP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工作完成情况</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工作完成概述</a:t>
            </a:r>
            <a:endParaRPr lang="zh-CN" altLang="en-US" dirty="0"/>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7030A0"/>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rgbClr val="7030A0"/>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23" name="Group 18"/>
          <p:cNvGrpSpPr/>
          <p:nvPr/>
        </p:nvGrpSpPr>
        <p:grpSpPr>
          <a:xfrm>
            <a:off x="7429035" y="3182144"/>
            <a:ext cx="312268" cy="312268"/>
            <a:chOff x="6350" y="4763"/>
            <a:chExt cx="492125" cy="492125"/>
          </a:xfrm>
          <a:solidFill>
            <a:srgbClr val="7030A0"/>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重点任务完成</a:t>
            </a:r>
            <a:endParaRPr lang="zh-CN" altLang="en-US" dirty="0"/>
          </a:p>
        </p:txBody>
      </p:sp>
      <p:sp>
        <p:nvSpPr>
          <p:cNvPr id="3"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9954CC"/>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954CC"/>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9954CC"/>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34" name="TextBox 3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工作完成阶段</a:t>
            </a:r>
            <a:endParaRPr lang="zh-CN" altLang="en-US" dirty="0"/>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阶段一</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阶段二</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阶段三</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阶段四</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阶段五</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7030A0"/>
                </a:solidFill>
                <a:latin typeface="微软雅黑" pitchFamily="34" charset="-122"/>
                <a:ea typeface="微软雅黑" pitchFamily="34" charset="-122"/>
                <a:sym typeface="Arial" pitchFamily="34" charset="0"/>
              </a:rPr>
              <a:t>阶段六</a:t>
            </a:r>
            <a:endParaRPr lang="zh-CN" altLang="en-US" sz="1500" b="0" dirty="0">
              <a:solidFill>
                <a:srgbClr val="7030A0"/>
              </a:solidFill>
              <a:latin typeface="微软雅黑" pitchFamily="34" charset="-122"/>
              <a:ea typeface="微软雅黑" pitchFamily="34" charset="-122"/>
              <a:sym typeface="Arial" pitchFamily="34" charset="0"/>
            </a:endParaRP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工作完成比例</a:t>
            </a:r>
            <a:endParaRPr lang="zh-CN" altLang="en-US" dirty="0"/>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smtClean="0"/>
              <a:t>月计划完成</a:t>
            </a:r>
            <a:endParaRPr lang="zh-CN" altLang="en-US" dirty="0"/>
          </a:p>
        </p:txBody>
      </p:sp>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9" name="圆角矩形 8"/>
              <p:cNvSpPr/>
              <p:nvPr/>
            </p:nvSpPr>
            <p:spPr bwMode="auto">
              <a:xfrm>
                <a:off x="2675090" y="5620577"/>
                <a:ext cx="1896899" cy="727516"/>
              </a:xfrm>
              <a:prstGeom prst="roundRect">
                <a:avLst>
                  <a:gd name="adj" fmla="val 10568"/>
                </a:avLst>
              </a:pr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一月份</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15" name="圆角矩形 14"/>
              <p:cNvSpPr/>
              <p:nvPr/>
            </p:nvSpPr>
            <p:spPr bwMode="auto">
              <a:xfrm>
                <a:off x="2675090" y="5620577"/>
                <a:ext cx="1896899" cy="727516"/>
              </a:xfrm>
              <a:prstGeom prst="roundRect">
                <a:avLst>
                  <a:gd name="adj" fmla="val 10568"/>
                </a:avLst>
              </a:prstGeom>
              <a:solidFill>
                <a:srgbClr val="9954CC"/>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二月份</a:t>
              </a:r>
              <a:endParaRPr lang="en-US" altLang="zh-CN" sz="1400" dirty="0">
                <a:solidFill>
                  <a:srgbClr val="F8F8F8"/>
                </a:solidFill>
                <a:latin typeface="+mj-ea"/>
                <a:ea typeface="+mj-ea"/>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2" name="圆角矩形 21"/>
              <p:cNvSpPr/>
              <p:nvPr/>
            </p:nvSpPr>
            <p:spPr bwMode="auto">
              <a:xfrm>
                <a:off x="2675090" y="5620577"/>
                <a:ext cx="1896899" cy="727516"/>
              </a:xfrm>
              <a:prstGeom prst="roundRect">
                <a:avLst>
                  <a:gd name="adj" fmla="val 10568"/>
                </a:avLst>
              </a:pr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三月份</a:t>
              </a: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9" name="圆角矩形 28"/>
              <p:cNvSpPr/>
              <p:nvPr/>
            </p:nvSpPr>
            <p:spPr bwMode="auto">
              <a:xfrm>
                <a:off x="2675090" y="5620577"/>
                <a:ext cx="1896899" cy="727516"/>
              </a:xfrm>
              <a:prstGeom prst="roundRect">
                <a:avLst>
                  <a:gd name="adj" fmla="val 10568"/>
                </a:avLst>
              </a:prstGeom>
              <a:solidFill>
                <a:srgbClr val="9954CC"/>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四月份</a:t>
              </a: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添加标题文字内容</a:t>
            </a: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完成项目展示</a:t>
            </a:r>
            <a:endParaRPr lang="zh-CN" altLang="en-US" dirty="0"/>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工作完成季度</a:t>
            </a:r>
            <a:endParaRPr lang="zh-CN" altLang="en-US" dirty="0"/>
          </a:p>
        </p:txBody>
      </p:sp>
      <p:sp>
        <p:nvSpPr>
          <p:cNvPr id="40" name="TextBox 3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41" name="TextBox 4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42" name="TextBox 4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43" name="TextBox 4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6" name="矩形 45"/>
            <p:cNvSpPr/>
            <p:nvPr/>
          </p:nvSpPr>
          <p:spPr>
            <a:xfrm>
              <a:off x="9889504" y="3063800"/>
              <a:ext cx="2376556"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7" name="矩形 46"/>
            <p:cNvSpPr/>
            <p:nvPr/>
          </p:nvSpPr>
          <p:spPr>
            <a:xfrm>
              <a:off x="8156001" y="3899089"/>
              <a:ext cx="155541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763824" y="3899089"/>
              <a:ext cx="2199274"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5998" y="4671503"/>
              <a:ext cx="1174131"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381625" y="4671501"/>
              <a:ext cx="1660158"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5" y="5378253"/>
              <a:ext cx="81024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2" name="矩形 51"/>
            <p:cNvSpPr/>
            <p:nvPr/>
          </p:nvSpPr>
          <p:spPr>
            <a:xfrm>
              <a:off x="9018774" y="5378259"/>
              <a:ext cx="1145643"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6"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2"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8"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4"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84" name="组合 83"/>
          <p:cNvGrpSpPr/>
          <p:nvPr/>
        </p:nvGrpSpPr>
        <p:grpSpPr>
          <a:xfrm>
            <a:off x="1357015" y="1277991"/>
            <a:ext cx="2184598" cy="789703"/>
            <a:chOff x="6084168" y="1274556"/>
            <a:chExt cx="2317853" cy="814392"/>
          </a:xfrm>
        </p:grpSpPr>
        <p:sp>
          <p:nvSpPr>
            <p:cNvPr id="85" name="TextBox 8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86" name="TextBox 8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rgbClr val="9954CC">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成果展示及问题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重点项目展示</a:t>
            </a:r>
            <a:endParaRPr lang="zh-CN" altLang="en-US" dirty="0"/>
          </a:p>
        </p:txBody>
      </p:sp>
      <p:pic>
        <p:nvPicPr>
          <p:cNvPr id="40" name="Picture 1"/>
          <p:cNvPicPr>
            <a:picLocks noChangeAspect="1"/>
          </p:cNvPicPr>
          <p:nvPr/>
        </p:nvPicPr>
        <p:blipFill>
          <a:blip r:embed="rId3">
            <a:duotone>
              <a:prstClr val="black"/>
              <a:srgbClr val="A568D2">
                <a:tint val="45000"/>
                <a:satMod val="400000"/>
              </a:srgbClr>
            </a:duotone>
            <a:extLst>
              <a:ext uri="{BEBA8EAE-BF5A-486C-A8C5-ECC9F3942E4B}">
                <a14:imgProps xmlns:a14="http://schemas.microsoft.com/office/drawing/2010/main">
                  <a14:imgLayer r:embed="rId4">
                    <a14:imgEffect>
                      <a14:sharpenSoften amount="25000"/>
                    </a14:imgEffect>
                    <a14:imgEffect>
                      <a14:colorTemperature colorTemp="6525"/>
                    </a14:imgEffect>
                    <a14:imgEffect>
                      <a14:saturation sat="10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rgbClr val="7030A0"/>
          </a:solidFill>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rgbClr val="7030A0"/>
                </a:solidFill>
                <a:effectLst/>
                <a:uLnTx/>
                <a:uFillTx/>
                <a:latin typeface="微软雅黑"/>
                <a:ea typeface="微软雅黑"/>
              </a:rPr>
              <a:t>项目分析</a:t>
            </a:r>
            <a:endParaRPr kumimoji="0" lang="zh-CN" altLang="en-US" b="0" i="0" u="none" strike="noStrike" kern="0" cap="none" spc="0" normalizeH="0" baseline="0" noProof="0" dirty="0">
              <a:ln>
                <a:noFill/>
              </a:ln>
              <a:solidFill>
                <a:srgbClr val="7030A0"/>
              </a:solidFill>
              <a:effectLst/>
              <a:uLnTx/>
              <a:uFillTx/>
              <a:latin typeface="微软雅黑"/>
              <a:ea typeface="微软雅黑"/>
            </a:endParaRP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smtClean="0">
                <a:solidFill>
                  <a:schemeClr val="bg1"/>
                </a:solidFill>
                <a:latin typeface="+mj-ea"/>
                <a:ea typeface="+mj-ea"/>
                <a:sym typeface="Arial" pitchFamily="34" charset="0"/>
              </a:rPr>
              <a:t>P</a:t>
            </a:r>
            <a:r>
              <a:rPr lang="en-US" sz="2400" dirty="0" smtClean="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目 录</a:t>
            </a:r>
            <a:endParaRPr kumimoji="0" lang="zh-CN" altLang="en-US" sz="3200" b="0" i="0" u="none" strike="noStrike" kern="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endParaRP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smtClean="0">
                <a:solidFill>
                  <a:srgbClr val="7030A0"/>
                </a:solidFill>
                <a:latin typeface="Arial"/>
                <a:ea typeface="微软雅黑"/>
              </a:rPr>
              <a:t>CATALOG</a:t>
            </a:r>
            <a:endParaRPr kumimoji="0" lang="zh-CN" altLang="en-US" sz="1000" b="0" i="0" u="none" strike="noStrike" kern="0" cap="none" spc="0" normalizeH="0" baseline="0" noProof="0" dirty="0">
              <a:ln>
                <a:noFill/>
              </a:ln>
              <a:solidFill>
                <a:srgbClr val="7030A0"/>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工作执行过程</a:t>
            </a:r>
            <a:endParaRPr lang="zh-CN" altLang="en-US" dirty="0"/>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第一阶段</a:t>
              </a:r>
              <a:endParaRPr lang="zh-CN" altLang="en-US" sz="1500" b="1" dirty="0">
                <a:solidFill>
                  <a:srgbClr val="7030A0"/>
                </a:solidFill>
                <a:latin typeface="微软雅黑" pitchFamily="34" charset="-122"/>
                <a:ea typeface="微软雅黑" pitchFamily="34" charset="-122"/>
              </a:endParaRP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第二阶段</a:t>
              </a:r>
              <a:endParaRPr lang="zh-CN" altLang="en-US" sz="1500" b="1" dirty="0">
                <a:solidFill>
                  <a:srgbClr val="9954CC"/>
                </a:solidFill>
                <a:latin typeface="微软雅黑" pitchFamily="34" charset="-122"/>
                <a:ea typeface="微软雅黑" pitchFamily="34" charset="-122"/>
              </a:endParaRP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第三阶段</a:t>
              </a:r>
              <a:endParaRPr lang="zh-CN" altLang="en-US" sz="1500" b="1" dirty="0">
                <a:solidFill>
                  <a:srgbClr val="7030A0"/>
                </a:solidFill>
                <a:latin typeface="微软雅黑" pitchFamily="34" charset="-122"/>
                <a:ea typeface="微软雅黑" pitchFamily="34" charset="-122"/>
              </a:endParaRP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第四阶段</a:t>
              </a:r>
              <a:endParaRPr lang="zh-CN" altLang="en-US" sz="1500" b="1" dirty="0">
                <a:solidFill>
                  <a:srgbClr val="9954CC"/>
                </a:solidFill>
                <a:latin typeface="微软雅黑" pitchFamily="34" charset="-122"/>
                <a:ea typeface="微软雅黑" pitchFamily="34" charset="-122"/>
              </a:endParaRPr>
            </a:p>
          </p:txBody>
        </p:sp>
      </p:grpSp>
      <p:sp>
        <p:nvSpPr>
          <p:cNvPr id="52" name="椭圆 51"/>
          <p:cNvSpPr/>
          <p:nvPr/>
        </p:nvSpPr>
        <p:spPr>
          <a:xfrm>
            <a:off x="824277" y="1347614"/>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工作存在问题</a:t>
            </a:r>
            <a:endParaRPr lang="zh-CN" altLang="en-US" dirty="0"/>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0"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3"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6"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9"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48" name="TextBox 4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工作解决方法</a:t>
            </a:r>
            <a:endParaRPr lang="zh-CN" altLang="en-US" dirty="0"/>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rgbClr val="7030A0"/>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smtClean="0">
                <a:solidFill>
                  <a:srgbClr val="7030A0"/>
                </a:solidFill>
                <a:latin typeface="微软雅黑" pitchFamily="34" charset="-122"/>
                <a:ea typeface="微软雅黑" pitchFamily="34" charset="-122"/>
              </a:rPr>
              <a:t>解决方法策略</a:t>
            </a:r>
            <a:endParaRPr lang="zh-CN" altLang="en-US" sz="2000" b="0" dirty="0">
              <a:solidFill>
                <a:srgbClr val="7030A0"/>
              </a:solidFill>
              <a:latin typeface="微软雅黑" pitchFamily="34" charset="-122"/>
              <a:ea typeface="微软雅黑" pitchFamily="34" charset="-122"/>
            </a:endParaRP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95589" y="2057095"/>
              <a:ext cx="714907" cy="714907"/>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300210" y="2060330"/>
              <a:ext cx="707701" cy="707701"/>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项目成果展示</a:t>
            </a:r>
            <a:endParaRPr lang="zh-CN" altLang="en-US" dirty="0"/>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年度收益增长</a:t>
            </a:r>
            <a:endParaRPr lang="zh-CN" altLang="en-US" dirty="0"/>
          </a:p>
        </p:txBody>
      </p:sp>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26" name="矩形 25"/>
          <p:cNvSpPr/>
          <p:nvPr/>
        </p:nvSpPr>
        <p:spPr>
          <a:xfrm>
            <a:off x="1943680" y="1789588"/>
            <a:ext cx="577560" cy="2301852"/>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7" name="矩形 26"/>
          <p:cNvSpPr/>
          <p:nvPr/>
        </p:nvSpPr>
        <p:spPr>
          <a:xfrm>
            <a:off x="1943680" y="1950648"/>
            <a:ext cx="577560" cy="2140793"/>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8" name="矩形 27"/>
          <p:cNvSpPr/>
          <p:nvPr/>
        </p:nvSpPr>
        <p:spPr>
          <a:xfrm>
            <a:off x="2924756" y="2447260"/>
            <a:ext cx="577560" cy="1644179"/>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9" name="矩形 28"/>
          <p:cNvSpPr/>
          <p:nvPr/>
        </p:nvSpPr>
        <p:spPr>
          <a:xfrm>
            <a:off x="2924756" y="2714391"/>
            <a:ext cx="577560" cy="1377050"/>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0" name="矩形 29"/>
          <p:cNvSpPr/>
          <p:nvPr/>
        </p:nvSpPr>
        <p:spPr>
          <a:xfrm>
            <a:off x="3914620" y="2940513"/>
            <a:ext cx="577560" cy="1150926"/>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1" name="矩形 30"/>
          <p:cNvSpPr/>
          <p:nvPr/>
        </p:nvSpPr>
        <p:spPr>
          <a:xfrm>
            <a:off x="3914620" y="3372062"/>
            <a:ext cx="577560" cy="719378"/>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2" name="矩形 31"/>
          <p:cNvSpPr/>
          <p:nvPr/>
        </p:nvSpPr>
        <p:spPr>
          <a:xfrm>
            <a:off x="4909799" y="3104932"/>
            <a:ext cx="577560" cy="986508"/>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3" name="矩形 32"/>
          <p:cNvSpPr/>
          <p:nvPr/>
        </p:nvSpPr>
        <p:spPr>
          <a:xfrm>
            <a:off x="4909799" y="3319024"/>
            <a:ext cx="577560" cy="772415"/>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微软雅黑" pitchFamily="34" charset="-122"/>
                <a:ea typeface="微软雅黑" pitchFamily="34" charset="-122"/>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微软雅黑" pitchFamily="34" charset="-122"/>
                <a:ea typeface="微软雅黑" pitchFamily="34" charset="-122"/>
              </a:rPr>
              <a:t>18,500,000</a:t>
            </a:r>
            <a:endParaRPr lang="zh-CN" altLang="en-US" sz="2700" dirty="0">
              <a:solidFill>
                <a:schemeClr val="bg2"/>
              </a:solidFill>
              <a:latin typeface="微软雅黑" pitchFamily="34" charset="-122"/>
              <a:ea typeface="微软雅黑" pitchFamily="34" charset="-122"/>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微软雅黑" pitchFamily="34" charset="-122"/>
                <a:ea typeface="微软雅黑" pitchFamily="34" charset="-122"/>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4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350</a:t>
            </a:r>
            <a:r>
              <a:rPr lang="zh-CN" altLang="en-US" sz="1300" b="1" dirty="0">
                <a:solidFill>
                  <a:srgbClr val="7030A0"/>
                </a:solidFill>
                <a:latin typeface="微软雅黑" pitchFamily="34" charset="-122"/>
                <a:ea typeface="微软雅黑" pitchFamily="34" charset="-122"/>
              </a:rPr>
              <a:t>万</a:t>
            </a:r>
          </a:p>
        </p:txBody>
      </p:sp>
      <p:sp>
        <p:nvSpPr>
          <p:cNvPr id="4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500</a:t>
            </a:r>
            <a:r>
              <a:rPr lang="zh-CN" altLang="en-US" sz="1300" b="1" dirty="0">
                <a:solidFill>
                  <a:srgbClr val="7030A0"/>
                </a:solidFill>
                <a:latin typeface="微软雅黑" pitchFamily="34" charset="-122"/>
                <a:ea typeface="微软雅黑" pitchFamily="34" charset="-122"/>
              </a:rPr>
              <a:t>万</a:t>
            </a:r>
          </a:p>
        </p:txBody>
      </p:sp>
      <p:sp>
        <p:nvSpPr>
          <p:cNvPr id="4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300</a:t>
            </a:r>
            <a:r>
              <a:rPr lang="zh-CN" altLang="en-US" sz="1300" b="1" dirty="0">
                <a:solidFill>
                  <a:srgbClr val="7030A0"/>
                </a:solidFill>
                <a:latin typeface="微软雅黑" pitchFamily="34" charset="-122"/>
                <a:ea typeface="微软雅黑" pitchFamily="34" charset="-122"/>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48" name="矩形 47"/>
          <p:cNvSpPr/>
          <p:nvPr/>
        </p:nvSpPr>
        <p:spPr>
          <a:xfrm>
            <a:off x="6660852" y="3870035"/>
            <a:ext cx="342079" cy="16428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49" name="矩形 48"/>
          <p:cNvSpPr/>
          <p:nvPr/>
        </p:nvSpPr>
        <p:spPr>
          <a:xfrm>
            <a:off x="6660852" y="4167503"/>
            <a:ext cx="342079" cy="16428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5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700</a:t>
            </a:r>
            <a:r>
              <a:rPr lang="zh-CN" altLang="en-US" sz="1300" b="1" dirty="0">
                <a:solidFill>
                  <a:srgbClr val="7030A0"/>
                </a:solidFill>
                <a:latin typeface="微软雅黑" pitchFamily="34" charset="-122"/>
                <a:ea typeface="微软雅黑" pitchFamily="34" charset="-122"/>
              </a:rPr>
              <a:t>万</a:t>
            </a:r>
          </a:p>
        </p:txBody>
      </p:sp>
      <p:sp>
        <p:nvSpPr>
          <p:cNvPr id="51" name="TextBox 5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39172" y="1347614"/>
            <a:ext cx="92578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工作不足及提高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扩展销售</a:t>
            </a: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工作努力方向</a:t>
            </a:r>
            <a:endParaRPr lang="zh-CN" altLang="en-US" dirty="0"/>
          </a:p>
        </p:txBody>
      </p:sp>
      <p:sp>
        <p:nvSpPr>
          <p:cNvPr id="3" name="椭圆 2"/>
          <p:cNvSpPr/>
          <p:nvPr/>
        </p:nvSpPr>
        <p:spPr>
          <a:xfrm>
            <a:off x="971600" y="2050687"/>
            <a:ext cx="1423450" cy="1423450"/>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1</a:t>
              </a:r>
              <a:endParaRPr lang="zh-CN" altLang="en-US" sz="2500" b="1" dirty="0">
                <a:solidFill>
                  <a:srgbClr val="7030A0"/>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2</a:t>
              </a:r>
              <a:endParaRPr lang="zh-CN" altLang="en-US" sz="2500" b="1" dirty="0">
                <a:solidFill>
                  <a:srgbClr val="7030A0"/>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3</a:t>
              </a:r>
              <a:endParaRPr lang="zh-CN" altLang="en-US" sz="2500" b="1" dirty="0">
                <a:solidFill>
                  <a:srgbClr val="7030A0"/>
                </a:solidFill>
                <a:latin typeface="微软雅黑" pitchFamily="34" charset="-122"/>
                <a:ea typeface="微软雅黑" pitchFamily="34" charset="-122"/>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努力</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方向</a:t>
            </a:r>
            <a:endParaRPr lang="zh-CN" altLang="en-US" sz="2000" b="1" dirty="0" smtClean="0">
              <a:solidFill>
                <a:schemeClr val="bg1"/>
              </a:solidFill>
              <a:latin typeface="微软雅黑" pitchFamily="34" charset="-122"/>
              <a:ea typeface="微软雅黑" pitchFamily="34" charset="-122"/>
            </a:endParaRP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1" name="Half Frame 12"/>
          <p:cNvSpPr/>
          <p:nvPr/>
        </p:nvSpPr>
        <p:spPr>
          <a:xfrm rot="8097294">
            <a:off x="2428709" y="2569527"/>
            <a:ext cx="360168" cy="395798"/>
          </a:xfrm>
          <a:prstGeom prst="halfFrame">
            <a:avLst/>
          </a:prstGeom>
          <a:solidFill>
            <a:srgbClr val="7030A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工作效率提高</a:t>
            </a:r>
            <a:endParaRPr lang="zh-CN" altLang="en-US" dirty="0"/>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a:t>
            </a:r>
            <a:r>
              <a:rPr lang="zh-CN" altLang="en-US" sz="1500" b="1" dirty="0" smtClean="0">
                <a:solidFill>
                  <a:schemeClr val="tx1">
                    <a:lumMod val="75000"/>
                    <a:lumOff val="25000"/>
                  </a:schemeClr>
                </a:solidFill>
                <a:latin typeface="微软雅黑" pitchFamily="34" charset="-122"/>
                <a:ea typeface="微软雅黑" pitchFamily="34" charset="-122"/>
              </a:rPr>
              <a:t>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9" name="椭圆 18"/>
          <p:cNvSpPr/>
          <p:nvPr/>
        </p:nvSpPr>
        <p:spPr>
          <a:xfrm>
            <a:off x="4575050" y="292895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mj-ea"/>
                <a:ea typeface="+mj-ea"/>
              </a:rPr>
              <a:t>……</a:t>
            </a:r>
            <a:endParaRPr lang="en-US" altLang="zh-CN" sz="1000" dirty="0">
              <a:latin typeface="+mj-ea"/>
              <a:ea typeface="+mj-ea"/>
            </a:endParaRP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团队努力方向</a:t>
            </a:r>
            <a:endParaRPr lang="zh-CN" altLang="en-US" dirty="0"/>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方向一</a:t>
            </a:r>
            <a:endParaRPr lang="zh-CN" altLang="en-US" sz="1400" b="1" dirty="0">
              <a:latin typeface="微软雅黑" pitchFamily="34" charset="-122"/>
              <a:ea typeface="微软雅黑" pitchFamily="34" charset="-122"/>
            </a:endParaRPr>
          </a:p>
        </p:txBody>
      </p:sp>
      <p:cxnSp>
        <p:nvCxnSpPr>
          <p:cNvPr id="5" name="直接连接符 4"/>
          <p:cNvCxnSpPr/>
          <p:nvPr/>
        </p:nvCxnSpPr>
        <p:spPr>
          <a:xfrm flipV="1">
            <a:off x="2639023" y="1792279"/>
            <a:ext cx="1913927" cy="2123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努力</a:t>
              </a:r>
              <a:endParaRPr lang="en-US" altLang="zh-CN" sz="1400" b="1" dirty="0" smtClean="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方向</a:t>
              </a:r>
              <a:endParaRPr lang="zh-CN" altLang="en-US" sz="1400" b="1" dirty="0">
                <a:solidFill>
                  <a:schemeClr val="tx1">
                    <a:lumMod val="85000"/>
                    <a:lumOff val="15000"/>
                  </a:schemeClr>
                </a:solidFill>
                <a:latin typeface="微软雅黑" pitchFamily="34" charset="-122"/>
                <a:ea typeface="微软雅黑" pitchFamily="34" charset="-122"/>
              </a:endParaRP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扩展市场策略</a:t>
            </a:r>
            <a:endParaRPr lang="zh-CN" altLang="en-US" dirty="0"/>
          </a:p>
        </p:txBody>
      </p:sp>
      <p:cxnSp>
        <p:nvCxnSpPr>
          <p:cNvPr id="3" name="直接连接符 72"/>
          <p:cNvCxnSpPr>
            <a:cxnSpLocks noChangeShapeType="1"/>
          </p:cNvCxnSpPr>
          <p:nvPr/>
        </p:nvCxnSpPr>
        <p:spPr bwMode="auto">
          <a:xfrm>
            <a:off x="6908676" y="1945942"/>
            <a:ext cx="559718" cy="184693"/>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6"/>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椭圆 9"/>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28"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7030A0"/>
                </a:solidFill>
                <a:sym typeface="微软雅黑" pitchFamily="34" charset="-122"/>
              </a:rPr>
              <a:t>细分</a:t>
            </a:r>
            <a:endParaRPr lang="en-US" altLang="zh-CN" sz="1900" b="0" dirty="0" smtClean="0">
              <a:solidFill>
                <a:srgbClr val="7030A0"/>
              </a:solidFill>
              <a:sym typeface="微软雅黑" pitchFamily="34" charset="-122"/>
            </a:endParaRPr>
          </a:p>
          <a:p>
            <a:pPr algn="ctr" eaLnBrk="1" hangingPunct="1">
              <a:spcBef>
                <a:spcPct val="0"/>
              </a:spcBef>
              <a:buFont typeface="Arial" charset="0"/>
              <a:buNone/>
            </a:pPr>
            <a:r>
              <a:rPr lang="zh-CN" altLang="en-US" sz="1900" b="0" dirty="0" smtClean="0">
                <a:solidFill>
                  <a:srgbClr val="7030A0"/>
                </a:solidFill>
                <a:sym typeface="微软雅黑" pitchFamily="34" charset="-122"/>
              </a:rPr>
              <a:t>市场</a:t>
            </a:r>
            <a:endParaRPr lang="zh-CN" altLang="en-US" sz="1900" b="0" dirty="0">
              <a:solidFill>
                <a:srgbClr val="7030A0"/>
              </a:solidFill>
              <a:sym typeface="微软雅黑" pitchFamily="34" charset="-122"/>
            </a:endParaRPr>
          </a:p>
        </p:txBody>
      </p:sp>
      <p:sp>
        <p:nvSpPr>
          <p:cNvPr id="29"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0"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rgbClr val="7030A0"/>
                </a:solidFill>
                <a:sym typeface="微软雅黑" pitchFamily="34" charset="-122"/>
              </a:rPr>
              <a:t>本地</a:t>
            </a:r>
            <a:endParaRPr lang="en-US" altLang="zh-CN" sz="1200" b="0" dirty="0" smtClean="0">
              <a:solidFill>
                <a:srgbClr val="7030A0"/>
              </a:solidFill>
              <a:sym typeface="微软雅黑" pitchFamily="34" charset="-122"/>
            </a:endParaRPr>
          </a:p>
          <a:p>
            <a:pPr algn="ctr" eaLnBrk="1" hangingPunct="1">
              <a:spcBef>
                <a:spcPct val="0"/>
              </a:spcBef>
              <a:buFont typeface="Arial" charset="0"/>
              <a:buNone/>
            </a:pPr>
            <a:r>
              <a:rPr lang="zh-CN" altLang="en-US" sz="1200" b="0" dirty="0" smtClean="0">
                <a:solidFill>
                  <a:srgbClr val="7030A0"/>
                </a:solidFill>
                <a:sym typeface="微软雅黑" pitchFamily="34" charset="-122"/>
              </a:rPr>
              <a:t>市场</a:t>
            </a:r>
            <a:endParaRPr lang="zh-CN" altLang="en-US" sz="1200" b="0" dirty="0">
              <a:solidFill>
                <a:srgbClr val="7030A0"/>
              </a:solidFill>
              <a:sym typeface="微软雅黑" pitchFamily="34" charset="-122"/>
            </a:endParaRPr>
          </a:p>
        </p:txBody>
      </p:sp>
      <p:sp>
        <p:nvSpPr>
          <p:cNvPr id="31"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2"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3"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4"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7030A0"/>
                </a:solidFill>
                <a:sym typeface="微软雅黑" pitchFamily="34" charset="-122"/>
              </a:rPr>
              <a:t>添加</a:t>
            </a:r>
            <a:r>
              <a:rPr lang="zh-CN" altLang="en-US" sz="1600" b="1" dirty="0" smtClean="0">
                <a:solidFill>
                  <a:srgbClr val="7030A0"/>
                </a:solidFill>
                <a:sym typeface="微软雅黑" pitchFamily="34" charset="-122"/>
              </a:rPr>
              <a:t>主要标题内容</a:t>
            </a:r>
            <a:endParaRPr lang="zh-CN" altLang="en-US" sz="1600" dirty="0">
              <a:solidFill>
                <a:srgbClr val="7030A0"/>
              </a:solidFill>
              <a:latin typeface="Arial" charset="0"/>
              <a:ea typeface="宋体" pitchFamily="2" charset="-122"/>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0694" y="2324665"/>
            <a:ext cx="428209" cy="428209"/>
            <a:chOff x="5242429" y="2002493"/>
            <a:chExt cx="823277" cy="823277"/>
          </a:xfrm>
          <a:solidFill>
            <a:schemeClr val="accent1"/>
          </a:solidFill>
        </p:grpSpPr>
        <p:sp>
          <p:nvSpPr>
            <p:cNvPr id="38" name="椭圆 37"/>
            <p:cNvSpPr/>
            <p:nvPr/>
          </p:nvSpPr>
          <p:spPr>
            <a:xfrm>
              <a:off x="5242429" y="2002493"/>
              <a:ext cx="823277" cy="823277"/>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55085" y="1347614"/>
            <a:ext cx="9254170" cy="2592288"/>
          </a:xfrm>
          <a:prstGeom prst="rect">
            <a:avLst/>
          </a:prstGeom>
          <a:solidFill>
            <a:srgbClr val="A568D2">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年度工作概述</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明年工作计划</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933867" cy="377030"/>
          </a:xfrm>
        </p:spPr>
        <p:txBody>
          <a:bodyPr/>
          <a:lstStyle/>
          <a:p>
            <a:pPr algn="l"/>
            <a:r>
              <a:rPr lang="zh-CN" altLang="en-US" dirty="0" smtClean="0"/>
              <a:t>营业额提升方法</a:t>
            </a:r>
            <a:endParaRPr lang="zh-CN" altLang="en-US" dirty="0"/>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2" name="TextBox 41"/>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2" name="TextBox 51"/>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rgbClr val="7030A0"/>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2" name="TextBox 61"/>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2" name="TextBox 71"/>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76" name="TextBox 7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管理提升方针</a:t>
            </a:r>
            <a:endParaRPr lang="zh-CN" altLang="en-US" dirty="0"/>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9954C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9954C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团队扩大计划</a:t>
            </a:r>
            <a:endParaRPr lang="zh-CN" altLang="en-US" dirty="0"/>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24"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创新务实</a:t>
            </a:r>
            <a:endParaRPr lang="zh-CN" altLang="en-US" sz="1600" b="0" dirty="0">
              <a:solidFill>
                <a:srgbClr val="7030A0"/>
              </a:solidFill>
              <a:sym typeface="微软雅黑" pitchFamily="34" charset="-122"/>
            </a:endParaRP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超越自我</a:t>
            </a:r>
            <a:endParaRPr lang="zh-CN" altLang="en-US" sz="1600" b="0" dirty="0">
              <a:solidFill>
                <a:srgbClr val="7030A0"/>
              </a:solidFill>
              <a:sym typeface="微软雅黑" pitchFamily="34" charset="-122"/>
            </a:endParaRP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追求卓越</a:t>
            </a:r>
            <a:endParaRPr lang="zh-CN" altLang="en-US" sz="1600" b="0" dirty="0">
              <a:solidFill>
                <a:srgbClr val="7030A0"/>
              </a:solidFill>
              <a:sym typeface="微软雅黑" pitchFamily="34" charset="-122"/>
            </a:endParaRP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团结奋斗</a:t>
            </a:r>
            <a:endParaRPr lang="zh-CN" altLang="en-US" sz="1600" b="0" dirty="0">
              <a:solidFill>
                <a:srgbClr val="7030A0"/>
              </a:solidFill>
              <a:sym typeface="微软雅黑" pitchFamily="34" charset="-122"/>
            </a:endParaRP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敢于创新</a:t>
            </a:r>
            <a:endParaRPr lang="zh-CN" altLang="en-US" sz="1600" b="0" dirty="0">
              <a:solidFill>
                <a:srgbClr val="7030A0"/>
              </a:solidFill>
              <a:sym typeface="微软雅黑" pitchFamily="34" charset="-122"/>
            </a:endParaRP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smtClean="0"/>
              <a:t>利益最大化</a:t>
            </a:r>
            <a:endParaRPr lang="zh-CN" altLang="en-US" dirty="0"/>
          </a:p>
        </p:txBody>
      </p:sp>
      <p:sp>
        <p:nvSpPr>
          <p:cNvPr id="3" name="五角星 2"/>
          <p:cNvSpPr/>
          <p:nvPr/>
        </p:nvSpPr>
        <p:spPr>
          <a:xfrm>
            <a:off x="2051581" y="1738257"/>
            <a:ext cx="2165350" cy="2165350"/>
          </a:xfrm>
          <a:prstGeom prst="star5">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7030A0"/>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smtClean="0"/>
              <a:t>2016</a:t>
            </a:r>
            <a:r>
              <a:rPr lang="zh-CN" altLang="en-US" dirty="0" smtClean="0"/>
              <a:t>努力方向</a:t>
            </a:r>
            <a:endParaRPr lang="zh-CN" altLang="en-US" dirty="0"/>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矩形 7"/>
          <p:cNvSpPr/>
          <p:nvPr/>
        </p:nvSpPr>
        <p:spPr>
          <a:xfrm>
            <a:off x="1366729" y="1601897"/>
            <a:ext cx="1107996" cy="369332"/>
          </a:xfrm>
          <a:prstGeom prst="rect">
            <a:avLst/>
          </a:prstGeom>
        </p:spPr>
        <p:txBody>
          <a:bodyPr wrap="none">
            <a:spAutoFit/>
          </a:bodyPr>
          <a:lstStyle/>
          <a:p>
            <a:r>
              <a:rPr lang="zh-CN" altLang="en-US" dirty="0" smtClean="0">
                <a:latin typeface="微软雅黑"/>
                <a:ea typeface="微软雅黑"/>
              </a:rPr>
              <a:t>市场方面</a:t>
            </a:r>
            <a:endParaRPr lang="zh-CN" altLang="en-US" dirty="0">
              <a:latin typeface="微软雅黑"/>
              <a:ea typeface="微软雅黑"/>
            </a:endParaRP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椭圆 17"/>
          <p:cNvSpPr/>
          <p:nvPr/>
        </p:nvSpPr>
        <p:spPr>
          <a:xfrm>
            <a:off x="7816001"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矩形 18"/>
          <p:cNvSpPr/>
          <p:nvPr/>
        </p:nvSpPr>
        <p:spPr>
          <a:xfrm>
            <a:off x="4092175" y="1626354"/>
            <a:ext cx="1107996" cy="369332"/>
          </a:xfrm>
          <a:prstGeom prst="rect">
            <a:avLst/>
          </a:prstGeom>
        </p:spPr>
        <p:txBody>
          <a:bodyPr wrap="none">
            <a:spAutoFit/>
          </a:bodyPr>
          <a:lstStyle/>
          <a:p>
            <a:r>
              <a:rPr lang="zh-CN" altLang="en-US" dirty="0" smtClean="0">
                <a:latin typeface="微软雅黑"/>
                <a:ea typeface="微软雅黑"/>
              </a:rPr>
              <a:t>产品方面</a:t>
            </a:r>
            <a:endParaRPr lang="zh-CN" altLang="en-US" dirty="0">
              <a:latin typeface="微软雅黑"/>
              <a:ea typeface="微软雅黑"/>
            </a:endParaRPr>
          </a:p>
        </p:txBody>
      </p:sp>
      <p:sp>
        <p:nvSpPr>
          <p:cNvPr id="20" name="矩形 19"/>
          <p:cNvSpPr/>
          <p:nvPr/>
        </p:nvSpPr>
        <p:spPr>
          <a:xfrm>
            <a:off x="6826314" y="1626354"/>
            <a:ext cx="1107996" cy="369332"/>
          </a:xfrm>
          <a:prstGeom prst="rect">
            <a:avLst/>
          </a:prstGeom>
        </p:spPr>
        <p:txBody>
          <a:bodyPr wrap="none">
            <a:spAutoFit/>
          </a:bodyPr>
          <a:lstStyle/>
          <a:p>
            <a:r>
              <a:rPr lang="zh-CN" altLang="en-US" dirty="0" smtClean="0">
                <a:latin typeface="微软雅黑"/>
                <a:ea typeface="微软雅黑"/>
              </a:rPr>
              <a:t>服务方面</a:t>
            </a:r>
            <a:endParaRPr lang="zh-CN" altLang="en-US" dirty="0">
              <a:latin typeface="微软雅黑"/>
              <a:ea typeface="微软雅黑"/>
            </a:endParaRP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观</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看</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41" name="椭圆 40"/>
          <p:cNvSpPr/>
          <p:nvPr/>
        </p:nvSpPr>
        <p:spPr>
          <a:xfrm>
            <a:off x="4598197" y="328899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itchFamily="34" charset="-122"/>
                <a:ea typeface="微软雅黑" pitchFamily="34" charset="-122"/>
                <a:sym typeface="微软雅黑" pitchFamily="34" charset="-122"/>
              </a:rPr>
              <a:t>        回顾</a:t>
            </a:r>
            <a:r>
              <a:rPr lang="zh-CN" altLang="en-US" sz="1100"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rgbClr val="7030A0"/>
                </a:solidFill>
                <a:latin typeface="微软雅黑" pitchFamily="34" charset="-122"/>
                <a:ea typeface="微软雅黑" pitchFamily="34" charset="-122"/>
              </a:rPr>
              <a:t>2015</a:t>
            </a:r>
            <a:r>
              <a:rPr lang="zh-CN" altLang="en-US" sz="1100" dirty="0">
                <a:solidFill>
                  <a:srgbClr val="7030A0"/>
                </a:solidFill>
                <a:latin typeface="微软雅黑" pitchFamily="34" charset="-122"/>
                <a:ea typeface="微软雅黑" pitchFamily="34" charset="-122"/>
              </a:rPr>
              <a:t>我们所向披靡，</a:t>
            </a:r>
            <a:r>
              <a:rPr lang="en-US" altLang="zh-CN" sz="1100" dirty="0">
                <a:solidFill>
                  <a:srgbClr val="7030A0"/>
                </a:solidFill>
                <a:latin typeface="微软雅黑" pitchFamily="34" charset="-122"/>
                <a:ea typeface="微软雅黑" pitchFamily="34" charset="-122"/>
              </a:rPr>
              <a:t>2016</a:t>
            </a:r>
            <a:r>
              <a:rPr lang="zh-CN" altLang="en-US" sz="1100" dirty="0">
                <a:solidFill>
                  <a:srgbClr val="7030A0"/>
                </a:solidFill>
                <a:latin typeface="微软雅黑" pitchFamily="34" charset="-122"/>
                <a:ea typeface="微软雅黑" pitchFamily="34" charset="-122"/>
              </a:rPr>
              <a:t>我们勇往直前！</a:t>
            </a:r>
            <a:endParaRPr lang="zh-CN" altLang="en-US" sz="1100" dirty="0">
              <a:solidFill>
                <a:srgbClr val="7030A0"/>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rgbClr val="7030A0"/>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t>2015</a:t>
            </a:r>
            <a:r>
              <a:rPr lang="zh-CN" altLang="en-US" dirty="0" smtClean="0"/>
              <a:t>工作回顾</a:t>
            </a:r>
            <a:endParaRPr lang="zh-CN" altLang="en-US" dirty="0"/>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0" name="椭圆 99"/>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椭圆 106"/>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4" name="椭圆 11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1" name="椭圆 120"/>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8" name="椭圆 12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5" name="椭圆 134"/>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12</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0" name="组合 149"/>
          <p:cNvGrpSpPr/>
          <p:nvPr/>
        </p:nvGrpSpPr>
        <p:grpSpPr>
          <a:xfrm>
            <a:off x="2555776" y="1366748"/>
            <a:ext cx="1575314" cy="1109301"/>
            <a:chOff x="873900" y="1541325"/>
            <a:chExt cx="1166203" cy="935777"/>
          </a:xfrm>
        </p:grpSpPr>
        <p:sp>
          <p:nvSpPr>
            <p:cNvPr id="151" name="TextBox 150"/>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2" name="组合 151"/>
            <p:cNvGrpSpPr/>
            <p:nvPr/>
          </p:nvGrpSpPr>
          <p:grpSpPr>
            <a:xfrm>
              <a:off x="947384" y="1541325"/>
              <a:ext cx="1008112" cy="828977"/>
              <a:chOff x="947384" y="1541325"/>
              <a:chExt cx="1008112" cy="828977"/>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5" name="组合 154"/>
          <p:cNvGrpSpPr/>
          <p:nvPr/>
        </p:nvGrpSpPr>
        <p:grpSpPr>
          <a:xfrm>
            <a:off x="4499992" y="1275606"/>
            <a:ext cx="1639315" cy="1207803"/>
            <a:chOff x="873900" y="1541325"/>
            <a:chExt cx="1166203" cy="935777"/>
          </a:xfrm>
        </p:grpSpPr>
        <p:sp>
          <p:nvSpPr>
            <p:cNvPr id="156" name="TextBox 155"/>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7" name="组合 156"/>
            <p:cNvGrpSpPr/>
            <p:nvPr/>
          </p:nvGrpSpPr>
          <p:grpSpPr>
            <a:xfrm>
              <a:off x="947384" y="1541325"/>
              <a:ext cx="1008112" cy="828977"/>
              <a:chOff x="947384" y="1541325"/>
              <a:chExt cx="1008112" cy="828977"/>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0" name="组合 159"/>
          <p:cNvGrpSpPr/>
          <p:nvPr/>
        </p:nvGrpSpPr>
        <p:grpSpPr>
          <a:xfrm>
            <a:off x="6837777" y="1326098"/>
            <a:ext cx="1550647" cy="1172352"/>
            <a:chOff x="873900" y="1541325"/>
            <a:chExt cx="1166203" cy="935778"/>
          </a:xfrm>
        </p:grpSpPr>
        <p:sp>
          <p:nvSpPr>
            <p:cNvPr id="161" name="TextBox 160"/>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2" name="组合 161"/>
            <p:cNvGrpSpPr/>
            <p:nvPr/>
          </p:nvGrpSpPr>
          <p:grpSpPr>
            <a:xfrm>
              <a:off x="947384" y="1541325"/>
              <a:ext cx="1008112" cy="828977"/>
              <a:chOff x="947384" y="1541325"/>
              <a:chExt cx="1008112" cy="828977"/>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5" name="组合 164"/>
          <p:cNvGrpSpPr/>
          <p:nvPr/>
        </p:nvGrpSpPr>
        <p:grpSpPr>
          <a:xfrm>
            <a:off x="1559925" y="3422333"/>
            <a:ext cx="1624546" cy="1232512"/>
            <a:chOff x="873900" y="1340833"/>
            <a:chExt cx="1166203" cy="1136268"/>
          </a:xfrm>
        </p:grpSpPr>
        <p:sp>
          <p:nvSpPr>
            <p:cNvPr id="166" name="TextBox 16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7" name="组合 166"/>
            <p:cNvGrpSpPr/>
            <p:nvPr/>
          </p:nvGrpSpPr>
          <p:grpSpPr>
            <a:xfrm>
              <a:off x="947384" y="1340833"/>
              <a:ext cx="1008112" cy="1029468"/>
              <a:chOff x="947384" y="1340833"/>
              <a:chExt cx="1008112" cy="1029468"/>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0" name="组合 169"/>
          <p:cNvGrpSpPr/>
          <p:nvPr/>
        </p:nvGrpSpPr>
        <p:grpSpPr>
          <a:xfrm>
            <a:off x="3553012" y="3422333"/>
            <a:ext cx="1624546" cy="1232512"/>
            <a:chOff x="873900" y="1340833"/>
            <a:chExt cx="1166203" cy="1136268"/>
          </a:xfrm>
        </p:grpSpPr>
        <p:sp>
          <p:nvSpPr>
            <p:cNvPr id="171" name="TextBox 170"/>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2" name="组合 171"/>
            <p:cNvGrpSpPr/>
            <p:nvPr/>
          </p:nvGrpSpPr>
          <p:grpSpPr>
            <a:xfrm>
              <a:off x="947384" y="1340833"/>
              <a:ext cx="1008112" cy="1029468"/>
              <a:chOff x="947384" y="1340833"/>
              <a:chExt cx="1008112" cy="1029468"/>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5" name="组合 174"/>
          <p:cNvGrpSpPr/>
          <p:nvPr/>
        </p:nvGrpSpPr>
        <p:grpSpPr>
          <a:xfrm>
            <a:off x="5539742" y="3477962"/>
            <a:ext cx="1624546" cy="1232512"/>
            <a:chOff x="873900" y="1340833"/>
            <a:chExt cx="1166203" cy="1136268"/>
          </a:xfrm>
        </p:grpSpPr>
        <p:sp>
          <p:nvSpPr>
            <p:cNvPr id="176" name="TextBox 17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7" name="组合 176"/>
            <p:cNvGrpSpPr/>
            <p:nvPr/>
          </p:nvGrpSpPr>
          <p:grpSpPr>
            <a:xfrm>
              <a:off x="947384" y="1340833"/>
              <a:ext cx="1008112" cy="1029468"/>
              <a:chOff x="947384" y="1340833"/>
              <a:chExt cx="1008112" cy="1029468"/>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
        <p:nvSpPr>
          <p:cNvPr id="180" name="TextBox 17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27293338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t>2015</a:t>
            </a:r>
            <a:r>
              <a:rPr lang="zh-CN" altLang="en-US" dirty="0" smtClean="0"/>
              <a:t>工作概述</a:t>
            </a:r>
            <a:endParaRPr lang="zh-CN" altLang="en-US" dirty="0"/>
          </a:p>
        </p:txBody>
      </p:sp>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965 w 6594033"/>
              <a:gd name="connsiteY0" fmla="*/ 7470 h 3090960"/>
              <a:gd name="connsiteX1" fmla="*/ 6594033 w 6594033"/>
              <a:gd name="connsiteY1" fmla="*/ 0 h 3090960"/>
              <a:gd name="connsiteX2" fmla="*/ 6594033 w 6594033"/>
              <a:gd name="connsiteY2" fmla="*/ 3090960 h 3090960"/>
              <a:gd name="connsiteX3" fmla="*/ 0 w 6594033"/>
              <a:gd name="connsiteY3" fmla="*/ 3090960 h 3090960"/>
              <a:gd name="connsiteX4" fmla="*/ 965 w 6594033"/>
              <a:gd name="connsiteY4" fmla="*/ 747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rgbClr val="A568D2">
              <a:alpha val="24000"/>
            </a:srgbClr>
          </a:solidFill>
          <a:ln w="12700" cmpd="sng">
            <a:solidFill>
              <a:srgbClr val="7030A0"/>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rgbClr val="7030A0"/>
                </a:solidFill>
                <a:latin typeface="微软雅黑" pitchFamily="34" charset="-122"/>
                <a:ea typeface="微软雅黑" pitchFamily="34" charset="-122"/>
                <a:sym typeface="Arial" pitchFamily="34" charset="0"/>
              </a:rPr>
              <a:t>本年度工作叙述</a:t>
            </a:r>
            <a:endParaRPr lang="zh-CN" altLang="en-US" sz="2000" b="1" dirty="0">
              <a:solidFill>
                <a:srgbClr val="7030A0"/>
              </a:solidFill>
              <a:latin typeface="微软雅黑" pitchFamily="34" charset="-122"/>
              <a:ea typeface="微软雅黑" pitchFamily="34" charset="-122"/>
              <a:sym typeface="Arial" pitchFamily="34" charset="0"/>
            </a:endParaRP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smtClean="0"/>
              <a:t>我们的工作团队</a:t>
            </a:r>
            <a:endParaRPr lang="zh-CN" altLang="en-US" dirty="0"/>
          </a:p>
        </p:txBody>
      </p:sp>
      <p:sp>
        <p:nvSpPr>
          <p:cNvPr id="5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专业</a:t>
              </a:r>
              <a:endParaRPr lang="zh-CN" altLang="en-US" sz="2200" b="1" dirty="0">
                <a:solidFill>
                  <a:srgbClr val="7030A0"/>
                </a:solidFill>
                <a:latin typeface="微软雅黑" pitchFamily="34" charset="-122"/>
                <a:ea typeface="微软雅黑" pitchFamily="34" charset="-122"/>
              </a:endParaRP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年轻</a:t>
              </a:r>
              <a:endParaRPr lang="zh-CN" altLang="en-US" sz="2200" b="1" dirty="0">
                <a:solidFill>
                  <a:srgbClr val="7030A0"/>
                </a:solidFill>
                <a:latin typeface="微软雅黑" pitchFamily="34" charset="-122"/>
                <a:ea typeface="微软雅黑" pitchFamily="34" charset="-122"/>
              </a:endParaRP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有梦想</a:t>
              </a:r>
              <a:endParaRPr lang="zh-CN" altLang="en-US" b="1" dirty="0">
                <a:solidFill>
                  <a:srgbClr val="7030A0"/>
                </a:solidFill>
                <a:latin typeface="微软雅黑" pitchFamily="34" charset="-122"/>
                <a:ea typeface="微软雅黑" pitchFamily="34" charset="-122"/>
              </a:endParaRP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行动力强</a:t>
              </a:r>
              <a:endParaRPr lang="zh-CN" altLang="en-US" b="1" dirty="0">
                <a:solidFill>
                  <a:srgbClr val="7030A0"/>
                </a:solidFill>
                <a:latin typeface="微软雅黑" pitchFamily="34" charset="-122"/>
                <a:ea typeface="微软雅黑" pitchFamily="34" charset="-122"/>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smtClean="0"/>
              <a:t>工作进度比例</a:t>
            </a:r>
            <a:endParaRPr lang="zh-CN" altLang="en-US" dirty="0"/>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extLst>
              <p:ext uri="{D42A27DB-BD31-4B8C-83A1-F6EECF244321}">
                <p14:modId xmlns:p14="http://schemas.microsoft.com/office/powerpoint/2010/main" val="998988711"/>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rgbClr val="7030A0"/>
                </a:solidFill>
                <a:latin typeface="微软雅黑" pitchFamily="34" charset="-122"/>
                <a:ea typeface="微软雅黑" panose="020B0503020204020204" pitchFamily="34" charset="-122"/>
              </a:rPr>
              <a:t>填加标题</a:t>
            </a:r>
            <a:endParaRPr lang="en-US" altLang="zh-CN" sz="1400" b="1" dirty="0" smtClean="0">
              <a:solidFill>
                <a:srgbClr val="7030A0"/>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rgbClr val="A568D2"/>
                </a:solidFill>
                <a:latin typeface="微软雅黑" pitchFamily="34" charset="-122"/>
                <a:ea typeface="微软雅黑" panose="020B0503020204020204" pitchFamily="34" charset="-122"/>
              </a:rPr>
              <a:t>填加标题</a:t>
            </a:r>
            <a:endParaRPr lang="en-US" altLang="zh-CN" sz="1400" b="1" dirty="0" smtClean="0">
              <a:solidFill>
                <a:srgbClr val="A568D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rgbClr val="7030A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rgbClr val="A568D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smtClean="0"/>
              <a:t>与去年相比</a:t>
            </a:r>
            <a:endParaRPr lang="zh-CN" altLang="en-US" dirty="0"/>
          </a:p>
        </p:txBody>
      </p:sp>
      <p:sp>
        <p:nvSpPr>
          <p:cNvPr id="22" name="圆角矩形 21"/>
          <p:cNvSpPr/>
          <p:nvPr/>
        </p:nvSpPr>
        <p:spPr>
          <a:xfrm>
            <a:off x="1797960" y="1545103"/>
            <a:ext cx="1860245" cy="339072"/>
          </a:xfrm>
          <a:prstGeom prst="roundRect">
            <a:avLst/>
          </a:prstGeom>
          <a:solidFill>
            <a:srgbClr val="7030A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rgbClr val="9954CC"/>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rgbClr val="9954CC"/>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27" name="TextBox 26"/>
          <p:cNvSpPr txBox="1"/>
          <p:nvPr/>
        </p:nvSpPr>
        <p:spPr>
          <a:xfrm>
            <a:off x="1743869" y="1541604"/>
            <a:ext cx="1924964" cy="339072"/>
          </a:xfrm>
          <a:prstGeom prst="rect">
            <a:avLst/>
          </a:prstGeom>
          <a:noFill/>
        </p:spPr>
        <p:txBody>
          <a:bodyPr wrap="non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p>
        </p:txBody>
      </p:sp>
      <p:sp>
        <p:nvSpPr>
          <p:cNvPr id="28" name="TextBox 27"/>
          <p:cNvSpPr txBox="1"/>
          <p:nvPr/>
        </p:nvSpPr>
        <p:spPr>
          <a:xfrm>
            <a:off x="5392020" y="1531197"/>
            <a:ext cx="1924964" cy="339072"/>
          </a:xfrm>
          <a:prstGeom prst="rect">
            <a:avLst/>
          </a:prstGeom>
          <a:noFill/>
        </p:spPr>
        <p:txBody>
          <a:bodyPr wrap="non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32" name="矩形 31"/>
          <p:cNvSpPr/>
          <p:nvPr/>
        </p:nvSpPr>
        <p:spPr bwMode="auto">
          <a:xfrm>
            <a:off x="1363008" y="3222347"/>
            <a:ext cx="2264651"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34" name="矩形 33"/>
          <p:cNvSpPr/>
          <p:nvPr/>
        </p:nvSpPr>
        <p:spPr bwMode="auto">
          <a:xfrm>
            <a:off x="2065057" y="3963916"/>
            <a:ext cx="1562604"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36" name="矩形 35"/>
          <p:cNvSpPr/>
          <p:nvPr/>
        </p:nvSpPr>
        <p:spPr bwMode="auto">
          <a:xfrm>
            <a:off x="5506204" y="3222347"/>
            <a:ext cx="2614276"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37" name="矩形 36"/>
          <p:cNvSpPr/>
          <p:nvPr/>
        </p:nvSpPr>
        <p:spPr bwMode="auto">
          <a:xfrm>
            <a:off x="5506205" y="3593912"/>
            <a:ext cx="1365178"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38" name="矩形 37"/>
          <p:cNvSpPr/>
          <p:nvPr/>
        </p:nvSpPr>
        <p:spPr bwMode="auto">
          <a:xfrm>
            <a:off x="5497170" y="3963916"/>
            <a:ext cx="1860245"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清风素材 12sc.taobao.com">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8137</TotalTime>
  <Words>3152</Words>
  <Application>Microsoft Office PowerPoint</Application>
  <PresentationFormat>全屏显示(16:9)</PresentationFormat>
  <Paragraphs>478</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Bebas Neue</vt:lpstr>
      <vt:lpstr>Source Sans Pro ExtraLight</vt:lpstr>
      <vt:lpstr>Calibri</vt:lpstr>
      <vt:lpstr>DFGothic-EB</vt:lpstr>
      <vt:lpstr>Gill Sans</vt:lpstr>
      <vt:lpstr>Lato Light</vt:lpstr>
      <vt:lpstr>Roboto</vt:lpstr>
      <vt:lpstr>微软雅黑</vt:lpstr>
      <vt:lpstr>Clear Sans Thin</vt:lpstr>
      <vt:lpstr>Roboto condensed</vt:lpstr>
      <vt:lpstr>华文黑体</vt:lpstr>
      <vt:lpstr>清风素材 12sc.taobao.com</vt:lpstr>
      <vt:lpstr>PowerPoint 演示文稿</vt:lpstr>
      <vt:lpstr>PowerPoint 演示文稿</vt:lpstr>
      <vt:lpstr>PowerPoint 演示文稿</vt:lpstr>
      <vt:lpstr>PowerPoint 演示文稿</vt:lpstr>
      <vt:lpstr>2015工作回顾</vt:lpstr>
      <vt:lpstr>2015工作概述</vt:lpstr>
      <vt:lpstr>我们的工作团队</vt:lpstr>
      <vt:lpstr>工作进度比例</vt:lpstr>
      <vt:lpstr>与去年相比</vt:lpstr>
      <vt:lpstr>PowerPoint 演示文稿</vt:lpstr>
      <vt:lpstr>工作完成概述</vt:lpstr>
      <vt:lpstr>重点任务完成</vt:lpstr>
      <vt:lpstr>工作完成阶段</vt:lpstr>
      <vt:lpstr>工作完成比例</vt:lpstr>
      <vt:lpstr>月计划完成</vt:lpstr>
      <vt:lpstr>完成项目展示</vt:lpstr>
      <vt:lpstr>工作完成季度</vt:lpstr>
      <vt:lpstr>PowerPoint 演示文稿</vt:lpstr>
      <vt:lpstr>重点项目展示</vt:lpstr>
      <vt:lpstr>工作执行过程</vt:lpstr>
      <vt:lpstr>工作存在问题</vt:lpstr>
      <vt:lpstr>工作解决方法</vt:lpstr>
      <vt:lpstr>项目成果展示</vt:lpstr>
      <vt:lpstr>年度收益增长</vt:lpstr>
      <vt:lpstr>PowerPoint 演示文稿</vt:lpstr>
      <vt:lpstr>工作努力方向</vt:lpstr>
      <vt:lpstr>工作效率提高</vt:lpstr>
      <vt:lpstr>团队努力方向</vt:lpstr>
      <vt:lpstr>扩展市场策略</vt:lpstr>
      <vt:lpstr>PowerPoint 演示文稿</vt:lpstr>
      <vt:lpstr>营业额提升方法</vt:lpstr>
      <vt:lpstr>管理提升方针</vt:lpstr>
      <vt:lpstr>团队扩大计划</vt:lpstr>
      <vt:lpstr>利益最大化</vt:lpstr>
      <vt:lpstr>2016努力方向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subject>12sc.taobao.com</dc:subject>
  <dc:creator>清风素材</dc:creator>
  <cp:keywords>12sc.taobao.com; plus206</cp:keywords>
  <dc:description>12sc.taobao.com</dc:description>
  <cp:lastModifiedBy>admin</cp:lastModifiedBy>
  <cp:revision>934</cp:revision>
  <dcterms:created xsi:type="dcterms:W3CDTF">2015-04-24T01:01:13Z</dcterms:created>
  <dcterms:modified xsi:type="dcterms:W3CDTF">2016-03-27T05:46:33Z</dcterms:modified>
  <cp:category>12sc.taobao.com; plus206</cp:category>
  <cp:contentStatus>12sc.taobao.com</cp:contentStatus>
</cp:coreProperties>
</file>